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47" autoAdjust="0"/>
    <p:restoredTop sz="94660"/>
  </p:normalViewPr>
  <p:slideViewPr>
    <p:cSldViewPr snapToGrid="0">
      <p:cViewPr>
        <p:scale>
          <a:sx n="113" d="100"/>
          <a:sy n="113" d="100"/>
        </p:scale>
        <p:origin x="2384" y="-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0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3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1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1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6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82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8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8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1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5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30122B-BC72-41F7-938E-33D4221D7AF9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9B4BA4A-818C-510D-BAC1-E974AE9D3422}"/>
              </a:ext>
            </a:extLst>
          </p:cNvPr>
          <p:cNvSpPr txBox="1"/>
          <p:nvPr/>
        </p:nvSpPr>
        <p:spPr>
          <a:xfrm>
            <a:off x="130509" y="367302"/>
            <a:ext cx="790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definitions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B6D1EFA-BA9A-AD8D-5DD2-3576A30534A8}"/>
              </a:ext>
            </a:extLst>
          </p:cNvPr>
          <p:cNvCxnSpPr>
            <a:cxnSpLocks/>
            <a:stCxn id="21" idx="2"/>
          </p:cNvCxnSpPr>
          <p:nvPr/>
        </p:nvCxnSpPr>
        <p:spPr>
          <a:xfrm rot="16200000" flipH="1">
            <a:off x="-1495793" y="2650515"/>
            <a:ext cx="4503374" cy="460168"/>
          </a:xfrm>
          <a:prstGeom prst="bentConnector3">
            <a:avLst>
              <a:gd name="adj1" fmla="val 9991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7FA3797-9295-532D-E7C5-4B136C24AB86}"/>
              </a:ext>
            </a:extLst>
          </p:cNvPr>
          <p:cNvSpPr txBox="1"/>
          <p:nvPr/>
        </p:nvSpPr>
        <p:spPr>
          <a:xfrm>
            <a:off x="945062" y="628912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height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1FDD1DE-E2FB-2C4E-64F1-C464FF830BAD}"/>
              </a:ext>
            </a:extLst>
          </p:cNvPr>
          <p:cNvCxnSpPr>
            <a:cxnSpLocks/>
            <a:stCxn id="44" idx="2"/>
          </p:cNvCxnSpPr>
          <p:nvPr/>
        </p:nvCxnSpPr>
        <p:spPr>
          <a:xfrm rot="16200000" flipH="1">
            <a:off x="1830426" y="1104651"/>
            <a:ext cx="302866" cy="4044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0CDB365-EA2B-A83D-6FB0-AA71257D4DB2}"/>
              </a:ext>
            </a:extLst>
          </p:cNvPr>
          <p:cNvSpPr txBox="1"/>
          <p:nvPr/>
        </p:nvSpPr>
        <p:spPr>
          <a:xfrm>
            <a:off x="2135484" y="1142364"/>
            <a:ext cx="25384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condition: “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roof_type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'flat’”</a:t>
            </a:r>
          </a:p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expression: “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height_top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”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782778D-7440-834B-3246-CB828C2EEAB6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-327456" y="2436513"/>
            <a:ext cx="3486108" cy="394126"/>
          </a:xfrm>
          <a:prstGeom prst="bentConnector3">
            <a:avLst>
              <a:gd name="adj1" fmla="val 10013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CA9982C-1183-3516-3426-B1C2966BB475}"/>
              </a:ext>
            </a:extLst>
          </p:cNvPr>
          <p:cNvSpPr txBox="1"/>
          <p:nvPr/>
        </p:nvSpPr>
        <p:spPr>
          <a:xfrm>
            <a:off x="1564655" y="89384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[[1]]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23AD4C-E4CD-8311-193A-48398251C073}"/>
              </a:ext>
            </a:extLst>
          </p:cNvPr>
          <p:cNvCxnSpPr>
            <a:cxnSpLocks/>
          </p:cNvCxnSpPr>
          <p:nvPr/>
        </p:nvCxnSpPr>
        <p:spPr>
          <a:xfrm>
            <a:off x="1779618" y="1289785"/>
            <a:ext cx="4039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29">
            <a:extLst>
              <a:ext uri="{FF2B5EF4-FFF2-40B4-BE49-F238E27FC236}">
                <a16:creationId xmlns:a16="http://schemas.microsoft.com/office/drawing/2014/main" id="{42E69612-2277-FA4D-C2E7-FC4031CCECD4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1830426" y="1761144"/>
            <a:ext cx="302866" cy="4044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923EC9-10ED-BCEF-9763-9BEAE661290A}"/>
              </a:ext>
            </a:extLst>
          </p:cNvPr>
          <p:cNvSpPr txBox="1"/>
          <p:nvPr/>
        </p:nvSpPr>
        <p:spPr>
          <a:xfrm>
            <a:off x="2135485" y="1798857"/>
            <a:ext cx="31578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condition: “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roof_type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‘hip’”</a:t>
            </a:r>
          </a:p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expression: “0.5 * (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height_top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+ 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height_eave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)”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C626DB-2722-5A38-3137-0B523D573A56}"/>
              </a:ext>
            </a:extLst>
          </p:cNvPr>
          <p:cNvSpPr txBox="1"/>
          <p:nvPr/>
        </p:nvSpPr>
        <p:spPr>
          <a:xfrm>
            <a:off x="1564655" y="1550342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[[2]]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E64E7F-0D3F-0027-01BF-6C3C10B711EC}"/>
              </a:ext>
            </a:extLst>
          </p:cNvPr>
          <p:cNvCxnSpPr>
            <a:cxnSpLocks/>
          </p:cNvCxnSpPr>
          <p:nvPr/>
        </p:nvCxnSpPr>
        <p:spPr>
          <a:xfrm>
            <a:off x="1779618" y="1946278"/>
            <a:ext cx="4039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9">
            <a:extLst>
              <a:ext uri="{FF2B5EF4-FFF2-40B4-BE49-F238E27FC236}">
                <a16:creationId xmlns:a16="http://schemas.microsoft.com/office/drawing/2014/main" id="{8662B9C8-F4C6-C259-EAD1-9D5773E0A0E1}"/>
              </a:ext>
            </a:extLst>
          </p:cNvPr>
          <p:cNvCxnSpPr>
            <a:cxnSpLocks/>
            <a:stCxn id="24" idx="2"/>
          </p:cNvCxnSpPr>
          <p:nvPr/>
        </p:nvCxnSpPr>
        <p:spPr>
          <a:xfrm rot="16200000" flipH="1">
            <a:off x="1830426" y="2464529"/>
            <a:ext cx="302866" cy="4044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C760B4A-B017-4838-80E5-9F8FDA33C32E}"/>
              </a:ext>
            </a:extLst>
          </p:cNvPr>
          <p:cNvSpPr txBox="1"/>
          <p:nvPr/>
        </p:nvSpPr>
        <p:spPr>
          <a:xfrm>
            <a:off x="2135485" y="2502242"/>
            <a:ext cx="31578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condition: “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roof_type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‘mansard’”</a:t>
            </a:r>
          </a:p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expression: “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height_deck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F8F48D-FB6B-6DFC-9C2A-5429A08DB34D}"/>
              </a:ext>
            </a:extLst>
          </p:cNvPr>
          <p:cNvSpPr txBox="1"/>
          <p:nvPr/>
        </p:nvSpPr>
        <p:spPr>
          <a:xfrm>
            <a:off x="1564655" y="2253727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[[3]]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65C90F-DFB6-CA0E-1F00-801DB935B7FC}"/>
              </a:ext>
            </a:extLst>
          </p:cNvPr>
          <p:cNvCxnSpPr>
            <a:cxnSpLocks/>
          </p:cNvCxnSpPr>
          <p:nvPr/>
        </p:nvCxnSpPr>
        <p:spPr>
          <a:xfrm>
            <a:off x="1779618" y="2649663"/>
            <a:ext cx="4039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9">
            <a:extLst>
              <a:ext uri="{FF2B5EF4-FFF2-40B4-BE49-F238E27FC236}">
                <a16:creationId xmlns:a16="http://schemas.microsoft.com/office/drawing/2014/main" id="{65257AB7-2A38-FBDA-A5DE-89F65A9E6AD4}"/>
              </a:ext>
            </a:extLst>
          </p:cNvPr>
          <p:cNvCxnSpPr>
            <a:cxnSpLocks/>
            <a:stCxn id="31" idx="2"/>
          </p:cNvCxnSpPr>
          <p:nvPr/>
        </p:nvCxnSpPr>
        <p:spPr>
          <a:xfrm rot="16200000" flipH="1">
            <a:off x="1830426" y="3121021"/>
            <a:ext cx="302866" cy="4044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3F07BC-E06F-DF2F-815C-A65236CA4BE3}"/>
              </a:ext>
            </a:extLst>
          </p:cNvPr>
          <p:cNvSpPr txBox="1"/>
          <p:nvPr/>
        </p:nvSpPr>
        <p:spPr>
          <a:xfrm>
            <a:off x="2135484" y="3158734"/>
            <a:ext cx="3632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condition: “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roof_type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‘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gabel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’”</a:t>
            </a:r>
          </a:p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expression: “0.5 * (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height_top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+ 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height_eave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)”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71628E-0829-D4CD-0713-A99536CC4C02}"/>
              </a:ext>
            </a:extLst>
          </p:cNvPr>
          <p:cNvSpPr txBox="1"/>
          <p:nvPr/>
        </p:nvSpPr>
        <p:spPr>
          <a:xfrm>
            <a:off x="1564655" y="291021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[[4]]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493843-2EAE-D060-7EAD-5208E21DE289}"/>
              </a:ext>
            </a:extLst>
          </p:cNvPr>
          <p:cNvCxnSpPr>
            <a:cxnSpLocks/>
          </p:cNvCxnSpPr>
          <p:nvPr/>
        </p:nvCxnSpPr>
        <p:spPr>
          <a:xfrm>
            <a:off x="1779618" y="3306155"/>
            <a:ext cx="4039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29">
            <a:extLst>
              <a:ext uri="{FF2B5EF4-FFF2-40B4-BE49-F238E27FC236}">
                <a16:creationId xmlns:a16="http://schemas.microsoft.com/office/drawing/2014/main" id="{FCE77F21-1A06-200A-F35F-52EE65B03493}"/>
              </a:ext>
            </a:extLst>
          </p:cNvPr>
          <p:cNvCxnSpPr>
            <a:cxnSpLocks/>
            <a:stCxn id="36" idx="2"/>
          </p:cNvCxnSpPr>
          <p:nvPr/>
        </p:nvCxnSpPr>
        <p:spPr>
          <a:xfrm rot="16200000" flipH="1">
            <a:off x="1830426" y="3761882"/>
            <a:ext cx="302866" cy="4044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8D7458B-CA4F-0414-207D-06D557A358A0}"/>
              </a:ext>
            </a:extLst>
          </p:cNvPr>
          <p:cNvSpPr txBox="1"/>
          <p:nvPr/>
        </p:nvSpPr>
        <p:spPr>
          <a:xfrm>
            <a:off x="2135485" y="3799595"/>
            <a:ext cx="2928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condition: “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roof_type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’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skillion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’”</a:t>
            </a:r>
          </a:p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expression: “0.5 * (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height_top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+ 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height_eave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)”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463F7B-3161-E7E4-4F47-1E737B370D0E}"/>
              </a:ext>
            </a:extLst>
          </p:cNvPr>
          <p:cNvSpPr txBox="1"/>
          <p:nvPr/>
        </p:nvSpPr>
        <p:spPr>
          <a:xfrm>
            <a:off x="1564655" y="3551080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[[5]]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80FAD9E-019E-7DDF-756D-ADDE8D69DE4A}"/>
              </a:ext>
            </a:extLst>
          </p:cNvPr>
          <p:cNvCxnSpPr>
            <a:cxnSpLocks/>
          </p:cNvCxnSpPr>
          <p:nvPr/>
        </p:nvCxnSpPr>
        <p:spPr>
          <a:xfrm>
            <a:off x="1779618" y="3947016"/>
            <a:ext cx="4039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29">
            <a:extLst>
              <a:ext uri="{FF2B5EF4-FFF2-40B4-BE49-F238E27FC236}">
                <a16:creationId xmlns:a16="http://schemas.microsoft.com/office/drawing/2014/main" id="{0EB8A798-F967-7900-A2E4-7C33EC7A63E1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1830426" y="4457452"/>
            <a:ext cx="302866" cy="4044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0A35F12-B9F5-6A00-E9D9-393D3F4B49D3}"/>
              </a:ext>
            </a:extLst>
          </p:cNvPr>
          <p:cNvSpPr txBox="1"/>
          <p:nvPr/>
        </p:nvSpPr>
        <p:spPr>
          <a:xfrm>
            <a:off x="2135485" y="4495165"/>
            <a:ext cx="2928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condition: “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roof_type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’gambrel’”</a:t>
            </a:r>
          </a:p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expression: “0.5 * (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height_top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+ 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height_eave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)”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0AE094-480D-A2F8-310A-EC1C2962BD2B}"/>
              </a:ext>
            </a:extLst>
          </p:cNvPr>
          <p:cNvSpPr txBox="1"/>
          <p:nvPr/>
        </p:nvSpPr>
        <p:spPr>
          <a:xfrm>
            <a:off x="1564655" y="4246650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[[6]]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023FF63-9A5E-700C-603A-BC3604067D45}"/>
              </a:ext>
            </a:extLst>
          </p:cNvPr>
          <p:cNvCxnSpPr>
            <a:cxnSpLocks/>
          </p:cNvCxnSpPr>
          <p:nvPr/>
        </p:nvCxnSpPr>
        <p:spPr>
          <a:xfrm>
            <a:off x="1779618" y="4642586"/>
            <a:ext cx="4039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D0C00A8-7CB3-4788-06C9-C3F4EA49F861}"/>
              </a:ext>
            </a:extLst>
          </p:cNvPr>
          <p:cNvSpPr txBox="1"/>
          <p:nvPr/>
        </p:nvSpPr>
        <p:spPr>
          <a:xfrm>
            <a:off x="945062" y="4989897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res_type</a:t>
            </a:r>
            <a:endParaRPr lang="en-US" sz="11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cxnSp>
        <p:nvCxnSpPr>
          <p:cNvPr id="46" name="Connector: Elbow 29">
            <a:extLst>
              <a:ext uri="{FF2B5EF4-FFF2-40B4-BE49-F238E27FC236}">
                <a16:creationId xmlns:a16="http://schemas.microsoft.com/office/drawing/2014/main" id="{A8232664-A4BE-7125-2B07-6529091D7C83}"/>
              </a:ext>
            </a:extLst>
          </p:cNvPr>
          <p:cNvCxnSpPr>
            <a:cxnSpLocks/>
            <a:stCxn id="49" idx="2"/>
          </p:cNvCxnSpPr>
          <p:nvPr/>
        </p:nvCxnSpPr>
        <p:spPr>
          <a:xfrm rot="16200000" flipH="1">
            <a:off x="1830426" y="5465636"/>
            <a:ext cx="302866" cy="4044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F5E5013-F049-DD2C-0633-AFB6E87E9925}"/>
              </a:ext>
            </a:extLst>
          </p:cNvPr>
          <p:cNvSpPr txBox="1"/>
          <p:nvPr/>
        </p:nvSpPr>
        <p:spPr>
          <a:xfrm>
            <a:off x="2135485" y="5503349"/>
            <a:ext cx="25384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condition: "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total_units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1"</a:t>
            </a:r>
          </a:p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expression: “1_unit”</a:t>
            </a:r>
          </a:p>
        </p:txBody>
      </p:sp>
      <p:cxnSp>
        <p:nvCxnSpPr>
          <p:cNvPr id="48" name="Connector: Elbow 42">
            <a:extLst>
              <a:ext uri="{FF2B5EF4-FFF2-40B4-BE49-F238E27FC236}">
                <a16:creationId xmlns:a16="http://schemas.microsoft.com/office/drawing/2014/main" id="{DB714598-5948-0A00-5888-8A30F7239C06}"/>
              </a:ext>
            </a:extLst>
          </p:cNvPr>
          <p:cNvCxnSpPr>
            <a:cxnSpLocks/>
            <a:stCxn id="45" idx="2"/>
          </p:cNvCxnSpPr>
          <p:nvPr/>
        </p:nvCxnSpPr>
        <p:spPr>
          <a:xfrm rot="16200000" flipH="1">
            <a:off x="-195022" y="6733993"/>
            <a:ext cx="3290164" cy="325192"/>
          </a:xfrm>
          <a:prstGeom prst="bentConnector3">
            <a:avLst>
              <a:gd name="adj1" fmla="val 9995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5A272D4-DBEA-F9EB-474D-18F388A2D265}"/>
              </a:ext>
            </a:extLst>
          </p:cNvPr>
          <p:cNvSpPr txBox="1"/>
          <p:nvPr/>
        </p:nvSpPr>
        <p:spPr>
          <a:xfrm>
            <a:off x="1564655" y="5254834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[[1]]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43951CC-735A-1490-EF78-9931BB7C1E43}"/>
              </a:ext>
            </a:extLst>
          </p:cNvPr>
          <p:cNvCxnSpPr>
            <a:cxnSpLocks/>
          </p:cNvCxnSpPr>
          <p:nvPr/>
        </p:nvCxnSpPr>
        <p:spPr>
          <a:xfrm>
            <a:off x="1779618" y="5650770"/>
            <a:ext cx="4039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29">
            <a:extLst>
              <a:ext uri="{FF2B5EF4-FFF2-40B4-BE49-F238E27FC236}">
                <a16:creationId xmlns:a16="http://schemas.microsoft.com/office/drawing/2014/main" id="{F75DE170-C8DE-0E70-8237-B6D8098C203F}"/>
              </a:ext>
            </a:extLst>
          </p:cNvPr>
          <p:cNvCxnSpPr>
            <a:cxnSpLocks/>
            <a:stCxn id="53" idx="2"/>
          </p:cNvCxnSpPr>
          <p:nvPr/>
        </p:nvCxnSpPr>
        <p:spPr>
          <a:xfrm rot="16200000" flipH="1">
            <a:off x="1830426" y="6122129"/>
            <a:ext cx="302866" cy="4044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9DF2C8F-5C05-E4F6-5C2F-A7B213814520}"/>
              </a:ext>
            </a:extLst>
          </p:cNvPr>
          <p:cNvSpPr txBox="1"/>
          <p:nvPr/>
        </p:nvSpPr>
        <p:spPr>
          <a:xfrm>
            <a:off x="2135485" y="6159842"/>
            <a:ext cx="18149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condition: "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total_units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2"</a:t>
            </a:r>
          </a:p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expression: “2_unit”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A39B16-B89B-78E9-0032-F6852E997F28}"/>
              </a:ext>
            </a:extLst>
          </p:cNvPr>
          <p:cNvSpPr txBox="1"/>
          <p:nvPr/>
        </p:nvSpPr>
        <p:spPr>
          <a:xfrm>
            <a:off x="1564655" y="5911327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[[2]]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70E46B1-42E6-CF20-E7D0-21C0D6668113}"/>
              </a:ext>
            </a:extLst>
          </p:cNvPr>
          <p:cNvCxnSpPr>
            <a:cxnSpLocks/>
          </p:cNvCxnSpPr>
          <p:nvPr/>
        </p:nvCxnSpPr>
        <p:spPr>
          <a:xfrm>
            <a:off x="1779618" y="6307263"/>
            <a:ext cx="4039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29">
            <a:extLst>
              <a:ext uri="{FF2B5EF4-FFF2-40B4-BE49-F238E27FC236}">
                <a16:creationId xmlns:a16="http://schemas.microsoft.com/office/drawing/2014/main" id="{F1EBC0D9-F4A3-6632-02F9-D18C2834076D}"/>
              </a:ext>
            </a:extLst>
          </p:cNvPr>
          <p:cNvCxnSpPr>
            <a:cxnSpLocks/>
            <a:stCxn id="57" idx="2"/>
          </p:cNvCxnSpPr>
          <p:nvPr/>
        </p:nvCxnSpPr>
        <p:spPr>
          <a:xfrm rot="16200000" flipH="1">
            <a:off x="1584173" y="7071767"/>
            <a:ext cx="795372" cy="404482"/>
          </a:xfrm>
          <a:prstGeom prst="bentConnector3">
            <a:avLst>
              <a:gd name="adj1" fmla="val 10011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07297B3-65FD-6841-0710-4383B9FF535B}"/>
              </a:ext>
            </a:extLst>
          </p:cNvPr>
          <p:cNvSpPr txBox="1"/>
          <p:nvPr/>
        </p:nvSpPr>
        <p:spPr>
          <a:xfrm>
            <a:off x="2135485" y="6863227"/>
            <a:ext cx="181492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condition:</a:t>
            </a:r>
          </a:p>
          <a:p>
            <a:endParaRPr lang="en-US" sz="11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endParaRPr lang="en-US" sz="11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endParaRPr lang="en-US" sz="11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expression: “townhome”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9DB1A4-5F32-A31B-04BE-CAB458E508A2}"/>
              </a:ext>
            </a:extLst>
          </p:cNvPr>
          <p:cNvSpPr txBox="1"/>
          <p:nvPr/>
        </p:nvSpPr>
        <p:spPr>
          <a:xfrm>
            <a:off x="1564655" y="6614712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[[3]]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0EC9ED1-7071-C329-F6CC-C7951ACF56AD}"/>
              </a:ext>
            </a:extLst>
          </p:cNvPr>
          <p:cNvCxnSpPr>
            <a:cxnSpLocks/>
          </p:cNvCxnSpPr>
          <p:nvPr/>
        </p:nvCxnSpPr>
        <p:spPr>
          <a:xfrm>
            <a:off x="1779618" y="7010648"/>
            <a:ext cx="4039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29">
            <a:extLst>
              <a:ext uri="{FF2B5EF4-FFF2-40B4-BE49-F238E27FC236}">
                <a16:creationId xmlns:a16="http://schemas.microsoft.com/office/drawing/2014/main" id="{325108A2-3C3E-E665-C310-A5C3A15A2D87}"/>
              </a:ext>
            </a:extLst>
          </p:cNvPr>
          <p:cNvCxnSpPr>
            <a:cxnSpLocks/>
            <a:stCxn id="61" idx="2"/>
          </p:cNvCxnSpPr>
          <p:nvPr/>
        </p:nvCxnSpPr>
        <p:spPr>
          <a:xfrm rot="16200000" flipH="1">
            <a:off x="1830426" y="7980806"/>
            <a:ext cx="302866" cy="4044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FAA2965-CC57-1405-1C6A-8D964DB69776}"/>
              </a:ext>
            </a:extLst>
          </p:cNvPr>
          <p:cNvSpPr txBox="1"/>
          <p:nvPr/>
        </p:nvSpPr>
        <p:spPr>
          <a:xfrm>
            <a:off x="2135485" y="8018519"/>
            <a:ext cx="18149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condition: "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total_units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3"</a:t>
            </a:r>
          </a:p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expression: “3_unit”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FAE7361-92F4-08EF-DDF9-81C659599B5A}"/>
              </a:ext>
            </a:extLst>
          </p:cNvPr>
          <p:cNvSpPr txBox="1"/>
          <p:nvPr/>
        </p:nvSpPr>
        <p:spPr>
          <a:xfrm>
            <a:off x="1564655" y="7770004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[[4]]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F2D43F8-A70B-FBFF-E725-8AACD4CACFA4}"/>
              </a:ext>
            </a:extLst>
          </p:cNvPr>
          <p:cNvCxnSpPr>
            <a:cxnSpLocks/>
          </p:cNvCxnSpPr>
          <p:nvPr/>
        </p:nvCxnSpPr>
        <p:spPr>
          <a:xfrm>
            <a:off x="1779618" y="8165940"/>
            <a:ext cx="4039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29">
            <a:extLst>
              <a:ext uri="{FF2B5EF4-FFF2-40B4-BE49-F238E27FC236}">
                <a16:creationId xmlns:a16="http://schemas.microsoft.com/office/drawing/2014/main" id="{CF5069B4-0C35-6084-D28B-34B0C79E8EA7}"/>
              </a:ext>
            </a:extLst>
          </p:cNvPr>
          <p:cNvCxnSpPr>
            <a:cxnSpLocks/>
            <a:stCxn id="65" idx="2"/>
          </p:cNvCxnSpPr>
          <p:nvPr/>
        </p:nvCxnSpPr>
        <p:spPr>
          <a:xfrm rot="16200000" flipH="1">
            <a:off x="1830426" y="8621667"/>
            <a:ext cx="302866" cy="4044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4A3DFC6-D9D5-95E0-350A-D06B3A6A6296}"/>
              </a:ext>
            </a:extLst>
          </p:cNvPr>
          <p:cNvSpPr txBox="1"/>
          <p:nvPr/>
        </p:nvSpPr>
        <p:spPr>
          <a:xfrm>
            <a:off x="2135485" y="8659380"/>
            <a:ext cx="18149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condition: "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total_units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&gt; 3"</a:t>
            </a:r>
          </a:p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expression: “4_plus”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632A70-3309-4A0D-3E49-E01061D9DE2F}"/>
              </a:ext>
            </a:extLst>
          </p:cNvPr>
          <p:cNvSpPr txBox="1"/>
          <p:nvPr/>
        </p:nvSpPr>
        <p:spPr>
          <a:xfrm>
            <a:off x="1564655" y="8410865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[[5]]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1082346-79E5-8D21-CB95-337624639D9A}"/>
              </a:ext>
            </a:extLst>
          </p:cNvPr>
          <p:cNvCxnSpPr>
            <a:cxnSpLocks/>
          </p:cNvCxnSpPr>
          <p:nvPr/>
        </p:nvCxnSpPr>
        <p:spPr>
          <a:xfrm>
            <a:off x="1779618" y="8806801"/>
            <a:ext cx="4039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175E1F3-6360-5A87-FFC4-C557BF140D78}"/>
              </a:ext>
            </a:extLst>
          </p:cNvPr>
          <p:cNvSpPr txBox="1"/>
          <p:nvPr/>
        </p:nvSpPr>
        <p:spPr>
          <a:xfrm>
            <a:off x="2734674" y="6863227"/>
            <a:ext cx="38081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["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total_units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&gt; 2",</a:t>
            </a:r>
          </a:p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"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n_outside_entry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total_units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",</a:t>
            </a:r>
          </a:p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"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n_ground_entry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total_units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",</a:t>
            </a:r>
          </a:p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"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sep_platting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TRUE”]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2407537-95F5-6FAF-FC30-0B087C555FB5}"/>
              </a:ext>
            </a:extLst>
          </p:cNvPr>
          <p:cNvCxnSpPr>
            <a:cxnSpLocks/>
          </p:cNvCxnSpPr>
          <p:nvPr/>
        </p:nvCxnSpPr>
        <p:spPr>
          <a:xfrm>
            <a:off x="1219616" y="1030725"/>
            <a:ext cx="4039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570A61E-01C0-7EFD-E8AE-2AECB71881D6}"/>
              </a:ext>
            </a:extLst>
          </p:cNvPr>
          <p:cNvCxnSpPr>
            <a:cxnSpLocks/>
          </p:cNvCxnSpPr>
          <p:nvPr/>
        </p:nvCxnSpPr>
        <p:spPr>
          <a:xfrm>
            <a:off x="1219616" y="1706586"/>
            <a:ext cx="4039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97695F5-0006-1D47-5379-D4AFCD61D969}"/>
              </a:ext>
            </a:extLst>
          </p:cNvPr>
          <p:cNvCxnSpPr>
            <a:cxnSpLocks/>
          </p:cNvCxnSpPr>
          <p:nvPr/>
        </p:nvCxnSpPr>
        <p:spPr>
          <a:xfrm>
            <a:off x="1219616" y="2400116"/>
            <a:ext cx="4039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18043B5-1539-8DBF-3211-DF6C61568AB0}"/>
              </a:ext>
            </a:extLst>
          </p:cNvPr>
          <p:cNvCxnSpPr>
            <a:cxnSpLocks/>
          </p:cNvCxnSpPr>
          <p:nvPr/>
        </p:nvCxnSpPr>
        <p:spPr>
          <a:xfrm>
            <a:off x="1219616" y="3049472"/>
            <a:ext cx="4039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A1B0B71-E463-AA55-62C1-1485CBE5B076}"/>
              </a:ext>
            </a:extLst>
          </p:cNvPr>
          <p:cNvCxnSpPr>
            <a:cxnSpLocks/>
          </p:cNvCxnSpPr>
          <p:nvPr/>
        </p:nvCxnSpPr>
        <p:spPr>
          <a:xfrm>
            <a:off x="1219616" y="3698829"/>
            <a:ext cx="4039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DB8B105-83D0-2100-FF36-CC2BDD68A316}"/>
              </a:ext>
            </a:extLst>
          </p:cNvPr>
          <p:cNvCxnSpPr>
            <a:cxnSpLocks/>
          </p:cNvCxnSpPr>
          <p:nvPr/>
        </p:nvCxnSpPr>
        <p:spPr>
          <a:xfrm>
            <a:off x="1287463" y="5392325"/>
            <a:ext cx="3405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F186367-14A7-A29A-B1E0-5F31C990B101}"/>
              </a:ext>
            </a:extLst>
          </p:cNvPr>
          <p:cNvCxnSpPr>
            <a:cxnSpLocks/>
          </p:cNvCxnSpPr>
          <p:nvPr/>
        </p:nvCxnSpPr>
        <p:spPr>
          <a:xfrm>
            <a:off x="1287463" y="6054725"/>
            <a:ext cx="3405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39FBD8A-F0EB-5D01-22F8-BFD31F30F759}"/>
              </a:ext>
            </a:extLst>
          </p:cNvPr>
          <p:cNvCxnSpPr>
            <a:cxnSpLocks/>
          </p:cNvCxnSpPr>
          <p:nvPr/>
        </p:nvCxnSpPr>
        <p:spPr>
          <a:xfrm>
            <a:off x="1287463" y="6753125"/>
            <a:ext cx="3405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B60DB83-3BBB-0A34-BEF3-84A28924203A}"/>
              </a:ext>
            </a:extLst>
          </p:cNvPr>
          <p:cNvCxnSpPr>
            <a:cxnSpLocks/>
          </p:cNvCxnSpPr>
          <p:nvPr/>
        </p:nvCxnSpPr>
        <p:spPr>
          <a:xfrm>
            <a:off x="1287463" y="7912325"/>
            <a:ext cx="3405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5C858E1-71C8-76E7-84B9-AC63D53A911A}"/>
              </a:ext>
            </a:extLst>
          </p:cNvPr>
          <p:cNvCxnSpPr>
            <a:cxnSpLocks/>
          </p:cNvCxnSpPr>
          <p:nvPr/>
        </p:nvCxnSpPr>
        <p:spPr>
          <a:xfrm>
            <a:off x="525809" y="761816"/>
            <a:ext cx="4577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598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610</TotalTime>
  <Words>272</Words>
  <Application>Microsoft Macintosh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Cascadia Mono Light</vt:lpstr>
      <vt:lpstr>Office Theme</vt:lpstr>
      <vt:lpstr>PowerPoint Presentation</vt:lpstr>
    </vt:vector>
  </TitlesOfParts>
  <Company>GSD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Voulgaris, Carole Turley</dc:creator>
  <cp:lastModifiedBy>Mansfield, Kamryn Wyatt</cp:lastModifiedBy>
  <cp:revision>18</cp:revision>
  <dcterms:created xsi:type="dcterms:W3CDTF">2025-05-05T19:50:19Z</dcterms:created>
  <dcterms:modified xsi:type="dcterms:W3CDTF">2025-06-25T11:06:16Z</dcterms:modified>
</cp:coreProperties>
</file>