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3" r:id="rId7"/>
    <p:sldId id="261"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7718F-89D6-460F-AB35-7901F2BF1BD4}"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21BA1-2E1B-4363-91A1-93A13F012A85}" type="slidenum">
              <a:rPr lang="en-US" smtClean="0"/>
              <a:t>‹#›</a:t>
            </a:fld>
            <a:endParaRPr lang="en-US"/>
          </a:p>
        </p:txBody>
      </p:sp>
    </p:spTree>
    <p:extLst>
      <p:ext uri="{BB962C8B-B14F-4D97-AF65-F5344CB8AC3E}">
        <p14:creationId xmlns:p14="http://schemas.microsoft.com/office/powerpoint/2010/main" val="130020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21BA1-2E1B-4363-91A1-93A13F012A85}" type="slidenum">
              <a:rPr lang="en-US" smtClean="0"/>
              <a:t>7</a:t>
            </a:fld>
            <a:endParaRPr lang="en-US"/>
          </a:p>
        </p:txBody>
      </p:sp>
    </p:spTree>
    <p:extLst>
      <p:ext uri="{BB962C8B-B14F-4D97-AF65-F5344CB8AC3E}">
        <p14:creationId xmlns:p14="http://schemas.microsoft.com/office/powerpoint/2010/main" val="112712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2.pn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27.png"/><Relationship Id="rId12"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1.png"/><Relationship Id="rId5" Type="http://schemas.openxmlformats.org/officeDocument/2006/relationships/image" Target="../media/image23.png"/><Relationship Id="rId15" Type="http://schemas.openxmlformats.org/officeDocument/2006/relationships/image" Target="../media/image37.png"/><Relationship Id="rId10" Type="http://schemas.openxmlformats.org/officeDocument/2006/relationships/image" Target="../media/image12.svg"/><Relationship Id="rId4" Type="http://schemas.openxmlformats.org/officeDocument/2006/relationships/image" Target="../media/image16.svg"/><Relationship Id="rId9" Type="http://schemas.openxmlformats.org/officeDocument/2006/relationships/image" Target="../media/image11.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6.svg"/><Relationship Id="rId7"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real-time</a:t>
            </a:r>
          </a:p>
        </p:txBody>
      </p:sp>
      <p:pic>
        <p:nvPicPr>
          <p:cNvPr id="4" name="Picture 3">
            <a:extLst>
              <a:ext uri="{FF2B5EF4-FFF2-40B4-BE49-F238E27FC236}">
                <a16:creationId xmlns:a16="http://schemas.microsoft.com/office/drawing/2014/main" id="{DCA0691E-3DCB-49E2-8889-2538F2CF69B1}"/>
              </a:ext>
            </a:extLst>
          </p:cNvPr>
          <p:cNvPicPr>
            <a:picLocks noChangeAspect="1"/>
          </p:cNvPicPr>
          <p:nvPr/>
        </p:nvPicPr>
        <p:blipFill>
          <a:blip r:embed="rId2"/>
          <a:stretch>
            <a:fillRect/>
          </a:stretch>
        </p:blipFill>
        <p:spPr>
          <a:xfrm>
            <a:off x="10668000" y="573088"/>
            <a:ext cx="914400" cy="914400"/>
          </a:xfrm>
          <a:prstGeom prst="rect">
            <a:avLst/>
          </a:prstGeom>
        </p:spPr>
      </p:pic>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pic>
        <p:nvPicPr>
          <p:cNvPr id="4" name="Picture 3">
            <a:extLst>
              <a:ext uri="{FF2B5EF4-FFF2-40B4-BE49-F238E27FC236}">
                <a16:creationId xmlns:a16="http://schemas.microsoft.com/office/drawing/2014/main" id="{0FB4A17D-0B3F-4D9F-B849-332A81D58C10}"/>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25265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pic>
        <p:nvPicPr>
          <p:cNvPr id="4" name="Picture 3">
            <a:extLst>
              <a:ext uri="{FF2B5EF4-FFF2-40B4-BE49-F238E27FC236}">
                <a16:creationId xmlns:a16="http://schemas.microsoft.com/office/drawing/2014/main" id="{3EBF275C-F614-408E-91F7-EEFA3A09F2C4}"/>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06327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pic>
        <p:nvPicPr>
          <p:cNvPr id="5" name="Picture 4">
            <a:extLst>
              <a:ext uri="{FF2B5EF4-FFF2-40B4-BE49-F238E27FC236}">
                <a16:creationId xmlns:a16="http://schemas.microsoft.com/office/drawing/2014/main" id="{0E5368B5-ECBC-4A4C-A366-B0EC0E3C3B4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00528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a:t>
            </a:r>
            <a:r>
              <a:rPr lang="en-US" sz="1800" dirty="0" err="1"/>
              <a:t>llightweight</a:t>
            </a:r>
            <a:r>
              <a:rPr lang="en-US" sz="1800" dirty="0"/>
              <a:t> framework for desktop UI</a:t>
            </a:r>
          </a:p>
          <a:p>
            <a:r>
              <a:rPr lang="en-US" sz="1800" b="1" dirty="0"/>
              <a:t>SQLite		</a:t>
            </a:r>
            <a:r>
              <a:rPr lang="en-US" sz="1800" dirty="0"/>
              <a:t>Serverless self-contained database engine for tracking the drafts one creates, to publish the 		available artifacts catalog to all participants, to track the subscriptions at subscribers’ 			desktops and  to hold the Content Type configurations.</a:t>
            </a:r>
          </a:p>
          <a:p>
            <a:r>
              <a:rPr lang="en-US" sz="1800" b="1" dirty="0"/>
              <a:t>Google APIs	</a:t>
            </a:r>
            <a:r>
              <a:rPr lang="en-US" sz="1800" dirty="0"/>
              <a:t>For accessing a Google Drive based doc central</a:t>
            </a:r>
          </a:p>
          <a:p>
            <a:r>
              <a:rPr lang="en-US" sz="1800" b="1" dirty="0"/>
              <a:t>Sardine	</a:t>
            </a:r>
            <a:r>
              <a:rPr lang="en-US" sz="1800" dirty="0"/>
              <a:t>For accessing WebDAV enabled doc central</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version control of external repositories.</a:t>
            </a:r>
          </a:p>
          <a:p>
            <a:r>
              <a:rPr lang="en-US" sz="1800" b="1" dirty="0" err="1"/>
              <a:t>Izpack</a:t>
            </a:r>
            <a:r>
              <a:rPr lang="en-US" sz="1800" b="1" dirty="0"/>
              <a:t>		</a:t>
            </a:r>
            <a:r>
              <a:rPr lang="en-US" sz="1800" dirty="0"/>
              <a:t>For packaging and installation</a:t>
            </a:r>
          </a:p>
        </p:txBody>
      </p:sp>
      <p:pic>
        <p:nvPicPr>
          <p:cNvPr id="4" name="Picture 3">
            <a:extLst>
              <a:ext uri="{FF2B5EF4-FFF2-40B4-BE49-F238E27FC236}">
                <a16:creationId xmlns:a16="http://schemas.microsoft.com/office/drawing/2014/main" id="{70C945FB-9F13-4719-ABD5-0CD79642E395}"/>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30323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4"/>
            <a:ext cx="10515600" cy="5276215"/>
          </a:xfrm>
        </p:spPr>
        <p:txBody>
          <a:bodyPr>
            <a:noAutofit/>
          </a:bodyPr>
          <a:lstStyle/>
          <a:p>
            <a:pPr lvl="0"/>
            <a:r>
              <a:rPr lang="en-US" sz="2000" dirty="0"/>
              <a:t>Choose the computers to execute catalog server and extended server orchestrators.</a:t>
            </a:r>
          </a:p>
          <a:p>
            <a:pPr lvl="0"/>
            <a:r>
              <a:rPr lang="en-US" sz="2000" dirty="0"/>
              <a:t>Set the computers’ (user desktop, catalog server and extended orchestrator) environmental variable PATH to include java installation location.</a:t>
            </a:r>
          </a:p>
          <a:p>
            <a:pPr lvl="0"/>
            <a:r>
              <a:rPr lang="en-US" sz="2000" dirty="0"/>
              <a:t>Set up the servers and then the desktop users using the installation package. The installation package is downloadable from GitHub </a:t>
            </a:r>
            <a:r>
              <a:rPr lang="en-US" sz="2000" u="sng" dirty="0">
                <a:hlinkClick r:id="rId2"/>
              </a:rPr>
              <a:t>https://github.com/vibeeshK/CollabTracker</a:t>
            </a:r>
            <a:r>
              <a:rPr lang="en-US" sz="2000" dirty="0"/>
              <a:t> file: CollabTrackerInstaller_1.x.jar. It performs the following:</a:t>
            </a:r>
          </a:p>
          <a:p>
            <a:pPr lvl="1"/>
            <a:r>
              <a:rPr lang="en-US" sz="1800" dirty="0"/>
              <a:t>Captures the Installation folder path, Desktop User name who will be using the application and also the proxy IP and port details.</a:t>
            </a:r>
          </a:p>
          <a:p>
            <a:pPr lvl="1"/>
            <a:r>
              <a:rPr lang="en-US" sz="1800" dirty="0"/>
              <a:t>Sets the property files - Common, Client, System, Server and </a:t>
            </a:r>
            <a:r>
              <a:rPr lang="en-US" sz="1800" dirty="0" err="1"/>
              <a:t>Extendedserver</a:t>
            </a:r>
            <a:r>
              <a:rPr lang="en-US" sz="1800" dirty="0"/>
              <a:t> with user’s choices.</a:t>
            </a:r>
          </a:p>
          <a:p>
            <a:pPr lvl="1"/>
            <a:r>
              <a:rPr lang="en-US" sz="1800" dirty="0"/>
              <a:t>Stores the executables in the installation folder and maps the working folder to user specific folder (i.e. c:\users\Vibeesh).</a:t>
            </a:r>
          </a:p>
          <a:p>
            <a:pPr lvl="0"/>
            <a:r>
              <a:rPr lang="en-US" sz="2000" dirty="0"/>
              <a:t>Unless you intend to implement a new custom content type for your own users, you don’t have to set up a platform server. In that case you can suppress the periodic refresh by setting the flag </a:t>
            </a:r>
            <a:r>
              <a:rPr lang="en-US" sz="2000" dirty="0" err="1"/>
              <a:t>suppressSysCompRefresh</a:t>
            </a:r>
            <a:r>
              <a:rPr lang="en-US" sz="2000" dirty="0"/>
              <a:t> in </a:t>
            </a:r>
            <a:r>
              <a:rPr lang="en-US" sz="2000" dirty="0" err="1"/>
              <a:t>commons.properties</a:t>
            </a:r>
            <a:r>
              <a:rPr lang="en-US" sz="2000" dirty="0"/>
              <a:t>.</a:t>
            </a:r>
          </a:p>
          <a:p>
            <a:pPr lvl="0"/>
            <a:r>
              <a:rPr lang="en-US" sz="2000" dirty="0"/>
              <a:t>The default installation points the demo content root </a:t>
            </a:r>
            <a:r>
              <a:rPr lang="en-US" sz="2000" dirty="0" err="1"/>
              <a:t>DemoGShContentRoot</a:t>
            </a:r>
            <a:r>
              <a:rPr lang="en-US" sz="2000" dirty="0"/>
              <a:t> at google drive. You can train yourself using this root.</a:t>
            </a:r>
          </a:p>
        </p:txBody>
      </p:sp>
      <p:pic>
        <p:nvPicPr>
          <p:cNvPr id="4" name="Picture 3">
            <a:extLst>
              <a:ext uri="{FF2B5EF4-FFF2-40B4-BE49-F238E27FC236}">
                <a16:creationId xmlns:a16="http://schemas.microsoft.com/office/drawing/2014/main" id="{7CC6FEBE-821D-4474-9DA4-A653B5848226}"/>
              </a:ext>
            </a:extLst>
          </p:cNvPr>
          <p:cNvPicPr>
            <a:picLocks noChangeAspect="1"/>
          </p:cNvPicPr>
          <p:nvPr/>
        </p:nvPicPr>
        <p:blipFill>
          <a:blip r:embed="rId3"/>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13607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dirty="0"/>
              <a:t>At the root server side replicate the model folders of </a:t>
            </a:r>
            <a:r>
              <a:rPr lang="en-US" sz="1800" dirty="0" err="1"/>
              <a:t>DemoRoot</a:t>
            </a:r>
            <a:r>
              <a:rPr lang="en-US" sz="1800" dirty="0"/>
              <a:t> and provide access to users as below:</a:t>
            </a:r>
          </a:p>
          <a:p>
            <a:pPr lvl="1"/>
            <a:r>
              <a:rPr lang="en-US" sz="1600" dirty="0"/>
              <a:t>1_allmembersreadable: 	Contains artifacts, catalog publications and requests’ responses folders. All users shall be provided read access to this folder.</a:t>
            </a:r>
          </a:p>
          <a:p>
            <a:pPr lvl="1"/>
            <a:r>
              <a:rPr lang="en-US" sz="1600" dirty="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dirty="0"/>
              <a:t>&lt;INSTALL_PATH&gt;</a:t>
            </a:r>
            <a:r>
              <a:rPr lang="en-US" sz="1400" dirty="0"/>
              <a:t>\</a:t>
            </a:r>
            <a:r>
              <a:rPr lang="en-US" sz="1400" dirty="0" err="1"/>
              <a:t>WindowsRoots</a:t>
            </a:r>
            <a:r>
              <a:rPr lang="en-US" sz="1400" dirty="0"/>
              <a:t>\</a:t>
            </a:r>
            <a:r>
              <a:rPr lang="en-US" sz="1400" dirty="0" err="1"/>
              <a:t>DemoWinContentRoot</a:t>
            </a:r>
            <a:r>
              <a:rPr lang="en-US" sz="1400" dirty="0"/>
              <a:t>\2_contributorswritable \</a:t>
            </a:r>
            <a:r>
              <a:rPr lang="en-US" sz="1400" dirty="0" err="1"/>
              <a:t>contentdropbox</a:t>
            </a:r>
            <a:r>
              <a:rPr lang="en-US" sz="1400" dirty="0"/>
              <a:t>\&lt;</a:t>
            </a:r>
            <a:r>
              <a:rPr lang="en-US" sz="1400" dirty="0" err="1"/>
              <a:t>ApplicationUserName</a:t>
            </a:r>
            <a:r>
              <a:rPr lang="en-US" sz="1400" dirty="0"/>
              <a:t>&gt;</a:t>
            </a:r>
          </a:p>
          <a:p>
            <a:pPr lvl="2"/>
            <a:r>
              <a:rPr lang="en-US" sz="1400" dirty="0"/>
              <a:t>e.g. </a:t>
            </a:r>
            <a:r>
              <a:rPr lang="en-US" sz="1100" dirty="0"/>
              <a:t>C:\Kannan\Java\ColbTrk</a:t>
            </a:r>
            <a:r>
              <a:rPr lang="en-US" sz="1400" dirty="0"/>
              <a:t>\WindowsRoots\DemoWinContentRoot\2_contributorswritable\contentdropbox\DEMOUSER</a:t>
            </a:r>
          </a:p>
          <a:p>
            <a:pPr lvl="1"/>
            <a:r>
              <a:rPr lang="en-US" sz="1600" dirty="0"/>
              <a:t>3_behindscene: 	Contains housekeeping folders.</a:t>
            </a:r>
          </a:p>
          <a:p>
            <a:pPr lvl="0"/>
            <a:r>
              <a:rPr lang="en-US" sz="1800" dirty="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dirty="0"/>
              <a:t>Assign a server processing machine to execute the Server Orchestrator to perform housekeeping operations on the Doc Central contents. </a:t>
            </a:r>
          </a:p>
          <a:p>
            <a:pPr lvl="1"/>
            <a:r>
              <a:rPr lang="en-US" sz="1600" dirty="0"/>
              <a:t>Install the </a:t>
            </a:r>
            <a:r>
              <a:rPr lang="en-US" sz="1600" dirty="0" err="1"/>
              <a:t>CollabTracker</a:t>
            </a:r>
            <a:r>
              <a:rPr lang="en-US" sz="1600" dirty="0"/>
              <a:t> on this machine and configure the trigger mechanism to initiate the Server Orchestrator.</a:t>
            </a:r>
          </a:p>
          <a:p>
            <a:pPr lvl="1"/>
            <a:r>
              <a:rPr lang="en-US" sz="1600" dirty="0"/>
              <a:t>Copy the model </a:t>
            </a:r>
            <a:r>
              <a:rPr lang="en-US" sz="1600" dirty="0" err="1"/>
              <a:t>catalogMasterDb</a:t>
            </a:r>
            <a:r>
              <a:rPr lang="en-US" sz="1600" dirty="0"/>
              <a:t> file from </a:t>
            </a:r>
            <a:r>
              <a:rPr lang="en-US" sz="1600" dirty="0" err="1"/>
              <a:t>catalogMasterDbFileOf</a:t>
            </a:r>
            <a:r>
              <a:rPr lang="en-US" sz="1600" dirty="0"/>
              <a:t>&lt;</a:t>
            </a:r>
            <a:r>
              <a:rPr lang="en-US" sz="1600" dirty="0" err="1"/>
              <a:t>DemoWinContentRoot</a:t>
            </a:r>
            <a:r>
              <a:rPr lang="en-US" sz="1600" dirty="0"/>
              <a:t>&gt; into the new root specific file.</a:t>
            </a:r>
          </a:p>
          <a:p>
            <a:pPr lvl="1"/>
            <a:r>
              <a:rPr lang="en-US" sz="1600" dirty="0"/>
              <a:t>Update the tables Relevance and Users in the </a:t>
            </a:r>
            <a:r>
              <a:rPr lang="en-US" sz="1600" dirty="0" err="1"/>
              <a:t>catalogDb</a:t>
            </a:r>
            <a:r>
              <a:rPr lang="en-US" sz="1600" dirty="0"/>
              <a:t> as per need.</a:t>
            </a:r>
          </a:p>
        </p:txBody>
      </p:sp>
      <p:pic>
        <p:nvPicPr>
          <p:cNvPr id="4" name="Picture 3">
            <a:extLst>
              <a:ext uri="{FF2B5EF4-FFF2-40B4-BE49-F238E27FC236}">
                <a16:creationId xmlns:a16="http://schemas.microsoft.com/office/drawing/2014/main" id="{2C4C8DF9-CB44-4C36-9C3C-993DAA16311A}"/>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89910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pic>
        <p:nvPicPr>
          <p:cNvPr id="4" name="Picture 3">
            <a:extLst>
              <a:ext uri="{FF2B5EF4-FFF2-40B4-BE49-F238E27FC236}">
                <a16:creationId xmlns:a16="http://schemas.microsoft.com/office/drawing/2014/main" id="{D6D1AB90-5A72-4E04-8F72-2C4203AE319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82661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a:xfrm>
            <a:off x="831850" y="4589463"/>
            <a:ext cx="10515600" cy="1500187"/>
          </a:xfrm>
        </p:spPr>
        <p:txBody>
          <a:bodyPr/>
          <a:lstStyle/>
          <a:p>
            <a:pPr algn="r"/>
            <a:r>
              <a:rPr lang="en-US" i="1" dirty="0"/>
              <a:t>Thank you for innovating with us</a:t>
            </a:r>
          </a:p>
        </p:txBody>
      </p:sp>
      <p:pic>
        <p:nvPicPr>
          <p:cNvPr id="3" name="Graphic 2" descr="Group success">
            <a:extLst>
              <a:ext uri="{FF2B5EF4-FFF2-40B4-BE49-F238E27FC236}">
                <a16:creationId xmlns:a16="http://schemas.microsoft.com/office/drawing/2014/main" id="{2CC73F2A-E547-4CF5-B7AB-2B4094305D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640" y="3429000"/>
            <a:ext cx="1645920" cy="1645920"/>
          </a:xfrm>
          <a:prstGeom prst="rect">
            <a:avLst/>
          </a:prstGeom>
        </p:spPr>
      </p:pic>
      <p:pic>
        <p:nvPicPr>
          <p:cNvPr id="10" name="Picture 9">
            <a:extLst>
              <a:ext uri="{FF2B5EF4-FFF2-40B4-BE49-F238E27FC236}">
                <a16:creationId xmlns:a16="http://schemas.microsoft.com/office/drawing/2014/main" id="{61F035C4-978A-4B08-B16B-604BD975566D}"/>
              </a:ext>
            </a:extLst>
          </p:cNvPr>
          <p:cNvPicPr>
            <a:picLocks noChangeAspect="1"/>
          </p:cNvPicPr>
          <p:nvPr/>
        </p:nvPicPr>
        <p:blipFill>
          <a:blip r:embed="rId4"/>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But 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pic>
        <p:nvPicPr>
          <p:cNvPr id="5" name="Graphic 4" descr="Syncing cloud">
            <a:extLst>
              <a:ext uri="{FF2B5EF4-FFF2-40B4-BE49-F238E27FC236}">
                <a16:creationId xmlns:a16="http://schemas.microsoft.com/office/drawing/2014/main" id="{1C6BDA76-7AEC-425C-A10C-DF9B0D2C6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20800" y="1378585"/>
            <a:ext cx="866000" cy="914400"/>
          </a:xfrm>
          <a:prstGeom prst="rect">
            <a:avLst/>
          </a:prstGeom>
        </p:spPr>
      </p:pic>
      <p:pic>
        <p:nvPicPr>
          <p:cNvPr id="7" name="Graphic 6" descr="Rocket">
            <a:extLst>
              <a:ext uri="{FF2B5EF4-FFF2-40B4-BE49-F238E27FC236}">
                <a16:creationId xmlns:a16="http://schemas.microsoft.com/office/drawing/2014/main" id="{B949F4B3-0285-4870-BFD9-B1EB0CC4EC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5360" y="2329320"/>
            <a:ext cx="866000" cy="914400"/>
          </a:xfrm>
          <a:prstGeom prst="rect">
            <a:avLst/>
          </a:prstGeom>
        </p:spPr>
      </p:pic>
      <p:pic>
        <p:nvPicPr>
          <p:cNvPr id="9" name="Graphic 8" descr="Worried face with no fill">
            <a:extLst>
              <a:ext uri="{FF2B5EF4-FFF2-40B4-BE49-F238E27FC236}">
                <a16:creationId xmlns:a16="http://schemas.microsoft.com/office/drawing/2014/main" id="{AA737E0C-2E38-4907-8D1D-67D31DDED9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00" y="4839300"/>
            <a:ext cx="621700" cy="621700"/>
          </a:xfrm>
          <a:prstGeom prst="rect">
            <a:avLst/>
          </a:prstGeom>
        </p:spPr>
      </p:pic>
      <p:pic>
        <p:nvPicPr>
          <p:cNvPr id="11" name="Graphic 10" descr="Smiling face with no fill">
            <a:extLst>
              <a:ext uri="{FF2B5EF4-FFF2-40B4-BE49-F238E27FC236}">
                <a16:creationId xmlns:a16="http://schemas.microsoft.com/office/drawing/2014/main" id="{EAFBBCF8-D074-486E-BD9E-E0FD2FFFCB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660" y="2463765"/>
            <a:ext cx="621700" cy="621700"/>
          </a:xfrm>
          <a:prstGeom prst="rect">
            <a:avLst/>
          </a:prstGeom>
        </p:spPr>
      </p:pic>
      <p:pic>
        <p:nvPicPr>
          <p:cNvPr id="12" name="Picture 11">
            <a:extLst>
              <a:ext uri="{FF2B5EF4-FFF2-40B4-BE49-F238E27FC236}">
                <a16:creationId xmlns:a16="http://schemas.microsoft.com/office/drawing/2014/main" id="{988A1BE6-E26A-495D-B1B0-743C608B4D37}"/>
              </a:ext>
            </a:extLst>
          </p:cNvPr>
          <p:cNvPicPr>
            <a:picLocks noChangeAspect="1"/>
          </p:cNvPicPr>
          <p:nvPr/>
        </p:nvPicPr>
        <p:blipFill>
          <a:blip r:embed="rId10"/>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6505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pic>
        <p:nvPicPr>
          <p:cNvPr id="4" name="Picture 3">
            <a:extLst>
              <a:ext uri="{FF2B5EF4-FFF2-40B4-BE49-F238E27FC236}">
                <a16:creationId xmlns:a16="http://schemas.microsoft.com/office/drawing/2014/main" id="{102F0B50-DBA4-488C-83AF-45470AA3E34E}"/>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pic>
        <p:nvPicPr>
          <p:cNvPr id="7" name="Picture 6">
            <a:extLst>
              <a:ext uri="{FF2B5EF4-FFF2-40B4-BE49-F238E27FC236}">
                <a16:creationId xmlns:a16="http://schemas.microsoft.com/office/drawing/2014/main" id="{153F50A6-430D-4514-89E1-2DB8C18C17E6}"/>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25600"/>
            <a:ext cx="10515600" cy="4338321"/>
          </a:xfrm>
        </p:spPr>
        <p:txBody>
          <a:bodyPr>
            <a:normAutofit fontScale="92500"/>
          </a:bodyPr>
          <a:lstStyle/>
          <a:p>
            <a:r>
              <a:rPr lang="en-US" dirty="0"/>
              <a:t>Provides a simple platform for requesting, authoring and publishing info.</a:t>
            </a:r>
          </a:p>
          <a:p>
            <a:r>
              <a:rPr lang="en-US" dirty="0"/>
              <a:t>Based on the De-Clouding principle</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cloud data closer to users.</a:t>
            </a:r>
          </a:p>
          <a:p>
            <a:r>
              <a:rPr lang="en-US" dirty="0"/>
              <a:t>Attempts to distribute workload amongst user’s desktop, Doc Centrals, catalog processors and extended processing servers.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for defining information at enterprise level.</a:t>
            </a:r>
          </a:p>
          <a:p>
            <a:r>
              <a:rPr lang="en-US" dirty="0"/>
              <a:t>Any software engineer can easily add newer content-types.</a:t>
            </a:r>
          </a:p>
        </p:txBody>
      </p:sp>
      <p:pic>
        <p:nvPicPr>
          <p:cNvPr id="4" name="Picture 3">
            <a:extLst>
              <a:ext uri="{FF2B5EF4-FFF2-40B4-BE49-F238E27FC236}">
                <a16:creationId xmlns:a16="http://schemas.microsoft.com/office/drawing/2014/main" id="{31D33ADC-F424-492C-9A52-AEE8E4E071C4}"/>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Database">
            <a:extLst>
              <a:ext uri="{FF2B5EF4-FFF2-40B4-BE49-F238E27FC236}">
                <a16:creationId xmlns:a16="http://schemas.microsoft.com/office/drawing/2014/main" id="{D2D5B157-EF15-4D3A-AF30-BF32D548B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4667" y="2019745"/>
            <a:ext cx="779592" cy="779592"/>
          </a:xfrm>
          <a:prstGeom prst="rect">
            <a:avLst/>
          </a:prstGeom>
        </p:spPr>
      </p:pic>
      <p:pic>
        <p:nvPicPr>
          <p:cNvPr id="12" name="Graphic 11" descr="Computer">
            <a:extLst>
              <a:ext uri="{FF2B5EF4-FFF2-40B4-BE49-F238E27FC236}">
                <a16:creationId xmlns:a16="http://schemas.microsoft.com/office/drawing/2014/main" id="{9BBC15E0-E371-4359-9510-0B60914FE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4862" y="4869240"/>
            <a:ext cx="1157840" cy="1157840"/>
          </a:xfrm>
          <a:prstGeom prst="rect">
            <a:avLst/>
          </a:prstGeom>
        </p:spPr>
      </p:pic>
      <p:pic>
        <p:nvPicPr>
          <p:cNvPr id="13" name="Graphic 12" descr="Robot">
            <a:extLst>
              <a:ext uri="{FF2B5EF4-FFF2-40B4-BE49-F238E27FC236}">
                <a16:creationId xmlns:a16="http://schemas.microsoft.com/office/drawing/2014/main" id="{A391CD8E-1991-49A9-A4FF-23B560A5B2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92177" y="2889558"/>
            <a:ext cx="910605" cy="910605"/>
          </a:xfrm>
          <a:prstGeom prst="rect">
            <a:avLst/>
          </a:prstGeom>
        </p:spPr>
      </p:pic>
      <p:pic>
        <p:nvPicPr>
          <p:cNvPr id="14" name="Graphic 13" descr="Computer">
            <a:extLst>
              <a:ext uri="{FF2B5EF4-FFF2-40B4-BE49-F238E27FC236}">
                <a16:creationId xmlns:a16="http://schemas.microsoft.com/office/drawing/2014/main" id="{5FBA1ACE-631D-4AEA-8256-904E8A7C38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2328" y="3561208"/>
            <a:ext cx="1040628" cy="1040628"/>
          </a:xfrm>
          <a:prstGeom prst="rect">
            <a:avLst/>
          </a:prstGeom>
        </p:spPr>
      </p:pic>
      <p:pic>
        <p:nvPicPr>
          <p:cNvPr id="15" name="Graphic 14" descr="Gears">
            <a:extLst>
              <a:ext uri="{FF2B5EF4-FFF2-40B4-BE49-F238E27FC236}">
                <a16:creationId xmlns:a16="http://schemas.microsoft.com/office/drawing/2014/main" id="{2CF462CD-3767-493C-9038-FBDAA1487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6325" y="3170917"/>
            <a:ext cx="491703" cy="491703"/>
          </a:xfrm>
          <a:prstGeom prst="rect">
            <a:avLst/>
          </a:prstGeom>
        </p:spPr>
      </p:pic>
      <p:pic>
        <p:nvPicPr>
          <p:cNvPr id="16" name="Graphic 15" descr="Transfer">
            <a:extLst>
              <a:ext uri="{FF2B5EF4-FFF2-40B4-BE49-F238E27FC236}">
                <a16:creationId xmlns:a16="http://schemas.microsoft.com/office/drawing/2014/main" id="{2ADA4EF5-7511-4A0D-84F9-8D0E341033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707105">
            <a:off x="4123809" y="2598256"/>
            <a:ext cx="1087087" cy="460956"/>
          </a:xfrm>
          <a:prstGeom prst="rect">
            <a:avLst/>
          </a:prstGeom>
        </p:spPr>
      </p:pic>
      <p:pic>
        <p:nvPicPr>
          <p:cNvPr id="17" name="Graphic 16" descr="Transfer">
            <a:extLst>
              <a:ext uri="{FF2B5EF4-FFF2-40B4-BE49-F238E27FC236}">
                <a16:creationId xmlns:a16="http://schemas.microsoft.com/office/drawing/2014/main" id="{5CD5BBCC-1133-43B9-8062-DEEA04CB4A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4116200">
            <a:off x="6051188" y="3626866"/>
            <a:ext cx="1195636" cy="460956"/>
          </a:xfrm>
          <a:prstGeom prst="rect">
            <a:avLst/>
          </a:prstGeom>
        </p:spPr>
      </p:pic>
      <p:pic>
        <p:nvPicPr>
          <p:cNvPr id="18" name="Graphic 17" descr="Transfer">
            <a:extLst>
              <a:ext uri="{FF2B5EF4-FFF2-40B4-BE49-F238E27FC236}">
                <a16:creationId xmlns:a16="http://schemas.microsoft.com/office/drawing/2014/main" id="{2D34338C-E596-4762-AFA1-6680C72F8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647292">
            <a:off x="7375589" y="3007251"/>
            <a:ext cx="892050" cy="460956"/>
          </a:xfrm>
          <a:prstGeom prst="rect">
            <a:avLst/>
          </a:prstGeom>
        </p:spPr>
      </p:pic>
      <p:pic>
        <p:nvPicPr>
          <p:cNvPr id="20" name="Graphic 19" descr="Cloud Computing">
            <a:extLst>
              <a:ext uri="{FF2B5EF4-FFF2-40B4-BE49-F238E27FC236}">
                <a16:creationId xmlns:a16="http://schemas.microsoft.com/office/drawing/2014/main" id="{1B898C7C-8957-4317-B54A-CCE3F3C4F5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20349" y="1533532"/>
            <a:ext cx="1297636" cy="1297636"/>
          </a:xfrm>
          <a:prstGeom prst="rect">
            <a:avLst/>
          </a:prstGeom>
        </p:spPr>
      </p:pic>
      <p:pic>
        <p:nvPicPr>
          <p:cNvPr id="21" name="Graphic 20" descr="Robot">
            <a:extLst>
              <a:ext uri="{FF2B5EF4-FFF2-40B4-BE49-F238E27FC236}">
                <a16:creationId xmlns:a16="http://schemas.microsoft.com/office/drawing/2014/main" id="{43461E7A-D321-44CD-80AF-CABE9F54B2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3603257" y="5144719"/>
            <a:ext cx="910606" cy="910605"/>
          </a:xfrm>
          <a:prstGeom prst="rect">
            <a:avLst/>
          </a:prstGeom>
        </p:spPr>
      </p:pic>
      <p:pic>
        <p:nvPicPr>
          <p:cNvPr id="22" name="Graphic 21" descr="Gears">
            <a:extLst>
              <a:ext uri="{FF2B5EF4-FFF2-40B4-BE49-F238E27FC236}">
                <a16:creationId xmlns:a16="http://schemas.microsoft.com/office/drawing/2014/main" id="{7A8956FE-5609-42D1-8A64-28A059B72E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42465" y="4626230"/>
            <a:ext cx="491703" cy="491703"/>
          </a:xfrm>
          <a:prstGeom prst="rect">
            <a:avLst/>
          </a:prstGeom>
        </p:spPr>
      </p:pic>
      <p:pic>
        <p:nvPicPr>
          <p:cNvPr id="23" name="Graphic 22" descr="Transfer">
            <a:extLst>
              <a:ext uri="{FF2B5EF4-FFF2-40B4-BE49-F238E27FC236}">
                <a16:creationId xmlns:a16="http://schemas.microsoft.com/office/drawing/2014/main" id="{BF2FA6BA-CBDE-4AED-82CA-003FEDEEF9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8036836">
            <a:off x="4508039" y="3583344"/>
            <a:ext cx="1216002" cy="460956"/>
          </a:xfrm>
          <a:prstGeom prst="rect">
            <a:avLst/>
          </a:prstGeom>
        </p:spPr>
      </p:pic>
      <p:pic>
        <p:nvPicPr>
          <p:cNvPr id="24" name="Graphic 23" descr="Computer">
            <a:extLst>
              <a:ext uri="{FF2B5EF4-FFF2-40B4-BE49-F238E27FC236}">
                <a16:creationId xmlns:a16="http://schemas.microsoft.com/office/drawing/2014/main" id="{36CFC7F1-75E1-47B6-8EF7-DF80EA1B4E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9093" y="4897484"/>
            <a:ext cx="1157840" cy="1157840"/>
          </a:xfrm>
          <a:prstGeom prst="rect">
            <a:avLst/>
          </a:prstGeom>
        </p:spPr>
      </p:pic>
      <p:pic>
        <p:nvPicPr>
          <p:cNvPr id="25" name="Graphic 24" descr="Robot">
            <a:extLst>
              <a:ext uri="{FF2B5EF4-FFF2-40B4-BE49-F238E27FC236}">
                <a16:creationId xmlns:a16="http://schemas.microsoft.com/office/drawing/2014/main" id="{5E7FA51A-BA01-4AC7-8B1F-BFDAE988AA6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78971" y="5215716"/>
            <a:ext cx="910605" cy="910605"/>
          </a:xfrm>
          <a:prstGeom prst="rect">
            <a:avLst/>
          </a:prstGeom>
        </p:spPr>
      </p:pic>
      <p:pic>
        <p:nvPicPr>
          <p:cNvPr id="26" name="Graphic 25" descr="Gears">
            <a:extLst>
              <a:ext uri="{FF2B5EF4-FFF2-40B4-BE49-F238E27FC236}">
                <a16:creationId xmlns:a16="http://schemas.microsoft.com/office/drawing/2014/main" id="{9A0CBF7B-7943-4E97-999F-90A880A07A5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9003372">
            <a:off x="6732512" y="4622335"/>
            <a:ext cx="491703" cy="491703"/>
          </a:xfrm>
          <a:prstGeom prst="rect">
            <a:avLst/>
          </a:prstGeom>
        </p:spPr>
      </p:pic>
      <p:pic>
        <p:nvPicPr>
          <p:cNvPr id="27" name="Graphic 26" descr="Robot">
            <a:extLst>
              <a:ext uri="{FF2B5EF4-FFF2-40B4-BE49-F238E27FC236}">
                <a16:creationId xmlns:a16="http://schemas.microsoft.com/office/drawing/2014/main" id="{56581128-3506-4BA7-8372-7AFC9BB0DA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7914100" y="3722033"/>
            <a:ext cx="884748" cy="910605"/>
          </a:xfrm>
          <a:prstGeom prst="rect">
            <a:avLst/>
          </a:prstGeom>
        </p:spPr>
      </p:pic>
      <p:pic>
        <p:nvPicPr>
          <p:cNvPr id="28" name="Graphic 27" descr="Gears">
            <a:extLst>
              <a:ext uri="{FF2B5EF4-FFF2-40B4-BE49-F238E27FC236}">
                <a16:creationId xmlns:a16="http://schemas.microsoft.com/office/drawing/2014/main" id="{C2DC27F4-FC31-4314-BF88-C62E008347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53428" y="3476181"/>
            <a:ext cx="494052" cy="491703"/>
          </a:xfrm>
          <a:prstGeom prst="rect">
            <a:avLst/>
          </a:prstGeom>
        </p:spPr>
      </p:pic>
      <p:sp>
        <p:nvSpPr>
          <p:cNvPr id="29" name="Rectangle 28">
            <a:extLst>
              <a:ext uri="{FF2B5EF4-FFF2-40B4-BE49-F238E27FC236}">
                <a16:creationId xmlns:a16="http://schemas.microsoft.com/office/drawing/2014/main" id="{D1F244FC-ECE3-413E-B670-9C3DEFF47C62}"/>
              </a:ext>
            </a:extLst>
          </p:cNvPr>
          <p:cNvSpPr/>
          <p:nvPr/>
        </p:nvSpPr>
        <p:spPr>
          <a:xfrm>
            <a:off x="5347495" y="2727055"/>
            <a:ext cx="1661348" cy="369332"/>
          </a:xfrm>
          <a:prstGeom prst="rect">
            <a:avLst/>
          </a:prstGeom>
          <a:noFill/>
        </p:spPr>
        <p:txBody>
          <a:bodyPr wrap="square" lIns="91440" tIns="45720" rIns="91440" bIns="45720">
            <a:spAutoFit/>
          </a:bodyPr>
          <a:lstStyle/>
          <a:p>
            <a:pPr algn="ctr"/>
            <a:r>
              <a:rPr lang="en-US" b="1" dirty="0">
                <a:ln w="0"/>
                <a:solidFill>
                  <a:srgbClr val="C00000"/>
                </a:solidFill>
                <a:effectLst>
                  <a:outerShdw blurRad="38100" dist="19050" dir="2700000" algn="tl" rotWithShape="0">
                    <a:schemeClr val="dk1">
                      <a:alpha val="40000"/>
                    </a:schemeClr>
                  </a:outerShdw>
                </a:effectLst>
              </a:rPr>
              <a:t>Doc Central</a:t>
            </a:r>
            <a:endParaRPr lang="en-US" b="1" cap="none" spc="0" dirty="0">
              <a:ln w="0"/>
              <a:solidFill>
                <a:srgbClr val="C00000"/>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BAAC02D0-9432-4B9C-A24C-662F2BB62829}"/>
              </a:ext>
            </a:extLst>
          </p:cNvPr>
          <p:cNvSpPr/>
          <p:nvPr/>
        </p:nvSpPr>
        <p:spPr>
          <a:xfrm>
            <a:off x="1751221" y="5107072"/>
            <a:ext cx="996519"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Authors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5EFA5784-AEF6-488F-9E90-1C45BFDB5AB2}"/>
              </a:ext>
            </a:extLst>
          </p:cNvPr>
          <p:cNvSpPr/>
          <p:nvPr/>
        </p:nvSpPr>
        <p:spPr>
          <a:xfrm>
            <a:off x="3538027" y="6167616"/>
            <a:ext cx="1684213" cy="584775"/>
          </a:xfrm>
          <a:prstGeom prst="rect">
            <a:avLst/>
          </a:prstGeom>
          <a:noFill/>
        </p:spPr>
        <p:txBody>
          <a:bodyPr wrap="square" lIns="91440" tIns="45720" rIns="91440" bIns="45720">
            <a:spAutoFit/>
          </a:bodyPr>
          <a:lstStyle/>
          <a:p>
            <a:pPr algn="ctr"/>
            <a:r>
              <a:rPr lang="en-US" sz="1600" i="1" dirty="0">
                <a:ln w="0"/>
                <a:solidFill>
                  <a:srgbClr val="00B050"/>
                </a:solidFill>
                <a:effectLst>
                  <a:outerShdw blurRad="38100" dist="19050" dir="2700000" algn="tl" rotWithShape="0">
                    <a:schemeClr val="dk1">
                      <a:alpha val="40000"/>
                    </a:schemeClr>
                  </a:outerShdw>
                </a:effectLst>
              </a:rPr>
              <a:t>Catalog process orchestrator</a:t>
            </a:r>
            <a:endParaRPr lang="en-US" sz="1600" i="1" cap="none" spc="0" dirty="0">
              <a:ln w="0"/>
              <a:solidFill>
                <a:srgbClr val="00B050"/>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9173F04-07D2-499F-9040-FEB266658FAD}"/>
              </a:ext>
            </a:extLst>
          </p:cNvPr>
          <p:cNvSpPr/>
          <p:nvPr/>
        </p:nvSpPr>
        <p:spPr>
          <a:xfrm>
            <a:off x="8678872" y="5053873"/>
            <a:ext cx="1346878"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Subscribers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FF115E28-EA90-4093-AF72-073BF1B0FFB2}"/>
              </a:ext>
            </a:extLst>
          </p:cNvPr>
          <p:cNvSpPr/>
          <p:nvPr/>
        </p:nvSpPr>
        <p:spPr>
          <a:xfrm>
            <a:off x="6122929" y="6139763"/>
            <a:ext cx="2405927" cy="584775"/>
          </a:xfrm>
          <a:prstGeom prst="rect">
            <a:avLst/>
          </a:prstGeom>
          <a:noFill/>
        </p:spPr>
        <p:txBody>
          <a:bodyPr wrap="square" lIns="91440" tIns="45720" rIns="91440" bIns="45720">
            <a:spAutoFit/>
          </a:bodyPr>
          <a:lstStyle/>
          <a:p>
            <a:pPr algn="ctr"/>
            <a:r>
              <a:rPr lang="en-US" sz="1600" i="1" dirty="0">
                <a:ln w="0"/>
                <a:solidFill>
                  <a:srgbClr val="7030A0"/>
                </a:solidFill>
                <a:effectLst>
                  <a:outerShdw blurRad="38100" dist="19050" dir="2700000" algn="tl" rotWithShape="0">
                    <a:schemeClr val="dk1">
                      <a:alpha val="40000"/>
                    </a:schemeClr>
                  </a:outerShdw>
                </a:effectLst>
              </a:rPr>
              <a:t>Extended process orchestrator</a:t>
            </a:r>
            <a:endParaRPr lang="en-US" sz="1600" i="1" cap="none" spc="0" dirty="0">
              <a:ln w="0"/>
              <a:solidFill>
                <a:srgbClr val="7030A0"/>
              </a:solidFill>
              <a:effectLst>
                <a:outerShdw blurRad="38100" dist="19050" dir="2700000" algn="tl" rotWithShape="0">
                  <a:schemeClr val="dk1">
                    <a:alpha val="40000"/>
                  </a:schemeClr>
                </a:outerShdw>
              </a:effectLst>
            </a:endParaRPr>
          </a:p>
        </p:txBody>
      </p:sp>
      <p:sp>
        <p:nvSpPr>
          <p:cNvPr id="35" name="Rectangle 34">
            <a:extLst>
              <a:ext uri="{FF2B5EF4-FFF2-40B4-BE49-F238E27FC236}">
                <a16:creationId xmlns:a16="http://schemas.microsoft.com/office/drawing/2014/main" id="{43C9F690-B596-4DD3-AC2F-CBDAA5102AC7}"/>
              </a:ext>
            </a:extLst>
          </p:cNvPr>
          <p:cNvSpPr/>
          <p:nvPr/>
        </p:nvSpPr>
        <p:spPr>
          <a:xfrm rot="19495022">
            <a:off x="2459774" y="2703008"/>
            <a:ext cx="1418957"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540C06F4-ACAA-426E-932A-98A41B1E6E5E}"/>
              </a:ext>
            </a:extLst>
          </p:cNvPr>
          <p:cNvSpPr/>
          <p:nvPr/>
        </p:nvSpPr>
        <p:spPr>
          <a:xfrm rot="1955007">
            <a:off x="8068014" y="2849994"/>
            <a:ext cx="1578644"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pic>
        <p:nvPicPr>
          <p:cNvPr id="43" name="Graphic 42" descr="Computer">
            <a:extLst>
              <a:ext uri="{FF2B5EF4-FFF2-40B4-BE49-F238E27FC236}">
                <a16:creationId xmlns:a16="http://schemas.microsoft.com/office/drawing/2014/main" id="{3B07129F-E7AA-49A2-A9BD-C574458468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35163" y="4164990"/>
            <a:ext cx="578920" cy="578920"/>
          </a:xfrm>
          <a:prstGeom prst="rect">
            <a:avLst/>
          </a:prstGeom>
        </p:spPr>
      </p:pic>
      <p:pic>
        <p:nvPicPr>
          <p:cNvPr id="44" name="Graphic 43" descr="Call center">
            <a:extLst>
              <a:ext uri="{FF2B5EF4-FFF2-40B4-BE49-F238E27FC236}">
                <a16:creationId xmlns:a16="http://schemas.microsoft.com/office/drawing/2014/main" id="{986F7D28-DE08-4CDE-ACDD-A3586D03E77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08648" y="4649938"/>
            <a:ext cx="385129" cy="385129"/>
          </a:xfrm>
          <a:prstGeom prst="rect">
            <a:avLst/>
          </a:prstGeom>
        </p:spPr>
      </p:pic>
      <p:pic>
        <p:nvPicPr>
          <p:cNvPr id="45" name="Graphic 44" descr="Computer">
            <a:extLst>
              <a:ext uri="{FF2B5EF4-FFF2-40B4-BE49-F238E27FC236}">
                <a16:creationId xmlns:a16="http://schemas.microsoft.com/office/drawing/2014/main" id="{5831F14D-1221-42A6-BB54-F8A674B04C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4003" y="3642444"/>
            <a:ext cx="903107" cy="903107"/>
          </a:xfrm>
          <a:prstGeom prst="rect">
            <a:avLst/>
          </a:prstGeom>
        </p:spPr>
      </p:pic>
      <p:pic>
        <p:nvPicPr>
          <p:cNvPr id="46" name="Graphic 45" descr="Call center">
            <a:extLst>
              <a:ext uri="{FF2B5EF4-FFF2-40B4-BE49-F238E27FC236}">
                <a16:creationId xmlns:a16="http://schemas.microsoft.com/office/drawing/2014/main" id="{A0E64ACA-3716-4678-8E5A-1D60A693D36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024738" y="4405463"/>
            <a:ext cx="655146" cy="655146"/>
          </a:xfrm>
          <a:prstGeom prst="rect">
            <a:avLst/>
          </a:prstGeom>
        </p:spPr>
      </p:pic>
      <p:pic>
        <p:nvPicPr>
          <p:cNvPr id="48" name="Graphic 47" descr="Computer">
            <a:extLst>
              <a:ext uri="{FF2B5EF4-FFF2-40B4-BE49-F238E27FC236}">
                <a16:creationId xmlns:a16="http://schemas.microsoft.com/office/drawing/2014/main" id="{1B546026-91A6-439C-9ABF-8D280821BD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8713" y="4062688"/>
            <a:ext cx="584776" cy="584776"/>
          </a:xfrm>
          <a:prstGeom prst="rect">
            <a:avLst/>
          </a:prstGeom>
        </p:spPr>
      </p:pic>
      <p:pic>
        <p:nvPicPr>
          <p:cNvPr id="7" name="Graphic 6" descr="Female Profile">
            <a:extLst>
              <a:ext uri="{FF2B5EF4-FFF2-40B4-BE49-F238E27FC236}">
                <a16:creationId xmlns:a16="http://schemas.microsoft.com/office/drawing/2014/main" id="{7D4DBED1-506B-4551-88D5-F8046E246C0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43917" y="4578625"/>
            <a:ext cx="599764" cy="599764"/>
          </a:xfrm>
          <a:prstGeom prst="rect">
            <a:avLst/>
          </a:prstGeom>
        </p:spPr>
      </p:pic>
      <p:pic>
        <p:nvPicPr>
          <p:cNvPr id="50" name="Graphic 49" descr="Male profile">
            <a:extLst>
              <a:ext uri="{FF2B5EF4-FFF2-40B4-BE49-F238E27FC236}">
                <a16:creationId xmlns:a16="http://schemas.microsoft.com/office/drawing/2014/main" id="{9175FD82-9008-46A1-96D8-27F6FE2B358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263620" y="4384292"/>
            <a:ext cx="794097" cy="794097"/>
          </a:xfrm>
          <a:prstGeom prst="rect">
            <a:avLst/>
          </a:prstGeom>
        </p:spPr>
      </p:pic>
      <p:sp>
        <p:nvSpPr>
          <p:cNvPr id="51" name="Title 1">
            <a:extLst>
              <a:ext uri="{FF2B5EF4-FFF2-40B4-BE49-F238E27FC236}">
                <a16:creationId xmlns:a16="http://schemas.microsoft.com/office/drawing/2014/main" id="{1E2CF0CC-475F-4D6C-8729-9CD67DC8F7D0}"/>
              </a:ext>
            </a:extLst>
          </p:cNvPr>
          <p:cNvSpPr>
            <a:spLocks noGrp="1"/>
          </p:cNvSpPr>
          <p:nvPr>
            <p:ph type="title"/>
          </p:nvPr>
        </p:nvSpPr>
        <p:spPr>
          <a:xfrm>
            <a:off x="838200" y="375285"/>
            <a:ext cx="10515600" cy="1325563"/>
          </a:xfrm>
        </p:spPr>
        <p:txBody>
          <a:bodyPr/>
          <a:lstStyle/>
          <a:p>
            <a:r>
              <a:rPr lang="en-US" dirty="0"/>
              <a:t>Compute Components</a:t>
            </a:r>
          </a:p>
        </p:txBody>
      </p:sp>
      <p:pic>
        <p:nvPicPr>
          <p:cNvPr id="52" name="Picture 51">
            <a:extLst>
              <a:ext uri="{FF2B5EF4-FFF2-40B4-BE49-F238E27FC236}">
                <a16:creationId xmlns:a16="http://schemas.microsoft.com/office/drawing/2014/main" id="{9BC5C6BC-9BCD-4B55-908B-C9F0C1E93B24}"/>
              </a:ext>
            </a:extLst>
          </p:cNvPr>
          <p:cNvPicPr>
            <a:picLocks noChangeAspect="1"/>
          </p:cNvPicPr>
          <p:nvPr/>
        </p:nvPicPr>
        <p:blipFill>
          <a:blip r:embed="rId2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50056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party content-repositories 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solidFill>
                  <a:schemeClr val="accent2">
                    <a:lumMod val="50000"/>
                  </a:schemeClr>
                </a:solidFill>
              </a:rPr>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solidFill>
                  <a:srgbClr val="00B050"/>
                </a:solidFill>
              </a:rPr>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solidFill>
                  <a:srgbClr val="7030A0"/>
                </a:solidFill>
              </a:rPr>
              <a:t>Extended orchestrators</a:t>
            </a:r>
          </a:p>
          <a:p>
            <a:pPr lvl="1"/>
            <a:r>
              <a:rPr lang="en-US" sz="1800" dirty="0"/>
              <a:t>Transforms contents as per special business requirements.</a:t>
            </a:r>
          </a:p>
        </p:txBody>
      </p:sp>
      <p:pic>
        <p:nvPicPr>
          <p:cNvPr id="5" name="Graphic 4" descr="Robot">
            <a:extLst>
              <a:ext uri="{FF2B5EF4-FFF2-40B4-BE49-F238E27FC236}">
                <a16:creationId xmlns:a16="http://schemas.microsoft.com/office/drawing/2014/main" id="{ACBDC265-2D57-4BB2-9AEB-21CA31B909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312" y="3786031"/>
            <a:ext cx="677248" cy="689320"/>
          </a:xfrm>
          <a:prstGeom prst="rect">
            <a:avLst/>
          </a:prstGeom>
        </p:spPr>
      </p:pic>
      <p:pic>
        <p:nvPicPr>
          <p:cNvPr id="6" name="Graphic 5" descr="Robot">
            <a:extLst>
              <a:ext uri="{FF2B5EF4-FFF2-40B4-BE49-F238E27FC236}">
                <a16:creationId xmlns:a16="http://schemas.microsoft.com/office/drawing/2014/main" id="{75A09844-1D3F-4C64-87D3-BFEA645CFE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2711" y="4610209"/>
            <a:ext cx="677248" cy="689320"/>
          </a:xfrm>
          <a:prstGeom prst="rect">
            <a:avLst/>
          </a:prstGeom>
        </p:spPr>
      </p:pic>
      <p:pic>
        <p:nvPicPr>
          <p:cNvPr id="7" name="Graphic 6" descr="Robot">
            <a:extLst>
              <a:ext uri="{FF2B5EF4-FFF2-40B4-BE49-F238E27FC236}">
                <a16:creationId xmlns:a16="http://schemas.microsoft.com/office/drawing/2014/main" id="{DBAED1F3-11A8-4494-AFFE-C037F6F406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992" y="5436358"/>
            <a:ext cx="677248" cy="689320"/>
          </a:xfrm>
          <a:prstGeom prst="rect">
            <a:avLst/>
          </a:prstGeom>
        </p:spPr>
      </p:pic>
      <p:pic>
        <p:nvPicPr>
          <p:cNvPr id="8" name="Graphic 7" descr="Database">
            <a:extLst>
              <a:ext uri="{FF2B5EF4-FFF2-40B4-BE49-F238E27FC236}">
                <a16:creationId xmlns:a16="http://schemas.microsoft.com/office/drawing/2014/main" id="{E95F46FA-5E76-42A5-B4D0-62BD4DB50F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51" y="2045405"/>
            <a:ext cx="352099" cy="352099"/>
          </a:xfrm>
          <a:prstGeom prst="rect">
            <a:avLst/>
          </a:prstGeom>
        </p:spPr>
      </p:pic>
      <p:pic>
        <p:nvPicPr>
          <p:cNvPr id="9" name="Graphic 8" descr="Cloud Computing">
            <a:extLst>
              <a:ext uri="{FF2B5EF4-FFF2-40B4-BE49-F238E27FC236}">
                <a16:creationId xmlns:a16="http://schemas.microsoft.com/office/drawing/2014/main" id="{58FE2A9D-2778-488E-A7CE-A267FECD01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399" y="1685602"/>
            <a:ext cx="689321" cy="689321"/>
          </a:xfrm>
          <a:prstGeom prst="rect">
            <a:avLst/>
          </a:prstGeom>
        </p:spPr>
      </p:pic>
      <p:pic>
        <p:nvPicPr>
          <p:cNvPr id="10" name="Graphic 9" descr="Computer">
            <a:extLst>
              <a:ext uri="{FF2B5EF4-FFF2-40B4-BE49-F238E27FC236}">
                <a16:creationId xmlns:a16="http://schemas.microsoft.com/office/drawing/2014/main" id="{C04106BF-E980-487C-BB51-BABF38A343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9592" y="2865848"/>
            <a:ext cx="574259" cy="574258"/>
          </a:xfrm>
          <a:prstGeom prst="rect">
            <a:avLst/>
          </a:prstGeom>
        </p:spPr>
      </p:pic>
      <p:pic>
        <p:nvPicPr>
          <p:cNvPr id="12" name="Picture 11">
            <a:extLst>
              <a:ext uri="{FF2B5EF4-FFF2-40B4-BE49-F238E27FC236}">
                <a16:creationId xmlns:a16="http://schemas.microsoft.com/office/drawing/2014/main" id="{BB843FA8-DCFD-4C27-B0E9-0ACECB5E7547}"/>
              </a:ext>
            </a:extLst>
          </p:cNvPr>
          <p:cNvPicPr>
            <a:picLocks noChangeAspect="1"/>
          </p:cNvPicPr>
          <p:nvPr/>
        </p:nvPicPr>
        <p:blipFill>
          <a:blip r:embed="rId15"/>
          <a:stretch>
            <a:fillRect/>
          </a:stretch>
        </p:blipFill>
        <p:spPr>
          <a:xfrm>
            <a:off x="8357870" y="3025651"/>
            <a:ext cx="3742690" cy="1993555"/>
          </a:xfrm>
          <a:prstGeom prst="rect">
            <a:avLst/>
          </a:prstGeom>
        </p:spPr>
      </p:pic>
      <p:pic>
        <p:nvPicPr>
          <p:cNvPr id="14" name="Picture 13">
            <a:extLst>
              <a:ext uri="{FF2B5EF4-FFF2-40B4-BE49-F238E27FC236}">
                <a16:creationId xmlns:a16="http://schemas.microsoft.com/office/drawing/2014/main" id="{6117726B-DA79-4E89-B385-79721A0929E6}"/>
              </a:ext>
            </a:extLst>
          </p:cNvPr>
          <p:cNvPicPr>
            <a:picLocks noChangeAspect="1"/>
          </p:cNvPicPr>
          <p:nvPr/>
        </p:nvPicPr>
        <p:blipFill>
          <a:blip r:embed="rId16"/>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91796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r>
              <a:rPr lang="en-US" dirty="0">
                <a:solidFill>
                  <a:schemeClr val="accent2">
                    <a:lumMod val="50000"/>
                  </a:schemeClr>
                </a:solidFill>
              </a:rPr>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pPr lvl="1"/>
            <a:endParaRPr lang="en-US" dirty="0"/>
          </a:p>
          <a:p>
            <a:r>
              <a:rPr lang="en-US" dirty="0">
                <a:solidFill>
                  <a:srgbClr val="00B050"/>
                </a:solidFill>
              </a:rPr>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pPr lvl="1"/>
            <a:endParaRPr lang="en-US" dirty="0"/>
          </a:p>
          <a:p>
            <a:r>
              <a:rPr lang="en-US" dirty="0">
                <a:solidFill>
                  <a:srgbClr val="7030A0"/>
                </a:solidFill>
              </a:rPr>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pic>
        <p:nvPicPr>
          <p:cNvPr id="4" name="Graphic 3" descr="Robot">
            <a:extLst>
              <a:ext uri="{FF2B5EF4-FFF2-40B4-BE49-F238E27FC236}">
                <a16:creationId xmlns:a16="http://schemas.microsoft.com/office/drawing/2014/main" id="{675EAC07-C4DE-49F0-9EE2-F4AE67E1B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511" y="1941685"/>
            <a:ext cx="677248" cy="689320"/>
          </a:xfrm>
          <a:prstGeom prst="rect">
            <a:avLst/>
          </a:prstGeom>
        </p:spPr>
      </p:pic>
      <p:pic>
        <p:nvPicPr>
          <p:cNvPr id="5" name="Graphic 4" descr="Robot">
            <a:extLst>
              <a:ext uri="{FF2B5EF4-FFF2-40B4-BE49-F238E27FC236}">
                <a16:creationId xmlns:a16="http://schemas.microsoft.com/office/drawing/2014/main" id="{7651A18C-A7DF-48CC-908B-9CDE966C1C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7728" y="3303721"/>
            <a:ext cx="677248" cy="689320"/>
          </a:xfrm>
          <a:prstGeom prst="rect">
            <a:avLst/>
          </a:prstGeom>
        </p:spPr>
      </p:pic>
      <p:pic>
        <p:nvPicPr>
          <p:cNvPr id="6" name="Graphic 5" descr="Robot">
            <a:extLst>
              <a:ext uri="{FF2B5EF4-FFF2-40B4-BE49-F238E27FC236}">
                <a16:creationId xmlns:a16="http://schemas.microsoft.com/office/drawing/2014/main" id="{FB249DFC-2474-4A98-ABED-DD744BB6F2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596" y="4665757"/>
            <a:ext cx="677248" cy="689320"/>
          </a:xfrm>
          <a:prstGeom prst="rect">
            <a:avLst/>
          </a:prstGeom>
        </p:spPr>
      </p:pic>
      <p:pic>
        <p:nvPicPr>
          <p:cNvPr id="7" name="Picture 6">
            <a:extLst>
              <a:ext uri="{FF2B5EF4-FFF2-40B4-BE49-F238E27FC236}">
                <a16:creationId xmlns:a16="http://schemas.microsoft.com/office/drawing/2014/main" id="{DB236814-530A-4CB5-9778-1612D9DF7B84}"/>
              </a:ext>
            </a:extLst>
          </p:cNvPr>
          <p:cNvPicPr>
            <a:picLocks noChangeAspect="1"/>
          </p:cNvPicPr>
          <p:nvPr/>
        </p:nvPicPr>
        <p:blipFill>
          <a:blip r:embed="rId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75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pPr lvl="1"/>
            <a:endParaRPr lang="en-US" dirty="0"/>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pPr lvl="1"/>
            <a:endParaRPr lang="en-US" dirty="0"/>
          </a:p>
          <a:p>
            <a:r>
              <a:rPr lang="en-US" dirty="0" err="1"/>
              <a:t>Clientdbfile</a:t>
            </a:r>
            <a:r>
              <a:rPr lang="en-US" dirty="0"/>
              <a:t> on users’ desktop and extended servers</a:t>
            </a:r>
          </a:p>
          <a:p>
            <a:pPr lvl="1"/>
            <a:r>
              <a:rPr lang="en-US" dirty="0"/>
              <a:t>Holds details of local drafts, subscribed ERL contents and their local availability.</a:t>
            </a:r>
          </a:p>
          <a:p>
            <a:pPr lvl="1"/>
            <a:endParaRPr lang="en-US" dirty="0"/>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pic>
        <p:nvPicPr>
          <p:cNvPr id="4" name="Picture 3">
            <a:extLst>
              <a:ext uri="{FF2B5EF4-FFF2-40B4-BE49-F238E27FC236}">
                <a16:creationId xmlns:a16="http://schemas.microsoft.com/office/drawing/2014/main" id="{AA08FD04-88F9-4B53-BF37-14B7A1D458E8}"/>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39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TotalTime>
  <Words>1910</Words>
  <Application>Microsoft Office PowerPoint</Application>
  <PresentationFormat>Widescreen</PresentationFormat>
  <Paragraphs>172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Compute Components</vt:lpstr>
      <vt:lpstr>Three Orchestraters</vt:lpstr>
      <vt:lpstr>Four flat-file SQLite databases</vt:lpstr>
      <vt:lpstr>Content Handlers</vt:lpstr>
      <vt:lpstr>Pre-loaded Content Types</vt:lpstr>
      <vt:lpstr>Sourcecode Organization</vt:lpstr>
      <vt:lpstr>Technology stack</vt:lpstr>
      <vt:lpstr>How to install?</vt:lpstr>
      <vt:lpstr>Administrator initial activities:</vt:lpstr>
      <vt:lpstr>Administrator initial activities (continued):</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Vasavaiah</cp:lastModifiedBy>
  <cp:revision>132</cp:revision>
  <dcterms:created xsi:type="dcterms:W3CDTF">2020-07-10T17:48:02Z</dcterms:created>
  <dcterms:modified xsi:type="dcterms:W3CDTF">2020-07-16T19:06:05Z</dcterms:modified>
</cp:coreProperties>
</file>