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B5BA-8D43-4AE0-BCB7-729BE8DA0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BDB0-0BCC-49A4-9147-2492C76FC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E2943-30EA-433B-A85E-F0654E72A9E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7334D96-921F-4040-80A8-40FDE3607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58145-7450-41BC-AF33-26F29744342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045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E64D-30C4-45FD-BFBF-973DAAB9F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8DBD5-FD41-4C12-8892-B9999443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980B-72ED-4F18-BCB8-70DD9A14BC0A}"/>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9E7BB624-DE59-4A1A-A2B0-9347B5A1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62DEC-C347-485C-B1A2-731F94C81E28}"/>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34620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99355-2C99-41E5-A866-1606965950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1BDD87-A9FD-49DA-A60F-B65E8E0B4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2D165-70B7-4DFD-A8D3-B9838E5325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BD8CD6DC-3CE2-4FAD-97D8-5BC7FBC6D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4633A-CD2C-4927-B4EA-057AF327729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629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2D49-5739-4AD9-BC1D-3A91CDA05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FB347-6A4C-4137-BBBC-99B3306EE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DAEF-55BA-4AC9-86B1-F77DBFE94EE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76474DF1-0AA5-4EE4-BF86-D2E907C90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C3632-3180-46E3-860D-10DDBFCB114E}"/>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0563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31F0-4620-445E-A026-6045C786B8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8E4D0-6C60-4C6C-BC9A-483A1A3BA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A434B0-5BAE-4F2C-A2FE-16C397C86EBF}"/>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5EBB357D-B25B-4BD4-9EBD-C9C01D0C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87E2-D7D8-4710-AD3E-3154E11DE134}"/>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3487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987F-38C1-4EB1-91E4-983E23F520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B2FD9-599D-4B4B-816F-45FDCF4F1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D91A6-C19D-4119-AB5C-9EF71B483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856C04-B109-4D5A-BCE9-7EE68596A77E}"/>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E0F19FE1-A6F0-4470-811E-D56D32040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E3737-211D-4A28-88D6-639F3EF6C6FA}"/>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92311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2C96-C8F8-4223-9627-96E078787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A986C-DA58-464B-B50F-2339915AB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152A9-7265-4F52-A78C-FB9E3E361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FCFC9-3688-4521-B788-46453E5D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1EC895-1D28-4A26-B197-75506798F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FD428D-14CF-43D9-96A0-D44BFF7DA336}"/>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8" name="Footer Placeholder 7">
            <a:extLst>
              <a:ext uri="{FF2B5EF4-FFF2-40B4-BE49-F238E27FC236}">
                <a16:creationId xmlns:a16="http://schemas.microsoft.com/office/drawing/2014/main" id="{05191241-1DA1-476D-96F2-D7AB99749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A72495-DAEE-4631-B9FE-66718644CA0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224965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0A6-8C99-4457-BFFB-D90908205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663AC-C9E2-4370-AEB8-33C15A5AC3B7}"/>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4" name="Footer Placeholder 3">
            <a:extLst>
              <a:ext uri="{FF2B5EF4-FFF2-40B4-BE49-F238E27FC236}">
                <a16:creationId xmlns:a16="http://schemas.microsoft.com/office/drawing/2014/main" id="{6E5CC8FE-C6DA-4E30-A892-54A9EFCB3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9F8A-51C3-4089-9DAF-6697FA9A18C1}"/>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26031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31453-29F4-4E23-BB63-F61C9F3B604D}"/>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3" name="Footer Placeholder 2">
            <a:extLst>
              <a:ext uri="{FF2B5EF4-FFF2-40B4-BE49-F238E27FC236}">
                <a16:creationId xmlns:a16="http://schemas.microsoft.com/office/drawing/2014/main" id="{7DF1B577-9933-4934-9BD8-DEBB5D4D2E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50B5-5DB2-43A6-B654-05F6DCF77D4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413394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2C4-60B5-4DEC-BCCF-FB149E255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F311-0970-41AB-91E5-DDFC3B43A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54C85-A4DF-4511-AB05-7A4DC7045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A4842-C522-43FC-A60A-CADD7F933E5C}"/>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B90DF91F-F454-4C8A-85BE-E5EFE5BB6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89F6F-BFEA-445D-9A76-F5E6645F5482}"/>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365870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9C04-2816-4A5C-B800-47B105862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EBB9C-E282-4BC1-8E79-64D37A668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64F5DD-DD9B-4DB7-A9C5-EE44B0D66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47431-0C75-4E7B-BE64-8346CFCA30F2}"/>
              </a:ext>
            </a:extLst>
          </p:cNvPr>
          <p:cNvSpPr>
            <a:spLocks noGrp="1"/>
          </p:cNvSpPr>
          <p:nvPr>
            <p:ph type="dt" sz="half" idx="10"/>
          </p:nvPr>
        </p:nvSpPr>
        <p:spPr/>
        <p:txBody>
          <a:bodyPr/>
          <a:lstStyle/>
          <a:p>
            <a:fld id="{2C09F9E3-B427-4D6B-BB15-3B05BCFAB196}" type="datetimeFigureOut">
              <a:rPr lang="en-US" smtClean="0"/>
              <a:t>7/16/2020</a:t>
            </a:fld>
            <a:endParaRPr lang="en-US"/>
          </a:p>
        </p:txBody>
      </p:sp>
      <p:sp>
        <p:nvSpPr>
          <p:cNvPr id="6" name="Footer Placeholder 5">
            <a:extLst>
              <a:ext uri="{FF2B5EF4-FFF2-40B4-BE49-F238E27FC236}">
                <a16:creationId xmlns:a16="http://schemas.microsoft.com/office/drawing/2014/main" id="{1CEF0C19-CCD5-474F-A18D-D09E9AF18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31712-9105-48AF-9268-C5BD95EA15E3}"/>
              </a:ext>
            </a:extLst>
          </p:cNvPr>
          <p:cNvSpPr>
            <a:spLocks noGrp="1"/>
          </p:cNvSpPr>
          <p:nvPr>
            <p:ph type="sldNum" sz="quarter" idx="12"/>
          </p:nvPr>
        </p:nvSpPr>
        <p:spPr/>
        <p:txBody>
          <a:bodyPr/>
          <a:lstStyle/>
          <a:p>
            <a:fld id="{E233E2E0-8C6B-4B0B-A1E1-375E9A420582}" type="slidenum">
              <a:rPr lang="en-US" smtClean="0"/>
              <a:t>‹#›</a:t>
            </a:fld>
            <a:endParaRPr lang="en-US"/>
          </a:p>
        </p:txBody>
      </p:sp>
    </p:spTree>
    <p:extLst>
      <p:ext uri="{BB962C8B-B14F-4D97-AF65-F5344CB8AC3E}">
        <p14:creationId xmlns:p14="http://schemas.microsoft.com/office/powerpoint/2010/main" val="17121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6C3959-A481-4BD8-A480-AB45370C9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149DC-E24A-4634-BEA0-6932F1F47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20E0-611B-4E50-8395-C4E541D89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9F9E3-B427-4D6B-BB15-3B05BCFAB196}" type="datetimeFigureOut">
              <a:rPr lang="en-US" smtClean="0"/>
              <a:t>7/16/2020</a:t>
            </a:fld>
            <a:endParaRPr lang="en-US"/>
          </a:p>
        </p:txBody>
      </p:sp>
      <p:sp>
        <p:nvSpPr>
          <p:cNvPr id="5" name="Footer Placeholder 4">
            <a:extLst>
              <a:ext uri="{FF2B5EF4-FFF2-40B4-BE49-F238E27FC236}">
                <a16:creationId xmlns:a16="http://schemas.microsoft.com/office/drawing/2014/main" id="{A6492290-A540-426D-8B4D-719E171DC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D9DE46-939D-4FF2-A080-797AA3764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3E2E0-8C6B-4B0B-A1E1-375E9A420582}" type="slidenum">
              <a:rPr lang="en-US" smtClean="0"/>
              <a:t>‹#›</a:t>
            </a:fld>
            <a:endParaRPr lang="en-US"/>
          </a:p>
        </p:txBody>
      </p:sp>
    </p:spTree>
    <p:extLst>
      <p:ext uri="{BB962C8B-B14F-4D97-AF65-F5344CB8AC3E}">
        <p14:creationId xmlns:p14="http://schemas.microsoft.com/office/powerpoint/2010/main" val="18901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ibeeshK/CollabTra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02A3-DCBC-4381-9E9D-39CAD57CE3C6}"/>
              </a:ext>
            </a:extLst>
          </p:cNvPr>
          <p:cNvSpPr>
            <a:spLocks noGrp="1"/>
          </p:cNvSpPr>
          <p:nvPr>
            <p:ph type="ctrTitle"/>
          </p:nvPr>
        </p:nvSpPr>
        <p:spPr/>
        <p:txBody>
          <a:bodyPr anchor="ctr">
            <a:normAutofit/>
          </a:bodyPr>
          <a:lstStyle/>
          <a:p>
            <a:pPr algn="l"/>
            <a:r>
              <a:rPr lang="en-US" sz="7200"/>
              <a:t>CollabTracker</a:t>
            </a:r>
          </a:p>
        </p:txBody>
      </p:sp>
      <p:sp>
        <p:nvSpPr>
          <p:cNvPr id="3" name="Subtitle 2">
            <a:extLst>
              <a:ext uri="{FF2B5EF4-FFF2-40B4-BE49-F238E27FC236}">
                <a16:creationId xmlns:a16="http://schemas.microsoft.com/office/drawing/2014/main" id="{3EE0555D-B0F7-4218-89D2-C9BB0942D1BB}"/>
              </a:ext>
            </a:extLst>
          </p:cNvPr>
          <p:cNvSpPr>
            <a:spLocks noGrp="1"/>
          </p:cNvSpPr>
          <p:nvPr>
            <p:ph type="subTitle" idx="1"/>
          </p:nvPr>
        </p:nvSpPr>
        <p:spPr>
          <a:xfrm>
            <a:off x="1524000" y="3602038"/>
            <a:ext cx="9509760" cy="1655762"/>
          </a:xfrm>
        </p:spPr>
        <p:txBody>
          <a:bodyPr anchor="ctr">
            <a:normAutofit/>
          </a:bodyPr>
          <a:lstStyle/>
          <a:p>
            <a:pPr algn="r"/>
            <a:r>
              <a:rPr lang="en-US" sz="2800" i="1" dirty="0"/>
              <a:t>Tool for collaboratively authoring artifacts</a:t>
            </a:r>
          </a:p>
          <a:p>
            <a:pPr algn="r"/>
            <a:r>
              <a:rPr lang="en-US" sz="2800" i="1" dirty="0"/>
              <a:t> &amp; for tracking work progress near real-time</a:t>
            </a:r>
          </a:p>
        </p:txBody>
      </p:sp>
    </p:spTree>
    <p:extLst>
      <p:ext uri="{BB962C8B-B14F-4D97-AF65-F5344CB8AC3E}">
        <p14:creationId xmlns:p14="http://schemas.microsoft.com/office/powerpoint/2010/main" val="280590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Content Handlers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85000" lnSpcReduction="20000"/>
          </a:bodyPr>
          <a:lstStyle/>
          <a:p>
            <a:r>
              <a:rPr lang="en-US" dirty="0"/>
              <a:t>While the processors handle generic house-keeping functions, they won’t have any clue on the specific needs of the contents. For that they trigger the corresponding </a:t>
            </a:r>
            <a:r>
              <a:rPr lang="en-US" i="1" dirty="0"/>
              <a:t>content handlers</a:t>
            </a:r>
            <a:r>
              <a:rPr lang="en-US" dirty="0"/>
              <a:t> at run time.</a:t>
            </a:r>
          </a:p>
          <a:p>
            <a:endParaRPr lang="en-US" dirty="0"/>
          </a:p>
          <a:p>
            <a:r>
              <a:rPr lang="en-US" dirty="0"/>
              <a:t>The framework deploys a lightweight dependency injection function to load content handlers during runtime using the </a:t>
            </a:r>
            <a:r>
              <a:rPr lang="en-US" i="1" dirty="0"/>
              <a:t>dynamic class loading</a:t>
            </a:r>
            <a:r>
              <a:rPr lang="en-US" dirty="0"/>
              <a:t> feature of Java.</a:t>
            </a:r>
          </a:p>
          <a:p>
            <a:endParaRPr lang="en-US" dirty="0"/>
          </a:p>
          <a:p>
            <a:r>
              <a:rPr lang="en-US" dirty="0"/>
              <a:t>A content can be either an individual type which is maintained as is, or a rollup type which will sit inside another rolled up content.</a:t>
            </a:r>
          </a:p>
          <a:p>
            <a:endParaRPr lang="en-US" dirty="0"/>
          </a:p>
          <a:p>
            <a:r>
              <a:rPr lang="en-US" dirty="0"/>
              <a:t>The content handlers handle the unique requirements of contents for displaying at client side, for processing by catalog server and for any special processing by extended processor.</a:t>
            </a:r>
            <a:br>
              <a:rPr lang="en-US" dirty="0"/>
            </a:br>
            <a:endParaRPr lang="en-US" dirty="0"/>
          </a:p>
        </p:txBody>
      </p:sp>
    </p:spTree>
    <p:extLst>
      <p:ext uri="{BB962C8B-B14F-4D97-AF65-F5344CB8AC3E}">
        <p14:creationId xmlns:p14="http://schemas.microsoft.com/office/powerpoint/2010/main" val="125265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Pre-loaded Content Types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sz="1600" b="1" dirty="0"/>
              <a:t>General Request Generator</a:t>
            </a:r>
            <a:endParaRPr lang="en-US" sz="1600" dirty="0"/>
          </a:p>
          <a:p>
            <a:pPr lvl="1"/>
            <a:r>
              <a:rPr lang="en-US" sz="1400" dirty="0"/>
              <a:t>Acts as a general-purpose requests collector from users. Helps to categorize and take actions.</a:t>
            </a:r>
          </a:p>
          <a:p>
            <a:r>
              <a:rPr lang="en-US" sz="1600" b="1" dirty="0"/>
              <a:t>Idea Generator</a:t>
            </a:r>
            <a:endParaRPr lang="en-US" sz="1600" dirty="0"/>
          </a:p>
          <a:p>
            <a:pPr lvl="1"/>
            <a:r>
              <a:rPr lang="en-US" sz="1400" dirty="0"/>
              <a:t>Captures ideas from team members and rolls them up at relevance (i.e. team) level. Reviewers can comment and help </a:t>
            </a:r>
            <a:r>
              <a:rPr lang="en-US" sz="1400" dirty="0" err="1"/>
              <a:t>improvize</a:t>
            </a:r>
            <a:r>
              <a:rPr lang="en-US" sz="1400" dirty="0"/>
              <a:t>.</a:t>
            </a:r>
          </a:p>
          <a:p>
            <a:r>
              <a:rPr lang="en-US" sz="1600" b="1" dirty="0"/>
              <a:t>Timesheet Capture</a:t>
            </a:r>
            <a:endParaRPr lang="en-US" sz="1600" dirty="0"/>
          </a:p>
          <a:p>
            <a:pPr lvl="1"/>
            <a:r>
              <a:rPr lang="en-US" sz="1400" dirty="0"/>
              <a:t>Captures timecards in real time. Allows one to create a new time-capture function to track the time spent at specific interval and start tracking the time expended in real time. This module can be further evolved to interact via mobile devices.</a:t>
            </a:r>
          </a:p>
          <a:p>
            <a:r>
              <a:rPr lang="en-US" sz="1600" b="1" dirty="0" err="1"/>
              <a:t>ToDo</a:t>
            </a:r>
            <a:r>
              <a:rPr lang="en-US" sz="1600" b="1" dirty="0"/>
              <a:t> Generator</a:t>
            </a:r>
            <a:endParaRPr lang="en-US" sz="1600" dirty="0"/>
          </a:p>
          <a:p>
            <a:pPr lvl="1"/>
            <a:r>
              <a:rPr lang="en-US" sz="1400" dirty="0"/>
              <a:t>Team leaders can create a template and assign to team members to author artifacts. </a:t>
            </a:r>
            <a:r>
              <a:rPr lang="en-US" sz="1400" dirty="0" err="1"/>
              <a:t>Todo</a:t>
            </a:r>
            <a:r>
              <a:rPr lang="en-US" sz="1400" dirty="0"/>
              <a:t> items of a team member are rolled up into a single list for easier view.</a:t>
            </a:r>
          </a:p>
          <a:p>
            <a:r>
              <a:rPr lang="en-US" sz="1600" b="1" dirty="0"/>
              <a:t>Simple Tracker</a:t>
            </a:r>
            <a:endParaRPr lang="en-US" sz="1600" dirty="0"/>
          </a:p>
          <a:p>
            <a:pPr lvl="1"/>
            <a:r>
              <a:rPr lang="en-US" sz="1400" dirty="0"/>
              <a:t>Enables members of a team to maintain consistent data sheets which can be merged onto a </a:t>
            </a:r>
            <a:r>
              <a:rPr lang="en-US" sz="1400" dirty="0" err="1"/>
              <a:t>DeckerLite</a:t>
            </a:r>
            <a:r>
              <a:rPr lang="en-US" sz="1400" dirty="0"/>
              <a:t> rollup sheet.</a:t>
            </a:r>
          </a:p>
          <a:p>
            <a:r>
              <a:rPr lang="en-US" sz="1600" b="1" dirty="0"/>
              <a:t>Decker Lite</a:t>
            </a:r>
            <a:endParaRPr lang="en-US" sz="1600" dirty="0"/>
          </a:p>
          <a:p>
            <a:pPr lvl="1"/>
            <a:r>
              <a:rPr lang="en-US" sz="1400" dirty="0"/>
              <a:t>A simple decking process that combines the records of individual contents into a group level view. </a:t>
            </a:r>
          </a:p>
          <a:p>
            <a:r>
              <a:rPr lang="en-US" sz="1600" b="1" dirty="0"/>
              <a:t>Project Tracker</a:t>
            </a:r>
            <a:endParaRPr lang="en-US" sz="1600" dirty="0"/>
          </a:p>
          <a:p>
            <a:pPr lvl="1"/>
            <a:r>
              <a:rPr lang="en-US" sz="1400" dirty="0"/>
              <a:t>Provides an All-in-One Dashboard to project managers that tracks effort, defects, impediments and independent task progress in near real time. (Limitation: doesn’t auto-capture impacts from inter-dependency. Large projects may require an additional Project Planning tool since few aspects like interdependencies and holiday calendars are not covered by this handler.)</a:t>
            </a:r>
          </a:p>
          <a:p>
            <a:r>
              <a:rPr lang="en-US" sz="1600" b="1" dirty="0"/>
              <a:t>Decker Grouper</a:t>
            </a:r>
            <a:endParaRPr lang="en-US" sz="1600" dirty="0"/>
          </a:p>
          <a:p>
            <a:pPr lvl="1"/>
            <a:r>
              <a:rPr lang="en-US" sz="1400" dirty="0"/>
              <a:t>With this one can setup a combiner for special contents such as project trackers into a summary view to upper management.</a:t>
            </a:r>
          </a:p>
        </p:txBody>
      </p:sp>
    </p:spTree>
    <p:extLst>
      <p:ext uri="{BB962C8B-B14F-4D97-AF65-F5344CB8AC3E}">
        <p14:creationId xmlns:p14="http://schemas.microsoft.com/office/powerpoint/2010/main" val="306327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err="1"/>
              <a:t>Sourcecode</a:t>
            </a:r>
            <a:r>
              <a:rPr lang="en-US" dirty="0"/>
              <a:t> Organization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sz="half" idx="1"/>
          </p:nvPr>
        </p:nvSpPr>
        <p:spPr>
          <a:xfrm>
            <a:off x="838200" y="1591945"/>
            <a:ext cx="5181600" cy="4351338"/>
          </a:xfrm>
        </p:spPr>
        <p:txBody>
          <a:bodyPr>
            <a:noAutofit/>
          </a:bodyPr>
          <a:lstStyle/>
          <a:p>
            <a:r>
              <a:rPr lang="en-US" sz="1400" b="1" dirty="0"/>
              <a:t>Master Project - </a:t>
            </a:r>
            <a:r>
              <a:rPr lang="en-US" sz="1400" b="1" dirty="0" err="1"/>
              <a:t>ColbTrkerProj</a:t>
            </a:r>
            <a:r>
              <a:rPr lang="en-US" sz="1400" b="1" dirty="0"/>
              <a:t>:</a:t>
            </a:r>
          </a:p>
          <a:p>
            <a:pPr lvl="1"/>
            <a:r>
              <a:rPr lang="en-US" sz="1400" dirty="0"/>
              <a:t>The source code packages are modularly organized within this Multi-module Maven project for easier maintenance and enhancements.</a:t>
            </a:r>
          </a:p>
          <a:p>
            <a:r>
              <a:rPr lang="en-US" sz="1400" b="1" dirty="0" err="1"/>
              <a:t>Mdule</a:t>
            </a:r>
            <a:r>
              <a:rPr lang="en-US" sz="1400" b="1" dirty="0"/>
              <a:t> - </a:t>
            </a:r>
            <a:r>
              <a:rPr lang="en-US" sz="1400" b="1" dirty="0" err="1"/>
              <a:t>ColbTrk</a:t>
            </a:r>
            <a:r>
              <a:rPr lang="en-US" sz="1400" b="1" dirty="0"/>
              <a:t> (Base Components):</a:t>
            </a:r>
          </a:p>
          <a:p>
            <a:pPr lvl="1"/>
            <a:r>
              <a:rPr lang="en-US" sz="1400" dirty="0"/>
              <a:t>Contains the base components to handle the Desktop and Doc Central processes.</a:t>
            </a:r>
          </a:p>
          <a:p>
            <a:pPr lvl="1"/>
            <a:r>
              <a:rPr lang="en-US" sz="1400" dirty="0"/>
              <a:t>Common routines that simplifies the work of business layer</a:t>
            </a:r>
          </a:p>
          <a:p>
            <a:pPr lvl="1"/>
            <a:r>
              <a:rPr lang="en-US" sz="1400" dirty="0"/>
              <a:t>Abstracts of content handlers with generic functions</a:t>
            </a:r>
          </a:p>
          <a:p>
            <a:pPr lvl="1"/>
            <a:r>
              <a:rPr lang="en-US" sz="1400" dirty="0"/>
              <a:t>Interface definitions to standardize Remote processing and OS handling</a:t>
            </a:r>
          </a:p>
          <a:p>
            <a:pPr lvl="1"/>
            <a:r>
              <a:rPr lang="en-US" sz="1400" dirty="0"/>
              <a:t>Dynamic loaders of content handlers, OS handlers and Remote processors.</a:t>
            </a:r>
          </a:p>
          <a:p>
            <a:pPr lvl="1"/>
            <a:r>
              <a:rPr lang="en-US" sz="1400" dirty="0"/>
              <a:t>Refreshers to synch up newer versions of content handlers without manual intervention.</a:t>
            </a:r>
          </a:p>
          <a:p>
            <a:pPr lvl="1"/>
            <a:r>
              <a:rPr lang="en-US" sz="1400" dirty="0" err="1"/>
              <a:t>ReviewHandlers</a:t>
            </a:r>
            <a:r>
              <a:rPr lang="en-US" sz="1400" dirty="0"/>
              <a:t> through which the users can log remarks directly on the artifacts.</a:t>
            </a:r>
          </a:p>
          <a:p>
            <a:r>
              <a:rPr lang="en-US" sz="1400" b="1" dirty="0"/>
              <a:t>Module - Content Handlers:</a:t>
            </a:r>
          </a:p>
          <a:p>
            <a:pPr lvl="1"/>
            <a:r>
              <a:rPr lang="en-US" sz="1400" dirty="0"/>
              <a:t>Provides the handling mechanism for each content type at client desktops and at catalog servers.</a:t>
            </a:r>
          </a:p>
        </p:txBody>
      </p:sp>
      <p:sp>
        <p:nvSpPr>
          <p:cNvPr id="4" name="Content Placeholder 3">
            <a:extLst>
              <a:ext uri="{FF2B5EF4-FFF2-40B4-BE49-F238E27FC236}">
                <a16:creationId xmlns:a16="http://schemas.microsoft.com/office/drawing/2014/main" id="{A3E98A54-904E-43C9-90AF-0858DCF8E197}"/>
              </a:ext>
            </a:extLst>
          </p:cNvPr>
          <p:cNvSpPr>
            <a:spLocks noGrp="1"/>
          </p:cNvSpPr>
          <p:nvPr>
            <p:ph sz="half" idx="2"/>
          </p:nvPr>
        </p:nvSpPr>
        <p:spPr>
          <a:xfrm>
            <a:off x="6172200" y="1591945"/>
            <a:ext cx="5181600" cy="4351338"/>
          </a:xfrm>
        </p:spPr>
        <p:txBody>
          <a:bodyPr>
            <a:noAutofit/>
          </a:bodyPr>
          <a:lstStyle/>
          <a:p>
            <a:r>
              <a:rPr lang="en-US" sz="1400" b="1" dirty="0"/>
              <a:t>Module - OS Handlers:</a:t>
            </a:r>
          </a:p>
          <a:p>
            <a:pPr lvl="1"/>
            <a:r>
              <a:rPr lang="en-US" sz="1400" dirty="0"/>
              <a:t>File viewing at user’s desktop. Readily available for Windows and can be easily extended on other systems.</a:t>
            </a:r>
          </a:p>
          <a:p>
            <a:r>
              <a:rPr lang="en-US" sz="1400" b="1" dirty="0"/>
              <a:t>Module - Remote Accessors:</a:t>
            </a:r>
          </a:p>
          <a:p>
            <a:pPr lvl="1"/>
            <a:r>
              <a:rPr lang="en-US" sz="1400" dirty="0"/>
              <a:t>Enables interactions with different document collaboration tools viz. Windows file system, Google Drives, WebDAV enabled portals in a consistent manner.</a:t>
            </a:r>
          </a:p>
          <a:p>
            <a:pPr lvl="1"/>
            <a:r>
              <a:rPr lang="en-US" sz="1400" dirty="0"/>
              <a:t>Few remote accessors viz. </a:t>
            </a:r>
            <a:r>
              <a:rPr lang="en-US" sz="1400" dirty="0" err="1"/>
              <a:t>GoogleDrive</a:t>
            </a:r>
            <a:r>
              <a:rPr lang="en-US" sz="1400" dirty="0"/>
              <a:t> accessor incorporate content location caching to speed up the process.</a:t>
            </a:r>
          </a:p>
          <a:p>
            <a:r>
              <a:rPr lang="en-US" sz="1400" b="1" dirty="0"/>
              <a:t>Module - Extended Server Components:</a:t>
            </a:r>
          </a:p>
          <a:p>
            <a:pPr lvl="1"/>
            <a:r>
              <a:rPr lang="en-US" sz="1400" dirty="0"/>
              <a:t>Provides the Orchestrators for Extended processing of special contents.</a:t>
            </a:r>
          </a:p>
          <a:p>
            <a:r>
              <a:rPr lang="en-US" sz="1400" b="1" dirty="0"/>
              <a:t>Module – Extended Handlers:</a:t>
            </a:r>
          </a:p>
          <a:p>
            <a:pPr lvl="1"/>
            <a:r>
              <a:rPr lang="en-US" sz="1400" dirty="0"/>
              <a:t>Implementations of the extended processing of special contents that require unique enrichments at server side.</a:t>
            </a:r>
          </a:p>
          <a:p>
            <a:r>
              <a:rPr lang="en-US" sz="1400" b="1" dirty="0"/>
              <a:t>Modules - </a:t>
            </a:r>
            <a:r>
              <a:rPr lang="en-US" sz="1400" b="1" dirty="0" err="1"/>
              <a:t>CommonOpenCldFns</a:t>
            </a:r>
            <a:r>
              <a:rPr lang="en-US" sz="1400" b="1" dirty="0"/>
              <a:t> and </a:t>
            </a:r>
            <a:r>
              <a:rPr lang="en-US" sz="1400" b="1" dirty="0" err="1"/>
              <a:t>XtdCommonOpenCldFns</a:t>
            </a:r>
            <a:endParaRPr lang="en-US" sz="1400" dirty="0"/>
          </a:p>
          <a:p>
            <a:pPr lvl="1"/>
            <a:r>
              <a:rPr lang="en-US" sz="1400" dirty="0"/>
              <a:t>Packages commonly used methods.</a:t>
            </a:r>
          </a:p>
          <a:p>
            <a:r>
              <a:rPr lang="en-US" sz="1400" b="1" dirty="0"/>
              <a:t>Project – </a:t>
            </a:r>
            <a:r>
              <a:rPr lang="en-US" sz="1400" b="1" dirty="0" err="1"/>
              <a:t>ZColbTrkInstaller</a:t>
            </a:r>
            <a:endParaRPr lang="en-US" sz="1400" b="1" dirty="0"/>
          </a:p>
          <a:p>
            <a:pPr lvl="1"/>
            <a:r>
              <a:rPr lang="en-US" sz="1400" dirty="0"/>
              <a:t>Packages installation executables.</a:t>
            </a:r>
          </a:p>
          <a:p>
            <a:endParaRPr lang="en-US" sz="1400" dirty="0"/>
          </a:p>
        </p:txBody>
      </p:sp>
    </p:spTree>
    <p:extLst>
      <p:ext uri="{BB962C8B-B14F-4D97-AF65-F5344CB8AC3E}">
        <p14:creationId xmlns:p14="http://schemas.microsoft.com/office/powerpoint/2010/main" val="300528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dirty="0"/>
              <a:t>Technology stack</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r>
              <a:rPr lang="en-US" sz="1800" b="1" dirty="0" err="1"/>
              <a:t>jdk</a:t>
            </a:r>
            <a:r>
              <a:rPr lang="en-US" sz="1800" b="1" dirty="0"/>
              <a:t> 1.8		</a:t>
            </a:r>
            <a:r>
              <a:rPr lang="en-US" sz="1800" dirty="0"/>
              <a:t>Java Development Kit</a:t>
            </a:r>
          </a:p>
          <a:p>
            <a:r>
              <a:rPr lang="en-US" sz="1800" b="1" dirty="0"/>
              <a:t>SWT</a:t>
            </a:r>
            <a:r>
              <a:rPr lang="en-US" sz="1800" dirty="0"/>
              <a:t>		Standard Widget Toolkit, a </a:t>
            </a:r>
            <a:r>
              <a:rPr lang="en-US" sz="1800" dirty="0" err="1"/>
              <a:t>llightweight</a:t>
            </a:r>
            <a:r>
              <a:rPr lang="en-US" sz="1800" dirty="0"/>
              <a:t> framework for desktop UI</a:t>
            </a:r>
          </a:p>
          <a:p>
            <a:r>
              <a:rPr lang="en-US" sz="1800" b="1" dirty="0"/>
              <a:t>SQLite		</a:t>
            </a:r>
            <a:r>
              <a:rPr lang="en-US" sz="1800" dirty="0"/>
              <a:t>Serverless self-contained database engine for tracking the drafts one creates, to publish the 		available artifacts catalog to all participants, to track the subscriptions at subscribers’ 			desktops and  to hold the Content Type configurations.</a:t>
            </a:r>
          </a:p>
          <a:p>
            <a:r>
              <a:rPr lang="en-US" sz="1800" b="1" dirty="0"/>
              <a:t>Google APIs	</a:t>
            </a:r>
            <a:r>
              <a:rPr lang="en-US" sz="1800" dirty="0"/>
              <a:t>For accessing a Google Drive based doc central</a:t>
            </a:r>
          </a:p>
          <a:p>
            <a:r>
              <a:rPr lang="en-US" sz="1800" b="1" dirty="0"/>
              <a:t>Sardine	</a:t>
            </a:r>
            <a:r>
              <a:rPr lang="en-US" sz="1800" dirty="0"/>
              <a:t>For accessing WebDAV enabled doc central</a:t>
            </a:r>
          </a:p>
          <a:p>
            <a:r>
              <a:rPr lang="en-US" sz="1800" b="1" dirty="0"/>
              <a:t>Apache POI	</a:t>
            </a:r>
            <a:r>
              <a:rPr lang="en-US" sz="1800" dirty="0"/>
              <a:t>For rolling up excel artifacts</a:t>
            </a:r>
          </a:p>
          <a:p>
            <a:r>
              <a:rPr lang="en-US" sz="1800" b="1" dirty="0"/>
              <a:t>Log4J		</a:t>
            </a:r>
            <a:r>
              <a:rPr lang="en-US" sz="1800" dirty="0"/>
              <a:t>Error Logging</a:t>
            </a:r>
          </a:p>
          <a:p>
            <a:r>
              <a:rPr lang="en-US" sz="1800" b="1" dirty="0"/>
              <a:t>Maven		</a:t>
            </a:r>
            <a:r>
              <a:rPr lang="en-US" sz="1800" dirty="0"/>
              <a:t>For version control of external repositories.</a:t>
            </a:r>
          </a:p>
          <a:p>
            <a:r>
              <a:rPr lang="en-US" sz="1800" b="1" dirty="0" err="1"/>
              <a:t>Izpack</a:t>
            </a:r>
            <a:r>
              <a:rPr lang="en-US" sz="1800" b="1" dirty="0"/>
              <a:t>		</a:t>
            </a:r>
            <a:r>
              <a:rPr lang="en-US" sz="1800" dirty="0"/>
              <a:t>For packaging and installation</a:t>
            </a:r>
          </a:p>
        </p:txBody>
      </p:sp>
    </p:spTree>
    <p:extLst>
      <p:ext uri="{BB962C8B-B14F-4D97-AF65-F5344CB8AC3E}">
        <p14:creationId xmlns:p14="http://schemas.microsoft.com/office/powerpoint/2010/main" val="330323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How to install?</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4"/>
            <a:ext cx="10515600" cy="5276215"/>
          </a:xfrm>
        </p:spPr>
        <p:txBody>
          <a:bodyPr>
            <a:noAutofit/>
          </a:bodyPr>
          <a:lstStyle/>
          <a:p>
            <a:pPr lvl="0"/>
            <a:r>
              <a:rPr lang="en-US" sz="2000" dirty="0"/>
              <a:t>Choose the computers to execute catalog server and extended server orchestrators.</a:t>
            </a:r>
          </a:p>
          <a:p>
            <a:pPr lvl="0"/>
            <a:r>
              <a:rPr lang="en-US" sz="2000" dirty="0"/>
              <a:t>Set the computers’ (user desktop, catalog server and extended orchestrator) environmental variable PATH to include java installation location.</a:t>
            </a:r>
          </a:p>
          <a:p>
            <a:pPr lvl="0"/>
            <a:r>
              <a:rPr lang="en-US" sz="2000" dirty="0"/>
              <a:t>Set up the servers and then the desktop users using the installation package. The installation package is downloadable from GitHub </a:t>
            </a:r>
            <a:r>
              <a:rPr lang="en-US" sz="2000" u="sng" dirty="0">
                <a:hlinkClick r:id="rId2"/>
              </a:rPr>
              <a:t>https://github.com/vibeeshK/CollabTracker</a:t>
            </a:r>
            <a:r>
              <a:rPr lang="en-US" sz="2000" dirty="0"/>
              <a:t> file: CollabTrackerInstaller_1.x.jar. It performs the following:</a:t>
            </a:r>
          </a:p>
          <a:p>
            <a:pPr lvl="1"/>
            <a:r>
              <a:rPr lang="en-US" sz="1800" dirty="0"/>
              <a:t>Captures the Installation folder path, Desktop User name who will be using the application and also the proxy IP and port details.</a:t>
            </a:r>
          </a:p>
          <a:p>
            <a:pPr lvl="1"/>
            <a:r>
              <a:rPr lang="en-US" sz="1800" dirty="0"/>
              <a:t>Sets the property files - Common, Client, System, Server and </a:t>
            </a:r>
            <a:r>
              <a:rPr lang="en-US" sz="1800" dirty="0" err="1"/>
              <a:t>Extendedserver</a:t>
            </a:r>
            <a:r>
              <a:rPr lang="en-US" sz="1800" dirty="0"/>
              <a:t> with user’s choices.</a:t>
            </a:r>
          </a:p>
          <a:p>
            <a:pPr lvl="1"/>
            <a:r>
              <a:rPr lang="en-US" sz="1800" dirty="0"/>
              <a:t>Stores the executables in the installation folder and maps the working folder to user specific folder (i.e. c:\users\Vibeesh).</a:t>
            </a:r>
          </a:p>
          <a:p>
            <a:pPr lvl="0"/>
            <a:r>
              <a:rPr lang="en-US" sz="2000" dirty="0"/>
              <a:t>Unless you intend to implement a new custom content type for your own users, you don’t have to set up a platform server. In that case you can suppress the periodic refresh by setting the flag </a:t>
            </a:r>
            <a:r>
              <a:rPr lang="en-US" sz="2000" dirty="0" err="1"/>
              <a:t>suppressSysCompRefresh</a:t>
            </a:r>
            <a:r>
              <a:rPr lang="en-US" sz="2000" dirty="0"/>
              <a:t> in </a:t>
            </a:r>
            <a:r>
              <a:rPr lang="en-US" sz="2000" dirty="0" err="1"/>
              <a:t>commons.properties</a:t>
            </a:r>
            <a:r>
              <a:rPr lang="en-US" sz="2000" dirty="0"/>
              <a:t>.</a:t>
            </a:r>
          </a:p>
          <a:p>
            <a:pPr lvl="0"/>
            <a:r>
              <a:rPr lang="en-US" sz="2000" dirty="0"/>
              <a:t>The default installation points the demo content root </a:t>
            </a:r>
            <a:r>
              <a:rPr lang="en-US" sz="2000" dirty="0" err="1"/>
              <a:t>DemoGShContentRoot</a:t>
            </a:r>
            <a:r>
              <a:rPr lang="en-US" sz="2000" dirty="0"/>
              <a:t> at google drive. You can train yourself using this root.</a:t>
            </a:r>
          </a:p>
        </p:txBody>
      </p:sp>
    </p:spTree>
    <p:extLst>
      <p:ext uri="{BB962C8B-B14F-4D97-AF65-F5344CB8AC3E}">
        <p14:creationId xmlns:p14="http://schemas.microsoft.com/office/powerpoint/2010/main" val="181360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At the root server side replicate the model folders as in DemoRoot and provide access to users as below:</a:t>
            </a:r>
          </a:p>
          <a:p>
            <a:pPr lvl="1"/>
            <a:r>
              <a:rPr lang="en-US" sz="1600"/>
              <a:t>1_allmembersreadable: contains artifacts, catalog publications and requests’ responses folders. All users shall be provided read access to this folder.</a:t>
            </a:r>
          </a:p>
          <a:p>
            <a:pPr lvl="1"/>
            <a:r>
              <a:rPr lang="en-US" sz="1600"/>
              <a:t>2_contributorswritable: contains request drop box and content drop box. Provide write access on the request drop box to all contributors to place their requests. Create subfolders within content drop box with the names of the contributors and provide write access to the corresponding personnel to place their contents.</a:t>
            </a:r>
          </a:p>
          <a:p>
            <a:pPr lvl="2"/>
            <a:r>
              <a:rPr lang="en-US" sz="1100"/>
              <a:t>&lt;INSTALL_PATH&gt;</a:t>
            </a:r>
            <a:r>
              <a:rPr lang="en-US" sz="1400"/>
              <a:t>\WindowsRoots\DemoWinContentRoot\2_contributorswritable \contentdropbox\&lt;ApplicationUserName&gt;</a:t>
            </a:r>
          </a:p>
          <a:p>
            <a:pPr lvl="2"/>
            <a:r>
              <a:rPr lang="en-US" sz="1400"/>
              <a:t>e.g. </a:t>
            </a:r>
            <a:r>
              <a:rPr lang="en-US" sz="1100"/>
              <a:t>C:\Kannan\Java\ColbTrk</a:t>
            </a:r>
            <a:r>
              <a:rPr lang="en-US" sz="1400"/>
              <a:t>\WindowsRoots\DemoWinContentRoot\2_contributorswritable\contentdropbox\DEMOUSER</a:t>
            </a:r>
          </a:p>
          <a:p>
            <a:pPr lvl="1"/>
            <a:r>
              <a:rPr lang="en-US" sz="1600"/>
              <a:t>3_behindscene (contains housekeeping folders).</a:t>
            </a:r>
          </a:p>
          <a:p>
            <a:pPr lvl="0"/>
            <a:r>
              <a:rPr lang="en-US" sz="1800"/>
              <a:t>Configure the relevance structure appropriate to the team in the catalog master database. Add contributing users with ADMIN login using the user-maintenance content type. Few common purpose user IDs are factory set e.g. ADMIN, DEMOUSER, XTDSTDPROC, XTDTMSHPROC, XTDDECKERLITE, XTDDECKERGRPR.</a:t>
            </a:r>
          </a:p>
          <a:p>
            <a:pPr lvl="0"/>
            <a:r>
              <a:rPr lang="en-US" sz="1800"/>
              <a:t>Assign a server processing machine to execute the Server Orchestrator to perform housekeeping operations on the Doc Central contents. </a:t>
            </a:r>
          </a:p>
          <a:p>
            <a:pPr lvl="1"/>
            <a:r>
              <a:rPr lang="en-US" sz="1600"/>
              <a:t>Install the CollabTracker on this machine and configure the trigger mechanism to initiate the Server Orchestrator.</a:t>
            </a:r>
          </a:p>
          <a:p>
            <a:pPr lvl="1"/>
            <a:r>
              <a:rPr lang="en-US" sz="1600"/>
              <a:t>Copy the model catalogMasterDb file from catalogMasterDbFileOf&lt;DemoWinContentRoot&gt; into the new root specific file.</a:t>
            </a:r>
          </a:p>
          <a:p>
            <a:pPr lvl="1"/>
            <a:r>
              <a:rPr lang="en-US" sz="1600"/>
              <a:t>Update the tables Relevance and Users in the catalogDb as per need.</a:t>
            </a:r>
            <a:endParaRPr lang="en-US" sz="1600" dirty="0"/>
          </a:p>
        </p:txBody>
      </p:sp>
    </p:spTree>
    <p:extLst>
      <p:ext uri="{BB962C8B-B14F-4D97-AF65-F5344CB8AC3E}">
        <p14:creationId xmlns:p14="http://schemas.microsoft.com/office/powerpoint/2010/main" val="89910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normAutofit/>
          </a:bodyPr>
          <a:lstStyle/>
          <a:p>
            <a:r>
              <a:rPr lang="en-US"/>
              <a:t>Administrator initial activities (continued):</a:t>
            </a:r>
            <a:endParaRPr lang="en-US" dirty="0"/>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0505"/>
            <a:ext cx="10515600" cy="4351338"/>
          </a:xfrm>
        </p:spPr>
        <p:txBody>
          <a:bodyPr>
            <a:noAutofit/>
          </a:bodyPr>
          <a:lstStyle/>
          <a:p>
            <a:pPr lvl="0"/>
            <a:r>
              <a:rPr lang="en-US" sz="1800"/>
              <a:t>Admin shall run the server orchestrator first so the catalog publication gets initiated and all other users can initiate sync ups before starting to contribute.</a:t>
            </a:r>
          </a:p>
          <a:p>
            <a:pPr lvl="0"/>
            <a:r>
              <a:rPr lang="en-US" sz="1800"/>
              <a:t>Set up authorized contributors using User Maintenance content type.</a:t>
            </a:r>
          </a:p>
          <a:p>
            <a:pPr lvl="0"/>
            <a:r>
              <a:rPr lang="en-US" sz="1800"/>
              <a:t>Assign as many extended machines to execute the Extended Server Orchestrators to handle extended functions of the doc central contents.</a:t>
            </a:r>
          </a:p>
          <a:p>
            <a:pPr lvl="1"/>
            <a:r>
              <a:rPr lang="en-US" sz="1600"/>
              <a:t>Install the CollabTracker on this machine and configure the trigger mechanism to initiate the Extended Orchestrators.</a:t>
            </a:r>
          </a:p>
          <a:p>
            <a:pPr lvl="1"/>
            <a:r>
              <a:rPr lang="en-US" sz="1600"/>
              <a:t>Copy the folder extdSrvrDeckrLite with its content i.e. its own clientdb file.</a:t>
            </a:r>
          </a:p>
          <a:p>
            <a:pPr lvl="1"/>
            <a:r>
              <a:rPr lang="en-US" sz="1600"/>
              <a:t>Ensure the placement of the extended catalog db file such as &lt;catalogXtdTmCapture&gt;DbFileOf&lt;DemoGShContentRoot&gt; in extendedcatalogdbfiles folder.</a:t>
            </a:r>
          </a:p>
          <a:p>
            <a:pPr lvl="0"/>
            <a:r>
              <a:rPr lang="en-US" sz="1800"/>
              <a:t>Optionally, further customization can be done through updating </a:t>
            </a:r>
            <a:r>
              <a:rPr lang="en-US" sz="1800" i="1"/>
              <a:t>properties</a:t>
            </a:r>
            <a:r>
              <a:rPr lang="en-US" sz="1800"/>
              <a:t> files placed in the config folder viz. Common, Client, Server, ExtendedServer etc.</a:t>
            </a:r>
          </a:p>
          <a:p>
            <a:r>
              <a:rPr lang="en-US" sz="1800"/>
              <a:t>User desktop side triggering:</a:t>
            </a:r>
          </a:p>
          <a:p>
            <a:pPr lvl="1"/>
            <a:r>
              <a:rPr lang="en-US" sz="1600"/>
              <a:t>Once the admin completes the server side set up, users can invoke the client UI and view published contents via catalog display.</a:t>
            </a:r>
          </a:p>
          <a:p>
            <a:pPr lvl="1"/>
            <a:r>
              <a:rPr lang="en-US" sz="1600"/>
              <a:t>The client processor needs to be triggered so the user side contents are in sync with server side.</a:t>
            </a:r>
            <a:endParaRPr lang="en-US" sz="1600" dirty="0"/>
          </a:p>
        </p:txBody>
      </p:sp>
    </p:spTree>
    <p:extLst>
      <p:ext uri="{BB962C8B-B14F-4D97-AF65-F5344CB8AC3E}">
        <p14:creationId xmlns:p14="http://schemas.microsoft.com/office/powerpoint/2010/main" val="282661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F711577-C684-40AC-B87A-DB889FCA821D}"/>
              </a:ext>
            </a:extLst>
          </p:cNvPr>
          <p:cNvSpPr>
            <a:spLocks noGrp="1"/>
          </p:cNvSpPr>
          <p:nvPr>
            <p:ph type="title"/>
          </p:nvPr>
        </p:nvSpPr>
        <p:spPr/>
        <p:txBody>
          <a:bodyPr/>
          <a:lstStyle/>
          <a:p>
            <a:pPr algn="r"/>
            <a:r>
              <a:rPr lang="en-US" dirty="0"/>
              <a:t>Happy Collaborating!</a:t>
            </a:r>
          </a:p>
        </p:txBody>
      </p:sp>
      <p:sp>
        <p:nvSpPr>
          <p:cNvPr id="11" name="Text Placeholder 10">
            <a:extLst>
              <a:ext uri="{FF2B5EF4-FFF2-40B4-BE49-F238E27FC236}">
                <a16:creationId xmlns:a16="http://schemas.microsoft.com/office/drawing/2014/main" id="{34452A6A-9F09-4F18-9AC7-67DD059E6575}"/>
              </a:ext>
            </a:extLst>
          </p:cNvPr>
          <p:cNvSpPr>
            <a:spLocks noGrp="1"/>
          </p:cNvSpPr>
          <p:nvPr>
            <p:ph type="body" idx="1"/>
          </p:nvPr>
        </p:nvSpPr>
        <p:spPr/>
        <p:txBody>
          <a:bodyPr/>
          <a:lstStyle/>
          <a:p>
            <a:pPr algn="r"/>
            <a:r>
              <a:rPr lang="en-US" i="1" dirty="0"/>
              <a:t>Thank you for innovating with us</a:t>
            </a:r>
          </a:p>
        </p:txBody>
      </p:sp>
    </p:spTree>
    <p:extLst>
      <p:ext uri="{BB962C8B-B14F-4D97-AF65-F5344CB8AC3E}">
        <p14:creationId xmlns:p14="http://schemas.microsoft.com/office/powerpoint/2010/main" val="29683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835785"/>
            <a:ext cx="10515600" cy="4351338"/>
          </a:xfrm>
        </p:spPr>
        <p:txBody>
          <a:bodyPr>
            <a:normAutofit fontScale="92500" lnSpcReduction="10000"/>
          </a:bodyPr>
          <a:lstStyle/>
          <a:p>
            <a:r>
              <a:rPr lang="en-US" dirty="0"/>
              <a:t>The Information System architecture is undergoing radical changes</a:t>
            </a:r>
          </a:p>
          <a:p>
            <a:endParaRPr lang="en-US" dirty="0"/>
          </a:p>
          <a:p>
            <a:pPr lvl="1"/>
            <a:r>
              <a:rPr lang="en-US" dirty="0"/>
              <a:t>thick desktop applications &gt;&gt; thin clients of distributed systems &gt;&gt; cloud</a:t>
            </a:r>
          </a:p>
          <a:p>
            <a:pPr marL="457200" lvl="1" indent="0">
              <a:buNone/>
            </a:pPr>
            <a:endParaRPr lang="en-US" dirty="0"/>
          </a:p>
          <a:p>
            <a:r>
              <a:rPr lang="en-US" dirty="0"/>
              <a:t>The farther the info layers move from end users, the more painful it becomes to perform business intense functions.</a:t>
            </a:r>
          </a:p>
          <a:p>
            <a:endParaRPr lang="en-US" dirty="0"/>
          </a:p>
          <a:p>
            <a:pPr lvl="1"/>
            <a:r>
              <a:rPr lang="en-US" dirty="0"/>
              <a:t>e.g. Aggregations from multiple artifacts. The end users have to live with the network latencies and session maintenance while working on remote contents.</a:t>
            </a:r>
          </a:p>
          <a:p>
            <a:pPr lvl="1"/>
            <a:endParaRPr lang="en-US" dirty="0"/>
          </a:p>
          <a:p>
            <a:pPr lvl="1"/>
            <a:r>
              <a:rPr lang="en-US" dirty="0"/>
              <a:t>The difficulties amplify if multiple team members have to co-author an artifact without stepping over each other’s work.</a:t>
            </a:r>
          </a:p>
          <a:p>
            <a:endParaRPr lang="en-US" dirty="0"/>
          </a:p>
        </p:txBody>
      </p:sp>
    </p:spTree>
    <p:extLst>
      <p:ext uri="{BB962C8B-B14F-4D97-AF65-F5344CB8AC3E}">
        <p14:creationId xmlns:p14="http://schemas.microsoft.com/office/powerpoint/2010/main" val="6505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Workarounds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Of course, there had been workarounds such as AJAX and Progressive Web Apps to address latencies. But one has to still wade through myriads of unproductive formalities before doing any intelligent decision making while dealing with the data on cloud.</a:t>
            </a:r>
          </a:p>
          <a:p>
            <a:endParaRPr lang="en-US" dirty="0"/>
          </a:p>
          <a:p>
            <a:r>
              <a:rPr lang="en-US" dirty="0"/>
              <a:t>An ideal IT system should extend itself to the users for receiving Information instead of forcing users to stretch up to its portals.</a:t>
            </a:r>
          </a:p>
          <a:p>
            <a:endParaRPr lang="en-US" dirty="0"/>
          </a:p>
        </p:txBody>
      </p:sp>
    </p:spTree>
    <p:extLst>
      <p:ext uri="{BB962C8B-B14F-4D97-AF65-F5344CB8AC3E}">
        <p14:creationId xmlns:p14="http://schemas.microsoft.com/office/powerpoint/2010/main" val="236689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4162C-3698-408E-B374-4CD9D8EAF48C}"/>
              </a:ext>
            </a:extLst>
          </p:cNvPr>
          <p:cNvSpPr>
            <a:spLocks noGrp="1"/>
          </p:cNvSpPr>
          <p:nvPr>
            <p:ph type="title"/>
          </p:nvPr>
        </p:nvSpPr>
        <p:spPr/>
        <p:txBody>
          <a:bodyPr/>
          <a:lstStyle/>
          <a:p>
            <a:r>
              <a:rPr lang="en-US" dirty="0"/>
              <a:t>What is </a:t>
            </a:r>
            <a:r>
              <a:rPr lang="en-US" dirty="0" err="1"/>
              <a:t>CollabTracker</a:t>
            </a:r>
            <a:r>
              <a:rPr lang="en-US" dirty="0"/>
              <a:t>?</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p:txBody>
          <a:bodyPr>
            <a:normAutofit/>
          </a:bodyPr>
          <a:lstStyle/>
          <a:p>
            <a:r>
              <a:rPr lang="en-US" dirty="0"/>
              <a:t>This tool attempts to address two key challenges in information collaboration.</a:t>
            </a:r>
          </a:p>
          <a:p>
            <a:endParaRPr lang="en-US" dirty="0"/>
          </a:p>
          <a:p>
            <a:pPr lvl="1"/>
            <a:r>
              <a:rPr lang="en-US" dirty="0"/>
              <a:t>Assigning single ownership for data elements at enterprise level and rolling up to wider forms with least human intervention.</a:t>
            </a:r>
          </a:p>
          <a:p>
            <a:pPr lvl="0"/>
            <a:endParaRPr lang="en-US" dirty="0"/>
          </a:p>
          <a:p>
            <a:pPr lvl="1"/>
            <a:r>
              <a:rPr lang="en-US" dirty="0"/>
              <a:t>Spare the authors from unproductive information transfer and collaboration steps which machines are well apt to handle.</a:t>
            </a:r>
          </a:p>
        </p:txBody>
      </p:sp>
    </p:spTree>
    <p:extLst>
      <p:ext uri="{BB962C8B-B14F-4D97-AF65-F5344CB8AC3E}">
        <p14:creationId xmlns:p14="http://schemas.microsoft.com/office/powerpoint/2010/main" val="7793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p:txBody>
          <a:bodyPr/>
          <a:lstStyle/>
          <a:p>
            <a:r>
              <a:rPr lang="en-US" dirty="0"/>
              <a:t>How </a:t>
            </a:r>
            <a:r>
              <a:rPr lang="en-US" dirty="0" err="1"/>
              <a:t>CollabTracker</a:t>
            </a:r>
            <a:r>
              <a:rPr lang="en-US" dirty="0"/>
              <a:t> addresses the challenges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605280"/>
            <a:ext cx="10515600" cy="4338321"/>
          </a:xfrm>
        </p:spPr>
        <p:txBody>
          <a:bodyPr>
            <a:normAutofit fontScale="92500"/>
          </a:bodyPr>
          <a:lstStyle/>
          <a:p>
            <a:r>
              <a:rPr lang="en-US" dirty="0"/>
              <a:t>Provides a simple platform for requesting, authoring and publishing info.</a:t>
            </a:r>
          </a:p>
          <a:p>
            <a:r>
              <a:rPr lang="en-US" dirty="0"/>
              <a:t>Based on the De-Clouding principle</a:t>
            </a:r>
          </a:p>
          <a:p>
            <a:pPr lvl="1"/>
            <a:r>
              <a:rPr lang="en-US" dirty="0"/>
              <a:t>Similar to De-Normalization which reverses an overly </a:t>
            </a:r>
            <a:r>
              <a:rPr lang="en-US" i="1" dirty="0"/>
              <a:t>normalized</a:t>
            </a:r>
            <a:r>
              <a:rPr lang="en-US" dirty="0"/>
              <a:t> database to a state where data processing is quicker, the </a:t>
            </a:r>
            <a:r>
              <a:rPr lang="en-US" dirty="0" err="1"/>
              <a:t>CollabTracker</a:t>
            </a:r>
            <a:r>
              <a:rPr lang="en-US" dirty="0"/>
              <a:t> brings cloud data closer to users.</a:t>
            </a:r>
          </a:p>
          <a:p>
            <a:r>
              <a:rPr lang="en-US" dirty="0"/>
              <a:t>Attempts to distribute workload amongst user’s desktop, Doc Centrals, catalog processors and extended processing servers.</a:t>
            </a:r>
          </a:p>
          <a:p>
            <a:r>
              <a:rPr lang="en-US" dirty="0"/>
              <a:t>Technology-agnostic foundation to integrate with any </a:t>
            </a:r>
            <a:r>
              <a:rPr lang="en-US" dirty="0" err="1"/>
              <a:t>DocCentral</a:t>
            </a:r>
            <a:r>
              <a:rPr lang="en-US" dirty="0"/>
              <a:t> in market</a:t>
            </a:r>
          </a:p>
          <a:p>
            <a:r>
              <a:rPr lang="en-US" dirty="0"/>
              <a:t>An </a:t>
            </a:r>
            <a:r>
              <a:rPr lang="en-US" i="1" dirty="0"/>
              <a:t>open-source</a:t>
            </a:r>
            <a:r>
              <a:rPr lang="en-US" dirty="0"/>
              <a:t> framework for defining information at enterprise level.</a:t>
            </a:r>
          </a:p>
          <a:p>
            <a:r>
              <a:rPr lang="en-US" dirty="0"/>
              <a:t>Any software engineer can easily add newer content-types.</a:t>
            </a:r>
          </a:p>
        </p:txBody>
      </p:sp>
    </p:spTree>
    <p:extLst>
      <p:ext uri="{BB962C8B-B14F-4D97-AF65-F5344CB8AC3E}">
        <p14:creationId xmlns:p14="http://schemas.microsoft.com/office/powerpoint/2010/main" val="374265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Compute Components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20000"/>
          </a:bodyPr>
          <a:lstStyle/>
          <a:p>
            <a:pPr lvl="0"/>
            <a:r>
              <a:rPr lang="en-US" sz="2400" dirty="0"/>
              <a:t>Doc Central</a:t>
            </a:r>
          </a:p>
          <a:p>
            <a:pPr lvl="1"/>
            <a:r>
              <a:rPr lang="en-US" sz="1800" dirty="0"/>
              <a:t>Any 3</a:t>
            </a:r>
            <a:r>
              <a:rPr lang="en-US" sz="1800" baseline="30000" dirty="0"/>
              <a:t>rd</a:t>
            </a:r>
            <a:r>
              <a:rPr lang="en-US" sz="1800" dirty="0"/>
              <a:t> party content-repositories to host the published artifacts at Content Root and content-type specifications at Platform Root. Current version is designed to support Google Drive, Windows file system and WebDAV enabled storage services such as </a:t>
            </a:r>
            <a:r>
              <a:rPr lang="en-US" sz="1800" dirty="0" err="1"/>
              <a:t>Sharepoint</a:t>
            </a:r>
            <a:r>
              <a:rPr lang="en-US" sz="1800" dirty="0"/>
              <a:t>. (*</a:t>
            </a:r>
            <a:r>
              <a:rPr lang="en-US" sz="1800" dirty="0" err="1"/>
              <a:t>Sharepoint</a:t>
            </a:r>
            <a:r>
              <a:rPr lang="en-US" sz="1800" dirty="0"/>
              <a:t> validations pending).</a:t>
            </a:r>
          </a:p>
          <a:p>
            <a:pPr lvl="0"/>
            <a:r>
              <a:rPr lang="en-US" sz="2400" dirty="0"/>
              <a:t>Desktop UI</a:t>
            </a:r>
          </a:p>
          <a:p>
            <a:pPr lvl="1"/>
            <a:r>
              <a:rPr lang="en-US" sz="1800" dirty="0"/>
              <a:t>Allows requesters to create base templates and assign ownership to specific authors to prepare content.</a:t>
            </a:r>
          </a:p>
          <a:p>
            <a:pPr lvl="1"/>
            <a:r>
              <a:rPr lang="en-US" sz="1800" dirty="0"/>
              <a:t>Allows authors to create new content, update and publish.</a:t>
            </a:r>
          </a:p>
          <a:p>
            <a:pPr lvl="1"/>
            <a:r>
              <a:rPr lang="en-US" sz="1800" dirty="0"/>
              <a:t>Displays catalog of available contents to subscribe, review and collaborate.</a:t>
            </a:r>
          </a:p>
          <a:p>
            <a:pPr lvl="1"/>
            <a:r>
              <a:rPr lang="en-US" sz="1800" dirty="0"/>
              <a:t>Allows authors and requestors to update status and re-assign ownership.</a:t>
            </a:r>
          </a:p>
          <a:p>
            <a:pPr lvl="0"/>
            <a:r>
              <a:rPr lang="en-US" sz="2400" dirty="0"/>
              <a:t>Desktop Synch-up Orchestrator</a:t>
            </a:r>
          </a:p>
          <a:p>
            <a:pPr lvl="1"/>
            <a:r>
              <a:rPr lang="en-US" sz="1800" dirty="0"/>
              <a:t>Submits contents and requests Doc Central to process it.</a:t>
            </a:r>
          </a:p>
          <a:p>
            <a:pPr lvl="1"/>
            <a:r>
              <a:rPr lang="en-US" sz="1800" dirty="0"/>
              <a:t>Downloads refreshed catalogs and the subscribed content from Doc Central.</a:t>
            </a:r>
          </a:p>
          <a:p>
            <a:pPr lvl="0"/>
            <a:r>
              <a:rPr lang="en-US" sz="2400" dirty="0"/>
              <a:t>Server orchestrator</a:t>
            </a:r>
          </a:p>
          <a:p>
            <a:pPr lvl="1"/>
            <a:r>
              <a:rPr lang="en-US" sz="1800" dirty="0"/>
              <a:t>Publishes </a:t>
            </a:r>
            <a:r>
              <a:rPr lang="en-US" sz="1800" i="1" dirty="0"/>
              <a:t>as is</a:t>
            </a:r>
            <a:r>
              <a:rPr lang="en-US" sz="1800" dirty="0"/>
              <a:t> or rolls up the contents received from users and extended processors.</a:t>
            </a:r>
          </a:p>
          <a:p>
            <a:pPr lvl="1"/>
            <a:r>
              <a:rPr lang="en-US" sz="1800" dirty="0"/>
              <a:t>Publishes catalog via SQLite file which carries the information of content in Doc Central.</a:t>
            </a:r>
          </a:p>
          <a:p>
            <a:pPr lvl="0"/>
            <a:r>
              <a:rPr lang="en-US" sz="2400" dirty="0"/>
              <a:t>Extended orchestrators</a:t>
            </a:r>
          </a:p>
          <a:p>
            <a:pPr lvl="1"/>
            <a:r>
              <a:rPr lang="en-US" sz="1800" dirty="0"/>
              <a:t>Transforms contents as per special business requirements.</a:t>
            </a:r>
          </a:p>
        </p:txBody>
      </p:sp>
      <p:pic>
        <p:nvPicPr>
          <p:cNvPr id="34" name="Picture 33">
            <a:extLst>
              <a:ext uri="{FF2B5EF4-FFF2-40B4-BE49-F238E27FC236}">
                <a16:creationId xmlns:a16="http://schemas.microsoft.com/office/drawing/2014/main" id="{D13D5789-593B-4C04-8795-794464E32159}"/>
              </a:ext>
            </a:extLst>
          </p:cNvPr>
          <p:cNvPicPr>
            <a:picLocks noChangeAspect="1"/>
          </p:cNvPicPr>
          <p:nvPr/>
        </p:nvPicPr>
        <p:blipFill>
          <a:blip r:embed="rId2"/>
          <a:stretch>
            <a:fillRect/>
          </a:stretch>
        </p:blipFill>
        <p:spPr>
          <a:xfrm>
            <a:off x="8605203" y="3084348"/>
            <a:ext cx="3403917" cy="1952955"/>
          </a:xfrm>
          <a:prstGeom prst="rect">
            <a:avLst/>
          </a:prstGeom>
        </p:spPr>
      </p:pic>
    </p:spTree>
    <p:extLst>
      <p:ext uri="{BB962C8B-B14F-4D97-AF65-F5344CB8AC3E}">
        <p14:creationId xmlns:p14="http://schemas.microsoft.com/office/powerpoint/2010/main" val="917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Group brainstorm">
            <a:extLst>
              <a:ext uri="{FF2B5EF4-FFF2-40B4-BE49-F238E27FC236}">
                <a16:creationId xmlns:a16="http://schemas.microsoft.com/office/drawing/2014/main" id="{C0CCF0F5-F03D-4E57-A3BF-A1732B8E8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5775" y="4189636"/>
            <a:ext cx="1157840" cy="1157840"/>
          </a:xfrm>
          <a:prstGeom prst="rect">
            <a:avLst/>
          </a:prstGeom>
        </p:spPr>
      </p:pic>
      <p:pic>
        <p:nvPicPr>
          <p:cNvPr id="9" name="Graphic 8" descr="Head with gears">
            <a:extLst>
              <a:ext uri="{FF2B5EF4-FFF2-40B4-BE49-F238E27FC236}">
                <a16:creationId xmlns:a16="http://schemas.microsoft.com/office/drawing/2014/main" id="{FB0BDD7E-5572-4527-B407-A9593AE666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673" y="4045930"/>
            <a:ext cx="686624" cy="686624"/>
          </a:xfrm>
          <a:prstGeom prst="rect">
            <a:avLst/>
          </a:prstGeom>
        </p:spPr>
      </p:pic>
      <p:pic>
        <p:nvPicPr>
          <p:cNvPr id="10" name="Graphic 9" descr="Database">
            <a:extLst>
              <a:ext uri="{FF2B5EF4-FFF2-40B4-BE49-F238E27FC236}">
                <a16:creationId xmlns:a16="http://schemas.microsoft.com/office/drawing/2014/main" id="{D2D5B157-EF15-4D3A-AF30-BF32D548B0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24667" y="1694625"/>
            <a:ext cx="779592" cy="779592"/>
          </a:xfrm>
          <a:prstGeom prst="rect">
            <a:avLst/>
          </a:prstGeom>
        </p:spPr>
      </p:pic>
      <p:pic>
        <p:nvPicPr>
          <p:cNvPr id="11" name="Graphic 10" descr="Gauge">
            <a:extLst>
              <a:ext uri="{FF2B5EF4-FFF2-40B4-BE49-F238E27FC236}">
                <a16:creationId xmlns:a16="http://schemas.microsoft.com/office/drawing/2014/main" id="{06217833-E252-414B-AB96-DCC2080AD9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05550" y="3564785"/>
            <a:ext cx="400386" cy="480058"/>
          </a:xfrm>
          <a:prstGeom prst="rect">
            <a:avLst/>
          </a:prstGeom>
        </p:spPr>
      </p:pic>
      <p:pic>
        <p:nvPicPr>
          <p:cNvPr id="12" name="Graphic 11" descr="Computer">
            <a:extLst>
              <a:ext uri="{FF2B5EF4-FFF2-40B4-BE49-F238E27FC236}">
                <a16:creationId xmlns:a16="http://schemas.microsoft.com/office/drawing/2014/main" id="{9BBC15E0-E371-4359-9510-0B60914FE9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4862" y="4544120"/>
            <a:ext cx="1157840" cy="1157840"/>
          </a:xfrm>
          <a:prstGeom prst="rect">
            <a:avLst/>
          </a:prstGeom>
        </p:spPr>
      </p:pic>
      <p:pic>
        <p:nvPicPr>
          <p:cNvPr id="13" name="Graphic 12" descr="Robot">
            <a:extLst>
              <a:ext uri="{FF2B5EF4-FFF2-40B4-BE49-F238E27FC236}">
                <a16:creationId xmlns:a16="http://schemas.microsoft.com/office/drawing/2014/main" id="{A391CD8E-1991-49A9-A4FF-23B560A5B2D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292177" y="2564438"/>
            <a:ext cx="910605" cy="910605"/>
          </a:xfrm>
          <a:prstGeom prst="rect">
            <a:avLst/>
          </a:prstGeom>
        </p:spPr>
      </p:pic>
      <p:pic>
        <p:nvPicPr>
          <p:cNvPr id="14" name="Graphic 13" descr="Computer">
            <a:extLst>
              <a:ext uri="{FF2B5EF4-FFF2-40B4-BE49-F238E27FC236}">
                <a16:creationId xmlns:a16="http://schemas.microsoft.com/office/drawing/2014/main" id="{5FBA1ACE-631D-4AEA-8256-904E8A7C38D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93062" y="3343100"/>
            <a:ext cx="1157840" cy="1157840"/>
          </a:xfrm>
          <a:prstGeom prst="rect">
            <a:avLst/>
          </a:prstGeom>
        </p:spPr>
      </p:pic>
      <p:pic>
        <p:nvPicPr>
          <p:cNvPr id="15" name="Graphic 14" descr="Gears">
            <a:extLst>
              <a:ext uri="{FF2B5EF4-FFF2-40B4-BE49-F238E27FC236}">
                <a16:creationId xmlns:a16="http://schemas.microsoft.com/office/drawing/2014/main" id="{2CF462CD-3767-493C-9038-FBDAA14873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46325" y="2845797"/>
            <a:ext cx="491703" cy="491703"/>
          </a:xfrm>
          <a:prstGeom prst="rect">
            <a:avLst/>
          </a:prstGeom>
        </p:spPr>
      </p:pic>
      <p:pic>
        <p:nvPicPr>
          <p:cNvPr id="16" name="Graphic 15" descr="Transfer">
            <a:extLst>
              <a:ext uri="{FF2B5EF4-FFF2-40B4-BE49-F238E27FC236}">
                <a16:creationId xmlns:a16="http://schemas.microsoft.com/office/drawing/2014/main" id="{2ADA4EF5-7511-4A0D-84F9-8D0E341033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9707105">
            <a:off x="4123809" y="2273136"/>
            <a:ext cx="1087087" cy="460956"/>
          </a:xfrm>
          <a:prstGeom prst="rect">
            <a:avLst/>
          </a:prstGeom>
        </p:spPr>
      </p:pic>
      <p:pic>
        <p:nvPicPr>
          <p:cNvPr id="17" name="Graphic 16" descr="Transfer">
            <a:extLst>
              <a:ext uri="{FF2B5EF4-FFF2-40B4-BE49-F238E27FC236}">
                <a16:creationId xmlns:a16="http://schemas.microsoft.com/office/drawing/2014/main" id="{5CD5BBCC-1133-43B9-8062-DEEA04CB4A9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4116200">
            <a:off x="6051188" y="3301746"/>
            <a:ext cx="1195636" cy="460956"/>
          </a:xfrm>
          <a:prstGeom prst="rect">
            <a:avLst/>
          </a:prstGeom>
        </p:spPr>
      </p:pic>
      <p:pic>
        <p:nvPicPr>
          <p:cNvPr id="18" name="Graphic 17" descr="Transfer">
            <a:extLst>
              <a:ext uri="{FF2B5EF4-FFF2-40B4-BE49-F238E27FC236}">
                <a16:creationId xmlns:a16="http://schemas.microsoft.com/office/drawing/2014/main" id="{2D34338C-E596-4762-AFA1-6680C72F8D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2647292">
            <a:off x="7375589" y="2682131"/>
            <a:ext cx="892050" cy="460956"/>
          </a:xfrm>
          <a:prstGeom prst="rect">
            <a:avLst/>
          </a:prstGeom>
        </p:spPr>
      </p:pic>
      <p:pic>
        <p:nvPicPr>
          <p:cNvPr id="19" name="Graphic 18" descr="Computer">
            <a:extLst>
              <a:ext uri="{FF2B5EF4-FFF2-40B4-BE49-F238E27FC236}">
                <a16:creationId xmlns:a16="http://schemas.microsoft.com/office/drawing/2014/main" id="{A860B149-8905-48A9-B088-786B188E10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0660" y="3185960"/>
            <a:ext cx="1157840" cy="1157840"/>
          </a:xfrm>
          <a:prstGeom prst="rect">
            <a:avLst/>
          </a:prstGeom>
        </p:spPr>
      </p:pic>
      <p:pic>
        <p:nvPicPr>
          <p:cNvPr id="20" name="Graphic 19" descr="Cloud Computing">
            <a:extLst>
              <a:ext uri="{FF2B5EF4-FFF2-40B4-BE49-F238E27FC236}">
                <a16:creationId xmlns:a16="http://schemas.microsoft.com/office/drawing/2014/main" id="{1B898C7C-8957-4317-B54A-CCE3F3C4F5C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20349" y="1208412"/>
            <a:ext cx="1297636" cy="1297636"/>
          </a:xfrm>
          <a:prstGeom prst="rect">
            <a:avLst/>
          </a:prstGeom>
        </p:spPr>
      </p:pic>
      <p:pic>
        <p:nvPicPr>
          <p:cNvPr id="21" name="Graphic 20" descr="Robot">
            <a:extLst>
              <a:ext uri="{FF2B5EF4-FFF2-40B4-BE49-F238E27FC236}">
                <a16:creationId xmlns:a16="http://schemas.microsoft.com/office/drawing/2014/main" id="{43461E7A-D321-44CD-80AF-CABE9F54B26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34740" y="4862352"/>
            <a:ext cx="910605" cy="910605"/>
          </a:xfrm>
          <a:prstGeom prst="rect">
            <a:avLst/>
          </a:prstGeom>
        </p:spPr>
      </p:pic>
      <p:pic>
        <p:nvPicPr>
          <p:cNvPr id="22" name="Graphic 21" descr="Gears">
            <a:extLst>
              <a:ext uri="{FF2B5EF4-FFF2-40B4-BE49-F238E27FC236}">
                <a16:creationId xmlns:a16="http://schemas.microsoft.com/office/drawing/2014/main" id="{7A8956FE-5609-42D1-8A64-28A059B72E4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42465" y="4301110"/>
            <a:ext cx="491703" cy="491703"/>
          </a:xfrm>
          <a:prstGeom prst="rect">
            <a:avLst/>
          </a:prstGeom>
        </p:spPr>
      </p:pic>
      <p:pic>
        <p:nvPicPr>
          <p:cNvPr id="23" name="Graphic 22" descr="Transfer">
            <a:extLst>
              <a:ext uri="{FF2B5EF4-FFF2-40B4-BE49-F238E27FC236}">
                <a16:creationId xmlns:a16="http://schemas.microsoft.com/office/drawing/2014/main" id="{BF2FA6BA-CBDE-4AED-82CA-003FEDEEF99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8036836">
            <a:off x="4508039" y="3258224"/>
            <a:ext cx="1216002" cy="460956"/>
          </a:xfrm>
          <a:prstGeom prst="rect">
            <a:avLst/>
          </a:prstGeom>
        </p:spPr>
      </p:pic>
      <p:pic>
        <p:nvPicPr>
          <p:cNvPr id="24" name="Graphic 23" descr="Computer">
            <a:extLst>
              <a:ext uri="{FF2B5EF4-FFF2-40B4-BE49-F238E27FC236}">
                <a16:creationId xmlns:a16="http://schemas.microsoft.com/office/drawing/2014/main" id="{36CFC7F1-75E1-47B6-8EF7-DF80EA1B4E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69093" y="4572364"/>
            <a:ext cx="1157840" cy="1157840"/>
          </a:xfrm>
          <a:prstGeom prst="rect">
            <a:avLst/>
          </a:prstGeom>
        </p:spPr>
      </p:pic>
      <p:pic>
        <p:nvPicPr>
          <p:cNvPr id="25" name="Graphic 24" descr="Robot">
            <a:extLst>
              <a:ext uri="{FF2B5EF4-FFF2-40B4-BE49-F238E27FC236}">
                <a16:creationId xmlns:a16="http://schemas.microsoft.com/office/drawing/2014/main" id="{5E7FA51A-BA01-4AC7-8B1F-BFDAE988AA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78971" y="4890596"/>
            <a:ext cx="910605" cy="910605"/>
          </a:xfrm>
          <a:prstGeom prst="rect">
            <a:avLst/>
          </a:prstGeom>
        </p:spPr>
      </p:pic>
      <p:pic>
        <p:nvPicPr>
          <p:cNvPr id="26" name="Graphic 25" descr="Gears">
            <a:extLst>
              <a:ext uri="{FF2B5EF4-FFF2-40B4-BE49-F238E27FC236}">
                <a16:creationId xmlns:a16="http://schemas.microsoft.com/office/drawing/2014/main" id="{9A0CBF7B-7943-4E97-999F-90A880A07A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9003372">
            <a:off x="6732512" y="4297215"/>
            <a:ext cx="491703" cy="491703"/>
          </a:xfrm>
          <a:prstGeom prst="rect">
            <a:avLst/>
          </a:prstGeom>
        </p:spPr>
      </p:pic>
      <p:pic>
        <p:nvPicPr>
          <p:cNvPr id="27" name="Graphic 26" descr="Robot">
            <a:extLst>
              <a:ext uri="{FF2B5EF4-FFF2-40B4-BE49-F238E27FC236}">
                <a16:creationId xmlns:a16="http://schemas.microsoft.com/office/drawing/2014/main" id="{56581128-3506-4BA7-8372-7AFC9BB0DA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7914100" y="3396913"/>
            <a:ext cx="884748" cy="910605"/>
          </a:xfrm>
          <a:prstGeom prst="rect">
            <a:avLst/>
          </a:prstGeom>
        </p:spPr>
      </p:pic>
      <p:pic>
        <p:nvPicPr>
          <p:cNvPr id="28" name="Graphic 27" descr="Gears">
            <a:extLst>
              <a:ext uri="{FF2B5EF4-FFF2-40B4-BE49-F238E27FC236}">
                <a16:creationId xmlns:a16="http://schemas.microsoft.com/office/drawing/2014/main" id="{C2DC27F4-FC31-4314-BF88-C62E008347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53428" y="3151061"/>
            <a:ext cx="494052" cy="491703"/>
          </a:xfrm>
          <a:prstGeom prst="rect">
            <a:avLst/>
          </a:prstGeom>
        </p:spPr>
      </p:pic>
      <p:sp>
        <p:nvSpPr>
          <p:cNvPr id="29" name="Rectangle 28">
            <a:extLst>
              <a:ext uri="{FF2B5EF4-FFF2-40B4-BE49-F238E27FC236}">
                <a16:creationId xmlns:a16="http://schemas.microsoft.com/office/drawing/2014/main" id="{D1F244FC-ECE3-413E-B670-9C3DEFF47C62}"/>
              </a:ext>
            </a:extLst>
          </p:cNvPr>
          <p:cNvSpPr/>
          <p:nvPr/>
        </p:nvSpPr>
        <p:spPr>
          <a:xfrm>
            <a:off x="5624019" y="784020"/>
            <a:ext cx="1338739" cy="350563"/>
          </a:xfrm>
          <a:prstGeom prst="rect">
            <a:avLst/>
          </a:prstGeom>
          <a:noFill/>
        </p:spPr>
        <p:txBody>
          <a:bodyPr wrap="square" lIns="91440" tIns="45720" rIns="91440" bIns="45720">
            <a:spAutoFit/>
          </a:bodyPr>
          <a:lstStyle/>
          <a:p>
            <a:pPr algn="ctr"/>
            <a:r>
              <a:rPr lang="en-US" sz="1600" b="1" dirty="0">
                <a:ln w="0"/>
                <a:solidFill>
                  <a:srgbClr val="FFC000"/>
                </a:solidFill>
                <a:effectLst>
                  <a:outerShdw blurRad="38100" dist="19050" dir="2700000" algn="tl" rotWithShape="0">
                    <a:schemeClr val="dk1">
                      <a:alpha val="40000"/>
                    </a:schemeClr>
                  </a:outerShdw>
                </a:effectLst>
              </a:rPr>
              <a:t>Doc Central</a:t>
            </a:r>
            <a:endParaRPr lang="en-US" sz="1600" b="1" cap="none" spc="0" dirty="0">
              <a:ln w="0"/>
              <a:solidFill>
                <a:srgbClr val="FFC000"/>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BAAC02D0-9432-4B9C-A24C-662F2BB62829}"/>
              </a:ext>
            </a:extLst>
          </p:cNvPr>
          <p:cNvSpPr/>
          <p:nvPr/>
        </p:nvSpPr>
        <p:spPr>
          <a:xfrm>
            <a:off x="2041381" y="4316381"/>
            <a:ext cx="910605"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Author</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1" name="Rectangle 30">
            <a:extLst>
              <a:ext uri="{FF2B5EF4-FFF2-40B4-BE49-F238E27FC236}">
                <a16:creationId xmlns:a16="http://schemas.microsoft.com/office/drawing/2014/main" id="{5EFA5784-AEF6-488F-9E90-1C45BFDB5AB2}"/>
              </a:ext>
            </a:extLst>
          </p:cNvPr>
          <p:cNvSpPr/>
          <p:nvPr/>
        </p:nvSpPr>
        <p:spPr>
          <a:xfrm>
            <a:off x="3538027" y="5842496"/>
            <a:ext cx="1684213"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Catalog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9173F04-07D2-499F-9040-FEB266658FAD}"/>
              </a:ext>
            </a:extLst>
          </p:cNvPr>
          <p:cNvSpPr/>
          <p:nvPr/>
        </p:nvSpPr>
        <p:spPr>
          <a:xfrm>
            <a:off x="9950201" y="4147104"/>
            <a:ext cx="1346878" cy="369332"/>
          </a:xfrm>
          <a:prstGeom prst="rect">
            <a:avLst/>
          </a:prstGeom>
          <a:noFill/>
        </p:spPr>
        <p:txBody>
          <a:bodyPr wrap="square" lIns="91440" tIns="45720" rIns="91440" bIns="45720">
            <a:spAutoFit/>
          </a:bodyPr>
          <a:lstStyle/>
          <a:p>
            <a:pPr algn="ctr"/>
            <a:r>
              <a:rPr lang="en-US" b="1" dirty="0">
                <a:ln w="0"/>
                <a:solidFill>
                  <a:srgbClr val="00B0F0"/>
                </a:solidFill>
                <a:effectLst>
                  <a:outerShdw blurRad="38100" dist="19050" dir="2700000" algn="tl" rotWithShape="0">
                    <a:schemeClr val="dk1">
                      <a:alpha val="40000"/>
                    </a:schemeClr>
                  </a:outerShdw>
                </a:effectLst>
              </a:rPr>
              <a:t>Subscribers</a:t>
            </a:r>
            <a:endParaRPr lang="en-US" b="1" cap="none" spc="0" dirty="0">
              <a:ln w="0"/>
              <a:solidFill>
                <a:srgbClr val="00B0F0"/>
              </a:solidFill>
              <a:effectLst>
                <a:outerShdw blurRad="38100" dist="19050" dir="2700000" algn="tl" rotWithShape="0">
                  <a:schemeClr val="dk1">
                    <a:alpha val="40000"/>
                  </a:schemeClr>
                </a:outerShdw>
              </a:effectLst>
            </a:endParaRPr>
          </a:p>
        </p:txBody>
      </p:sp>
      <p:sp>
        <p:nvSpPr>
          <p:cNvPr id="33" name="Rectangle 32">
            <a:extLst>
              <a:ext uri="{FF2B5EF4-FFF2-40B4-BE49-F238E27FC236}">
                <a16:creationId xmlns:a16="http://schemas.microsoft.com/office/drawing/2014/main" id="{FF115E28-EA90-4093-AF72-073BF1B0FFB2}"/>
              </a:ext>
            </a:extLst>
          </p:cNvPr>
          <p:cNvSpPr/>
          <p:nvPr/>
        </p:nvSpPr>
        <p:spPr>
          <a:xfrm>
            <a:off x="6122929" y="5814643"/>
            <a:ext cx="2405927"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Extended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pic>
        <p:nvPicPr>
          <p:cNvPr id="34" name="Graphic 33" descr="Gauge">
            <a:extLst>
              <a:ext uri="{FF2B5EF4-FFF2-40B4-BE49-F238E27FC236}">
                <a16:creationId xmlns:a16="http://schemas.microsoft.com/office/drawing/2014/main" id="{125A4A47-3622-44FE-AD46-728DB25A1D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17745" y="4112935"/>
            <a:ext cx="400386" cy="480058"/>
          </a:xfrm>
          <a:prstGeom prst="rect">
            <a:avLst/>
          </a:prstGeom>
        </p:spPr>
      </p:pic>
      <p:sp>
        <p:nvSpPr>
          <p:cNvPr id="35" name="Rectangle 34">
            <a:extLst>
              <a:ext uri="{FF2B5EF4-FFF2-40B4-BE49-F238E27FC236}">
                <a16:creationId xmlns:a16="http://schemas.microsoft.com/office/drawing/2014/main" id="{43C9F690-B596-4DD3-AC2F-CBDAA5102AC7}"/>
              </a:ext>
            </a:extLst>
          </p:cNvPr>
          <p:cNvSpPr/>
          <p:nvPr/>
        </p:nvSpPr>
        <p:spPr>
          <a:xfrm rot="19495022">
            <a:off x="2459774" y="2377888"/>
            <a:ext cx="1418957"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Client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540C06F4-ACAA-426E-932A-98A41B1E6E5E}"/>
              </a:ext>
            </a:extLst>
          </p:cNvPr>
          <p:cNvSpPr/>
          <p:nvPr/>
        </p:nvSpPr>
        <p:spPr>
          <a:xfrm rot="1955007">
            <a:off x="8068014" y="2524874"/>
            <a:ext cx="1578644" cy="584775"/>
          </a:xfrm>
          <a:prstGeom prst="rect">
            <a:avLst/>
          </a:prstGeom>
          <a:noFill/>
        </p:spPr>
        <p:txBody>
          <a:bodyPr wrap="square" lIns="91440" tIns="45720" rIns="91440" bIns="45720">
            <a:spAutoFit/>
          </a:bodyPr>
          <a:lstStyle/>
          <a:p>
            <a:pPr algn="ctr"/>
            <a:r>
              <a:rPr lang="en-US" sz="1600" i="1" dirty="0">
                <a:ln w="0"/>
                <a:solidFill>
                  <a:srgbClr val="FFC000"/>
                </a:solidFill>
                <a:effectLst>
                  <a:outerShdw blurRad="38100" dist="19050" dir="2700000" algn="tl" rotWithShape="0">
                    <a:schemeClr val="dk1">
                      <a:alpha val="40000"/>
                    </a:schemeClr>
                  </a:outerShdw>
                </a:effectLst>
              </a:rPr>
              <a:t>Client process orchestrator</a:t>
            </a:r>
            <a:endParaRPr lang="en-US" sz="1600" i="1" cap="none" spc="0"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056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Three Orchestraters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a:t>Client orchestrator runs at user desktop</a:t>
            </a:r>
          </a:p>
          <a:p>
            <a:pPr lvl="1"/>
            <a:r>
              <a:rPr lang="en-US" dirty="0"/>
              <a:t>It reads the latest catalog from the Doc Central and syncs up the local repositories at user’s desktop. Also when the user flags a new draft </a:t>
            </a:r>
            <a:r>
              <a:rPr lang="en-US" i="1" dirty="0"/>
              <a:t>ready-for-upload</a:t>
            </a:r>
            <a:r>
              <a:rPr lang="en-US" dirty="0"/>
              <a:t>, it pushes the </a:t>
            </a:r>
            <a:r>
              <a:rPr lang="en-US" i="1" dirty="0"/>
              <a:t>content</a:t>
            </a:r>
            <a:r>
              <a:rPr lang="en-US" dirty="0"/>
              <a:t> into the Doc Central’s </a:t>
            </a:r>
            <a:r>
              <a:rPr lang="en-US" i="1" dirty="0"/>
              <a:t>content drop box</a:t>
            </a:r>
            <a:r>
              <a:rPr lang="en-US" dirty="0"/>
              <a:t> and writes a </a:t>
            </a:r>
            <a:r>
              <a:rPr lang="en-US" i="1" dirty="0"/>
              <a:t>request file</a:t>
            </a:r>
            <a:r>
              <a:rPr lang="en-US" dirty="0"/>
              <a:t> into </a:t>
            </a:r>
            <a:r>
              <a:rPr lang="en-US" i="1" dirty="0"/>
              <a:t>request drop box </a:t>
            </a:r>
            <a:r>
              <a:rPr lang="en-US" dirty="0"/>
              <a:t>that tells server orchestrator to process the uploaded content.</a:t>
            </a:r>
          </a:p>
          <a:p>
            <a:r>
              <a:rPr lang="en-US" dirty="0"/>
              <a:t>Catalog Server orchestrator runs at a defined server machine</a:t>
            </a:r>
          </a:p>
          <a:p>
            <a:pPr lvl="1"/>
            <a:r>
              <a:rPr lang="en-US" dirty="0"/>
              <a:t>It reads the request files and moves the corresponding contents into their destination folders </a:t>
            </a:r>
            <a:r>
              <a:rPr lang="en-US" i="1" dirty="0"/>
              <a:t>as is</a:t>
            </a:r>
            <a:r>
              <a:rPr lang="en-US" dirty="0"/>
              <a:t> or moves into rollup contents. After processing all such requests, it publishes the renewed catalog in the publication folder.</a:t>
            </a:r>
          </a:p>
          <a:p>
            <a:r>
              <a:rPr lang="en-US" dirty="0"/>
              <a:t>Extended orchestrator runs at a defined server machine</a:t>
            </a:r>
          </a:p>
          <a:p>
            <a:pPr lvl="1"/>
            <a:r>
              <a:rPr lang="en-US" dirty="0"/>
              <a:t>It mimics a human’s effort for any enrichment viz. sending the task allocation records to team members based on project trackers created by PMs, creating a </a:t>
            </a:r>
            <a:r>
              <a:rPr lang="en-US" i="1" dirty="0"/>
              <a:t>Projects</a:t>
            </a:r>
            <a:r>
              <a:rPr lang="en-US" dirty="0"/>
              <a:t> dashboard, combining multiple spreadsheets to provide a summary view and persisting timecards.</a:t>
            </a:r>
          </a:p>
          <a:p>
            <a:pPr lvl="1"/>
            <a:endParaRPr lang="en-US" dirty="0"/>
          </a:p>
          <a:p>
            <a:pPr lvl="0"/>
            <a:endParaRPr lang="en-US" sz="1800" dirty="0"/>
          </a:p>
        </p:txBody>
      </p:sp>
    </p:spTree>
    <p:extLst>
      <p:ext uri="{BB962C8B-B14F-4D97-AF65-F5344CB8AC3E}">
        <p14:creationId xmlns:p14="http://schemas.microsoft.com/office/powerpoint/2010/main" val="18775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287-CFA5-4B5D-8B53-9365FF8B40A3}"/>
              </a:ext>
            </a:extLst>
          </p:cNvPr>
          <p:cNvSpPr>
            <a:spLocks noGrp="1"/>
          </p:cNvSpPr>
          <p:nvPr>
            <p:ph type="title"/>
          </p:nvPr>
        </p:nvSpPr>
        <p:spPr>
          <a:xfrm>
            <a:off x="838200" y="375285"/>
            <a:ext cx="10515600" cy="1325563"/>
          </a:xfrm>
        </p:spPr>
        <p:txBody>
          <a:bodyPr/>
          <a:lstStyle/>
          <a:p>
            <a:r>
              <a:rPr lang="en-US" dirty="0"/>
              <a:t>Four flat-file SQLite databases</a:t>
            </a:r>
          </a:p>
        </p:txBody>
      </p:sp>
      <p:sp>
        <p:nvSpPr>
          <p:cNvPr id="3" name="Content Placeholder 2">
            <a:extLst>
              <a:ext uri="{FF2B5EF4-FFF2-40B4-BE49-F238E27FC236}">
                <a16:creationId xmlns:a16="http://schemas.microsoft.com/office/drawing/2014/main" id="{7A83E263-F431-42D8-9AD4-3CD630EFF0D2}"/>
              </a:ext>
            </a:extLst>
          </p:cNvPr>
          <p:cNvSpPr>
            <a:spLocks noGrp="1"/>
          </p:cNvSpPr>
          <p:nvPr>
            <p:ph idx="1"/>
          </p:nvPr>
        </p:nvSpPr>
        <p:spPr>
          <a:xfrm>
            <a:off x="838200" y="1503680"/>
            <a:ext cx="10515600" cy="4917123"/>
          </a:xfrm>
        </p:spPr>
        <p:txBody>
          <a:bodyPr>
            <a:normAutofit fontScale="92500" lnSpcReduction="10000"/>
          </a:bodyPr>
          <a:lstStyle/>
          <a:p>
            <a:r>
              <a:rPr lang="en-US" dirty="0" err="1"/>
              <a:t>Sysdbfile</a:t>
            </a:r>
            <a:r>
              <a:rPr lang="en-US" dirty="0"/>
              <a:t> published on platform root repository</a:t>
            </a:r>
          </a:p>
          <a:p>
            <a:pPr lvl="1"/>
            <a:r>
              <a:rPr lang="en-US" dirty="0"/>
              <a:t>Specifies which handler shall be picked to process a content, whether they are of individual type or roll-ups, any extended handling involved etc. The updates on </a:t>
            </a:r>
            <a:r>
              <a:rPr lang="en-US" dirty="0" err="1"/>
              <a:t>sysdbfile</a:t>
            </a:r>
            <a:r>
              <a:rPr lang="en-US" dirty="0"/>
              <a:t> such as introduction of new content types are automatically propagated.</a:t>
            </a:r>
          </a:p>
          <a:p>
            <a:r>
              <a:rPr lang="en-US" dirty="0" err="1"/>
              <a:t>Catalogdbfile</a:t>
            </a:r>
            <a:r>
              <a:rPr lang="en-US" dirty="0"/>
              <a:t> on content root repository</a:t>
            </a:r>
          </a:p>
          <a:p>
            <a:pPr lvl="1"/>
            <a:r>
              <a:rPr lang="en-US" dirty="0"/>
              <a:t>Holds details of the published contents at the Doc Central, their location, author etc. in the form of an Enterprise Resource Locator (ERL) master record. It is refreshed and re-published at a predefined location of the Doc Central by server orchestrator every time a content is published so the clients can pick it up during their periodic checks.</a:t>
            </a:r>
          </a:p>
          <a:p>
            <a:r>
              <a:rPr lang="en-US" dirty="0" err="1"/>
              <a:t>Clientdbfile</a:t>
            </a:r>
            <a:r>
              <a:rPr lang="en-US" dirty="0"/>
              <a:t> on users’ desktop and extended servers</a:t>
            </a:r>
          </a:p>
          <a:p>
            <a:pPr lvl="1"/>
            <a:r>
              <a:rPr lang="en-US" dirty="0"/>
              <a:t>Holds details of local drafts, subscribed ERL contents and their local availability.</a:t>
            </a:r>
          </a:p>
          <a:p>
            <a:r>
              <a:rPr lang="en-US" dirty="0" err="1"/>
              <a:t>Extendedcatalogdbfiles</a:t>
            </a:r>
            <a:endParaRPr lang="en-US" dirty="0"/>
          </a:p>
          <a:p>
            <a:pPr lvl="1"/>
            <a:r>
              <a:rPr lang="en-US" dirty="0"/>
              <a:t>Data related to any extended processing for special content types such as project trackers. This stays only at extended servers.</a:t>
            </a:r>
          </a:p>
          <a:p>
            <a:pPr lvl="0"/>
            <a:endParaRPr lang="en-US" sz="1800" dirty="0"/>
          </a:p>
        </p:txBody>
      </p:sp>
    </p:spTree>
    <p:extLst>
      <p:ext uri="{BB962C8B-B14F-4D97-AF65-F5344CB8AC3E}">
        <p14:creationId xmlns:p14="http://schemas.microsoft.com/office/powerpoint/2010/main" val="187399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2147</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CollabTracker</vt:lpstr>
      <vt:lpstr>Introduction</vt:lpstr>
      <vt:lpstr>Workarounds</vt:lpstr>
      <vt:lpstr>What is CollabTracker?</vt:lpstr>
      <vt:lpstr>How CollabTracker addresses the challenges</vt:lpstr>
      <vt:lpstr>Compute Components</vt:lpstr>
      <vt:lpstr>PowerPoint Presentation</vt:lpstr>
      <vt:lpstr>Three Orchestraters</vt:lpstr>
      <vt:lpstr>Four flat-file SQLite databases</vt:lpstr>
      <vt:lpstr>Content Handlers</vt:lpstr>
      <vt:lpstr>Pre-loaded Content Types</vt:lpstr>
      <vt:lpstr>Sourcecode Organization</vt:lpstr>
      <vt:lpstr>Technology stack</vt:lpstr>
      <vt:lpstr>How to install?</vt:lpstr>
      <vt:lpstr>Administrator initial activities:</vt:lpstr>
      <vt:lpstr>Administrator initial activities (continued):</vt:lpstr>
      <vt:lpstr>Happy Collaborating!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CollabTracker</dc:title>
  <dc:creator>Kamalakannan Vasavaiah</dc:creator>
  <cp:lastModifiedBy>Kamalakannan Vasavaiah</cp:lastModifiedBy>
  <cp:revision>103</cp:revision>
  <dcterms:created xsi:type="dcterms:W3CDTF">2020-07-10T17:48:02Z</dcterms:created>
  <dcterms:modified xsi:type="dcterms:W3CDTF">2020-07-15T18:54:36Z</dcterms:modified>
</cp:coreProperties>
</file>