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3" r:id="rId7"/>
    <p:sldId id="261" r:id="rId8"/>
    <p:sldId id="262" r:id="rId9"/>
    <p:sldId id="264" r:id="rId10"/>
    <p:sldId id="265" r:id="rId11"/>
    <p:sldId id="266" r:id="rId12"/>
    <p:sldId id="269" r:id="rId13"/>
    <p:sldId id="270" r:id="rId14"/>
    <p:sldId id="271" r:id="rId15"/>
    <p:sldId id="267"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2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7718F-89D6-460F-AB35-7901F2BF1BD4}"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1BA1-2E1B-4363-91A1-93A13F012A85}" type="slidenum">
              <a:rPr lang="en-US" smtClean="0"/>
              <a:t>‹#›</a:t>
            </a:fld>
            <a:endParaRPr lang="en-US"/>
          </a:p>
        </p:txBody>
      </p:sp>
    </p:spTree>
    <p:extLst>
      <p:ext uri="{BB962C8B-B14F-4D97-AF65-F5344CB8AC3E}">
        <p14:creationId xmlns:p14="http://schemas.microsoft.com/office/powerpoint/2010/main" val="13002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21BA1-2E1B-4363-91A1-93A13F012A85}" type="slidenum">
              <a:rPr lang="en-US" smtClean="0"/>
              <a:t>7</a:t>
            </a:fld>
            <a:endParaRPr lang="en-US"/>
          </a:p>
        </p:txBody>
      </p:sp>
    </p:spTree>
    <p:extLst>
      <p:ext uri="{BB962C8B-B14F-4D97-AF65-F5344CB8AC3E}">
        <p14:creationId xmlns:p14="http://schemas.microsoft.com/office/powerpoint/2010/main" val="112712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7/18/2020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7/18/2020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2.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27.png"/><Relationship Id="rId12"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1.png"/><Relationship Id="rId5" Type="http://schemas.openxmlformats.org/officeDocument/2006/relationships/image" Target="../media/image23.png"/><Relationship Id="rId15" Type="http://schemas.openxmlformats.org/officeDocument/2006/relationships/image" Target="../media/image37.png"/><Relationship Id="rId10" Type="http://schemas.openxmlformats.org/officeDocument/2006/relationships/image" Target="../media/image12.svg"/><Relationship Id="rId4" Type="http://schemas.openxmlformats.org/officeDocument/2006/relationships/image" Target="../media/image16.svg"/><Relationship Id="rId9" Type="http://schemas.openxmlformats.org/officeDocument/2006/relationships/image" Target="../media/image11.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6.svg"/><Relationship Id="rId7"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pic>
        <p:nvPicPr>
          <p:cNvPr id="4" name="Picture 3">
            <a:extLst>
              <a:ext uri="{FF2B5EF4-FFF2-40B4-BE49-F238E27FC236}">
                <a16:creationId xmlns:a16="http://schemas.microsoft.com/office/drawing/2014/main" id="{DCA0691E-3DCB-49E2-8889-2538F2CF69B1}"/>
              </a:ext>
            </a:extLst>
          </p:cNvPr>
          <p:cNvPicPr>
            <a:picLocks noChangeAspect="1"/>
          </p:cNvPicPr>
          <p:nvPr/>
        </p:nvPicPr>
        <p:blipFill>
          <a:blip r:embed="rId2"/>
          <a:stretch>
            <a:fillRect/>
          </a:stretch>
        </p:blipFill>
        <p:spPr>
          <a:xfrm>
            <a:off x="10668000" y="573088"/>
            <a:ext cx="914400" cy="914400"/>
          </a:xfrm>
          <a:prstGeom prst="rect">
            <a:avLst/>
          </a:prstGeom>
        </p:spPr>
      </p:pic>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pic>
        <p:nvPicPr>
          <p:cNvPr id="4" name="Picture 3">
            <a:extLst>
              <a:ext uri="{FF2B5EF4-FFF2-40B4-BE49-F238E27FC236}">
                <a16:creationId xmlns:a16="http://schemas.microsoft.com/office/drawing/2014/main" id="{0FB4A17D-0B3F-4D9F-B849-332A81D58C10}"/>
              </a:ext>
            </a:extLst>
          </p:cNvPr>
          <p:cNvPicPr>
            <a:picLocks noChangeAspect="1"/>
          </p:cNvPicPr>
          <p:nvPr/>
        </p:nvPicPr>
        <p:blipFill>
          <a:blip r:embed="rId2"/>
          <a:stretch>
            <a:fillRect/>
          </a:stretch>
        </p:blipFill>
        <p:spPr>
          <a:xfrm>
            <a:off x="11604466" y="113506"/>
            <a:ext cx="496094" cy="496094"/>
          </a:xfrm>
          <a:prstGeom prst="rect">
            <a:avLst/>
          </a:prstGeom>
        </p:spPr>
      </p:pic>
      <p:pic>
        <p:nvPicPr>
          <p:cNvPr id="5" name="Graphic 4" descr="Gears">
            <a:extLst>
              <a:ext uri="{FF2B5EF4-FFF2-40B4-BE49-F238E27FC236}">
                <a16:creationId xmlns:a16="http://schemas.microsoft.com/office/drawing/2014/main" id="{8399AD8E-C426-4F19-947C-D846CB136A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7148" y="732670"/>
            <a:ext cx="491703" cy="491703"/>
          </a:xfrm>
          <a:prstGeom prst="rect">
            <a:avLst/>
          </a:prstGeom>
        </p:spPr>
      </p:pic>
      <p:pic>
        <p:nvPicPr>
          <p:cNvPr id="6" name="Graphic 5" descr="Gears">
            <a:extLst>
              <a:ext uri="{FF2B5EF4-FFF2-40B4-BE49-F238E27FC236}">
                <a16:creationId xmlns:a16="http://schemas.microsoft.com/office/drawing/2014/main" id="{A707DDE2-2EA1-407C-89FC-3DA017E751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9971" y="732669"/>
            <a:ext cx="491703" cy="491703"/>
          </a:xfrm>
          <a:prstGeom prst="rect">
            <a:avLst/>
          </a:prstGeom>
        </p:spPr>
      </p:pic>
      <p:pic>
        <p:nvPicPr>
          <p:cNvPr id="7" name="Graphic 6" descr="Gears">
            <a:extLst>
              <a:ext uri="{FF2B5EF4-FFF2-40B4-BE49-F238E27FC236}">
                <a16:creationId xmlns:a16="http://schemas.microsoft.com/office/drawing/2014/main" id="{CE35EDB5-378E-4BFF-8F64-250ECF7935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4136" y="735830"/>
            <a:ext cx="491703" cy="491703"/>
          </a:xfrm>
          <a:prstGeom prst="rect">
            <a:avLst/>
          </a:prstGeom>
        </p:spPr>
      </p:pic>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pic>
        <p:nvPicPr>
          <p:cNvPr id="4" name="Picture 3">
            <a:extLst>
              <a:ext uri="{FF2B5EF4-FFF2-40B4-BE49-F238E27FC236}">
                <a16:creationId xmlns:a16="http://schemas.microsoft.com/office/drawing/2014/main" id="{3EBF275C-F614-408E-91F7-EEFA3A09F2C4}"/>
              </a:ext>
            </a:extLst>
          </p:cNvPr>
          <p:cNvPicPr>
            <a:picLocks noChangeAspect="1"/>
          </p:cNvPicPr>
          <p:nvPr/>
        </p:nvPicPr>
        <p:blipFill>
          <a:blip r:embed="rId2"/>
          <a:stretch>
            <a:fillRect/>
          </a:stretch>
        </p:blipFill>
        <p:spPr>
          <a:xfrm>
            <a:off x="11604466" y="113506"/>
            <a:ext cx="496094" cy="496094"/>
          </a:xfrm>
          <a:prstGeom prst="rect">
            <a:avLst/>
          </a:prstGeom>
        </p:spPr>
      </p:pic>
      <p:pic>
        <p:nvPicPr>
          <p:cNvPr id="5" name="Graphic 4" descr="Gears">
            <a:extLst>
              <a:ext uri="{FF2B5EF4-FFF2-40B4-BE49-F238E27FC236}">
                <a16:creationId xmlns:a16="http://schemas.microsoft.com/office/drawing/2014/main" id="{0B17E6F9-5248-4DBA-AADA-C86FDAFCD4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1097" y="837173"/>
            <a:ext cx="491703" cy="491703"/>
          </a:xfrm>
          <a:prstGeom prst="rect">
            <a:avLst/>
          </a:prstGeom>
        </p:spPr>
      </p:pic>
      <p:pic>
        <p:nvPicPr>
          <p:cNvPr id="6" name="Graphic 5" descr="Gears">
            <a:extLst>
              <a:ext uri="{FF2B5EF4-FFF2-40B4-BE49-F238E27FC236}">
                <a16:creationId xmlns:a16="http://schemas.microsoft.com/office/drawing/2014/main" id="{9B702FB3-C78B-4F44-83F6-814218DA0C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3920" y="837172"/>
            <a:ext cx="491703" cy="491703"/>
          </a:xfrm>
          <a:prstGeom prst="rect">
            <a:avLst/>
          </a:prstGeom>
        </p:spPr>
      </p:pic>
      <p:pic>
        <p:nvPicPr>
          <p:cNvPr id="7" name="Graphic 6" descr="Gears">
            <a:extLst>
              <a:ext uri="{FF2B5EF4-FFF2-40B4-BE49-F238E27FC236}">
                <a16:creationId xmlns:a16="http://schemas.microsoft.com/office/drawing/2014/main" id="{C193CDD2-F975-4BB8-94B8-56980B4011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88085" y="840333"/>
            <a:ext cx="491703" cy="491703"/>
          </a:xfrm>
          <a:prstGeom prst="rect">
            <a:avLst/>
          </a:prstGeom>
        </p:spPr>
      </p:pic>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root </a:t>
            </a:r>
            <a:r>
              <a:rPr lang="en-US" sz="2000" dirty="0" err="1"/>
              <a:t>DemoGShContentRoot</a:t>
            </a:r>
            <a:r>
              <a:rPr lang="en-US" sz="2000" dirty="0"/>
              <a:t> at Google drive with public read access. </a:t>
            </a:r>
            <a:r>
              <a:rPr lang="en-US" sz="2000" i="1" u="sng" dirty="0"/>
              <a:t>Hence, with the installation steps so far, one can start training with the tool.</a:t>
            </a:r>
          </a:p>
        </p:txBody>
      </p:sp>
      <p:pic>
        <p:nvPicPr>
          <p:cNvPr id="4" name="Picture 3">
            <a:extLst>
              <a:ext uri="{FF2B5EF4-FFF2-40B4-BE49-F238E27FC236}">
                <a16:creationId xmlns:a16="http://schemas.microsoft.com/office/drawing/2014/main" id="{7CC6FEBE-821D-4474-9DA4-A653B5848226}"/>
              </a:ext>
            </a:extLst>
          </p:cNvPr>
          <p:cNvPicPr>
            <a:picLocks noChangeAspect="1"/>
          </p:cNvPicPr>
          <p:nvPr/>
        </p:nvPicPr>
        <p:blipFill>
          <a:blip r:embed="rId3"/>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1360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dirty="0"/>
              <a:t>At the root server side replicate the model folders of </a:t>
            </a:r>
            <a:r>
              <a:rPr lang="en-US" sz="1800" dirty="0" err="1"/>
              <a:t>DemoRoot</a:t>
            </a:r>
            <a:r>
              <a:rPr lang="en-US" sz="1800" dirty="0"/>
              <a:t> and provide access to users as below:</a:t>
            </a:r>
          </a:p>
          <a:p>
            <a:pPr lvl="1"/>
            <a:r>
              <a:rPr lang="en-US" sz="1600" dirty="0"/>
              <a:t>1_allmembersreadable: 	Contains artifacts, catalog publications and requests’ responses folders. All users shall be provided read access to this folder.</a:t>
            </a:r>
          </a:p>
          <a:p>
            <a:pPr lvl="1"/>
            <a:r>
              <a:rPr lang="en-US" sz="1600" dirty="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dirty="0"/>
              <a:t>&lt;INSTALL_PATH&gt;</a:t>
            </a:r>
            <a:r>
              <a:rPr lang="en-US" sz="1400" dirty="0"/>
              <a:t>\</a:t>
            </a:r>
            <a:r>
              <a:rPr lang="en-US" sz="1400" dirty="0" err="1"/>
              <a:t>WindowsRoots</a:t>
            </a:r>
            <a:r>
              <a:rPr lang="en-US" sz="1400" dirty="0"/>
              <a:t>\</a:t>
            </a:r>
            <a:r>
              <a:rPr lang="en-US" sz="1400" dirty="0" err="1"/>
              <a:t>DemoWinContentRoot</a:t>
            </a:r>
            <a:r>
              <a:rPr lang="en-US" sz="1400" dirty="0"/>
              <a:t>\2_contributorswritable \</a:t>
            </a:r>
            <a:r>
              <a:rPr lang="en-US" sz="1400" dirty="0" err="1"/>
              <a:t>contentdropbox</a:t>
            </a:r>
            <a:r>
              <a:rPr lang="en-US" sz="1400" dirty="0"/>
              <a:t>\&lt;</a:t>
            </a:r>
            <a:r>
              <a:rPr lang="en-US" sz="1400" dirty="0" err="1"/>
              <a:t>ApplicationUserName</a:t>
            </a:r>
            <a:r>
              <a:rPr lang="en-US" sz="1400" dirty="0"/>
              <a:t>&gt;</a:t>
            </a:r>
          </a:p>
          <a:p>
            <a:pPr lvl="2"/>
            <a:r>
              <a:rPr lang="en-US" sz="1400" dirty="0"/>
              <a:t>e.g. </a:t>
            </a:r>
            <a:r>
              <a:rPr lang="en-US" sz="1100" dirty="0"/>
              <a:t>C:\Kannan\Java\ColbTrk</a:t>
            </a:r>
            <a:r>
              <a:rPr lang="en-US" sz="1400" dirty="0"/>
              <a:t>\WindowsRoots\DemoWinContentRoot\2_contributorswritable\contentdropbox\DEMOUSER</a:t>
            </a:r>
          </a:p>
          <a:p>
            <a:pPr lvl="1"/>
            <a:r>
              <a:rPr lang="en-US" sz="1600" dirty="0"/>
              <a:t>3_behindscene: 	Contains housekeeping folders.</a:t>
            </a:r>
          </a:p>
          <a:p>
            <a:pPr lvl="0"/>
            <a:r>
              <a:rPr lang="en-US" sz="1800" dirty="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dirty="0"/>
              <a:t>Assign a server processing machine to execute the Server Orchestrator to perform housekeeping operations on the Doc Central contents. </a:t>
            </a:r>
          </a:p>
          <a:p>
            <a:pPr lvl="1"/>
            <a:r>
              <a:rPr lang="en-US" sz="1600" dirty="0"/>
              <a:t>Install the </a:t>
            </a:r>
            <a:r>
              <a:rPr lang="en-US" sz="1600" dirty="0" err="1"/>
              <a:t>CollabTracker</a:t>
            </a:r>
            <a:r>
              <a:rPr lang="en-US" sz="1600" dirty="0"/>
              <a:t> on this machine and configure the trigger mechanism to initiate the Server Orchestrator.</a:t>
            </a:r>
          </a:p>
          <a:p>
            <a:pPr lvl="1"/>
            <a:r>
              <a:rPr lang="en-US" sz="1600" dirty="0"/>
              <a:t>Copy the model </a:t>
            </a:r>
            <a:r>
              <a:rPr lang="en-US" sz="1600" dirty="0" err="1"/>
              <a:t>catalogMasterDb</a:t>
            </a:r>
            <a:r>
              <a:rPr lang="en-US" sz="1600" dirty="0"/>
              <a:t> file from </a:t>
            </a:r>
            <a:r>
              <a:rPr lang="en-US" sz="1600" dirty="0" err="1"/>
              <a:t>catalogMasterDbFileOf</a:t>
            </a:r>
            <a:r>
              <a:rPr lang="en-US" sz="1600" dirty="0"/>
              <a:t>&lt;</a:t>
            </a:r>
            <a:r>
              <a:rPr lang="en-US" sz="1600" dirty="0" err="1"/>
              <a:t>DemoWinContentRoot</a:t>
            </a:r>
            <a:r>
              <a:rPr lang="en-US" sz="1600" dirty="0"/>
              <a:t>&gt; into the new root specific file.</a:t>
            </a:r>
          </a:p>
          <a:p>
            <a:pPr lvl="1"/>
            <a:r>
              <a:rPr lang="en-US" sz="1600" dirty="0"/>
              <a:t>Update the tables Relevance and Users in the </a:t>
            </a:r>
            <a:r>
              <a:rPr lang="en-US" sz="1600" dirty="0" err="1"/>
              <a:t>catalogDb</a:t>
            </a:r>
            <a:r>
              <a:rPr lang="en-US" sz="1600" dirty="0"/>
              <a:t> as per need.</a:t>
            </a:r>
          </a:p>
        </p:txBody>
      </p:sp>
      <p:pic>
        <p:nvPicPr>
          <p:cNvPr id="4" name="Picture 3">
            <a:extLst>
              <a:ext uri="{FF2B5EF4-FFF2-40B4-BE49-F238E27FC236}">
                <a16:creationId xmlns:a16="http://schemas.microsoft.com/office/drawing/2014/main" id="{2C4C8DF9-CB44-4C36-9C3C-993DAA16311A}"/>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89910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pic>
        <p:nvPicPr>
          <p:cNvPr id="4" name="Picture 3">
            <a:extLst>
              <a:ext uri="{FF2B5EF4-FFF2-40B4-BE49-F238E27FC236}">
                <a16:creationId xmlns:a16="http://schemas.microsoft.com/office/drawing/2014/main" id="{D6D1AB90-5A72-4E04-8F72-2C4203AE319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8266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pic>
        <p:nvPicPr>
          <p:cNvPr id="5" name="Picture 4">
            <a:extLst>
              <a:ext uri="{FF2B5EF4-FFF2-40B4-BE49-F238E27FC236}">
                <a16:creationId xmlns:a16="http://schemas.microsoft.com/office/drawing/2014/main" id="{0E5368B5-ECBC-4A4C-A366-B0EC0E3C3B4C}"/>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00528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lightweight framework for desktop UI</a:t>
            </a:r>
          </a:p>
          <a:p>
            <a:r>
              <a:rPr lang="en-US" sz="1800" b="1" dirty="0"/>
              <a:t>SQLite		</a:t>
            </a:r>
            <a:r>
              <a:rPr lang="en-US" sz="1800" dirty="0"/>
              <a:t>Serverless self-contained database engine for storing and exchanging data.</a:t>
            </a:r>
          </a:p>
          <a:p>
            <a:r>
              <a:rPr lang="en-US" sz="1800" b="1" dirty="0"/>
              <a:t>Google APIs	</a:t>
            </a:r>
            <a:r>
              <a:rPr lang="en-US" sz="1800" dirty="0"/>
              <a:t>For accessing Google Drive based doc centrals</a:t>
            </a:r>
          </a:p>
          <a:p>
            <a:r>
              <a:rPr lang="en-US" sz="1800" b="1" dirty="0"/>
              <a:t>Sardine	</a:t>
            </a:r>
            <a:r>
              <a:rPr lang="en-US" sz="1800" dirty="0"/>
              <a:t>For accessing WebDAV enabled doc centrals</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organizing project modules and dependency setting with external repositories.</a:t>
            </a:r>
          </a:p>
          <a:p>
            <a:r>
              <a:rPr lang="en-US" sz="1800" b="1" dirty="0"/>
              <a:t>Eclipse	Neon</a:t>
            </a:r>
            <a:r>
              <a:rPr lang="en-US" sz="1800" dirty="0"/>
              <a:t>	IDE</a:t>
            </a:r>
          </a:p>
          <a:p>
            <a:r>
              <a:rPr lang="en-US" sz="1800" b="1" dirty="0" err="1"/>
              <a:t>Izpack</a:t>
            </a:r>
            <a:r>
              <a:rPr lang="en-US" sz="1800" b="1" dirty="0"/>
              <a:t>		</a:t>
            </a:r>
            <a:r>
              <a:rPr lang="en-US" sz="1800" dirty="0"/>
              <a:t>For packaging and installation</a:t>
            </a:r>
          </a:p>
        </p:txBody>
      </p:sp>
      <p:pic>
        <p:nvPicPr>
          <p:cNvPr id="4" name="Picture 3">
            <a:extLst>
              <a:ext uri="{FF2B5EF4-FFF2-40B4-BE49-F238E27FC236}">
                <a16:creationId xmlns:a16="http://schemas.microsoft.com/office/drawing/2014/main" id="{70C945FB-9F13-4719-ABD5-0CD79642E395}"/>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30323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a:xfrm>
            <a:off x="831850" y="4589463"/>
            <a:ext cx="10515600" cy="1500187"/>
          </a:xfrm>
        </p:spPr>
        <p:txBody>
          <a:bodyPr/>
          <a:lstStyle/>
          <a:p>
            <a:pPr algn="r"/>
            <a:r>
              <a:rPr lang="en-US" i="1" dirty="0"/>
              <a:t>Thank you for innovating with us</a:t>
            </a:r>
          </a:p>
        </p:txBody>
      </p:sp>
      <p:pic>
        <p:nvPicPr>
          <p:cNvPr id="3" name="Graphic 2" descr="Group success">
            <a:extLst>
              <a:ext uri="{FF2B5EF4-FFF2-40B4-BE49-F238E27FC236}">
                <a16:creationId xmlns:a16="http://schemas.microsoft.com/office/drawing/2014/main" id="{2CC73F2A-E547-4CF5-B7AB-2B4094305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640" y="3429000"/>
            <a:ext cx="1645920" cy="1645920"/>
          </a:xfrm>
          <a:prstGeom prst="rect">
            <a:avLst/>
          </a:prstGeom>
        </p:spPr>
      </p:pic>
      <p:pic>
        <p:nvPicPr>
          <p:cNvPr id="10" name="Picture 9">
            <a:extLst>
              <a:ext uri="{FF2B5EF4-FFF2-40B4-BE49-F238E27FC236}">
                <a16:creationId xmlns:a16="http://schemas.microsoft.com/office/drawing/2014/main" id="{61F035C4-978A-4B08-B16B-604BD975566D}"/>
              </a:ext>
            </a:extLst>
          </p:cNvPr>
          <p:cNvPicPr>
            <a:picLocks noChangeAspect="1"/>
          </p:cNvPicPr>
          <p:nvPr/>
        </p:nvPicPr>
        <p:blipFill>
          <a:blip r:embed="rId4"/>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But 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pic>
        <p:nvPicPr>
          <p:cNvPr id="5" name="Graphic 4" descr="Syncing cloud">
            <a:extLst>
              <a:ext uri="{FF2B5EF4-FFF2-40B4-BE49-F238E27FC236}">
                <a16:creationId xmlns:a16="http://schemas.microsoft.com/office/drawing/2014/main" id="{1C6BDA76-7AEC-425C-A10C-DF9B0D2C6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0800" y="1378585"/>
            <a:ext cx="866000" cy="914400"/>
          </a:xfrm>
          <a:prstGeom prst="rect">
            <a:avLst/>
          </a:prstGeom>
        </p:spPr>
      </p:pic>
      <p:pic>
        <p:nvPicPr>
          <p:cNvPr id="7" name="Graphic 6" descr="Rocket">
            <a:extLst>
              <a:ext uri="{FF2B5EF4-FFF2-40B4-BE49-F238E27FC236}">
                <a16:creationId xmlns:a16="http://schemas.microsoft.com/office/drawing/2014/main" id="{B949F4B3-0285-4870-BFD9-B1EB0CC4EC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5360" y="2329320"/>
            <a:ext cx="866000" cy="914400"/>
          </a:xfrm>
          <a:prstGeom prst="rect">
            <a:avLst/>
          </a:prstGeom>
        </p:spPr>
      </p:pic>
      <p:pic>
        <p:nvPicPr>
          <p:cNvPr id="9" name="Graphic 8" descr="Worried face with no fill">
            <a:extLst>
              <a:ext uri="{FF2B5EF4-FFF2-40B4-BE49-F238E27FC236}">
                <a16:creationId xmlns:a16="http://schemas.microsoft.com/office/drawing/2014/main" id="{AA737E0C-2E38-4907-8D1D-67D31DDED9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00" y="4839300"/>
            <a:ext cx="621700" cy="621700"/>
          </a:xfrm>
          <a:prstGeom prst="rect">
            <a:avLst/>
          </a:prstGeom>
        </p:spPr>
      </p:pic>
      <p:pic>
        <p:nvPicPr>
          <p:cNvPr id="11" name="Graphic 10" descr="Smiling face with no fill">
            <a:extLst>
              <a:ext uri="{FF2B5EF4-FFF2-40B4-BE49-F238E27FC236}">
                <a16:creationId xmlns:a16="http://schemas.microsoft.com/office/drawing/2014/main" id="{EAFBBCF8-D074-486E-BD9E-E0FD2FFFC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3660" y="2463765"/>
            <a:ext cx="621700" cy="621700"/>
          </a:xfrm>
          <a:prstGeom prst="rect">
            <a:avLst/>
          </a:prstGeom>
        </p:spPr>
      </p:pic>
      <p:pic>
        <p:nvPicPr>
          <p:cNvPr id="12" name="Picture 11">
            <a:extLst>
              <a:ext uri="{FF2B5EF4-FFF2-40B4-BE49-F238E27FC236}">
                <a16:creationId xmlns:a16="http://schemas.microsoft.com/office/drawing/2014/main" id="{988A1BE6-E26A-495D-B1B0-743C608B4D37}"/>
              </a:ext>
            </a:extLst>
          </p:cNvPr>
          <p:cNvPicPr>
            <a:picLocks noChangeAspect="1"/>
          </p:cNvPicPr>
          <p:nvPr/>
        </p:nvPicPr>
        <p:blipFill>
          <a:blip r:embed="rId10"/>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65056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pic>
        <p:nvPicPr>
          <p:cNvPr id="4" name="Picture 3">
            <a:extLst>
              <a:ext uri="{FF2B5EF4-FFF2-40B4-BE49-F238E27FC236}">
                <a16:creationId xmlns:a16="http://schemas.microsoft.com/office/drawing/2014/main" id="{102F0B50-DBA4-488C-83AF-45470AA3E34E}"/>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pic>
        <p:nvPicPr>
          <p:cNvPr id="7" name="Picture 6">
            <a:extLst>
              <a:ext uri="{FF2B5EF4-FFF2-40B4-BE49-F238E27FC236}">
                <a16:creationId xmlns:a16="http://schemas.microsoft.com/office/drawing/2014/main" id="{153F50A6-430D-4514-89E1-2DB8C18C17E6}"/>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2560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pic>
        <p:nvPicPr>
          <p:cNvPr id="4" name="Picture 3">
            <a:extLst>
              <a:ext uri="{FF2B5EF4-FFF2-40B4-BE49-F238E27FC236}">
                <a16:creationId xmlns:a16="http://schemas.microsoft.com/office/drawing/2014/main" id="{31D33ADC-F424-492C-9A52-AEE8E4E071C4}"/>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4667" y="2019745"/>
            <a:ext cx="779592" cy="779592"/>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4862" y="486924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92177" y="288955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2328" y="3561208"/>
            <a:ext cx="1040628" cy="1040628"/>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6325" y="317091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707105">
            <a:off x="4123809" y="259825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4116200">
            <a:off x="6051188" y="362686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647292">
            <a:off x="7375589" y="3007251"/>
            <a:ext cx="892050" cy="460956"/>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0349" y="153353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3603257" y="5144719"/>
            <a:ext cx="910606"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42465" y="462623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8036836">
            <a:off x="4508039" y="358334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9093" y="489748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78971" y="521571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9003372">
            <a:off x="6732512" y="462233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914100" y="372203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53428" y="347618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347495" y="2727055"/>
            <a:ext cx="1661348" cy="369332"/>
          </a:xfrm>
          <a:prstGeom prst="rect">
            <a:avLst/>
          </a:prstGeom>
          <a:noFill/>
        </p:spPr>
        <p:txBody>
          <a:bodyPr wrap="square" lIns="91440" tIns="45720" rIns="91440" bIns="45720">
            <a:spAutoFit/>
          </a:bodyPr>
          <a:lstStyle/>
          <a:p>
            <a:pPr algn="ctr"/>
            <a:r>
              <a:rPr lang="en-US" b="1" dirty="0">
                <a:ln w="0"/>
                <a:solidFill>
                  <a:srgbClr val="C00000"/>
                </a:solidFill>
                <a:effectLst>
                  <a:outerShdw blurRad="38100" dist="19050" dir="2700000" algn="tl" rotWithShape="0">
                    <a:schemeClr val="dk1">
                      <a:alpha val="40000"/>
                    </a:schemeClr>
                  </a:outerShdw>
                </a:effectLst>
              </a:rPr>
              <a:t>Doc Central</a:t>
            </a:r>
            <a:endParaRPr lang="en-US" b="1" cap="none" spc="0" dirty="0">
              <a:ln w="0"/>
              <a:solidFill>
                <a:srgbClr val="C00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1751221" y="5107072"/>
            <a:ext cx="996519"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6167616"/>
            <a:ext cx="1684213" cy="584775"/>
          </a:xfrm>
          <a:prstGeom prst="rect">
            <a:avLst/>
          </a:prstGeom>
          <a:noFill/>
        </p:spPr>
        <p:txBody>
          <a:bodyPr wrap="square" lIns="91440" tIns="45720" rIns="91440" bIns="45720">
            <a:spAutoFit/>
          </a:bodyPr>
          <a:lstStyle/>
          <a:p>
            <a:pPr algn="ctr"/>
            <a:r>
              <a:rPr lang="en-US" sz="1600" i="1" dirty="0">
                <a:ln w="0"/>
                <a:solidFill>
                  <a:srgbClr val="00B050"/>
                </a:solidFill>
                <a:effectLst>
                  <a:outerShdw blurRad="38100" dist="19050" dir="2700000" algn="tl" rotWithShape="0">
                    <a:schemeClr val="dk1">
                      <a:alpha val="40000"/>
                    </a:schemeClr>
                  </a:outerShdw>
                </a:effectLst>
              </a:rPr>
              <a:t>Catalog process orchestrator</a:t>
            </a:r>
            <a:endParaRPr lang="en-US" sz="1600" i="1" cap="none" spc="0" dirty="0">
              <a:ln w="0"/>
              <a:solidFill>
                <a:srgbClr val="00B05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8678872" y="5053873"/>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6139763"/>
            <a:ext cx="2405927" cy="584775"/>
          </a:xfrm>
          <a:prstGeom prst="rect">
            <a:avLst/>
          </a:prstGeom>
          <a:noFill/>
        </p:spPr>
        <p:txBody>
          <a:bodyPr wrap="square" lIns="91440" tIns="45720" rIns="91440" bIns="45720">
            <a:spAutoFit/>
          </a:bodyPr>
          <a:lstStyle/>
          <a:p>
            <a:pPr algn="ctr"/>
            <a:r>
              <a:rPr lang="en-US" sz="1600" i="1" dirty="0">
                <a:ln w="0"/>
                <a:solidFill>
                  <a:srgbClr val="7030A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7030A0"/>
              </a:solidFill>
              <a:effectLst>
                <a:outerShdw blurRad="38100" dist="19050" dir="2700000" algn="tl" rotWithShape="0">
                  <a:schemeClr val="dk1">
                    <a:alpha val="40000"/>
                  </a:schemeClr>
                </a:outerShdw>
              </a:effectLst>
            </a:endParaRPr>
          </a:p>
        </p:txBody>
      </p:sp>
      <p:sp>
        <p:nvSpPr>
          <p:cNvPr id="35" name="Rectangle 34">
            <a:extLst>
              <a:ext uri="{FF2B5EF4-FFF2-40B4-BE49-F238E27FC236}">
                <a16:creationId xmlns:a16="http://schemas.microsoft.com/office/drawing/2014/main" id="{43C9F690-B596-4DD3-AC2F-CBDAA5102AC7}"/>
              </a:ext>
            </a:extLst>
          </p:cNvPr>
          <p:cNvSpPr/>
          <p:nvPr/>
        </p:nvSpPr>
        <p:spPr>
          <a:xfrm rot="19495022">
            <a:off x="2459774" y="2703008"/>
            <a:ext cx="1418957"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849994"/>
            <a:ext cx="1578644" cy="584775"/>
          </a:xfrm>
          <a:prstGeom prst="rect">
            <a:avLst/>
          </a:prstGeom>
          <a:noFill/>
        </p:spPr>
        <p:txBody>
          <a:bodyPr wrap="square" lIns="91440" tIns="45720" rIns="91440" bIns="45720">
            <a:spAutoFit/>
          </a:bodyPr>
          <a:lstStyle/>
          <a:p>
            <a:pPr algn="ctr"/>
            <a:r>
              <a:rPr lang="en-US" sz="1600" i="1" dirty="0">
                <a:ln w="0"/>
                <a:solidFill>
                  <a:schemeClr val="accent2">
                    <a:lumMod val="50000"/>
                  </a:schemeClr>
                </a:solidFill>
                <a:effectLst>
                  <a:outerShdw blurRad="38100" dist="19050" dir="2700000" algn="tl" rotWithShape="0">
                    <a:schemeClr val="dk1">
                      <a:alpha val="40000"/>
                    </a:schemeClr>
                  </a:outerShdw>
                </a:effectLst>
              </a:rPr>
              <a:t>Client process orchestrator</a:t>
            </a:r>
            <a:endParaRPr lang="en-US" sz="1600" i="1" cap="none" spc="0" dirty="0">
              <a:ln w="0"/>
              <a:solidFill>
                <a:schemeClr val="accent2">
                  <a:lumMod val="50000"/>
                </a:schemeClr>
              </a:solidFill>
              <a:effectLst>
                <a:outerShdw blurRad="38100" dist="19050" dir="2700000" algn="tl" rotWithShape="0">
                  <a:schemeClr val="dk1">
                    <a:alpha val="40000"/>
                  </a:schemeClr>
                </a:outerShdw>
              </a:effectLst>
            </a:endParaRPr>
          </a:p>
        </p:txBody>
      </p:sp>
      <p:pic>
        <p:nvPicPr>
          <p:cNvPr id="43" name="Graphic 42" descr="Computer">
            <a:extLst>
              <a:ext uri="{FF2B5EF4-FFF2-40B4-BE49-F238E27FC236}">
                <a16:creationId xmlns:a16="http://schemas.microsoft.com/office/drawing/2014/main" id="{3B07129F-E7AA-49A2-A9BD-C574458468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35163" y="4164990"/>
            <a:ext cx="578920" cy="578920"/>
          </a:xfrm>
          <a:prstGeom prst="rect">
            <a:avLst/>
          </a:prstGeom>
        </p:spPr>
      </p:pic>
      <p:pic>
        <p:nvPicPr>
          <p:cNvPr id="44" name="Graphic 43" descr="Call center">
            <a:extLst>
              <a:ext uri="{FF2B5EF4-FFF2-40B4-BE49-F238E27FC236}">
                <a16:creationId xmlns:a16="http://schemas.microsoft.com/office/drawing/2014/main" id="{986F7D28-DE08-4CDE-ACDD-A3586D03E77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08648" y="4649938"/>
            <a:ext cx="385129" cy="385129"/>
          </a:xfrm>
          <a:prstGeom prst="rect">
            <a:avLst/>
          </a:prstGeom>
        </p:spPr>
      </p:pic>
      <p:pic>
        <p:nvPicPr>
          <p:cNvPr id="45" name="Graphic 44" descr="Computer">
            <a:extLst>
              <a:ext uri="{FF2B5EF4-FFF2-40B4-BE49-F238E27FC236}">
                <a16:creationId xmlns:a16="http://schemas.microsoft.com/office/drawing/2014/main" id="{5831F14D-1221-42A6-BB54-F8A674B04C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4003" y="3642444"/>
            <a:ext cx="903107" cy="903107"/>
          </a:xfrm>
          <a:prstGeom prst="rect">
            <a:avLst/>
          </a:prstGeom>
        </p:spPr>
      </p:pic>
      <p:pic>
        <p:nvPicPr>
          <p:cNvPr id="46" name="Graphic 45" descr="Call center">
            <a:extLst>
              <a:ext uri="{FF2B5EF4-FFF2-40B4-BE49-F238E27FC236}">
                <a16:creationId xmlns:a16="http://schemas.microsoft.com/office/drawing/2014/main" id="{A0E64ACA-3716-4678-8E5A-1D60A693D36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024738" y="4405463"/>
            <a:ext cx="655146" cy="655146"/>
          </a:xfrm>
          <a:prstGeom prst="rect">
            <a:avLst/>
          </a:prstGeom>
        </p:spPr>
      </p:pic>
      <p:pic>
        <p:nvPicPr>
          <p:cNvPr id="48" name="Graphic 47" descr="Computer">
            <a:extLst>
              <a:ext uri="{FF2B5EF4-FFF2-40B4-BE49-F238E27FC236}">
                <a16:creationId xmlns:a16="http://schemas.microsoft.com/office/drawing/2014/main" id="{1B546026-91A6-439C-9ABF-8D280821B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8713" y="4062688"/>
            <a:ext cx="584776" cy="584776"/>
          </a:xfrm>
          <a:prstGeom prst="rect">
            <a:avLst/>
          </a:prstGeom>
        </p:spPr>
      </p:pic>
      <p:pic>
        <p:nvPicPr>
          <p:cNvPr id="7" name="Graphic 6" descr="Female Profile">
            <a:extLst>
              <a:ext uri="{FF2B5EF4-FFF2-40B4-BE49-F238E27FC236}">
                <a16:creationId xmlns:a16="http://schemas.microsoft.com/office/drawing/2014/main" id="{7D4DBED1-506B-4551-88D5-F8046E246C0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3917" y="4578625"/>
            <a:ext cx="599764" cy="599764"/>
          </a:xfrm>
          <a:prstGeom prst="rect">
            <a:avLst/>
          </a:prstGeom>
        </p:spPr>
      </p:pic>
      <p:pic>
        <p:nvPicPr>
          <p:cNvPr id="50" name="Graphic 49" descr="Male profile">
            <a:extLst>
              <a:ext uri="{FF2B5EF4-FFF2-40B4-BE49-F238E27FC236}">
                <a16:creationId xmlns:a16="http://schemas.microsoft.com/office/drawing/2014/main" id="{9175FD82-9008-46A1-96D8-27F6FE2B358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63620" y="4384292"/>
            <a:ext cx="794097" cy="794097"/>
          </a:xfrm>
          <a:prstGeom prst="rect">
            <a:avLst/>
          </a:prstGeom>
        </p:spPr>
      </p:pic>
      <p:sp>
        <p:nvSpPr>
          <p:cNvPr id="51" name="Title 1">
            <a:extLst>
              <a:ext uri="{FF2B5EF4-FFF2-40B4-BE49-F238E27FC236}">
                <a16:creationId xmlns:a16="http://schemas.microsoft.com/office/drawing/2014/main" id="{1E2CF0CC-475F-4D6C-8729-9CD67DC8F7D0}"/>
              </a:ext>
            </a:extLst>
          </p:cNvPr>
          <p:cNvSpPr>
            <a:spLocks noGrp="1"/>
          </p:cNvSpPr>
          <p:nvPr>
            <p:ph type="title"/>
          </p:nvPr>
        </p:nvSpPr>
        <p:spPr>
          <a:xfrm>
            <a:off x="838200" y="375285"/>
            <a:ext cx="10515600" cy="1325563"/>
          </a:xfrm>
        </p:spPr>
        <p:txBody>
          <a:bodyPr/>
          <a:lstStyle/>
          <a:p>
            <a:r>
              <a:rPr lang="en-US" dirty="0"/>
              <a:t>Compute Components</a:t>
            </a:r>
          </a:p>
        </p:txBody>
      </p:sp>
      <p:pic>
        <p:nvPicPr>
          <p:cNvPr id="52" name="Picture 51">
            <a:extLst>
              <a:ext uri="{FF2B5EF4-FFF2-40B4-BE49-F238E27FC236}">
                <a16:creationId xmlns:a16="http://schemas.microsoft.com/office/drawing/2014/main" id="{9BC5C6BC-9BCD-4B55-908B-C9F0C1E93B24}"/>
              </a:ext>
            </a:extLst>
          </p:cNvPr>
          <p:cNvPicPr>
            <a:picLocks noChangeAspect="1"/>
          </p:cNvPicPr>
          <p:nvPr/>
        </p:nvPicPr>
        <p:blipFill>
          <a:blip r:embed="rId2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35005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5" grpId="0"/>
      <p:bldP spid="36"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solidFill>
                  <a:schemeClr val="accent2">
                    <a:lumMod val="50000"/>
                  </a:schemeClr>
                </a:solidFill>
              </a:rPr>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solidFill>
                  <a:srgbClr val="00B050"/>
                </a:solidFill>
              </a:rPr>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solidFill>
                  <a:srgbClr val="7030A0"/>
                </a:solidFill>
              </a:rPr>
              <a:t>Extended orchestrators</a:t>
            </a:r>
          </a:p>
          <a:p>
            <a:pPr lvl="1"/>
            <a:r>
              <a:rPr lang="en-US" sz="1800" dirty="0"/>
              <a:t>Transforms contents as per special business requirements.</a:t>
            </a:r>
          </a:p>
        </p:txBody>
      </p:sp>
      <p:pic>
        <p:nvPicPr>
          <p:cNvPr id="5" name="Graphic 4" descr="Robot">
            <a:extLst>
              <a:ext uri="{FF2B5EF4-FFF2-40B4-BE49-F238E27FC236}">
                <a16:creationId xmlns:a16="http://schemas.microsoft.com/office/drawing/2014/main" id="{ACBDC265-2D57-4BB2-9AEB-21CA31B90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312" y="3786031"/>
            <a:ext cx="677248" cy="689320"/>
          </a:xfrm>
          <a:prstGeom prst="rect">
            <a:avLst/>
          </a:prstGeom>
        </p:spPr>
      </p:pic>
      <p:pic>
        <p:nvPicPr>
          <p:cNvPr id="6" name="Graphic 5" descr="Robot">
            <a:extLst>
              <a:ext uri="{FF2B5EF4-FFF2-40B4-BE49-F238E27FC236}">
                <a16:creationId xmlns:a16="http://schemas.microsoft.com/office/drawing/2014/main" id="{75A09844-1D3F-4C64-87D3-BFEA645CFE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2711" y="4610209"/>
            <a:ext cx="677248" cy="689320"/>
          </a:xfrm>
          <a:prstGeom prst="rect">
            <a:avLst/>
          </a:prstGeom>
        </p:spPr>
      </p:pic>
      <p:pic>
        <p:nvPicPr>
          <p:cNvPr id="7" name="Graphic 6" descr="Robot">
            <a:extLst>
              <a:ext uri="{FF2B5EF4-FFF2-40B4-BE49-F238E27FC236}">
                <a16:creationId xmlns:a16="http://schemas.microsoft.com/office/drawing/2014/main" id="{DBAED1F3-11A8-4494-AFFE-C037F6F40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992" y="5436358"/>
            <a:ext cx="677248" cy="689320"/>
          </a:xfrm>
          <a:prstGeom prst="rect">
            <a:avLst/>
          </a:prstGeom>
        </p:spPr>
      </p:pic>
      <p:pic>
        <p:nvPicPr>
          <p:cNvPr id="8" name="Graphic 7" descr="Database">
            <a:extLst>
              <a:ext uri="{FF2B5EF4-FFF2-40B4-BE49-F238E27FC236}">
                <a16:creationId xmlns:a16="http://schemas.microsoft.com/office/drawing/2014/main" id="{E95F46FA-5E76-42A5-B4D0-62BD4DB50F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51" y="2045405"/>
            <a:ext cx="352099" cy="352099"/>
          </a:xfrm>
          <a:prstGeom prst="rect">
            <a:avLst/>
          </a:prstGeom>
        </p:spPr>
      </p:pic>
      <p:pic>
        <p:nvPicPr>
          <p:cNvPr id="9" name="Graphic 8" descr="Cloud Computing">
            <a:extLst>
              <a:ext uri="{FF2B5EF4-FFF2-40B4-BE49-F238E27FC236}">
                <a16:creationId xmlns:a16="http://schemas.microsoft.com/office/drawing/2014/main" id="{58FE2A9D-2778-488E-A7CE-A267FECD01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399" y="1685602"/>
            <a:ext cx="689321" cy="689321"/>
          </a:xfrm>
          <a:prstGeom prst="rect">
            <a:avLst/>
          </a:prstGeom>
        </p:spPr>
      </p:pic>
      <p:pic>
        <p:nvPicPr>
          <p:cNvPr id="10" name="Graphic 9" descr="Computer">
            <a:extLst>
              <a:ext uri="{FF2B5EF4-FFF2-40B4-BE49-F238E27FC236}">
                <a16:creationId xmlns:a16="http://schemas.microsoft.com/office/drawing/2014/main" id="{C04106BF-E980-487C-BB51-BABF38A343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9592" y="2865848"/>
            <a:ext cx="574259" cy="574258"/>
          </a:xfrm>
          <a:prstGeom prst="rect">
            <a:avLst/>
          </a:prstGeom>
        </p:spPr>
      </p:pic>
      <p:pic>
        <p:nvPicPr>
          <p:cNvPr id="12" name="Picture 11">
            <a:extLst>
              <a:ext uri="{FF2B5EF4-FFF2-40B4-BE49-F238E27FC236}">
                <a16:creationId xmlns:a16="http://schemas.microsoft.com/office/drawing/2014/main" id="{BB843FA8-DCFD-4C27-B0E9-0ACECB5E7547}"/>
              </a:ext>
            </a:extLst>
          </p:cNvPr>
          <p:cNvPicPr>
            <a:picLocks noChangeAspect="1"/>
          </p:cNvPicPr>
          <p:nvPr/>
        </p:nvPicPr>
        <p:blipFill>
          <a:blip r:embed="rId15"/>
          <a:stretch>
            <a:fillRect/>
          </a:stretch>
        </p:blipFill>
        <p:spPr>
          <a:xfrm>
            <a:off x="8357870" y="3025651"/>
            <a:ext cx="3742690" cy="1993555"/>
          </a:xfrm>
          <a:prstGeom prst="rect">
            <a:avLst/>
          </a:prstGeom>
        </p:spPr>
      </p:pic>
      <p:pic>
        <p:nvPicPr>
          <p:cNvPr id="14" name="Picture 13">
            <a:extLst>
              <a:ext uri="{FF2B5EF4-FFF2-40B4-BE49-F238E27FC236}">
                <a16:creationId xmlns:a16="http://schemas.microsoft.com/office/drawing/2014/main" id="{6117726B-DA79-4E89-B385-79721A0929E6}"/>
              </a:ext>
            </a:extLst>
          </p:cNvPr>
          <p:cNvPicPr>
            <a:picLocks noChangeAspect="1"/>
          </p:cNvPicPr>
          <p:nvPr/>
        </p:nvPicPr>
        <p:blipFill>
          <a:blip r:embed="rId16"/>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9179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r>
              <a:rPr lang="en-US" dirty="0">
                <a:solidFill>
                  <a:schemeClr val="accent2">
                    <a:lumMod val="50000"/>
                  </a:schemeClr>
                </a:solidFill>
              </a:rPr>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pPr lvl="1"/>
            <a:endParaRPr lang="en-US" dirty="0"/>
          </a:p>
          <a:p>
            <a:r>
              <a:rPr lang="en-US" dirty="0">
                <a:solidFill>
                  <a:srgbClr val="00B050"/>
                </a:solidFill>
              </a:rPr>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pPr lvl="1"/>
            <a:endParaRPr lang="en-US" dirty="0"/>
          </a:p>
          <a:p>
            <a:r>
              <a:rPr lang="en-US" dirty="0">
                <a:solidFill>
                  <a:srgbClr val="7030A0"/>
                </a:solidFill>
              </a:rPr>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pic>
        <p:nvPicPr>
          <p:cNvPr id="4" name="Graphic 3" descr="Robot">
            <a:extLst>
              <a:ext uri="{FF2B5EF4-FFF2-40B4-BE49-F238E27FC236}">
                <a16:creationId xmlns:a16="http://schemas.microsoft.com/office/drawing/2014/main" id="{675EAC07-C4DE-49F0-9EE2-F4AE67E1B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11" y="1941685"/>
            <a:ext cx="677248" cy="689320"/>
          </a:xfrm>
          <a:prstGeom prst="rect">
            <a:avLst/>
          </a:prstGeom>
        </p:spPr>
      </p:pic>
      <p:pic>
        <p:nvPicPr>
          <p:cNvPr id="5" name="Graphic 4" descr="Robot">
            <a:extLst>
              <a:ext uri="{FF2B5EF4-FFF2-40B4-BE49-F238E27FC236}">
                <a16:creationId xmlns:a16="http://schemas.microsoft.com/office/drawing/2014/main" id="{7651A18C-A7DF-48CC-908B-9CDE966C1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7728" y="3303721"/>
            <a:ext cx="677248" cy="689320"/>
          </a:xfrm>
          <a:prstGeom prst="rect">
            <a:avLst/>
          </a:prstGeom>
        </p:spPr>
      </p:pic>
      <p:pic>
        <p:nvPicPr>
          <p:cNvPr id="6" name="Graphic 5" descr="Robot">
            <a:extLst>
              <a:ext uri="{FF2B5EF4-FFF2-40B4-BE49-F238E27FC236}">
                <a16:creationId xmlns:a16="http://schemas.microsoft.com/office/drawing/2014/main" id="{FB249DFC-2474-4A98-ABED-DD744BB6F2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8596" y="4665757"/>
            <a:ext cx="677248" cy="689320"/>
          </a:xfrm>
          <a:prstGeom prst="rect">
            <a:avLst/>
          </a:prstGeom>
        </p:spPr>
      </p:pic>
      <p:pic>
        <p:nvPicPr>
          <p:cNvPr id="7" name="Picture 6">
            <a:extLst>
              <a:ext uri="{FF2B5EF4-FFF2-40B4-BE49-F238E27FC236}">
                <a16:creationId xmlns:a16="http://schemas.microsoft.com/office/drawing/2014/main" id="{DB236814-530A-4CB5-9778-1612D9DF7B84}"/>
              </a:ext>
            </a:extLst>
          </p:cNvPr>
          <p:cNvPicPr>
            <a:picLocks noChangeAspect="1"/>
          </p:cNvPicPr>
          <p:nvPr/>
        </p:nvPicPr>
        <p:blipFill>
          <a:blip r:embed="rId8"/>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75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pPr lvl="1"/>
            <a:endParaRPr lang="en-US" dirty="0"/>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pPr lvl="1"/>
            <a:endParaRPr lang="en-US" dirty="0"/>
          </a:p>
          <a:p>
            <a:r>
              <a:rPr lang="en-US" dirty="0" err="1"/>
              <a:t>Clientdbfile</a:t>
            </a:r>
            <a:r>
              <a:rPr lang="en-US" dirty="0"/>
              <a:t> on users’ desktop and extended servers</a:t>
            </a:r>
          </a:p>
          <a:p>
            <a:pPr lvl="1"/>
            <a:r>
              <a:rPr lang="en-US" dirty="0"/>
              <a:t>Holds details of local drafts, subscribed ERL contents and their local availability.</a:t>
            </a:r>
          </a:p>
          <a:p>
            <a:pPr lvl="1"/>
            <a:endParaRPr lang="en-US" dirty="0"/>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pic>
        <p:nvPicPr>
          <p:cNvPr id="4" name="Picture 3">
            <a:extLst>
              <a:ext uri="{FF2B5EF4-FFF2-40B4-BE49-F238E27FC236}">
                <a16:creationId xmlns:a16="http://schemas.microsoft.com/office/drawing/2014/main" id="{AA08FD04-88F9-4B53-BF37-14B7A1D458E8}"/>
              </a:ext>
            </a:extLst>
          </p:cNvPr>
          <p:cNvPicPr>
            <a:picLocks noChangeAspect="1"/>
          </p:cNvPicPr>
          <p:nvPr/>
        </p:nvPicPr>
        <p:blipFill>
          <a:blip r:embed="rId2"/>
          <a:stretch>
            <a:fillRect/>
          </a:stretch>
        </p:blipFill>
        <p:spPr>
          <a:xfrm>
            <a:off x="11604466" y="113506"/>
            <a:ext cx="496094" cy="496094"/>
          </a:xfrm>
          <a:prstGeom prst="rect">
            <a:avLst/>
          </a:prstGeom>
        </p:spPr>
      </p:pic>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TotalTime>
  <Words>1922</Words>
  <Application>Microsoft Office PowerPoint</Application>
  <PresentationFormat>Widescreen</PresentationFormat>
  <Paragraphs>173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Compute Components</vt:lpstr>
      <vt:lpstr>Three Orchestraters</vt:lpstr>
      <vt:lpstr>Four flat-file SQLite databases</vt:lpstr>
      <vt:lpstr>Content Handlers</vt:lpstr>
      <vt:lpstr>Pre-loaded Content Types</vt:lpstr>
      <vt:lpstr>How to install?</vt:lpstr>
      <vt:lpstr>Administrator initial activities:</vt:lpstr>
      <vt:lpstr>Administrator initial activities (continued):</vt:lpstr>
      <vt:lpstr>Sourcecode Organization</vt:lpstr>
      <vt:lpstr>Technology stack</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146</cp:revision>
  <dcterms:created xsi:type="dcterms:W3CDTF">2020-07-10T17:48:02Z</dcterms:created>
  <dcterms:modified xsi:type="dcterms:W3CDTF">2020-07-18T18:03:22Z</dcterms:modified>
</cp:coreProperties>
</file>