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7" r:id="rId4"/>
    <p:sldId id="269" r:id="rId5"/>
    <p:sldId id="258" r:id="rId6"/>
    <p:sldId id="259" r:id="rId7"/>
    <p:sldId id="271" r:id="rId8"/>
    <p:sldId id="274" r:id="rId9"/>
    <p:sldId id="262" r:id="rId10"/>
    <p:sldId id="273" r:id="rId11"/>
    <p:sldId id="263" r:id="rId12"/>
    <p:sldId id="266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49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F6FC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6FC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6FC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6FC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0384" y="454533"/>
            <a:ext cx="5186045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F6FC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982" y="1937068"/>
            <a:ext cx="7855584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6557550"/>
            <a:ext cx="56197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48" y="550930"/>
            <a:ext cx="8153400" cy="5615305"/>
          </a:xfrm>
          <a:custGeom>
            <a:avLst/>
            <a:gdLst/>
            <a:ahLst/>
            <a:cxnLst/>
            <a:rect l="l" t="t" r="r" b="b"/>
            <a:pathLst>
              <a:path w="8153400" h="5615305">
                <a:moveTo>
                  <a:pt x="0" y="0"/>
                </a:moveTo>
                <a:lnTo>
                  <a:pt x="8153398" y="0"/>
                </a:lnTo>
                <a:lnTo>
                  <a:pt x="8153398" y="5614988"/>
                </a:lnTo>
                <a:lnTo>
                  <a:pt x="0" y="56149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F6F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971" y="524298"/>
            <a:ext cx="6958058" cy="1613390"/>
          </a:xfrm>
          <a:prstGeom prst="rect">
            <a:avLst/>
          </a:prstGeom>
        </p:spPr>
        <p:txBody>
          <a:bodyPr vert="horz" wrap="square" lIns="0" tIns="500507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Kongu</a:t>
            </a:r>
            <a:r>
              <a:rPr lang="en-IN"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lang="en-IN"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College</a:t>
            </a:r>
            <a:br>
              <a:rPr lang="en-IN" sz="2400" b="1" dirty="0">
                <a:latin typeface="Times New Roman" panose="02020603050405020304"/>
                <a:cs typeface="Times New Roman" panose="02020603050405020304"/>
              </a:rPr>
            </a:br>
            <a:r>
              <a:rPr lang="en-IN" sz="2400" b="1" spc="-10" dirty="0">
                <a:latin typeface="Times New Roman" panose="02020603050405020304"/>
                <a:cs typeface="Times New Roman" panose="02020603050405020304"/>
              </a:rPr>
              <a:t>Perundurai </a:t>
            </a:r>
            <a:br>
              <a:rPr lang="en-IN" sz="2400" dirty="0">
                <a:latin typeface="Times New Roman" panose="02020603050405020304"/>
                <a:cs typeface="Times New Roman" panose="02020603050405020304"/>
              </a:rPr>
            </a:br>
            <a:endParaRPr lang="en-IN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1445" y="2030730"/>
            <a:ext cx="7566660" cy="482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2315" algn="ctr">
              <a:spcBef>
                <a:spcPts val="100"/>
              </a:spcBef>
            </a:pP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lang="en-IN"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IN" sz="24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spc="-25" dirty="0">
                <a:latin typeface="Times New Roman" panose="02020603050405020304"/>
                <a:cs typeface="Times New Roman" panose="02020603050405020304"/>
              </a:rPr>
              <a:t>AI </a:t>
            </a:r>
            <a:endParaRPr lang="en-IN" sz="2400" b="1" spc="-25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20ALT52</a:t>
            </a:r>
            <a:r>
              <a:rPr lang="en-IN"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lang="en-IN" sz="2400" spc="-145" dirty="0">
                <a:latin typeface="Times New Roman" panose="02020603050405020304"/>
                <a:cs typeface="Times New Roman" panose="02020603050405020304"/>
              </a:rPr>
              <a:t> BIG</a:t>
            </a:r>
            <a:r>
              <a:rPr lang="en-IN" sz="2400" spc="-20" dirty="0">
                <a:latin typeface="Times New Roman" panose="02020603050405020304"/>
                <a:cs typeface="Times New Roman" panose="02020603050405020304"/>
              </a:rPr>
              <a:t> DATA </a:t>
            </a:r>
            <a:r>
              <a:rPr lang="en-IN" sz="2400" spc="-10" dirty="0">
                <a:latin typeface="Times New Roman" panose="02020603050405020304"/>
                <a:cs typeface="Times New Roman" panose="02020603050405020304"/>
              </a:rPr>
              <a:t>ANALYTICS</a:t>
            </a:r>
            <a:endParaRPr lang="en-IN" sz="2400" spc="-1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endParaRPr lang="en-IN" sz="2400" spc="-1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Title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:  Employee Sales Analysis</a:t>
            </a: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            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Team Members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: Vijayakumaran S 21ADR061</a:t>
            </a: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                              Vibeesh N 21ADR059</a:t>
            </a: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                                  Chandru M S 21ADL062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     Mentor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400" spc="-110" dirty="0">
                <a:latin typeface="Times New Roman" panose="02020603050405020304"/>
                <a:cs typeface="Times New Roman" panose="02020603050405020304"/>
              </a:rPr>
              <a:t> DR. </a:t>
            </a:r>
            <a:r>
              <a:rPr lang="en-IN" altLang="en-US" sz="2400" spc="-1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sz="2400" spc="-11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IN" altLang="en-US" sz="2400" spc="-110" dirty="0">
                <a:latin typeface="Times New Roman" panose="02020603050405020304"/>
                <a:cs typeface="Times New Roman" panose="02020603050405020304"/>
              </a:rPr>
              <a:t>Vimaladevi</a:t>
            </a:r>
            <a:endParaRPr lang="en-US" sz="2400" spc="-1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endParaRPr lang="en-US" sz="2400" spc="-10" dirty="0">
              <a:latin typeface="Times New Roman" panose="02020603050405020304"/>
              <a:cs typeface="Times New Roman" panose="02020603050405020304"/>
            </a:endParaRPr>
          </a:p>
          <a:p>
            <a:pPr marR="742315" algn="ctr">
              <a:spcBef>
                <a:spcPts val="100"/>
              </a:spcBef>
            </a:pP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059" y="194059"/>
            <a:ext cx="1860550" cy="6329045"/>
            <a:chOff x="228600" y="25400"/>
            <a:chExt cx="1860550" cy="632904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8600" y="25400"/>
              <a:ext cx="1374247" cy="10667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4512621"/>
              <a:ext cx="1479011" cy="1841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1089" y="457073"/>
            <a:ext cx="5186045" cy="307340"/>
          </a:xfrm>
        </p:spPr>
        <p:txBody>
          <a:bodyPr/>
          <a:p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 TREE HYPERPARAMETER</a:t>
            </a:r>
            <a:endParaRPr lang="en-US" sz="20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78952" y="762000"/>
            <a:ext cx="4336809" cy="3403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7475" algn="just">
              <a:lnSpc>
                <a:spcPct val="100000"/>
              </a:lnSpc>
              <a:spcBef>
                <a:spcPts val="500"/>
              </a:spcBef>
            </a:pPr>
            <a:endParaRPr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7" name="object 2"/>
          <p:cNvSpPr txBox="1"/>
          <p:nvPr/>
        </p:nvSpPr>
        <p:spPr>
          <a:xfrm>
            <a:off x="2403593" y="3258440"/>
            <a:ext cx="4683005" cy="341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7475" algn="just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RANDOM FOREST HYPERPARAMETER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57600" y="3941445"/>
            <a:ext cx="2324735" cy="7461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657600" y="4687570"/>
            <a:ext cx="2324100" cy="1729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35" y="1828800"/>
            <a:ext cx="4050665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977" y="228600"/>
            <a:ext cx="5186045" cy="851515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892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50467"/>
            <a:ext cx="7772400" cy="511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-314960" algn="just">
              <a:lnSpc>
                <a:spcPct val="150000"/>
              </a:lnSpc>
              <a:spcBef>
                <a:spcPts val="100"/>
              </a:spcBef>
              <a:buSzPct val="80000"/>
              <a:buChar char="□"/>
              <a:tabLst>
                <a:tab pos="327025" algn="l"/>
                <a:tab pos="327660" algn="l"/>
              </a:tabLst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Insights for Resource Allocation: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delivers insights into the attributes that heavily impact </a:t>
            </a:r>
            <a:r>
              <a:rPr lang="en-IN" alt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stroke prediction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enabling better </a:t>
            </a:r>
            <a:r>
              <a:rPr lang="en-IN" alt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SzPct val="80000"/>
              <a:tabLst>
                <a:tab pos="327025" algn="l"/>
                <a:tab pos="327660" algn="l"/>
              </a:tabLst>
            </a:pPr>
            <a:endParaRPr lang="en-US" sz="2000" i="0" dirty="0">
              <a:effectLst/>
              <a:latin typeface="Söhne"/>
            </a:endParaRPr>
          </a:p>
          <a:p>
            <a:pPr marL="327025" marR="5080" indent="-314960" algn="just">
              <a:lnSpc>
                <a:spcPct val="150000"/>
              </a:lnSpc>
              <a:spcBef>
                <a:spcPts val="100"/>
              </a:spcBef>
              <a:buSzPct val="80000"/>
              <a:buChar char="□"/>
              <a:tabLst>
                <a:tab pos="327025" algn="l"/>
                <a:tab pos="327660" algn="l"/>
              </a:tabLst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Prediction for Informed Decision-making: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stroke prediction using data pipelining is that it offers a systematic and efficient approach to developing predictive models for identifying individuals at risk of stroke. By creating a well-structured pipeline that includes data preprocessing, feature engineering, model training, and evaluation, healthcare professionals and data scientists can effectively analyze and predict stroke risk. 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6" y="990600"/>
            <a:ext cx="3138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3599" y="1905000"/>
            <a:ext cx="7924801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Stroke analysis</a:t>
            </a:r>
            <a:r>
              <a:rPr lang="en-US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critical area of medical research and healthcare that aims to understand and predict the risk factors associated with stroke, a life-threatening medical condition that affects the blood supply to the brain.</a:t>
            </a:r>
            <a:endParaRPr lang="en-US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analysis involves examining various attributes and factors that may contribute to the likelihood of an individual experiencing a stroke. Among the significant attributes considered in stroke analysis are age, marital status, BMI (Body Mass Index), glucose levels, residential area, and whether the individual has ever smoked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,etc........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108" y="685800"/>
            <a:ext cx="4648200" cy="49244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416" y="1427625"/>
            <a:ext cx="7855584" cy="46164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Stroke remains a significant public health concern with potentially devastating consequences for individuals and healthcare systems. The challenge is to develop a comprehensive stroke analysis framework that can accurately assess and predict the risk of stroke in individuals based on a set of key attributes, including age, marital status, BMI, glucose level, residential area, and smoking history. The goal is to create a predictive model that can aid healthcare professionals in identifying high-risk individuals and implementing targeted prevention and intervention strategies to reduce the incidence of strokes and improve patient outcomes.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24" y="821793"/>
            <a:ext cx="5041352" cy="851515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4001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3000" y="2133600"/>
            <a:ext cx="7239001" cy="31000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7815" indent="-285750" algn="just">
              <a:lnSpc>
                <a:spcPct val="15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q"/>
              <a:tabLst>
                <a:tab pos="327025" algn="l"/>
                <a:tab pos="32766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Development: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machine learning models to accurately predict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dataset's attributes.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750" algn="just">
              <a:lnSpc>
                <a:spcPct val="15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q"/>
              <a:tabLst>
                <a:tab pos="327025" algn="l"/>
                <a:tab pos="32766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features strongly influence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cause stroke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gain insights into performance determinants.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750" algn="just">
              <a:lnSpc>
                <a:spcPct val="15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q"/>
              <a:tabLst>
                <a:tab pos="327025" algn="l"/>
                <a:tab pos="32766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Organizational Efficiency: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 processes in human resource management to foster a more efficient and productive work environment.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056" y="244061"/>
            <a:ext cx="5056216" cy="998855"/>
          </a:xfrm>
          <a:prstGeom prst="rect">
            <a:avLst/>
          </a:prstGeom>
        </p:spPr>
        <p:txBody>
          <a:bodyPr vert="horz" wrap="square" lIns="0" tIns="49847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200" dirty="0"/>
              <a:t> </a:t>
            </a:r>
            <a:r>
              <a:rPr spc="-10" dirty="0"/>
              <a:t>SURVEY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8890" y="1453388"/>
          <a:ext cx="8232549" cy="51605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343"/>
                <a:gridCol w="2194560"/>
                <a:gridCol w="2037806"/>
                <a:gridCol w="1645920"/>
                <a:gridCol w="1645920"/>
              </a:tblGrid>
              <a:tr h="77408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NAME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USED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 NAME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9536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Stroke</a:t>
                      </a:r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Prediction Using Machine Learning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Forest, </a:t>
                      </a:r>
                      <a:r>
                        <a:rPr lang="en-IN" alt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Tree,Logistic Regression</a:t>
                      </a:r>
                      <a:endParaRPr lang="en-IN" alt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%, 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DT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%, 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LR</a:t>
                      </a:r>
                      <a:endParaRPr lang="en-IN" alt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-94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4328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Stroke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Prediction Using Machine Learning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Random Forest, </a:t>
                      </a:r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Decision Tree,Logistic Regression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RF-</a:t>
                      </a:r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86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%, 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DT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</a:t>
                      </a:r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96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%, </a:t>
                      </a:r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LR</a:t>
                      </a:r>
                      <a:endParaRPr lang="en-IN" alt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alt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-93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7063" y="1524000"/>
          <a:ext cx="7696202" cy="4775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685800"/>
                <a:gridCol w="1991140"/>
                <a:gridCol w="1666460"/>
                <a:gridCol w="1905000"/>
                <a:gridCol w="1447802"/>
              </a:tblGrid>
              <a:tr h="2387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Stroke</a:t>
                      </a:r>
                      <a:endParaRPr lang="en-IN" alt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Using Machine Learning Algorithms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Forest, Decision Tree,Logistic Regression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RF-8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%, 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DT-8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%, LR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387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Framework for </a:t>
                      </a:r>
                      <a:r>
                        <a:rPr lang="en-IN" alt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Stroke Prediction </a:t>
                      </a:r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Machine Learning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Forest, Decision Tree,Logistic Regression</a:t>
                      </a:r>
                      <a:endParaRPr lang="en-US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Recall,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RF-84%, 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DT-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%, LR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IN" alt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056" y="244061"/>
            <a:ext cx="5056216" cy="998855"/>
          </a:xfrm>
          <a:prstGeom prst="rect">
            <a:avLst/>
          </a:prstGeom>
        </p:spPr>
        <p:txBody>
          <a:bodyPr vert="horz" wrap="square" lIns="0" tIns="49847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200" dirty="0"/>
              <a:t> </a:t>
            </a:r>
            <a:r>
              <a:rPr spc="-10" dirty="0"/>
              <a:t>SURVEY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 txBox="1"/>
          <p:nvPr/>
        </p:nvSpPr>
        <p:spPr>
          <a:xfrm>
            <a:off x="444500" y="6543038"/>
            <a:ext cx="520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5/1/2023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1981200" y="457200"/>
            <a:ext cx="2997835" cy="1676400"/>
          </a:xfrm>
          <a:prstGeom prst="roundRect">
            <a:avLst>
              <a:gd name="adj" fmla="val 276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25450" algn="l">
              <a:lnSpc>
                <a:spcPct val="100000"/>
              </a:lnSpc>
              <a:spcBef>
                <a:spcPts val="400"/>
              </a:spcBef>
            </a:pPr>
            <a:r>
              <a:rPr lang="en-US" sz="1200" b="1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        </a:t>
            </a:r>
            <a:r>
              <a:rPr lang="en-US" sz="1200" b="1" u="sng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DATA</a:t>
            </a:r>
            <a:r>
              <a:rPr lang="en-US" sz="1200" b="1" u="sng" spc="-3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u="sng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CLEANING</a:t>
            </a:r>
            <a:endParaRPr lang="en-US" sz="1200" b="1" u="sng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Outliers</a:t>
            </a:r>
            <a:endParaRPr 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275"/>
              </a:spcBef>
              <a:buAutoNum type="arabicPlain"/>
              <a:tabLst>
                <a:tab pos="148590" algn="l"/>
              </a:tabLst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Check</a:t>
            </a:r>
            <a:r>
              <a:rPr lang="en-US" sz="1200" b="1" spc="-2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for</a:t>
            </a:r>
            <a:r>
              <a:rPr lang="en-US" sz="1200" b="1" spc="-2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null</a:t>
            </a:r>
            <a:r>
              <a:rPr lang="en-US" sz="1200" b="1" spc="-2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values</a:t>
            </a:r>
            <a:endParaRPr 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280"/>
              </a:spcBef>
              <a:buAutoNum type="arabicPlain"/>
              <a:tabLst>
                <a:tab pos="148590" algn="l"/>
              </a:tabLst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Correcting</a:t>
            </a:r>
            <a:r>
              <a:rPr lang="en-US" sz="1200" b="1" spc="-3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some</a:t>
            </a:r>
            <a:r>
              <a:rPr lang="en-US" sz="1200" b="1" spc="-3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feature</a:t>
            </a:r>
            <a:r>
              <a:rPr lang="en-US" sz="1200" b="1" spc="-3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names</a:t>
            </a:r>
            <a:endParaRPr lang="en-US" sz="1200" b="1" spc="-10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28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Removing unwanted columns</a:t>
            </a:r>
            <a:endParaRPr 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algn="ctr"/>
            <a:endParaRPr lang="en-US" sz="1200" b="1" dirty="0">
              <a:latin typeface="Rockwell" panose="02060603020205020403" pitchFamily="18" charset="0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990126" y="2537635"/>
            <a:ext cx="2997835" cy="2209800"/>
          </a:xfrm>
          <a:prstGeom prst="roundRect">
            <a:avLst>
              <a:gd name="adj" fmla="val 276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25450" algn="l">
              <a:lnSpc>
                <a:spcPct val="100000"/>
              </a:lnSpc>
              <a:spcBef>
                <a:spcPts val="400"/>
              </a:spcBef>
            </a:pPr>
            <a:r>
              <a:rPr lang="en-US" sz="1200" b="1" u="sng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DATA</a:t>
            </a:r>
            <a:r>
              <a:rPr lang="en-US" sz="1200" b="1" u="sng" spc="-3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</a:t>
            </a:r>
            <a:r>
              <a:rPr lang="en-US" sz="1200" b="1" u="sng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PREPROCESSING</a:t>
            </a:r>
            <a:endParaRPr lang="en-US" sz="1200" b="1" u="sng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Handling missing values - `Imputer`</a:t>
            </a:r>
            <a:endParaRPr lang="en-US" sz="1200" b="1" spc="-10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Categorical features to numerical features - `</a:t>
            </a:r>
            <a:r>
              <a:rPr lang="en-US" sz="1200" b="1" spc="-10" dirty="0" err="1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StringIndexer</a:t>
            </a: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`, `</a:t>
            </a:r>
            <a:r>
              <a:rPr lang="en-US" sz="1200" b="1" spc="-10" dirty="0" err="1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OneHotEncoder</a:t>
            </a: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`</a:t>
            </a:r>
            <a:endParaRPr lang="en-US" sz="1200" b="1" spc="-10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Assembling feature vectors - `VectorAssembler`.</a:t>
            </a:r>
            <a:endParaRPr lang="en-US" sz="1200" b="1" dirty="0">
              <a:latin typeface="Rockwell" panose="02060603020205020403" pitchFamily="18" charset="0"/>
            </a:endParaRPr>
          </a:p>
        </p:txBody>
      </p:sp>
      <p:sp>
        <p:nvSpPr>
          <p:cNvPr id="47" name="Rectangle: Rounded Corners 46"/>
          <p:cNvSpPr/>
          <p:nvPr/>
        </p:nvSpPr>
        <p:spPr>
          <a:xfrm>
            <a:off x="2286000" y="5068683"/>
            <a:ext cx="3733800" cy="1474355"/>
          </a:xfrm>
          <a:prstGeom prst="roundRect">
            <a:avLst>
              <a:gd name="adj" fmla="val 276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25450" algn="l">
              <a:lnSpc>
                <a:spcPct val="100000"/>
              </a:lnSpc>
              <a:spcBef>
                <a:spcPts val="400"/>
              </a:spcBef>
            </a:pPr>
            <a:r>
              <a:rPr lang="en-US" sz="1200" b="1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                </a:t>
            </a:r>
            <a:r>
              <a:rPr lang="en-US" sz="1200" b="1" u="sng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GENERATE MODELS</a:t>
            </a:r>
            <a:endParaRPr lang="en-US" sz="1200" b="1" u="sng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Gradient-Boosted Tree (GBT) Classifier</a:t>
            </a:r>
            <a:endParaRPr lang="en-US" sz="1200" b="1" spc="-10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Decision Tree Classifier</a:t>
            </a:r>
            <a:endParaRPr lang="en-US" sz="1200" b="1" spc="-10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Logistic Regression Classifier</a:t>
            </a:r>
            <a:endParaRPr lang="en-US" sz="1200" b="1" dirty="0">
              <a:latin typeface="Rockwell" panose="02060603020205020403" pitchFamily="18" charset="0"/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6236699" y="4708016"/>
            <a:ext cx="1981200" cy="653016"/>
          </a:xfrm>
          <a:prstGeom prst="roundRect">
            <a:avLst>
              <a:gd name="adj" fmla="val 276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25450" algn="l">
              <a:lnSpc>
                <a:spcPct val="100000"/>
              </a:lnSpc>
              <a:spcBef>
                <a:spcPts val="400"/>
              </a:spcBef>
            </a:pPr>
            <a:r>
              <a:rPr lang="en-US" sz="1200" b="1" u="sng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PIPELINING</a:t>
            </a:r>
            <a:endParaRPr lang="en-US" sz="1200" b="1" u="sng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6236699" y="2887736"/>
            <a:ext cx="2438400" cy="1321955"/>
          </a:xfrm>
          <a:prstGeom prst="roundRect">
            <a:avLst>
              <a:gd name="adj" fmla="val 276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algn="l">
              <a:lnSpc>
                <a:spcPct val="100000"/>
              </a:lnSpc>
              <a:spcBef>
                <a:spcPts val="400"/>
              </a:spcBef>
            </a:pPr>
            <a:r>
              <a:rPr lang="en-US" sz="1200" b="1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                </a:t>
            </a:r>
            <a:r>
              <a:rPr lang="en-US" sz="1200" b="1" u="sng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HYPERPARAMETER                                                                       TUNING</a:t>
            </a:r>
            <a:endParaRPr lang="en-US" sz="1200" b="1" u="sng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Parameter grid </a:t>
            </a:r>
            <a:endParaRPr lang="en-US" sz="1200" b="1" spc="-10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marL="147955" indent="-135890">
              <a:lnSpc>
                <a:spcPct val="100000"/>
              </a:lnSpc>
              <a:spcBef>
                <a:spcPts val="360"/>
              </a:spcBef>
              <a:buAutoNum type="arabicPlain"/>
              <a:tabLst>
                <a:tab pos="148590" algn="l"/>
              </a:tabLst>
            </a:pPr>
            <a:r>
              <a:rPr lang="en-US" sz="1200" b="1" spc="-1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Cross-validation</a:t>
            </a:r>
            <a:endParaRPr lang="en-US" sz="1200" b="1" dirty="0">
              <a:latin typeface="Rockwell" panose="02060603020205020403" pitchFamily="18" charset="0"/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5663884" y="1014520"/>
            <a:ext cx="2209800" cy="1361148"/>
          </a:xfrm>
          <a:prstGeom prst="roundRect">
            <a:avLst>
              <a:gd name="adj" fmla="val 276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25450" algn="l">
              <a:lnSpc>
                <a:spcPct val="100000"/>
              </a:lnSpc>
              <a:spcBef>
                <a:spcPts val="400"/>
              </a:spcBef>
            </a:pPr>
            <a:r>
              <a:rPr lang="en-US" sz="1200" b="1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         </a:t>
            </a:r>
            <a:r>
              <a:rPr lang="en-US" sz="1200" b="1" u="sng" spc="-60" dirty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/>
              </a:rPr>
              <a:t>MODEL EVALUATION</a:t>
            </a:r>
            <a:endParaRPr lang="en-US" sz="1200" b="1" u="sng" dirty="0">
              <a:solidFill>
                <a:schemeClr val="tx1"/>
              </a:solidFill>
              <a:latin typeface="Rockwell" panose="02060603020205020403" pitchFamily="18" charset="0"/>
              <a:cs typeface="Arial" panose="020B0604020202020204"/>
            </a:endParaRPr>
          </a:p>
          <a:p>
            <a:pPr algn="ctr"/>
            <a:endParaRPr lang="en-US" sz="1200" b="1" dirty="0">
              <a:latin typeface="Rockwell" panose="02060603020205020403" pitchFamily="18" charset="0"/>
            </a:endParaRPr>
          </a:p>
          <a:p>
            <a:pPr algn="ctr"/>
            <a:r>
              <a:rPr lang="en-US" sz="1200" b="1" dirty="0">
                <a:latin typeface="Rockwell" panose="02060603020205020403" pitchFamily="18" charset="0"/>
              </a:rPr>
              <a:t>Evaluation metrics </a:t>
            </a:r>
            <a:endParaRPr lang="en-US" sz="1200" b="1" dirty="0">
              <a:latin typeface="Rockwell" panose="02060603020205020403" pitchFamily="18" charset="0"/>
            </a:endParaRPr>
          </a:p>
          <a:p>
            <a:pPr algn="ctr"/>
            <a:r>
              <a:rPr lang="en-US" sz="1200" b="1" dirty="0">
                <a:latin typeface="Rockwell" panose="02060603020205020403" pitchFamily="18" charset="0"/>
              </a:rPr>
              <a:t>used - Accuracy</a:t>
            </a:r>
            <a:endParaRPr lang="en-US" sz="1200" b="1" dirty="0">
              <a:latin typeface="Rockwell" panose="02060603020205020403" pitchFamily="18" charset="0"/>
            </a:endParaRPr>
          </a:p>
        </p:txBody>
      </p:sp>
      <p:cxnSp>
        <p:nvCxnSpPr>
          <p:cNvPr id="57" name="Straight Arrow Connector 56"/>
          <p:cNvCxnSpPr>
            <a:stCxn id="45" idx="2"/>
            <a:endCxn id="46" idx="0"/>
          </p:cNvCxnSpPr>
          <p:nvPr/>
        </p:nvCxnSpPr>
        <p:spPr>
          <a:xfrm flipH="1">
            <a:off x="2489044" y="2133600"/>
            <a:ext cx="991074" cy="40403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7" idx="0"/>
          </p:cNvCxnSpPr>
          <p:nvPr/>
        </p:nvCxnSpPr>
        <p:spPr>
          <a:xfrm>
            <a:off x="2489044" y="4747435"/>
            <a:ext cx="1663856" cy="32124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3" idx="2"/>
          </p:cNvCxnSpPr>
          <p:nvPr/>
        </p:nvCxnSpPr>
        <p:spPr>
          <a:xfrm flipV="1">
            <a:off x="6019800" y="5361032"/>
            <a:ext cx="1207499" cy="44482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0"/>
            <a:endCxn id="54" idx="2"/>
          </p:cNvCxnSpPr>
          <p:nvPr/>
        </p:nvCxnSpPr>
        <p:spPr>
          <a:xfrm flipV="1">
            <a:off x="7227299" y="4209691"/>
            <a:ext cx="228600" cy="49832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0"/>
            <a:endCxn id="55" idx="2"/>
          </p:cNvCxnSpPr>
          <p:nvPr/>
        </p:nvCxnSpPr>
        <p:spPr>
          <a:xfrm flipH="1" flipV="1">
            <a:off x="6768784" y="2375668"/>
            <a:ext cx="687115" cy="51206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1"/>
            <a:endCxn id="45" idx="3"/>
          </p:cNvCxnSpPr>
          <p:nvPr/>
        </p:nvCxnSpPr>
        <p:spPr>
          <a:xfrm flipH="1" flipV="1">
            <a:off x="4979035" y="1295400"/>
            <a:ext cx="684849" cy="39969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bject 2"/>
          <p:cNvSpPr txBox="1">
            <a:spLocks noGrp="1"/>
          </p:cNvSpPr>
          <p:nvPr>
            <p:ph type="title"/>
          </p:nvPr>
        </p:nvSpPr>
        <p:spPr>
          <a:xfrm>
            <a:off x="5313102" y="204566"/>
            <a:ext cx="331812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METHODOLOGY</a:t>
            </a:r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258" y="381000"/>
            <a:ext cx="4131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ALGORITHMS</a:t>
            </a:r>
            <a:r>
              <a:rPr spc="-55" dirty="0"/>
              <a:t> </a:t>
            </a:r>
            <a:r>
              <a:rPr spc="-10" dirty="0"/>
              <a:t>USED: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990600"/>
            <a:ext cx="7741427" cy="39566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7475" algn="just">
              <a:lnSpc>
                <a:spcPct val="100000"/>
              </a:lnSpc>
              <a:spcBef>
                <a:spcPts val="500"/>
              </a:spcBef>
            </a:pPr>
            <a:r>
              <a:rPr lang="en-IN" altLang="en-US" sz="2400" b="1" dirty="0">
                <a:latin typeface="Times New Roman" panose="02020603050405020304"/>
                <a:cs typeface="Times New Roman" panose="02020603050405020304"/>
              </a:rPr>
              <a:t>Random Forest Classifier :</a:t>
            </a:r>
            <a:endParaRPr lang="en-IN" alt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 marL="117475" algn="just">
              <a:lnSpc>
                <a:spcPct val="100000"/>
              </a:lnSpc>
              <a:spcBef>
                <a:spcPts val="500"/>
              </a:spcBef>
            </a:pP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Random Forest uses bagging and feature randomization to enhance the robustness of individual decision trees and reduce variance.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It can handle both classification and regression tasks, making it versatile for various machine learning applications.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Random Forest provides feature importance scores, aiding in feature selection and understanding the impact of variables on model predictions.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258" y="381000"/>
            <a:ext cx="4131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ALGORITHMS</a:t>
            </a:r>
            <a:r>
              <a:rPr spc="-55" dirty="0"/>
              <a:t> </a:t>
            </a:r>
            <a:r>
              <a:rPr spc="-10" dirty="0"/>
              <a:t>USED: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1-May-</a:t>
            </a:r>
            <a:r>
              <a:rPr spc="-25" dirty="0"/>
              <a:t>23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990600"/>
            <a:ext cx="7741427" cy="54444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7475" algn="just">
              <a:lnSpc>
                <a:spcPct val="100000"/>
              </a:lnSpc>
              <a:spcBef>
                <a:spcPts val="500"/>
              </a:spcBef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2. Decision Tree Classifier: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Decision Tree Classifier is employed for performance rating prediction.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Specific parameters, including the random seed, are defined during model creation.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 model learns decision rules from the training data.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Predictions on performance ratings are made and accuracy is evaluated.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117475" algn="just">
              <a:lnSpc>
                <a:spcPct val="100000"/>
              </a:lnSpc>
              <a:spcBef>
                <a:spcPts val="500"/>
              </a:spcBef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3. Logistic Regression Classifier: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Logistic Regression Classifier is used for performance rating prediction.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 model is defined with various parameters, including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maxIter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regParam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, and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elasticNetParam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Training the model helps it learn the relationships between attributes and performance ratings.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46037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Predictions on performance ratings are made and accuracy is assessed.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5102</Words>
  <Application>WPS Presentation</Application>
  <PresentationFormat>On-screen Show (4:3)</PresentationFormat>
  <Paragraphs>185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Times New Roman</vt:lpstr>
      <vt:lpstr>Rockwell</vt:lpstr>
      <vt:lpstr>Söhne</vt:lpstr>
      <vt:lpstr>Microsoft YaHei</vt:lpstr>
      <vt:lpstr>Arial Unicode MS</vt:lpstr>
      <vt:lpstr>Calibri</vt:lpstr>
      <vt:lpstr>Segoe Print</vt:lpstr>
      <vt:lpstr>Office Theme</vt:lpstr>
      <vt:lpstr>Kongu Engineering College Perundurai  </vt:lpstr>
      <vt:lpstr>INTRODUCTION</vt:lpstr>
      <vt:lpstr>PROBLEM STATEMENT</vt:lpstr>
      <vt:lpstr>OBJECTIVE</vt:lpstr>
      <vt:lpstr>LITERATURE SURVEY</vt:lpstr>
      <vt:lpstr>LITERATURE SURVEY</vt:lpstr>
      <vt:lpstr>METHODOLOGY</vt:lpstr>
      <vt:lpstr>ALGORITHMS USED:</vt:lpstr>
      <vt:lpstr>ALGORITHMS USED:</vt:lpstr>
      <vt:lpstr>DECISION TREE HYPERPARAMETER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HARj.pptx</dc:title>
  <dc:creator>Sreeka Govindaraj</dc:creator>
  <cp:lastModifiedBy>vibeesh</cp:lastModifiedBy>
  <cp:revision>10</cp:revision>
  <dcterms:created xsi:type="dcterms:W3CDTF">2023-05-31T16:03:00Z</dcterms:created>
  <dcterms:modified xsi:type="dcterms:W3CDTF">2023-11-08T10:30:38Z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D36E27FE9AB74B2B82B969555FA256A3_13</vt:lpwstr>
  </property>
  <property fmtid="{D5CDD505-2E9C-101B-9397-08002B2CF9AE}" pid="4" name="KSOProductBuildVer">
    <vt:lpwstr>1033-12.2.0.13266</vt:lpwstr>
  </property>
</Properties>
</file>