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3" r:id="rId4"/>
    <p:sldId id="269" r:id="rId5"/>
    <p:sldId id="259" r:id="rId6"/>
    <p:sldId id="260" r:id="rId7"/>
    <p:sldId id="262"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0" d="100"/>
          <a:sy n="60" d="100"/>
        </p:scale>
        <p:origin x="8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8EC6A-29A8-13DD-8ABE-D442DDB59C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660959-ED2A-818D-C08B-D013B2F7FE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117A41-F577-4AF8-AD5C-B0243FAD96A6}" type="datetimeFigureOut">
              <a:rPr lang="en-IN" smtClean="0"/>
              <a:t>03-05-2024</a:t>
            </a:fld>
            <a:endParaRPr lang="en-IN"/>
          </a:p>
        </p:txBody>
      </p:sp>
      <p:sp>
        <p:nvSpPr>
          <p:cNvPr id="4" name="Footer Placeholder 3">
            <a:extLst>
              <a:ext uri="{FF2B5EF4-FFF2-40B4-BE49-F238E27FC236}">
                <a16:creationId xmlns:a16="http://schemas.microsoft.com/office/drawing/2014/main" id="{F2EE1D0F-0E1C-7142-5DE6-56A06ACEB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60D492-59CF-DA97-4525-6E75B4C36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2FE237-D1DC-43E6-A9C7-3E157DC9B32E}" type="slidenum">
              <a:rPr lang="en-IN" smtClean="0"/>
              <a:t>‹#›</a:t>
            </a:fld>
            <a:endParaRPr lang="en-IN"/>
          </a:p>
        </p:txBody>
      </p:sp>
    </p:spTree>
    <p:extLst>
      <p:ext uri="{BB962C8B-B14F-4D97-AF65-F5344CB8AC3E}">
        <p14:creationId xmlns:p14="http://schemas.microsoft.com/office/powerpoint/2010/main" val="25662137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3B84-67D2-4B00-86E4-A6A07FE571B4}"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5D1F-FB83-4BE3-92D6-EE31FC889290}" type="slidenum">
              <a:rPr lang="en-IN" smtClean="0"/>
              <a:t>‹#›</a:t>
            </a:fld>
            <a:endParaRPr lang="en-IN"/>
          </a:p>
        </p:txBody>
      </p:sp>
    </p:spTree>
    <p:extLst>
      <p:ext uri="{BB962C8B-B14F-4D97-AF65-F5344CB8AC3E}">
        <p14:creationId xmlns:p14="http://schemas.microsoft.com/office/powerpoint/2010/main" val="13196055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3AD9-5F67-F283-CB1F-C587B5050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0442C-796A-4CF4-CCB0-33A9E68F2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25AD2D-FE41-3668-A770-9D6A8D5648A4}"/>
              </a:ext>
            </a:extLst>
          </p:cNvPr>
          <p:cNvSpPr>
            <a:spLocks noGrp="1"/>
          </p:cNvSpPr>
          <p:nvPr>
            <p:ph type="dt" sz="half" idx="10"/>
          </p:nvPr>
        </p:nvSpPr>
        <p:spPr/>
        <p:txBody>
          <a:bodyPr/>
          <a:lstStyle/>
          <a:p>
            <a:fld id="{56EA93AD-FAF0-47A7-AFDD-4508817E9541}" type="datetime1">
              <a:rPr lang="en-IN" smtClean="0"/>
              <a:t>03-05-2024</a:t>
            </a:fld>
            <a:endParaRPr lang="en-IN"/>
          </a:p>
        </p:txBody>
      </p:sp>
      <p:sp>
        <p:nvSpPr>
          <p:cNvPr id="5" name="Footer Placeholder 4">
            <a:extLst>
              <a:ext uri="{FF2B5EF4-FFF2-40B4-BE49-F238E27FC236}">
                <a16:creationId xmlns:a16="http://schemas.microsoft.com/office/drawing/2014/main" id="{18735CA5-28E7-482F-C00C-6DC313552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38BD8-FE0C-FEF0-83EA-68E3A23C17A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61906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5E77-0BBD-1A42-5747-DABE58FB10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DC906-DCA2-64CE-ACC1-F6D1874B4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CAEB2-0D61-E3BA-6E9D-6E8591F44A87}"/>
              </a:ext>
            </a:extLst>
          </p:cNvPr>
          <p:cNvSpPr>
            <a:spLocks noGrp="1"/>
          </p:cNvSpPr>
          <p:nvPr>
            <p:ph type="dt" sz="half" idx="10"/>
          </p:nvPr>
        </p:nvSpPr>
        <p:spPr/>
        <p:txBody>
          <a:bodyPr/>
          <a:lstStyle/>
          <a:p>
            <a:fld id="{CD60B2F0-C215-4CEC-AED2-1E61AB46A63C}" type="datetime1">
              <a:rPr lang="en-IN" smtClean="0"/>
              <a:t>03-05-2024</a:t>
            </a:fld>
            <a:endParaRPr lang="en-IN"/>
          </a:p>
        </p:txBody>
      </p:sp>
      <p:sp>
        <p:nvSpPr>
          <p:cNvPr id="5" name="Footer Placeholder 4">
            <a:extLst>
              <a:ext uri="{FF2B5EF4-FFF2-40B4-BE49-F238E27FC236}">
                <a16:creationId xmlns:a16="http://schemas.microsoft.com/office/drawing/2014/main" id="{B558CDCA-8B18-7FEB-98F2-17B80F170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4D598-5452-6541-A053-65FC979B12BB}"/>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22511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3FAB9-6FB6-EE56-C0F8-B31EB0DC7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03D617-5185-03F9-2368-5DFDC03B9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63408-C45F-9ED3-7E73-DD1091FD17AC}"/>
              </a:ext>
            </a:extLst>
          </p:cNvPr>
          <p:cNvSpPr>
            <a:spLocks noGrp="1"/>
          </p:cNvSpPr>
          <p:nvPr>
            <p:ph type="dt" sz="half" idx="10"/>
          </p:nvPr>
        </p:nvSpPr>
        <p:spPr/>
        <p:txBody>
          <a:bodyPr/>
          <a:lstStyle/>
          <a:p>
            <a:fld id="{F1D3733C-124C-44C6-BA2D-2E7EE64CA1D3}" type="datetime1">
              <a:rPr lang="en-IN" smtClean="0"/>
              <a:t>03-05-2024</a:t>
            </a:fld>
            <a:endParaRPr lang="en-IN"/>
          </a:p>
        </p:txBody>
      </p:sp>
      <p:sp>
        <p:nvSpPr>
          <p:cNvPr id="5" name="Footer Placeholder 4">
            <a:extLst>
              <a:ext uri="{FF2B5EF4-FFF2-40B4-BE49-F238E27FC236}">
                <a16:creationId xmlns:a16="http://schemas.microsoft.com/office/drawing/2014/main" id="{8D42290B-4129-9786-3AE2-6925EAF25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07072-8643-4199-10EE-049B4247A4E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89624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39E-33A5-1CBD-FB24-1FDA25CB4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9475C-8196-4334-FC5C-F41B2414B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385E1-B89D-577F-29F1-A61271B93DD8}"/>
              </a:ext>
            </a:extLst>
          </p:cNvPr>
          <p:cNvSpPr>
            <a:spLocks noGrp="1"/>
          </p:cNvSpPr>
          <p:nvPr>
            <p:ph type="dt" sz="half" idx="10"/>
          </p:nvPr>
        </p:nvSpPr>
        <p:spPr/>
        <p:txBody>
          <a:bodyPr/>
          <a:lstStyle/>
          <a:p>
            <a:fld id="{14C82908-76C8-4050-9375-1371ED440E52}" type="datetime1">
              <a:rPr lang="en-IN" smtClean="0"/>
              <a:t>03-05-2024</a:t>
            </a:fld>
            <a:endParaRPr lang="en-IN"/>
          </a:p>
        </p:txBody>
      </p:sp>
      <p:sp>
        <p:nvSpPr>
          <p:cNvPr id="5" name="Footer Placeholder 4">
            <a:extLst>
              <a:ext uri="{FF2B5EF4-FFF2-40B4-BE49-F238E27FC236}">
                <a16:creationId xmlns:a16="http://schemas.microsoft.com/office/drawing/2014/main" id="{9A2BBB94-1B3C-50F4-78FA-960E92FA6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CACD1-547C-AB2F-CD4C-C992DC3AD239}"/>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577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B4E1-ECE7-5F08-EE7D-F5B6B38D0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AF0BA-F311-1628-6589-37DE89248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5ED04-34BE-FF2B-BB1C-6602B24D432E}"/>
              </a:ext>
            </a:extLst>
          </p:cNvPr>
          <p:cNvSpPr>
            <a:spLocks noGrp="1"/>
          </p:cNvSpPr>
          <p:nvPr>
            <p:ph type="dt" sz="half" idx="10"/>
          </p:nvPr>
        </p:nvSpPr>
        <p:spPr/>
        <p:txBody>
          <a:bodyPr/>
          <a:lstStyle/>
          <a:p>
            <a:fld id="{5FDCBF78-9D4F-4AD0-A452-D2202AA5CAC0}" type="datetime1">
              <a:rPr lang="en-IN" smtClean="0"/>
              <a:t>03-05-2024</a:t>
            </a:fld>
            <a:endParaRPr lang="en-IN"/>
          </a:p>
        </p:txBody>
      </p:sp>
      <p:sp>
        <p:nvSpPr>
          <p:cNvPr id="6" name="Slide Number Placeholder 5">
            <a:extLst>
              <a:ext uri="{FF2B5EF4-FFF2-40B4-BE49-F238E27FC236}">
                <a16:creationId xmlns:a16="http://schemas.microsoft.com/office/drawing/2014/main" id="{6807BB60-0040-E27A-803E-C695772CE52E}"/>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99562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62D-BD61-0DA0-432B-FCA38649B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07574-C1E2-CC0E-CA02-D6C2DAA36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B8C11-112C-C7B3-59BB-44C946E05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2ACC7-0E51-1525-0286-9B866F2A7B6E}"/>
              </a:ext>
            </a:extLst>
          </p:cNvPr>
          <p:cNvSpPr>
            <a:spLocks noGrp="1"/>
          </p:cNvSpPr>
          <p:nvPr>
            <p:ph type="dt" sz="half" idx="10"/>
          </p:nvPr>
        </p:nvSpPr>
        <p:spPr/>
        <p:txBody>
          <a:bodyPr/>
          <a:lstStyle/>
          <a:p>
            <a:fld id="{E466A7F4-C7F5-4099-988A-677EE15E775C}" type="datetime1">
              <a:rPr lang="en-IN" smtClean="0"/>
              <a:t>03-05-2024</a:t>
            </a:fld>
            <a:endParaRPr lang="en-IN"/>
          </a:p>
        </p:txBody>
      </p:sp>
      <p:sp>
        <p:nvSpPr>
          <p:cNvPr id="6" name="Footer Placeholder 5">
            <a:extLst>
              <a:ext uri="{FF2B5EF4-FFF2-40B4-BE49-F238E27FC236}">
                <a16:creationId xmlns:a16="http://schemas.microsoft.com/office/drawing/2014/main" id="{7972222C-5E9D-0D79-B837-A579D17FC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F7CFD-3ED9-C284-1A3A-2430612C3790}"/>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353435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11BB-66DA-39FD-A6F4-38CC2EEC18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6ABA8-E3ED-7B1A-6F55-80308BFE2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664B9-FFA5-A227-ED63-5C126965B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99088E-32EF-B60A-83A2-D241FC619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B4C19-8497-F9B7-C2CA-89BFC5577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35530-4274-532E-78EA-1484929F79FA}"/>
              </a:ext>
            </a:extLst>
          </p:cNvPr>
          <p:cNvSpPr>
            <a:spLocks noGrp="1"/>
          </p:cNvSpPr>
          <p:nvPr>
            <p:ph type="dt" sz="half" idx="10"/>
          </p:nvPr>
        </p:nvSpPr>
        <p:spPr/>
        <p:txBody>
          <a:bodyPr/>
          <a:lstStyle/>
          <a:p>
            <a:fld id="{A0BC8CC8-AA88-4F7F-99CE-74B5B9BF76B3}" type="datetime1">
              <a:rPr lang="en-IN" smtClean="0"/>
              <a:t>03-05-2024</a:t>
            </a:fld>
            <a:endParaRPr lang="en-IN"/>
          </a:p>
        </p:txBody>
      </p:sp>
      <p:sp>
        <p:nvSpPr>
          <p:cNvPr id="8" name="Footer Placeholder 7">
            <a:extLst>
              <a:ext uri="{FF2B5EF4-FFF2-40B4-BE49-F238E27FC236}">
                <a16:creationId xmlns:a16="http://schemas.microsoft.com/office/drawing/2014/main" id="{F2E2BED3-C02F-39E0-F0B6-6567E0FFD9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8BDE36-E127-2F3C-EA1F-BFA861AFDF7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1365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54E1-3F9D-DBC7-5E48-5E7D72D147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BEA15-0D64-AAE4-DE72-DCE334B4569E}"/>
              </a:ext>
            </a:extLst>
          </p:cNvPr>
          <p:cNvSpPr>
            <a:spLocks noGrp="1"/>
          </p:cNvSpPr>
          <p:nvPr>
            <p:ph type="dt" sz="half" idx="10"/>
          </p:nvPr>
        </p:nvSpPr>
        <p:spPr/>
        <p:txBody>
          <a:bodyPr/>
          <a:lstStyle/>
          <a:p>
            <a:fld id="{92F1E79A-E5F8-499D-86E8-416D8F615790}" type="datetime1">
              <a:rPr lang="en-IN" smtClean="0"/>
              <a:t>03-05-2024</a:t>
            </a:fld>
            <a:endParaRPr lang="en-IN"/>
          </a:p>
        </p:txBody>
      </p:sp>
      <p:sp>
        <p:nvSpPr>
          <p:cNvPr id="4" name="Footer Placeholder 3">
            <a:extLst>
              <a:ext uri="{FF2B5EF4-FFF2-40B4-BE49-F238E27FC236}">
                <a16:creationId xmlns:a16="http://schemas.microsoft.com/office/drawing/2014/main" id="{B8E50357-C0F5-1279-F387-A56B37A37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AE0A18-5225-FCE9-3232-571039FDCD4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42536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11312-4F21-8481-ACE9-B5631280FF9A}"/>
              </a:ext>
            </a:extLst>
          </p:cNvPr>
          <p:cNvSpPr>
            <a:spLocks noGrp="1"/>
          </p:cNvSpPr>
          <p:nvPr>
            <p:ph type="dt" sz="half" idx="10"/>
          </p:nvPr>
        </p:nvSpPr>
        <p:spPr/>
        <p:txBody>
          <a:bodyPr/>
          <a:lstStyle/>
          <a:p>
            <a:fld id="{89A91502-5984-4DB1-8BE0-F5E990C16DE0}" type="datetime1">
              <a:rPr lang="en-IN" smtClean="0"/>
              <a:t>03-05-2024</a:t>
            </a:fld>
            <a:endParaRPr lang="en-IN"/>
          </a:p>
        </p:txBody>
      </p:sp>
      <p:sp>
        <p:nvSpPr>
          <p:cNvPr id="3" name="Footer Placeholder 2">
            <a:extLst>
              <a:ext uri="{FF2B5EF4-FFF2-40B4-BE49-F238E27FC236}">
                <a16:creationId xmlns:a16="http://schemas.microsoft.com/office/drawing/2014/main" id="{2AB9B040-A401-D168-BCF8-1265181E1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252A3E-DDDB-839E-4F5E-0FE0BA7A8012}"/>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9818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0A4D-E089-D6FD-134B-C43318C6D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676042-5FA2-21D7-A7F6-BED2BCFE6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AC7BA-1577-A8BC-1BE0-CC47218C3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8C08E-4F0C-E422-9294-7BA03F08F978}"/>
              </a:ext>
            </a:extLst>
          </p:cNvPr>
          <p:cNvSpPr>
            <a:spLocks noGrp="1"/>
          </p:cNvSpPr>
          <p:nvPr>
            <p:ph type="dt" sz="half" idx="10"/>
          </p:nvPr>
        </p:nvSpPr>
        <p:spPr/>
        <p:txBody>
          <a:bodyPr/>
          <a:lstStyle/>
          <a:p>
            <a:fld id="{1CB4A6A6-4264-4ACC-BE37-84FA1E50A7E6}" type="datetime1">
              <a:rPr lang="en-IN" smtClean="0"/>
              <a:t>03-05-2024</a:t>
            </a:fld>
            <a:endParaRPr lang="en-IN"/>
          </a:p>
        </p:txBody>
      </p:sp>
      <p:sp>
        <p:nvSpPr>
          <p:cNvPr id="6" name="Footer Placeholder 5">
            <a:extLst>
              <a:ext uri="{FF2B5EF4-FFF2-40B4-BE49-F238E27FC236}">
                <a16:creationId xmlns:a16="http://schemas.microsoft.com/office/drawing/2014/main" id="{AD1033C5-F9F1-33EB-92D9-C537B5B72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01C08-0ABA-304E-5FD7-72A0AC88B147}"/>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08728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9752-8FCF-F370-2B02-8EB3BC218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F6050-6973-3467-626C-29CE3C08A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8B0C1-A259-D623-6757-B8F653BF0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66F5B-A1C4-1DC6-C316-6496DA0EF58D}"/>
              </a:ext>
            </a:extLst>
          </p:cNvPr>
          <p:cNvSpPr>
            <a:spLocks noGrp="1"/>
          </p:cNvSpPr>
          <p:nvPr>
            <p:ph type="dt" sz="half" idx="10"/>
          </p:nvPr>
        </p:nvSpPr>
        <p:spPr/>
        <p:txBody>
          <a:bodyPr/>
          <a:lstStyle/>
          <a:p>
            <a:fld id="{84EBD339-1123-4215-8010-5E758A41C0A6}" type="datetime1">
              <a:rPr lang="en-IN" smtClean="0"/>
              <a:t>03-05-2024</a:t>
            </a:fld>
            <a:endParaRPr lang="en-IN"/>
          </a:p>
        </p:txBody>
      </p:sp>
      <p:sp>
        <p:nvSpPr>
          <p:cNvPr id="6" name="Footer Placeholder 5">
            <a:extLst>
              <a:ext uri="{FF2B5EF4-FFF2-40B4-BE49-F238E27FC236}">
                <a16:creationId xmlns:a16="http://schemas.microsoft.com/office/drawing/2014/main" id="{FBC69AED-72A5-D757-0461-D247B5366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C02B7-6FA3-DDC2-5DCB-2AD81BF787E6}"/>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07587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DA2A-3DA0-EF2A-272A-232B653AA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A2F30-BA64-DFAE-7222-35AD5AFA4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8DD9A-04CE-2064-BEBE-F9CA638DE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B4972-B53F-45B9-9AF7-37FC6F92185C}" type="datetime1">
              <a:rPr lang="en-IN" smtClean="0"/>
              <a:t>03-05-2024</a:t>
            </a:fld>
            <a:endParaRPr lang="en-IN"/>
          </a:p>
        </p:txBody>
      </p:sp>
      <p:sp>
        <p:nvSpPr>
          <p:cNvPr id="5" name="Footer Placeholder 4">
            <a:extLst>
              <a:ext uri="{FF2B5EF4-FFF2-40B4-BE49-F238E27FC236}">
                <a16:creationId xmlns:a16="http://schemas.microsoft.com/office/drawing/2014/main" id="{497E0C78-BAE8-1A8F-8589-68B808AE0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EE018-3A73-B97B-4B8E-4EA17A083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2659D-234F-475A-8574-18634DADFA41}" type="slidenum">
              <a:rPr lang="en-IN" smtClean="0"/>
              <a:t>‹#›</a:t>
            </a:fld>
            <a:endParaRPr lang="en-IN"/>
          </a:p>
        </p:txBody>
      </p:sp>
    </p:spTree>
    <p:extLst>
      <p:ext uri="{BB962C8B-B14F-4D97-AF65-F5344CB8AC3E}">
        <p14:creationId xmlns:p14="http://schemas.microsoft.com/office/powerpoint/2010/main" val="404654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07/s40435-023-01163-z"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2C43F-EB44-8DF2-67A8-B6DF07F8F386}"/>
              </a:ext>
            </a:extLst>
          </p:cNvPr>
          <p:cNvSpPr txBox="1"/>
          <p:nvPr/>
        </p:nvSpPr>
        <p:spPr>
          <a:xfrm>
            <a:off x="0" y="0"/>
            <a:ext cx="12192000" cy="1430867"/>
          </a:xfrm>
          <a:prstGeom prst="rect">
            <a:avLst/>
          </a:prstGeom>
          <a:noFill/>
        </p:spPr>
        <p:txBody>
          <a:bodyPr wrap="square" rtlCol="0">
            <a:spAutoFit/>
          </a:bodyPr>
          <a:lstStyle/>
          <a:p>
            <a:endParaRPr lang="en-IN" dirty="0"/>
          </a:p>
        </p:txBody>
      </p:sp>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743619"/>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F013C4-0A95-5B62-E00E-30455C576B9B}"/>
              </a:ext>
            </a:extLst>
          </p:cNvPr>
          <p:cNvSpPr txBox="1"/>
          <p:nvPr/>
        </p:nvSpPr>
        <p:spPr>
          <a:xfrm>
            <a:off x="2722033" y="1760887"/>
            <a:ext cx="6747933" cy="3782061"/>
          </a:xfrm>
          <a:prstGeom prst="rect">
            <a:avLst/>
          </a:prstGeom>
          <a:noFill/>
        </p:spPr>
        <p:txBody>
          <a:bodyPr wrap="square">
            <a:spAutoFit/>
          </a:bodyPr>
          <a:lstStyle/>
          <a:p>
            <a:pPr algn="ctr">
              <a:lnSpc>
                <a:spcPct val="150000"/>
              </a:lnSpc>
              <a:buFontTx/>
              <a:buNone/>
            </a:pPr>
            <a:r>
              <a:rPr lang="en-US" b="1" dirty="0">
                <a:latin typeface="Times New Roman" panose="02020603050405020304" pitchFamily="18" charset="0"/>
                <a:cs typeface="Times New Roman" panose="02020603050405020304" pitchFamily="18" charset="0"/>
              </a:rPr>
              <a:t>Presented by :</a:t>
            </a:r>
          </a:p>
          <a:p>
            <a:pPr algn="ctr">
              <a:lnSpc>
                <a:spcPct val="150000"/>
              </a:lnSpc>
              <a:buFontTx/>
              <a:buNone/>
            </a:pPr>
            <a:r>
              <a:rPr lang="en-US" b="1" dirty="0">
                <a:latin typeface="Times New Roman" panose="02020603050405020304" pitchFamily="18" charset="0"/>
                <a:cs typeface="Times New Roman" panose="02020603050405020304" pitchFamily="18" charset="0"/>
              </a:rPr>
              <a:t>Vikram Verma (BTECH/10161/21)</a:t>
            </a:r>
          </a:p>
          <a:p>
            <a:pPr algn="ctr">
              <a:lnSpc>
                <a:spcPct val="150000"/>
              </a:lnSpc>
              <a:buFontTx/>
              <a:buNone/>
            </a:pPr>
            <a:r>
              <a:rPr lang="en-US" b="1" dirty="0" err="1">
                <a:latin typeface="Times New Roman" panose="02020603050405020304" pitchFamily="18" charset="0"/>
                <a:cs typeface="Times New Roman" panose="02020603050405020304" pitchFamily="18" charset="0"/>
              </a:rPr>
              <a:t>Shambhavi</a:t>
            </a:r>
            <a:r>
              <a:rPr lang="en-US" b="1" dirty="0">
                <a:latin typeface="Times New Roman" panose="02020603050405020304" pitchFamily="18" charset="0"/>
                <a:cs typeface="Times New Roman" panose="02020603050405020304" pitchFamily="18" charset="0"/>
              </a:rPr>
              <a:t> Jha (BTECH/10284/21)</a:t>
            </a: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r>
              <a:rPr lang="en-IN" b="1" dirty="0">
                <a:latin typeface="Times New Roman" panose="02020603050405020304" pitchFamily="18" charset="0"/>
                <a:cs typeface="Times New Roman" panose="02020603050405020304" pitchFamily="18" charset="0"/>
              </a:rPr>
              <a:t>Project guide:</a:t>
            </a:r>
          </a:p>
          <a:p>
            <a:pPr algn="ctr">
              <a:lnSpc>
                <a:spcPct val="150000"/>
              </a:lnSpc>
              <a:buFontTx/>
              <a:buNone/>
            </a:pP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S.S. Solanki</a:t>
            </a:r>
          </a:p>
          <a:p>
            <a:pPr algn="ctr">
              <a:lnSpc>
                <a:spcPct val="150000"/>
              </a:lnSpc>
              <a:buFontTx/>
              <a:buNone/>
            </a:pPr>
            <a:r>
              <a:rPr lang="en-IN" b="1" dirty="0">
                <a:latin typeface="Times New Roman" panose="02020603050405020304" pitchFamily="18" charset="0"/>
                <a:cs typeface="Times New Roman" panose="02020603050405020304" pitchFamily="18" charset="0"/>
              </a:rPr>
              <a:t>Electronics and Communication Engineering</a:t>
            </a:r>
          </a:p>
          <a:p>
            <a:pPr algn="ctr">
              <a:lnSpc>
                <a:spcPct val="150000"/>
              </a:lnSpc>
              <a:buFontTx/>
              <a:buNone/>
            </a:pPr>
            <a:r>
              <a:rPr lang="en-IN" b="1" dirty="0">
                <a:latin typeface="Times New Roman" panose="02020603050405020304" pitchFamily="18" charset="0"/>
                <a:cs typeface="Times New Roman" panose="02020603050405020304" pitchFamily="18" charset="0"/>
              </a:rPr>
              <a:t>BIT </a:t>
            </a:r>
            <a:r>
              <a:rPr lang="en-IN" b="1" dirty="0" err="1">
                <a:latin typeface="Times New Roman" panose="02020603050405020304" pitchFamily="18" charset="0"/>
                <a:cs typeface="Times New Roman" panose="02020603050405020304" pitchFamily="18" charset="0"/>
              </a:rPr>
              <a:t>Mesra</a:t>
            </a:r>
            <a:r>
              <a:rPr lang="en-IN" b="1" dirty="0">
                <a:latin typeface="Times New Roman" panose="02020603050405020304" pitchFamily="18" charset="0"/>
                <a:cs typeface="Times New Roman" panose="02020603050405020304" pitchFamily="18" charset="0"/>
              </a:rPr>
              <a:t>, Ranchi</a:t>
            </a:r>
          </a:p>
        </p:txBody>
      </p:sp>
      <p:sp>
        <p:nvSpPr>
          <p:cNvPr id="2" name="TextBox 1">
            <a:extLst>
              <a:ext uri="{FF2B5EF4-FFF2-40B4-BE49-F238E27FC236}">
                <a16:creationId xmlns:a16="http://schemas.microsoft.com/office/drawing/2014/main" id="{875F4D87-1199-3533-292B-E03262DE8E2D}"/>
              </a:ext>
            </a:extLst>
          </p:cNvPr>
          <p:cNvSpPr txBox="1"/>
          <p:nvPr/>
        </p:nvSpPr>
        <p:spPr>
          <a:xfrm>
            <a:off x="2098308" y="210882"/>
            <a:ext cx="9068177" cy="1384995"/>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REMOTELY-CONTROLLED HYDRO VEHICLE FOR WATER SAMPLE COLLECTION AT VARYING WATER LEVELS</a:t>
            </a:r>
            <a:endParaRPr lang="en-IN" sz="2800" b="1" dirty="0"/>
          </a:p>
        </p:txBody>
      </p:sp>
      <p:sp>
        <p:nvSpPr>
          <p:cNvPr id="3" name="TextBox 2">
            <a:extLst>
              <a:ext uri="{FF2B5EF4-FFF2-40B4-BE49-F238E27FC236}">
                <a16:creationId xmlns:a16="http://schemas.microsoft.com/office/drawing/2014/main" id="{F04FDC6C-6C82-E82F-FB03-EED4A71E9DC0}"/>
              </a:ext>
            </a:extLst>
          </p:cNvPr>
          <p:cNvSpPr txBox="1"/>
          <p:nvPr/>
        </p:nvSpPr>
        <p:spPr>
          <a:xfrm>
            <a:off x="1037063" y="6122020"/>
            <a:ext cx="9523142" cy="369332"/>
          </a:xfrm>
          <a:prstGeom prst="rect">
            <a:avLst/>
          </a:prstGeom>
          <a:noFill/>
        </p:spPr>
        <p:txBody>
          <a:bodyPr wrap="square" rtlCol="0">
            <a:spAutoFit/>
          </a:bodyPr>
          <a:lstStyle/>
          <a:p>
            <a:pPr algn="ctr"/>
            <a:r>
              <a:rPr lang="en-US" b="1" dirty="0"/>
              <a:t>             Department of ECE, BIT, </a:t>
            </a:r>
            <a:r>
              <a:rPr lang="en-US" b="1" dirty="0" err="1"/>
              <a:t>Mesra</a:t>
            </a:r>
            <a:r>
              <a:rPr lang="en-US" b="1" dirty="0"/>
              <a:t>, Ranchi-835215</a:t>
            </a:r>
            <a:endParaRPr lang="en-IN" b="1" dirty="0"/>
          </a:p>
        </p:txBody>
      </p:sp>
      <p:pic>
        <p:nvPicPr>
          <p:cNvPr id="6" name="Picture 5" descr="A red circle with a white and grey circle with a red and grey circle with a white circle with a red and grey circle with a white circle with a red and grey circle with a white circle&#10;&#10;Description automatically generated">
            <a:extLst>
              <a:ext uri="{FF2B5EF4-FFF2-40B4-BE49-F238E27FC236}">
                <a16:creationId xmlns:a16="http://schemas.microsoft.com/office/drawing/2014/main" id="{561C646A-CF75-512F-E736-3814C7E12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6" y="60649"/>
            <a:ext cx="1504950" cy="1509713"/>
          </a:xfrm>
          <a:prstGeom prst="rect">
            <a:avLst/>
          </a:prstGeom>
        </p:spPr>
      </p:pic>
    </p:spTree>
    <p:extLst>
      <p:ext uri="{BB962C8B-B14F-4D97-AF65-F5344CB8AC3E}">
        <p14:creationId xmlns:p14="http://schemas.microsoft.com/office/powerpoint/2010/main" val="35556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018432"/>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1006" y="277518"/>
            <a:ext cx="1186795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rPr>
              <a:t> </a:t>
            </a:r>
            <a:r>
              <a:rPr lang="en-US" sz="3200" dirty="0">
                <a:solidFill>
                  <a:schemeClr val="tx1"/>
                </a:solidFill>
              </a:rPr>
              <a:t>METHODOLOGY ( SWITCHING OF SOLENOID VALVE)</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10</a:t>
            </a:fld>
            <a:endParaRPr lang="en-IN" dirty="0"/>
          </a:p>
        </p:txBody>
      </p:sp>
      <p:pic>
        <p:nvPicPr>
          <p:cNvPr id="2" name="Picture 1">
            <a:extLst>
              <a:ext uri="{FF2B5EF4-FFF2-40B4-BE49-F238E27FC236}">
                <a16:creationId xmlns:a16="http://schemas.microsoft.com/office/drawing/2014/main" id="{71FD6A5E-2B7E-006A-BF1F-C00080BA5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183" y="1538551"/>
            <a:ext cx="5639090" cy="2489328"/>
          </a:xfrm>
          <a:prstGeom prst="rect">
            <a:avLst/>
          </a:prstGeom>
        </p:spPr>
      </p:pic>
      <p:pic>
        <p:nvPicPr>
          <p:cNvPr id="5" name="Picture 4">
            <a:extLst>
              <a:ext uri="{FF2B5EF4-FFF2-40B4-BE49-F238E27FC236}">
                <a16:creationId xmlns:a16="http://schemas.microsoft.com/office/drawing/2014/main" id="{94F3EEC0-E88E-8686-398A-7F54D3B1D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40" r="5979" b="2321"/>
          <a:stretch/>
        </p:blipFill>
        <p:spPr>
          <a:xfrm>
            <a:off x="433137" y="2021274"/>
            <a:ext cx="1915317" cy="1568949"/>
          </a:xfrm>
          <a:prstGeom prst="rect">
            <a:avLst/>
          </a:prstGeom>
        </p:spPr>
      </p:pic>
      <p:pic>
        <p:nvPicPr>
          <p:cNvPr id="8" name="Picture 7">
            <a:extLst>
              <a:ext uri="{FF2B5EF4-FFF2-40B4-BE49-F238E27FC236}">
                <a16:creationId xmlns:a16="http://schemas.microsoft.com/office/drawing/2014/main" id="{941E8E42-74C0-8D42-711F-E7FC0EABA5B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741" y="4131963"/>
            <a:ext cx="2510790" cy="2510790"/>
          </a:xfrm>
          <a:prstGeom prst="rect">
            <a:avLst/>
          </a:prstGeom>
          <a:noFill/>
          <a:ln>
            <a:noFill/>
          </a:ln>
        </p:spPr>
      </p:pic>
      <p:pic>
        <p:nvPicPr>
          <p:cNvPr id="9" name="Picture 8">
            <a:extLst>
              <a:ext uri="{FF2B5EF4-FFF2-40B4-BE49-F238E27FC236}">
                <a16:creationId xmlns:a16="http://schemas.microsoft.com/office/drawing/2014/main" id="{1D108848-A05B-A4A9-3615-C1681964044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886877">
            <a:off x="8581567" y="4076618"/>
            <a:ext cx="2215515" cy="2215515"/>
          </a:xfrm>
          <a:prstGeom prst="rect">
            <a:avLst/>
          </a:prstGeom>
          <a:noFill/>
          <a:ln>
            <a:noFill/>
          </a:ln>
        </p:spPr>
      </p:pic>
      <p:pic>
        <p:nvPicPr>
          <p:cNvPr id="11" name="Picture 10">
            <a:extLst>
              <a:ext uri="{FF2B5EF4-FFF2-40B4-BE49-F238E27FC236}">
                <a16:creationId xmlns:a16="http://schemas.microsoft.com/office/drawing/2014/main" id="{C58B1FC6-C090-A887-6957-FFE54E30C4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367079">
            <a:off x="3667383" y="4815715"/>
            <a:ext cx="722079" cy="496085"/>
          </a:xfrm>
          <a:prstGeom prst="rect">
            <a:avLst/>
          </a:prstGeom>
        </p:spPr>
      </p:pic>
      <p:cxnSp>
        <p:nvCxnSpPr>
          <p:cNvPr id="14" name="Straight Connector 13">
            <a:extLst>
              <a:ext uri="{FF2B5EF4-FFF2-40B4-BE49-F238E27FC236}">
                <a16:creationId xmlns:a16="http://schemas.microsoft.com/office/drawing/2014/main" id="{13A37A99-3560-56DC-CAA3-D5FFE2EAC92E}"/>
              </a:ext>
            </a:extLst>
          </p:cNvPr>
          <p:cNvCxnSpPr>
            <a:stCxn id="8" idx="3"/>
          </p:cNvCxnSpPr>
          <p:nvPr/>
        </p:nvCxnSpPr>
        <p:spPr>
          <a:xfrm>
            <a:off x="3212531" y="5387358"/>
            <a:ext cx="815891" cy="1142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4DE53B-B12A-8E3A-34CF-347EF62C2127}"/>
              </a:ext>
            </a:extLst>
          </p:cNvPr>
          <p:cNvCxnSpPr>
            <a:cxnSpLocks/>
          </p:cNvCxnSpPr>
          <p:nvPr/>
        </p:nvCxnSpPr>
        <p:spPr>
          <a:xfrm>
            <a:off x="4028422" y="5501616"/>
            <a:ext cx="494232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4A6059-3A7F-7979-F3B0-AEDDECCEDAC6}"/>
              </a:ext>
            </a:extLst>
          </p:cNvPr>
          <p:cNvCxnSpPr>
            <a:cxnSpLocks/>
          </p:cNvCxnSpPr>
          <p:nvPr/>
        </p:nvCxnSpPr>
        <p:spPr>
          <a:xfrm flipV="1">
            <a:off x="3230586" y="4658578"/>
            <a:ext cx="821131" cy="1406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2DE30C8-7B61-57F0-B405-BDECCD7CF365}"/>
              </a:ext>
            </a:extLst>
          </p:cNvPr>
          <p:cNvCxnSpPr>
            <a:cxnSpLocks/>
          </p:cNvCxnSpPr>
          <p:nvPr/>
        </p:nvCxnSpPr>
        <p:spPr>
          <a:xfrm>
            <a:off x="4028421" y="4658578"/>
            <a:ext cx="322902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581845-837F-FC92-3078-E327D0AF9B2C}"/>
              </a:ext>
            </a:extLst>
          </p:cNvPr>
          <p:cNvCxnSpPr>
            <a:cxnSpLocks/>
          </p:cNvCxnSpPr>
          <p:nvPr/>
        </p:nvCxnSpPr>
        <p:spPr>
          <a:xfrm flipV="1">
            <a:off x="7251280" y="3429000"/>
            <a:ext cx="0" cy="12400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1BBCA57-A041-05CE-0A3F-6F13B4CF8424}"/>
              </a:ext>
            </a:extLst>
          </p:cNvPr>
          <p:cNvCxnSpPr>
            <a:cxnSpLocks/>
          </p:cNvCxnSpPr>
          <p:nvPr/>
        </p:nvCxnSpPr>
        <p:spPr>
          <a:xfrm flipV="1">
            <a:off x="7403680" y="3429000"/>
            <a:ext cx="0" cy="12400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3714D3-AE36-F3B2-F99D-D14EE015F13B}"/>
              </a:ext>
            </a:extLst>
          </p:cNvPr>
          <p:cNvCxnSpPr>
            <a:cxnSpLocks/>
          </p:cNvCxnSpPr>
          <p:nvPr/>
        </p:nvCxnSpPr>
        <p:spPr>
          <a:xfrm>
            <a:off x="7403680" y="4669005"/>
            <a:ext cx="156706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1776908-4AE5-07F3-7C56-11FC1B60167C}"/>
              </a:ext>
            </a:extLst>
          </p:cNvPr>
          <p:cNvSpPr txBox="1"/>
          <p:nvPr/>
        </p:nvSpPr>
        <p:spPr>
          <a:xfrm>
            <a:off x="9066998" y="5755907"/>
            <a:ext cx="1347537" cy="923330"/>
          </a:xfrm>
          <a:prstGeom prst="rect">
            <a:avLst/>
          </a:prstGeom>
          <a:noFill/>
        </p:spPr>
        <p:txBody>
          <a:bodyPr wrap="square" rtlCol="0">
            <a:spAutoFit/>
          </a:bodyPr>
          <a:lstStyle/>
          <a:p>
            <a:r>
              <a:rPr lang="en-IN" dirty="0"/>
              <a:t>Power Distribution Board</a:t>
            </a:r>
          </a:p>
        </p:txBody>
      </p:sp>
      <p:sp>
        <p:nvSpPr>
          <p:cNvPr id="36" name="TextBox 35">
            <a:extLst>
              <a:ext uri="{FF2B5EF4-FFF2-40B4-BE49-F238E27FC236}">
                <a16:creationId xmlns:a16="http://schemas.microsoft.com/office/drawing/2014/main" id="{B16FB60B-8267-1D14-F79C-37EC418BACEF}"/>
              </a:ext>
            </a:extLst>
          </p:cNvPr>
          <p:cNvSpPr txBox="1"/>
          <p:nvPr/>
        </p:nvSpPr>
        <p:spPr>
          <a:xfrm>
            <a:off x="5966059" y="1605176"/>
            <a:ext cx="2042159" cy="369332"/>
          </a:xfrm>
          <a:prstGeom prst="rect">
            <a:avLst/>
          </a:prstGeom>
          <a:noFill/>
        </p:spPr>
        <p:txBody>
          <a:bodyPr wrap="square" rtlCol="0">
            <a:spAutoFit/>
          </a:bodyPr>
          <a:lstStyle/>
          <a:p>
            <a:r>
              <a:rPr lang="en-IN" dirty="0"/>
              <a:t>Relay (4-channel)</a:t>
            </a:r>
          </a:p>
        </p:txBody>
      </p:sp>
      <p:sp>
        <p:nvSpPr>
          <p:cNvPr id="37" name="TextBox 36">
            <a:extLst>
              <a:ext uri="{FF2B5EF4-FFF2-40B4-BE49-F238E27FC236}">
                <a16:creationId xmlns:a16="http://schemas.microsoft.com/office/drawing/2014/main" id="{A672F8D4-A810-7155-1AC7-16BD8C61795C}"/>
              </a:ext>
            </a:extLst>
          </p:cNvPr>
          <p:cNvSpPr txBox="1"/>
          <p:nvPr/>
        </p:nvSpPr>
        <p:spPr>
          <a:xfrm>
            <a:off x="4122822" y="1669558"/>
            <a:ext cx="2042159" cy="369332"/>
          </a:xfrm>
          <a:prstGeom prst="rect">
            <a:avLst/>
          </a:prstGeom>
          <a:noFill/>
        </p:spPr>
        <p:txBody>
          <a:bodyPr wrap="square" rtlCol="0">
            <a:spAutoFit/>
          </a:bodyPr>
          <a:lstStyle/>
          <a:p>
            <a:r>
              <a:rPr lang="en-IN" dirty="0"/>
              <a:t>Arduino</a:t>
            </a:r>
          </a:p>
        </p:txBody>
      </p:sp>
      <p:sp>
        <p:nvSpPr>
          <p:cNvPr id="38" name="TextBox 37">
            <a:extLst>
              <a:ext uri="{FF2B5EF4-FFF2-40B4-BE49-F238E27FC236}">
                <a16:creationId xmlns:a16="http://schemas.microsoft.com/office/drawing/2014/main" id="{611AC0B7-6F07-B7E4-D4E2-AB1B94B9E46F}"/>
              </a:ext>
            </a:extLst>
          </p:cNvPr>
          <p:cNvSpPr txBox="1"/>
          <p:nvPr/>
        </p:nvSpPr>
        <p:spPr>
          <a:xfrm>
            <a:off x="976929" y="3658547"/>
            <a:ext cx="2042159" cy="369332"/>
          </a:xfrm>
          <a:prstGeom prst="rect">
            <a:avLst/>
          </a:prstGeom>
          <a:noFill/>
        </p:spPr>
        <p:txBody>
          <a:bodyPr wrap="square" rtlCol="0">
            <a:spAutoFit/>
          </a:bodyPr>
          <a:lstStyle/>
          <a:p>
            <a:r>
              <a:rPr lang="en-IN" dirty="0"/>
              <a:t>Receiver</a:t>
            </a:r>
          </a:p>
        </p:txBody>
      </p:sp>
      <p:cxnSp>
        <p:nvCxnSpPr>
          <p:cNvPr id="39" name="Straight Connector 38">
            <a:extLst>
              <a:ext uri="{FF2B5EF4-FFF2-40B4-BE49-F238E27FC236}">
                <a16:creationId xmlns:a16="http://schemas.microsoft.com/office/drawing/2014/main" id="{991A5A34-5F11-A4B9-5334-BFC94E8FA297}"/>
              </a:ext>
            </a:extLst>
          </p:cNvPr>
          <p:cNvCxnSpPr>
            <a:cxnSpLocks/>
          </p:cNvCxnSpPr>
          <p:nvPr/>
        </p:nvCxnSpPr>
        <p:spPr>
          <a:xfrm>
            <a:off x="1803679" y="3449198"/>
            <a:ext cx="279719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EC72972-DB1E-6E60-541B-6D6D8C279EDA}"/>
              </a:ext>
            </a:extLst>
          </p:cNvPr>
          <p:cNvCxnSpPr>
            <a:cxnSpLocks/>
          </p:cNvCxnSpPr>
          <p:nvPr/>
        </p:nvCxnSpPr>
        <p:spPr>
          <a:xfrm flipV="1">
            <a:off x="4600876" y="3045589"/>
            <a:ext cx="0" cy="4036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B75EA94-3432-D758-8D36-20E73122EE97}"/>
              </a:ext>
            </a:extLst>
          </p:cNvPr>
          <p:cNvSpPr txBox="1"/>
          <p:nvPr/>
        </p:nvSpPr>
        <p:spPr>
          <a:xfrm>
            <a:off x="1598992" y="6218594"/>
            <a:ext cx="2042159" cy="369332"/>
          </a:xfrm>
          <a:prstGeom prst="rect">
            <a:avLst/>
          </a:prstGeom>
          <a:noFill/>
        </p:spPr>
        <p:txBody>
          <a:bodyPr wrap="square" rtlCol="0">
            <a:spAutoFit/>
          </a:bodyPr>
          <a:lstStyle/>
          <a:p>
            <a:r>
              <a:rPr lang="en-IN" dirty="0"/>
              <a:t>12V Solenoid Valve</a:t>
            </a:r>
          </a:p>
        </p:txBody>
      </p:sp>
      <p:sp>
        <p:nvSpPr>
          <p:cNvPr id="46" name="TextBox 45">
            <a:extLst>
              <a:ext uri="{FF2B5EF4-FFF2-40B4-BE49-F238E27FC236}">
                <a16:creationId xmlns:a16="http://schemas.microsoft.com/office/drawing/2014/main" id="{72ACC858-D781-D9AE-A2CA-BAF5048B538B}"/>
              </a:ext>
            </a:extLst>
          </p:cNvPr>
          <p:cNvSpPr txBox="1"/>
          <p:nvPr/>
        </p:nvSpPr>
        <p:spPr>
          <a:xfrm>
            <a:off x="4113020" y="4859506"/>
            <a:ext cx="2042159" cy="369332"/>
          </a:xfrm>
          <a:prstGeom prst="rect">
            <a:avLst/>
          </a:prstGeom>
          <a:noFill/>
        </p:spPr>
        <p:txBody>
          <a:bodyPr wrap="square" rtlCol="0">
            <a:spAutoFit/>
          </a:bodyPr>
          <a:lstStyle/>
          <a:p>
            <a:r>
              <a:rPr lang="en-IN" dirty="0"/>
              <a:t>Snubber Diode</a:t>
            </a:r>
          </a:p>
        </p:txBody>
      </p:sp>
    </p:spTree>
    <p:extLst>
      <p:ext uri="{BB962C8B-B14F-4D97-AF65-F5344CB8AC3E}">
        <p14:creationId xmlns:p14="http://schemas.microsoft.com/office/powerpoint/2010/main" val="385131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3000237" y="223559"/>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RESULTS AND DISCUSSION</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5285037"/>
          </a:xfrm>
          <a:prstGeom prst="rect">
            <a:avLst/>
          </a:prstGeom>
          <a:noFill/>
        </p:spPr>
        <p:txBody>
          <a:bodyPr wrap="square">
            <a:spAutoFit/>
          </a:bodyPr>
          <a:lstStyle/>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We faced some issues of signal attenuation as cable lengths increased which we aim to mitigate in future scope.</a:t>
            </a:r>
            <a:endParaRPr lang="en-IN" b="1" kern="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We successfully made 2 </a:t>
            </a:r>
            <a:r>
              <a:rPr lang="en-US" b="0" kern="0" dirty="0" err="1">
                <a:effectLst/>
                <a:latin typeface="Times New Roman" panose="02020603050405020304" pitchFamily="18" charset="0"/>
                <a:ea typeface="Times New Roman" panose="02020603050405020304" pitchFamily="18" charset="0"/>
              </a:rPr>
              <a:t>arduino</a:t>
            </a:r>
            <a:r>
              <a:rPr lang="en-US" b="0" kern="0" dirty="0">
                <a:effectLst/>
                <a:latin typeface="Times New Roman" panose="02020603050405020304" pitchFamily="18" charset="0"/>
                <a:ea typeface="Times New Roman" panose="02020603050405020304" pitchFamily="18" charset="0"/>
              </a:rPr>
              <a:t> boards communicate wirelessly using an NRF module which facilitated 2-way communication. It has PA/LNA feature which stands for Power Amplification and Low Noise Amplification. It allows the module to be able to communicate even in high noise environments.</a:t>
            </a:r>
            <a:endParaRPr lang="en-IN" b="1" kern="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The NEMA17 7.2kg-cm Stepper Motor was used which proved to be appropriate for our application. The estimated weight of the cylinder is 6kg and with this stepper motor and driver combination, it will handle the load easily.</a:t>
            </a:r>
            <a:endParaRPr lang="en-IN" b="1" kern="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The current per phase was found out to be 1.7A which is well within the 2A limit put by the motor driver</a:t>
            </a:r>
            <a:endParaRPr lang="en-IN" b="1" kern="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An </a:t>
            </a:r>
            <a:r>
              <a:rPr lang="en-US" b="0" kern="0" dirty="0" err="1">
                <a:effectLst/>
                <a:latin typeface="Times New Roman" panose="02020603050405020304" pitchFamily="18" charset="0"/>
                <a:ea typeface="Times New Roman" panose="02020603050405020304" pitchFamily="18" charset="0"/>
              </a:rPr>
              <a:t>aluminium</a:t>
            </a:r>
            <a:r>
              <a:rPr lang="en-US" b="0" kern="0" dirty="0">
                <a:effectLst/>
                <a:latin typeface="Times New Roman" panose="02020603050405020304" pitchFamily="18" charset="0"/>
                <a:ea typeface="Times New Roman" panose="02020603050405020304" pitchFamily="18" charset="0"/>
              </a:rPr>
              <a:t> heat shield was installed on the driver to increase the current flow from 1A to 2A and worked perfectly. This avoided over-heating of the module.</a:t>
            </a:r>
            <a:endParaRPr lang="en-IN" b="1" kern="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430"/>
              </a:spcBef>
              <a:spcAft>
                <a:spcPts val="0"/>
              </a:spcAft>
              <a:buFont typeface="Arial" panose="020B0604020202020204" pitchFamily="34" charset="0"/>
              <a:buChar char="•"/>
            </a:pPr>
            <a:r>
              <a:rPr lang="en-US" b="0" kern="0" dirty="0">
                <a:effectLst/>
                <a:latin typeface="Times New Roman" panose="02020603050405020304" pitchFamily="18" charset="0"/>
                <a:ea typeface="Times New Roman" panose="02020603050405020304" pitchFamily="18" charset="0"/>
              </a:rPr>
              <a:t>A </a:t>
            </a:r>
            <a:r>
              <a:rPr lang="en-US" b="0" kern="0" dirty="0" err="1">
                <a:effectLst/>
                <a:latin typeface="Times New Roman" panose="02020603050405020304" pitchFamily="18" charset="0"/>
                <a:ea typeface="Times New Roman" panose="02020603050405020304" pitchFamily="18" charset="0"/>
              </a:rPr>
              <a:t>uni</a:t>
            </a:r>
            <a:r>
              <a:rPr lang="en-US" b="0" kern="0" dirty="0">
                <a:effectLst/>
                <a:latin typeface="Times New Roman" panose="02020603050405020304" pitchFamily="18" charset="0"/>
                <a:ea typeface="Times New Roman" panose="02020603050405020304" pitchFamily="18" charset="0"/>
              </a:rPr>
              <a:t>-directional 12V solenoid valve was used which proved to be extremely precise while in operation. It operates well under high pressure conditions (</a:t>
            </a:r>
            <a:r>
              <a:rPr lang="en-US" b="0" kern="0" dirty="0" err="1">
                <a:effectLst/>
                <a:latin typeface="Times New Roman" panose="02020603050405020304" pitchFamily="18" charset="0"/>
                <a:ea typeface="Times New Roman" panose="02020603050405020304" pitchFamily="18" charset="0"/>
              </a:rPr>
              <a:t>upto</a:t>
            </a:r>
            <a:r>
              <a:rPr lang="en-US" b="0" kern="0" dirty="0">
                <a:effectLst/>
                <a:latin typeface="Times New Roman" panose="02020603050405020304" pitchFamily="18" charset="0"/>
                <a:ea typeface="Times New Roman" panose="02020603050405020304" pitchFamily="18" charset="0"/>
              </a:rPr>
              <a:t> 1.2MPa). The response time is less than 50ms.</a:t>
            </a:r>
            <a:endParaRPr lang="en-IN" b="1" kern="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11</a:t>
            </a:fld>
            <a:endParaRPr lang="en-IN" dirty="0"/>
          </a:p>
        </p:txBody>
      </p:sp>
    </p:spTree>
    <p:extLst>
      <p:ext uri="{BB962C8B-B14F-4D97-AF65-F5344CB8AC3E}">
        <p14:creationId xmlns:p14="http://schemas.microsoft.com/office/powerpoint/2010/main" val="372600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1839829" y="414678"/>
            <a:ext cx="84873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CONCLUSION AND FUTURE SCOPE</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a:xfrm>
            <a:off x="8955529" y="6492875"/>
            <a:ext cx="2743200" cy="365125"/>
          </a:xfrm>
        </p:spPr>
        <p:txBody>
          <a:bodyPr/>
          <a:lstStyle/>
          <a:p>
            <a:fld id="{4632659D-234F-475A-8574-18634DADFA41}" type="slidenum">
              <a:rPr lang="en-IN" smtClean="0"/>
              <a:t>12</a:t>
            </a:fld>
            <a:endParaRPr lang="en-IN" dirty="0"/>
          </a:p>
        </p:txBody>
      </p:sp>
      <p:sp>
        <p:nvSpPr>
          <p:cNvPr id="2" name="TextBox 1">
            <a:extLst>
              <a:ext uri="{FF2B5EF4-FFF2-40B4-BE49-F238E27FC236}">
                <a16:creationId xmlns:a16="http://schemas.microsoft.com/office/drawing/2014/main" id="{2740C79E-BDB1-BB37-EF8B-63E0FBFEB5A9}"/>
              </a:ext>
            </a:extLst>
          </p:cNvPr>
          <p:cNvSpPr txBox="1"/>
          <p:nvPr/>
        </p:nvSpPr>
        <p:spPr>
          <a:xfrm>
            <a:off x="519764" y="1299411"/>
            <a:ext cx="11178965" cy="461664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Successfully demonstrated the working prototype of the collection mechanism including the stepper motor and the solenoid valve.</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created a cheaper alternative and also made it remote-controlled which reduced a great deal of physical labour.</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circuitry is simple to execute. Hence, chances of failure are negligible.</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the future, we will create an algorithm where pre-determined depths will be fed before the process starts, and the collection will be done automatically when the vehicle reaches the point.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will install a GPS module on-board the vehicle so that it could navigate to the selected collection point on its own without remotely controlling it.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future, we will make the collection cylinders modular which will enable us to add or remove containers as per requirement.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405102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1839829" y="414678"/>
            <a:ext cx="84873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REFERENCES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a:xfrm>
            <a:off x="8955529" y="6492875"/>
            <a:ext cx="2743200" cy="365125"/>
          </a:xfrm>
        </p:spPr>
        <p:txBody>
          <a:bodyPr/>
          <a:lstStyle/>
          <a:p>
            <a:fld id="{4632659D-234F-475A-8574-18634DADFA41}" type="slidenum">
              <a:rPr lang="en-IN" smtClean="0"/>
              <a:t>13</a:t>
            </a:fld>
            <a:endParaRPr lang="en-IN" dirty="0"/>
          </a:p>
        </p:txBody>
      </p:sp>
      <p:sp>
        <p:nvSpPr>
          <p:cNvPr id="2" name="TextBox 1">
            <a:extLst>
              <a:ext uri="{FF2B5EF4-FFF2-40B4-BE49-F238E27FC236}">
                <a16:creationId xmlns:a16="http://schemas.microsoft.com/office/drawing/2014/main" id="{2740C79E-BDB1-BB37-EF8B-63E0FBFEB5A9}"/>
              </a:ext>
            </a:extLst>
          </p:cNvPr>
          <p:cNvSpPr txBox="1"/>
          <p:nvPr/>
        </p:nvSpPr>
        <p:spPr>
          <a:xfrm>
            <a:off x="519764" y="1299411"/>
            <a:ext cx="11178965" cy="4801314"/>
          </a:xfrm>
          <a:prstGeom prst="rect">
            <a:avLst/>
          </a:prstGeom>
          <a:noFill/>
        </p:spPr>
        <p:txBody>
          <a:bodyPr wrap="square" rtlCol="0">
            <a:spAutoFit/>
          </a:bodyPr>
          <a:lstStyle/>
          <a:p>
            <a:pPr marL="285750" lvl="0" indent="-285750" algn="jus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Fornai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Bartaloni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Ferri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Manzi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F.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Ciuchi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C.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Laschi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 autonomous water monitoring and sampling system for small-sized ASV operations," 2012 Oceans, Hampton Roads, VA, USA, 2012, pp. 1-6,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10.1109/OCEANS.2012.6405015.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Zhang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Yanwu</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Ryan John P.,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Kieft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Brian, Hobson Brett W., McEwen Robert S., Godin Michael A., Harvey Julio B., Barone Benedetto, Bellingham James G., Birch James M.,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Scholin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Christopher A., Chavez Francisco P., “Targeted Sampling by Autonomous Underwater Vehicles”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 Zhang, D. Li, Y. He, J. Xiong, Z. Li and C. Xiong, "Autonomous Water Sampling System and Experiment Based on the Unmanned Surface Vehicle," </a:t>
            </a:r>
            <a:r>
              <a:rPr lang="en-US" i="1"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2021 IEEE International Conference on Unmanned Systems (ICUS)</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Beijing, China, 2021, pp. 608-613,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doi</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10.1109/ICUS52573.2021.9641354.</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Zhang, M., Li, D., Xiong, J. </a:t>
            </a:r>
            <a:r>
              <a:rPr lang="en-US"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et al.</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Multi-dimensional water sampling unmanned surface vehicle development and application. </a:t>
            </a:r>
            <a:r>
              <a:rPr lang="en-US"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Int. J. </a:t>
            </a:r>
            <a:r>
              <a:rPr lang="en-US"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Dynam</a:t>
            </a:r>
            <a:r>
              <a:rPr lang="en-US"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Control</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11</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3188–3208 (2023). </a:t>
            </a:r>
            <a:r>
              <a:rPr lang="en-US" u="sng" dirty="0">
                <a:solidFill>
                  <a:srgbClr val="0000F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https://doi.org/10.1007/s40435-023-01163-z</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Madeo</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Pozzebon</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Mocenni</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D.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Bertoni</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 Low-Cost Unmanned Surface Vehicle for Pervasive Water Quality Monitoring," in </a:t>
            </a:r>
            <a:r>
              <a:rPr lang="en-US" i="1"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IEEE Transactions on Instrumentation and Measurement</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vol. 69, no. 4, pp. 1433-1444, April 2020, </a:t>
            </a:r>
            <a:r>
              <a:rPr lang="en-US"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doi</a:t>
            </a:r>
            <a:r>
              <a:rPr lang="en-US"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10.1109/TIM.2019.2963515.</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US"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Panetsos</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Fotis</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et al. "A motion control framework for autonomous water sampling and swing‐free transportation of a multirotor UAV with a cable‐suspended mechanism." </a:t>
            </a:r>
            <a:r>
              <a:rPr lang="en-US"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Journal of Field Robotics</a:t>
            </a: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40.5 (2023): 1209-1230.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68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3000237" y="223559"/>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OUTLINE</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5262979"/>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Introduction to the problem statement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Existing methods</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Methodology</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Approach (Schematic)</a:t>
            </a:r>
            <a:endParaRPr lang="en-US" sz="28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Collection Cylinder</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Pressure Sensor and NRF Modules</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Stepper Motor implementation</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Switching of Solenoid Valve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Results and Discussion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 and future scope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2</a:t>
            </a:fld>
            <a:endParaRPr lang="en-IN" dirty="0"/>
          </a:p>
        </p:txBody>
      </p:sp>
    </p:spTree>
    <p:extLst>
      <p:ext uri="{BB962C8B-B14F-4D97-AF65-F5344CB8AC3E}">
        <p14:creationId xmlns:p14="http://schemas.microsoft.com/office/powerpoint/2010/main" val="136276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1020280" y="392764"/>
            <a:ext cx="10799544"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3200" dirty="0">
                <a:solidFill>
                  <a:schemeClr val="tx1"/>
                </a:solidFill>
              </a:rPr>
              <a:t>INTRODUCTION TO THE PROBLEM STATEMENT</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271074"/>
            <a:ext cx="11038504" cy="5878532"/>
          </a:xfrm>
          <a:prstGeom prst="rect">
            <a:avLst/>
          </a:prstGeom>
          <a:noFill/>
        </p:spPr>
        <p:txBody>
          <a:bodyPr wrap="square">
            <a:spAutoFit/>
          </a:bodyPr>
          <a:lstStyle/>
          <a:p>
            <a:pPr marL="342900" indent="-342900">
              <a:buFont typeface="Arial" panose="020B0604020202020204" pitchFamily="34" charset="0"/>
              <a:buChar char="•"/>
            </a:pPr>
            <a:r>
              <a:rPr lang="en-US" sz="2000" dirty="0"/>
              <a:t>Water sources nowadays are highly polluted.</a:t>
            </a:r>
          </a:p>
          <a:p>
            <a:endParaRPr lang="en-US" sz="2000" dirty="0"/>
          </a:p>
          <a:p>
            <a:pPr marL="342900" indent="-342900">
              <a:buFont typeface="Arial" panose="020B0604020202020204" pitchFamily="34" charset="0"/>
              <a:buChar char="•"/>
            </a:pPr>
            <a:r>
              <a:rPr lang="en-US" sz="2000" dirty="0"/>
              <a:t>Water treatment plants are working at capacity to lower the pollutant levels and supply clean water.</a:t>
            </a:r>
          </a:p>
          <a:p>
            <a:endParaRPr lang="en-US" sz="2000" dirty="0"/>
          </a:p>
          <a:p>
            <a:pPr marL="342900" indent="-342900">
              <a:buFont typeface="Arial" panose="020B0604020202020204" pitchFamily="34" charset="0"/>
              <a:buChar char="•"/>
            </a:pPr>
            <a:r>
              <a:rPr lang="en-US" sz="2000" dirty="0"/>
              <a:t>If we determine the properties of water at different depths before-hand, efficiency of these plants can be greatly increased.</a:t>
            </a:r>
          </a:p>
          <a:p>
            <a:endParaRPr lang="en-US" sz="2000" dirty="0"/>
          </a:p>
          <a:p>
            <a:pPr marL="342900" indent="-342900">
              <a:buFont typeface="Arial" panose="020B0604020202020204" pitchFamily="34" charset="0"/>
              <a:buChar char="•"/>
            </a:pPr>
            <a:r>
              <a:rPr lang="en-US" sz="2000" dirty="0"/>
              <a:t>Different treatment agents will be used in proportion.</a:t>
            </a:r>
          </a:p>
          <a:p>
            <a:endParaRPr lang="en-US" sz="2000" dirty="0"/>
          </a:p>
          <a:p>
            <a:pPr marL="342900" indent="-342900">
              <a:buFont typeface="Arial" panose="020B0604020202020204" pitchFamily="34" charset="0"/>
              <a:buChar char="•"/>
            </a:pPr>
            <a:r>
              <a:rPr lang="en-US" sz="2000" dirty="0"/>
              <a:t>Instead of going through all the procedures of water treatment, only those that are necessary in accordance with the properties obtained will be carried out.</a:t>
            </a:r>
          </a:p>
          <a:p>
            <a:endParaRPr lang="en-US" sz="2000" dirty="0"/>
          </a:p>
          <a:p>
            <a:pPr marL="342900" indent="-342900">
              <a:buFont typeface="Arial" panose="020B0604020202020204" pitchFamily="34" charset="0"/>
              <a:buChar char="•"/>
            </a:pPr>
            <a:r>
              <a:rPr lang="en-US" sz="2000" dirty="0"/>
              <a:t>Thus arises a need for water collection at different depths.</a:t>
            </a:r>
          </a:p>
          <a:p>
            <a:endParaRPr lang="en-US" sz="2000" dirty="0"/>
          </a:p>
          <a:p>
            <a:pPr marL="342900" indent="-342900">
              <a:buFont typeface="Arial" panose="020B0604020202020204" pitchFamily="34" charset="0"/>
              <a:buChar char="•"/>
            </a:pPr>
            <a:r>
              <a:rPr lang="en-US" sz="2000" dirty="0"/>
              <a:t>Various methods exist but we needed a cheaper and quicker alternative.</a:t>
            </a:r>
          </a:p>
          <a:p>
            <a:endParaRPr lang="en-US" sz="2000" dirty="0"/>
          </a:p>
          <a:p>
            <a:pPr marL="342900" indent="-342900">
              <a:buFont typeface="Arial" panose="020B0604020202020204" pitchFamily="34" charset="0"/>
              <a:buChar char="•"/>
            </a:pPr>
            <a:r>
              <a:rPr lang="en-US" sz="2000" dirty="0"/>
              <a:t>Making the system remote-controlled significantly reduced the amount of physical </a:t>
            </a:r>
            <a:r>
              <a:rPr lang="en-US" sz="2000" dirty="0" err="1"/>
              <a:t>labour</a:t>
            </a:r>
            <a:r>
              <a:rPr lang="en-US" sz="2000" dirty="0"/>
              <a:t> required during sampling</a:t>
            </a:r>
          </a:p>
          <a:p>
            <a:pPr marL="457200" indent="-457200">
              <a:buFont typeface="Arial" panose="020B0604020202020204" pitchFamily="34" charset="0"/>
              <a:buChar char="•"/>
            </a:pP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3</a:t>
            </a:fld>
            <a:endParaRPr lang="en-IN"/>
          </a:p>
        </p:txBody>
      </p:sp>
    </p:spTree>
    <p:extLst>
      <p:ext uri="{BB962C8B-B14F-4D97-AF65-F5344CB8AC3E}">
        <p14:creationId xmlns:p14="http://schemas.microsoft.com/office/powerpoint/2010/main" val="228618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941431"/>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1020280" y="392764"/>
            <a:ext cx="10799544"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EXISTING METHODS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4</a:t>
            </a:fld>
            <a:endParaRPr lang="en-IN"/>
          </a:p>
        </p:txBody>
      </p:sp>
      <p:graphicFrame>
        <p:nvGraphicFramePr>
          <p:cNvPr id="2" name="Table 1">
            <a:extLst>
              <a:ext uri="{FF2B5EF4-FFF2-40B4-BE49-F238E27FC236}">
                <a16:creationId xmlns:a16="http://schemas.microsoft.com/office/drawing/2014/main" id="{4440A787-3DB4-0165-0A2D-B44BEE8DD39E}"/>
              </a:ext>
            </a:extLst>
          </p:cNvPr>
          <p:cNvGraphicFramePr>
            <a:graphicFrameLocks noGrp="1"/>
          </p:cNvGraphicFramePr>
          <p:nvPr>
            <p:extLst>
              <p:ext uri="{D42A27DB-BD31-4B8C-83A1-F6EECF244321}">
                <p14:modId xmlns:p14="http://schemas.microsoft.com/office/powerpoint/2010/main" val="161125897"/>
              </p:ext>
            </p:extLst>
          </p:nvPr>
        </p:nvGraphicFramePr>
        <p:xfrm>
          <a:off x="1020280" y="1125123"/>
          <a:ext cx="10333520" cy="5418346"/>
        </p:xfrm>
        <a:graphic>
          <a:graphicData uri="http://schemas.openxmlformats.org/drawingml/2006/table">
            <a:tbl>
              <a:tblPr firstRow="1" firstCol="1" bandRow="1">
                <a:tableStyleId>{21E4AEA4-8DFA-4A89-87EB-49C32662AFE0}</a:tableStyleId>
              </a:tblPr>
              <a:tblGrid>
                <a:gridCol w="2664278">
                  <a:extLst>
                    <a:ext uri="{9D8B030D-6E8A-4147-A177-3AD203B41FA5}">
                      <a16:colId xmlns:a16="http://schemas.microsoft.com/office/drawing/2014/main" val="2507879863"/>
                    </a:ext>
                  </a:extLst>
                </a:gridCol>
                <a:gridCol w="3532917">
                  <a:extLst>
                    <a:ext uri="{9D8B030D-6E8A-4147-A177-3AD203B41FA5}">
                      <a16:colId xmlns:a16="http://schemas.microsoft.com/office/drawing/2014/main" val="3344602539"/>
                    </a:ext>
                  </a:extLst>
                </a:gridCol>
                <a:gridCol w="4136325">
                  <a:extLst>
                    <a:ext uri="{9D8B030D-6E8A-4147-A177-3AD203B41FA5}">
                      <a16:colId xmlns:a16="http://schemas.microsoft.com/office/drawing/2014/main" val="3250946566"/>
                    </a:ext>
                  </a:extLst>
                </a:gridCol>
              </a:tblGrid>
              <a:tr h="241367">
                <a:tc>
                  <a:txBody>
                    <a:bodyPr/>
                    <a:lstStyle/>
                    <a:p>
                      <a:pPr algn="ctr">
                        <a:lnSpc>
                          <a:spcPct val="115000"/>
                        </a:lnSpc>
                        <a:spcAft>
                          <a:spcPts val="800"/>
                        </a:spcAft>
                      </a:pPr>
                      <a:r>
                        <a:rPr lang="en-IN" sz="1600" kern="100" dirty="0">
                          <a:effectLst/>
                        </a:rPr>
                        <a:t>Tools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600" kern="100">
                          <a:effectLst/>
                        </a:rPr>
                        <a:t>Advantages</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600" kern="100" dirty="0">
                          <a:effectLst/>
                        </a:rPr>
                        <a:t>Disadvantages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848714"/>
                  </a:ext>
                </a:extLst>
              </a:tr>
              <a:tr h="1004705">
                <a:tc>
                  <a:txBody>
                    <a:bodyPr/>
                    <a:lstStyle/>
                    <a:p>
                      <a:pPr>
                        <a:lnSpc>
                          <a:spcPct val="115000"/>
                        </a:lnSpc>
                        <a:spcAft>
                          <a:spcPts val="800"/>
                        </a:spcAft>
                      </a:pPr>
                      <a:r>
                        <a:rPr lang="en-IN" sz="1600" kern="100" dirty="0">
                          <a:effectLst/>
                        </a:rPr>
                        <a:t>Bottom sampler</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SzPts val="800"/>
                        <a:buFont typeface="Symbol" panose="05050102010706020507" pitchFamily="18" charset="2"/>
                        <a:buChar char=""/>
                      </a:pPr>
                      <a:r>
                        <a:rPr lang="en-IN" sz="1600" kern="100" dirty="0">
                          <a:effectLst/>
                        </a:rPr>
                        <a:t>Construction is easy.</a:t>
                      </a:r>
                    </a:p>
                    <a:p>
                      <a:pPr marL="342900" lvl="0" indent="-342900">
                        <a:lnSpc>
                          <a:spcPct val="115000"/>
                        </a:lnSpc>
                        <a:buSzPts val="800"/>
                        <a:buFont typeface="Symbol" panose="05050102010706020507" pitchFamily="18" charset="2"/>
                        <a:buChar char=""/>
                      </a:pPr>
                      <a:r>
                        <a:rPr lang="en-IN" sz="1600" kern="100" dirty="0">
                          <a:effectLst/>
                        </a:rPr>
                        <a:t>Inexpensive</a:t>
                      </a:r>
                    </a:p>
                    <a:p>
                      <a:pPr marL="342900" lvl="0" indent="-342900">
                        <a:lnSpc>
                          <a:spcPct val="115000"/>
                        </a:lnSpc>
                        <a:buSzPts val="800"/>
                        <a:buFont typeface="Symbol" panose="05050102010706020507" pitchFamily="18" charset="2"/>
                        <a:buChar char=""/>
                      </a:pPr>
                      <a:r>
                        <a:rPr lang="en-IN" sz="1600" kern="100" dirty="0">
                          <a:effectLst/>
                        </a:rPr>
                        <a:t>Very portable</a:t>
                      </a:r>
                    </a:p>
                    <a:p>
                      <a:pPr marL="342900" lvl="0" indent="-342900">
                        <a:lnSpc>
                          <a:spcPct val="115000"/>
                        </a:lnSpc>
                        <a:buSzPts val="800"/>
                        <a:buFont typeface="Symbol" panose="05050102010706020507" pitchFamily="18" charset="2"/>
                        <a:buChar char=""/>
                      </a:pPr>
                      <a:r>
                        <a:rPr lang="en-IN" sz="1600" kern="100" dirty="0">
                          <a:effectLst/>
                        </a:rPr>
                        <a:t>Readily available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600" kern="100" dirty="0">
                          <a:effectLst/>
                        </a:rPr>
                        <a:t>Sampling process is time consuming</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617690"/>
                  </a:ext>
                </a:extLst>
              </a:tr>
              <a:tr h="750259">
                <a:tc>
                  <a:txBody>
                    <a:bodyPr/>
                    <a:lstStyle/>
                    <a:p>
                      <a:pPr>
                        <a:lnSpc>
                          <a:spcPct val="115000"/>
                        </a:lnSpc>
                        <a:spcAft>
                          <a:spcPts val="800"/>
                        </a:spcAft>
                      </a:pPr>
                      <a:r>
                        <a:rPr lang="en-IN" sz="1600" kern="100">
                          <a:effectLst/>
                        </a:rPr>
                        <a:t>Suction-lift Pump</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dirty="0">
                          <a:effectLst/>
                        </a:rPr>
                        <a:t>Relatively portable</a:t>
                      </a:r>
                    </a:p>
                    <a:p>
                      <a:pPr marL="342900" lvl="0" indent="-342900">
                        <a:lnSpc>
                          <a:spcPct val="115000"/>
                        </a:lnSpc>
                        <a:buFont typeface="Symbol" panose="05050102010706020507" pitchFamily="18" charset="2"/>
                        <a:buChar char=""/>
                      </a:pPr>
                      <a:r>
                        <a:rPr lang="en-IN" sz="1600" kern="100" dirty="0">
                          <a:effectLst/>
                        </a:rPr>
                        <a:t>Readily available</a:t>
                      </a:r>
                    </a:p>
                    <a:p>
                      <a:pPr marL="342900" lvl="0" indent="-342900">
                        <a:lnSpc>
                          <a:spcPct val="115000"/>
                        </a:lnSpc>
                        <a:buFont typeface="Symbol" panose="05050102010706020507" pitchFamily="18" charset="2"/>
                        <a:buChar char=""/>
                      </a:pPr>
                      <a:r>
                        <a:rPr lang="en-IN" sz="1600" kern="100" dirty="0">
                          <a:effectLst/>
                        </a:rPr>
                        <a:t>Inexpensive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600" kern="100">
                          <a:effectLst/>
                        </a:rPr>
                        <a:t>Sampling is limited to situations where water levels are within about 20 ft of the ground surface</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532207"/>
                  </a:ext>
                </a:extLst>
              </a:tr>
              <a:tr h="1096896">
                <a:tc>
                  <a:txBody>
                    <a:bodyPr/>
                    <a:lstStyle/>
                    <a:p>
                      <a:pPr>
                        <a:lnSpc>
                          <a:spcPct val="115000"/>
                        </a:lnSpc>
                        <a:spcAft>
                          <a:spcPts val="800"/>
                        </a:spcAft>
                      </a:pPr>
                      <a:r>
                        <a:rPr lang="en-IN" sz="1600" kern="100">
                          <a:effectLst/>
                        </a:rPr>
                        <a:t>Air-lift Samplers</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a:effectLst/>
                        </a:rPr>
                        <a:t>Relatively portable</a:t>
                      </a:r>
                    </a:p>
                    <a:p>
                      <a:pPr marL="342900" lvl="0" indent="-342900">
                        <a:lnSpc>
                          <a:spcPct val="115000"/>
                        </a:lnSpc>
                        <a:buFont typeface="Symbol" panose="05050102010706020507" pitchFamily="18" charset="2"/>
                        <a:buChar char=""/>
                      </a:pPr>
                      <a:r>
                        <a:rPr lang="en-IN" sz="1600" kern="100">
                          <a:effectLst/>
                        </a:rPr>
                        <a:t>Readily available</a:t>
                      </a:r>
                    </a:p>
                    <a:p>
                      <a:pPr marL="342900" lvl="0" indent="-342900">
                        <a:lnSpc>
                          <a:spcPct val="115000"/>
                        </a:lnSpc>
                        <a:spcAft>
                          <a:spcPts val="800"/>
                        </a:spcAft>
                        <a:buFont typeface="Symbol" panose="05050102010706020507" pitchFamily="18" charset="2"/>
                        <a:buChar char=""/>
                      </a:pPr>
                      <a:r>
                        <a:rPr lang="en-IN" sz="1600" kern="100">
                          <a:effectLst/>
                        </a:rPr>
                        <a:t>Inexpensive</a:t>
                      </a:r>
                    </a:p>
                    <a:p>
                      <a:pPr>
                        <a:lnSpc>
                          <a:spcPct val="115000"/>
                        </a:lnSpc>
                        <a:spcAft>
                          <a:spcPts val="800"/>
                        </a:spcAft>
                      </a:pPr>
                      <a:r>
                        <a:rPr lang="en-IN" sz="1600" kern="100">
                          <a:effectLst/>
                        </a:rPr>
                        <a:t>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600" kern="100" dirty="0">
                          <a:effectLst/>
                        </a:rPr>
                        <a:t>Causes changes in carbon dioxide concentrations; hence not suitable for sampling pH sensitive parameters.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8770371"/>
                  </a:ext>
                </a:extLst>
              </a:tr>
              <a:tr h="1004705">
                <a:tc>
                  <a:txBody>
                    <a:bodyPr/>
                    <a:lstStyle/>
                    <a:p>
                      <a:pPr>
                        <a:lnSpc>
                          <a:spcPct val="115000"/>
                        </a:lnSpc>
                        <a:spcAft>
                          <a:spcPts val="800"/>
                        </a:spcAft>
                      </a:pPr>
                      <a:r>
                        <a:rPr lang="en-IN" sz="1600" kern="100">
                          <a:effectLst/>
                        </a:rPr>
                        <a:t>Gas- operated Pump</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a:effectLst/>
                        </a:rPr>
                        <a:t>Construction is simple</a:t>
                      </a:r>
                    </a:p>
                    <a:p>
                      <a:pPr marL="342900" lvl="0" indent="-342900">
                        <a:lnSpc>
                          <a:spcPct val="115000"/>
                        </a:lnSpc>
                        <a:buFont typeface="Symbol" panose="05050102010706020507" pitchFamily="18" charset="2"/>
                        <a:buChar char=""/>
                      </a:pPr>
                      <a:r>
                        <a:rPr lang="en-IN" sz="1600" kern="100">
                          <a:effectLst/>
                        </a:rPr>
                        <a:t>Relatively portable</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dirty="0">
                          <a:effectLst/>
                        </a:rPr>
                        <a:t>Large gas volumes and long cycles are necessary when pumping from deep wells.</a:t>
                      </a:r>
                    </a:p>
                    <a:p>
                      <a:pPr marL="342900" lvl="0" indent="-342900">
                        <a:lnSpc>
                          <a:spcPct val="115000"/>
                        </a:lnSpc>
                        <a:spcAft>
                          <a:spcPts val="800"/>
                        </a:spcAft>
                        <a:buFont typeface="Symbol" panose="05050102010706020507" pitchFamily="18" charset="2"/>
                        <a:buChar char=""/>
                      </a:pPr>
                      <a:r>
                        <a:rPr lang="en-IN" sz="1600" kern="100" dirty="0">
                          <a:effectLst/>
                        </a:rPr>
                        <a:t>Expensive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0403667"/>
                  </a:ext>
                </a:extLst>
              </a:tr>
              <a:tr h="1004705">
                <a:tc>
                  <a:txBody>
                    <a:bodyPr/>
                    <a:lstStyle/>
                    <a:p>
                      <a:pPr>
                        <a:lnSpc>
                          <a:spcPct val="115000"/>
                        </a:lnSpc>
                        <a:spcAft>
                          <a:spcPts val="800"/>
                        </a:spcAft>
                      </a:pPr>
                      <a:r>
                        <a:rPr lang="en-IN" sz="1600" kern="100">
                          <a:effectLst/>
                        </a:rPr>
                        <a:t>Submersible Pump</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dirty="0">
                          <a:effectLst/>
                        </a:rPr>
                        <a:t>Construction is simple</a:t>
                      </a:r>
                    </a:p>
                    <a:p>
                      <a:pPr marL="342900" lvl="0" indent="-342900">
                        <a:lnSpc>
                          <a:spcPct val="115000"/>
                        </a:lnSpc>
                        <a:buFont typeface="Symbol" panose="05050102010706020507" pitchFamily="18" charset="2"/>
                        <a:buChar char=""/>
                      </a:pPr>
                      <a:r>
                        <a:rPr lang="en-IN" sz="1600" kern="100" dirty="0">
                          <a:effectLst/>
                        </a:rPr>
                        <a:t>Wide range of diameters</a:t>
                      </a:r>
                    </a:p>
                    <a:p>
                      <a:pPr marL="342900" lvl="0" indent="-342900">
                        <a:lnSpc>
                          <a:spcPct val="115000"/>
                        </a:lnSpc>
                        <a:buFont typeface="Symbol" panose="05050102010706020507" pitchFamily="18" charset="2"/>
                        <a:buChar char=""/>
                      </a:pPr>
                      <a:r>
                        <a:rPr lang="en-IN" sz="1600" kern="100" dirty="0">
                          <a:effectLst/>
                        </a:rPr>
                        <a:t>Constructed from various materials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600" kern="100" dirty="0">
                          <a:effectLst/>
                        </a:rPr>
                        <a:t>Too large and not portable</a:t>
                      </a:r>
                    </a:p>
                    <a:p>
                      <a:pPr marL="342900" lvl="0" indent="-342900">
                        <a:lnSpc>
                          <a:spcPct val="115000"/>
                        </a:lnSpc>
                        <a:spcAft>
                          <a:spcPts val="800"/>
                        </a:spcAft>
                        <a:buFont typeface="Symbol" panose="05050102010706020507" pitchFamily="18" charset="2"/>
                        <a:buChar char=""/>
                      </a:pPr>
                      <a:r>
                        <a:rPr lang="en-IN" sz="1600" kern="100" dirty="0">
                          <a:effectLst/>
                        </a:rPr>
                        <a:t>Expensive</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7648127"/>
                  </a:ext>
                </a:extLst>
              </a:tr>
            </a:tbl>
          </a:graphicData>
        </a:graphic>
      </p:graphicFrame>
    </p:spTree>
    <p:extLst>
      <p:ext uri="{BB962C8B-B14F-4D97-AF65-F5344CB8AC3E}">
        <p14:creationId xmlns:p14="http://schemas.microsoft.com/office/powerpoint/2010/main" val="223549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970305"/>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90612" y="310187"/>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LITERATURE REVIEW</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5</a:t>
            </a:fld>
            <a:endParaRPr lang="en-IN"/>
          </a:p>
        </p:txBody>
      </p:sp>
      <p:graphicFrame>
        <p:nvGraphicFramePr>
          <p:cNvPr id="5" name="Table 4">
            <a:extLst>
              <a:ext uri="{FF2B5EF4-FFF2-40B4-BE49-F238E27FC236}">
                <a16:creationId xmlns:a16="http://schemas.microsoft.com/office/drawing/2014/main" id="{6750D085-0B56-480E-A3C6-3A01E6DAD54D}"/>
              </a:ext>
            </a:extLst>
          </p:cNvPr>
          <p:cNvGraphicFramePr>
            <a:graphicFrameLocks noGrp="1"/>
          </p:cNvGraphicFramePr>
          <p:nvPr>
            <p:extLst>
              <p:ext uri="{D42A27DB-BD31-4B8C-83A1-F6EECF244321}">
                <p14:modId xmlns:p14="http://schemas.microsoft.com/office/powerpoint/2010/main" val="2758829279"/>
              </p:ext>
            </p:extLst>
          </p:nvPr>
        </p:nvGraphicFramePr>
        <p:xfrm>
          <a:off x="785870" y="1188339"/>
          <a:ext cx="10620260" cy="5394397"/>
        </p:xfrm>
        <a:graphic>
          <a:graphicData uri="http://schemas.openxmlformats.org/drawingml/2006/table">
            <a:tbl>
              <a:tblPr firstRow="1" firstCol="1" bandRow="1">
                <a:tableStyleId>{21E4AEA4-8DFA-4A89-87EB-49C32662AFE0}</a:tableStyleId>
              </a:tblPr>
              <a:tblGrid>
                <a:gridCol w="2948198">
                  <a:extLst>
                    <a:ext uri="{9D8B030D-6E8A-4147-A177-3AD203B41FA5}">
                      <a16:colId xmlns:a16="http://schemas.microsoft.com/office/drawing/2014/main" val="3765916937"/>
                    </a:ext>
                  </a:extLst>
                </a:gridCol>
                <a:gridCol w="2494918">
                  <a:extLst>
                    <a:ext uri="{9D8B030D-6E8A-4147-A177-3AD203B41FA5}">
                      <a16:colId xmlns:a16="http://schemas.microsoft.com/office/drawing/2014/main" val="4280716254"/>
                    </a:ext>
                  </a:extLst>
                </a:gridCol>
                <a:gridCol w="2921041">
                  <a:extLst>
                    <a:ext uri="{9D8B030D-6E8A-4147-A177-3AD203B41FA5}">
                      <a16:colId xmlns:a16="http://schemas.microsoft.com/office/drawing/2014/main" val="1767201313"/>
                    </a:ext>
                  </a:extLst>
                </a:gridCol>
                <a:gridCol w="2256103">
                  <a:extLst>
                    <a:ext uri="{9D8B030D-6E8A-4147-A177-3AD203B41FA5}">
                      <a16:colId xmlns:a16="http://schemas.microsoft.com/office/drawing/2014/main" val="2171478727"/>
                    </a:ext>
                  </a:extLst>
                </a:gridCol>
              </a:tblGrid>
              <a:tr h="337897">
                <a:tc>
                  <a:txBody>
                    <a:bodyPr/>
                    <a:lstStyle/>
                    <a:p>
                      <a:pPr>
                        <a:lnSpc>
                          <a:spcPct val="115000"/>
                        </a:lnSpc>
                        <a:spcAft>
                          <a:spcPts val="800"/>
                        </a:spcAft>
                      </a:pPr>
                      <a:r>
                        <a:rPr lang="en-IN" sz="1800" kern="100">
                          <a:effectLst/>
                        </a:rPr>
                        <a:t>Paper title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100">
                          <a:effectLst/>
                        </a:rPr>
                        <a:t>Objective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100">
                          <a:effectLst/>
                        </a:rPr>
                        <a:t>Component</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100">
                          <a:effectLst/>
                        </a:rPr>
                        <a:t>Result</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324998"/>
                  </a:ext>
                </a:extLst>
              </a:tr>
              <a:tr h="1650433">
                <a:tc>
                  <a:txBody>
                    <a:bodyPr/>
                    <a:lstStyle/>
                    <a:p>
                      <a:pPr>
                        <a:lnSpc>
                          <a:spcPct val="115000"/>
                        </a:lnSpc>
                        <a:spcAft>
                          <a:spcPts val="800"/>
                        </a:spcAft>
                      </a:pPr>
                      <a:r>
                        <a:rPr lang="en-US" sz="1800" kern="100">
                          <a:effectLst/>
                        </a:rPr>
                        <a:t>Design and Development of Stepper Motor Position Control using Arduino Mega 2560</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Stepper motor control using Arduino</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Stepper motor</a:t>
                      </a:r>
                    </a:p>
                    <a:p>
                      <a:pPr marL="342900" lvl="0" indent="-342900">
                        <a:lnSpc>
                          <a:spcPct val="115000"/>
                        </a:lnSpc>
                        <a:buFont typeface="Symbol" panose="05050102010706020507" pitchFamily="18" charset="2"/>
                        <a:buChar char=""/>
                      </a:pPr>
                      <a:r>
                        <a:rPr lang="en-IN" sz="1800" kern="100">
                          <a:effectLst/>
                        </a:rPr>
                        <a:t>Motor driver</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dirty="0">
                          <a:effectLst/>
                        </a:rPr>
                        <a:t>Use of Stepper motor with A4988 driver</a:t>
                      </a:r>
                    </a:p>
                    <a:p>
                      <a:pPr marL="342900" lvl="0" indent="-342900">
                        <a:lnSpc>
                          <a:spcPct val="115000"/>
                        </a:lnSpc>
                        <a:spcAft>
                          <a:spcPts val="800"/>
                        </a:spcAft>
                        <a:buFont typeface="Symbol" panose="05050102010706020507" pitchFamily="18" charset="2"/>
                        <a:buChar char=""/>
                      </a:pPr>
                      <a:r>
                        <a:rPr lang="en-IN" sz="1800" kern="100" dirty="0">
                          <a:effectLst/>
                        </a:rPr>
                        <a:t>Use of Arduino Uno</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7118077"/>
                  </a:ext>
                </a:extLst>
              </a:tr>
              <a:tr h="1175376">
                <a:tc>
                  <a:txBody>
                    <a:bodyPr/>
                    <a:lstStyle/>
                    <a:p>
                      <a:pPr>
                        <a:lnSpc>
                          <a:spcPct val="115000"/>
                        </a:lnSpc>
                        <a:spcAft>
                          <a:spcPts val="800"/>
                        </a:spcAft>
                      </a:pPr>
                      <a:r>
                        <a:rPr lang="en-US" sz="1800" kern="100">
                          <a:effectLst/>
                        </a:rPr>
                        <a:t>Motion Control with an Arduino: Servo and Stepper Motor Controls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dirty="0">
                          <a:effectLst/>
                        </a:rPr>
                        <a:t>Controlling RPM of stepper motor using Arduino</a:t>
                      </a: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Arduino coding</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Control of Stepper motor using RC</a:t>
                      </a:r>
                    </a:p>
                  </a:txBody>
                  <a:tcPr marL="68580" marR="68580" marT="0" marB="0"/>
                </a:tc>
                <a:extLst>
                  <a:ext uri="{0D108BD9-81ED-4DB2-BD59-A6C34878D82A}">
                    <a16:rowId xmlns:a16="http://schemas.microsoft.com/office/drawing/2014/main" val="2812246111"/>
                  </a:ext>
                </a:extLst>
              </a:tr>
              <a:tr h="985075">
                <a:tc>
                  <a:txBody>
                    <a:bodyPr/>
                    <a:lstStyle/>
                    <a:p>
                      <a:pPr>
                        <a:lnSpc>
                          <a:spcPct val="115000"/>
                        </a:lnSpc>
                        <a:spcAft>
                          <a:spcPts val="800"/>
                        </a:spcAft>
                      </a:pPr>
                      <a:r>
                        <a:rPr lang="en-US" sz="1800" kern="100">
                          <a:effectLst/>
                        </a:rPr>
                        <a:t>Seawater sampling and collection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800" kern="100">
                          <a:effectLst/>
                        </a:rPr>
                        <a:t>Sampling methods</a:t>
                      </a:r>
                    </a:p>
                    <a:p>
                      <a:pPr>
                        <a:lnSpc>
                          <a:spcPct val="115000"/>
                        </a:lnSpc>
                        <a:spcAft>
                          <a:spcPts val="800"/>
                        </a:spcAft>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Niskin bottles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800" kern="100">
                          <a:effectLst/>
                        </a:rPr>
                        <a:t>Creation of Collection Cylinder</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221020"/>
                  </a:ext>
                </a:extLst>
              </a:tr>
              <a:tr h="1172364">
                <a:tc>
                  <a:txBody>
                    <a:bodyPr/>
                    <a:lstStyle/>
                    <a:p>
                      <a:pPr>
                        <a:lnSpc>
                          <a:spcPct val="115000"/>
                        </a:lnSpc>
                        <a:spcAft>
                          <a:spcPts val="800"/>
                        </a:spcAft>
                      </a:pPr>
                      <a:r>
                        <a:rPr lang="en-US" sz="1800" kern="100">
                          <a:effectLst/>
                        </a:rPr>
                        <a:t>Development of Design of Pneumatic Circuits using Arduino Microcontroller</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12V Solenoid Air-Water Valve</a:t>
                      </a:r>
                    </a:p>
                    <a:p>
                      <a:pPr marL="342900" lvl="0" indent="-342900">
                        <a:lnSpc>
                          <a:spcPct val="115000"/>
                        </a:lnSpc>
                        <a:buFont typeface="Symbol" panose="05050102010706020507" pitchFamily="18" charset="2"/>
                        <a:buChar char=""/>
                      </a:pPr>
                      <a:r>
                        <a:rPr lang="en-IN" sz="1800" kern="100">
                          <a:effectLst/>
                        </a:rPr>
                        <a:t>Controlling it using Arduino</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buFont typeface="Symbol" panose="05050102010706020507" pitchFamily="18" charset="2"/>
                        <a:buChar char=""/>
                      </a:pPr>
                      <a:r>
                        <a:rPr lang="en-IN" sz="1800" kern="100">
                          <a:effectLst/>
                        </a:rPr>
                        <a:t>Arduino coding </a:t>
                      </a:r>
                    </a:p>
                    <a:p>
                      <a:pPr marL="342900" lvl="0" indent="-342900">
                        <a:lnSpc>
                          <a:spcPct val="115000"/>
                        </a:lnSpc>
                        <a:buFont typeface="Symbol" panose="05050102010706020507" pitchFamily="18" charset="2"/>
                        <a:buChar char=""/>
                      </a:pPr>
                      <a:r>
                        <a:rPr lang="en-IN" sz="1800" kern="100">
                          <a:effectLst/>
                        </a:rPr>
                        <a:t>Pressure considerations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342900" lvl="0" indent="-342900">
                        <a:lnSpc>
                          <a:spcPct val="115000"/>
                        </a:lnSpc>
                        <a:spcAft>
                          <a:spcPts val="800"/>
                        </a:spcAft>
                        <a:buFont typeface="Symbol" panose="05050102010706020507" pitchFamily="18" charset="2"/>
                        <a:buChar char=""/>
                      </a:pPr>
                      <a:r>
                        <a:rPr lang="en-IN" sz="1800" kern="100" dirty="0">
                          <a:effectLst/>
                        </a:rPr>
                        <a:t>Use of Air-Water valves for water intake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476451"/>
                  </a:ext>
                </a:extLst>
              </a:tr>
            </a:tbl>
          </a:graphicData>
        </a:graphic>
      </p:graphicFrame>
    </p:spTree>
    <p:extLst>
      <p:ext uri="{BB962C8B-B14F-4D97-AF65-F5344CB8AC3E}">
        <p14:creationId xmlns:p14="http://schemas.microsoft.com/office/powerpoint/2010/main" val="361535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018431"/>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611629" y="374500"/>
            <a:ext cx="1016866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(APPROACH)</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6</a:t>
            </a:fld>
            <a:endParaRPr lang="en-IN"/>
          </a:p>
        </p:txBody>
      </p:sp>
      <p:pic>
        <p:nvPicPr>
          <p:cNvPr id="5" name="Picture 4">
            <a:extLst>
              <a:ext uri="{FF2B5EF4-FFF2-40B4-BE49-F238E27FC236}">
                <a16:creationId xmlns:a16="http://schemas.microsoft.com/office/drawing/2014/main" id="{F70A0A50-8F26-A453-9D0D-1E0AB3925D5A}"/>
              </a:ext>
            </a:extLst>
          </p:cNvPr>
          <p:cNvPicPr>
            <a:picLocks noChangeAspect="1"/>
          </p:cNvPicPr>
          <p:nvPr/>
        </p:nvPicPr>
        <p:blipFill rotWithShape="1">
          <a:blip r:embed="rId2"/>
          <a:srcRect l="32526" t="33123" r="10789" b="12982"/>
          <a:stretch/>
        </p:blipFill>
        <p:spPr>
          <a:xfrm>
            <a:off x="838200" y="1149778"/>
            <a:ext cx="10515600" cy="5623931"/>
          </a:xfrm>
          <a:prstGeom prst="rect">
            <a:avLst/>
          </a:prstGeom>
        </p:spPr>
      </p:pic>
    </p:spTree>
    <p:extLst>
      <p:ext uri="{BB962C8B-B14F-4D97-AF65-F5344CB8AC3E}">
        <p14:creationId xmlns:p14="http://schemas.microsoft.com/office/powerpoint/2010/main" val="116598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941431"/>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702644" y="277518"/>
            <a:ext cx="1065115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(COLLECTION CYLINDER)</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7</a:t>
            </a:fld>
            <a:endParaRPr lang="en-IN"/>
          </a:p>
        </p:txBody>
      </p:sp>
      <p:pic>
        <p:nvPicPr>
          <p:cNvPr id="2" name="Picture 1">
            <a:extLst>
              <a:ext uri="{FF2B5EF4-FFF2-40B4-BE49-F238E27FC236}">
                <a16:creationId xmlns:a16="http://schemas.microsoft.com/office/drawing/2014/main" id="{5674BFF5-2ED6-8DAE-2EA6-B4D84E8940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647" y="1203156"/>
            <a:ext cx="6269657" cy="3599847"/>
          </a:xfrm>
          <a:prstGeom prst="rect">
            <a:avLst/>
          </a:prstGeom>
        </p:spPr>
      </p:pic>
      <p:pic>
        <p:nvPicPr>
          <p:cNvPr id="5" name="Picture 4">
            <a:extLst>
              <a:ext uri="{FF2B5EF4-FFF2-40B4-BE49-F238E27FC236}">
                <a16:creationId xmlns:a16="http://schemas.microsoft.com/office/drawing/2014/main" id="{A29EFD89-2937-F001-6607-A4DF9B8BA5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2150" y="958555"/>
            <a:ext cx="4231406" cy="2737969"/>
          </a:xfrm>
          <a:prstGeom prst="rect">
            <a:avLst/>
          </a:prstGeom>
        </p:spPr>
      </p:pic>
      <p:pic>
        <p:nvPicPr>
          <p:cNvPr id="6" name="Picture 5">
            <a:extLst>
              <a:ext uri="{FF2B5EF4-FFF2-40B4-BE49-F238E27FC236}">
                <a16:creationId xmlns:a16="http://schemas.microsoft.com/office/drawing/2014/main" id="{4F47CE66-4AA9-95DB-95F1-350B25F1C6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7354" y="3913351"/>
            <a:ext cx="3440999" cy="2808124"/>
          </a:xfrm>
          <a:prstGeom prst="rect">
            <a:avLst/>
          </a:prstGeom>
        </p:spPr>
      </p:pic>
      <p:pic>
        <p:nvPicPr>
          <p:cNvPr id="8" name="Picture 7">
            <a:extLst>
              <a:ext uri="{FF2B5EF4-FFF2-40B4-BE49-F238E27FC236}">
                <a16:creationId xmlns:a16="http://schemas.microsoft.com/office/drawing/2014/main" id="{D4112641-7D66-EDB5-6D0C-2721D7ED82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229240" y="2581505"/>
            <a:ext cx="1678470" cy="6319484"/>
          </a:xfrm>
          <a:prstGeom prst="rect">
            <a:avLst/>
          </a:prstGeom>
        </p:spPr>
      </p:pic>
      <p:sp>
        <p:nvSpPr>
          <p:cNvPr id="9" name="TextBox 8">
            <a:extLst>
              <a:ext uri="{FF2B5EF4-FFF2-40B4-BE49-F238E27FC236}">
                <a16:creationId xmlns:a16="http://schemas.microsoft.com/office/drawing/2014/main" id="{E42CD0EA-4028-1631-C43F-94307276AC29}"/>
              </a:ext>
            </a:extLst>
          </p:cNvPr>
          <p:cNvSpPr txBox="1"/>
          <p:nvPr/>
        </p:nvSpPr>
        <p:spPr>
          <a:xfrm>
            <a:off x="4581625" y="3913351"/>
            <a:ext cx="2473693" cy="369332"/>
          </a:xfrm>
          <a:prstGeom prst="rect">
            <a:avLst/>
          </a:prstGeom>
          <a:noFill/>
        </p:spPr>
        <p:txBody>
          <a:bodyPr wrap="square" rtlCol="0">
            <a:spAutoFit/>
          </a:bodyPr>
          <a:lstStyle/>
          <a:p>
            <a:r>
              <a:rPr lang="en-IN" dirty="0"/>
              <a:t>SolidWorks CAD Model</a:t>
            </a:r>
          </a:p>
        </p:txBody>
      </p:sp>
      <p:sp>
        <p:nvSpPr>
          <p:cNvPr id="11" name="TextBox 10">
            <a:extLst>
              <a:ext uri="{FF2B5EF4-FFF2-40B4-BE49-F238E27FC236}">
                <a16:creationId xmlns:a16="http://schemas.microsoft.com/office/drawing/2014/main" id="{0F330431-3D98-99AF-6EBB-D5CEDC68B3ED}"/>
              </a:ext>
            </a:extLst>
          </p:cNvPr>
          <p:cNvSpPr txBox="1"/>
          <p:nvPr/>
        </p:nvSpPr>
        <p:spPr>
          <a:xfrm>
            <a:off x="3344778" y="6211150"/>
            <a:ext cx="2473693" cy="369332"/>
          </a:xfrm>
          <a:prstGeom prst="rect">
            <a:avLst/>
          </a:prstGeom>
          <a:noFill/>
        </p:spPr>
        <p:txBody>
          <a:bodyPr wrap="square" rtlCol="0">
            <a:spAutoFit/>
          </a:bodyPr>
          <a:lstStyle/>
          <a:p>
            <a:r>
              <a:rPr lang="en-IN" dirty="0"/>
              <a:t>Side View</a:t>
            </a:r>
          </a:p>
        </p:txBody>
      </p:sp>
      <p:sp>
        <p:nvSpPr>
          <p:cNvPr id="12" name="TextBox 11">
            <a:extLst>
              <a:ext uri="{FF2B5EF4-FFF2-40B4-BE49-F238E27FC236}">
                <a16:creationId xmlns:a16="http://schemas.microsoft.com/office/drawing/2014/main" id="{00B69343-BE15-ECD7-E88D-72B42EC30DC1}"/>
              </a:ext>
            </a:extLst>
          </p:cNvPr>
          <p:cNvSpPr txBox="1"/>
          <p:nvPr/>
        </p:nvSpPr>
        <p:spPr>
          <a:xfrm>
            <a:off x="8745353" y="3528981"/>
            <a:ext cx="2473693" cy="369332"/>
          </a:xfrm>
          <a:prstGeom prst="rect">
            <a:avLst/>
          </a:prstGeom>
          <a:noFill/>
        </p:spPr>
        <p:txBody>
          <a:bodyPr wrap="square" rtlCol="0">
            <a:spAutoFit/>
          </a:bodyPr>
          <a:lstStyle/>
          <a:p>
            <a:r>
              <a:rPr lang="en-IN" dirty="0"/>
              <a:t>Electronics Bay</a:t>
            </a:r>
          </a:p>
        </p:txBody>
      </p:sp>
      <p:sp>
        <p:nvSpPr>
          <p:cNvPr id="13" name="TextBox 12">
            <a:extLst>
              <a:ext uri="{FF2B5EF4-FFF2-40B4-BE49-F238E27FC236}">
                <a16:creationId xmlns:a16="http://schemas.microsoft.com/office/drawing/2014/main" id="{7522192D-E75D-58B5-FF7E-D0C9F876B625}"/>
              </a:ext>
            </a:extLst>
          </p:cNvPr>
          <p:cNvSpPr txBox="1"/>
          <p:nvPr/>
        </p:nvSpPr>
        <p:spPr>
          <a:xfrm>
            <a:off x="10046420" y="6488668"/>
            <a:ext cx="2473693" cy="369332"/>
          </a:xfrm>
          <a:prstGeom prst="rect">
            <a:avLst/>
          </a:prstGeom>
          <a:noFill/>
        </p:spPr>
        <p:txBody>
          <a:bodyPr wrap="square" rtlCol="0">
            <a:spAutoFit/>
          </a:bodyPr>
          <a:lstStyle/>
          <a:p>
            <a:r>
              <a:rPr lang="en-IN" dirty="0"/>
              <a:t>Wiring Compartment</a:t>
            </a:r>
          </a:p>
        </p:txBody>
      </p:sp>
    </p:spTree>
    <p:extLst>
      <p:ext uri="{BB962C8B-B14F-4D97-AF65-F5344CB8AC3E}">
        <p14:creationId xmlns:p14="http://schemas.microsoft.com/office/powerpoint/2010/main" val="275165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018432"/>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760396" y="277518"/>
            <a:ext cx="10593404"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fontScale="92500"/>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4000" dirty="0">
                <a:solidFill>
                  <a:schemeClr val="tx1"/>
                </a:solidFill>
              </a:rPr>
              <a:t> </a:t>
            </a:r>
            <a:r>
              <a:rPr lang="en-US" sz="3800" dirty="0">
                <a:solidFill>
                  <a:schemeClr val="tx1"/>
                </a:solidFill>
              </a:rPr>
              <a:t>METHODOLOGY ( PRESSURE SENSOR + NRF)</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8</a:t>
            </a:fld>
            <a:endParaRPr lang="en-IN" dirty="0"/>
          </a:p>
        </p:txBody>
      </p:sp>
      <p:pic>
        <p:nvPicPr>
          <p:cNvPr id="2" name="Picture 1">
            <a:extLst>
              <a:ext uri="{FF2B5EF4-FFF2-40B4-BE49-F238E27FC236}">
                <a16:creationId xmlns:a16="http://schemas.microsoft.com/office/drawing/2014/main" id="{C0175E95-DD78-8867-6241-ED49D217CD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231" t="38004" r="55516" b="15407"/>
          <a:stretch/>
        </p:blipFill>
        <p:spPr bwMode="auto">
          <a:xfrm>
            <a:off x="9353517" y="4908550"/>
            <a:ext cx="1339850" cy="144780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8A53941-DC13-F6E3-0258-FB4CE31F81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202" t="22197" r="28095" b="13318"/>
          <a:stretch/>
        </p:blipFill>
        <p:spPr bwMode="auto">
          <a:xfrm>
            <a:off x="5207491" y="1502377"/>
            <a:ext cx="3756102" cy="3117750"/>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6B0F88F-FC65-B65F-A107-23768782D17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9095" t="24837" r="32350" b="35182"/>
          <a:stretch/>
        </p:blipFill>
        <p:spPr bwMode="auto">
          <a:xfrm>
            <a:off x="9461935" y="1514392"/>
            <a:ext cx="1276350" cy="154686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5D433C7E-6E4B-58DC-8C34-5AE4CF2BC249}"/>
              </a:ext>
            </a:extLst>
          </p:cNvPr>
          <p:cNvSpPr txBox="1"/>
          <p:nvPr/>
        </p:nvSpPr>
        <p:spPr>
          <a:xfrm>
            <a:off x="8880107" y="6111806"/>
            <a:ext cx="2473693" cy="646331"/>
          </a:xfrm>
          <a:prstGeom prst="rect">
            <a:avLst/>
          </a:prstGeom>
          <a:noFill/>
        </p:spPr>
        <p:txBody>
          <a:bodyPr wrap="square" rtlCol="0">
            <a:spAutoFit/>
          </a:bodyPr>
          <a:lstStyle/>
          <a:p>
            <a:r>
              <a:rPr lang="en-IN" dirty="0"/>
              <a:t>Sensor placed at bottom of Collection Cylinder</a:t>
            </a:r>
          </a:p>
        </p:txBody>
      </p:sp>
      <p:cxnSp>
        <p:nvCxnSpPr>
          <p:cNvPr id="11" name="Straight Connector 10">
            <a:extLst>
              <a:ext uri="{FF2B5EF4-FFF2-40B4-BE49-F238E27FC236}">
                <a16:creationId xmlns:a16="http://schemas.microsoft.com/office/drawing/2014/main" id="{107E7DD2-6125-8783-6D48-D52351AE220B}"/>
              </a:ext>
            </a:extLst>
          </p:cNvPr>
          <p:cNvCxnSpPr/>
          <p:nvPr/>
        </p:nvCxnSpPr>
        <p:spPr>
          <a:xfrm>
            <a:off x="7295949" y="4283242"/>
            <a:ext cx="195392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F95855-B49B-876F-4ED5-22A9215D0DC2}"/>
              </a:ext>
            </a:extLst>
          </p:cNvPr>
          <p:cNvCxnSpPr>
            <a:cxnSpLocks/>
          </p:cNvCxnSpPr>
          <p:nvPr/>
        </p:nvCxnSpPr>
        <p:spPr>
          <a:xfrm>
            <a:off x="9230628" y="4263992"/>
            <a:ext cx="0" cy="1406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9BE4BA-D0CA-928A-7B17-B2588B2D1676}"/>
              </a:ext>
            </a:extLst>
          </p:cNvPr>
          <p:cNvCxnSpPr>
            <a:cxnSpLocks/>
          </p:cNvCxnSpPr>
          <p:nvPr/>
        </p:nvCxnSpPr>
        <p:spPr>
          <a:xfrm>
            <a:off x="9215370" y="5670885"/>
            <a:ext cx="53162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2820D89-E3E3-D671-E5E3-4A6C0549CDFC}"/>
              </a:ext>
            </a:extLst>
          </p:cNvPr>
          <p:cNvSpPr txBox="1"/>
          <p:nvPr/>
        </p:nvSpPr>
        <p:spPr>
          <a:xfrm>
            <a:off x="8684461" y="3090546"/>
            <a:ext cx="3106487" cy="369332"/>
          </a:xfrm>
          <a:prstGeom prst="rect">
            <a:avLst/>
          </a:prstGeom>
          <a:noFill/>
        </p:spPr>
        <p:txBody>
          <a:bodyPr wrap="square" rtlCol="0">
            <a:spAutoFit/>
          </a:bodyPr>
          <a:lstStyle/>
          <a:p>
            <a:r>
              <a:rPr lang="en-IN" dirty="0"/>
              <a:t>NRF Module at receiver’s end</a:t>
            </a:r>
          </a:p>
        </p:txBody>
      </p:sp>
      <p:sp>
        <p:nvSpPr>
          <p:cNvPr id="18" name="TextBox 17">
            <a:extLst>
              <a:ext uri="{FF2B5EF4-FFF2-40B4-BE49-F238E27FC236}">
                <a16:creationId xmlns:a16="http://schemas.microsoft.com/office/drawing/2014/main" id="{B22B78C1-955F-784B-9733-15DD1733B282}"/>
              </a:ext>
            </a:extLst>
          </p:cNvPr>
          <p:cNvSpPr txBox="1"/>
          <p:nvPr/>
        </p:nvSpPr>
        <p:spPr>
          <a:xfrm>
            <a:off x="760396" y="1366787"/>
            <a:ext cx="3786660" cy="4216539"/>
          </a:xfrm>
          <a:prstGeom prst="rect">
            <a:avLst/>
          </a:prstGeom>
          <a:noFill/>
        </p:spPr>
        <p:txBody>
          <a:bodyPr wrap="square" rtlCol="0">
            <a:spAutoFit/>
          </a:bodyPr>
          <a:lstStyle/>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pressure sensor is attached to the bottom of collection cylinder.</a:t>
            </a:r>
          </a:p>
          <a:p>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sends data which includes depth of water from surface.</a:t>
            </a:r>
          </a:p>
          <a:p>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data is then wirelessly transmitted to receiving station</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032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018432"/>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1006" y="277518"/>
            <a:ext cx="1186795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4000" dirty="0">
                <a:solidFill>
                  <a:schemeClr val="tx1"/>
                </a:solidFill>
              </a:rPr>
              <a:t> </a:t>
            </a:r>
            <a:r>
              <a:rPr lang="en-US" sz="3200" dirty="0">
                <a:solidFill>
                  <a:schemeClr val="tx1"/>
                </a:solidFill>
              </a:rPr>
              <a:t>METHODOLOGY ( STEPPER MOTOR IMPLEMENTATION)</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9</a:t>
            </a:fld>
            <a:endParaRPr lang="en-IN" dirty="0"/>
          </a:p>
        </p:txBody>
      </p:sp>
      <p:pic>
        <p:nvPicPr>
          <p:cNvPr id="7" name="Picture 6">
            <a:extLst>
              <a:ext uri="{FF2B5EF4-FFF2-40B4-BE49-F238E27FC236}">
                <a16:creationId xmlns:a16="http://schemas.microsoft.com/office/drawing/2014/main" id="{6FA29732-8DDF-2E3B-31F7-99D0E0B6A450}"/>
              </a:ext>
            </a:extLst>
          </p:cNvPr>
          <p:cNvPicPr>
            <a:picLocks noChangeAspect="1"/>
          </p:cNvPicPr>
          <p:nvPr/>
        </p:nvPicPr>
        <p:blipFill rotWithShape="1">
          <a:blip r:embed="rId2">
            <a:extLst>
              <a:ext uri="{28A0092B-C50C-407E-A947-70E740481C1C}">
                <a14:useLocalDpi xmlns:a14="http://schemas.microsoft.com/office/drawing/2010/main" val="0"/>
              </a:ext>
            </a:extLst>
          </a:blip>
          <a:srcRect b="11862"/>
          <a:stretch/>
        </p:blipFill>
        <p:spPr>
          <a:xfrm>
            <a:off x="929737" y="1347856"/>
            <a:ext cx="10470487" cy="5191056"/>
          </a:xfrm>
          <a:prstGeom prst="rect">
            <a:avLst/>
          </a:prstGeom>
        </p:spPr>
      </p:pic>
      <p:sp>
        <p:nvSpPr>
          <p:cNvPr id="13" name="TextBox 12">
            <a:extLst>
              <a:ext uri="{FF2B5EF4-FFF2-40B4-BE49-F238E27FC236}">
                <a16:creationId xmlns:a16="http://schemas.microsoft.com/office/drawing/2014/main" id="{F5AEF449-6B39-57D3-15A9-082B8E63406D}"/>
              </a:ext>
            </a:extLst>
          </p:cNvPr>
          <p:cNvSpPr txBox="1"/>
          <p:nvPr/>
        </p:nvSpPr>
        <p:spPr>
          <a:xfrm>
            <a:off x="2213811" y="1386355"/>
            <a:ext cx="1010652" cy="646331"/>
          </a:xfrm>
          <a:prstGeom prst="rect">
            <a:avLst/>
          </a:prstGeom>
          <a:noFill/>
        </p:spPr>
        <p:txBody>
          <a:bodyPr wrap="square" rtlCol="0">
            <a:spAutoFit/>
          </a:bodyPr>
          <a:lstStyle/>
          <a:p>
            <a:r>
              <a:rPr lang="en-IN" dirty="0"/>
              <a:t>12V DC Supply</a:t>
            </a:r>
          </a:p>
        </p:txBody>
      </p:sp>
      <p:sp>
        <p:nvSpPr>
          <p:cNvPr id="15" name="TextBox 14">
            <a:extLst>
              <a:ext uri="{FF2B5EF4-FFF2-40B4-BE49-F238E27FC236}">
                <a16:creationId xmlns:a16="http://schemas.microsoft.com/office/drawing/2014/main" id="{DAD4830F-B55F-8CEE-8739-F607D19A6DDC}"/>
              </a:ext>
            </a:extLst>
          </p:cNvPr>
          <p:cNvSpPr txBox="1"/>
          <p:nvPr/>
        </p:nvSpPr>
        <p:spPr>
          <a:xfrm>
            <a:off x="6516303" y="2782669"/>
            <a:ext cx="1163053" cy="646331"/>
          </a:xfrm>
          <a:prstGeom prst="rect">
            <a:avLst/>
          </a:prstGeom>
          <a:noFill/>
        </p:spPr>
        <p:txBody>
          <a:bodyPr wrap="square" rtlCol="0">
            <a:spAutoFit/>
          </a:bodyPr>
          <a:lstStyle/>
          <a:p>
            <a:r>
              <a:rPr lang="en-IN" dirty="0"/>
              <a:t>100 µF Capacitor</a:t>
            </a:r>
          </a:p>
        </p:txBody>
      </p:sp>
      <p:sp>
        <p:nvSpPr>
          <p:cNvPr id="17" name="TextBox 16">
            <a:extLst>
              <a:ext uri="{FF2B5EF4-FFF2-40B4-BE49-F238E27FC236}">
                <a16:creationId xmlns:a16="http://schemas.microsoft.com/office/drawing/2014/main" id="{A840857A-5DFE-D14D-3A60-A3B3651B33CD}"/>
              </a:ext>
            </a:extLst>
          </p:cNvPr>
          <p:cNvSpPr txBox="1"/>
          <p:nvPr/>
        </p:nvSpPr>
        <p:spPr>
          <a:xfrm>
            <a:off x="3790750" y="2559033"/>
            <a:ext cx="1010652" cy="369332"/>
          </a:xfrm>
          <a:prstGeom prst="rect">
            <a:avLst/>
          </a:prstGeom>
          <a:noFill/>
        </p:spPr>
        <p:txBody>
          <a:bodyPr wrap="square" rtlCol="0">
            <a:spAutoFit/>
          </a:bodyPr>
          <a:lstStyle/>
          <a:p>
            <a:r>
              <a:rPr lang="en-IN" dirty="0"/>
              <a:t>Arduino</a:t>
            </a:r>
          </a:p>
        </p:txBody>
      </p:sp>
      <p:sp>
        <p:nvSpPr>
          <p:cNvPr id="19" name="TextBox 18">
            <a:extLst>
              <a:ext uri="{FF2B5EF4-FFF2-40B4-BE49-F238E27FC236}">
                <a16:creationId xmlns:a16="http://schemas.microsoft.com/office/drawing/2014/main" id="{0521690B-5959-6E05-303A-C9991BA241AC}"/>
              </a:ext>
            </a:extLst>
          </p:cNvPr>
          <p:cNvSpPr txBox="1"/>
          <p:nvPr/>
        </p:nvSpPr>
        <p:spPr>
          <a:xfrm>
            <a:off x="1432560" y="4886125"/>
            <a:ext cx="1010652" cy="369332"/>
          </a:xfrm>
          <a:prstGeom prst="rect">
            <a:avLst/>
          </a:prstGeom>
          <a:noFill/>
        </p:spPr>
        <p:txBody>
          <a:bodyPr wrap="square" rtlCol="0">
            <a:spAutoFit/>
          </a:bodyPr>
          <a:lstStyle/>
          <a:p>
            <a:r>
              <a:rPr lang="en-IN" dirty="0"/>
              <a:t>Receiver</a:t>
            </a:r>
          </a:p>
        </p:txBody>
      </p:sp>
      <p:sp>
        <p:nvSpPr>
          <p:cNvPr id="20" name="TextBox 19">
            <a:extLst>
              <a:ext uri="{FF2B5EF4-FFF2-40B4-BE49-F238E27FC236}">
                <a16:creationId xmlns:a16="http://schemas.microsoft.com/office/drawing/2014/main" id="{75D3A1E6-D9A4-13CF-DEE5-2099CC59AE91}"/>
              </a:ext>
            </a:extLst>
          </p:cNvPr>
          <p:cNvSpPr txBox="1"/>
          <p:nvPr/>
        </p:nvSpPr>
        <p:spPr>
          <a:xfrm>
            <a:off x="5590674" y="4014459"/>
            <a:ext cx="1010652" cy="646331"/>
          </a:xfrm>
          <a:prstGeom prst="rect">
            <a:avLst/>
          </a:prstGeom>
          <a:noFill/>
        </p:spPr>
        <p:txBody>
          <a:bodyPr wrap="square" rtlCol="0">
            <a:spAutoFit/>
          </a:bodyPr>
          <a:lstStyle/>
          <a:p>
            <a:r>
              <a:rPr lang="en-IN" dirty="0"/>
              <a:t>A4988 Driver</a:t>
            </a:r>
          </a:p>
        </p:txBody>
      </p:sp>
      <p:sp>
        <p:nvSpPr>
          <p:cNvPr id="21" name="TextBox 20">
            <a:extLst>
              <a:ext uri="{FF2B5EF4-FFF2-40B4-BE49-F238E27FC236}">
                <a16:creationId xmlns:a16="http://schemas.microsoft.com/office/drawing/2014/main" id="{41461A77-9C15-5F11-DF5A-E41F28D63FA7}"/>
              </a:ext>
            </a:extLst>
          </p:cNvPr>
          <p:cNvSpPr txBox="1"/>
          <p:nvPr/>
        </p:nvSpPr>
        <p:spPr>
          <a:xfrm>
            <a:off x="8901765" y="6076196"/>
            <a:ext cx="1820778" cy="369332"/>
          </a:xfrm>
          <a:prstGeom prst="rect">
            <a:avLst/>
          </a:prstGeom>
          <a:noFill/>
        </p:spPr>
        <p:txBody>
          <a:bodyPr wrap="square" rtlCol="0">
            <a:spAutoFit/>
          </a:bodyPr>
          <a:lstStyle/>
          <a:p>
            <a:r>
              <a:rPr lang="en-IN" dirty="0"/>
              <a:t>Stepper Motor</a:t>
            </a:r>
          </a:p>
        </p:txBody>
      </p:sp>
    </p:spTree>
    <p:extLst>
      <p:ext uri="{BB962C8B-B14F-4D97-AF65-F5344CB8AC3E}">
        <p14:creationId xmlns:p14="http://schemas.microsoft.com/office/powerpoint/2010/main" val="20846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1223</Words>
  <Application>Microsoft Office PowerPoint</Application>
  <PresentationFormat>Widescreen</PresentationFormat>
  <Paragraphs>165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CHANDRA</dc:creator>
  <cp:lastModifiedBy>SHAMBHAVI JHA(BTECH10284.21@bitmesra.ac.in)</cp:lastModifiedBy>
  <cp:revision>11</cp:revision>
  <dcterms:created xsi:type="dcterms:W3CDTF">2023-06-22T08:08:13Z</dcterms:created>
  <dcterms:modified xsi:type="dcterms:W3CDTF">2024-05-03T04:16:18Z</dcterms:modified>
</cp:coreProperties>
</file>