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183F-35F5-5D40-F15D-B66B92FAB416}"/>
              </a:ext>
            </a:extLst>
          </p:cNvPr>
          <p:cNvSpPr>
            <a:spLocks noGrp="1"/>
          </p:cNvSpPr>
          <p:nvPr>
            <p:ph type="ctrTitle"/>
          </p:nvPr>
        </p:nvSpPr>
        <p:spPr>
          <a:xfrm>
            <a:off x="1154955" y="707367"/>
            <a:ext cx="8825658" cy="2872596"/>
          </a:xfrm>
        </p:spPr>
        <p:txBody>
          <a:bodyPr/>
          <a:lstStyle/>
          <a:p>
            <a:r>
              <a:rPr lang="en-US" dirty="0"/>
              <a:t>Traffic Prediction using deep learning</a:t>
            </a:r>
            <a:endParaRPr lang="en-IN" dirty="0"/>
          </a:p>
        </p:txBody>
      </p:sp>
      <p:sp>
        <p:nvSpPr>
          <p:cNvPr id="3" name="Subtitle 2">
            <a:extLst>
              <a:ext uri="{FF2B5EF4-FFF2-40B4-BE49-F238E27FC236}">
                <a16:creationId xmlns:a16="http://schemas.microsoft.com/office/drawing/2014/main" id="{A01C5FCE-C9D5-C2DD-216C-C5477E29B869}"/>
              </a:ext>
            </a:extLst>
          </p:cNvPr>
          <p:cNvSpPr>
            <a:spLocks noGrp="1"/>
          </p:cNvSpPr>
          <p:nvPr>
            <p:ph type="subTitle" idx="1"/>
          </p:nvPr>
        </p:nvSpPr>
        <p:spPr>
          <a:xfrm>
            <a:off x="1154955" y="4106174"/>
            <a:ext cx="8825658" cy="1532626"/>
          </a:xfrm>
        </p:spPr>
        <p:txBody>
          <a:bodyPr>
            <a:normAutofit lnSpcReduction="10000"/>
          </a:bodyPr>
          <a:lstStyle/>
          <a:p>
            <a:r>
              <a:rPr lang="en-IN" dirty="0"/>
              <a:t>By</a:t>
            </a:r>
          </a:p>
          <a:p>
            <a:r>
              <a:rPr lang="en-IN" dirty="0"/>
              <a:t>Gauri Tripathi</a:t>
            </a:r>
          </a:p>
          <a:p>
            <a:r>
              <a:rPr lang="en-IN" dirty="0" err="1"/>
              <a:t>Sparsh</a:t>
            </a:r>
            <a:r>
              <a:rPr lang="en-IN" dirty="0"/>
              <a:t> </a:t>
            </a:r>
            <a:r>
              <a:rPr lang="en-IN" dirty="0" err="1"/>
              <a:t>patel</a:t>
            </a:r>
            <a:endParaRPr lang="en-IN" dirty="0"/>
          </a:p>
          <a:p>
            <a:r>
              <a:rPr lang="en-IN" dirty="0"/>
              <a:t>Vaibhav ganesh</a:t>
            </a:r>
          </a:p>
        </p:txBody>
      </p:sp>
    </p:spTree>
    <p:extLst>
      <p:ext uri="{BB962C8B-B14F-4D97-AF65-F5344CB8AC3E}">
        <p14:creationId xmlns:p14="http://schemas.microsoft.com/office/powerpoint/2010/main" val="127404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86B2-93F4-8C96-0C0A-6AF941B3DBC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924562D-0455-18DE-39B9-63638443BA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689" y="2553650"/>
            <a:ext cx="5771311" cy="2419328"/>
          </a:xfrm>
          <a:prstGeom prst="rect">
            <a:avLst/>
          </a:prstGeom>
        </p:spPr>
      </p:pic>
      <p:pic>
        <p:nvPicPr>
          <p:cNvPr id="5" name="Picture 4">
            <a:extLst>
              <a:ext uri="{FF2B5EF4-FFF2-40B4-BE49-F238E27FC236}">
                <a16:creationId xmlns:a16="http://schemas.microsoft.com/office/drawing/2014/main" id="{6796819D-5291-FCA7-028D-FD2EE579E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24982"/>
            <a:ext cx="5771311" cy="1877060"/>
          </a:xfrm>
          <a:prstGeom prst="rect">
            <a:avLst/>
          </a:prstGeom>
        </p:spPr>
      </p:pic>
      <p:pic>
        <p:nvPicPr>
          <p:cNvPr id="6" name="Picture 5">
            <a:extLst>
              <a:ext uri="{FF2B5EF4-FFF2-40B4-BE49-F238E27FC236}">
                <a16:creationId xmlns:a16="http://schemas.microsoft.com/office/drawing/2014/main" id="{EC4DFD65-55CF-341E-98A6-F0140D1549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981" y="5034232"/>
            <a:ext cx="3505200" cy="1447800"/>
          </a:xfrm>
          <a:prstGeom prst="rect">
            <a:avLst/>
          </a:prstGeom>
        </p:spPr>
      </p:pic>
    </p:spTree>
    <p:extLst>
      <p:ext uri="{BB962C8B-B14F-4D97-AF65-F5344CB8AC3E}">
        <p14:creationId xmlns:p14="http://schemas.microsoft.com/office/powerpoint/2010/main" val="151298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841F-8560-B945-DDE1-A8AB9CE89A21}"/>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REFERENCES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376A688-3793-C84D-1B2C-9C73C949F051}"/>
              </a:ext>
            </a:extLst>
          </p:cNvPr>
          <p:cNvSpPr>
            <a:spLocks noGrp="1"/>
          </p:cNvSpPr>
          <p:nvPr>
            <p:ph idx="1"/>
          </p:nvPr>
        </p:nvSpPr>
        <p:spPr/>
        <p:txBody>
          <a:bodyPr>
            <a:normAutofit fontScale="77500" lnSpcReduction="20000"/>
          </a:bodyPr>
          <a:lstStyle/>
          <a:p>
            <a:pPr marL="0" indent="0">
              <a:buNone/>
            </a:pPr>
            <a:r>
              <a:rPr lang="en-US" sz="1800" dirty="0">
                <a:effectLst/>
                <a:latin typeface="Times New Roman" panose="02020603050405020304" pitchFamily="18" charset="0"/>
                <a:ea typeface="Times New Roman" panose="02020603050405020304" pitchFamily="18" charset="0"/>
              </a:rPr>
              <a:t>[1] Zhang, X., Davidson, E. </a:t>
            </a:r>
            <a:r>
              <a:rPr lang="en-US" sz="1800" dirty="0" err="1">
                <a:effectLst/>
                <a:latin typeface="Times New Roman" panose="02020603050405020304" pitchFamily="18" charset="0"/>
                <a:ea typeface="Times New Roman" panose="02020603050405020304" pitchFamily="18" charset="0"/>
              </a:rPr>
              <a:t>A,"Improving</a:t>
            </a:r>
            <a:r>
              <a:rPr lang="en-US" sz="1800" dirty="0">
                <a:effectLst/>
                <a:latin typeface="Times New Roman" panose="02020603050405020304" pitchFamily="18" charset="0"/>
                <a:ea typeface="Times New Roman" panose="02020603050405020304" pitchFamily="18" charset="0"/>
              </a:rPr>
              <a:t> Nitrogen and Water Management in Crop Production on a National Scale", American Geophysical Union, December, 2018.How to Feed the World in 2050 by FAO.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[2] Abhishek D. et al., "Estimates for World Population and Global Food Availability for Global Health", Book chapter, The Role of Functional Food Security in Global Health, 2019, Pages 3-24.Elder M., Hayashi S., "A Regional Perspective on Biofuels in Asia", in Biofuels and Sustainability, Science for Sustainable Societies, Springer, 2018.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[3] Zhang, L., </a:t>
            </a:r>
            <a:r>
              <a:rPr lang="en-US" sz="1800" dirty="0" err="1">
                <a:effectLst/>
                <a:latin typeface="Times New Roman" panose="02020603050405020304" pitchFamily="18" charset="0"/>
                <a:ea typeface="Times New Roman" panose="02020603050405020304" pitchFamily="18" charset="0"/>
              </a:rPr>
              <a:t>Dabipi</a:t>
            </a:r>
            <a:r>
              <a:rPr lang="en-US" sz="1800" dirty="0">
                <a:effectLst/>
                <a:latin typeface="Times New Roman" panose="02020603050405020304" pitchFamily="18" charset="0"/>
                <a:ea typeface="Times New Roman" panose="02020603050405020304" pitchFamily="18" charset="0"/>
              </a:rPr>
              <a:t>, I. K. And Brown, W. L, “Internet of Things Applications for Agriculture". In, Internet of Things A to Z: Technologies and Applications, Q. Hassan (Ed.), 2018.</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[4] S. </a:t>
            </a:r>
            <a:r>
              <a:rPr lang="en-US" sz="1800" dirty="0" err="1">
                <a:effectLst/>
                <a:latin typeface="Times New Roman" panose="02020603050405020304" pitchFamily="18" charset="0"/>
                <a:ea typeface="Times New Roman" panose="02020603050405020304" pitchFamily="18" charset="0"/>
              </a:rPr>
              <a:t>Navulur</a:t>
            </a:r>
            <a:r>
              <a:rPr lang="en-US" sz="1800" dirty="0">
                <a:effectLst/>
                <a:latin typeface="Times New Roman" panose="02020603050405020304" pitchFamily="18" charset="0"/>
                <a:ea typeface="Times New Roman" panose="02020603050405020304" pitchFamily="18" charset="0"/>
              </a:rPr>
              <a:t>, A.S.C.S. Sastry, M.N. Giri </a:t>
            </a:r>
            <a:r>
              <a:rPr lang="en-US" sz="1800" dirty="0" err="1">
                <a:effectLst/>
                <a:latin typeface="Times New Roman" panose="02020603050405020304" pitchFamily="18" charset="0"/>
                <a:ea typeface="Times New Roman" panose="02020603050405020304" pitchFamily="18" charset="0"/>
              </a:rPr>
              <a:t>Prasad,"Agricultural</a:t>
            </a:r>
            <a:r>
              <a:rPr lang="en-US" sz="1800" dirty="0">
                <a:effectLst/>
                <a:latin typeface="Times New Roman" panose="02020603050405020304" pitchFamily="18" charset="0"/>
                <a:ea typeface="Times New Roman" panose="02020603050405020304" pitchFamily="18" charset="0"/>
              </a:rPr>
              <a:t> Management through Wireless Sensors and Internet of Things" International Journal of Electrical and Computer Engineering (IJECE), 2017; 7(6) :3492-3499</a:t>
            </a:r>
          </a:p>
          <a:p>
            <a:pPr marL="0" indent="0">
              <a:buNone/>
            </a:pPr>
            <a:r>
              <a:rPr lang="en-US" sz="1800" dirty="0">
                <a:effectLst/>
                <a:latin typeface="Times New Roman" panose="02020603050405020304" pitchFamily="18" charset="0"/>
                <a:ea typeface="Times New Roman" panose="02020603050405020304" pitchFamily="18" charset="0"/>
              </a:rPr>
              <a:t>[5] E. </a:t>
            </a:r>
            <a:r>
              <a:rPr lang="en-US" sz="1800" dirty="0" err="1">
                <a:effectLst/>
                <a:latin typeface="Times New Roman" panose="02020603050405020304" pitchFamily="18" charset="0"/>
                <a:ea typeface="Times New Roman" panose="02020603050405020304" pitchFamily="18" charset="0"/>
              </a:rPr>
              <a:t>Sisinni</a:t>
            </a:r>
            <a:r>
              <a:rPr lang="en-US" sz="1800" dirty="0">
                <a:effectLst/>
                <a:latin typeface="Times New Roman" panose="02020603050405020304" pitchFamily="18" charset="0"/>
                <a:ea typeface="Times New Roman" panose="02020603050405020304" pitchFamily="18" charset="0"/>
              </a:rPr>
              <a:t>, A. Saifullah, </a:t>
            </a:r>
            <a:r>
              <a:rPr lang="en-US" sz="1800" dirty="0" err="1">
                <a:effectLst/>
                <a:latin typeface="Times New Roman" panose="02020603050405020304" pitchFamily="18" charset="0"/>
                <a:ea typeface="Times New Roman" panose="02020603050405020304" pitchFamily="18" charset="0"/>
              </a:rPr>
              <a:t>S.Han</a:t>
            </a:r>
            <a:r>
              <a:rPr lang="en-US" sz="1800" dirty="0">
                <a:effectLst/>
                <a:latin typeface="Times New Roman" panose="02020603050405020304" pitchFamily="18" charset="0"/>
                <a:ea typeface="Times New Roman" panose="02020603050405020304" pitchFamily="18" charset="0"/>
              </a:rPr>
              <a:t>, U. </a:t>
            </a:r>
            <a:r>
              <a:rPr lang="en-US" sz="1800" dirty="0" err="1">
                <a:effectLst/>
                <a:latin typeface="Times New Roman" panose="02020603050405020304" pitchFamily="18" charset="0"/>
                <a:ea typeface="Times New Roman" panose="02020603050405020304" pitchFamily="18" charset="0"/>
              </a:rPr>
              <a:t>Jennehag</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M.Gidlund</a:t>
            </a:r>
            <a:r>
              <a:rPr lang="en-US" sz="1800" dirty="0">
                <a:effectLst/>
                <a:latin typeface="Times New Roman" panose="02020603050405020304" pitchFamily="18" charset="0"/>
                <a:ea typeface="Times New Roman" panose="02020603050405020304" pitchFamily="18" charset="0"/>
              </a:rPr>
              <a:t>, "Industrial Internet </a:t>
            </a:r>
            <a:r>
              <a:rPr lang="en-US" sz="1800" dirty="0" err="1">
                <a:effectLst/>
                <a:latin typeface="Times New Roman" panose="02020603050405020304" pitchFamily="18" charset="0"/>
                <a:ea typeface="Times New Roman" panose="02020603050405020304" pitchFamily="18" charset="0"/>
              </a:rPr>
              <a:t>ofThings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Challenges,Opportunities</a:t>
            </a:r>
            <a:r>
              <a:rPr lang="en-US" sz="1800" dirty="0">
                <a:effectLst/>
                <a:latin typeface="Times New Roman" panose="02020603050405020304" pitchFamily="18" charset="0"/>
                <a:ea typeface="Times New Roman" panose="02020603050405020304" pitchFamily="18" charset="0"/>
              </a:rPr>
              <a:t>, and Directions," in IEEE Transactions on Industrial Informatics, vol. 14, no. 11, pp. 4724-4734, Nov. 2018.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[6] M. Ayaz, M. </a:t>
            </a:r>
            <a:r>
              <a:rPr lang="en-US" sz="1800" dirty="0" err="1">
                <a:effectLst/>
                <a:latin typeface="Times New Roman" panose="02020603050405020304" pitchFamily="18" charset="0"/>
                <a:ea typeface="Times New Roman" panose="02020603050405020304" pitchFamily="18" charset="0"/>
              </a:rPr>
              <a:t>Ammad-uddin</a:t>
            </a:r>
            <a:r>
              <a:rPr lang="en-US" sz="1800" dirty="0">
                <a:effectLst/>
                <a:latin typeface="Times New Roman" panose="02020603050405020304" pitchFamily="18" charset="0"/>
                <a:ea typeface="Times New Roman" panose="02020603050405020304" pitchFamily="18" charset="0"/>
              </a:rPr>
              <a:t>, I. Baig and e. M. </a:t>
            </a:r>
            <a:r>
              <a:rPr lang="en-US" sz="1800" dirty="0" err="1">
                <a:effectLst/>
                <a:latin typeface="Times New Roman" panose="02020603050405020304" pitchFamily="18" charset="0"/>
                <a:ea typeface="Times New Roman" panose="02020603050405020304" pitchFamily="18" charset="0"/>
              </a:rPr>
              <a:t>Aggoune</a:t>
            </a:r>
            <a:r>
              <a:rPr lang="en-US" sz="1800" dirty="0">
                <a:effectLst/>
                <a:latin typeface="Times New Roman" panose="02020603050405020304" pitchFamily="18" charset="0"/>
                <a:ea typeface="Times New Roman" panose="02020603050405020304" pitchFamily="18" charset="0"/>
              </a:rPr>
              <a:t>, "Wireless Possibilities: A Review," in IEEE Sensors Journal, vol. 18, no. 1, pp. 4-30, 1 Jan.1, 2018.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2829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EF51-EA9D-3E5D-632E-6E7ADF0C6FC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354FCE2-B5B7-DA39-629A-AE8F10DB644F}"/>
              </a:ext>
            </a:extLst>
          </p:cNvPr>
          <p:cNvSpPr>
            <a:spLocks noGrp="1"/>
          </p:cNvSpPr>
          <p:nvPr>
            <p:ph idx="1"/>
          </p:nvPr>
        </p:nvSpPr>
        <p:spPr>
          <a:xfrm>
            <a:off x="1154954" y="2251494"/>
            <a:ext cx="8825659" cy="4226944"/>
          </a:xfrm>
        </p:spPr>
        <p:txBody>
          <a:bodyPr>
            <a:normAutofit fontScale="70000" lnSpcReduction="20000"/>
          </a:bodyPr>
          <a:lstStyle/>
          <a:p>
            <a:r>
              <a:rPr lang="en-US" dirty="0"/>
              <a:t>Traffic prediction is an important area of research in transportation engineering and urban planning. Accurate traffic prediction enables efficient traffic management, which in turn reduces travel time, fuel consumption, and pollution. Deep learning is a type of machine learning that has shown promising results in various fields, including traffic prediction.</a:t>
            </a:r>
          </a:p>
          <a:p>
            <a:r>
              <a:rPr lang="en-US" dirty="0"/>
              <a:t>Deep learning models can learn complex patterns from traffic data and make accurate predictions. These models can be trained on various types of traffic data, such as traffic flow, speed, and occupancy. The input data can be obtained from various sources, such as loop detectors, GPS devices, and </a:t>
            </a:r>
            <a:r>
              <a:rPr lang="en-US" dirty="0" err="1"/>
              <a:t>cameras.T</a:t>
            </a:r>
            <a:endParaRPr lang="en-US" dirty="0"/>
          </a:p>
          <a:p>
            <a:r>
              <a:rPr lang="en-US" dirty="0"/>
              <a:t>here are various deep learning architectures that can be used for traffic prediction, such as convolutional neural networks (CNNs), recurrent neural networks (RNNs), and long short-term memory (LSTM) networks. These architectures can be used for both short-term and long-term traffic prediction.</a:t>
            </a:r>
          </a:p>
          <a:p>
            <a:r>
              <a:rPr lang="en-US" dirty="0"/>
              <a:t>Short-term traffic prediction involves predicting traffic conditions within a few minutes to an hour, while long-term traffic prediction involves predicting traffic conditions for a longer period, such as a day or a week. Short-term traffic prediction is important for real-time traffic management, while long-term traffic prediction is important for urban planning and infrastructure development.</a:t>
            </a:r>
          </a:p>
          <a:p>
            <a:r>
              <a:rPr lang="en-US" dirty="0"/>
              <a:t>In addition to deep learning models, various other techniques can also be used for traffic prediction, such as statistical models, regression models, and time-series analysis. However, deep learning has shown superior performance compared to these traditional techniques in many </a:t>
            </a:r>
            <a:r>
              <a:rPr lang="en-US" dirty="0" err="1"/>
              <a:t>cases.Overall</a:t>
            </a:r>
            <a:r>
              <a:rPr lang="en-US" dirty="0"/>
              <a:t>, deep learning-based traffic prediction is a promising area of research that has the potential to revolutionize the way we manage and plan urban transportation systems.</a:t>
            </a:r>
            <a:endParaRPr lang="en-IN" dirty="0"/>
          </a:p>
        </p:txBody>
      </p:sp>
    </p:spTree>
    <p:extLst>
      <p:ext uri="{BB962C8B-B14F-4D97-AF65-F5344CB8AC3E}">
        <p14:creationId xmlns:p14="http://schemas.microsoft.com/office/powerpoint/2010/main" val="424717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BE39-4B59-28DD-51B1-CB132794C1DD}"/>
              </a:ext>
            </a:extLst>
          </p:cNvPr>
          <p:cNvSpPr>
            <a:spLocks noGrp="1"/>
          </p:cNvSpPr>
          <p:nvPr>
            <p:ph type="title"/>
          </p:nvPr>
        </p:nvSpPr>
        <p:spPr/>
        <p:txBody>
          <a:bodyPr/>
          <a:lstStyle/>
          <a:p>
            <a:r>
              <a:rPr lang="en-IN" dirty="0"/>
              <a:t>System architecture and design</a:t>
            </a:r>
          </a:p>
        </p:txBody>
      </p:sp>
      <p:sp>
        <p:nvSpPr>
          <p:cNvPr id="3" name="Content Placeholder 2">
            <a:extLst>
              <a:ext uri="{FF2B5EF4-FFF2-40B4-BE49-F238E27FC236}">
                <a16:creationId xmlns:a16="http://schemas.microsoft.com/office/drawing/2014/main" id="{630F8D9C-9302-79A6-C22E-CEDB14774212}"/>
              </a:ext>
            </a:extLst>
          </p:cNvPr>
          <p:cNvSpPr>
            <a:spLocks noGrp="1"/>
          </p:cNvSpPr>
          <p:nvPr>
            <p:ph idx="1"/>
          </p:nvPr>
        </p:nvSpPr>
        <p:spPr>
          <a:xfrm>
            <a:off x="1154954" y="2380891"/>
            <a:ext cx="8825659" cy="4157932"/>
          </a:xfrm>
        </p:spPr>
        <p:txBody>
          <a:bodyPr>
            <a:normAutofit fontScale="55000" lnSpcReduction="20000"/>
          </a:bodyPr>
          <a:lstStyle/>
          <a:p>
            <a:r>
              <a:rPr lang="en-US" dirty="0"/>
              <a:t>The system architecture and design for traffic prediction using deep learning can vary depending on the specific application and requirements. However, there are certain components that are common to most systems:</a:t>
            </a:r>
          </a:p>
          <a:p>
            <a:r>
              <a:rPr lang="en-US" dirty="0"/>
              <a:t>Data Collection: The first step in traffic prediction using deep learning is to collect the relevant data. This can include traffic flow, speed, occupancy, weather conditions, and other factors that may affect traffic. Data can be collected from various sources, such as sensors, cameras, GPS devices, and social media.</a:t>
            </a:r>
          </a:p>
          <a:p>
            <a:r>
              <a:rPr lang="en-US" dirty="0"/>
              <a:t>Data Preprocessing: Once the data is collected, it needs to be preprocessed to prepare it for input to the deep learning model. This can involve filtering out noise, scaling the data, and converting it to the appropriate format.</a:t>
            </a:r>
          </a:p>
          <a:p>
            <a:r>
              <a:rPr lang="en-US" dirty="0"/>
              <a:t>Deep Learning Model: The deep learning model is the core component of the system. The model is trained on the preprocessed data to learn the patterns and relationships in the data. There are various deep learning architectures that can be used for traffic prediction, such as CNNs, RNNs, and LSTMs.</a:t>
            </a:r>
          </a:p>
          <a:p>
            <a:r>
              <a:rPr lang="en-US" dirty="0"/>
              <a:t>Model Training: The deep learning model is trained on a dataset that includes historical traffic data and the corresponding traffic conditions. The model is trained using an optimization algorithm, such as stochastic gradient descent, to minimize the prediction error.</a:t>
            </a:r>
          </a:p>
          <a:p>
            <a:r>
              <a:rPr lang="en-US" dirty="0"/>
              <a:t>Model Evaluation: After the model is trained, it needs to be evaluated to ensure that it is accurate and reliable. This can be done using various metrics, such as mean absolute error (MAE), mean squared error (MSE), and root mean squared error (RMSE).</a:t>
            </a:r>
          </a:p>
          <a:p>
            <a:r>
              <a:rPr lang="en-US" dirty="0"/>
              <a:t>Model Deployment: Once the model is trained and evaluated, it can be deployed in a production environment. The model takes in real-time traffic data as input and generates predictions for the future traffic conditions.</a:t>
            </a:r>
          </a:p>
          <a:p>
            <a:r>
              <a:rPr lang="en-US" dirty="0"/>
              <a:t>Visualization and Reporting: The predictions generated by the model can be visualized and reported to the users in a user-friendly format, such as a dashboard or a mobile app. This enables the users to make informed decisions based on the predicted traffic conditions.</a:t>
            </a:r>
          </a:p>
          <a:p>
            <a:r>
              <a:rPr lang="en-US" dirty="0"/>
              <a:t>In addition to these components, the system architecture may also include other features, such as real-time data processing, data storage, and integration with other systems. Overall, the system architecture and design for traffic prediction using deep learning should be flexible, scalable, and adaptable to different applications and requirements.</a:t>
            </a:r>
            <a:endParaRPr lang="en-IN" dirty="0"/>
          </a:p>
        </p:txBody>
      </p:sp>
    </p:spTree>
    <p:extLst>
      <p:ext uri="{BB962C8B-B14F-4D97-AF65-F5344CB8AC3E}">
        <p14:creationId xmlns:p14="http://schemas.microsoft.com/office/powerpoint/2010/main" val="945247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0169-14E8-11AA-61D1-16CABEAE3D42}"/>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C8BD420A-AE05-9E93-A9B5-7DA45770699D}"/>
              </a:ext>
            </a:extLst>
          </p:cNvPr>
          <p:cNvSpPr>
            <a:spLocks noGrp="1"/>
          </p:cNvSpPr>
          <p:nvPr>
            <p:ph idx="1"/>
          </p:nvPr>
        </p:nvSpPr>
        <p:spPr>
          <a:xfrm>
            <a:off x="1154954" y="2337757"/>
            <a:ext cx="8825659" cy="4373593"/>
          </a:xfrm>
        </p:spPr>
        <p:txBody>
          <a:bodyPr>
            <a:noAutofit/>
          </a:bodyPr>
          <a:lstStyle/>
          <a:p>
            <a:r>
              <a:rPr lang="en-US" sz="900" dirty="0"/>
              <a:t>Data Collection: The first step is to collect the traffic data. This can include traffic flow, speed, occupancy, and other factors that may affect traffic, such as weather conditions and road construction. The data can be collected from various sources, such as sensors, cameras, GPS devices, and social media.</a:t>
            </a:r>
          </a:p>
          <a:p>
            <a:r>
              <a:rPr lang="en-US" sz="900" dirty="0"/>
              <a:t>Data Preprocessing: Once the data is collected, it needs to be preprocessed to prepare it for input to the deep learning model. This can involve filtering out noise, scaling the data, and converting it to the appropriate format. The data can also be divided into training, validation, and testing sets.</a:t>
            </a:r>
          </a:p>
          <a:p>
            <a:r>
              <a:rPr lang="en-US" sz="900" dirty="0"/>
              <a:t>Deep Learning Model Selection: The next step is to select the appropriate deep learning model for the specific application. There are various deep learning architectures that can be used for traffic prediction, such as convolutional neural networks (CNNs), recurrent neural networks (RNNs), and long short-term memory (LSTM) networks. The selection of the model depends on the type of data, the prediction horizon, and other factors.</a:t>
            </a:r>
          </a:p>
          <a:p>
            <a:r>
              <a:rPr lang="en-US" sz="900" dirty="0"/>
              <a:t>Model Training: The deep learning model is trained on the preprocessed data to learn the patterns and relationships in the data. The model is trained using an optimization algorithm, such as stochastic gradient descent, to minimize the prediction error. The model is iteratively trained on the training set until the prediction error converges.</a:t>
            </a:r>
          </a:p>
          <a:p>
            <a:r>
              <a:rPr lang="en-US" sz="900" dirty="0"/>
              <a:t>Model Evaluation: After the model is trained, it needs to be evaluated to ensure that it is accurate and reliable. This can be done using various metrics, such as mean absolute error (MAE), mean squared error (MSE), and root mean squared error (RMSE). The model is evaluated on the validation set to tune the hyperparameters of the model.</a:t>
            </a:r>
          </a:p>
          <a:p>
            <a:r>
              <a:rPr lang="en-US" sz="900" dirty="0"/>
              <a:t>Model Deployment: Once the model is trained and evaluated, it can be deployed in a production environment. The model takes in real-time traffic data as input and generates predictions for the future traffic conditions. The predictions can be visualized and reported to the users in a user-friendly format, such as a dashboard or a mobile app.</a:t>
            </a:r>
          </a:p>
          <a:p>
            <a:r>
              <a:rPr lang="en-US" sz="900" dirty="0"/>
              <a:t>Model Monitoring and Updating: The performance of the model needs to be monitored over time to ensure that it continues to make accurate predictions. The model may need to be updated or retrained periodically to incorporate new data or changes in the traffic conditions.</a:t>
            </a:r>
          </a:p>
          <a:p>
            <a:r>
              <a:rPr lang="en-US" sz="900" dirty="0"/>
              <a:t>Overall, the methodology of traffic prediction using deep learning involves a rigorous process of data collection, preprocessing, model selection, training, evaluation, deployment, and monitoring. The success of the methodology depends on the quality of the data, the accuracy of the model, and the effectiveness of the deployment and monitoring strategies.</a:t>
            </a:r>
            <a:endParaRPr lang="en-IN" sz="900" dirty="0"/>
          </a:p>
        </p:txBody>
      </p:sp>
    </p:spTree>
    <p:extLst>
      <p:ext uri="{BB962C8B-B14F-4D97-AF65-F5344CB8AC3E}">
        <p14:creationId xmlns:p14="http://schemas.microsoft.com/office/powerpoint/2010/main" val="367968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6DA1-2BB3-B846-4842-2AAF16F8103F}"/>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CONCLUSION AND FUTURE ENHANCEMENTS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B3A0699-D24C-BDEB-F03A-EB7BC8465361}"/>
              </a:ext>
            </a:extLst>
          </p:cNvPr>
          <p:cNvSpPr>
            <a:spLocks noGrp="1"/>
          </p:cNvSpPr>
          <p:nvPr>
            <p:ph idx="1"/>
          </p:nvPr>
        </p:nvSpPr>
        <p:spPr>
          <a:xfrm>
            <a:off x="1154954" y="2329131"/>
            <a:ext cx="8825659" cy="4252823"/>
          </a:xfrm>
        </p:spPr>
        <p:txBody>
          <a:bodyPr>
            <a:normAutofit fontScale="62500" lnSpcReduction="20000"/>
          </a:bodyPr>
          <a:lstStyle/>
          <a:p>
            <a:r>
              <a:rPr lang="en-US" sz="1800" dirty="0">
                <a:effectLst/>
                <a:latin typeface="Times New Roman" panose="02020603050405020304" pitchFamily="18" charset="0"/>
                <a:ea typeface="Times New Roman" panose="02020603050405020304" pitchFamily="18" charset="0"/>
              </a:rPr>
              <a:t>Hyperparameter Tuning: Experiment with different LSTM architectures, such as stacking multiple LSTM layers or adding dropout regularization, and tune hyperparameters like the number of hidden units, learning rate, and batch size to optimize model performance.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Feature Engineering: Explore additional features that can contribute to traffic prediction, such as weather conditions, time of day, day of the week, holidays, or events. Incorporating such features may improve the accuracy of the predictions.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Multiple Input Channels: If available, incorporate other relevant data sources, such as traffic flow from different locations or traffic data from multiple sensors, as additional input channels to the model. This can provide a more comprehensive view of the traffic patterns and potentially enhance prediction accuracy.</a:t>
            </a:r>
          </a:p>
          <a:p>
            <a:r>
              <a:rPr lang="en-US" sz="1800" dirty="0">
                <a:effectLst/>
                <a:latin typeface="Times New Roman" panose="02020603050405020304" pitchFamily="18" charset="0"/>
                <a:ea typeface="Times New Roman" panose="02020603050405020304" pitchFamily="18" charset="0"/>
              </a:rPr>
              <a:t>Transfer Learning: Investigate the possibility of leveraging pre-trained models, such as pre-trained CNNs (Convolutional Neural Networks) for extracting features from traffic images or pre-trained language models for analyzing textual traffic data. Transfer learning can help improve performance, especially when working with limited data</a:t>
            </a:r>
          </a:p>
          <a:p>
            <a:r>
              <a:rPr lang="en-US" sz="1800" dirty="0">
                <a:effectLst/>
                <a:latin typeface="Times New Roman" panose="02020603050405020304" pitchFamily="18" charset="0"/>
                <a:ea typeface="Times New Roman" panose="02020603050405020304" pitchFamily="18" charset="0"/>
              </a:rPr>
              <a:t>Online Learning: Implement online learning techniques that allow the model to continuously update and adapt to new data as it becomes available. This approach enables the model to adapt to changing traffic patterns over time and improve its predictive capabilities.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Ensemble Methods: Consider employing ensemble methods, such as model averaging or stacking, to combine predictions from multiple traffic prediction models. Ensemble methods can help mitigate the bias or variability of individual models and improve overall prediction accuracy.</a:t>
            </a:r>
            <a:endParaRPr lang="en-IN"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Real-time Data Integration: Develop a system that can integrate real-time traffic data, such as live traffic feeds or sensor data, to continuously update and refine the traffic predictions. This integration can enable more accurate and up-to-date predictions, crucial for real-time traffic management and decision-making.</a:t>
            </a:r>
          </a:p>
          <a:p>
            <a:pPr>
              <a:spcAft>
                <a:spcPts val="0"/>
              </a:spcAft>
            </a:pPr>
            <a:r>
              <a:rPr lang="en-US" sz="1800" dirty="0">
                <a:effectLst/>
                <a:latin typeface="Times New Roman" panose="02020603050405020304" pitchFamily="18" charset="0"/>
                <a:ea typeface="Times New Roman" panose="02020603050405020304" pitchFamily="18" charset="0"/>
              </a:rPr>
              <a:t>Interpretability and Visualization: Investigate methods to interpret and visualize the predictions and model behavior. Techniques like attention mechanisms or saliency maps can provide insights into which factors contribute more significantly to the predictions, aiding in understanding traffic patterns and making informed decisions.</a:t>
            </a:r>
            <a:endParaRPr lang="en-IN" sz="1800" dirty="0">
              <a:effectLst/>
              <a:latin typeface="Times New Roman" panose="02020603050405020304" pitchFamily="18" charset="0"/>
              <a:ea typeface="Times New Roman" panose="02020603050405020304" pitchFamily="18" charset="0"/>
            </a:endParaRPr>
          </a:p>
          <a:p>
            <a:pPr>
              <a:spcAft>
                <a:spcPts val="0"/>
              </a:spcAft>
            </a:pPr>
            <a:r>
              <a:rPr lang="en-US" sz="1800" dirty="0">
                <a:effectLst/>
                <a:latin typeface="Times New Roman" panose="02020603050405020304" pitchFamily="18" charset="0"/>
                <a:ea typeface="Times New Roman" panose="02020603050405020304" pitchFamily="18" charset="0"/>
              </a:rPr>
              <a:t>Remember that these are just some suggestions for enhancing traffic prediction using deep learning. The specific enhancements you choose will depend on your data, problem domain, and available resources.</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5538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5FCC-1B7D-E7E7-039F-899B3A4A99A7}"/>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SCREENSHOTS AND RESULTS</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A280BE5-B4AE-C211-384A-A650AA27F0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839" y="2985339"/>
            <a:ext cx="4183810" cy="2052488"/>
          </a:xfrm>
          <a:prstGeom prst="rect">
            <a:avLst/>
          </a:prstGeom>
        </p:spPr>
      </p:pic>
      <p:pic>
        <p:nvPicPr>
          <p:cNvPr id="5" name="Picture 4">
            <a:extLst>
              <a:ext uri="{FF2B5EF4-FFF2-40B4-BE49-F238E27FC236}">
                <a16:creationId xmlns:a16="http://schemas.microsoft.com/office/drawing/2014/main" id="{7E8C4E13-9E7D-2703-1112-72672CBA6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820" y="2985339"/>
            <a:ext cx="5745192" cy="2052488"/>
          </a:xfrm>
          <a:prstGeom prst="rect">
            <a:avLst/>
          </a:prstGeom>
        </p:spPr>
      </p:pic>
    </p:spTree>
    <p:extLst>
      <p:ext uri="{BB962C8B-B14F-4D97-AF65-F5344CB8AC3E}">
        <p14:creationId xmlns:p14="http://schemas.microsoft.com/office/powerpoint/2010/main" val="17336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A310-2C7F-FF79-2F23-63BEFF75397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5A82057-743B-FACE-47FC-C8D4F50AD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587" y="2715643"/>
            <a:ext cx="5384771" cy="3416300"/>
          </a:xfrm>
          <a:prstGeom prst="rect">
            <a:avLst/>
          </a:prstGeom>
        </p:spPr>
      </p:pic>
      <p:pic>
        <p:nvPicPr>
          <p:cNvPr id="5" name="Picture 4">
            <a:extLst>
              <a:ext uri="{FF2B5EF4-FFF2-40B4-BE49-F238E27FC236}">
                <a16:creationId xmlns:a16="http://schemas.microsoft.com/office/drawing/2014/main" id="{B9ECE898-5A21-508A-E5C5-1FE97789D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279" y="2715643"/>
            <a:ext cx="5058853" cy="3235325"/>
          </a:xfrm>
          <a:prstGeom prst="rect">
            <a:avLst/>
          </a:prstGeom>
        </p:spPr>
      </p:pic>
    </p:spTree>
    <p:extLst>
      <p:ext uri="{BB962C8B-B14F-4D97-AF65-F5344CB8AC3E}">
        <p14:creationId xmlns:p14="http://schemas.microsoft.com/office/powerpoint/2010/main" val="292681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4FDB-AA7F-A627-85DB-9AB0FE26C9A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D829FD2-A653-2EE7-C9F1-64BE65CCA1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342" y="2715643"/>
            <a:ext cx="4631634" cy="3416300"/>
          </a:xfrm>
          <a:prstGeom prst="rect">
            <a:avLst/>
          </a:prstGeom>
        </p:spPr>
      </p:pic>
      <p:pic>
        <p:nvPicPr>
          <p:cNvPr id="5" name="Picture 4">
            <a:extLst>
              <a:ext uri="{FF2B5EF4-FFF2-40B4-BE49-F238E27FC236}">
                <a16:creationId xmlns:a16="http://schemas.microsoft.com/office/drawing/2014/main" id="{B8CC3A2C-D067-FD26-447D-793293DC4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025" y="2333805"/>
            <a:ext cx="5156200" cy="4381500"/>
          </a:xfrm>
          <a:prstGeom prst="rect">
            <a:avLst/>
          </a:prstGeom>
        </p:spPr>
      </p:pic>
    </p:spTree>
    <p:extLst>
      <p:ext uri="{BB962C8B-B14F-4D97-AF65-F5344CB8AC3E}">
        <p14:creationId xmlns:p14="http://schemas.microsoft.com/office/powerpoint/2010/main" val="90584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4AB9-62B3-D560-8C96-105CD1756CEC}"/>
              </a:ext>
            </a:extLst>
          </p:cNvPr>
          <p:cNvSpPr>
            <a:spLocks noGrp="1"/>
          </p:cNvSpPr>
          <p:nvPr>
            <p:ph type="title"/>
          </p:nvPr>
        </p:nvSpPr>
        <p:spPr/>
        <p:txBody>
          <a:bodyPr/>
          <a:lstStyle/>
          <a:p>
            <a:endParaRPr lang="en-IN"/>
          </a:p>
        </p:txBody>
      </p:sp>
      <p:pic>
        <p:nvPicPr>
          <p:cNvPr id="4" name="Content Placeholder 3" descr="A picture containing screenshot, text, rectangle&#10;&#10;Description automatically generated">
            <a:extLst>
              <a:ext uri="{FF2B5EF4-FFF2-40B4-BE49-F238E27FC236}">
                <a16:creationId xmlns:a16="http://schemas.microsoft.com/office/drawing/2014/main" id="{E962DDA0-61C7-CF83-7E90-E8A6F4E2FA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92" y="2698390"/>
            <a:ext cx="6347336" cy="2995044"/>
          </a:xfrm>
          <a:prstGeom prst="rect">
            <a:avLst/>
          </a:prstGeom>
        </p:spPr>
      </p:pic>
      <p:pic>
        <p:nvPicPr>
          <p:cNvPr id="5" name="Picture 4">
            <a:extLst>
              <a:ext uri="{FF2B5EF4-FFF2-40B4-BE49-F238E27FC236}">
                <a16:creationId xmlns:a16="http://schemas.microsoft.com/office/drawing/2014/main" id="{3F09A84A-7F18-24CD-DF1B-F3F5E58C1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223" y="2458528"/>
            <a:ext cx="5361196" cy="4287328"/>
          </a:xfrm>
          <a:prstGeom prst="rect">
            <a:avLst/>
          </a:prstGeom>
        </p:spPr>
      </p:pic>
    </p:spTree>
    <p:extLst>
      <p:ext uri="{BB962C8B-B14F-4D97-AF65-F5344CB8AC3E}">
        <p14:creationId xmlns:p14="http://schemas.microsoft.com/office/powerpoint/2010/main" val="2618171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26</TotalTime>
  <Words>1982</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 Boardroom</vt:lpstr>
      <vt:lpstr>Traffic Prediction using deep learning</vt:lpstr>
      <vt:lpstr>Introduction:</vt:lpstr>
      <vt:lpstr>System architecture and design</vt:lpstr>
      <vt:lpstr>Methodology</vt:lpstr>
      <vt:lpstr>CONCLUSION AND FUTURE ENHANCEMENTS </vt:lpstr>
      <vt:lpstr>SCREENSHOTS AND RESULTS </vt:lpstr>
      <vt:lpstr>PowerPoint Presentation</vt:lpstr>
      <vt:lpstr>PowerPoint Presentation</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Prediction using deep learning</dc:title>
  <dc:creator>vaibhav ganesh</dc:creator>
  <cp:lastModifiedBy>vaibhav ganesh</cp:lastModifiedBy>
  <cp:revision>1</cp:revision>
  <dcterms:created xsi:type="dcterms:W3CDTF">2023-05-14T14:09:24Z</dcterms:created>
  <dcterms:modified xsi:type="dcterms:W3CDTF">2023-05-14T14:35:46Z</dcterms:modified>
</cp:coreProperties>
</file>