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8" r:id="rId8"/>
    <p:sldId id="267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2BACE8-A3AA-42D5-B9EB-4A16B72F5FAE}" v="4032" dt="2020-10-25T15:53:55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170" y="5602026"/>
            <a:ext cx="6138856" cy="7583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IN" sz="1800">
                <a:latin typeface="Times New Roman"/>
                <a:cs typeface="Times New Roman"/>
              </a:rPr>
              <a:t>Submitted by :-</a:t>
            </a:r>
            <a:endParaRPr lang="en-IN" sz="1800" dirty="0">
              <a:latin typeface="Times New Roman"/>
              <a:cs typeface="Times New Roman"/>
            </a:endParaRPr>
          </a:p>
          <a:p>
            <a:pPr algn="l"/>
            <a:r>
              <a:rPr lang="en-IN" sz="1800">
                <a:latin typeface="Times New Roman"/>
                <a:cs typeface="Times New Roman"/>
              </a:rPr>
              <a:t>Vibhor Malik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63" y="1184891"/>
            <a:ext cx="11168742" cy="47252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1800">
                <a:latin typeface="Times New Roman"/>
                <a:cs typeface="Times New Roman"/>
              </a:rPr>
              <a:t>From all Data Analysis there are following strategy Spark funds considering for Investment </a:t>
            </a:r>
            <a:endParaRPr lang="en-IN"/>
          </a:p>
          <a:p>
            <a:pPr marL="285750" indent="-285750"/>
            <a:r>
              <a:rPr lang="en-IN" sz="1800">
                <a:latin typeface="Times New Roman"/>
                <a:cs typeface="Times New Roman"/>
              </a:rPr>
              <a:t>Spark Fund should consider investing in funding type </a:t>
            </a:r>
            <a:r>
              <a:rPr lang="en-IN" sz="1800" b="1">
                <a:latin typeface="Times New Roman"/>
                <a:cs typeface="Times New Roman"/>
              </a:rPr>
              <a:t>venture </a:t>
            </a:r>
            <a:r>
              <a:rPr lang="en-IN" sz="1800">
                <a:latin typeface="Times New Roman"/>
                <a:cs typeface="Times New Roman"/>
              </a:rPr>
              <a:t>in </a:t>
            </a:r>
            <a:r>
              <a:rPr lang="en-IN" sz="1800" b="1">
                <a:latin typeface="Times New Roman"/>
                <a:cs typeface="Times New Roman"/>
              </a:rPr>
              <a:t>Others </a:t>
            </a:r>
            <a:r>
              <a:rPr lang="en-IN" sz="1800">
                <a:latin typeface="Times New Roman"/>
                <a:cs typeface="Times New Roman"/>
              </a:rPr>
              <a:t>main sector of </a:t>
            </a:r>
            <a:r>
              <a:rPr lang="en-IN" sz="1800" b="1">
                <a:latin typeface="Times New Roman"/>
                <a:cs typeface="Times New Roman"/>
              </a:rPr>
              <a:t>USA </a:t>
            </a:r>
            <a:r>
              <a:rPr lang="en-IN" sz="1800">
                <a:latin typeface="Times New Roman"/>
                <a:cs typeface="Times New Roman"/>
              </a:rPr>
              <a:t>as that is the choice of many investors for investment.</a:t>
            </a:r>
          </a:p>
          <a:p>
            <a:pPr marL="285750" indent="-285750"/>
            <a:r>
              <a:rPr lang="en-IN" sz="1800">
                <a:latin typeface="Times New Roman"/>
                <a:cs typeface="Times New Roman"/>
              </a:rPr>
              <a:t>If Spark Funds wants to invest in different countries other than USA, </a:t>
            </a:r>
            <a:r>
              <a:rPr lang="en-IN" sz="1800" b="1">
                <a:latin typeface="Times New Roman"/>
                <a:cs typeface="Times New Roman"/>
              </a:rPr>
              <a:t>United Kingdom and India</a:t>
            </a:r>
            <a:r>
              <a:rPr lang="en-IN" sz="1800">
                <a:latin typeface="Times New Roman"/>
                <a:cs typeface="Times New Roman"/>
              </a:rPr>
              <a:t> in funding type </a:t>
            </a:r>
            <a:r>
              <a:rPr lang="en-IN" sz="1800" b="1">
                <a:latin typeface="Times New Roman"/>
                <a:cs typeface="Times New Roman"/>
              </a:rPr>
              <a:t>venture</a:t>
            </a:r>
            <a:r>
              <a:rPr lang="en-IN" sz="1800">
                <a:latin typeface="Times New Roman"/>
                <a:cs typeface="Times New Roman"/>
              </a:rPr>
              <a:t> and main sector is </a:t>
            </a:r>
            <a:r>
              <a:rPr lang="en-IN" sz="1800" b="1">
                <a:latin typeface="Times New Roman"/>
                <a:cs typeface="Times New Roman"/>
              </a:rPr>
              <a:t>Others</a:t>
            </a:r>
            <a:r>
              <a:rPr lang="en-IN" sz="1800" dirty="0">
                <a:latin typeface="Times New Roman"/>
                <a:cs typeface="Times New Roman"/>
              </a:rPr>
              <a:t> </a:t>
            </a:r>
          </a:p>
          <a:p>
            <a:pPr marL="285750" indent="-285750"/>
            <a:r>
              <a:rPr lang="en-IN" sz="1800">
                <a:latin typeface="Times New Roman"/>
                <a:cs typeface="Times New Roman"/>
              </a:rPr>
              <a:t>If Spark Funds wants to invest in different sectors to reduce the risk along with above top 3 countries with top 3 sectors as mention in previous slide.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0193" y="193390"/>
            <a:ext cx="9313817" cy="856138"/>
          </a:xfrm>
        </p:spPr>
        <p:txBody>
          <a:bodyPr/>
          <a:lstStyle/>
          <a:p>
            <a:r>
              <a:rPr lang="en-IN" b="1" dirty="0">
                <a:latin typeface="Times New Roman"/>
                <a:cs typeface="Times New Roman"/>
              </a:rPr>
              <a:t> </a:t>
            </a:r>
            <a:r>
              <a:rPr lang="en-IN" sz="2800">
                <a:latin typeface="Times New Roman"/>
                <a:cs typeface="Times New Roman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577834"/>
            <a:ext cx="11168742" cy="39978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/>
                <a:cs typeface="Times New Roman"/>
              </a:rPr>
              <a:t>Spark Funds wants to make investments in a few companies. With the help of global trends in investment they want to take the investment decision effectively. The overall aim of analysis is where to invest.</a:t>
            </a:r>
          </a:p>
          <a:p>
            <a:pPr marL="0" indent="0">
              <a:buNone/>
            </a:pPr>
            <a:r>
              <a:rPr lang="en-IN" sz="1800" b="1" dirty="0">
                <a:latin typeface="Times New Roman"/>
                <a:cs typeface="Times New Roman"/>
              </a:rPr>
              <a:t>Business Constraints : </a:t>
            </a:r>
          </a:p>
          <a:p>
            <a:pPr marL="285750" indent="-285750"/>
            <a:r>
              <a:rPr lang="en-IN" sz="1800" dirty="0">
                <a:latin typeface="Times New Roman"/>
                <a:cs typeface="Times New Roman"/>
              </a:rPr>
              <a:t>Company wants to invest between 5 to 15 million USD per round of investment.</a:t>
            </a:r>
            <a:endParaRPr lang="en-IN" sz="1800" dirty="0"/>
          </a:p>
          <a:p>
            <a:pPr marL="285750" indent="-285750"/>
            <a:r>
              <a:rPr lang="en-IN" sz="1800" dirty="0">
                <a:latin typeface="Times New Roman"/>
                <a:cs typeface="Times New Roman"/>
              </a:rPr>
              <a:t>Company wants to invest in English-speaking countries.</a:t>
            </a:r>
          </a:p>
          <a:p>
            <a:pPr marL="0" indent="0">
              <a:buNone/>
            </a:pPr>
            <a:r>
              <a:rPr lang="en-IN" sz="1800" b="1" dirty="0">
                <a:latin typeface="Times New Roman"/>
                <a:cs typeface="Times New Roman"/>
              </a:rPr>
              <a:t>Objective :</a:t>
            </a:r>
            <a:r>
              <a:rPr lang="en-IN" sz="1800" dirty="0">
                <a:latin typeface="Times New Roman"/>
                <a:cs typeface="Times New Roman"/>
              </a:rPr>
              <a:t>  To identify the best countries, sectors and suitable investment is required.</a:t>
            </a:r>
            <a:endParaRPr lang="en-IN" dirty="0"/>
          </a:p>
          <a:p>
            <a:pPr marL="0" indent="0">
              <a:buNone/>
            </a:pPr>
            <a:r>
              <a:rPr lang="en-IN" sz="1800" b="1" dirty="0">
                <a:latin typeface="Times New Roman"/>
                <a:cs typeface="Times New Roman"/>
              </a:rPr>
              <a:t>Goals : </a:t>
            </a:r>
          </a:p>
          <a:p>
            <a:pPr marL="342900" indent="-342900">
              <a:buAutoNum type="arabicPeriod"/>
            </a:pPr>
            <a:r>
              <a:rPr lang="en-IN" sz="1800" dirty="0">
                <a:latin typeface="Times New Roman"/>
                <a:cs typeface="Times New Roman"/>
              </a:rPr>
              <a:t>Investment type analysis</a:t>
            </a:r>
          </a:p>
          <a:p>
            <a:pPr marL="342900" indent="-342900">
              <a:buAutoNum type="arabicPeriod"/>
            </a:pPr>
            <a:r>
              <a:rPr lang="en-IN" sz="1800" dirty="0">
                <a:latin typeface="Times New Roman"/>
                <a:cs typeface="Times New Roman"/>
              </a:rPr>
              <a:t>Country analysis</a:t>
            </a:r>
          </a:p>
          <a:p>
            <a:pPr marL="342900" indent="-342900">
              <a:buAutoNum type="arabicPeriod"/>
            </a:pPr>
            <a:r>
              <a:rPr lang="en-IN" sz="1800" dirty="0">
                <a:latin typeface="Times New Roman"/>
                <a:cs typeface="Times New Roman"/>
              </a:rPr>
              <a:t>Sector Analysis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0287" y="224444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/>
                <a:cs typeface="Times New Roman"/>
              </a:rPr>
              <a:t> Case Study : Spark Funds Investment 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7BDB6B-F206-431E-9FE4-A50CA4D70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118" t="29070" r="4706" b="15504"/>
          <a:stretch/>
        </p:blipFill>
        <p:spPr>
          <a:xfrm>
            <a:off x="404949" y="1333860"/>
            <a:ext cx="11469987" cy="5176042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01833" y="166716"/>
            <a:ext cx="9313817" cy="856138"/>
          </a:xfrm>
        </p:spPr>
        <p:txBody>
          <a:bodyPr/>
          <a:lstStyle/>
          <a:p>
            <a:r>
              <a:rPr lang="en-IN" b="1" dirty="0">
                <a:latin typeface="Times New Roman"/>
                <a:cs typeface="Times New Roman"/>
              </a:rPr>
              <a:t> </a:t>
            </a:r>
            <a:r>
              <a:rPr lang="en-IN" sz="2800" dirty="0">
                <a:latin typeface="Times New Roman"/>
                <a:cs typeface="Times New Roman"/>
              </a:rPr>
              <a:t>Problem solving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560" y="143625"/>
            <a:ext cx="9313817" cy="856138"/>
          </a:xfrm>
        </p:spPr>
        <p:txBody>
          <a:bodyPr/>
          <a:lstStyle/>
          <a:p>
            <a:r>
              <a:rPr lang="en-IN" sz="2800" dirty="0">
                <a:latin typeface="Times New Roman"/>
                <a:cs typeface="Times New Roman"/>
              </a:rPr>
              <a:t>Investment type analysis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31" y="1116017"/>
            <a:ext cx="11168742" cy="54641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IN" sz="1800">
                <a:latin typeface="Times New Roman"/>
                <a:cs typeface="Times New Roman"/>
              </a:rPr>
              <a:t>According to analysis Venture is the most common type of Funding Round with 50228 followed by seed with 23602 and debt_financing with 6682.</a:t>
            </a:r>
          </a:p>
          <a:p>
            <a:pPr marL="285750" indent="-285750"/>
            <a:r>
              <a:rPr lang="en-IN" sz="1800">
                <a:latin typeface="Times New Roman"/>
                <a:cs typeface="Times New Roman"/>
              </a:rPr>
              <a:t>Private Equity has very high value of average raised amount, but it is not match with the current investment bar of our company.</a:t>
            </a:r>
          </a:p>
          <a:p>
            <a:r>
              <a:rPr lang="en-IN" sz="1800">
                <a:latin typeface="Times New Roman"/>
                <a:cs typeface="Times New Roman"/>
              </a:rPr>
              <a:t> The most representative value of the investment amount for each funding types is :</a:t>
            </a:r>
            <a:endParaRPr lang="en-IN" sz="1800" dirty="0">
              <a:latin typeface="Times New Roman"/>
              <a:cs typeface="Times New Roman"/>
            </a:endParaRPr>
          </a:p>
          <a:p>
            <a:endParaRPr lang="en-IN" sz="1800" dirty="0">
              <a:latin typeface="Times New Roman"/>
              <a:cs typeface="Times New Roman"/>
            </a:endParaRPr>
          </a:p>
          <a:p>
            <a:endParaRPr lang="en-IN" sz="1800" dirty="0">
              <a:latin typeface="Times New Roman"/>
              <a:cs typeface="Times New Roman"/>
            </a:endParaRPr>
          </a:p>
          <a:p>
            <a:endParaRPr lang="en-IN" sz="1800" dirty="0">
              <a:latin typeface="Times New Roman"/>
              <a:cs typeface="Times New Roman"/>
            </a:endParaRPr>
          </a:p>
          <a:p>
            <a:endParaRPr lang="en-IN" sz="1800" dirty="0">
              <a:latin typeface="Times New Roman"/>
              <a:cs typeface="Times New Roman"/>
            </a:endParaRPr>
          </a:p>
          <a:p>
            <a:endParaRPr lang="en-IN" sz="1800" dirty="0">
              <a:latin typeface="Times New Roman"/>
              <a:cs typeface="Times New Roman"/>
            </a:endParaRPr>
          </a:p>
          <a:p>
            <a:endParaRPr lang="en-IN" sz="1800" dirty="0">
              <a:latin typeface="Times New Roman"/>
              <a:cs typeface="Times New Roman"/>
            </a:endParaRPr>
          </a:p>
          <a:p>
            <a:endParaRPr lang="en-IN" sz="1800" dirty="0">
              <a:latin typeface="Times New Roman"/>
              <a:cs typeface="Times New Roman"/>
            </a:endParaRPr>
          </a:p>
          <a:p>
            <a:r>
              <a:rPr lang="en-IN" sz="1800">
                <a:latin typeface="Times New Roman"/>
                <a:cs typeface="Times New Roman"/>
              </a:rPr>
              <a:t>Based on above data analysis, funding_round_type and raised_amount_usd  equals to venture only satisfies criteria for Spark Funds to invest between 5 to 15 million USD per investment round.</a:t>
            </a:r>
            <a:endParaRPr lang="en-IN" sz="1800" dirty="0">
              <a:latin typeface="Times New Roman"/>
              <a:cs typeface="Times New Roman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42CF2D0-AC22-4524-8EEF-FBA2193A7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450213"/>
              </p:ext>
            </p:extLst>
          </p:nvPr>
        </p:nvGraphicFramePr>
        <p:xfrm>
          <a:off x="1826953" y="2812103"/>
          <a:ext cx="8226490" cy="206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245">
                  <a:extLst>
                    <a:ext uri="{9D8B030D-6E8A-4147-A177-3AD203B41FA5}">
                      <a16:colId xmlns:a16="http://schemas.microsoft.com/office/drawing/2014/main" val="4240233718"/>
                    </a:ext>
                  </a:extLst>
                </a:gridCol>
                <a:gridCol w="4113245">
                  <a:extLst>
                    <a:ext uri="{9D8B030D-6E8A-4147-A177-3AD203B41FA5}">
                      <a16:colId xmlns:a16="http://schemas.microsoft.com/office/drawing/2014/main" val="1162740511"/>
                    </a:ext>
                  </a:extLst>
                </a:gridCol>
              </a:tblGrid>
              <a:tr h="413327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Investment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Average Investment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43397"/>
                  </a:ext>
                </a:extLst>
              </a:tr>
              <a:tr h="41332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angel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958694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090522"/>
                  </a:ext>
                </a:extLst>
              </a:tr>
              <a:tr h="41332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private_equity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73308593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32565"/>
                  </a:ext>
                </a:extLst>
              </a:tr>
              <a:tr h="41332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seed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719779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96905"/>
                  </a:ext>
                </a:extLst>
              </a:tr>
              <a:tr h="41332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venture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11748949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904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140839"/>
            <a:ext cx="9313817" cy="856138"/>
          </a:xfrm>
        </p:spPr>
        <p:txBody>
          <a:bodyPr/>
          <a:lstStyle/>
          <a:p>
            <a:r>
              <a:rPr lang="en-IN" sz="2800">
                <a:latin typeface="Times New Roman"/>
                <a:cs typeface="Times New Roman"/>
              </a:rPr>
              <a:t>Investment type analysis (Result)</a:t>
            </a:r>
          </a:p>
        </p:txBody>
      </p:sp>
      <p:pic>
        <p:nvPicPr>
          <p:cNvPr id="2" name="Picture 3" descr="Chart&#10;&#10;Description automatically generated">
            <a:extLst>
              <a:ext uri="{FF2B5EF4-FFF2-40B4-BE49-F238E27FC236}">
                <a16:creationId xmlns:a16="http://schemas.microsoft.com/office/drawing/2014/main" id="{7D0C1D69-1430-42DF-BE88-3D553707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21" y="1201057"/>
            <a:ext cx="11256578" cy="513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212898"/>
            <a:ext cx="9313817" cy="856138"/>
          </a:xfrm>
        </p:spPr>
        <p:txBody>
          <a:bodyPr/>
          <a:lstStyle/>
          <a:p>
            <a:r>
              <a:rPr lang="en-IN" sz="2800">
                <a:latin typeface="Times New Roman"/>
                <a:cs typeface="Times New Roman"/>
              </a:rPr>
              <a:t>Country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139108"/>
            <a:ext cx="11168742" cy="55680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1800">
                <a:latin typeface="Times New Roman"/>
                <a:cs typeface="Times New Roman"/>
              </a:rPr>
              <a:t>There are 97+ countries for the investing into venture.</a:t>
            </a:r>
          </a:p>
          <a:p>
            <a:r>
              <a:rPr lang="en-IN" sz="1800">
                <a:latin typeface="Times New Roman"/>
                <a:cs typeface="Times New Roman"/>
              </a:rPr>
              <a:t>Based on analysis the top 9 countries fit for investment is shown below :</a:t>
            </a:r>
            <a:r>
              <a:rPr lang="en-IN" sz="1800" dirty="0">
                <a:latin typeface="Times New Roman"/>
                <a:cs typeface="Times New Roman"/>
              </a:rPr>
              <a:t>-</a:t>
            </a:r>
            <a:endParaRPr lang="en-IN" sz="1800">
              <a:latin typeface="Times New Roman"/>
              <a:cs typeface="Times New Roman"/>
            </a:endParaRPr>
          </a:p>
          <a:p>
            <a:endParaRPr lang="en-IN" sz="1800" dirty="0">
              <a:latin typeface="Times New Roman"/>
              <a:cs typeface="Times New Roman"/>
            </a:endParaRPr>
          </a:p>
          <a:p>
            <a:endParaRPr lang="en-IN" sz="1800" dirty="0">
              <a:latin typeface="Times New Roman"/>
              <a:cs typeface="Times New Roman"/>
            </a:endParaRPr>
          </a:p>
          <a:p>
            <a:endParaRPr lang="en-IN" sz="1800" dirty="0">
              <a:latin typeface="Times New Roman"/>
              <a:cs typeface="Times New Roman"/>
            </a:endParaRPr>
          </a:p>
          <a:p>
            <a:endParaRPr lang="en-IN" sz="1800" dirty="0">
              <a:latin typeface="Times New Roman"/>
              <a:cs typeface="Times New Roman"/>
            </a:endParaRPr>
          </a:p>
          <a:p>
            <a:endParaRPr lang="en-IN" sz="1800" dirty="0">
              <a:latin typeface="Times New Roman"/>
              <a:cs typeface="Times New Roman"/>
            </a:endParaRPr>
          </a:p>
          <a:p>
            <a:endParaRPr lang="en-IN" sz="1800" dirty="0">
              <a:latin typeface="Times New Roman"/>
              <a:cs typeface="Times New Roman"/>
            </a:endParaRPr>
          </a:p>
          <a:p>
            <a:endParaRPr lang="en-IN" sz="1800" dirty="0">
              <a:latin typeface="Times New Roman"/>
              <a:cs typeface="Times New Roman"/>
            </a:endParaRPr>
          </a:p>
          <a:p>
            <a:endParaRPr lang="en-IN" sz="1800" dirty="0">
              <a:latin typeface="Times New Roman"/>
              <a:cs typeface="Times New Roman"/>
            </a:endParaRPr>
          </a:p>
          <a:p>
            <a:endParaRPr lang="en-IN" sz="1800" dirty="0">
              <a:latin typeface="Times New Roman"/>
              <a:cs typeface="Times New Roman"/>
            </a:endParaRPr>
          </a:p>
          <a:p>
            <a:endParaRPr lang="en-IN" sz="1800" dirty="0">
              <a:latin typeface="Times New Roman"/>
              <a:cs typeface="Times New Roman"/>
            </a:endParaRPr>
          </a:p>
          <a:p>
            <a:endParaRPr lang="en-IN" sz="1800" dirty="0">
              <a:latin typeface="Times New Roman"/>
              <a:cs typeface="Times New Roman"/>
            </a:endParaRPr>
          </a:p>
          <a:p>
            <a:r>
              <a:rPr lang="en-IN" sz="1800">
                <a:latin typeface="Times New Roman"/>
                <a:cs typeface="Times New Roman"/>
              </a:rPr>
              <a:t>But top 3 English speaking countries from above are </a:t>
            </a:r>
            <a:r>
              <a:rPr lang="en-IN" sz="1800" b="1">
                <a:latin typeface="Times New Roman"/>
                <a:cs typeface="Times New Roman"/>
              </a:rPr>
              <a:t>USA, United Kingdom(GBR) and India(IND)</a:t>
            </a:r>
            <a:r>
              <a:rPr lang="en-IN" sz="1800">
                <a:latin typeface="Times New Roman"/>
                <a:cs typeface="Times New Roman"/>
              </a:rPr>
              <a:t> so Company needs to invest in these country</a:t>
            </a:r>
            <a:endParaRPr lang="en-IN" sz="1800" dirty="0">
              <a:latin typeface="Times New Roman"/>
              <a:cs typeface="Times New Roman"/>
            </a:endParaRP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FE8344-B592-4AD3-8678-086DE69F5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426463"/>
              </p:ext>
            </p:extLst>
          </p:nvPr>
        </p:nvGraphicFramePr>
        <p:xfrm>
          <a:off x="2900680" y="1876922"/>
          <a:ext cx="539172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545">
                  <a:extLst>
                    <a:ext uri="{9D8B030D-6E8A-4147-A177-3AD203B41FA5}">
                      <a16:colId xmlns:a16="http://schemas.microsoft.com/office/drawing/2014/main" val="1585761867"/>
                    </a:ext>
                  </a:extLst>
                </a:gridCol>
                <a:gridCol w="2967180">
                  <a:extLst>
                    <a:ext uri="{9D8B030D-6E8A-4147-A177-3AD203B41FA5}">
                      <a16:colId xmlns:a16="http://schemas.microsoft.com/office/drawing/2014/main" val="1092250756"/>
                    </a:ext>
                  </a:extLst>
                </a:gridCol>
              </a:tblGrid>
              <a:tr h="328761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Country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Investment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50989"/>
                  </a:ext>
                </a:extLst>
              </a:tr>
              <a:tr h="58560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USA 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422510842796</a:t>
                      </a:r>
                      <a:br>
                        <a:rPr lang="en-GB" sz="1800" b="0" i="0" u="none" strike="noStrike" noProof="0" dirty="0">
                          <a:latin typeface="Calibri"/>
                        </a:rPr>
                      </a:br>
                      <a:endParaRPr lang="en-GB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50549"/>
                  </a:ext>
                </a:extLst>
              </a:tr>
              <a:tr h="32876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CHN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39835418773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95385"/>
                  </a:ext>
                </a:extLst>
              </a:tr>
              <a:tr h="32876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GBR   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20245627416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800139"/>
                  </a:ext>
                </a:extLst>
              </a:tr>
              <a:tr h="32876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IND    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14391858718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38448"/>
                  </a:ext>
                </a:extLst>
              </a:tr>
              <a:tr h="32876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CAN    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9583332317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369323"/>
                  </a:ext>
                </a:extLst>
              </a:tr>
              <a:tr h="32876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FRA    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7259536732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03051"/>
                  </a:ext>
                </a:extLst>
              </a:tr>
              <a:tr h="32876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ISR     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6907514579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64609"/>
                  </a:ext>
                </a:extLst>
              </a:tr>
              <a:tr h="32876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/>
                        <a:t>DEU    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/>
                        <a:t>6346959822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390405"/>
                  </a:ext>
                </a:extLst>
              </a:tr>
              <a:tr h="32876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JPN     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3363676611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22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35461A7-A369-4F8C-B204-B73DA4D9E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93" y="1065813"/>
            <a:ext cx="10586544" cy="5396969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9607" y="114563"/>
            <a:ext cx="9313817" cy="856138"/>
          </a:xfrm>
        </p:spPr>
        <p:txBody>
          <a:bodyPr/>
          <a:lstStyle/>
          <a:p>
            <a:r>
              <a:rPr lang="en-IN" sz="2800">
                <a:latin typeface="Times New Roman"/>
                <a:cs typeface="Times New Roman"/>
              </a:rPr>
              <a:t>Country analysis (Results)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014" y="189807"/>
            <a:ext cx="9313817" cy="856138"/>
          </a:xfrm>
        </p:spPr>
        <p:txBody>
          <a:bodyPr/>
          <a:lstStyle/>
          <a:p>
            <a:r>
              <a:rPr lang="en-IN" sz="2800">
                <a:latin typeface="Times New Roman"/>
                <a:cs typeface="Times New Roman"/>
              </a:rPr>
              <a:t>Sector Analysis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058290"/>
            <a:ext cx="11168742" cy="56142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1800">
                <a:latin typeface="Times New Roman"/>
                <a:cs typeface="Times New Roman"/>
              </a:rPr>
              <a:t>There are 8 main Sectors for investments. These are </a:t>
            </a:r>
            <a:r>
              <a:rPr lang="en-IN" sz="1800" b="1">
                <a:latin typeface="Times New Roman"/>
                <a:cs typeface="Times New Roman"/>
              </a:rPr>
              <a:t>`Others`,`Cleantech / Semiconductors`,` Social, Finance, Analytics, Advertising`,`News, Search and Messaging`,Health`,`Manufacturing`,`Entertainment`,`Automotive &amp; Sports`</a:t>
            </a:r>
            <a:r>
              <a:rPr lang="en-IN" sz="1800">
                <a:latin typeface="Times New Roman"/>
                <a:cs typeface="Times New Roman"/>
              </a:rPr>
              <a:t>.</a:t>
            </a:r>
          </a:p>
          <a:p>
            <a:r>
              <a:rPr lang="en-IN" sz="1800">
                <a:latin typeface="Times New Roman"/>
                <a:cs typeface="Times New Roman"/>
              </a:rPr>
              <a:t>Based on 3 main sectors of 3 english speaking country is as follows :-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C8EF00-C1F3-4AB0-8B43-2DF7E3739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17083"/>
              </p:ext>
            </p:extLst>
          </p:nvPr>
        </p:nvGraphicFramePr>
        <p:xfrm>
          <a:off x="2115590" y="2408013"/>
          <a:ext cx="7453757" cy="3943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545">
                  <a:extLst>
                    <a:ext uri="{9D8B030D-6E8A-4147-A177-3AD203B41FA5}">
                      <a16:colId xmlns:a16="http://schemas.microsoft.com/office/drawing/2014/main" val="973405490"/>
                    </a:ext>
                  </a:extLst>
                </a:gridCol>
                <a:gridCol w="4005743">
                  <a:extLst>
                    <a:ext uri="{9D8B030D-6E8A-4147-A177-3AD203B41FA5}">
                      <a16:colId xmlns:a16="http://schemas.microsoft.com/office/drawing/2014/main" val="1638980334"/>
                    </a:ext>
                  </a:extLst>
                </a:gridCol>
                <a:gridCol w="2293469">
                  <a:extLst>
                    <a:ext uri="{9D8B030D-6E8A-4147-A177-3AD203B41FA5}">
                      <a16:colId xmlns:a16="http://schemas.microsoft.com/office/drawing/2014/main" val="2660018271"/>
                    </a:ext>
                  </a:extLst>
                </a:gridCol>
              </a:tblGrid>
              <a:tr h="360795">
                <a:tc>
                  <a:txBody>
                    <a:bodyPr/>
                    <a:lstStyle/>
                    <a:p>
                      <a:r>
                        <a:rPr lang="en-GB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Main Sector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Number of Investment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4633"/>
                  </a:ext>
                </a:extLst>
              </a:tr>
              <a:tr h="360795">
                <a:tc rowSpan="3">
                  <a:txBody>
                    <a:bodyPr/>
                    <a:lstStyle/>
                    <a:p>
                      <a:endParaRPr lang="en-GB" dirty="0"/>
                    </a:p>
                    <a:p>
                      <a:pPr lvl="0">
                        <a:buNone/>
                      </a:pPr>
                      <a:r>
                        <a:rPr lang="en-GB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Others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2950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013753"/>
                  </a:ext>
                </a:extLst>
              </a:tr>
              <a:tr h="360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Social, Finance, Analytics, Advertising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2714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02174"/>
                  </a:ext>
                </a:extLst>
              </a:tr>
              <a:tr h="360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Cleantech / Semiconductors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2350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887498"/>
                  </a:ext>
                </a:extLst>
              </a:tr>
              <a:tr h="360795">
                <a:tc rowSpan="3">
                  <a:txBody>
                    <a:bodyPr/>
                    <a:lstStyle/>
                    <a:p>
                      <a:endParaRPr lang="en-GB"/>
                    </a:p>
                    <a:p>
                      <a:pPr lvl="0">
                        <a:buNone/>
                      </a:pPr>
                      <a:r>
                        <a:rPr lang="en-GB"/>
                        <a:t>GBR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Others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147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84111"/>
                  </a:ext>
                </a:extLst>
              </a:tr>
              <a:tr h="360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Social, Finance, Analytics, Advertising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133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59827"/>
                  </a:ext>
                </a:extLst>
              </a:tr>
              <a:tr h="360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Cleantech / Semiconductors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130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186396"/>
                  </a:ext>
                </a:extLst>
              </a:tr>
              <a:tr h="369454">
                <a:tc rowSpan="3">
                  <a:txBody>
                    <a:bodyPr/>
                    <a:lstStyle/>
                    <a:p>
                      <a:endParaRPr lang="en-GB"/>
                    </a:p>
                    <a:p>
                      <a:pPr lvl="0">
                        <a:buNone/>
                      </a:pPr>
                      <a:r>
                        <a:rPr lang="en-GB"/>
                        <a:t>IND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Others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110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73757"/>
                  </a:ext>
                </a:extLst>
              </a:tr>
              <a:tr h="3694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Social, Finance, Analytics, Advertising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60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5973"/>
                  </a:ext>
                </a:extLst>
              </a:tr>
              <a:tr h="3694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News, Search and Messaging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52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5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sz="1800" dirty="0">
              <a:latin typeface="Times New Roman"/>
              <a:cs typeface="Times New Roman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167114"/>
            <a:ext cx="9313817" cy="856138"/>
          </a:xfrm>
        </p:spPr>
        <p:txBody>
          <a:bodyPr/>
          <a:lstStyle/>
          <a:p>
            <a:r>
              <a:rPr lang="en-IN" sz="2800">
                <a:latin typeface="Times New Roman"/>
                <a:cs typeface="Times New Roman"/>
              </a:rPr>
              <a:t>Sector Analysis (Result)</a:t>
            </a:r>
            <a:endParaRPr lang="en-US"/>
          </a:p>
        </p:txBody>
      </p:sp>
      <p:pic>
        <p:nvPicPr>
          <p:cNvPr id="2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BF94535-EA71-4BAE-B3E6-9356761C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15" y="1028563"/>
            <a:ext cx="11347348" cy="547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66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INVESTMENT CASE STUDY   SUBMISSION </vt:lpstr>
      <vt:lpstr> Case Study : Spark Funds Investment </vt:lpstr>
      <vt:lpstr> Problem solving methodology</vt:lpstr>
      <vt:lpstr>Investment type analysis</vt:lpstr>
      <vt:lpstr>Investment type analysis (Result)</vt:lpstr>
      <vt:lpstr>Country analysis</vt:lpstr>
      <vt:lpstr>Country analysis (Results)</vt:lpstr>
      <vt:lpstr>Sector Analysis</vt:lpstr>
      <vt:lpstr>Sector Analysis (Result)</vt:lpstr>
      <vt:lpstr> 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reetesh.chandra@upgrad.com</cp:lastModifiedBy>
  <cp:revision>722</cp:revision>
  <dcterms:created xsi:type="dcterms:W3CDTF">2016-06-09T08:16:28Z</dcterms:created>
  <dcterms:modified xsi:type="dcterms:W3CDTF">2020-10-25T15:55:37Z</dcterms:modified>
</cp:coreProperties>
</file>