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28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6.xml.rels" ContentType="application/vnd.openxmlformats-package.relationships+xml"/>
  <Override PartName="/ppt/notesSlides/_rels/notesSlide4.xml.rels" ContentType="application/vnd.openxmlformats-package.relationships+xml"/>
  <Override PartName="/ppt/notesSlides/notesSlide2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0.xml" ContentType="application/vnd.openxmlformats-officedocument.presentationml.notesSlide+xml"/>
  <Override PartName="/ppt/slides/_rels/slide26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29.xml.rels" ContentType="application/vnd.openxmlformats-package.relationships+xml"/>
  <Override PartName="/ppt/slides/_rels/slide7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slide22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5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media/image21.png" ContentType="image/png"/>
  <Override PartName="/ppt/media/image6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7.jpeg" ContentType="image/jpeg"/>
  <Override PartName="/ppt/media/image20.png" ContentType="image/png"/>
  <Override PartName="/ppt/media/image5.png" ContentType="image/png"/>
  <Override PartName="/ppt/media/image10.jpeg" ContentType="image/jpeg"/>
  <Override PartName="/ppt/media/image34.png" ContentType="image/png"/>
  <Override PartName="/ppt/media/image3.png" ContentType="image/png"/>
  <Override PartName="/ppt/media/image11.png" ContentType="image/png"/>
  <Override PartName="/ppt/media/image13.jpeg" ContentType="image/jpeg"/>
  <Override PartName="/ppt/media/image43.jpeg" ContentType="image/jpeg"/>
  <Override PartName="/ppt/media/image1.jpeg" ContentType="image/jpeg"/>
  <Override PartName="/ppt/media/image22.png" ContentType="image/png"/>
  <Override PartName="/ppt/media/image2.png" ContentType="image/png"/>
  <Override PartName="/ppt/media/image8.png" ContentType="image/png"/>
  <Override PartName="/ppt/media/image14.jpeg" ContentType="image/jpeg"/>
  <Override PartName="/ppt/media/image23.png" ContentType="image/png"/>
  <Override PartName="/ppt/media/image9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35.jpeg" ContentType="image/jpe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41.jpeg" ContentType="image/jpeg"/>
  <Override PartName="/ppt/media/image12.png" ContentType="image/png"/>
  <Override PartName="/ppt/media/image45.jpeg" ContentType="image/jpeg"/>
  <Override PartName="/ppt/media/image47.jpeg" ContentType="image/jpeg"/>
  <Override PartName="/ppt/media/image32.png" ContentType="image/png"/>
  <Override PartName="/ppt/media/image33.png" ContentType="image/png"/>
  <Override PartName="/ppt/media/image4.jpeg" ContentType="image/jpeg"/>
  <Override PartName="/ppt/media/image38.png" ContentType="image/png"/>
  <Override PartName="/ppt/media/image36.jpeg" ContentType="image/jpeg"/>
  <Override PartName="/ppt/media/image40.jpeg" ContentType="image/jpeg"/>
  <Override PartName="/ppt/media/image44.png" ContentType="image/png"/>
  <Override PartName="/ppt/media/image37.jpeg" ContentType="image/jpeg"/>
  <Override PartName="/ppt/media/image39.jpeg" ContentType="image/jpeg"/>
  <Override PartName="/ppt/media/image42.png" ContentType="image/png"/>
  <Override PartName="/ppt/media/image46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F23D639E-37FD-4F4E-814C-7208DE8646FB}" type="slidenum"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480" cy="4808880"/>
          </a:xfrm>
          <a:prstGeom prst="rect">
            <a:avLst/>
          </a:prstGeom>
        </p:spPr>
        <p:txBody>
          <a:bodyPr lIns="0" rIns="0" tIns="0" bIns="0"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3" name="CustomShape 2"/>
          <p:cNvSpPr/>
          <p:nvPr/>
        </p:nvSpPr>
        <p:spPr>
          <a:xfrm>
            <a:off x="4278960" y="10157400"/>
            <a:ext cx="3278520" cy="53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71D13C7C-7E5C-430A-9412-4C1E7D28F45C}" type="slidenum"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&lt;number&gt;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880" cy="4112280"/>
          </a:xfrm>
          <a:prstGeom prst="rect">
            <a:avLst/>
          </a:prstGeom>
        </p:spPr>
        <p:txBody>
          <a:bodyPr lIns="0" rIns="0" tIns="0" bIns="0"/>
          <a:p>
            <a:pPr marL="216000" indent="-214560">
              <a:lnSpc>
                <a:spcPct val="100000"/>
              </a:lnSpc>
            </a:pP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1" name="CustomShape 2"/>
          <p:cNvSpPr/>
          <p:nvPr/>
        </p:nvSpPr>
        <p:spPr>
          <a:xfrm>
            <a:off x="3884760" y="8685360"/>
            <a:ext cx="296928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2DB86B98-8AFB-4B15-9E45-EE6041C2106B}" type="slidenum"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880" cy="4112280"/>
          </a:xfrm>
          <a:prstGeom prst="rect">
            <a:avLst/>
          </a:prstGeom>
        </p:spPr>
        <p:txBody>
          <a:bodyPr lIns="0" rIns="0" tIns="0" bIns="0"/>
          <a:p>
            <a:pPr marL="216000" indent="-214560">
              <a:lnSpc>
                <a:spcPct val="100000"/>
              </a:lnSpc>
            </a:pP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3" name="CustomShape 2"/>
          <p:cNvSpPr/>
          <p:nvPr/>
        </p:nvSpPr>
        <p:spPr>
          <a:xfrm>
            <a:off x="3884760" y="8685360"/>
            <a:ext cx="296928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BDFDF85F-5949-498B-9F4F-190C9671AE98}" type="slidenum"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880" cy="4112280"/>
          </a:xfrm>
          <a:prstGeom prst="rect">
            <a:avLst/>
          </a:prstGeom>
        </p:spPr>
        <p:txBody>
          <a:bodyPr lIns="0" rIns="0" tIns="0" bIns="0"/>
          <a:p>
            <a:pPr marL="216000" indent="-214560">
              <a:lnSpc>
                <a:spcPct val="100000"/>
              </a:lnSpc>
            </a:pP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5" name="CustomShape 2"/>
          <p:cNvSpPr/>
          <p:nvPr/>
        </p:nvSpPr>
        <p:spPr>
          <a:xfrm>
            <a:off x="3884760" y="8685360"/>
            <a:ext cx="296928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93F4ABDE-B482-42C2-A9CD-35B1A0AFAB14}" type="slidenum"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480" cy="4808880"/>
          </a:xfrm>
          <a:prstGeom prst="rect">
            <a:avLst/>
          </a:prstGeom>
        </p:spPr>
        <p:txBody>
          <a:bodyPr lIns="0" rIns="0" tIns="0" bIns="0"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5" name="CustomShape 2"/>
          <p:cNvSpPr/>
          <p:nvPr/>
        </p:nvSpPr>
        <p:spPr>
          <a:xfrm>
            <a:off x="4278960" y="10157400"/>
            <a:ext cx="3278520" cy="53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C0ED3E82-E5EF-473B-807D-CF48A9BD785E}" type="slidenum"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&lt;number&gt;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880" cy="4112280"/>
          </a:xfrm>
          <a:prstGeom prst="rect">
            <a:avLst/>
          </a:prstGeom>
        </p:spPr>
        <p:txBody>
          <a:bodyPr lIns="0" rIns="0" tIns="0" bIns="0"/>
          <a:p>
            <a:pPr marL="216000" indent="-214560">
              <a:lnSpc>
                <a:spcPct val="100000"/>
              </a:lnSpc>
            </a:pP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7" name="CustomShape 2"/>
          <p:cNvSpPr/>
          <p:nvPr/>
        </p:nvSpPr>
        <p:spPr>
          <a:xfrm>
            <a:off x="3884760" y="8685360"/>
            <a:ext cx="296928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D4595676-B162-4898-88AF-6DAB4185F7BC}" type="slidenum"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880" cy="4112280"/>
          </a:xfrm>
          <a:prstGeom prst="rect">
            <a:avLst/>
          </a:prstGeom>
        </p:spPr>
        <p:txBody>
          <a:bodyPr lIns="0" rIns="0" tIns="0" bIns="0"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9" name="CustomShape 2"/>
          <p:cNvSpPr/>
          <p:nvPr/>
        </p:nvSpPr>
        <p:spPr>
          <a:xfrm>
            <a:off x="3884760" y="8685360"/>
            <a:ext cx="296928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07C62513-6EA6-429F-BC03-91D681A924AD}" type="slidenum"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880" cy="4112280"/>
          </a:xfrm>
          <a:prstGeom prst="rect">
            <a:avLst/>
          </a:prstGeom>
        </p:spPr>
        <p:txBody>
          <a:bodyPr lIns="0" rIns="0" tIns="0" bIns="0"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1" name="CustomShape 2"/>
          <p:cNvSpPr/>
          <p:nvPr/>
        </p:nvSpPr>
        <p:spPr>
          <a:xfrm>
            <a:off x="3884760" y="8685360"/>
            <a:ext cx="296928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DE1D3F46-572D-4176-BF5C-E5D678E1B16D}" type="slidenum"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6480" cy="4524840"/>
          </a:xfrm>
          <a:prstGeom prst="rect">
            <a:avLst/>
          </a:prstGeom>
        </p:spPr>
        <p:txBody>
          <a:bodyPr lIns="0" rIns="0" tIns="0" bIns="0"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7" name="CustomShape 2"/>
          <p:cNvSpPr/>
          <p:nvPr/>
        </p:nvSpPr>
        <p:spPr>
          <a:xfrm>
            <a:off x="4399200" y="9555480"/>
            <a:ext cx="3371760" cy="50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3BB8FC4F-0F23-45E3-B278-E236BE73444F}" type="slidenum"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&lt;number&gt;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6480" cy="4524840"/>
          </a:xfrm>
          <a:prstGeom prst="rect">
            <a:avLst/>
          </a:prstGeom>
        </p:spPr>
        <p:txBody>
          <a:bodyPr lIns="0" rIns="0" tIns="0" bIns="0"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9" name="CustomShape 2"/>
          <p:cNvSpPr/>
          <p:nvPr/>
        </p:nvSpPr>
        <p:spPr>
          <a:xfrm>
            <a:off x="4399200" y="9555480"/>
            <a:ext cx="3371760" cy="50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9E9ABC95-506C-4E68-B311-AD3F3F3086BC}" type="slidenum"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&lt;number&gt;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1.png"/><Relationship Id="rId3" Type="http://schemas.openxmlformats.org/officeDocument/2006/relationships/image" Target="../media/image12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5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6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5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56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0.jpe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oogle Shape;11;p1" descr=""/>
          <p:cNvPicPr/>
          <p:nvPr/>
        </p:nvPicPr>
        <p:blipFill>
          <a:blip r:embed="rId2"/>
          <a:srcRect l="8764" t="18899" r="9042" b="16667"/>
          <a:stretch/>
        </p:blipFill>
        <p:spPr>
          <a:xfrm>
            <a:off x="6845400" y="0"/>
            <a:ext cx="2296440" cy="789840"/>
          </a:xfrm>
          <a:prstGeom prst="rect">
            <a:avLst/>
          </a:prstGeom>
          <a:ln>
            <a:noFill/>
          </a:ln>
        </p:spPr>
      </p:pic>
      <p:sp>
        <p:nvSpPr>
          <p:cNvPr id="1" name="CustomShape 1"/>
          <p:cNvSpPr/>
          <p:nvPr/>
        </p:nvSpPr>
        <p:spPr>
          <a:xfrm>
            <a:off x="330120" y="217440"/>
            <a:ext cx="6220800" cy="36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MICROPROCESSORS &amp; COMPUTER ARCHITECHTURE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CustomShape 2"/>
          <p:cNvSpPr/>
          <p:nvPr/>
        </p:nvSpPr>
        <p:spPr>
          <a:xfrm>
            <a:off x="330120" y="217440"/>
            <a:ext cx="6093720" cy="367200"/>
          </a:xfrm>
          <a:prstGeom prst="rect">
            <a:avLst/>
          </a:prstGeom>
          <a:solidFill>
            <a:schemeClr val="lt1">
              <a:alpha val="56000"/>
            </a:schemeClr>
          </a:solidFill>
          <a:ln w="255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103;p14" descr=""/>
          <p:cNvPicPr/>
          <p:nvPr/>
        </p:nvPicPr>
        <p:blipFill>
          <a:blip r:embed="rId2"/>
          <a:srcRect l="8764" t="18899" r="9042" b="16667"/>
          <a:stretch/>
        </p:blipFill>
        <p:spPr>
          <a:xfrm>
            <a:off x="6845400" y="0"/>
            <a:ext cx="2296440" cy="789840"/>
          </a:xfrm>
          <a:prstGeom prst="rect">
            <a:avLst/>
          </a:prstGeom>
          <a:ln>
            <a:noFill/>
          </a:ln>
        </p:spPr>
      </p:pic>
      <p:sp>
        <p:nvSpPr>
          <p:cNvPr id="40" name="CustomShape 1"/>
          <p:cNvSpPr/>
          <p:nvPr/>
        </p:nvSpPr>
        <p:spPr>
          <a:xfrm>
            <a:off x="457200" y="211320"/>
            <a:ext cx="6220800" cy="36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MICROPROCESSORS &amp; COMPUTER ARCHITECHTURE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CustomShape 2"/>
          <p:cNvSpPr/>
          <p:nvPr/>
        </p:nvSpPr>
        <p:spPr>
          <a:xfrm>
            <a:off x="457200" y="262080"/>
            <a:ext cx="6093720" cy="367200"/>
          </a:xfrm>
          <a:prstGeom prst="rect">
            <a:avLst/>
          </a:prstGeom>
          <a:solidFill>
            <a:schemeClr val="lt1">
              <a:alpha val="56000"/>
            </a:schemeClr>
          </a:solidFill>
          <a:ln w="255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194;p27" descr=""/>
          <p:cNvPicPr/>
          <p:nvPr/>
        </p:nvPicPr>
        <p:blipFill>
          <a:blip r:embed="rId2"/>
          <a:srcRect l="8764" t="18899" r="9042" b="16667"/>
          <a:stretch/>
        </p:blipFill>
        <p:spPr>
          <a:xfrm>
            <a:off x="6845400" y="0"/>
            <a:ext cx="2296440" cy="789840"/>
          </a:xfrm>
          <a:prstGeom prst="rect">
            <a:avLst/>
          </a:prstGeom>
          <a:ln>
            <a:noFill/>
          </a:ln>
        </p:spPr>
      </p:pic>
      <p:sp>
        <p:nvSpPr>
          <p:cNvPr id="79" name="CustomShape 1"/>
          <p:cNvSpPr/>
          <p:nvPr/>
        </p:nvSpPr>
        <p:spPr>
          <a:xfrm>
            <a:off x="457200" y="211320"/>
            <a:ext cx="6220800" cy="36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MICROPROCESSORS &amp; COMPUTER ARCHITECHTURE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457200" y="262080"/>
            <a:ext cx="6093720" cy="367200"/>
          </a:xfrm>
          <a:prstGeom prst="rect">
            <a:avLst/>
          </a:prstGeom>
          <a:solidFill>
            <a:schemeClr val="lt1">
              <a:alpha val="56000"/>
            </a:schemeClr>
          </a:solidFill>
          <a:ln w="255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283;p40" descr=""/>
          <p:cNvPicPr/>
          <p:nvPr/>
        </p:nvPicPr>
        <p:blipFill>
          <a:blip r:embed="rId2"/>
          <a:srcRect l="8764" t="18899" r="9042" b="16667"/>
          <a:stretch/>
        </p:blipFill>
        <p:spPr>
          <a:xfrm>
            <a:off x="6845400" y="0"/>
            <a:ext cx="2296440" cy="789840"/>
          </a:xfrm>
          <a:prstGeom prst="rect">
            <a:avLst/>
          </a:prstGeom>
          <a:ln>
            <a:noFill/>
          </a:ln>
        </p:spPr>
      </p:pic>
      <p:sp>
        <p:nvSpPr>
          <p:cNvPr id="118" name="CustomShape 1"/>
          <p:cNvSpPr/>
          <p:nvPr/>
        </p:nvSpPr>
        <p:spPr>
          <a:xfrm>
            <a:off x="457200" y="211320"/>
            <a:ext cx="6220800" cy="36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MICROPROCESSORS &amp; COMPUTER ARCHITECHTURE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457200" y="262080"/>
            <a:ext cx="6093720" cy="367200"/>
          </a:xfrm>
          <a:prstGeom prst="rect">
            <a:avLst/>
          </a:prstGeom>
          <a:solidFill>
            <a:schemeClr val="lt1">
              <a:alpha val="56000"/>
            </a:schemeClr>
          </a:solidFill>
          <a:ln w="255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PlaceHolder 3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888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39769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image" Target="../media/image14.jpe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35.jpeg"/><Relationship Id="rId2" Type="http://schemas.openxmlformats.org/officeDocument/2006/relationships/image" Target="../media/image36.jpeg"/><Relationship Id="rId3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37.jpe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39.jpeg"/><Relationship Id="rId2" Type="http://schemas.openxmlformats.org/officeDocument/2006/relationships/image" Target="../media/image40.jpeg"/><Relationship Id="rId3" Type="http://schemas.openxmlformats.org/officeDocument/2006/relationships/image" Target="../media/image41.jpeg"/><Relationship Id="rId4" Type="http://schemas.openxmlformats.org/officeDocument/2006/relationships/slideLayout" Target="../slideLayouts/slideLayout40.xml"/><Relationship Id="rId5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slideLayout" Target="../slideLayouts/slideLayout40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0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43.jpeg"/><Relationship Id="rId2" Type="http://schemas.openxmlformats.org/officeDocument/2006/relationships/image" Target="../media/image44.png"/><Relationship Id="rId3" Type="http://schemas.openxmlformats.org/officeDocument/2006/relationships/image" Target="../media/image45.jpeg"/><Relationship Id="rId4" Type="http://schemas.openxmlformats.org/officeDocument/2006/relationships/slideLayout" Target="../slideLayouts/slideLayout40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46.png"/><Relationship Id="rId2" Type="http://schemas.openxmlformats.org/officeDocument/2006/relationships/slideLayout" Target="../slideLayouts/slideLayout40.xml"/><Relationship Id="rId3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47.jpeg"/><Relationship Id="rId2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720000" y="936000"/>
            <a:ext cx="7181280" cy="482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90000"/>
              </a:lnSpc>
            </a:pPr>
            <a:r>
              <a:rPr b="1" lang="en-IN" sz="4000" spc="-1" strike="noStrike" cap="small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omic"/>
                <a:ea typeface="comic"/>
              </a:rPr>
              <a:t>Microprocessors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
</a:t>
            </a:r>
            <a:r>
              <a:rPr b="1" lang="en-IN" sz="4000" spc="-1" strike="noStrike" cap="small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omic"/>
                <a:ea typeface="comic"/>
              </a:rPr>
              <a:t>&amp; Computer Architecture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
</a:t>
            </a:r>
            <a:r>
              <a:rPr b="0" lang="en-IN" sz="3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Unit-1 : Introduction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
</a:t>
            </a:r>
            <a:r>
              <a:rPr b="0" lang="en-IN" sz="3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Session -1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
</a:t>
            </a:r>
            <a:r>
              <a:rPr b="1" lang="en-IN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Arial Black"/>
              </a:rPr>
              <a:t>UE18CS253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
</a:t>
            </a:r>
            <a:r>
              <a:rPr b="0" lang="en-IN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
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3" name="Google Shape;365;p53" descr=""/>
          <p:cNvPicPr/>
          <p:nvPr/>
        </p:nvPicPr>
        <p:blipFill>
          <a:blip r:embed="rId1"/>
          <a:stretch/>
        </p:blipFill>
        <p:spPr>
          <a:xfrm rot="20500800">
            <a:off x="715320" y="3807000"/>
            <a:ext cx="2121480" cy="2150280"/>
          </a:xfrm>
          <a:prstGeom prst="rect">
            <a:avLst/>
          </a:prstGeom>
          <a:ln>
            <a:noFill/>
          </a:ln>
        </p:spPr>
      </p:pic>
      <p:pic>
        <p:nvPicPr>
          <p:cNvPr id="164" name="Google Shape;366;p53" descr=""/>
          <p:cNvPicPr/>
          <p:nvPr/>
        </p:nvPicPr>
        <p:blipFill>
          <a:blip r:embed="rId2"/>
          <a:stretch/>
        </p:blipFill>
        <p:spPr>
          <a:xfrm rot="3808800">
            <a:off x="7030800" y="3236040"/>
            <a:ext cx="1742040" cy="1379880"/>
          </a:xfrm>
          <a:prstGeom prst="rect">
            <a:avLst/>
          </a:prstGeom>
          <a:ln>
            <a:noFill/>
          </a:ln>
        </p:spPr>
      </p:pic>
      <p:sp>
        <p:nvSpPr>
          <p:cNvPr id="165" name="CustomShape 2"/>
          <p:cNvSpPr/>
          <p:nvPr/>
        </p:nvSpPr>
        <p:spPr>
          <a:xfrm>
            <a:off x="5875920" y="5014800"/>
            <a:ext cx="3082320" cy="103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Credits: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99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MPCA Team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CustomShape 3"/>
          <p:cNvSpPr/>
          <p:nvPr/>
        </p:nvSpPr>
        <p:spPr>
          <a:xfrm>
            <a:off x="6553080" y="6354000"/>
            <a:ext cx="213120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F1CA95B8-DC67-4E63-B0A0-9AD14AC169C6}" type="slidenum"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&lt;number&gt;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CustomShape 4"/>
          <p:cNvSpPr/>
          <p:nvPr/>
        </p:nvSpPr>
        <p:spPr>
          <a:xfrm>
            <a:off x="3029040" y="6356520"/>
            <a:ext cx="30852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SESSION JAN- MAY 2020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586080" y="822960"/>
            <a:ext cx="822708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Or is it this 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 Symbols"/>
                <a:ea typeface="Noto Sans Symbols"/>
              </a:rPr>
              <a:t>☺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7" name="Google Shape;447;p62" descr=""/>
          <p:cNvPicPr/>
          <p:nvPr/>
        </p:nvPicPr>
        <p:blipFill>
          <a:blip r:embed="rId1"/>
          <a:stretch/>
        </p:blipFill>
        <p:spPr>
          <a:xfrm>
            <a:off x="2667240" y="1965600"/>
            <a:ext cx="3884040" cy="4570920"/>
          </a:xfrm>
          <a:prstGeom prst="rect">
            <a:avLst/>
          </a:prstGeom>
          <a:ln>
            <a:noFill/>
          </a:ln>
        </p:spPr>
      </p:pic>
      <p:sp>
        <p:nvSpPr>
          <p:cNvPr id="218" name="CustomShape 2"/>
          <p:cNvSpPr/>
          <p:nvPr/>
        </p:nvSpPr>
        <p:spPr>
          <a:xfrm>
            <a:off x="6553080" y="6356520"/>
            <a:ext cx="213120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DD1CBA87-4963-4DEF-8A34-29EB8F53B337}" type="slidenum"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&lt;number&gt;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CustomShape 3"/>
          <p:cNvSpPr/>
          <p:nvPr/>
        </p:nvSpPr>
        <p:spPr>
          <a:xfrm>
            <a:off x="3029040" y="6356520"/>
            <a:ext cx="30852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SESSION JAN- MAY 2020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5" dur="indefinite" restart="never" nodeType="tmRoot">
          <p:childTnLst>
            <p:seq>
              <p:cTn id="56" dur="indefinite" nodeType="mainSeq">
                <p:childTnLst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1"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714960" y="714960"/>
            <a:ext cx="9141480" cy="91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IN" sz="4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ARM Processor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1" name="CustomShape 2"/>
          <p:cNvSpPr/>
          <p:nvPr/>
        </p:nvSpPr>
        <p:spPr>
          <a:xfrm>
            <a:off x="457200" y="1721520"/>
            <a:ext cx="8613360" cy="454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00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ARM originally stood for </a:t>
            </a:r>
            <a:r>
              <a:rPr b="0" lang="en-IN" sz="2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corn </a:t>
            </a:r>
            <a:r>
              <a:rPr b="0" lang="en-IN" sz="2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ISC </a:t>
            </a:r>
            <a:r>
              <a:rPr b="0" lang="en-IN" sz="2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achine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00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Motorola – 68,000 transistors, 16 bit chip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00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Intel 286 – 134,000 transistors, 16 bit chip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00880">
              <a:lnSpc>
                <a:spcPct val="100000"/>
              </a:lnSpc>
              <a:buClr>
                <a:srgbClr val="000099"/>
              </a:buClr>
              <a:buFont typeface="Arial"/>
              <a:buChar char="•"/>
            </a:pPr>
            <a:r>
              <a:rPr b="1" lang="en-IN" sz="2800" spc="-1" strike="noStrike">
                <a:solidFill>
                  <a:srgbClr val="000099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ARM2 -  30k transistors, 32 bit chip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00880">
              <a:lnSpc>
                <a:spcPct val="100000"/>
              </a:lnSpc>
              <a:buClr>
                <a:srgbClr val="000099"/>
              </a:buClr>
              <a:buFont typeface="Arial"/>
              <a:buChar char="•"/>
            </a:pPr>
            <a:r>
              <a:rPr b="1" lang="en-IN" sz="2800" spc="-1" strike="noStrike">
                <a:solidFill>
                  <a:srgbClr val="000099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Simple, fast, low power, cheap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00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Early years sold few thousand processors per year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00880">
              <a:lnSpc>
                <a:spcPct val="100000"/>
              </a:lnSpc>
              <a:buClr>
                <a:srgbClr val="000099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99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Now about 5 billion per year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57200" indent="-1756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The first commercial RISC implementation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CustomShape 3"/>
          <p:cNvSpPr/>
          <p:nvPr/>
        </p:nvSpPr>
        <p:spPr>
          <a:xfrm>
            <a:off x="6553080" y="6356520"/>
            <a:ext cx="213120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C6B43CD2-2857-48AD-9F06-68969D438564}" type="slidenum"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&lt;number&gt;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3" name="CustomShape 4"/>
          <p:cNvSpPr/>
          <p:nvPr/>
        </p:nvSpPr>
        <p:spPr>
          <a:xfrm>
            <a:off x="3029040" y="6356520"/>
            <a:ext cx="30852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SESSION JAN- MAY 2020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62" dur="indefinite" restart="never" nodeType="tmRoot">
          <p:childTnLst>
            <p:seq>
              <p:cTn id="63" dur="indefinite" nodeType="mainSeq">
                <p:childTnLst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0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8" dur="2000"/>
                                        <p:tgtEl>
                                          <p:spTgt spid="221">
                                            <p:txEl>
                                              <p:pRg st="0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44" end="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3" dur="2000"/>
                                        <p:tgtEl>
                                          <p:spTgt spid="221">
                                            <p:txEl>
                                              <p:pRg st="44" end="8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87" end="1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8" dur="2000"/>
                                        <p:tgtEl>
                                          <p:spTgt spid="221">
                                            <p:txEl>
                                              <p:pRg st="87" end="13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132" end="1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3" dur="2000"/>
                                        <p:tgtEl>
                                          <p:spTgt spid="221">
                                            <p:txEl>
                                              <p:pRg st="132" end="16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169" end="20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8" dur="2000"/>
                                        <p:tgtEl>
                                          <p:spTgt spid="221">
                                            <p:txEl>
                                              <p:pRg st="169" end="20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200" end="2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3" dur="2000"/>
                                        <p:tgtEl>
                                          <p:spTgt spid="221">
                                            <p:txEl>
                                              <p:pRg st="200" end="25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250" end="2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8" dur="2000"/>
                                        <p:tgtEl>
                                          <p:spTgt spid="221">
                                            <p:txEl>
                                              <p:pRg st="250" end="27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279" end="3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3" dur="2000"/>
                                        <p:tgtEl>
                                          <p:spTgt spid="221">
                                            <p:txEl>
                                              <p:pRg st="279" end="3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320" end="3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8" dur="2000"/>
                                        <p:tgtEl>
                                          <p:spTgt spid="221">
                                            <p:txEl>
                                              <p:pRg st="320" end="3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609480" y="1283760"/>
            <a:ext cx="8227080" cy="53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1756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Design and license ARM core design but not fabricate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5" name="CustomShape 2"/>
          <p:cNvSpPr/>
          <p:nvPr/>
        </p:nvSpPr>
        <p:spPr>
          <a:xfrm>
            <a:off x="609480" y="631080"/>
            <a:ext cx="3277080" cy="77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ARM Ltd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26" name="Google Shape;462;p64" descr=""/>
          <p:cNvPicPr/>
          <p:nvPr/>
        </p:nvPicPr>
        <p:blipFill>
          <a:blip r:embed="rId1"/>
          <a:stretch/>
        </p:blipFill>
        <p:spPr>
          <a:xfrm>
            <a:off x="864000" y="2297880"/>
            <a:ext cx="6766560" cy="3953880"/>
          </a:xfrm>
          <a:prstGeom prst="rect">
            <a:avLst/>
          </a:prstGeom>
          <a:ln>
            <a:noFill/>
          </a:ln>
        </p:spPr>
      </p:pic>
      <p:sp>
        <p:nvSpPr>
          <p:cNvPr id="227" name="CustomShape 3"/>
          <p:cNvSpPr/>
          <p:nvPr/>
        </p:nvSpPr>
        <p:spPr>
          <a:xfrm>
            <a:off x="6553080" y="6356520"/>
            <a:ext cx="213120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80FE821C-E444-42CF-8747-FF1AEF67869E}" type="slidenum"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&lt;number&gt;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8" name="CustomShape 4"/>
          <p:cNvSpPr/>
          <p:nvPr/>
        </p:nvSpPr>
        <p:spPr>
          <a:xfrm>
            <a:off x="3029040" y="6356520"/>
            <a:ext cx="30852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SESSION JAN- MAY 2020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691560" y="499320"/>
            <a:ext cx="369900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IN" sz="4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Why ARM?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CustomShape 2"/>
          <p:cNvSpPr/>
          <p:nvPr/>
        </p:nvSpPr>
        <p:spPr>
          <a:xfrm>
            <a:off x="343440" y="1476720"/>
            <a:ext cx="8696160" cy="505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175680">
              <a:lnSpc>
                <a:spcPct val="100000"/>
              </a:lnSpc>
              <a:buClr>
                <a:srgbClr val="000099"/>
              </a:buClr>
              <a:buFont typeface="Arial"/>
              <a:buChar char="•"/>
            </a:pPr>
            <a:r>
              <a:rPr b="0" lang="en-IN" sz="2200" spc="-1" strike="noStrike">
                <a:solidFill>
                  <a:srgbClr val="000099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One of the most licensed and thus widespread processor cores in the world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57200" indent="-150120">
              <a:lnSpc>
                <a:spcPct val="100000"/>
              </a:lnSpc>
              <a:buClr>
                <a:srgbClr val="c00000"/>
              </a:buClr>
              <a:buFont typeface="Arial"/>
              <a:buChar char="–"/>
            </a:pPr>
            <a:r>
              <a:rPr b="0" lang="en-IN" sz="22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Used in PDA, cell phones, multimedia players, handheld game console, digital TV and cameras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57200" indent="-150120">
              <a:lnSpc>
                <a:spcPct val="100000"/>
              </a:lnSpc>
              <a:buClr>
                <a:srgbClr val="000099"/>
              </a:buClr>
              <a:buFont typeface="Arial"/>
              <a:buChar char="–"/>
            </a:pPr>
            <a:r>
              <a:rPr b="0" lang="en-IN" sz="2200" spc="-1" strike="noStrike">
                <a:solidFill>
                  <a:srgbClr val="000099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ARM7:</a:t>
            </a: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b="1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GBA</a:t>
            </a: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: Game Boy Advance- 32bit handheld videogame console,</a:t>
            </a:r>
            <a:r>
              <a:rPr b="1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iPod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57200" indent="-150120">
              <a:lnSpc>
                <a:spcPct val="100000"/>
              </a:lnSpc>
              <a:buClr>
                <a:srgbClr val="000099"/>
              </a:buClr>
              <a:buFont typeface="Arial"/>
              <a:buChar char="–"/>
            </a:pPr>
            <a:r>
              <a:rPr b="0" lang="en-IN" sz="2200" spc="-1" strike="noStrike">
                <a:solidFill>
                  <a:srgbClr val="000099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ARM9:</a:t>
            </a: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b="1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NDS</a:t>
            </a: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: Dual screen handheld game console.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               </a:t>
            </a:r>
            <a:r>
              <a:rPr b="1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PSP</a:t>
            </a: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: Play Station Portable – Games , Sony Ericsson, BenQ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57200" indent="-150120">
              <a:lnSpc>
                <a:spcPct val="100000"/>
              </a:lnSpc>
              <a:buClr>
                <a:srgbClr val="000099"/>
              </a:buClr>
              <a:buFont typeface="Arial"/>
              <a:buChar char="–"/>
            </a:pPr>
            <a:r>
              <a:rPr b="0" lang="en-IN" sz="2200" spc="-1" strike="noStrike">
                <a:solidFill>
                  <a:srgbClr val="000099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ARM11: </a:t>
            </a: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Apple iPhone, Nokia N93, N800 : </a:t>
            </a:r>
            <a:r>
              <a:rPr b="1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Tablet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57200" indent="-150120">
              <a:lnSpc>
                <a:spcPct val="100000"/>
              </a:lnSpc>
              <a:buClr>
                <a:srgbClr val="000099"/>
              </a:buClr>
              <a:buFont typeface="Arial"/>
              <a:buChar char="–"/>
            </a:pPr>
            <a:r>
              <a:rPr b="0" lang="en-IN" sz="2200" spc="-1" strike="noStrike">
                <a:solidFill>
                  <a:srgbClr val="000099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75% of 32-bit embedded processors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1756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Used especially in portable devices due to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57200" indent="-150120">
              <a:lnSpc>
                <a:spcPct val="100000"/>
              </a:lnSpc>
              <a:buClr>
                <a:srgbClr val="000099"/>
              </a:buClr>
              <a:buFont typeface="Arial"/>
              <a:buChar char="•"/>
            </a:pPr>
            <a:r>
              <a:rPr b="0" lang="en-IN" sz="2200" spc="-1" strike="noStrike">
                <a:solidFill>
                  <a:srgbClr val="000099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Its low power consumption and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57200" indent="-150120">
              <a:lnSpc>
                <a:spcPct val="100000"/>
              </a:lnSpc>
              <a:buClr>
                <a:srgbClr val="000099"/>
              </a:buClr>
              <a:buFont typeface="Arial"/>
              <a:buChar char="•"/>
            </a:pPr>
            <a:r>
              <a:rPr b="0" lang="en-IN" sz="2200" spc="-1" strike="noStrike">
                <a:solidFill>
                  <a:srgbClr val="000099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Reasonable performance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1" name="CustomShape 3"/>
          <p:cNvSpPr/>
          <p:nvPr/>
        </p:nvSpPr>
        <p:spPr>
          <a:xfrm>
            <a:off x="6553080" y="6356520"/>
            <a:ext cx="213120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F867232F-5C06-465F-A97C-AAD5D750F740}" type="slidenum"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&lt;number&gt;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2" name="CustomShape 4"/>
          <p:cNvSpPr/>
          <p:nvPr/>
        </p:nvSpPr>
        <p:spPr>
          <a:xfrm>
            <a:off x="3029040" y="6356520"/>
            <a:ext cx="30852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SESSION JAN- MAY 2020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457200" y="457560"/>
            <a:ext cx="822708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ARM powered products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CustomShape 2"/>
          <p:cNvSpPr/>
          <p:nvPr/>
        </p:nvSpPr>
        <p:spPr>
          <a:xfrm>
            <a:off x="457200" y="1600200"/>
            <a:ext cx="8227080" cy="452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35" name="Google Shape;477;p66" descr=""/>
          <p:cNvPicPr/>
          <p:nvPr/>
        </p:nvPicPr>
        <p:blipFill>
          <a:blip r:embed="rId1"/>
          <a:stretch/>
        </p:blipFill>
        <p:spPr>
          <a:xfrm>
            <a:off x="108000" y="1393920"/>
            <a:ext cx="8925480" cy="5325120"/>
          </a:xfrm>
          <a:prstGeom prst="rect">
            <a:avLst/>
          </a:prstGeom>
          <a:ln>
            <a:noFill/>
          </a:ln>
        </p:spPr>
      </p:pic>
      <p:sp>
        <p:nvSpPr>
          <p:cNvPr id="236" name="CustomShape 3"/>
          <p:cNvSpPr/>
          <p:nvPr/>
        </p:nvSpPr>
        <p:spPr>
          <a:xfrm>
            <a:off x="6553080" y="6356520"/>
            <a:ext cx="213120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AC56AF57-9709-400A-B58F-B489863A36B6}" type="slidenum"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&lt;number&gt;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7" name="CustomShape 4"/>
          <p:cNvSpPr/>
          <p:nvPr/>
        </p:nvSpPr>
        <p:spPr>
          <a:xfrm>
            <a:off x="3029040" y="6356520"/>
            <a:ext cx="30852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SESSION JAN- MAY 2020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478800" y="2015280"/>
            <a:ext cx="8532000" cy="369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000099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UE18CS253CObj1: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Introduce concepts of basic processor architecture and its design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000099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UE18CS253CObj2: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Introduce concepts of pipeline architecture and hazards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000099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UE18CS253CObj3: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Bring in the study of memory hierarchy, cache memory and its optimizations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000099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UE18CS253CObj4: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Introduce multi core processor architecture and programming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9" name="CustomShape 2"/>
          <p:cNvSpPr/>
          <p:nvPr/>
        </p:nvSpPr>
        <p:spPr>
          <a:xfrm>
            <a:off x="576000" y="1008000"/>
            <a:ext cx="2878560" cy="94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Objectives: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0" name="CustomShape 3"/>
          <p:cNvSpPr/>
          <p:nvPr/>
        </p:nvSpPr>
        <p:spPr>
          <a:xfrm>
            <a:off x="6553080" y="6356520"/>
            <a:ext cx="213120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A7FA2E79-1B77-4660-8225-915D1E71EA3C}" type="slidenum"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&lt;number&gt;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1" name="CustomShape 4"/>
          <p:cNvSpPr/>
          <p:nvPr/>
        </p:nvSpPr>
        <p:spPr>
          <a:xfrm>
            <a:off x="3029040" y="6356520"/>
            <a:ext cx="30852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SESSION JAN- MAY 2020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450360" y="0"/>
            <a:ext cx="8386560" cy="685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3" name="CustomShape 2"/>
          <p:cNvSpPr/>
          <p:nvPr/>
        </p:nvSpPr>
        <p:spPr>
          <a:xfrm>
            <a:off x="328320" y="539280"/>
            <a:ext cx="3350160" cy="51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Outcomes: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44" name="Table 3"/>
          <p:cNvGraphicFramePr/>
          <p:nvPr/>
        </p:nvGraphicFramePr>
        <p:xfrm>
          <a:off x="252360" y="1131480"/>
          <a:ext cx="8715240" cy="5221800"/>
        </p:xfrm>
        <a:graphic>
          <a:graphicData uri="http://schemas.openxmlformats.org/drawingml/2006/table">
            <a:tbl>
              <a:tblPr/>
              <a:tblGrid>
                <a:gridCol w="1962720"/>
                <a:gridCol w="6752880"/>
              </a:tblGrid>
              <a:tr h="1018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2000" spc="-1" strike="noStrike">
                          <a:solidFill>
                            <a:srgbClr val="000099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UE18CS253CO1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Demonstrate the ability to understand the design of different instruction sets like RISC/CISC and their addressing modes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  <a:tr h="973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2000" spc="-1" strike="noStrike">
                          <a:solidFill>
                            <a:srgbClr val="000099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UE18CS253CO2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Demonstrate the ability to understand the design of a pipelined processor and its challenges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  <a:tr h="10245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2000" spc="-1" strike="noStrike">
                          <a:solidFill>
                            <a:srgbClr val="000099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UE18CS253CO3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Demonstrate the use of tools to analyse the performance of programs on different architectures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  <a:tr h="973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2000" spc="-1" strike="noStrike">
                          <a:solidFill>
                            <a:srgbClr val="000099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UE18CS253CO4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design alternative memory hierarchy layouts and optimizationsde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  <a:tr h="12312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2000" spc="-1" strike="noStrike">
                          <a:solidFill>
                            <a:srgbClr val="000099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UE18CS253CO5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Demonstrate and appreciate modern trends in architecture such as multicore architectures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</a:tbl>
          </a:graphicData>
        </a:graphic>
      </p:graphicFrame>
      <p:sp>
        <p:nvSpPr>
          <p:cNvPr id="245" name="CustomShape 4"/>
          <p:cNvSpPr/>
          <p:nvPr/>
        </p:nvSpPr>
        <p:spPr>
          <a:xfrm>
            <a:off x="6553080" y="6354000"/>
            <a:ext cx="213120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6BA2E189-92E6-408F-9A1C-C653FB9C8F19}" type="slidenum"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&lt;number&gt;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6" name="CustomShape 5"/>
          <p:cNvSpPr/>
          <p:nvPr/>
        </p:nvSpPr>
        <p:spPr>
          <a:xfrm>
            <a:off x="3029040" y="6356520"/>
            <a:ext cx="30852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SESSION JAN- MAY 2020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457200" y="838080"/>
            <a:ext cx="8150760" cy="5331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8" name="CustomShape 2"/>
          <p:cNvSpPr/>
          <p:nvPr/>
        </p:nvSpPr>
        <p:spPr>
          <a:xfrm>
            <a:off x="648000" y="1592640"/>
            <a:ext cx="7846560" cy="68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</a:t>
            </a:r>
            <a:r>
              <a:rPr b="1" lang="en-IN" sz="32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Part B: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
</a:t>
            </a:r>
            <a:r>
              <a:rPr b="1" lang="en-IN" sz="32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</a:t>
            </a:r>
            <a:r>
              <a:rPr b="1" lang="en-IN" sz="3200" spc="-1" strike="noStrike">
                <a:solidFill>
                  <a:srgbClr val="000099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UE18CS257: MPCA Laboratory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9" name="CustomShape 3"/>
          <p:cNvSpPr/>
          <p:nvPr/>
        </p:nvSpPr>
        <p:spPr>
          <a:xfrm>
            <a:off x="457200" y="838080"/>
            <a:ext cx="7998480" cy="255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0" name="CustomShape 4"/>
          <p:cNvSpPr/>
          <p:nvPr/>
        </p:nvSpPr>
        <p:spPr>
          <a:xfrm>
            <a:off x="1219320" y="2774160"/>
            <a:ext cx="6626880" cy="145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lvl="1" marL="457200" indent="-112320">
              <a:lnSpc>
                <a:spcPct val="150000"/>
              </a:lnSpc>
              <a:buClr>
                <a:srgbClr val="000099"/>
              </a:buClr>
              <a:buFont typeface="Noto Sans Symbols"/>
              <a:buAutoNum type="arabicPeriod"/>
            </a:pPr>
            <a:r>
              <a:rPr b="1" lang="en-IN" sz="1800" spc="-1" strike="noStrike">
                <a:solidFill>
                  <a:srgbClr val="000099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Problem Set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914400" indent="-112320">
              <a:lnSpc>
                <a:spcPct val="150000"/>
              </a:lnSpc>
              <a:buClr>
                <a:srgbClr val="000000"/>
              </a:buClr>
              <a:buFont typeface="Calibri"/>
              <a:buAutoNum type="alphaLcPeriod"/>
            </a:pP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Programs to be executed  in the lab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57200" indent="-112320">
              <a:lnSpc>
                <a:spcPct val="150000"/>
              </a:lnSpc>
              <a:buClr>
                <a:srgbClr val="000099"/>
              </a:buClr>
              <a:buFont typeface="Calibri"/>
              <a:buAutoNum type="arabicPeriod"/>
            </a:pPr>
            <a:r>
              <a:rPr b="1" lang="en-IN" sz="1800" spc="-1" strike="noStrike">
                <a:solidFill>
                  <a:srgbClr val="000099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Mini Project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57200" indent="-112320">
              <a:lnSpc>
                <a:spcPct val="100000"/>
              </a:lnSpc>
              <a:buClr>
                <a:srgbClr val="000099"/>
              </a:buClr>
              <a:buFont typeface="Calibri"/>
              <a:buAutoNum type="arabicPeriod"/>
            </a:pPr>
            <a:r>
              <a:rPr b="1" lang="en-IN" sz="1800" spc="-1" strike="noStrike">
                <a:solidFill>
                  <a:srgbClr val="000099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Conduction &amp; Evaluation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1" name="CustomShape 5"/>
          <p:cNvSpPr/>
          <p:nvPr/>
        </p:nvSpPr>
        <p:spPr>
          <a:xfrm>
            <a:off x="6553080" y="6354000"/>
            <a:ext cx="213120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AEC697A6-CA8E-4DE0-991B-12CFD5A516E7}" type="slidenum"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&lt;number&gt;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2" name="CustomShape 6"/>
          <p:cNvSpPr/>
          <p:nvPr/>
        </p:nvSpPr>
        <p:spPr>
          <a:xfrm>
            <a:off x="3029040" y="6356520"/>
            <a:ext cx="30852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SESSION JAN- MAY 2020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533520" y="851760"/>
            <a:ext cx="8150760" cy="58647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4" name="CustomShape 2"/>
          <p:cNvSpPr/>
          <p:nvPr/>
        </p:nvSpPr>
        <p:spPr>
          <a:xfrm>
            <a:off x="609840" y="962640"/>
            <a:ext cx="6750360" cy="37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  </a:t>
            </a:r>
            <a:r>
              <a:rPr b="1" lang="en-IN" sz="32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Part</a:t>
            </a:r>
            <a:r>
              <a:rPr b="0" lang="en-IN" sz="32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b="1" lang="en-IN" sz="32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B- Laboratory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5" name="CustomShape 3"/>
          <p:cNvSpPr/>
          <p:nvPr/>
        </p:nvSpPr>
        <p:spPr>
          <a:xfrm>
            <a:off x="533520" y="380880"/>
            <a:ext cx="7998480" cy="255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6" name="CustomShape 4"/>
          <p:cNvSpPr/>
          <p:nvPr/>
        </p:nvSpPr>
        <p:spPr>
          <a:xfrm>
            <a:off x="631800" y="1527840"/>
            <a:ext cx="8150760" cy="624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IN" sz="1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</a:t>
            </a:r>
            <a:r>
              <a:rPr b="1" lang="en-IN" sz="1800" spc="-1" strike="noStrike" u="sng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Conduction and Evaluation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57200" indent="-112320">
              <a:lnSpc>
                <a:spcPct val="100000"/>
              </a:lnSpc>
              <a:buClr>
                <a:srgbClr val="002060"/>
              </a:buClr>
              <a:buFont typeface="Calibri"/>
              <a:buAutoNum type="alphaLcPeriod"/>
            </a:pPr>
            <a:r>
              <a:rPr b="0" lang="en-IN" sz="18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Every problem statement given has to be executed in the regular lab.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57200" indent="-112320">
              <a:lnSpc>
                <a:spcPct val="100000"/>
              </a:lnSpc>
              <a:buClr>
                <a:srgbClr val="002060"/>
              </a:buClr>
              <a:buFont typeface="Calibri"/>
              <a:buAutoNum type="alphaLcPeriod"/>
            </a:pPr>
            <a:r>
              <a:rPr b="0" lang="en-IN" sz="18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Project may be to demonstrate the knowledge and usage of Microprocessors.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57200" indent="-112320">
              <a:lnSpc>
                <a:spcPct val="100000"/>
              </a:lnSpc>
              <a:buClr>
                <a:srgbClr val="002060"/>
              </a:buClr>
              <a:buFont typeface="Calibri"/>
              <a:buAutoNum type="alphaLcPeriod"/>
            </a:pPr>
            <a:r>
              <a:rPr b="0" lang="en-IN" sz="18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Project team size may be a maximum of 3.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57200" indent="-112320">
              <a:lnSpc>
                <a:spcPct val="100000"/>
              </a:lnSpc>
              <a:buClr>
                <a:srgbClr val="002060"/>
              </a:buClr>
              <a:buFont typeface="Calibri"/>
              <a:buAutoNum type="alphaLcPeriod"/>
            </a:pPr>
            <a:r>
              <a:rPr b="0" lang="en-IN" sz="18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Weekly review  &amp; evaluation for all teams during lab # 9 to 12.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IN" sz="1800" spc="-1" strike="noStrike" u="sng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ISA  is done as follows.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57200" indent="-112320">
              <a:lnSpc>
                <a:spcPct val="100000"/>
              </a:lnSpc>
              <a:buClr>
                <a:srgbClr val="002060"/>
              </a:buClr>
              <a:buFont typeface="Calibri"/>
              <a:buAutoNum type="alphaLcPeriod"/>
            </a:pPr>
            <a:r>
              <a:rPr b="1" lang="en-IN" sz="18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Programs 1 to 8</a:t>
            </a:r>
            <a:r>
              <a:rPr b="0" lang="en-IN" sz="18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are executed during regular labs and evaluated for 25 marks.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914400" indent="-112320">
              <a:lnSpc>
                <a:spcPct val="100000"/>
              </a:lnSpc>
              <a:buClr>
                <a:srgbClr val="002060"/>
              </a:buClr>
              <a:buFont typeface="Calibri"/>
              <a:buAutoNum type="alphaLcPeriod"/>
            </a:pPr>
            <a:r>
              <a:rPr b="0" lang="en-IN" sz="18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Regular Lab execution  evaluated for 25 marks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914400" indent="-112320">
              <a:lnSpc>
                <a:spcPct val="100000"/>
              </a:lnSpc>
              <a:buClr>
                <a:srgbClr val="002060"/>
              </a:buClr>
              <a:buFont typeface="Calibri"/>
              <a:buAutoNum type="alphaLcPeriod"/>
            </a:pPr>
            <a:r>
              <a:rPr b="0" lang="en-IN" sz="18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Observation : 10 marks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914400" indent="-112320">
              <a:lnSpc>
                <a:spcPct val="100000"/>
              </a:lnSpc>
              <a:buClr>
                <a:srgbClr val="002060"/>
              </a:buClr>
              <a:buFont typeface="Calibri"/>
              <a:buAutoNum type="alphaLcPeriod"/>
            </a:pPr>
            <a:r>
              <a:rPr b="0" lang="en-IN" sz="18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Viva Voce : 05 marks 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b="1" lang="en-IN" sz="18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b.   Mini project</a:t>
            </a:r>
            <a:r>
              <a:rPr b="0" lang="en-IN" sz="18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: To be evaluated for </a:t>
            </a:r>
            <a:r>
              <a:rPr b="1" lang="en-IN" sz="18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20</a:t>
            </a:r>
            <a:r>
              <a:rPr b="0" lang="en-IN" sz="18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marks in the 9 to 12 lab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b="1" lang="en-IN" sz="20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c.  </a:t>
            </a:r>
            <a:r>
              <a:rPr b="1" lang="en-IN" sz="18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Theory Assignment : 10 </a:t>
            </a:r>
            <a:r>
              <a:rPr b="0" lang="en-IN" sz="18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marks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7" name="CustomShape 5"/>
          <p:cNvSpPr/>
          <p:nvPr/>
        </p:nvSpPr>
        <p:spPr>
          <a:xfrm>
            <a:off x="6553080" y="6354000"/>
            <a:ext cx="213120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8A4B498C-1AAC-4C57-ABE8-32BBCFEF1344}" type="slidenum"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&lt;number&gt;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8" name="CustomShape 6"/>
          <p:cNvSpPr/>
          <p:nvPr/>
        </p:nvSpPr>
        <p:spPr>
          <a:xfrm>
            <a:off x="3029040" y="6356520"/>
            <a:ext cx="30852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SESSION JAN- MAY 2020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380880" y="885240"/>
            <a:ext cx="8303400" cy="5466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0" name="CustomShape 2"/>
          <p:cNvSpPr/>
          <p:nvPr/>
        </p:nvSpPr>
        <p:spPr>
          <a:xfrm>
            <a:off x="720000" y="1043280"/>
            <a:ext cx="7486560" cy="248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32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  </a:t>
            </a:r>
            <a:r>
              <a:rPr b="1" lang="en-IN" sz="80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Part B: Laboratory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1" name="CustomShape 3"/>
          <p:cNvSpPr/>
          <p:nvPr/>
        </p:nvSpPr>
        <p:spPr>
          <a:xfrm>
            <a:off x="6553080" y="6354000"/>
            <a:ext cx="213120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67C535BC-C2C2-4546-8E9D-CEEEFB67938A}" type="slidenum"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&lt;number&gt;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2" name="CustomShape 4"/>
          <p:cNvSpPr/>
          <p:nvPr/>
        </p:nvSpPr>
        <p:spPr>
          <a:xfrm>
            <a:off x="2376000" y="3926160"/>
            <a:ext cx="496656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4000" spc="-1" strike="noStrike" u="sng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Mini Projects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3" name="CustomShape 5"/>
          <p:cNvSpPr/>
          <p:nvPr/>
        </p:nvSpPr>
        <p:spPr>
          <a:xfrm>
            <a:off x="3029040" y="6356520"/>
            <a:ext cx="30852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SESSION JAN- MAY 2020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410400" y="1067040"/>
            <a:ext cx="8150760" cy="52844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IN" sz="2000" spc="-1" strike="noStrike" u="sng">
                <a:solidFill>
                  <a:srgbClr val="17375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Agenda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IN" sz="1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Part A – Theory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57200" indent="-112320">
              <a:lnSpc>
                <a:spcPct val="150000"/>
              </a:lnSpc>
              <a:buClr>
                <a:srgbClr val="17375e"/>
              </a:buClr>
              <a:buFont typeface="Noto Sans Symbols"/>
              <a:buAutoNum type="arabicPeriod"/>
            </a:pPr>
            <a:r>
              <a:rPr b="1" lang="en-IN" sz="1800" spc="-1" strike="noStrike">
                <a:solidFill>
                  <a:srgbClr val="17375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Preamble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57200" indent="-112320">
              <a:lnSpc>
                <a:spcPct val="150000"/>
              </a:lnSpc>
              <a:buClr>
                <a:srgbClr val="17375e"/>
              </a:buClr>
              <a:buFont typeface="Noto Sans Symbols"/>
              <a:buAutoNum type="arabicPeriod"/>
            </a:pPr>
            <a:r>
              <a:rPr b="1" lang="en-IN" sz="1800" spc="-1" strike="noStrike">
                <a:solidFill>
                  <a:srgbClr val="17375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Syllabus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57200" indent="-112320">
              <a:lnSpc>
                <a:spcPct val="150000"/>
              </a:lnSpc>
              <a:buClr>
                <a:srgbClr val="17375e"/>
              </a:buClr>
              <a:buFont typeface="Noto Sans Symbols"/>
              <a:buAutoNum type="arabicPeriod"/>
            </a:pPr>
            <a:r>
              <a:rPr b="1" lang="en-IN" sz="1800" spc="-1" strike="noStrike">
                <a:solidFill>
                  <a:srgbClr val="17375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Objective Lesson Plan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IN" sz="1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Part B – Laboratory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57200" indent="-112320">
              <a:lnSpc>
                <a:spcPct val="150000"/>
              </a:lnSpc>
              <a:buClr>
                <a:srgbClr val="17375e"/>
              </a:buClr>
              <a:buFont typeface="Noto Sans Symbols"/>
              <a:buAutoNum type="arabicPeriod"/>
            </a:pPr>
            <a:r>
              <a:rPr b="1" lang="en-IN" sz="1800" spc="-1" strike="noStrike">
                <a:solidFill>
                  <a:srgbClr val="17375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Problem Set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914400" indent="-112320">
              <a:lnSpc>
                <a:spcPct val="150000"/>
              </a:lnSpc>
              <a:buClr>
                <a:srgbClr val="17375e"/>
              </a:buClr>
              <a:buFont typeface="Calibri"/>
              <a:buAutoNum type="alphaLcPeriod"/>
            </a:pPr>
            <a:r>
              <a:rPr b="1" lang="en-IN" sz="1800" spc="-1" strike="noStrike">
                <a:solidFill>
                  <a:srgbClr val="17375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Programs to be executed  in the lab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57200" indent="-112320">
              <a:lnSpc>
                <a:spcPct val="150000"/>
              </a:lnSpc>
              <a:buClr>
                <a:srgbClr val="17375e"/>
              </a:buClr>
              <a:buFont typeface="Calibri"/>
              <a:buAutoNum type="arabicPeriod"/>
            </a:pPr>
            <a:r>
              <a:rPr b="1" lang="en-IN" sz="1800" spc="-1" strike="noStrike">
                <a:solidFill>
                  <a:srgbClr val="17375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Mini Project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57200" indent="-112320">
              <a:lnSpc>
                <a:spcPct val="100000"/>
              </a:lnSpc>
              <a:buClr>
                <a:srgbClr val="17375e"/>
              </a:buClr>
              <a:buFont typeface="Calibri"/>
              <a:buAutoNum type="arabicPeriod"/>
            </a:pPr>
            <a:r>
              <a:rPr b="1" lang="en-IN" sz="1800" spc="-1" strike="noStrike">
                <a:solidFill>
                  <a:srgbClr val="17375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Conduction &amp; Evaluation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6553080" y="6354000"/>
            <a:ext cx="213120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B363D19A-175B-476D-9941-DC5285DF42F2}" type="slidenum"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&lt;number&gt;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3029040" y="6356520"/>
            <a:ext cx="30852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SESSION JAN- MAY 2020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CustomShape 1"/>
          <p:cNvSpPr/>
          <p:nvPr/>
        </p:nvSpPr>
        <p:spPr>
          <a:xfrm>
            <a:off x="609480" y="926280"/>
            <a:ext cx="7723440" cy="5319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5" name="CustomShape 2"/>
          <p:cNvSpPr/>
          <p:nvPr/>
        </p:nvSpPr>
        <p:spPr>
          <a:xfrm>
            <a:off x="879840" y="2776320"/>
            <a:ext cx="7236360" cy="251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00880">
              <a:lnSpc>
                <a:spcPct val="100000"/>
              </a:lnSpc>
              <a:buClr>
                <a:srgbClr val="3333cc"/>
              </a:buClr>
              <a:buFont typeface="Arial"/>
              <a:buChar char="•"/>
            </a:pPr>
            <a:r>
              <a:rPr b="0" lang="en-IN" sz="32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Course Information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00880">
              <a:lnSpc>
                <a:spcPct val="100000"/>
              </a:lnSpc>
              <a:buClr>
                <a:srgbClr val="3333cc"/>
              </a:buClr>
              <a:buFont typeface="Arial"/>
              <a:buChar char="•"/>
            </a:pPr>
            <a:r>
              <a:rPr b="0" lang="en-IN" sz="32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Deliberations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6" name="CustomShape 3"/>
          <p:cNvSpPr/>
          <p:nvPr/>
        </p:nvSpPr>
        <p:spPr>
          <a:xfrm>
            <a:off x="879840" y="1240560"/>
            <a:ext cx="7453080" cy="57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Syllabus -  Theory &amp; Laboratory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7" name="CustomShape 4"/>
          <p:cNvSpPr/>
          <p:nvPr/>
        </p:nvSpPr>
        <p:spPr>
          <a:xfrm>
            <a:off x="6553080" y="6354000"/>
            <a:ext cx="213120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7DFAFAEC-A3FC-4E49-8BAA-2AC0673E07DB}" type="slidenum"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&lt;number&gt;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8" name="CustomShape 5"/>
          <p:cNvSpPr/>
          <p:nvPr/>
        </p:nvSpPr>
        <p:spPr>
          <a:xfrm>
            <a:off x="3029040" y="6356520"/>
            <a:ext cx="30852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SESSION JAN- MAY 2020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304920" y="808560"/>
            <a:ext cx="8227080" cy="78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Agenda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457200" y="1600200"/>
            <a:ext cx="8227080" cy="452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1" name="CustomShape 3"/>
          <p:cNvSpPr/>
          <p:nvPr/>
        </p:nvSpPr>
        <p:spPr>
          <a:xfrm>
            <a:off x="4267080" y="2564280"/>
            <a:ext cx="3878280" cy="253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124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Computer Organization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124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Computer Architecture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124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Microprocessor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124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MP - Evolution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124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Microcontroller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124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Summary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72" name="Google Shape;538;p73" descr=""/>
          <p:cNvPicPr/>
          <p:nvPr/>
        </p:nvPicPr>
        <p:blipFill>
          <a:blip r:embed="rId1"/>
          <a:stretch/>
        </p:blipFill>
        <p:spPr>
          <a:xfrm>
            <a:off x="834480" y="1789920"/>
            <a:ext cx="2054880" cy="2284560"/>
          </a:xfrm>
          <a:prstGeom prst="rect">
            <a:avLst/>
          </a:prstGeom>
          <a:ln>
            <a:noFill/>
          </a:ln>
        </p:spPr>
      </p:pic>
      <p:pic>
        <p:nvPicPr>
          <p:cNvPr id="273" name="Google Shape;539;p73" descr=""/>
          <p:cNvPicPr/>
          <p:nvPr/>
        </p:nvPicPr>
        <p:blipFill>
          <a:blip r:embed="rId2"/>
          <a:stretch/>
        </p:blipFill>
        <p:spPr>
          <a:xfrm>
            <a:off x="621360" y="4266360"/>
            <a:ext cx="2772360" cy="2255040"/>
          </a:xfrm>
          <a:prstGeom prst="rect">
            <a:avLst/>
          </a:prstGeom>
          <a:ln>
            <a:noFill/>
          </a:ln>
        </p:spPr>
      </p:pic>
      <p:sp>
        <p:nvSpPr>
          <p:cNvPr id="274" name="CustomShape 4"/>
          <p:cNvSpPr/>
          <p:nvPr/>
        </p:nvSpPr>
        <p:spPr>
          <a:xfrm>
            <a:off x="6553080" y="6356520"/>
            <a:ext cx="213120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32E6F96D-584C-4C62-8792-54D29CE84065}" type="slidenum"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&lt;number&gt;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5" name="CustomShape 5"/>
          <p:cNvSpPr/>
          <p:nvPr/>
        </p:nvSpPr>
        <p:spPr>
          <a:xfrm>
            <a:off x="3029040" y="6356520"/>
            <a:ext cx="30852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SESSION JAN- MAY 2020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CustomShape 1"/>
          <p:cNvSpPr/>
          <p:nvPr/>
        </p:nvSpPr>
        <p:spPr>
          <a:xfrm>
            <a:off x="304920" y="733680"/>
            <a:ext cx="8117640" cy="78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IN" sz="4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Computer Organization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7" name="CustomShape 2"/>
          <p:cNvSpPr/>
          <p:nvPr/>
        </p:nvSpPr>
        <p:spPr>
          <a:xfrm>
            <a:off x="590400" y="1883160"/>
            <a:ext cx="8227080" cy="452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78" name="Google Shape;547;p74" descr=""/>
          <p:cNvPicPr/>
          <p:nvPr/>
        </p:nvPicPr>
        <p:blipFill>
          <a:blip r:embed="rId1"/>
          <a:stretch/>
        </p:blipFill>
        <p:spPr>
          <a:xfrm>
            <a:off x="360000" y="1856880"/>
            <a:ext cx="3578760" cy="4405680"/>
          </a:xfrm>
          <a:prstGeom prst="rect">
            <a:avLst/>
          </a:prstGeom>
          <a:ln>
            <a:noFill/>
          </a:ln>
        </p:spPr>
      </p:pic>
      <p:sp>
        <p:nvSpPr>
          <p:cNvPr id="279" name="CustomShape 3"/>
          <p:cNvSpPr/>
          <p:nvPr/>
        </p:nvSpPr>
        <p:spPr>
          <a:xfrm>
            <a:off x="4285080" y="1507320"/>
            <a:ext cx="4569480" cy="57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150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Computer Organization refers to the </a:t>
            </a:r>
            <a:r>
              <a:rPr b="1" lang="en-IN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Operational Units and there interconnections</a:t>
            </a:r>
            <a:r>
              <a:rPr b="0" lang="en-IN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that realize or recognize the specifications of Computer Architecture.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150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Organizational </a:t>
            </a:r>
            <a:r>
              <a:rPr b="1" lang="en-IN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attributes</a:t>
            </a:r>
            <a:r>
              <a:rPr b="0" lang="en-IN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includes </a:t>
            </a:r>
            <a:r>
              <a:rPr b="1" lang="en-IN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Hardware details transparent</a:t>
            </a:r>
            <a:r>
              <a:rPr b="0" lang="en-IN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to the programmer such as </a:t>
            </a:r>
            <a:r>
              <a:rPr b="1" lang="en-IN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control signals</a:t>
            </a:r>
            <a:r>
              <a:rPr b="0" lang="en-IN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, </a:t>
            </a:r>
            <a:r>
              <a:rPr b="1" lang="en-IN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Interface</a:t>
            </a:r>
            <a:r>
              <a:rPr b="0" lang="en-IN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between computers and peripherals and the memory technology used.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0" name="CustomShape 4"/>
          <p:cNvSpPr/>
          <p:nvPr/>
        </p:nvSpPr>
        <p:spPr>
          <a:xfrm>
            <a:off x="6553080" y="6356520"/>
            <a:ext cx="213120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9B1E6E5C-0F3D-4E59-9827-5BB6F425DA83}" type="slidenum"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&lt;number&gt;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1" name="CustomShape 5"/>
          <p:cNvSpPr/>
          <p:nvPr/>
        </p:nvSpPr>
        <p:spPr>
          <a:xfrm>
            <a:off x="3029040" y="6356520"/>
            <a:ext cx="30852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SESSION JAN- MAY 2020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CustomShape 1"/>
          <p:cNvSpPr/>
          <p:nvPr/>
        </p:nvSpPr>
        <p:spPr>
          <a:xfrm>
            <a:off x="299160" y="669960"/>
            <a:ext cx="8227080" cy="83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IN" sz="4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Computer Architecture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3" name="CustomShape 2"/>
          <p:cNvSpPr/>
          <p:nvPr/>
        </p:nvSpPr>
        <p:spPr>
          <a:xfrm>
            <a:off x="514440" y="1628640"/>
            <a:ext cx="8227080" cy="452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4" name="CustomShape 3"/>
          <p:cNvSpPr/>
          <p:nvPr/>
        </p:nvSpPr>
        <p:spPr>
          <a:xfrm>
            <a:off x="5256000" y="1584000"/>
            <a:ext cx="3743280" cy="286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13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Computer Architecture refers to those attributes of a system </a:t>
            </a: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visible to a programmer</a:t>
            </a: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, the other way those attributes that have direct impact on the </a:t>
            </a:r>
            <a:r>
              <a:rPr b="1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logical execution</a:t>
            </a: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of the program.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85" name="Google Shape;557;p75" descr=""/>
          <p:cNvPicPr/>
          <p:nvPr/>
        </p:nvPicPr>
        <p:blipFill>
          <a:blip r:embed="rId1"/>
          <a:stretch/>
        </p:blipFill>
        <p:spPr>
          <a:xfrm>
            <a:off x="514440" y="1986120"/>
            <a:ext cx="4493160" cy="2544480"/>
          </a:xfrm>
          <a:prstGeom prst="rect">
            <a:avLst/>
          </a:prstGeom>
          <a:ln>
            <a:noFill/>
          </a:ln>
        </p:spPr>
      </p:pic>
      <p:sp>
        <p:nvSpPr>
          <p:cNvPr id="286" name="CustomShape 4"/>
          <p:cNvSpPr/>
          <p:nvPr/>
        </p:nvSpPr>
        <p:spPr>
          <a:xfrm>
            <a:off x="448920" y="5040000"/>
            <a:ext cx="8118360" cy="142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1375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Architectural attributes include the </a:t>
            </a:r>
            <a:r>
              <a:rPr b="1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instruction set, the no of bits used to represent the data types, Input Output mechanism and technique</a:t>
            </a: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for addressing memories.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7" name="CustomShape 5"/>
          <p:cNvSpPr/>
          <p:nvPr/>
        </p:nvSpPr>
        <p:spPr>
          <a:xfrm>
            <a:off x="6553080" y="6356520"/>
            <a:ext cx="213120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751E4188-6E3A-46F0-B7CC-0C2CCBDD1A39}" type="slidenum"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&lt;number&gt;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8" name="CustomShape 6"/>
          <p:cNvSpPr/>
          <p:nvPr/>
        </p:nvSpPr>
        <p:spPr>
          <a:xfrm>
            <a:off x="3029040" y="6356520"/>
            <a:ext cx="30852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SESSION JAN- MAY 2020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CustomShape 1"/>
          <p:cNvSpPr/>
          <p:nvPr/>
        </p:nvSpPr>
        <p:spPr>
          <a:xfrm>
            <a:off x="3124080" y="797040"/>
            <a:ext cx="5617440" cy="94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IN" sz="36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Microprocessor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90" name="Google Shape;566;p76" descr=""/>
          <p:cNvPicPr/>
          <p:nvPr/>
        </p:nvPicPr>
        <p:blipFill>
          <a:blip r:embed="rId1"/>
          <a:stretch/>
        </p:blipFill>
        <p:spPr>
          <a:xfrm>
            <a:off x="682920" y="961200"/>
            <a:ext cx="1612800" cy="1309680"/>
          </a:xfrm>
          <a:prstGeom prst="rect">
            <a:avLst/>
          </a:prstGeom>
          <a:ln>
            <a:noFill/>
          </a:ln>
        </p:spPr>
      </p:pic>
      <p:pic>
        <p:nvPicPr>
          <p:cNvPr id="291" name="Google Shape;567;p76" descr=""/>
          <p:cNvPicPr/>
          <p:nvPr/>
        </p:nvPicPr>
        <p:blipFill>
          <a:blip r:embed="rId2"/>
          <a:stretch/>
        </p:blipFill>
        <p:spPr>
          <a:xfrm>
            <a:off x="533520" y="2368080"/>
            <a:ext cx="1949760" cy="2088720"/>
          </a:xfrm>
          <a:prstGeom prst="rect">
            <a:avLst/>
          </a:prstGeom>
          <a:ln>
            <a:noFill/>
          </a:ln>
        </p:spPr>
      </p:pic>
      <p:pic>
        <p:nvPicPr>
          <p:cNvPr id="292" name="Google Shape;568;p76" descr=""/>
          <p:cNvPicPr/>
          <p:nvPr/>
        </p:nvPicPr>
        <p:blipFill>
          <a:blip r:embed="rId3"/>
          <a:stretch/>
        </p:blipFill>
        <p:spPr>
          <a:xfrm>
            <a:off x="316440" y="4458960"/>
            <a:ext cx="2723040" cy="2260080"/>
          </a:xfrm>
          <a:prstGeom prst="rect">
            <a:avLst/>
          </a:prstGeom>
          <a:ln>
            <a:noFill/>
          </a:ln>
        </p:spPr>
      </p:pic>
      <p:sp>
        <p:nvSpPr>
          <p:cNvPr id="293" name="CustomShape 2"/>
          <p:cNvSpPr/>
          <p:nvPr/>
        </p:nvSpPr>
        <p:spPr>
          <a:xfrm>
            <a:off x="3124080" y="1560600"/>
            <a:ext cx="5712480" cy="497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1249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 </a:t>
            </a: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microprocessor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 is a computer processor that incorporates the functions of a </a:t>
            </a:r>
            <a:r>
              <a:rPr b="0" lang="en-IN" sz="1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computer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's </a:t>
            </a:r>
            <a:r>
              <a:rPr b="0" lang="en-IN" sz="1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central processing unit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 (CPU) on a single </a:t>
            </a:r>
            <a:r>
              <a:rPr b="0" lang="en-IN" sz="1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integrated circuit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 (IC).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1249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Multi purpose  </a:t>
            </a:r>
            <a:r>
              <a:rPr b="0" lang="en-IN" sz="1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programmable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 device.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124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Accepts </a:t>
            </a:r>
            <a:r>
              <a:rPr b="0" lang="en-IN" sz="1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digital data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 as input, processes it according to instructions stored in its memory, and provides results as output.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124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Brain of the computer.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124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Multiple </a:t>
            </a: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microprocessors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, working together, are the "hearts" of datacenters, super-computers, communications products, and other digital devices.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124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Don’t have RAM, ROM, and other peripheral on the chip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124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Desktop PC’s, Laptops, notepads 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124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Intel’s Pentium 1,2,3,4, core 2 duo, i3, i5 etc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4" name="CustomShape 3"/>
          <p:cNvSpPr/>
          <p:nvPr/>
        </p:nvSpPr>
        <p:spPr>
          <a:xfrm>
            <a:off x="6553080" y="6356520"/>
            <a:ext cx="213120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4A3B6336-50C2-4595-A1F0-D9DD0F89D41E}" type="slidenum"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&lt;number&gt;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5" name="CustomShape 4"/>
          <p:cNvSpPr/>
          <p:nvPr/>
        </p:nvSpPr>
        <p:spPr>
          <a:xfrm>
            <a:off x="3029040" y="6356520"/>
            <a:ext cx="30852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SESSION JAN- MAY 2020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CustomShape 1"/>
          <p:cNvSpPr/>
          <p:nvPr/>
        </p:nvSpPr>
        <p:spPr>
          <a:xfrm>
            <a:off x="495360" y="847080"/>
            <a:ext cx="8227080" cy="65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IN" sz="36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Microprocessor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7" name="CustomShape 2"/>
          <p:cNvSpPr/>
          <p:nvPr/>
        </p:nvSpPr>
        <p:spPr>
          <a:xfrm>
            <a:off x="333360" y="3868560"/>
            <a:ext cx="8350920" cy="285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16000" indent="-163080">
              <a:lnSpc>
                <a:spcPct val="100000"/>
              </a:lnSpc>
              <a:buClr>
                <a:srgbClr val="8b8b8b"/>
              </a:buClr>
              <a:buFont typeface="Arial"/>
              <a:buChar char="•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Memory , I/O and other components have to be connected externally.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163080">
              <a:lnSpc>
                <a:spcPct val="100000"/>
              </a:lnSpc>
              <a:buClr>
                <a:srgbClr val="8b8b8b"/>
              </a:buClr>
              <a:buFont typeface="Arial"/>
              <a:buChar char="•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Cannot be used in compact systems.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163080">
              <a:lnSpc>
                <a:spcPct val="100000"/>
              </a:lnSpc>
              <a:buClr>
                <a:srgbClr val="8b8b8b"/>
              </a:buClr>
              <a:buFont typeface="Arial"/>
              <a:buChar char="•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Power Consumption is High.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163080">
              <a:lnSpc>
                <a:spcPct val="100000"/>
              </a:lnSpc>
              <a:buClr>
                <a:srgbClr val="8b8b8b"/>
              </a:buClr>
              <a:buFont typeface="Arial"/>
              <a:buChar char="•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 </a:t>
            </a: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Has less number of registers, hence more operations are memory based.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98" name="Google Shape;577;p77" descr=""/>
          <p:cNvPicPr/>
          <p:nvPr/>
        </p:nvPicPr>
        <p:blipFill>
          <a:blip r:embed="rId1"/>
          <a:stretch/>
        </p:blipFill>
        <p:spPr>
          <a:xfrm>
            <a:off x="986040" y="1699920"/>
            <a:ext cx="6631560" cy="2435760"/>
          </a:xfrm>
          <a:prstGeom prst="rect">
            <a:avLst/>
          </a:prstGeom>
          <a:ln>
            <a:noFill/>
          </a:ln>
        </p:spPr>
      </p:pic>
      <p:sp>
        <p:nvSpPr>
          <p:cNvPr id="299" name="CustomShape 3"/>
          <p:cNvSpPr/>
          <p:nvPr/>
        </p:nvSpPr>
        <p:spPr>
          <a:xfrm>
            <a:off x="6553080" y="6356520"/>
            <a:ext cx="213120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1C09DF65-BA55-4158-9488-21D5103D5EE8}" type="slidenum"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&lt;number&gt;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0" name="CustomShape 4"/>
          <p:cNvSpPr/>
          <p:nvPr/>
        </p:nvSpPr>
        <p:spPr>
          <a:xfrm>
            <a:off x="3029040" y="6356520"/>
            <a:ext cx="30852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SESSION JAN- MAY 2020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CustomShape 1"/>
          <p:cNvSpPr/>
          <p:nvPr/>
        </p:nvSpPr>
        <p:spPr>
          <a:xfrm>
            <a:off x="457200" y="780120"/>
            <a:ext cx="8227080" cy="1140480"/>
          </a:xfrm>
          <a:prstGeom prst="rect">
            <a:avLst/>
          </a:prstGeom>
          <a:noFill/>
          <a:ln>
            <a:noFill/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02" name="CustomShape 2"/>
          <p:cNvSpPr/>
          <p:nvPr/>
        </p:nvSpPr>
        <p:spPr>
          <a:xfrm>
            <a:off x="738720" y="1184040"/>
            <a:ext cx="7945560" cy="73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3" name="CustomShape 3"/>
          <p:cNvSpPr/>
          <p:nvPr/>
        </p:nvSpPr>
        <p:spPr>
          <a:xfrm>
            <a:off x="6553080" y="6356520"/>
            <a:ext cx="213120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D7EAB0D3-FF63-4FF9-B52F-A101949126F9}" type="slidenum"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&lt;number&gt;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304" name="Table 4"/>
          <p:cNvGraphicFramePr/>
          <p:nvPr/>
        </p:nvGraphicFramePr>
        <p:xfrm>
          <a:off x="252360" y="1761840"/>
          <a:ext cx="8714880" cy="4304880"/>
        </p:xfrm>
        <a:graphic>
          <a:graphicData uri="http://schemas.openxmlformats.org/drawingml/2006/table">
            <a:tbl>
              <a:tblPr/>
              <a:tblGrid>
                <a:gridCol w="3076920"/>
                <a:gridCol w="4020840"/>
                <a:gridCol w="1617480"/>
              </a:tblGrid>
              <a:tr h="3589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YEAR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NAME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BIT SIZE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  <a:tr h="3477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1971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4004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4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  <a:tr h="3477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1972 / 74 / 77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8008 / 8080 / 8085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8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  <a:tr h="37548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1978 / 79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8086 / 8088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16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  <a:tr h="3819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1982 / 85 / 89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80286 / 386 / 486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32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  <a:tr h="3477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1993 / 95 / 97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80586 (Pentinum) / Pro / P=II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32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  <a:tr h="3553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1999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Ecleron and Pentinum III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32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  <a:tr h="4478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2000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Pentinum IV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32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  <a:tr h="4478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2001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Intanium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64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  <a:tr h="4478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2003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Pentinum M processor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64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  <a:tr h="4464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2005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Pentinum IV and Xeon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64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</a:tbl>
          </a:graphicData>
        </a:graphic>
      </p:graphicFrame>
      <p:sp>
        <p:nvSpPr>
          <p:cNvPr id="305" name="CustomShape 5"/>
          <p:cNvSpPr/>
          <p:nvPr/>
        </p:nvSpPr>
        <p:spPr>
          <a:xfrm>
            <a:off x="288000" y="969840"/>
            <a:ext cx="8638560" cy="75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4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Microprocessor - Evolution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6" name="CustomShape 6"/>
          <p:cNvSpPr/>
          <p:nvPr/>
        </p:nvSpPr>
        <p:spPr>
          <a:xfrm>
            <a:off x="3029040" y="6356520"/>
            <a:ext cx="30852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SESSION JAN- MAY 2020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CustomShape 1"/>
          <p:cNvSpPr/>
          <p:nvPr/>
        </p:nvSpPr>
        <p:spPr>
          <a:xfrm>
            <a:off x="2630880" y="938160"/>
            <a:ext cx="5864760" cy="78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IN" sz="36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Microcontroller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8" name="CustomShape 2"/>
          <p:cNvSpPr/>
          <p:nvPr/>
        </p:nvSpPr>
        <p:spPr>
          <a:xfrm>
            <a:off x="2705400" y="1852200"/>
            <a:ext cx="6093360" cy="438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16000" indent="-124920">
              <a:lnSpc>
                <a:spcPct val="100000"/>
              </a:lnSpc>
              <a:buClr>
                <a:srgbClr val="8b8b8b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Microcontroller has a CPU, in addition with a fixed amount of RAM, ROM and other peripherals all embedded on a single chip.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124920">
              <a:lnSpc>
                <a:spcPct val="100000"/>
              </a:lnSpc>
              <a:buClr>
                <a:srgbClr val="8b8b8b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Also termed as a mini computer or a computer on a single chip.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124920">
              <a:lnSpc>
                <a:spcPct val="100000"/>
              </a:lnSpc>
              <a:buClr>
                <a:srgbClr val="8b8b8b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Designed to perform </a:t>
            </a: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specific tasks.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124920">
              <a:lnSpc>
                <a:spcPct val="100000"/>
              </a:lnSpc>
              <a:buClr>
                <a:srgbClr val="8b8b8b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Requires </a:t>
            </a: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small resources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like RAM, ROM, I/O ports etc. and hence can be embedded on a single chip.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124920">
              <a:lnSpc>
                <a:spcPct val="100000"/>
              </a:lnSpc>
              <a:buClr>
                <a:srgbClr val="8b8b8b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Reduces the size and the cost.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124920">
              <a:lnSpc>
                <a:spcPct val="100000"/>
              </a:lnSpc>
              <a:buClr>
                <a:srgbClr val="8b8b8b"/>
              </a:buClr>
              <a:buFont typeface="Arial"/>
              <a:buChar char="•"/>
            </a:pP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Applications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:  Washing machine, Digicam, Pendrive, Remote, Microwave, Cars, Bikes, Telephone, Mobiles, Watches, etc.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124920">
              <a:lnSpc>
                <a:spcPct val="100000"/>
              </a:lnSpc>
              <a:buClr>
                <a:srgbClr val="8b8b8b"/>
              </a:buClr>
              <a:buFont typeface="Arial"/>
              <a:buChar char="•"/>
            </a:pP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 </a:t>
            </a: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Manufacturers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:  ATMEL, Microchip, Texas Ins., Freescale, Philips, Motorola etc.,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09" name="Google Shape;593;p79" descr=""/>
          <p:cNvPicPr/>
          <p:nvPr/>
        </p:nvPicPr>
        <p:blipFill>
          <a:blip r:embed="rId1"/>
          <a:stretch/>
        </p:blipFill>
        <p:spPr>
          <a:xfrm rot="20189400">
            <a:off x="270000" y="1050480"/>
            <a:ext cx="2145600" cy="1367640"/>
          </a:xfrm>
          <a:prstGeom prst="rect">
            <a:avLst/>
          </a:prstGeom>
          <a:ln>
            <a:noFill/>
          </a:ln>
        </p:spPr>
      </p:pic>
      <p:pic>
        <p:nvPicPr>
          <p:cNvPr id="310" name="Google Shape;594;p79" descr=""/>
          <p:cNvPicPr/>
          <p:nvPr/>
        </p:nvPicPr>
        <p:blipFill>
          <a:blip r:embed="rId2"/>
          <a:stretch/>
        </p:blipFill>
        <p:spPr>
          <a:xfrm>
            <a:off x="380880" y="2895480"/>
            <a:ext cx="1749960" cy="1445400"/>
          </a:xfrm>
          <a:prstGeom prst="rect">
            <a:avLst/>
          </a:prstGeom>
          <a:ln>
            <a:noFill/>
          </a:ln>
        </p:spPr>
      </p:pic>
      <p:pic>
        <p:nvPicPr>
          <p:cNvPr id="311" name="Google Shape;595;p79" descr=""/>
          <p:cNvPicPr/>
          <p:nvPr/>
        </p:nvPicPr>
        <p:blipFill>
          <a:blip r:embed="rId3"/>
          <a:stretch/>
        </p:blipFill>
        <p:spPr>
          <a:xfrm>
            <a:off x="304920" y="4648320"/>
            <a:ext cx="1911960" cy="1911960"/>
          </a:xfrm>
          <a:prstGeom prst="rect">
            <a:avLst/>
          </a:prstGeom>
          <a:ln>
            <a:noFill/>
          </a:ln>
        </p:spPr>
      </p:pic>
      <p:sp>
        <p:nvSpPr>
          <p:cNvPr id="312" name="CustomShape 3"/>
          <p:cNvSpPr/>
          <p:nvPr/>
        </p:nvSpPr>
        <p:spPr>
          <a:xfrm>
            <a:off x="6553080" y="6356520"/>
            <a:ext cx="213120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7FFC9EFE-1268-4E24-BD1A-470FB5749709}" type="slidenum"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&lt;number&gt;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3" name="CustomShape 4"/>
          <p:cNvSpPr/>
          <p:nvPr/>
        </p:nvSpPr>
        <p:spPr>
          <a:xfrm>
            <a:off x="3029040" y="6356520"/>
            <a:ext cx="30852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SESSION JAN- MAY 2020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CustomShape 1"/>
          <p:cNvSpPr/>
          <p:nvPr/>
        </p:nvSpPr>
        <p:spPr>
          <a:xfrm>
            <a:off x="457200" y="984600"/>
            <a:ext cx="8227080" cy="83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IN" sz="4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Microcontroller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5" name="CustomShape 2"/>
          <p:cNvSpPr/>
          <p:nvPr/>
        </p:nvSpPr>
        <p:spPr>
          <a:xfrm>
            <a:off x="3960000" y="2293920"/>
            <a:ext cx="5249520" cy="461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16000" indent="-175680">
              <a:lnSpc>
                <a:spcPct val="100000"/>
              </a:lnSpc>
              <a:buClr>
                <a:srgbClr val="8b8b8b"/>
              </a:buClr>
              <a:buFont typeface="Arial"/>
              <a:buChar char="•"/>
            </a:pP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Has Processor, Memory with Input / Output components connected internally.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175680">
              <a:lnSpc>
                <a:spcPct val="100000"/>
              </a:lnSpc>
              <a:buClr>
                <a:srgbClr val="8b8b8b"/>
              </a:buClr>
              <a:buFont typeface="Arial"/>
              <a:buChar char="•"/>
            </a:pP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Can be used in compact systems.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175680">
              <a:lnSpc>
                <a:spcPct val="100000"/>
              </a:lnSpc>
              <a:buClr>
                <a:srgbClr val="8b8b8b"/>
              </a:buClr>
              <a:buFont typeface="Arial"/>
              <a:buChar char="•"/>
            </a:pP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External components are low, total power consumption is less.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175680">
              <a:lnSpc>
                <a:spcPct val="100000"/>
              </a:lnSpc>
              <a:buClr>
                <a:srgbClr val="8b8b8b"/>
              </a:buClr>
              <a:buFont typeface="Arial"/>
              <a:buChar char="•"/>
            </a:pP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Has more number of registers, hence the programs are easier to write.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16" name="Google Shape;604;p80" descr=""/>
          <p:cNvPicPr/>
          <p:nvPr/>
        </p:nvPicPr>
        <p:blipFill>
          <a:blip r:embed="rId1"/>
          <a:stretch/>
        </p:blipFill>
        <p:spPr>
          <a:xfrm>
            <a:off x="203400" y="2714040"/>
            <a:ext cx="3502800" cy="2207160"/>
          </a:xfrm>
          <a:prstGeom prst="rect">
            <a:avLst/>
          </a:prstGeom>
          <a:ln>
            <a:noFill/>
          </a:ln>
        </p:spPr>
      </p:pic>
      <p:sp>
        <p:nvSpPr>
          <p:cNvPr id="317" name="CustomShape 3"/>
          <p:cNvSpPr/>
          <p:nvPr/>
        </p:nvSpPr>
        <p:spPr>
          <a:xfrm>
            <a:off x="6553080" y="6356520"/>
            <a:ext cx="213120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466E8AEA-1732-4171-BCBB-DE6FAA21EE52}" type="slidenum"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&lt;number&gt;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8" name="CustomShape 4"/>
          <p:cNvSpPr/>
          <p:nvPr/>
        </p:nvSpPr>
        <p:spPr>
          <a:xfrm>
            <a:off x="3029040" y="6356520"/>
            <a:ext cx="30852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SESSION JAN- MAY 2020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9" name="Google Shape;610;p81" descr=""/>
          <p:cNvPicPr/>
          <p:nvPr/>
        </p:nvPicPr>
        <p:blipFill>
          <a:blip r:embed="rId1"/>
          <a:stretch/>
        </p:blipFill>
        <p:spPr>
          <a:xfrm>
            <a:off x="2805120" y="1890720"/>
            <a:ext cx="3531240" cy="3074040"/>
          </a:xfrm>
          <a:prstGeom prst="rect">
            <a:avLst/>
          </a:prstGeom>
          <a:ln>
            <a:noFill/>
          </a:ln>
        </p:spPr>
      </p:pic>
      <p:sp>
        <p:nvSpPr>
          <p:cNvPr id="320" name="CustomShape 1"/>
          <p:cNvSpPr/>
          <p:nvPr/>
        </p:nvSpPr>
        <p:spPr>
          <a:xfrm>
            <a:off x="6553080" y="6356520"/>
            <a:ext cx="213120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3DC576AB-1B40-4AD3-9B71-EEA55B8D6D8E}" type="slidenum"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&lt;number&gt;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1" name="CustomShape 2"/>
          <p:cNvSpPr/>
          <p:nvPr/>
        </p:nvSpPr>
        <p:spPr>
          <a:xfrm>
            <a:off x="3029040" y="6356520"/>
            <a:ext cx="30852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SESSION JAN- MAY 2020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457200" y="1184040"/>
            <a:ext cx="8016480" cy="5202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CustomShape 2"/>
          <p:cNvSpPr/>
          <p:nvPr/>
        </p:nvSpPr>
        <p:spPr>
          <a:xfrm rot="21576600">
            <a:off x="457200" y="1357200"/>
            <a:ext cx="3717360" cy="53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36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Preamble</a:t>
            </a:r>
            <a:r>
              <a:rPr b="0" lang="en-IN" sz="3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3"/>
          <p:cNvSpPr/>
          <p:nvPr/>
        </p:nvSpPr>
        <p:spPr>
          <a:xfrm>
            <a:off x="824760" y="1682640"/>
            <a:ext cx="8016480" cy="466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2280">
              <a:lnSpc>
                <a:spcPct val="150000"/>
              </a:lnSpc>
              <a:buClr>
                <a:srgbClr val="c00000"/>
              </a:buClr>
              <a:buFont typeface="Calibri"/>
              <a:buAutoNum type="arabicPeriod"/>
            </a:pPr>
            <a:r>
              <a:rPr b="1" lang="en-IN" sz="32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Motivation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IN" sz="32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   </a:t>
            </a:r>
            <a:r>
              <a:rPr b="1" lang="en-IN" sz="32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a) </a:t>
            </a:r>
            <a:r>
              <a:rPr b="1" lang="en-IN" sz="3200" spc="-1" strike="noStrike">
                <a:solidFill>
                  <a:srgbClr val="17375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Why do we need to Learn </a:t>
            </a:r>
            <a:r>
              <a:rPr b="1" lang="en-IN" sz="36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Microprocessors</a:t>
            </a:r>
            <a:r>
              <a:rPr b="0" lang="en-IN" sz="36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?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4"/>
          <p:cNvSpPr/>
          <p:nvPr/>
        </p:nvSpPr>
        <p:spPr>
          <a:xfrm>
            <a:off x="6553080" y="6354000"/>
            <a:ext cx="213120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6F944B01-47D7-4E22-9D54-4D1769A7F7E4}" type="slidenum"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&lt;number&gt;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5"/>
          <p:cNvSpPr/>
          <p:nvPr/>
        </p:nvSpPr>
        <p:spPr>
          <a:xfrm>
            <a:off x="3029040" y="6356520"/>
            <a:ext cx="30852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SESSION JAN- MAY 2020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388;p56" descr=""/>
          <p:cNvPicPr/>
          <p:nvPr/>
        </p:nvPicPr>
        <p:blipFill>
          <a:blip r:embed="rId1"/>
          <a:stretch/>
        </p:blipFill>
        <p:spPr>
          <a:xfrm>
            <a:off x="70560" y="4553640"/>
            <a:ext cx="3578760" cy="2205720"/>
          </a:xfrm>
          <a:prstGeom prst="rect">
            <a:avLst/>
          </a:prstGeom>
          <a:ln>
            <a:noFill/>
          </a:ln>
        </p:spPr>
      </p:pic>
      <p:sp>
        <p:nvSpPr>
          <p:cNvPr id="177" name="CustomShape 1"/>
          <p:cNvSpPr/>
          <p:nvPr/>
        </p:nvSpPr>
        <p:spPr>
          <a:xfrm>
            <a:off x="413640" y="2621520"/>
            <a:ext cx="6209640" cy="115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MICROPROCESSOR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2736000" y="3679920"/>
            <a:ext cx="4708080" cy="107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Brain</a:t>
            </a:r>
            <a:r>
              <a:rPr b="0" lang="en-IN" sz="3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or </a:t>
            </a:r>
            <a:r>
              <a:rPr b="1" lang="en-IN" sz="3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Heart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Of a computer System???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9" name="Google Shape;391;p56" descr=""/>
          <p:cNvPicPr/>
          <p:nvPr/>
        </p:nvPicPr>
        <p:blipFill>
          <a:blip r:embed="rId2"/>
          <a:stretch/>
        </p:blipFill>
        <p:spPr>
          <a:xfrm>
            <a:off x="6665760" y="3839400"/>
            <a:ext cx="2183760" cy="1863000"/>
          </a:xfrm>
          <a:prstGeom prst="rect">
            <a:avLst/>
          </a:prstGeom>
          <a:ln>
            <a:noFill/>
          </a:ln>
        </p:spPr>
      </p:pic>
      <p:pic>
        <p:nvPicPr>
          <p:cNvPr id="180" name="Google Shape;392;p56" descr=""/>
          <p:cNvPicPr/>
          <p:nvPr/>
        </p:nvPicPr>
        <p:blipFill>
          <a:blip r:embed="rId3"/>
          <a:stretch/>
        </p:blipFill>
        <p:spPr>
          <a:xfrm>
            <a:off x="273960" y="798120"/>
            <a:ext cx="2464560" cy="1845360"/>
          </a:xfrm>
          <a:prstGeom prst="rect">
            <a:avLst/>
          </a:prstGeom>
          <a:ln>
            <a:noFill/>
          </a:ln>
        </p:spPr>
      </p:pic>
      <p:pic>
        <p:nvPicPr>
          <p:cNvPr id="181" name="Google Shape;393;p56" descr=""/>
          <p:cNvPicPr/>
          <p:nvPr/>
        </p:nvPicPr>
        <p:blipFill>
          <a:blip r:embed="rId4"/>
          <a:stretch/>
        </p:blipFill>
        <p:spPr>
          <a:xfrm rot="20734200">
            <a:off x="6189840" y="727200"/>
            <a:ext cx="2652120" cy="2170080"/>
          </a:xfrm>
          <a:prstGeom prst="rect">
            <a:avLst/>
          </a:prstGeom>
          <a:ln>
            <a:noFill/>
          </a:ln>
        </p:spPr>
      </p:pic>
      <p:sp>
        <p:nvSpPr>
          <p:cNvPr id="182" name="CustomShape 3"/>
          <p:cNvSpPr/>
          <p:nvPr/>
        </p:nvSpPr>
        <p:spPr>
          <a:xfrm>
            <a:off x="3582360" y="6014520"/>
            <a:ext cx="3659760" cy="25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Statutory Warning: does not resemble anyone over here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CustomShape 4"/>
          <p:cNvSpPr/>
          <p:nvPr/>
        </p:nvSpPr>
        <p:spPr>
          <a:xfrm>
            <a:off x="6553080" y="6354000"/>
            <a:ext cx="213120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734E3A4F-A8EF-4350-9661-E25E9427B3B1}" type="slidenum"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&lt;number&gt;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CustomShape 5"/>
          <p:cNvSpPr/>
          <p:nvPr/>
        </p:nvSpPr>
        <p:spPr>
          <a:xfrm>
            <a:off x="3029040" y="6356520"/>
            <a:ext cx="30852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SESSION JAN- MAY 2020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457200" y="732600"/>
            <a:ext cx="639828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IN" sz="4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Microprocessor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CustomShape 2"/>
          <p:cNvSpPr/>
          <p:nvPr/>
        </p:nvSpPr>
        <p:spPr>
          <a:xfrm>
            <a:off x="316440" y="1830960"/>
            <a:ext cx="8227080" cy="452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150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 silicon chip that contains a CPU.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150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Three basic characteristics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differentiate microprocessors: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57200" indent="-150120">
              <a:lnSpc>
                <a:spcPct val="100000"/>
              </a:lnSpc>
              <a:buClr>
                <a:srgbClr val="000099"/>
              </a:buClr>
              <a:buFont typeface="Arial"/>
              <a:buChar char="–"/>
            </a:pPr>
            <a:r>
              <a:rPr b="1" lang="en-IN" sz="2400" spc="-1" strike="noStrike">
                <a:solidFill>
                  <a:srgbClr val="000099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Instruction set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: The set of instructions that the microprocessor can execute.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57200" indent="-150120">
              <a:lnSpc>
                <a:spcPct val="100000"/>
              </a:lnSpc>
              <a:buClr>
                <a:srgbClr val="000099"/>
              </a:buClr>
              <a:buFont typeface="Arial"/>
              <a:buChar char="–"/>
            </a:pPr>
            <a:r>
              <a:rPr b="1" lang="en-IN" sz="2400" spc="-1" strike="noStrike">
                <a:solidFill>
                  <a:srgbClr val="000099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bandwidth</a:t>
            </a:r>
            <a:r>
              <a:rPr b="0" lang="en-IN" sz="2400" spc="-1" strike="noStrike">
                <a:solidFill>
                  <a:srgbClr val="000099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b="1" lang="en-IN" sz="2400" spc="-1" strike="noStrike">
                <a:solidFill>
                  <a:srgbClr val="000099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:</a:t>
            </a:r>
            <a:r>
              <a:rPr b="0" lang="en-IN" sz="2400" spc="-1" strike="noStrike">
                <a:solidFill>
                  <a:srgbClr val="000099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The number of bits processed in a single instruction.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57200" indent="-150120">
              <a:lnSpc>
                <a:spcPct val="100000"/>
              </a:lnSpc>
              <a:buClr>
                <a:srgbClr val="000099"/>
              </a:buClr>
              <a:buFont typeface="Arial"/>
              <a:buChar char="–"/>
            </a:pPr>
            <a:r>
              <a:rPr b="1" lang="en-IN" sz="2400" spc="-1" strike="noStrike">
                <a:solidFill>
                  <a:srgbClr val="000099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clock speed</a:t>
            </a:r>
            <a:r>
              <a:rPr b="0" lang="en-IN" sz="2400" spc="-1" strike="noStrike">
                <a:solidFill>
                  <a:srgbClr val="000099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b="1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: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Given in megahertz (MHz), the clock speed determines how many instructions per second the processor can execute.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7" name="Google Shape;402;p57" descr=""/>
          <p:cNvPicPr/>
          <p:nvPr/>
        </p:nvPicPr>
        <p:blipFill>
          <a:blip r:embed="rId1"/>
          <a:stretch/>
        </p:blipFill>
        <p:spPr>
          <a:xfrm>
            <a:off x="6400800" y="1088280"/>
            <a:ext cx="2283480" cy="2016360"/>
          </a:xfrm>
          <a:prstGeom prst="rect">
            <a:avLst/>
          </a:prstGeom>
          <a:ln>
            <a:noFill/>
          </a:ln>
        </p:spPr>
      </p:pic>
      <p:sp>
        <p:nvSpPr>
          <p:cNvPr id="188" name="CustomShape 3"/>
          <p:cNvSpPr/>
          <p:nvPr/>
        </p:nvSpPr>
        <p:spPr>
          <a:xfrm>
            <a:off x="6553080" y="6356520"/>
            <a:ext cx="213120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6D34A2DB-6A71-4F7B-A06F-E09AA636686E}" type="slidenum"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&lt;number&gt;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CustomShape 4"/>
          <p:cNvSpPr/>
          <p:nvPr/>
        </p:nvSpPr>
        <p:spPr>
          <a:xfrm>
            <a:off x="3029040" y="6356520"/>
            <a:ext cx="30852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SESSION JAN- MAY 2020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495360" y="1078920"/>
            <a:ext cx="822708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IN" sz="4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Who</a:t>
            </a:r>
            <a:r>
              <a:rPr b="1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b="1" lang="en-IN" sz="4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am I ???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1" name="Google Shape;409;p58" descr=""/>
          <p:cNvPicPr/>
          <p:nvPr/>
        </p:nvPicPr>
        <p:blipFill>
          <a:blip r:embed="rId1"/>
          <a:stretch/>
        </p:blipFill>
        <p:spPr>
          <a:xfrm>
            <a:off x="495360" y="2898000"/>
            <a:ext cx="3407400" cy="3283560"/>
          </a:xfrm>
          <a:prstGeom prst="rect">
            <a:avLst/>
          </a:prstGeom>
          <a:ln>
            <a:noFill/>
          </a:ln>
        </p:spPr>
      </p:pic>
      <p:sp>
        <p:nvSpPr>
          <p:cNvPr id="192" name="CustomShape 2"/>
          <p:cNvSpPr/>
          <p:nvPr/>
        </p:nvSpPr>
        <p:spPr>
          <a:xfrm>
            <a:off x="4464000" y="2736000"/>
            <a:ext cx="4569480" cy="345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The </a:t>
            </a:r>
            <a:r>
              <a:rPr b="0" lang="en-IN" sz="22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Intel 4004</a:t>
            </a: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, generally regarded as the first microprocessor, and cost $60. The first known advertisement for the 4004 is dated November 15, 1971 and appeared in </a:t>
            </a:r>
            <a:r>
              <a:rPr b="0" lang="en-IN" sz="22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Electronic News</a:t>
            </a: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. The project that produced the 4004 originated in 1969.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 4 bit muP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3" name="Google Shape;411;p58" descr=""/>
          <p:cNvPicPr/>
          <p:nvPr/>
        </p:nvPicPr>
        <p:blipFill>
          <a:blip r:embed="rId2"/>
          <a:stretch/>
        </p:blipFill>
        <p:spPr>
          <a:xfrm>
            <a:off x="4873320" y="885960"/>
            <a:ext cx="2064240" cy="1645200"/>
          </a:xfrm>
          <a:prstGeom prst="rect">
            <a:avLst/>
          </a:prstGeom>
          <a:ln>
            <a:noFill/>
          </a:ln>
        </p:spPr>
      </p:pic>
      <p:sp>
        <p:nvSpPr>
          <p:cNvPr id="194" name="CustomShape 3"/>
          <p:cNvSpPr/>
          <p:nvPr/>
        </p:nvSpPr>
        <p:spPr>
          <a:xfrm>
            <a:off x="6553080" y="6356520"/>
            <a:ext cx="213120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D8824E01-53EB-489C-A132-3DB1B771E1B3}" type="slidenum"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&lt;number&gt;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CustomShape 4"/>
          <p:cNvSpPr/>
          <p:nvPr/>
        </p:nvSpPr>
        <p:spPr>
          <a:xfrm>
            <a:off x="3029040" y="6356520"/>
            <a:ext cx="30852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SESSION JAN- MAY 2020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>
                <p:childTnLst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" dur="2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709200" y="750240"/>
            <a:ext cx="822708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64 bit Microprocessors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7" name="Google Shape;418;p59" descr=""/>
          <p:cNvPicPr/>
          <p:nvPr/>
        </p:nvPicPr>
        <p:blipFill>
          <a:blip r:embed="rId1"/>
          <a:stretch/>
        </p:blipFill>
        <p:spPr>
          <a:xfrm>
            <a:off x="709200" y="1854000"/>
            <a:ext cx="2605680" cy="2664360"/>
          </a:xfrm>
          <a:prstGeom prst="rect">
            <a:avLst/>
          </a:prstGeom>
          <a:ln>
            <a:noFill/>
          </a:ln>
        </p:spPr>
      </p:pic>
      <p:pic>
        <p:nvPicPr>
          <p:cNvPr id="198" name="Google Shape;419;p59" descr=""/>
          <p:cNvPicPr/>
          <p:nvPr/>
        </p:nvPicPr>
        <p:blipFill>
          <a:blip r:embed="rId2"/>
          <a:stretch/>
        </p:blipFill>
        <p:spPr>
          <a:xfrm>
            <a:off x="5234040" y="2209680"/>
            <a:ext cx="2635920" cy="1730880"/>
          </a:xfrm>
          <a:prstGeom prst="rect">
            <a:avLst/>
          </a:prstGeom>
          <a:ln>
            <a:noFill/>
          </a:ln>
        </p:spPr>
      </p:pic>
      <p:pic>
        <p:nvPicPr>
          <p:cNvPr id="199" name="Google Shape;420;p59" descr=""/>
          <p:cNvPicPr/>
          <p:nvPr/>
        </p:nvPicPr>
        <p:blipFill>
          <a:blip r:embed="rId3"/>
          <a:stretch/>
        </p:blipFill>
        <p:spPr>
          <a:xfrm>
            <a:off x="5567400" y="4362480"/>
            <a:ext cx="2302560" cy="1978560"/>
          </a:xfrm>
          <a:prstGeom prst="rect">
            <a:avLst/>
          </a:prstGeom>
          <a:ln>
            <a:noFill/>
          </a:ln>
        </p:spPr>
      </p:pic>
      <p:pic>
        <p:nvPicPr>
          <p:cNvPr id="200" name="Google Shape;421;p59" descr=""/>
          <p:cNvPicPr/>
          <p:nvPr/>
        </p:nvPicPr>
        <p:blipFill>
          <a:blip r:embed="rId4"/>
          <a:srcRect l="0" t="32089" r="22708" b="0"/>
          <a:stretch/>
        </p:blipFill>
        <p:spPr>
          <a:xfrm>
            <a:off x="534600" y="4520520"/>
            <a:ext cx="2780280" cy="2054880"/>
          </a:xfrm>
          <a:prstGeom prst="rect">
            <a:avLst/>
          </a:prstGeom>
          <a:ln>
            <a:noFill/>
          </a:ln>
        </p:spPr>
      </p:pic>
      <p:sp>
        <p:nvSpPr>
          <p:cNvPr id="201" name="CustomShape 2"/>
          <p:cNvSpPr/>
          <p:nvPr/>
        </p:nvSpPr>
        <p:spPr>
          <a:xfrm>
            <a:off x="6553080" y="6356520"/>
            <a:ext cx="213120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CA5CAE46-DFA9-4EC8-9D07-8DE13C0C295D}" type="slidenum"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&lt;number&gt;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CustomShape 3"/>
          <p:cNvSpPr/>
          <p:nvPr/>
        </p:nvSpPr>
        <p:spPr>
          <a:xfrm>
            <a:off x="3029040" y="6356520"/>
            <a:ext cx="30852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SESSION JAN- MAY 2020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427;p60" descr=""/>
          <p:cNvPicPr/>
          <p:nvPr/>
        </p:nvPicPr>
        <p:blipFill>
          <a:blip r:embed="rId1"/>
          <a:stretch/>
        </p:blipFill>
        <p:spPr>
          <a:xfrm>
            <a:off x="6578280" y="4161600"/>
            <a:ext cx="2204280" cy="2100960"/>
          </a:xfrm>
          <a:prstGeom prst="rect">
            <a:avLst/>
          </a:prstGeom>
          <a:ln>
            <a:noFill/>
          </a:ln>
        </p:spPr>
      </p:pic>
      <p:pic>
        <p:nvPicPr>
          <p:cNvPr id="204" name="Google Shape;428;p60" descr=""/>
          <p:cNvPicPr/>
          <p:nvPr/>
        </p:nvPicPr>
        <p:blipFill>
          <a:blip r:embed="rId2"/>
          <a:stretch/>
        </p:blipFill>
        <p:spPr>
          <a:xfrm>
            <a:off x="3312000" y="4392000"/>
            <a:ext cx="1521360" cy="1924560"/>
          </a:xfrm>
          <a:prstGeom prst="rect">
            <a:avLst/>
          </a:prstGeom>
          <a:ln>
            <a:noFill/>
          </a:ln>
        </p:spPr>
      </p:pic>
      <p:pic>
        <p:nvPicPr>
          <p:cNvPr id="205" name="Google Shape;429;p60" descr=""/>
          <p:cNvPicPr/>
          <p:nvPr/>
        </p:nvPicPr>
        <p:blipFill>
          <a:blip r:embed="rId3"/>
          <a:stretch/>
        </p:blipFill>
        <p:spPr>
          <a:xfrm rot="20290800">
            <a:off x="576720" y="4258080"/>
            <a:ext cx="1537200" cy="2080440"/>
          </a:xfrm>
          <a:prstGeom prst="rect">
            <a:avLst/>
          </a:prstGeom>
          <a:ln>
            <a:noFill/>
          </a:ln>
        </p:spPr>
      </p:pic>
      <p:sp>
        <p:nvSpPr>
          <p:cNvPr id="206" name="CustomShape 1"/>
          <p:cNvSpPr/>
          <p:nvPr/>
        </p:nvSpPr>
        <p:spPr>
          <a:xfrm>
            <a:off x="277920" y="639360"/>
            <a:ext cx="8227080" cy="75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IN" sz="40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Why Study Microprocessor??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277920" y="1401120"/>
            <a:ext cx="6344640" cy="205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00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Because its part of the Curriculum!!! 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 Symbols"/>
                <a:ea typeface="Noto Sans Symbols"/>
              </a:rPr>
              <a:t>☺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00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Everywhere we have devices which are controlled by “Microprocessor” or “Microcontroller”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8" name="Google Shape;432;p60" descr=""/>
          <p:cNvPicPr/>
          <p:nvPr/>
        </p:nvPicPr>
        <p:blipFill>
          <a:blip r:embed="rId4"/>
          <a:stretch/>
        </p:blipFill>
        <p:spPr>
          <a:xfrm rot="1396200">
            <a:off x="4957920" y="2928960"/>
            <a:ext cx="1707120" cy="1761120"/>
          </a:xfrm>
          <a:prstGeom prst="rect">
            <a:avLst/>
          </a:prstGeom>
          <a:ln>
            <a:noFill/>
          </a:ln>
        </p:spPr>
      </p:pic>
      <p:pic>
        <p:nvPicPr>
          <p:cNvPr id="209" name="Google Shape;433;p60" descr=""/>
          <p:cNvPicPr/>
          <p:nvPr/>
        </p:nvPicPr>
        <p:blipFill>
          <a:blip r:embed="rId5"/>
          <a:stretch/>
        </p:blipFill>
        <p:spPr>
          <a:xfrm>
            <a:off x="6679440" y="1440000"/>
            <a:ext cx="2247120" cy="1674000"/>
          </a:xfrm>
          <a:prstGeom prst="rect">
            <a:avLst/>
          </a:prstGeom>
          <a:ln>
            <a:noFill/>
          </a:ln>
        </p:spPr>
      </p:pic>
      <p:sp>
        <p:nvSpPr>
          <p:cNvPr id="210" name="CustomShape 3"/>
          <p:cNvSpPr/>
          <p:nvPr/>
        </p:nvSpPr>
        <p:spPr>
          <a:xfrm>
            <a:off x="6553080" y="6356520"/>
            <a:ext cx="213120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37419A69-4FA1-4E87-87A5-11A6673B36F5}" type="slidenum"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&lt;number&gt;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CustomShape 4"/>
          <p:cNvSpPr/>
          <p:nvPr/>
        </p:nvSpPr>
        <p:spPr>
          <a:xfrm>
            <a:off x="3029040" y="6356520"/>
            <a:ext cx="30852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SESSION JAN- MAY 2020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8" dur="indefinite" restart="never" nodeType="tmRoot">
          <p:childTnLst>
            <p:seq>
              <p:cTn id="19" dur="indefinite" nodeType="mainSeq">
                <p:childTnLst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0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4" dur="2000"/>
                                        <p:tgtEl>
                                          <p:spTgt spid="207">
                                            <p:txEl>
                                              <p:pRg st="0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40" end="1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9" dur="2000"/>
                                        <p:tgtEl>
                                          <p:spTgt spid="207">
                                            <p:txEl>
                                              <p:pRg st="40" end="12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4" dur="2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" dur="2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1" dur="2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4" dur="2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7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471960" y="661680"/>
            <a:ext cx="6438600" cy="99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Man in the e-world!!!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3" name="Google Shape;440;p61" descr=""/>
          <p:cNvPicPr/>
          <p:nvPr/>
        </p:nvPicPr>
        <p:blipFill>
          <a:blip r:embed="rId1"/>
          <a:stretch/>
        </p:blipFill>
        <p:spPr>
          <a:xfrm>
            <a:off x="2130480" y="1657080"/>
            <a:ext cx="4127400" cy="4697280"/>
          </a:xfrm>
          <a:prstGeom prst="rect">
            <a:avLst/>
          </a:prstGeom>
          <a:ln>
            <a:noFill/>
          </a:ln>
        </p:spPr>
      </p:pic>
      <p:sp>
        <p:nvSpPr>
          <p:cNvPr id="214" name="CustomShape 2"/>
          <p:cNvSpPr/>
          <p:nvPr/>
        </p:nvSpPr>
        <p:spPr>
          <a:xfrm>
            <a:off x="6553080" y="6356520"/>
            <a:ext cx="213120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A13FDE29-105B-46A9-BE9D-1300C9866C79}" type="slidenum"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&lt;number&gt;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5" name="CustomShape 3"/>
          <p:cNvSpPr/>
          <p:nvPr/>
        </p:nvSpPr>
        <p:spPr>
          <a:xfrm>
            <a:off x="3029040" y="6356520"/>
            <a:ext cx="30852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SESSION JAN- MAY 2020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8" dur="indefinite" restart="never" nodeType="tmRoot">
          <p:childTnLst>
            <p:seq>
              <p:cTn id="49" dur="indefinite" nodeType="mainSeq">
                <p:childTnLst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4" dur="2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</TotalTime>
  <Application>LibreOffice/5.1.6.2$Linux_X86_64 LibreOffice_project/10m0$Build-2</Application>
  <Words>1193</Words>
  <Paragraphs>321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en-IN</dc:language>
  <cp:lastModifiedBy/>
  <dcterms:modified xsi:type="dcterms:W3CDTF">2016-02-11T22:04:30Z</dcterms:modified>
  <cp:revision>13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29</vt:i4>
  </property>
</Properties>
</file>