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169" name="PlaceHolder 2"/>
          <p:cNvSpPr>
            <a:spLocks noGrp="1"/>
          </p:cNvSpPr>
          <p:nvPr>
            <p:ph type="body"/>
          </p:nvPr>
        </p:nvSpPr>
        <p:spPr>
          <a:xfrm>
            <a:off x="777240" y="4777560"/>
            <a:ext cx="6217560" cy="4525920"/>
          </a:xfrm>
          <a:prstGeom prst="rect">
            <a:avLst/>
          </a:prstGeom>
        </p:spPr>
        <p:txBody>
          <a:bodyPr lIns="0" tIns="0" rIns="0" bIns="0">
            <a:noAutofit/>
          </a:bodyPr>
          <a:lstStyle/>
          <a:p>
            <a:r>
              <a:rPr lang="en-IN" sz="2000" b="0" strike="noStrike" spc="-1">
                <a:latin typeface="Arial"/>
              </a:rPr>
              <a:t>Click to edit the notes format</a:t>
            </a:r>
          </a:p>
        </p:txBody>
      </p:sp>
      <p:sp>
        <p:nvSpPr>
          <p:cNvPr id="170" name="PlaceHolder 3"/>
          <p:cNvSpPr>
            <a:spLocks noGrp="1"/>
          </p:cNvSpPr>
          <p:nvPr>
            <p:ph type="hdr"/>
          </p:nvPr>
        </p:nvSpPr>
        <p:spPr>
          <a:xfrm>
            <a:off x="0" y="0"/>
            <a:ext cx="3372840" cy="502560"/>
          </a:xfrm>
          <a:prstGeom prst="rect">
            <a:avLst/>
          </a:prstGeom>
        </p:spPr>
        <p:txBody>
          <a:bodyPr lIns="0" tIns="0" rIns="0" bIns="0">
            <a:noAutofit/>
          </a:bodyPr>
          <a:lstStyle/>
          <a:p>
            <a:r>
              <a:rPr lang="en-IN" sz="1400" b="0" strike="noStrike" spc="-1">
                <a:latin typeface="Times New Roman"/>
              </a:rPr>
              <a:t>&lt;header&gt;</a:t>
            </a:r>
          </a:p>
        </p:txBody>
      </p:sp>
      <p:sp>
        <p:nvSpPr>
          <p:cNvPr id="171"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IN" sz="1400" b="0" strike="noStrike" spc="-1">
                <a:latin typeface="Times New Roman"/>
              </a:rPr>
              <a:t>&lt;date/time&gt;</a:t>
            </a:r>
          </a:p>
        </p:txBody>
      </p:sp>
      <p:sp>
        <p:nvSpPr>
          <p:cNvPr id="17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IN" sz="1400" b="0" strike="noStrike" spc="-1">
                <a:latin typeface="Times New Roman"/>
              </a:rPr>
              <a:t>&lt;footer&gt;</a:t>
            </a:r>
          </a:p>
        </p:txBody>
      </p:sp>
      <p:sp>
        <p:nvSpPr>
          <p:cNvPr id="173"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F779426D-0E79-4CD0-9D94-DE0606ADDCB9}"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3502691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p:cNvSpPr>
          <p:nvPr>
            <p:ph type="body"/>
          </p:nvPr>
        </p:nvSpPr>
        <p:spPr>
          <a:xfrm>
            <a:off x="685800" y="4343400"/>
            <a:ext cx="5483160" cy="4111560"/>
          </a:xfrm>
          <a:prstGeom prst="rect">
            <a:avLst/>
          </a:prstGeom>
        </p:spPr>
        <p:txBody>
          <a:bodyPr lIns="0" tIns="0" rIns="0" bIns="0">
            <a:noAutofit/>
          </a:bodyPr>
          <a:lstStyle/>
          <a:p>
            <a:endParaRPr lang="en-IN" sz="2000" b="0" strike="noStrike" spc="-1">
              <a:latin typeface="Arial"/>
            </a:endParaRPr>
          </a:p>
        </p:txBody>
      </p:sp>
      <p:sp>
        <p:nvSpPr>
          <p:cNvPr id="311"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815B64D-85A6-4808-9B06-C64F211E796F}" type="slidenum">
              <a:rPr lang="en-IN" sz="1200" b="0" strike="noStrike" spc="-1">
                <a:solidFill>
                  <a:srgbClr val="000000"/>
                </a:solidFill>
                <a:latin typeface="Arial"/>
                <a:ea typeface="Arial"/>
              </a:rPr>
              <a:t>1</a:t>
            </a:fld>
            <a:endParaRPr lang="en-IN" sz="1200" b="0" strike="noStrike" spc="-1">
              <a:latin typeface="Arial"/>
            </a:endParaRPr>
          </a:p>
        </p:txBody>
      </p:sp>
      <p:sp>
        <p:nvSpPr>
          <p:cNvPr id="312" name="CustomShape 3"/>
          <p:cNvSpPr/>
          <p:nvPr/>
        </p:nvSpPr>
        <p:spPr>
          <a:xfrm>
            <a:off x="0" y="0"/>
            <a:ext cx="2968560" cy="453960"/>
          </a:xfrm>
          <a:prstGeom prst="rect">
            <a:avLst/>
          </a:prstGeom>
          <a:noFill/>
          <a:ln>
            <a:noFill/>
          </a:ln>
        </p:spPr>
        <p:style>
          <a:lnRef idx="0">
            <a:scrgbClr r="0" g="0" b="0"/>
          </a:lnRef>
          <a:fillRef idx="0">
            <a:scrgbClr r="0" g="0" b="0"/>
          </a:fillRef>
          <a:effectRef idx="0">
            <a:scrgbClr r="0" g="0" b="0"/>
          </a:effectRef>
          <a:fontRef idx="minor"/>
        </p:style>
      </p:sp>
      <p:sp>
        <p:nvSpPr>
          <p:cNvPr id="313" name="PlaceHolder 4"/>
          <p:cNvSpPr>
            <a:spLocks noGrp="1" noRot="1" noChangeAspect="1"/>
          </p:cNvSpPr>
          <p:nvPr>
            <p:ph type="sldImg"/>
          </p:nvPr>
        </p:nvSpPr>
        <p:spPr>
          <a:xfrm>
            <a:off x="1144588" y="685800"/>
            <a:ext cx="4567237" cy="3425825"/>
          </a:xfrm>
          <a:prstGeom prst="rect">
            <a:avLst/>
          </a:prstGeom>
        </p:spPr>
      </p:sp>
    </p:spTree>
    <p:extLst>
      <p:ext uri="{BB962C8B-B14F-4D97-AF65-F5344CB8AC3E}">
        <p14:creationId xmlns:p14="http://schemas.microsoft.com/office/powerpoint/2010/main" val="390052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685800" y="4343400"/>
            <a:ext cx="5483160" cy="4111560"/>
          </a:xfrm>
          <a:prstGeom prst="rect">
            <a:avLst/>
          </a:prstGeom>
        </p:spPr>
        <p:txBody>
          <a:bodyPr lIns="0" tIns="0" rIns="0" bIns="0">
            <a:noAutofit/>
          </a:bodyPr>
          <a:lstStyle/>
          <a:p>
            <a:endParaRPr lang="en-IN" sz="2000" b="0" strike="noStrike" spc="-1">
              <a:latin typeface="Arial"/>
            </a:endParaRPr>
          </a:p>
        </p:txBody>
      </p:sp>
      <p:sp>
        <p:nvSpPr>
          <p:cNvPr id="315" name="CustomShape 2"/>
          <p:cNvSpPr/>
          <p:nvPr/>
        </p:nvSpPr>
        <p:spPr>
          <a:xfrm>
            <a:off x="3884760" y="0"/>
            <a:ext cx="29685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IN" sz="1200" b="0" strike="noStrike" spc="-1">
                <a:solidFill>
                  <a:srgbClr val="000000"/>
                </a:solidFill>
                <a:latin typeface="Arial"/>
                <a:ea typeface="Arial"/>
              </a:rPr>
              <a:t>03/01/20</a:t>
            </a:r>
            <a:endParaRPr lang="en-IN" sz="1200" b="0" strike="noStrike" spc="-1">
              <a:latin typeface="Arial"/>
            </a:endParaRPr>
          </a:p>
        </p:txBody>
      </p:sp>
      <p:sp>
        <p:nvSpPr>
          <p:cNvPr id="316" name="CustomShape 3"/>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9354609-FBA6-4AFD-8EB3-E8FE47564BC9}" type="slidenum">
              <a:rPr lang="en-IN" sz="1200" b="0" strike="noStrike" spc="-1">
                <a:solidFill>
                  <a:srgbClr val="000000"/>
                </a:solidFill>
                <a:latin typeface="Arial"/>
                <a:ea typeface="Arial"/>
              </a:rPr>
              <a:t>2</a:t>
            </a:fld>
            <a:endParaRPr lang="en-IN" sz="1200" b="0" strike="noStrike" spc="-1">
              <a:latin typeface="Arial"/>
            </a:endParaRPr>
          </a:p>
        </p:txBody>
      </p:sp>
      <p:sp>
        <p:nvSpPr>
          <p:cNvPr id="317" name="PlaceHolder 4"/>
          <p:cNvSpPr>
            <a:spLocks noGrp="1" noRot="1" noChangeAspect="1"/>
          </p:cNvSpPr>
          <p:nvPr>
            <p:ph type="sldImg"/>
          </p:nvPr>
        </p:nvSpPr>
        <p:spPr>
          <a:xfrm>
            <a:off x="1144440" y="685800"/>
            <a:ext cx="4566960" cy="3425400"/>
          </a:xfrm>
          <a:prstGeom prst="rect">
            <a:avLst/>
          </a:prstGeom>
        </p:spPr>
      </p:sp>
    </p:spTree>
    <p:extLst>
      <p:ext uri="{BB962C8B-B14F-4D97-AF65-F5344CB8AC3E}">
        <p14:creationId xmlns:p14="http://schemas.microsoft.com/office/powerpoint/2010/main" val="336559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343400"/>
            <a:ext cx="5483160" cy="4111560"/>
          </a:xfrm>
          <a:prstGeom prst="rect">
            <a:avLst/>
          </a:prstGeom>
        </p:spPr>
        <p:txBody>
          <a:bodyPr lIns="0" tIns="0" rIns="0" bIns="0">
            <a:noAutofit/>
          </a:bodyPr>
          <a:lstStyle/>
          <a:p>
            <a:endParaRPr lang="en-IN" sz="2000" b="0" strike="noStrike" spc="-1">
              <a:latin typeface="Arial"/>
            </a:endParaRPr>
          </a:p>
        </p:txBody>
      </p:sp>
      <p:sp>
        <p:nvSpPr>
          <p:cNvPr id="319" name="CustomShape 2"/>
          <p:cNvSpPr/>
          <p:nvPr/>
        </p:nvSpPr>
        <p:spPr>
          <a:xfrm>
            <a:off x="0" y="0"/>
            <a:ext cx="2968560" cy="453960"/>
          </a:xfrm>
          <a:prstGeom prst="rect">
            <a:avLst/>
          </a:prstGeom>
          <a:noFill/>
          <a:ln>
            <a:noFill/>
          </a:ln>
        </p:spPr>
        <p:style>
          <a:lnRef idx="0">
            <a:scrgbClr r="0" g="0" b="0"/>
          </a:lnRef>
          <a:fillRef idx="0">
            <a:scrgbClr r="0" g="0" b="0"/>
          </a:fillRef>
          <a:effectRef idx="0">
            <a:scrgbClr r="0" g="0" b="0"/>
          </a:effectRef>
          <a:fontRef idx="minor"/>
        </p:style>
      </p:sp>
      <p:sp>
        <p:nvSpPr>
          <p:cNvPr id="320" name="CustomShape 3"/>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666B12E-BC56-4428-8CD1-DA89C1D763BD}" type="slidenum">
              <a:rPr lang="en-IN" sz="1200" b="0" strike="noStrike" spc="-1">
                <a:solidFill>
                  <a:srgbClr val="000000"/>
                </a:solidFill>
                <a:latin typeface="Arial"/>
                <a:ea typeface="Arial"/>
              </a:rPr>
              <a:t>5</a:t>
            </a:fld>
            <a:endParaRPr lang="en-IN" sz="1200" b="0" strike="noStrike" spc="-1">
              <a:latin typeface="Arial"/>
            </a:endParaRPr>
          </a:p>
        </p:txBody>
      </p:sp>
      <p:sp>
        <p:nvSpPr>
          <p:cNvPr id="321" name="PlaceHolder 4"/>
          <p:cNvSpPr>
            <a:spLocks noGrp="1" noRot="1" noChangeAspect="1"/>
          </p:cNvSpPr>
          <p:nvPr>
            <p:ph type="sldImg"/>
          </p:nvPr>
        </p:nvSpPr>
        <p:spPr>
          <a:xfrm>
            <a:off x="1144440" y="685800"/>
            <a:ext cx="4566960" cy="3425400"/>
          </a:xfrm>
          <a:prstGeom prst="rect">
            <a:avLst/>
          </a:prstGeom>
        </p:spPr>
      </p:sp>
    </p:spTree>
    <p:extLst>
      <p:ext uri="{BB962C8B-B14F-4D97-AF65-F5344CB8AC3E}">
        <p14:creationId xmlns:p14="http://schemas.microsoft.com/office/powerpoint/2010/main" val="4150887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685800" y="4343400"/>
            <a:ext cx="5483160" cy="4111560"/>
          </a:xfrm>
          <a:prstGeom prst="rect">
            <a:avLst/>
          </a:prstGeom>
        </p:spPr>
        <p:txBody>
          <a:bodyPr lIns="0" tIns="0" rIns="0" bIns="0">
            <a:noAutofit/>
          </a:bodyPr>
          <a:lstStyle/>
          <a:p>
            <a:endParaRPr lang="en-IN" sz="2000" b="0" strike="noStrike" spc="-1">
              <a:latin typeface="Arial"/>
            </a:endParaRPr>
          </a:p>
        </p:txBody>
      </p:sp>
      <p:sp>
        <p:nvSpPr>
          <p:cNvPr id="323" name="CustomShape 2"/>
          <p:cNvSpPr/>
          <p:nvPr/>
        </p:nvSpPr>
        <p:spPr>
          <a:xfrm>
            <a:off x="0" y="0"/>
            <a:ext cx="2968560" cy="453960"/>
          </a:xfrm>
          <a:prstGeom prst="rect">
            <a:avLst/>
          </a:prstGeom>
          <a:noFill/>
          <a:ln>
            <a:noFill/>
          </a:ln>
        </p:spPr>
        <p:style>
          <a:lnRef idx="0">
            <a:scrgbClr r="0" g="0" b="0"/>
          </a:lnRef>
          <a:fillRef idx="0">
            <a:scrgbClr r="0" g="0" b="0"/>
          </a:fillRef>
          <a:effectRef idx="0">
            <a:scrgbClr r="0" g="0" b="0"/>
          </a:effectRef>
          <a:fontRef idx="minor"/>
        </p:style>
      </p:sp>
      <p:sp>
        <p:nvSpPr>
          <p:cNvPr id="324" name="CustomShape 3"/>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30C6B25-6FE9-4830-9462-260AA7EB1D46}" type="slidenum">
              <a:rPr lang="en-IN" sz="1200" b="0" strike="noStrike" spc="-1">
                <a:solidFill>
                  <a:srgbClr val="000000"/>
                </a:solidFill>
                <a:latin typeface="Arial"/>
                <a:ea typeface="Arial"/>
              </a:rPr>
              <a:t>6</a:t>
            </a:fld>
            <a:endParaRPr lang="en-IN" sz="1200" b="0" strike="noStrike" spc="-1">
              <a:latin typeface="Arial"/>
            </a:endParaRPr>
          </a:p>
        </p:txBody>
      </p:sp>
      <p:sp>
        <p:nvSpPr>
          <p:cNvPr id="325" name="PlaceHolder 4"/>
          <p:cNvSpPr>
            <a:spLocks noGrp="1" noRot="1" noChangeAspect="1"/>
          </p:cNvSpPr>
          <p:nvPr>
            <p:ph type="sldImg"/>
          </p:nvPr>
        </p:nvSpPr>
        <p:spPr>
          <a:xfrm>
            <a:off x="1144440" y="685800"/>
            <a:ext cx="4566960" cy="3425400"/>
          </a:xfrm>
          <a:prstGeom prst="rect">
            <a:avLst/>
          </a:prstGeom>
        </p:spPr>
      </p:sp>
    </p:spTree>
    <p:extLst>
      <p:ext uri="{BB962C8B-B14F-4D97-AF65-F5344CB8AC3E}">
        <p14:creationId xmlns:p14="http://schemas.microsoft.com/office/powerpoint/2010/main" val="20394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685800" y="4343400"/>
            <a:ext cx="5483160" cy="4111560"/>
          </a:xfrm>
          <a:prstGeom prst="rect">
            <a:avLst/>
          </a:prstGeom>
        </p:spPr>
        <p:txBody>
          <a:bodyPr lIns="0" tIns="0" rIns="0" bIns="0">
            <a:noAutofit/>
          </a:bodyPr>
          <a:lstStyle/>
          <a:p>
            <a:endParaRPr lang="en-IN" sz="2000" b="0" strike="noStrike" spc="-1">
              <a:latin typeface="Arial"/>
            </a:endParaRPr>
          </a:p>
        </p:txBody>
      </p:sp>
      <p:sp>
        <p:nvSpPr>
          <p:cNvPr id="327" name="CustomShape 2"/>
          <p:cNvSpPr/>
          <p:nvPr/>
        </p:nvSpPr>
        <p:spPr>
          <a:xfrm>
            <a:off x="0" y="0"/>
            <a:ext cx="2968560" cy="453960"/>
          </a:xfrm>
          <a:prstGeom prst="rect">
            <a:avLst/>
          </a:prstGeom>
          <a:noFill/>
          <a:ln>
            <a:noFill/>
          </a:ln>
        </p:spPr>
        <p:style>
          <a:lnRef idx="0">
            <a:scrgbClr r="0" g="0" b="0"/>
          </a:lnRef>
          <a:fillRef idx="0">
            <a:scrgbClr r="0" g="0" b="0"/>
          </a:fillRef>
          <a:effectRef idx="0">
            <a:scrgbClr r="0" g="0" b="0"/>
          </a:effectRef>
          <a:fontRef idx="minor"/>
        </p:style>
      </p:sp>
      <p:sp>
        <p:nvSpPr>
          <p:cNvPr id="328" name="CustomShape 3"/>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E71B1D5-2FBB-474D-B60B-333AA81D9DC2}" type="slidenum">
              <a:rPr lang="en-IN" sz="1200" b="0" strike="noStrike" spc="-1">
                <a:solidFill>
                  <a:srgbClr val="000000"/>
                </a:solidFill>
                <a:latin typeface="Arial"/>
                <a:ea typeface="Arial"/>
              </a:rPr>
              <a:t>23</a:t>
            </a:fld>
            <a:endParaRPr lang="en-IN" sz="1200" b="0" strike="noStrike" spc="-1">
              <a:latin typeface="Arial"/>
            </a:endParaRPr>
          </a:p>
        </p:txBody>
      </p:sp>
      <p:sp>
        <p:nvSpPr>
          <p:cNvPr id="329" name="PlaceHolder 4"/>
          <p:cNvSpPr>
            <a:spLocks noGrp="1" noRot="1" noChangeAspect="1"/>
          </p:cNvSpPr>
          <p:nvPr>
            <p:ph type="sldImg"/>
          </p:nvPr>
        </p:nvSpPr>
        <p:spPr>
          <a:xfrm>
            <a:off x="1144440" y="685800"/>
            <a:ext cx="4566960" cy="3425400"/>
          </a:xfrm>
          <a:prstGeom prst="rect">
            <a:avLst/>
          </a:prstGeom>
        </p:spPr>
      </p:sp>
    </p:spTree>
    <p:extLst>
      <p:ext uri="{BB962C8B-B14F-4D97-AF65-F5344CB8AC3E}">
        <p14:creationId xmlns:p14="http://schemas.microsoft.com/office/powerpoint/2010/main" val="4140585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1"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oogle Shape;11;p1"/>
          <p:cNvPicPr/>
          <p:nvPr/>
        </p:nvPicPr>
        <p:blipFill>
          <a:blip r:embed="rId14"/>
          <a:srcRect l="8752" t="18899" r="9042" b="16667"/>
          <a:stretch/>
        </p:blipFill>
        <p:spPr>
          <a:xfrm>
            <a:off x="6845400" y="0"/>
            <a:ext cx="2295720" cy="789120"/>
          </a:xfrm>
          <a:prstGeom prst="rect">
            <a:avLst/>
          </a:prstGeom>
          <a:ln>
            <a:noFill/>
          </a:ln>
        </p:spPr>
      </p:pic>
      <p:sp>
        <p:nvSpPr>
          <p:cNvPr id="7" name="CustomShape 1"/>
          <p:cNvSpPr/>
          <p:nvPr/>
        </p:nvSpPr>
        <p:spPr>
          <a:xfrm>
            <a:off x="685800" y="226800"/>
            <a:ext cx="5661360" cy="33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600" b="0" strike="noStrike" spc="-1">
                <a:solidFill>
                  <a:srgbClr val="000000"/>
                </a:solidFill>
                <a:latin typeface="Arial"/>
                <a:ea typeface="Arial"/>
              </a:rPr>
              <a:t>MICROPROCESSORS &amp; COMPUTER ARCHITECHTURE</a:t>
            </a:r>
            <a:endParaRPr lang="en-IN" sz="1600" b="0" strike="noStrike" spc="-1">
              <a:latin typeface="Arial"/>
            </a:endParaRPr>
          </a:p>
        </p:txBody>
      </p:sp>
      <p:sp>
        <p:nvSpPr>
          <p:cNvPr id="2" name="CustomShape 2"/>
          <p:cNvSpPr/>
          <p:nvPr/>
        </p:nvSpPr>
        <p:spPr>
          <a:xfrm>
            <a:off x="463680" y="148680"/>
            <a:ext cx="6131160" cy="366480"/>
          </a:xfrm>
          <a:prstGeom prst="rect">
            <a:avLst/>
          </a:prstGeom>
          <a:solidFill>
            <a:schemeClr val="lt1">
              <a:alpha val="56000"/>
            </a:schemeClr>
          </a:solidFill>
          <a:ln w="25560">
            <a:solidFill>
              <a:schemeClr val="lt1"/>
            </a:solidFill>
            <a:round/>
          </a:ln>
        </p:spPr>
        <p:style>
          <a:lnRef idx="0">
            <a:scrgbClr r="0" g="0" b="0"/>
          </a:lnRef>
          <a:fillRef idx="0">
            <a:scrgbClr r="0" g="0" b="0"/>
          </a:fillRef>
          <a:effectRef idx="0">
            <a:scrgbClr r="0" g="0" b="0"/>
          </a:effectRef>
          <a:fontRef idx="minor"/>
        </p:style>
      </p:sp>
      <p:sp>
        <p:nvSpPr>
          <p:cNvPr id="3" name="PlaceHolder 3"/>
          <p:cNvSpPr>
            <a:spLocks noGrp="1"/>
          </p:cNvSpPr>
          <p:nvPr>
            <p:ph type="ftr"/>
          </p:nvPr>
        </p:nvSpPr>
        <p:spPr>
          <a:xfrm>
            <a:off x="3029040" y="6356520"/>
            <a:ext cx="3085920" cy="364680"/>
          </a:xfrm>
          <a:prstGeom prst="rect">
            <a:avLst/>
          </a:prstGeom>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
        <p:nvSpPr>
          <p:cNvPr id="4"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Google Shape;102;p14"/>
          <p:cNvPicPr/>
          <p:nvPr/>
        </p:nvPicPr>
        <p:blipFill>
          <a:blip r:embed="rId14"/>
          <a:srcRect l="8752" t="18899" r="9042" b="16667"/>
          <a:stretch/>
        </p:blipFill>
        <p:spPr>
          <a:xfrm>
            <a:off x="6845400" y="0"/>
            <a:ext cx="2295720" cy="789120"/>
          </a:xfrm>
          <a:prstGeom prst="rect">
            <a:avLst/>
          </a:prstGeom>
          <a:ln>
            <a:noFill/>
          </a:ln>
        </p:spPr>
      </p:pic>
      <p:sp>
        <p:nvSpPr>
          <p:cNvPr id="43" name="CustomShape 1"/>
          <p:cNvSpPr/>
          <p:nvPr/>
        </p:nvSpPr>
        <p:spPr>
          <a:xfrm>
            <a:off x="571680" y="211320"/>
            <a:ext cx="6270840" cy="36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Arial"/>
              </a:rPr>
              <a:t>MICROPROCESSORS &amp; COMPUTER ARCHITECHTURE</a:t>
            </a:r>
            <a:endParaRPr lang="en-IN" sz="1800" b="0" strike="noStrike" spc="-1">
              <a:latin typeface="Arial"/>
            </a:endParaRPr>
          </a:p>
        </p:txBody>
      </p:sp>
      <p:sp>
        <p:nvSpPr>
          <p:cNvPr id="44" name="CustomShape 2"/>
          <p:cNvSpPr/>
          <p:nvPr/>
        </p:nvSpPr>
        <p:spPr>
          <a:xfrm>
            <a:off x="596880" y="263160"/>
            <a:ext cx="6131160" cy="366480"/>
          </a:xfrm>
          <a:prstGeom prst="rect">
            <a:avLst/>
          </a:prstGeom>
          <a:solidFill>
            <a:schemeClr val="lt1">
              <a:alpha val="56000"/>
            </a:schemeClr>
          </a:solidFill>
          <a:ln w="25560">
            <a:solidFill>
              <a:schemeClr val="lt1"/>
            </a:solidFill>
            <a:round/>
          </a:ln>
        </p:spPr>
        <p:style>
          <a:lnRef idx="0">
            <a:scrgbClr r="0" g="0" b="0"/>
          </a:lnRef>
          <a:fillRef idx="0">
            <a:scrgbClr r="0" g="0" b="0"/>
          </a:fillRef>
          <a:effectRef idx="0">
            <a:scrgbClr r="0" g="0" b="0"/>
          </a:effectRef>
          <a:fontRef idx="minor"/>
        </p:style>
      </p:sp>
      <p:sp>
        <p:nvSpPr>
          <p:cNvPr id="45" name="PlaceHolder 3"/>
          <p:cNvSpPr>
            <a:spLocks noGrp="1"/>
          </p:cNvSpPr>
          <p:nvPr>
            <p:ph type="ftr"/>
          </p:nvPr>
        </p:nvSpPr>
        <p:spPr>
          <a:xfrm>
            <a:off x="3029040" y="6356520"/>
            <a:ext cx="3085920" cy="364680"/>
          </a:xfrm>
          <a:prstGeom prst="rect">
            <a:avLst/>
          </a:prstGeom>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
        <p:nvSpPr>
          <p:cNvPr id="46"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7"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4" name="Google Shape;194;p27"/>
          <p:cNvPicPr/>
          <p:nvPr/>
        </p:nvPicPr>
        <p:blipFill>
          <a:blip r:embed="rId14"/>
          <a:srcRect l="8752" t="18899" r="9042" b="16667"/>
          <a:stretch/>
        </p:blipFill>
        <p:spPr>
          <a:xfrm>
            <a:off x="6845400" y="0"/>
            <a:ext cx="2295720" cy="789120"/>
          </a:xfrm>
          <a:prstGeom prst="rect">
            <a:avLst/>
          </a:prstGeom>
          <a:ln>
            <a:noFill/>
          </a:ln>
        </p:spPr>
      </p:pic>
      <p:sp>
        <p:nvSpPr>
          <p:cNvPr id="85" name="CustomShape 1"/>
          <p:cNvSpPr/>
          <p:nvPr/>
        </p:nvSpPr>
        <p:spPr>
          <a:xfrm>
            <a:off x="736560" y="211320"/>
            <a:ext cx="6270840" cy="36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Arial"/>
              </a:rPr>
              <a:t>MICROPROCESSORS &amp; COMPUTER ARCHITECHTURE</a:t>
            </a:r>
            <a:endParaRPr lang="en-IN" sz="1800" b="0" strike="noStrike" spc="-1">
              <a:latin typeface="Arial"/>
            </a:endParaRPr>
          </a:p>
        </p:txBody>
      </p:sp>
      <p:sp>
        <p:nvSpPr>
          <p:cNvPr id="86" name="CustomShape 2"/>
          <p:cNvSpPr/>
          <p:nvPr/>
        </p:nvSpPr>
        <p:spPr>
          <a:xfrm>
            <a:off x="711360" y="257400"/>
            <a:ext cx="6131160" cy="366480"/>
          </a:xfrm>
          <a:prstGeom prst="rect">
            <a:avLst/>
          </a:prstGeom>
          <a:solidFill>
            <a:schemeClr val="lt1">
              <a:alpha val="56000"/>
            </a:schemeClr>
          </a:solidFill>
          <a:ln w="25560">
            <a:solidFill>
              <a:schemeClr val="lt1"/>
            </a:solidFill>
            <a:round/>
          </a:ln>
        </p:spPr>
        <p:style>
          <a:lnRef idx="0">
            <a:scrgbClr r="0" g="0" b="0"/>
          </a:lnRef>
          <a:fillRef idx="0">
            <a:scrgbClr r="0" g="0" b="0"/>
          </a:fillRef>
          <a:effectRef idx="0">
            <a:scrgbClr r="0" g="0" b="0"/>
          </a:effectRef>
          <a:fontRef idx="minor"/>
        </p:style>
      </p:sp>
      <p:sp>
        <p:nvSpPr>
          <p:cNvPr id="87" name="PlaceHolder 3"/>
          <p:cNvSpPr>
            <a:spLocks noGrp="1"/>
          </p:cNvSpPr>
          <p:nvPr>
            <p:ph type="ftr"/>
          </p:nvPr>
        </p:nvSpPr>
        <p:spPr>
          <a:xfrm>
            <a:off x="3029040" y="6356520"/>
            <a:ext cx="3085920" cy="364680"/>
          </a:xfrm>
          <a:prstGeom prst="rect">
            <a:avLst/>
          </a:prstGeom>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
        <p:nvSpPr>
          <p:cNvPr id="88"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89"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6" name="Google Shape;285;p40"/>
          <p:cNvPicPr/>
          <p:nvPr/>
        </p:nvPicPr>
        <p:blipFill>
          <a:blip r:embed="rId14"/>
          <a:srcRect l="8752" t="18899" r="9042" b="16667"/>
          <a:stretch/>
        </p:blipFill>
        <p:spPr>
          <a:xfrm>
            <a:off x="6845400" y="0"/>
            <a:ext cx="2295720" cy="789120"/>
          </a:xfrm>
          <a:prstGeom prst="rect">
            <a:avLst/>
          </a:prstGeom>
          <a:ln>
            <a:noFill/>
          </a:ln>
        </p:spPr>
      </p:pic>
      <p:sp>
        <p:nvSpPr>
          <p:cNvPr id="127" name="CustomShape 1"/>
          <p:cNvSpPr/>
          <p:nvPr/>
        </p:nvSpPr>
        <p:spPr>
          <a:xfrm>
            <a:off x="596880" y="273600"/>
            <a:ext cx="6245640" cy="36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Arial"/>
              </a:rPr>
              <a:t>MICROPROCESSORS &amp; COMPUTER ARCHITECHTURE</a:t>
            </a:r>
            <a:endParaRPr lang="en-IN" sz="1800" b="0" strike="noStrike" spc="-1">
              <a:latin typeface="Arial"/>
            </a:endParaRPr>
          </a:p>
        </p:txBody>
      </p:sp>
      <p:sp>
        <p:nvSpPr>
          <p:cNvPr id="128" name="CustomShape 2"/>
          <p:cNvSpPr/>
          <p:nvPr/>
        </p:nvSpPr>
        <p:spPr>
          <a:xfrm>
            <a:off x="596880" y="263160"/>
            <a:ext cx="6131160" cy="366480"/>
          </a:xfrm>
          <a:prstGeom prst="rect">
            <a:avLst/>
          </a:prstGeom>
          <a:solidFill>
            <a:schemeClr val="lt1">
              <a:alpha val="56000"/>
            </a:schemeClr>
          </a:solidFill>
          <a:ln w="25560">
            <a:solidFill>
              <a:schemeClr val="lt1"/>
            </a:solidFill>
            <a:round/>
          </a:ln>
        </p:spPr>
        <p:style>
          <a:lnRef idx="0">
            <a:scrgbClr r="0" g="0" b="0"/>
          </a:lnRef>
          <a:fillRef idx="0">
            <a:scrgbClr r="0" g="0" b="0"/>
          </a:fillRef>
          <a:effectRef idx="0">
            <a:scrgbClr r="0" g="0" b="0"/>
          </a:effectRef>
          <a:fontRef idx="minor"/>
        </p:style>
      </p:sp>
      <p:sp>
        <p:nvSpPr>
          <p:cNvPr id="129" name="PlaceHolder 3"/>
          <p:cNvSpPr>
            <a:spLocks noGrp="1"/>
          </p:cNvSpPr>
          <p:nvPr>
            <p:ph type="ftr"/>
          </p:nvPr>
        </p:nvSpPr>
        <p:spPr>
          <a:xfrm>
            <a:off x="3029040" y="6356520"/>
            <a:ext cx="3085920" cy="364680"/>
          </a:xfrm>
          <a:prstGeom prst="rect">
            <a:avLst/>
          </a:prstGeom>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
        <p:nvSpPr>
          <p:cNvPr id="130"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31"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2772360" y="1887480"/>
            <a:ext cx="6644160" cy="22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r>
              <a:t/>
            </a:r>
            <a:br/>
            <a:endParaRPr lang="en-IN" sz="1800" b="0" strike="noStrike" spc="-1">
              <a:latin typeface="Arial"/>
            </a:endParaRPr>
          </a:p>
        </p:txBody>
      </p:sp>
      <p:sp>
        <p:nvSpPr>
          <p:cNvPr id="175" name="CustomShape 2"/>
          <p:cNvSpPr/>
          <p:nvPr/>
        </p:nvSpPr>
        <p:spPr>
          <a:xfrm>
            <a:off x="3505320" y="4114080"/>
            <a:ext cx="5178240" cy="220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p:txBody>
      </p:sp>
      <p:pic>
        <p:nvPicPr>
          <p:cNvPr id="176" name="Google Shape;378;p53"/>
          <p:cNvPicPr/>
          <p:nvPr/>
        </p:nvPicPr>
        <p:blipFill>
          <a:blip r:embed="rId3"/>
          <a:stretch/>
        </p:blipFill>
        <p:spPr>
          <a:xfrm rot="20500200">
            <a:off x="380160" y="2996640"/>
            <a:ext cx="1439280" cy="1459080"/>
          </a:xfrm>
          <a:prstGeom prst="rect">
            <a:avLst/>
          </a:prstGeom>
          <a:ln>
            <a:noFill/>
          </a:ln>
        </p:spPr>
      </p:pic>
      <p:pic>
        <p:nvPicPr>
          <p:cNvPr id="177" name="Google Shape;379;p53"/>
          <p:cNvPicPr/>
          <p:nvPr/>
        </p:nvPicPr>
        <p:blipFill>
          <a:blip r:embed="rId4"/>
          <a:stretch/>
        </p:blipFill>
        <p:spPr>
          <a:xfrm rot="3808800">
            <a:off x="6647040" y="2848680"/>
            <a:ext cx="2144160" cy="1697760"/>
          </a:xfrm>
          <a:prstGeom prst="rect">
            <a:avLst/>
          </a:prstGeom>
          <a:ln>
            <a:noFill/>
          </a:ln>
        </p:spPr>
      </p:pic>
      <p:sp>
        <p:nvSpPr>
          <p:cNvPr id="178"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CAFAFD8-718A-4CDB-B400-FDE6DBC1586B}" type="slidenum">
              <a:rPr lang="en-IN" sz="1200" b="0" strike="noStrike" spc="-1">
                <a:solidFill>
                  <a:srgbClr val="8B8B8B"/>
                </a:solidFill>
                <a:latin typeface="Calibri"/>
                <a:ea typeface="Calibri"/>
              </a:rPr>
              <a:t>1</a:t>
            </a:fld>
            <a:endParaRPr lang="en-IN" sz="1200" b="0" strike="noStrike" spc="-1">
              <a:latin typeface="Arial"/>
            </a:endParaRPr>
          </a:p>
        </p:txBody>
      </p:sp>
      <p:sp>
        <p:nvSpPr>
          <p:cNvPr id="179" name="CustomShape 4"/>
          <p:cNvSpPr/>
          <p:nvPr/>
        </p:nvSpPr>
        <p:spPr>
          <a:xfrm>
            <a:off x="792360" y="954360"/>
            <a:ext cx="6981480" cy="21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IN" sz="4400" b="1" strike="noStrike" cap="small" spc="-1">
                <a:solidFill>
                  <a:srgbClr val="C00000"/>
                </a:solidFill>
                <a:latin typeface="comic"/>
                <a:ea typeface="comic"/>
              </a:rPr>
              <a:t>Microprocessors </a:t>
            </a:r>
            <a:r>
              <a:t/>
            </a:r>
            <a:br/>
            <a:r>
              <a:rPr lang="en-IN" sz="4400" b="1" strike="noStrike" cap="small" spc="-1">
                <a:solidFill>
                  <a:srgbClr val="C00000"/>
                </a:solidFill>
                <a:latin typeface="comic"/>
                <a:ea typeface="comic"/>
              </a:rPr>
              <a:t>&amp; Computer Architecture</a:t>
            </a:r>
            <a:endParaRPr lang="en-IN" sz="4400" b="0" strike="noStrike" spc="-1">
              <a:latin typeface="Arial"/>
            </a:endParaRPr>
          </a:p>
        </p:txBody>
      </p:sp>
      <p:sp>
        <p:nvSpPr>
          <p:cNvPr id="180" name="CustomShape 5"/>
          <p:cNvSpPr/>
          <p:nvPr/>
        </p:nvSpPr>
        <p:spPr>
          <a:xfrm>
            <a:off x="3168000" y="3182400"/>
            <a:ext cx="2805840" cy="5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700" b="1" strike="noStrike" spc="-1">
                <a:solidFill>
                  <a:srgbClr val="000000"/>
                </a:solidFill>
                <a:latin typeface="Arial Black"/>
                <a:ea typeface="Arial Black"/>
              </a:rPr>
              <a:t>UE18CS253</a:t>
            </a:r>
            <a:endParaRPr lang="en-IN" sz="2700" b="0" strike="noStrike" spc="-1">
              <a:latin typeface="Arial"/>
            </a:endParaRPr>
          </a:p>
        </p:txBody>
      </p:sp>
      <p:sp>
        <p:nvSpPr>
          <p:cNvPr id="181" name="CustomShape 6"/>
          <p:cNvSpPr/>
          <p:nvPr/>
        </p:nvSpPr>
        <p:spPr>
          <a:xfrm>
            <a:off x="1512000" y="3528000"/>
            <a:ext cx="5325840" cy="203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a:solidFill>
                  <a:srgbClr val="8B8B8B"/>
                </a:solidFill>
                <a:latin typeface="Calibri"/>
                <a:ea typeface="Calibri"/>
              </a:rPr>
              <a:t>UNIT– 1</a:t>
            </a:r>
            <a:endParaRPr lang="en-IN" sz="3200" b="0" strike="noStrike" spc="-1">
              <a:latin typeface="Arial"/>
            </a:endParaRPr>
          </a:p>
          <a:p>
            <a:pPr algn="ctr">
              <a:lnSpc>
                <a:spcPct val="100000"/>
              </a:lnSpc>
            </a:pPr>
            <a:endParaRPr lang="en-IN" sz="3200" b="0" strike="noStrike" spc="-1">
              <a:latin typeface="Arial"/>
            </a:endParaRPr>
          </a:p>
          <a:p>
            <a:pPr algn="ctr">
              <a:lnSpc>
                <a:spcPct val="100000"/>
              </a:lnSpc>
            </a:pPr>
            <a:r>
              <a:rPr lang="en-IN" sz="3200" b="1" strike="noStrike" spc="-1">
                <a:solidFill>
                  <a:srgbClr val="C00000"/>
                </a:solidFill>
                <a:latin typeface="Calibri"/>
                <a:ea typeface="Calibri"/>
              </a:rPr>
              <a:t>Interrupts &amp; Interrupt Handling Mechanism </a:t>
            </a:r>
            <a:endParaRPr lang="en-IN" sz="3200" b="0" strike="noStrike" spc="-1">
              <a:latin typeface="Arial"/>
            </a:endParaRPr>
          </a:p>
        </p:txBody>
      </p:sp>
      <p:sp>
        <p:nvSpPr>
          <p:cNvPr id="182" name="CustomShape 7"/>
          <p:cNvSpPr/>
          <p:nvPr/>
        </p:nvSpPr>
        <p:spPr>
          <a:xfrm>
            <a:off x="6048000" y="5616000"/>
            <a:ext cx="2951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dirty="0" smtClean="0">
                <a:solidFill>
                  <a:srgbClr val="C00000"/>
                </a:solidFill>
                <a:uFill>
                  <a:solidFill>
                    <a:srgbClr val="FFFFFF"/>
                  </a:solidFill>
                </a:uFill>
                <a:latin typeface="Calibri"/>
                <a:ea typeface="Calibri"/>
              </a:rPr>
              <a:t>Credits:</a:t>
            </a:r>
            <a:endParaRPr lang="en-IN" spc="-1" dirty="0">
              <a:solidFill>
                <a:srgbClr val="000000"/>
              </a:solidFill>
              <a:uFill>
                <a:solidFill>
                  <a:srgbClr val="FFFFFF"/>
                </a:solidFill>
              </a:uFill>
            </a:endParaRPr>
          </a:p>
          <a:p>
            <a:pPr>
              <a:lnSpc>
                <a:spcPct val="100000"/>
              </a:lnSpc>
            </a:pPr>
            <a:r>
              <a:rPr lang="en-IN" sz="2400" b="0" strike="noStrike" spc="-1" smtClean="0">
                <a:solidFill>
                  <a:srgbClr val="000099"/>
                </a:solidFill>
                <a:uFill>
                  <a:solidFill>
                    <a:srgbClr val="FFFFFF"/>
                  </a:solidFill>
                </a:uFill>
                <a:latin typeface="Calibri"/>
                <a:ea typeface="Calibri"/>
              </a:rPr>
              <a:t>MPCA Team</a:t>
            </a:r>
            <a:endParaRPr lang="en-IN" spc="-1">
              <a:solidFill>
                <a:srgbClr val="000000"/>
              </a:solidFill>
              <a:uFill>
                <a:solidFill>
                  <a:srgbClr val="FFFFFF"/>
                </a:solidFill>
              </a:uFill>
            </a:endParaRPr>
          </a:p>
        </p:txBody>
      </p:sp>
      <p:sp>
        <p:nvSpPr>
          <p:cNvPr id="183" name="TextShape 8"/>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250560" y="1008360"/>
            <a:ext cx="8640000" cy="43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1800" b="0" strike="noStrike" spc="-1">
              <a:latin typeface="Arial"/>
            </a:endParaRPr>
          </a:p>
          <a:p>
            <a:pPr marL="216000" indent="-174960">
              <a:lnSpc>
                <a:spcPct val="100000"/>
              </a:lnSpc>
              <a:buClr>
                <a:srgbClr val="000000"/>
              </a:buClr>
              <a:buFont typeface="Arial"/>
              <a:buChar char="•"/>
            </a:pPr>
            <a:r>
              <a:rPr lang="en-IN" sz="2800" b="0" strike="noStrike" spc="-1">
                <a:solidFill>
                  <a:srgbClr val="000000"/>
                </a:solidFill>
                <a:latin typeface="Calibri"/>
                <a:ea typeface="Calibri"/>
              </a:rPr>
              <a:t>Y</a:t>
            </a:r>
            <a:r>
              <a:rPr lang="en-IN" sz="2400" b="0" strike="noStrike" spc="-1">
                <a:solidFill>
                  <a:srgbClr val="000000"/>
                </a:solidFill>
                <a:latin typeface="Calibri"/>
                <a:ea typeface="Calibri"/>
              </a:rPr>
              <a:t>ou program the </a:t>
            </a:r>
            <a:r>
              <a:rPr lang="en-IN" sz="2400" b="0" i="1" strike="noStrike" spc="-1">
                <a:solidFill>
                  <a:srgbClr val="0000FF"/>
                </a:solidFill>
                <a:latin typeface="Calibri"/>
                <a:ea typeface="Calibri"/>
              </a:rPr>
              <a:t>interrupt controller </a:t>
            </a:r>
            <a:r>
              <a:rPr lang="en-IN" sz="2400" b="0" strike="noStrike" spc="-1">
                <a:solidFill>
                  <a:srgbClr val="000000"/>
                </a:solidFill>
                <a:latin typeface="Calibri"/>
                <a:ea typeface="Calibri"/>
              </a:rPr>
              <a:t>to ignore interrupts of the same or lower priority than the interrupt you are handling, so only a higher-priority task can interrupt your handler. </a:t>
            </a:r>
            <a:endParaRPr lang="en-IN" sz="2400" b="0" strike="noStrike" spc="-1">
              <a:latin typeface="Arial"/>
            </a:endParaRPr>
          </a:p>
          <a:p>
            <a:pPr>
              <a:lnSpc>
                <a:spcPct val="100000"/>
              </a:lnSpc>
            </a:pPr>
            <a:endParaRPr lang="en-IN" sz="2400" b="0" strike="noStrike" spc="-1">
              <a:latin typeface="Arial"/>
            </a:endParaRPr>
          </a:p>
          <a:p>
            <a:pPr marL="216000" indent="-174960">
              <a:lnSpc>
                <a:spcPct val="100000"/>
              </a:lnSpc>
              <a:buClr>
                <a:srgbClr val="000000"/>
              </a:buClr>
              <a:buFont typeface="Arial"/>
              <a:buChar char="•"/>
            </a:pPr>
            <a:r>
              <a:rPr lang="en-IN" sz="2400" b="0" strike="noStrike" spc="-1">
                <a:solidFill>
                  <a:srgbClr val="000000"/>
                </a:solidFill>
                <a:latin typeface="Calibri"/>
                <a:ea typeface="Calibri"/>
              </a:rPr>
              <a:t>You then re-enable interrupts. The processor spends time in the lower-priority interrupts until a higher-priority interrupt occurs. </a:t>
            </a:r>
            <a:endParaRPr lang="en-IN" sz="2400" b="0" strike="noStrike" spc="-1">
              <a:latin typeface="Arial"/>
            </a:endParaRPr>
          </a:p>
          <a:p>
            <a:pPr>
              <a:lnSpc>
                <a:spcPct val="100000"/>
              </a:lnSpc>
            </a:pPr>
            <a:endParaRPr lang="en-IN" sz="2400" b="0" strike="noStrike" spc="-1">
              <a:latin typeface="Arial"/>
            </a:endParaRPr>
          </a:p>
          <a:p>
            <a:pPr marL="216000" indent="-174960">
              <a:lnSpc>
                <a:spcPct val="100000"/>
              </a:lnSpc>
              <a:buClr>
                <a:srgbClr val="000000"/>
              </a:buClr>
              <a:buFont typeface="Arial"/>
              <a:buChar char="•"/>
            </a:pPr>
            <a:r>
              <a:rPr lang="en-IN" sz="2400" b="0" strike="noStrike" spc="-1">
                <a:solidFill>
                  <a:srgbClr val="000000"/>
                </a:solidFill>
                <a:latin typeface="Calibri"/>
                <a:ea typeface="Calibri"/>
              </a:rPr>
              <a:t>Therefore higher-priority interrupts have a lower average interrupt latency than the lower-priority interrupts, which reduces latency by speeding up the completion time on the critical time-sensitive interrupts.</a:t>
            </a:r>
            <a:endParaRPr lang="en-IN" sz="2400" b="0" strike="noStrike" spc="-1">
              <a:latin typeface="Arial"/>
            </a:endParaRPr>
          </a:p>
        </p:txBody>
      </p:sp>
      <p:sp>
        <p:nvSpPr>
          <p:cNvPr id="253" name="CustomShape 2"/>
          <p:cNvSpPr/>
          <p:nvPr/>
        </p:nvSpPr>
        <p:spPr>
          <a:xfrm>
            <a:off x="144000" y="749880"/>
            <a:ext cx="8853120" cy="5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spc="-1">
                <a:solidFill>
                  <a:srgbClr val="C00000"/>
                </a:solidFill>
                <a:latin typeface="Calibri"/>
                <a:ea typeface="Calibri"/>
              </a:rPr>
              <a:t>The second method involves </a:t>
            </a:r>
            <a:r>
              <a:rPr lang="en-IN" sz="2800" b="1" i="1" strike="noStrike" spc="-1">
                <a:solidFill>
                  <a:srgbClr val="C00000"/>
                </a:solidFill>
                <a:latin typeface="Calibri"/>
                <a:ea typeface="Calibri"/>
              </a:rPr>
              <a:t>prioritization</a:t>
            </a:r>
            <a:r>
              <a:rPr lang="en-IN" sz="2800" b="0" i="1" strike="noStrike" spc="-1">
                <a:solidFill>
                  <a:srgbClr val="C00000"/>
                </a:solidFill>
                <a:latin typeface="Calibri"/>
                <a:ea typeface="Calibri"/>
              </a:rPr>
              <a:t>. </a:t>
            </a:r>
            <a:endParaRPr lang="en-IN" sz="2800" b="0" strike="noStrike" spc="-1">
              <a:latin typeface="Arial"/>
            </a:endParaRPr>
          </a:p>
        </p:txBody>
      </p:sp>
      <p:sp>
        <p:nvSpPr>
          <p:cNvPr id="254"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C6D1D76-11A0-4222-88C2-01509A5C332E}" type="slidenum">
              <a:rPr lang="en-IN" sz="1200" b="0" strike="noStrike" spc="-1">
                <a:solidFill>
                  <a:srgbClr val="8B8B8B"/>
                </a:solidFill>
                <a:latin typeface="Calibri"/>
                <a:ea typeface="Calibri"/>
              </a:rPr>
              <a:t>10</a:t>
            </a:fld>
            <a:endParaRPr lang="en-IN" sz="1200" b="0" strike="noStrike" spc="-1">
              <a:latin typeface="Arial"/>
            </a:endParaRPr>
          </a:p>
        </p:txBody>
      </p:sp>
      <p:sp>
        <p:nvSpPr>
          <p:cNvPr id="255" name="TextShape 4"/>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175680" y="1019880"/>
            <a:ext cx="8226360" cy="75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IRQ and FIQ Exceptions</a:t>
            </a:r>
            <a:endParaRPr lang="en-IN" sz="2800" b="0" strike="noStrike" spc="-1">
              <a:latin typeface="Arial"/>
            </a:endParaRPr>
          </a:p>
        </p:txBody>
      </p:sp>
      <p:sp>
        <p:nvSpPr>
          <p:cNvPr id="257" name="CustomShape 2"/>
          <p:cNvSpPr/>
          <p:nvPr/>
        </p:nvSpPr>
        <p:spPr>
          <a:xfrm>
            <a:off x="457560" y="2250720"/>
            <a:ext cx="8226360" cy="257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74960">
              <a:lnSpc>
                <a:spcPct val="100000"/>
              </a:lnSpc>
              <a:buClr>
                <a:srgbClr val="000000"/>
              </a:buClr>
              <a:buFont typeface="Arial"/>
              <a:buChar char="•"/>
            </a:pPr>
            <a:r>
              <a:rPr lang="en-IN" sz="2800" b="0" strike="noStrike" spc="-1">
                <a:solidFill>
                  <a:srgbClr val="000000"/>
                </a:solidFill>
                <a:latin typeface="Calibri"/>
                <a:ea typeface="Calibri"/>
              </a:rPr>
              <a:t>IRQ and FIQ exceptions only occur when a specific interrupt mask is cleared in the </a:t>
            </a:r>
            <a:r>
              <a:rPr lang="en-IN" sz="2800" b="0" i="1" strike="noStrike" spc="-1">
                <a:solidFill>
                  <a:srgbClr val="000000"/>
                </a:solidFill>
                <a:latin typeface="Calibri"/>
                <a:ea typeface="Calibri"/>
              </a:rPr>
              <a:t>cpsr</a:t>
            </a:r>
            <a:endParaRPr lang="en-IN" sz="2800" b="0" strike="noStrike" spc="-1">
              <a:latin typeface="Arial"/>
            </a:endParaRPr>
          </a:p>
          <a:p>
            <a:pPr marL="216000" indent="-174960">
              <a:lnSpc>
                <a:spcPct val="100000"/>
              </a:lnSpc>
              <a:buClr>
                <a:srgbClr val="000000"/>
              </a:buClr>
              <a:buFont typeface="Arial"/>
              <a:buChar char="•"/>
            </a:pPr>
            <a:r>
              <a:rPr lang="en-IN" sz="2800" b="0" strike="noStrike" spc="-1">
                <a:solidFill>
                  <a:srgbClr val="000000"/>
                </a:solidFill>
                <a:latin typeface="Calibri"/>
                <a:ea typeface="Calibri"/>
              </a:rPr>
              <a:t>An IRQ or FIQ exception causes the processor hardware to go through a standard procedure (provided the interrupts are not masked):</a:t>
            </a:r>
            <a:endParaRPr lang="en-IN" sz="2800" b="0" strike="noStrike" spc="-1">
              <a:latin typeface="Arial"/>
            </a:endParaRPr>
          </a:p>
        </p:txBody>
      </p:sp>
      <p:sp>
        <p:nvSpPr>
          <p:cNvPr id="258"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3CFF7AF-56E7-49C3-8A42-E61242CEAC5D}" type="slidenum">
              <a:rPr lang="en-IN" sz="1200" b="0" strike="noStrike" spc="-1">
                <a:solidFill>
                  <a:srgbClr val="8B8B8B"/>
                </a:solidFill>
                <a:latin typeface="Calibri"/>
                <a:ea typeface="Calibri"/>
              </a:rPr>
              <a:t>11</a:t>
            </a:fld>
            <a:endParaRPr lang="en-IN" sz="1200" b="0" strike="noStrike" spc="-1">
              <a:latin typeface="Arial"/>
            </a:endParaRPr>
          </a:p>
        </p:txBody>
      </p:sp>
      <p:sp>
        <p:nvSpPr>
          <p:cNvPr id="259" name="TextShape 4"/>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392760" y="1099080"/>
            <a:ext cx="8596080" cy="52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600" b="0" strike="noStrike" spc="-1">
                <a:solidFill>
                  <a:srgbClr val="000000"/>
                </a:solidFill>
                <a:latin typeface="Calibri"/>
                <a:ea typeface="Calibri"/>
              </a:rPr>
              <a:t>1. The processor changes to a specific interrupt request mode, which reflects the interrupt being raised.</a:t>
            </a:r>
            <a:endParaRPr lang="en-IN" sz="2600" b="0" strike="noStrike" spc="-1">
              <a:latin typeface="Arial"/>
            </a:endParaRPr>
          </a:p>
          <a:p>
            <a:pPr>
              <a:lnSpc>
                <a:spcPct val="100000"/>
              </a:lnSpc>
            </a:pPr>
            <a:r>
              <a:rPr lang="en-IN" sz="2600" b="0" strike="noStrike" spc="-1">
                <a:solidFill>
                  <a:srgbClr val="000000"/>
                </a:solidFill>
                <a:latin typeface="Calibri"/>
                <a:ea typeface="Calibri"/>
              </a:rPr>
              <a:t>2. The previous mode’s cpsr is saved into the spsr of the new interrupt request mode.</a:t>
            </a:r>
            <a:endParaRPr lang="en-IN" sz="2600" b="0" strike="noStrike" spc="-1">
              <a:latin typeface="Arial"/>
            </a:endParaRPr>
          </a:p>
          <a:p>
            <a:pPr>
              <a:lnSpc>
                <a:spcPct val="100000"/>
              </a:lnSpc>
            </a:pPr>
            <a:r>
              <a:rPr lang="en-IN" sz="2600" b="0" strike="noStrike" spc="-1">
                <a:solidFill>
                  <a:srgbClr val="000000"/>
                </a:solidFill>
                <a:latin typeface="Calibri"/>
                <a:ea typeface="Calibri"/>
              </a:rPr>
              <a:t>3. The pc is saved in the lr of the new interrupt request mode.</a:t>
            </a:r>
            <a:endParaRPr lang="en-IN" sz="2600" b="0" strike="noStrike" spc="-1">
              <a:latin typeface="Arial"/>
            </a:endParaRPr>
          </a:p>
          <a:p>
            <a:pPr>
              <a:lnSpc>
                <a:spcPct val="100000"/>
              </a:lnSpc>
            </a:pPr>
            <a:r>
              <a:rPr lang="en-IN" sz="2600" b="0" strike="noStrike" spc="-1">
                <a:solidFill>
                  <a:srgbClr val="000000"/>
                </a:solidFill>
                <a:latin typeface="Calibri"/>
                <a:ea typeface="Calibri"/>
              </a:rPr>
              <a:t>4. Interrupt/s are disabled—either the IRQ or both IRQ and FIQ exceptions are disabled in the cpsr. This immediately stops another interrupt request of the same type being raised.</a:t>
            </a:r>
            <a:endParaRPr lang="en-IN" sz="2600" b="0" strike="noStrike" spc="-1">
              <a:latin typeface="Arial"/>
            </a:endParaRPr>
          </a:p>
          <a:p>
            <a:pPr>
              <a:lnSpc>
                <a:spcPct val="100000"/>
              </a:lnSpc>
            </a:pPr>
            <a:r>
              <a:rPr lang="en-IN" sz="2600" b="0" strike="noStrike" spc="-1">
                <a:solidFill>
                  <a:srgbClr val="000000"/>
                </a:solidFill>
                <a:latin typeface="Calibri"/>
                <a:ea typeface="Calibri"/>
              </a:rPr>
              <a:t>5. The processor branches to a specific entry in the vector table.</a:t>
            </a:r>
            <a:endParaRPr lang="en-IN" sz="2600" b="0" strike="noStrike" spc="-1">
              <a:latin typeface="Arial"/>
            </a:endParaRPr>
          </a:p>
        </p:txBody>
      </p:sp>
      <p:sp>
        <p:nvSpPr>
          <p:cNvPr id="261" name="CustomShape 2"/>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DB1F40A-CE3F-4B68-85DE-28C038E6F7F7}" type="slidenum">
              <a:rPr lang="en-IN" sz="1200" b="0" strike="noStrike" spc="-1">
                <a:solidFill>
                  <a:srgbClr val="8B8B8B"/>
                </a:solidFill>
                <a:latin typeface="Calibri"/>
                <a:ea typeface="Calibri"/>
              </a:rPr>
              <a:t>12</a:t>
            </a:fld>
            <a:endParaRPr lang="en-IN" sz="1200" b="0" strike="noStrike" spc="-1">
              <a:latin typeface="Arial"/>
            </a:endParaRPr>
          </a:p>
        </p:txBody>
      </p:sp>
      <p:sp>
        <p:nvSpPr>
          <p:cNvPr id="262" name="TextShape 3"/>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 name="Google Shape;503;p65"/>
          <p:cNvPicPr/>
          <p:nvPr/>
        </p:nvPicPr>
        <p:blipFill>
          <a:blip r:embed="rId2"/>
          <a:stretch/>
        </p:blipFill>
        <p:spPr>
          <a:xfrm>
            <a:off x="533520" y="1295280"/>
            <a:ext cx="3425760" cy="4111560"/>
          </a:xfrm>
          <a:prstGeom prst="rect">
            <a:avLst/>
          </a:prstGeom>
          <a:ln>
            <a:noFill/>
          </a:ln>
        </p:spPr>
      </p:pic>
      <p:pic>
        <p:nvPicPr>
          <p:cNvPr id="264" name="Google Shape;504;p65"/>
          <p:cNvPicPr/>
          <p:nvPr/>
        </p:nvPicPr>
        <p:blipFill>
          <a:blip r:embed="rId3"/>
          <a:stretch/>
        </p:blipFill>
        <p:spPr>
          <a:xfrm>
            <a:off x="4756320" y="1371600"/>
            <a:ext cx="3730680" cy="3730680"/>
          </a:xfrm>
          <a:prstGeom prst="rect">
            <a:avLst/>
          </a:prstGeom>
          <a:ln>
            <a:noFill/>
          </a:ln>
        </p:spPr>
      </p:pic>
      <p:sp>
        <p:nvSpPr>
          <p:cNvPr id="265" name="CustomShape 1"/>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D72121C-9AFF-4673-8564-4BCBF58ED812}" type="slidenum">
              <a:rPr lang="en-IN" sz="1200" b="0" strike="noStrike" spc="-1">
                <a:solidFill>
                  <a:srgbClr val="8B8B8B"/>
                </a:solidFill>
                <a:latin typeface="Calibri"/>
                <a:ea typeface="Calibri"/>
              </a:rPr>
              <a:t>13</a:t>
            </a:fld>
            <a:endParaRPr lang="en-IN" sz="1200" b="0" strike="noStrike" spc="-1">
              <a:latin typeface="Arial"/>
            </a:endParaRPr>
          </a:p>
        </p:txBody>
      </p:sp>
      <p:sp>
        <p:nvSpPr>
          <p:cNvPr id="266" name="TextShape 2"/>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0" y="785880"/>
            <a:ext cx="9144000" cy="65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2800" b="1" strike="noStrike" spc="-1">
                <a:solidFill>
                  <a:srgbClr val="C00000"/>
                </a:solidFill>
                <a:latin typeface="Calibri"/>
                <a:ea typeface="Calibri"/>
              </a:rPr>
              <a:t>Enabling and Disabling FIQ and IRQ Exceptions</a:t>
            </a:r>
            <a:endParaRPr lang="en-IN" sz="2800" b="0" strike="noStrike" spc="-1">
              <a:latin typeface="Arial"/>
            </a:endParaRPr>
          </a:p>
        </p:txBody>
      </p:sp>
      <p:pic>
        <p:nvPicPr>
          <p:cNvPr id="268" name="Google Shape;511;p66"/>
          <p:cNvPicPr/>
          <p:nvPr/>
        </p:nvPicPr>
        <p:blipFill>
          <a:blip r:embed="rId2"/>
          <a:stretch/>
        </p:blipFill>
        <p:spPr>
          <a:xfrm>
            <a:off x="979920" y="1872000"/>
            <a:ext cx="7153920" cy="4618800"/>
          </a:xfrm>
          <a:prstGeom prst="rect">
            <a:avLst/>
          </a:prstGeom>
          <a:ln>
            <a:noFill/>
          </a:ln>
        </p:spPr>
      </p:pic>
      <p:sp>
        <p:nvSpPr>
          <p:cNvPr id="269" name="CustomShape 2"/>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2429485-489D-403A-82BA-9A64006929CB}" type="slidenum">
              <a:rPr lang="en-IN" sz="1200" b="0" strike="noStrike" spc="-1">
                <a:solidFill>
                  <a:srgbClr val="8B8B8B"/>
                </a:solidFill>
                <a:latin typeface="Calibri"/>
                <a:ea typeface="Calibri"/>
              </a:rPr>
              <a:t>14</a:t>
            </a:fld>
            <a:endParaRPr lang="en-IN" sz="1200" b="0" strike="noStrike" spc="-1">
              <a:latin typeface="Arial"/>
            </a:endParaRPr>
          </a:p>
        </p:txBody>
      </p:sp>
      <p:sp>
        <p:nvSpPr>
          <p:cNvPr id="270" name="TextShape 3"/>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216000" y="1107000"/>
            <a:ext cx="10005840" cy="70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Basic Interrupt Stack Design and Implementation</a:t>
            </a:r>
            <a:endParaRPr lang="en-IN" sz="2800" b="0" strike="noStrike" spc="-1">
              <a:latin typeface="Arial"/>
            </a:endParaRPr>
          </a:p>
        </p:txBody>
      </p:sp>
      <p:sp>
        <p:nvSpPr>
          <p:cNvPr id="272" name="CustomShape 2"/>
          <p:cNvSpPr/>
          <p:nvPr/>
        </p:nvSpPr>
        <p:spPr>
          <a:xfrm>
            <a:off x="323640" y="1868400"/>
            <a:ext cx="8493840" cy="442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600" b="0" strike="noStrike" spc="-1">
                <a:solidFill>
                  <a:srgbClr val="000000"/>
                </a:solidFill>
                <a:latin typeface="Calibri"/>
                <a:ea typeface="Calibri"/>
              </a:rPr>
              <a:t>Exceptions handlers make extensive use of stacks, with each mode having a dedicated register containing the stack pointer. The design of the exception stacks depends upon these factors:</a:t>
            </a:r>
            <a:endParaRPr lang="en-IN" sz="2600" b="0" strike="noStrike" spc="-1">
              <a:latin typeface="Arial"/>
            </a:endParaRPr>
          </a:p>
          <a:p>
            <a:pPr>
              <a:lnSpc>
                <a:spcPct val="100000"/>
              </a:lnSpc>
            </a:pPr>
            <a:r>
              <a:rPr lang="en-IN" sz="2600" b="0" strike="noStrike" spc="-1">
                <a:solidFill>
                  <a:srgbClr val="000000"/>
                </a:solidFill>
                <a:latin typeface="Calibri"/>
                <a:ea typeface="Calibri"/>
              </a:rPr>
              <a:t>■ </a:t>
            </a:r>
            <a:r>
              <a:rPr lang="en-IN" sz="2600" b="0" i="1" strike="noStrike" spc="-1">
                <a:solidFill>
                  <a:srgbClr val="000000"/>
                </a:solidFill>
                <a:latin typeface="Calibri"/>
                <a:ea typeface="Calibri"/>
              </a:rPr>
              <a:t>Operating system requirements—</a:t>
            </a:r>
            <a:r>
              <a:rPr lang="en-IN" sz="2600" b="0" strike="noStrike" spc="-1">
                <a:solidFill>
                  <a:srgbClr val="000000"/>
                </a:solidFill>
                <a:latin typeface="Calibri"/>
                <a:ea typeface="Calibri"/>
              </a:rPr>
              <a:t>Each operating system has its own requirements for</a:t>
            </a:r>
            <a:endParaRPr lang="en-IN" sz="2600" b="0" strike="noStrike" spc="-1">
              <a:latin typeface="Arial"/>
            </a:endParaRPr>
          </a:p>
          <a:p>
            <a:pPr>
              <a:lnSpc>
                <a:spcPct val="100000"/>
              </a:lnSpc>
            </a:pPr>
            <a:r>
              <a:rPr lang="en-IN" sz="2600" b="0" strike="noStrike" spc="-1">
                <a:solidFill>
                  <a:srgbClr val="000000"/>
                </a:solidFill>
                <a:latin typeface="Calibri"/>
                <a:ea typeface="Calibri"/>
              </a:rPr>
              <a:t>stack design.</a:t>
            </a:r>
            <a:endParaRPr lang="en-IN" sz="2600" b="0" strike="noStrike" spc="-1">
              <a:latin typeface="Arial"/>
            </a:endParaRPr>
          </a:p>
          <a:p>
            <a:pPr>
              <a:lnSpc>
                <a:spcPct val="100000"/>
              </a:lnSpc>
            </a:pPr>
            <a:r>
              <a:rPr lang="en-IN" sz="2600" b="0" strike="noStrike" spc="-1">
                <a:solidFill>
                  <a:srgbClr val="000000"/>
                </a:solidFill>
                <a:latin typeface="Calibri"/>
                <a:ea typeface="Calibri"/>
              </a:rPr>
              <a:t>■ </a:t>
            </a:r>
            <a:r>
              <a:rPr lang="en-IN" sz="2600" b="0" i="1" strike="noStrike" spc="-1">
                <a:solidFill>
                  <a:srgbClr val="000000"/>
                </a:solidFill>
                <a:latin typeface="Calibri"/>
                <a:ea typeface="Calibri"/>
              </a:rPr>
              <a:t>Target hardware—</a:t>
            </a:r>
            <a:r>
              <a:rPr lang="en-IN" sz="2600" b="0" strike="noStrike" spc="-1">
                <a:solidFill>
                  <a:srgbClr val="000000"/>
                </a:solidFill>
                <a:latin typeface="Calibri"/>
                <a:ea typeface="Calibri"/>
              </a:rPr>
              <a:t>The target hardware provides a physical limit to the size and positioning of the stack in memory.</a:t>
            </a:r>
            <a:endParaRPr lang="en-IN" sz="2600" b="0" strike="noStrike" spc="-1">
              <a:latin typeface="Arial"/>
            </a:endParaRPr>
          </a:p>
        </p:txBody>
      </p:sp>
      <p:sp>
        <p:nvSpPr>
          <p:cNvPr id="273"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E45F5DA-670E-4154-8C5F-F0E771BFFEFE}" type="slidenum">
              <a:rPr lang="en-IN" sz="1200" b="0" strike="noStrike" spc="-1">
                <a:solidFill>
                  <a:srgbClr val="8B8B8B"/>
                </a:solidFill>
                <a:latin typeface="Calibri"/>
                <a:ea typeface="Calibri"/>
              </a:rPr>
              <a:t>15</a:t>
            </a:fld>
            <a:endParaRPr lang="en-IN" sz="1200" b="0" strike="noStrike" spc="-1">
              <a:latin typeface="Arial"/>
            </a:endParaRPr>
          </a:p>
        </p:txBody>
      </p:sp>
      <p:sp>
        <p:nvSpPr>
          <p:cNvPr id="274" name="TextShape 4"/>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432000" y="2062440"/>
            <a:ext cx="8226360" cy="412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0" strike="noStrike" spc="-1">
                <a:solidFill>
                  <a:srgbClr val="000000"/>
                </a:solidFill>
                <a:latin typeface="Calibri"/>
                <a:ea typeface="Calibri"/>
              </a:rPr>
              <a:t>■</a:t>
            </a:r>
            <a:r>
              <a:rPr lang="en-IN" sz="2600" b="0" strike="noStrike" spc="-1">
                <a:solidFill>
                  <a:srgbClr val="000000"/>
                </a:solidFill>
                <a:latin typeface="Calibri"/>
                <a:ea typeface="Calibri"/>
              </a:rPr>
              <a:t> The location determines where in the memory map the stack begins. Most ARM-based systems are designed with a stack that descends downwards, with the top of the stack at a high memory address.</a:t>
            </a:r>
            <a:endParaRPr lang="en-IN" sz="2600" b="0" strike="noStrike" spc="-1">
              <a:latin typeface="Arial"/>
            </a:endParaRPr>
          </a:p>
          <a:p>
            <a:pPr>
              <a:lnSpc>
                <a:spcPct val="100000"/>
              </a:lnSpc>
            </a:pPr>
            <a:r>
              <a:rPr lang="en-IN" sz="2600" b="0" strike="noStrike" spc="-1">
                <a:solidFill>
                  <a:srgbClr val="000000"/>
                </a:solidFill>
                <a:latin typeface="Calibri"/>
                <a:ea typeface="Calibri"/>
              </a:rPr>
              <a:t>   ■ Stack size depends upon the type of handler, nested or non nested. A nested interrupt handler requires more memory space since the stack will grow with the number of nested interrupts</a:t>
            </a:r>
            <a:r>
              <a:rPr lang="en-IN" sz="2800" b="0" strike="noStrike" spc="-1">
                <a:solidFill>
                  <a:srgbClr val="000000"/>
                </a:solidFill>
                <a:latin typeface="Calibri"/>
                <a:ea typeface="Calibri"/>
              </a:rPr>
              <a:t>.</a:t>
            </a:r>
            <a:endParaRPr lang="en-IN" sz="2800" b="0" strike="noStrike" spc="-1">
              <a:latin typeface="Arial"/>
            </a:endParaRPr>
          </a:p>
        </p:txBody>
      </p:sp>
      <p:sp>
        <p:nvSpPr>
          <p:cNvPr id="276" name="CustomShape 2"/>
          <p:cNvSpPr/>
          <p:nvPr/>
        </p:nvSpPr>
        <p:spPr>
          <a:xfrm>
            <a:off x="339480" y="1008000"/>
            <a:ext cx="8226360" cy="93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spc="-1">
                <a:solidFill>
                  <a:srgbClr val="C00000"/>
                </a:solidFill>
                <a:latin typeface="Calibri"/>
                <a:ea typeface="Calibri"/>
              </a:rPr>
              <a:t>Two design decisions need to be made for the stacks:</a:t>
            </a:r>
            <a:endParaRPr lang="en-IN" sz="2800" b="0" strike="noStrike" spc="-1">
              <a:latin typeface="Arial"/>
            </a:endParaRPr>
          </a:p>
        </p:txBody>
      </p:sp>
      <p:sp>
        <p:nvSpPr>
          <p:cNvPr id="277"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55027C3-92DF-4A22-BE94-17AD3D0EA6E5}" type="slidenum">
              <a:rPr lang="en-IN" sz="1200" b="0" strike="noStrike" spc="-1">
                <a:solidFill>
                  <a:srgbClr val="8B8B8B"/>
                </a:solidFill>
                <a:latin typeface="Calibri"/>
                <a:ea typeface="Calibri"/>
              </a:rPr>
              <a:t>16</a:t>
            </a:fld>
            <a:endParaRPr lang="en-IN" sz="1200" b="0" strike="noStrike" spc="-1">
              <a:latin typeface="Arial"/>
            </a:endParaRPr>
          </a:p>
        </p:txBody>
      </p:sp>
      <p:sp>
        <p:nvSpPr>
          <p:cNvPr id="278" name="TextShape 4"/>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565920" y="1022400"/>
            <a:ext cx="7464240" cy="60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Basic Interrupt Stack Design and Implementation</a:t>
            </a:r>
            <a:endParaRPr lang="en-IN" sz="2800" b="0" strike="noStrike" spc="-1">
              <a:latin typeface="Arial"/>
            </a:endParaRPr>
          </a:p>
        </p:txBody>
      </p:sp>
      <p:pic>
        <p:nvPicPr>
          <p:cNvPr id="280" name="Google Shape;532;p69"/>
          <p:cNvPicPr/>
          <p:nvPr/>
        </p:nvPicPr>
        <p:blipFill>
          <a:blip r:embed="rId2"/>
          <a:stretch/>
        </p:blipFill>
        <p:spPr>
          <a:xfrm>
            <a:off x="252000" y="2436480"/>
            <a:ext cx="8092080" cy="4088160"/>
          </a:xfrm>
          <a:prstGeom prst="rect">
            <a:avLst/>
          </a:prstGeom>
          <a:ln>
            <a:noFill/>
          </a:ln>
        </p:spPr>
      </p:pic>
      <p:sp>
        <p:nvSpPr>
          <p:cNvPr id="281" name="CustomShape 2"/>
          <p:cNvSpPr/>
          <p:nvPr/>
        </p:nvSpPr>
        <p:spPr>
          <a:xfrm>
            <a:off x="603000" y="1872000"/>
            <a:ext cx="6954840" cy="61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77040">
              <a:lnSpc>
                <a:spcPct val="100000"/>
              </a:lnSpc>
              <a:buClr>
                <a:srgbClr val="0000FF"/>
              </a:buClr>
              <a:buFont typeface="Noto Sans Symbols"/>
              <a:buChar char=""/>
            </a:pPr>
            <a:r>
              <a:rPr lang="en-IN" sz="2800" b="0" strike="noStrike" spc="-1">
                <a:solidFill>
                  <a:srgbClr val="0000FF"/>
                </a:solidFill>
                <a:latin typeface="Arial"/>
                <a:ea typeface="Arial"/>
              </a:rPr>
              <a:t>Stack Layouts</a:t>
            </a:r>
            <a:endParaRPr lang="en-IN" sz="2800" b="0" strike="noStrike" spc="-1">
              <a:latin typeface="Arial"/>
            </a:endParaRPr>
          </a:p>
        </p:txBody>
      </p:sp>
      <p:sp>
        <p:nvSpPr>
          <p:cNvPr id="282"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4E97E2A-9457-497F-89C8-E51D97BC27ED}" type="slidenum">
              <a:rPr lang="en-IN" sz="1200" b="0" strike="noStrike" spc="-1">
                <a:solidFill>
                  <a:srgbClr val="8B8B8B"/>
                </a:solidFill>
                <a:latin typeface="Calibri"/>
                <a:ea typeface="Calibri"/>
              </a:rPr>
              <a:t>17</a:t>
            </a:fld>
            <a:endParaRPr lang="en-IN" sz="1200" b="0" strike="noStrike" spc="-1">
              <a:latin typeface="Arial"/>
            </a:endParaRPr>
          </a:p>
        </p:txBody>
      </p:sp>
      <p:sp>
        <p:nvSpPr>
          <p:cNvPr id="283" name="TextShape 4"/>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28960" y="996480"/>
            <a:ext cx="8683560" cy="60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Basic Interrupt Stack Design and Implementation</a:t>
            </a:r>
            <a:endParaRPr lang="en-IN" sz="2800" b="0" strike="noStrike" spc="-1">
              <a:latin typeface="Arial"/>
            </a:endParaRPr>
          </a:p>
        </p:txBody>
      </p:sp>
      <p:pic>
        <p:nvPicPr>
          <p:cNvPr id="285" name="Google Shape;540;p70"/>
          <p:cNvPicPr/>
          <p:nvPr/>
        </p:nvPicPr>
        <p:blipFill>
          <a:blip r:embed="rId2"/>
          <a:stretch/>
        </p:blipFill>
        <p:spPr>
          <a:xfrm>
            <a:off x="1688400" y="1758600"/>
            <a:ext cx="3760200" cy="4647240"/>
          </a:xfrm>
          <a:prstGeom prst="rect">
            <a:avLst/>
          </a:prstGeom>
          <a:ln>
            <a:noFill/>
          </a:ln>
        </p:spPr>
      </p:pic>
      <p:sp>
        <p:nvSpPr>
          <p:cNvPr id="286" name="CustomShape 2"/>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61162B5-805E-4DFA-91E7-7651B2278EE7}" type="slidenum">
              <a:rPr lang="en-IN" sz="1200" b="0" strike="noStrike" spc="-1">
                <a:solidFill>
                  <a:srgbClr val="8B8B8B"/>
                </a:solidFill>
                <a:latin typeface="Calibri"/>
                <a:ea typeface="Calibri"/>
              </a:rPr>
              <a:t>18</a:t>
            </a:fld>
            <a:endParaRPr lang="en-IN" sz="1200" b="0" strike="noStrike" spc="-1">
              <a:latin typeface="Arial"/>
            </a:endParaRPr>
          </a:p>
        </p:txBody>
      </p:sp>
      <p:sp>
        <p:nvSpPr>
          <p:cNvPr id="287" name="TextShape 3"/>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432000" y="864000"/>
            <a:ext cx="8388360" cy="75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Priority Interrupts</a:t>
            </a:r>
            <a:endParaRPr lang="en-IN" sz="2800" b="0" strike="noStrike" spc="-1">
              <a:latin typeface="Arial"/>
            </a:endParaRPr>
          </a:p>
        </p:txBody>
      </p:sp>
      <p:sp>
        <p:nvSpPr>
          <p:cNvPr id="289" name="CustomShape 2"/>
          <p:cNvSpPr/>
          <p:nvPr/>
        </p:nvSpPr>
        <p:spPr>
          <a:xfrm>
            <a:off x="216000" y="1617120"/>
            <a:ext cx="8712000" cy="3926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200">
              <a:lnSpc>
                <a:spcPct val="100000"/>
              </a:lnSpc>
              <a:buClr>
                <a:srgbClr val="002060"/>
              </a:buClr>
              <a:buFont typeface="Noto Sans Symbols"/>
              <a:buChar char="▪"/>
            </a:pPr>
            <a:r>
              <a:rPr lang="en-IN" sz="2300" b="0" strike="noStrike" spc="-1">
                <a:solidFill>
                  <a:srgbClr val="000000"/>
                </a:solidFill>
                <a:latin typeface="Calibri"/>
                <a:ea typeface="Calibri"/>
              </a:rPr>
              <a:t>A priority interrupt is a system which decides the priority at which various devices, which generates the interrupt signal at the same time, will be serviced by the CPU. </a:t>
            </a:r>
            <a:endParaRPr lang="en-IN" sz="2300" b="0" strike="noStrike" spc="-1">
              <a:latin typeface="Arial"/>
            </a:endParaRPr>
          </a:p>
          <a:p>
            <a:pPr marL="343080" indent="-340200">
              <a:lnSpc>
                <a:spcPct val="100000"/>
              </a:lnSpc>
              <a:buClr>
                <a:srgbClr val="002060"/>
              </a:buClr>
              <a:buFont typeface="Arial"/>
              <a:buChar char="•"/>
            </a:pPr>
            <a:r>
              <a:rPr lang="en-IN" sz="2300" b="0" strike="noStrike" spc="-1">
                <a:solidFill>
                  <a:srgbClr val="000000"/>
                </a:solidFill>
                <a:latin typeface="Calibri"/>
                <a:ea typeface="Calibri"/>
              </a:rPr>
              <a:t>The system has authority to decide which conditions are allowed to interrupt the CPU, while some other interrupt is being serviced. </a:t>
            </a:r>
            <a:endParaRPr lang="en-IN" sz="2300" b="0" strike="noStrike" spc="-1">
              <a:latin typeface="Arial"/>
            </a:endParaRPr>
          </a:p>
          <a:p>
            <a:pPr marL="343080" indent="-340200">
              <a:lnSpc>
                <a:spcPct val="100000"/>
              </a:lnSpc>
              <a:buClr>
                <a:srgbClr val="002060"/>
              </a:buClr>
              <a:buFont typeface="Arial"/>
              <a:buChar char="•"/>
            </a:pPr>
            <a:r>
              <a:rPr lang="en-IN" sz="2300" b="0" strike="noStrike" spc="-1">
                <a:solidFill>
                  <a:srgbClr val="000000"/>
                </a:solidFill>
                <a:latin typeface="Calibri"/>
                <a:ea typeface="Calibri"/>
              </a:rPr>
              <a:t>Generally, devices with high speed transfer such as </a:t>
            </a:r>
            <a:r>
              <a:rPr lang="en-IN" sz="2300" b="0" i="1" strike="noStrike" spc="-1">
                <a:solidFill>
                  <a:srgbClr val="000000"/>
                </a:solidFill>
                <a:latin typeface="Calibri"/>
                <a:ea typeface="Calibri"/>
              </a:rPr>
              <a:t>magnetic disks</a:t>
            </a:r>
            <a:r>
              <a:rPr lang="en-IN" sz="2300" b="0" strike="noStrike" spc="-1">
                <a:solidFill>
                  <a:srgbClr val="000000"/>
                </a:solidFill>
                <a:latin typeface="Calibri"/>
                <a:ea typeface="Calibri"/>
              </a:rPr>
              <a:t> are given high priority and slow devices such as </a:t>
            </a:r>
            <a:r>
              <a:rPr lang="en-IN" sz="2300" b="0" i="1" strike="noStrike" spc="-1">
                <a:solidFill>
                  <a:srgbClr val="000000"/>
                </a:solidFill>
                <a:latin typeface="Calibri"/>
                <a:ea typeface="Calibri"/>
              </a:rPr>
              <a:t>keyboards</a:t>
            </a:r>
            <a:r>
              <a:rPr lang="en-IN" sz="2300" b="0" strike="noStrike" spc="-1">
                <a:solidFill>
                  <a:srgbClr val="000000"/>
                </a:solidFill>
                <a:latin typeface="Calibri"/>
                <a:ea typeface="Calibri"/>
              </a:rPr>
              <a:t> are given low priority.</a:t>
            </a:r>
            <a:endParaRPr lang="en-IN" sz="2300" b="0" strike="noStrike" spc="-1">
              <a:latin typeface="Arial"/>
            </a:endParaRPr>
          </a:p>
          <a:p>
            <a:pPr marL="343080" indent="-340200">
              <a:lnSpc>
                <a:spcPct val="100000"/>
              </a:lnSpc>
              <a:buClr>
                <a:srgbClr val="002060"/>
              </a:buClr>
              <a:buFont typeface="Arial"/>
              <a:buChar char="•"/>
            </a:pPr>
            <a:r>
              <a:rPr lang="en-IN" sz="2300" b="0" strike="noStrike" spc="-1">
                <a:solidFill>
                  <a:srgbClr val="000000"/>
                </a:solidFill>
                <a:latin typeface="Calibri"/>
                <a:ea typeface="Calibri"/>
              </a:rPr>
              <a:t>When two or more devices interrupt the computer simultaneously, the computer services the device with the higher priority first.</a:t>
            </a:r>
            <a:endParaRPr lang="en-IN" sz="2300" b="0" strike="noStrike" spc="-1">
              <a:latin typeface="Arial"/>
            </a:endParaRPr>
          </a:p>
          <a:p>
            <a:pPr>
              <a:lnSpc>
                <a:spcPct val="100000"/>
              </a:lnSpc>
            </a:pPr>
            <a:endParaRPr lang="en-IN" sz="2300" b="0" strike="noStrike" spc="-1">
              <a:latin typeface="Arial"/>
            </a:endParaRPr>
          </a:p>
        </p:txBody>
      </p:sp>
      <p:sp>
        <p:nvSpPr>
          <p:cNvPr id="290"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A4D8632-92B6-4020-A846-7F1830013784}" type="slidenum">
              <a:rPr lang="en-IN" sz="1200" b="0" strike="noStrike" spc="-1">
                <a:solidFill>
                  <a:srgbClr val="8B8B8B"/>
                </a:solidFill>
                <a:latin typeface="Calibri"/>
                <a:ea typeface="Calibri"/>
              </a:rPr>
              <a:t>19</a:t>
            </a:fld>
            <a:endParaRPr lang="en-IN" sz="1200" b="0" strike="noStrike" spc="-1">
              <a:latin typeface="Arial"/>
            </a:endParaRPr>
          </a:p>
        </p:txBody>
      </p:sp>
      <p:sp>
        <p:nvSpPr>
          <p:cNvPr id="291" name="TextShape 4"/>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521280" y="710640"/>
            <a:ext cx="7845480" cy="63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What is Interrupt/Exception?</a:t>
            </a:r>
            <a:endParaRPr lang="en-IN" sz="2800" b="0" strike="noStrike" spc="-1">
              <a:latin typeface="Arial"/>
            </a:endParaRPr>
          </a:p>
        </p:txBody>
      </p:sp>
      <p:sp>
        <p:nvSpPr>
          <p:cNvPr id="185" name="CustomShape 2"/>
          <p:cNvSpPr/>
          <p:nvPr/>
        </p:nvSpPr>
        <p:spPr>
          <a:xfrm>
            <a:off x="288000" y="1522080"/>
            <a:ext cx="8226360" cy="488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0160">
              <a:lnSpc>
                <a:spcPct val="100000"/>
              </a:lnSpc>
              <a:buClr>
                <a:srgbClr val="000000"/>
              </a:buClr>
              <a:buFont typeface="Arial"/>
              <a:buChar char="•"/>
            </a:pPr>
            <a:r>
              <a:rPr lang="en-IN" sz="3200" b="0" strike="noStrike" spc="-1">
                <a:solidFill>
                  <a:srgbClr val="000000"/>
                </a:solidFill>
                <a:latin typeface="Calibri"/>
                <a:ea typeface="Calibri"/>
              </a:rPr>
              <a:t>Main ()</a:t>
            </a:r>
            <a:endParaRPr lang="en-IN" sz="3200" b="0" strike="noStrike" spc="-1">
              <a:latin typeface="Arial"/>
            </a:endParaRPr>
          </a:p>
          <a:p>
            <a:pPr marL="216000" indent="-200160">
              <a:lnSpc>
                <a:spcPct val="100000"/>
              </a:lnSpc>
              <a:buClr>
                <a:srgbClr val="000000"/>
              </a:buClr>
              <a:buFont typeface="Arial"/>
              <a:buChar char="•"/>
            </a:pPr>
            <a:r>
              <a:rPr lang="en-IN" sz="3200" b="0" strike="noStrike" spc="-1">
                <a:solidFill>
                  <a:srgbClr val="000000"/>
                </a:solidFill>
                <a:latin typeface="Calibri"/>
                <a:ea typeface="Calibri"/>
              </a:rPr>
              <a:t>{</a:t>
            </a:r>
            <a:endParaRPr lang="en-IN" sz="3200" b="0" strike="noStrike" spc="-1">
              <a:latin typeface="Arial"/>
            </a:endParaRPr>
          </a:p>
          <a:p>
            <a:pPr marL="216000" indent="-200160">
              <a:lnSpc>
                <a:spcPct val="100000"/>
              </a:lnSpc>
              <a:buClr>
                <a:srgbClr val="000000"/>
              </a:buClr>
              <a:buFont typeface="Arial"/>
              <a:buChar char="•"/>
            </a:pPr>
            <a:r>
              <a:rPr lang="en-IN" sz="3200" b="0" strike="noStrike" spc="-1">
                <a:solidFill>
                  <a:srgbClr val="000000"/>
                </a:solidFill>
                <a:latin typeface="Calibri"/>
                <a:ea typeface="Calibri"/>
              </a:rPr>
              <a:t>:</a:t>
            </a:r>
            <a:endParaRPr lang="en-IN" sz="3200" b="0" strike="noStrike" spc="-1">
              <a:latin typeface="Arial"/>
            </a:endParaRPr>
          </a:p>
          <a:p>
            <a:pPr marL="216000" indent="-200160">
              <a:lnSpc>
                <a:spcPct val="100000"/>
              </a:lnSpc>
              <a:buClr>
                <a:srgbClr val="000000"/>
              </a:buClr>
              <a:buFont typeface="Arial"/>
              <a:buChar char="•"/>
            </a:pPr>
            <a:r>
              <a:rPr lang="en-IN" sz="2800" b="0" strike="noStrike" spc="-1">
                <a:solidFill>
                  <a:srgbClr val="000000"/>
                </a:solidFill>
                <a:latin typeface="Calibri"/>
                <a:ea typeface="Calibri"/>
              </a:rPr>
              <a:t>Doing something</a:t>
            </a:r>
            <a:endParaRPr lang="en-IN" sz="2800" b="0" strike="noStrike" spc="-1">
              <a:latin typeface="Arial"/>
            </a:endParaRPr>
          </a:p>
          <a:p>
            <a:pPr marL="216000" indent="-149400">
              <a:lnSpc>
                <a:spcPct val="100000"/>
              </a:lnSpc>
              <a:buClr>
                <a:srgbClr val="000000"/>
              </a:buClr>
              <a:buFont typeface="Arial"/>
              <a:buChar char="•"/>
            </a:pPr>
            <a:r>
              <a:rPr lang="en-IN" sz="2400" b="0" strike="noStrike" spc="-1">
                <a:solidFill>
                  <a:srgbClr val="000000"/>
                </a:solidFill>
                <a:latin typeface="Calibri"/>
                <a:ea typeface="Calibri"/>
              </a:rPr>
              <a:t>(e.g.</a:t>
            </a:r>
            <a:endParaRPr lang="en-IN" sz="2400" b="0" strike="noStrike" spc="-1">
              <a:latin typeface="Arial"/>
            </a:endParaRPr>
          </a:p>
          <a:p>
            <a:pPr marL="216000" indent="-149400">
              <a:lnSpc>
                <a:spcPct val="100000"/>
              </a:lnSpc>
              <a:buClr>
                <a:srgbClr val="000000"/>
              </a:buClr>
              <a:buFont typeface="Arial"/>
              <a:buChar char="•"/>
            </a:pPr>
            <a:r>
              <a:rPr lang="en-IN" sz="2400" b="0" strike="noStrike" spc="-1">
                <a:solidFill>
                  <a:srgbClr val="000000"/>
                </a:solidFill>
                <a:latin typeface="Calibri"/>
                <a:ea typeface="Calibri"/>
              </a:rPr>
              <a:t>browsing)</a:t>
            </a:r>
            <a:endParaRPr lang="en-IN" sz="2400" b="0" strike="noStrike" spc="-1">
              <a:latin typeface="Arial"/>
            </a:endParaRPr>
          </a:p>
          <a:p>
            <a:pPr marL="216000" indent="-200160">
              <a:lnSpc>
                <a:spcPct val="100000"/>
              </a:lnSpc>
              <a:buClr>
                <a:srgbClr val="000000"/>
              </a:buClr>
              <a:buFont typeface="Arial"/>
              <a:buChar char="•"/>
            </a:pPr>
            <a:r>
              <a:rPr lang="en-IN" sz="3200" b="0" strike="noStrike" spc="-1">
                <a:solidFill>
                  <a:srgbClr val="000000"/>
                </a:solidFill>
                <a:latin typeface="Calibri"/>
                <a:ea typeface="Calibri"/>
              </a:rPr>
              <a:t>:</a:t>
            </a:r>
            <a:endParaRPr lang="en-IN" sz="3200" b="0" strike="noStrike" spc="-1">
              <a:latin typeface="Arial"/>
            </a:endParaRPr>
          </a:p>
          <a:p>
            <a:pPr marL="216000" indent="-200160">
              <a:lnSpc>
                <a:spcPct val="100000"/>
              </a:lnSpc>
              <a:buClr>
                <a:srgbClr val="000000"/>
              </a:buClr>
              <a:buFont typeface="Arial"/>
              <a:buChar char="•"/>
            </a:pPr>
            <a:r>
              <a:rPr lang="en-IN" sz="3200" b="0" strike="noStrike" spc="-1">
                <a:solidFill>
                  <a:srgbClr val="000000"/>
                </a:solidFill>
                <a:latin typeface="Calibri"/>
                <a:ea typeface="Calibri"/>
              </a:rPr>
              <a:t>} ring</a:t>
            </a:r>
            <a:endParaRPr lang="en-IN" sz="3200" b="0" strike="noStrike" spc="-1">
              <a:latin typeface="Arial"/>
            </a:endParaRPr>
          </a:p>
          <a:p>
            <a:pPr>
              <a:lnSpc>
                <a:spcPct val="100000"/>
              </a:lnSpc>
            </a:pPr>
            <a:endParaRPr lang="en-IN" sz="3200" b="0" strike="noStrike" spc="-1">
              <a:latin typeface="Arial"/>
            </a:endParaRPr>
          </a:p>
        </p:txBody>
      </p:sp>
      <p:sp>
        <p:nvSpPr>
          <p:cNvPr id="186" name="CustomShape 3"/>
          <p:cNvSpPr/>
          <p:nvPr/>
        </p:nvSpPr>
        <p:spPr>
          <a:xfrm>
            <a:off x="3124080" y="6356520"/>
            <a:ext cx="2892240" cy="361800"/>
          </a:xfrm>
          <a:prstGeom prst="rect">
            <a:avLst/>
          </a:prstGeom>
          <a:noFill/>
          <a:ln>
            <a:noFill/>
          </a:ln>
        </p:spPr>
        <p:style>
          <a:lnRef idx="0">
            <a:scrgbClr r="0" g="0" b="0"/>
          </a:lnRef>
          <a:fillRef idx="0">
            <a:scrgbClr r="0" g="0" b="0"/>
          </a:fillRef>
          <a:effectRef idx="0">
            <a:scrgbClr r="0" g="0" b="0"/>
          </a:effectRef>
          <a:fontRef idx="minor"/>
        </p:style>
      </p:sp>
      <p:sp>
        <p:nvSpPr>
          <p:cNvPr id="187" name="CustomShape 4"/>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188" name="CustomShape 5"/>
          <p:cNvSpPr/>
          <p:nvPr/>
        </p:nvSpPr>
        <p:spPr>
          <a:xfrm>
            <a:off x="5470560" y="1179360"/>
            <a:ext cx="181080" cy="363600"/>
          </a:xfrm>
          <a:prstGeom prst="rect">
            <a:avLst/>
          </a:prstGeom>
          <a:noFill/>
          <a:ln>
            <a:noFill/>
          </a:ln>
        </p:spPr>
        <p:style>
          <a:lnRef idx="0">
            <a:scrgbClr r="0" g="0" b="0"/>
          </a:lnRef>
          <a:fillRef idx="0">
            <a:scrgbClr r="0" g="0" b="0"/>
          </a:fillRef>
          <a:effectRef idx="0">
            <a:scrgbClr r="0" g="0" b="0"/>
          </a:effectRef>
          <a:fontRef idx="minor"/>
        </p:style>
      </p:sp>
      <p:sp>
        <p:nvSpPr>
          <p:cNvPr id="189" name="CustomShape 6"/>
          <p:cNvSpPr/>
          <p:nvPr/>
        </p:nvSpPr>
        <p:spPr>
          <a:xfrm>
            <a:off x="5654520" y="3352680"/>
            <a:ext cx="3257640" cy="2830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Arial"/>
              </a:rPr>
              <a:t>_isr() // </a:t>
            </a:r>
            <a:r>
              <a:rPr lang="en-IN" sz="1600" b="0" strike="noStrike" spc="-1">
                <a:solidFill>
                  <a:srgbClr val="000000"/>
                </a:solidFill>
                <a:latin typeface="Arial"/>
                <a:ea typeface="Arial"/>
              </a:rPr>
              <a:t>Interrupt service routine</a:t>
            </a:r>
            <a:endParaRPr lang="en-IN" sz="1600" b="0" strike="noStrike" spc="-1">
              <a:latin typeface="Arial"/>
            </a:endParaRPr>
          </a:p>
          <a:p>
            <a:pPr>
              <a:lnSpc>
                <a:spcPct val="100000"/>
              </a:lnSpc>
            </a:pPr>
            <a:r>
              <a:rPr lang="en-IN" sz="1800" b="0" strike="noStrike" spc="-1">
                <a:solidFill>
                  <a:srgbClr val="000000"/>
                </a:solidFill>
                <a:latin typeface="Arial"/>
                <a:ea typeface="Arial"/>
              </a:rPr>
              <a:t>{</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Arial"/>
              </a:rPr>
              <a:t>  some tasks (e.g. answer </a:t>
            </a:r>
            <a:endParaRPr lang="en-IN" sz="1800" b="0" strike="noStrike" spc="-1">
              <a:latin typeface="Arial"/>
            </a:endParaRPr>
          </a:p>
          <a:p>
            <a:pPr>
              <a:lnSpc>
                <a:spcPct val="100000"/>
              </a:lnSpc>
            </a:pPr>
            <a:r>
              <a:rPr lang="en-IN" sz="1800" b="0" strike="noStrike" spc="-1">
                <a:solidFill>
                  <a:srgbClr val="000000"/>
                </a:solidFill>
                <a:latin typeface="Arial"/>
                <a:ea typeface="Arial"/>
              </a:rPr>
              <a:t>                           telephone)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Arial"/>
              </a:rPr>
              <a:t>}  //when finished, </a:t>
            </a:r>
            <a:endParaRPr lang="en-IN" sz="1800" b="0" strike="noStrike" spc="-1">
              <a:latin typeface="Arial"/>
            </a:endParaRPr>
          </a:p>
          <a:p>
            <a:pPr>
              <a:lnSpc>
                <a:spcPct val="100000"/>
              </a:lnSpc>
            </a:pPr>
            <a:r>
              <a:rPr lang="en-IN" sz="1800" b="0" strike="noStrike" spc="-1">
                <a:solidFill>
                  <a:srgbClr val="000000"/>
                </a:solidFill>
                <a:latin typeface="Arial"/>
                <a:ea typeface="Arial"/>
              </a:rPr>
              <a:t>  //goes back to main</a:t>
            </a:r>
            <a:endParaRPr lang="en-IN" sz="1800" b="0" strike="noStrike" spc="-1">
              <a:latin typeface="Arial"/>
            </a:endParaRPr>
          </a:p>
          <a:p>
            <a:pPr>
              <a:lnSpc>
                <a:spcPct val="100000"/>
              </a:lnSpc>
            </a:pPr>
            <a:endParaRPr lang="en-IN" sz="1800" b="0" strike="noStrike" spc="-1">
              <a:latin typeface="Arial"/>
            </a:endParaRPr>
          </a:p>
        </p:txBody>
      </p:sp>
      <p:sp>
        <p:nvSpPr>
          <p:cNvPr id="190" name="CustomShape 7"/>
          <p:cNvSpPr/>
          <p:nvPr/>
        </p:nvSpPr>
        <p:spPr>
          <a:xfrm rot="10800000" flipH="1">
            <a:off x="4114800" y="3126960"/>
            <a:ext cx="1444680" cy="987840"/>
          </a:xfrm>
          <a:custGeom>
            <a:avLst/>
            <a:gdLst/>
            <a:ahLst/>
            <a:cxnLst/>
            <a:rect l="l" t="t" r="r" b="b"/>
            <a:pathLst>
              <a:path w="21600" h="21600">
                <a:moveTo>
                  <a:pt x="0" y="0"/>
                </a:moveTo>
                <a:lnTo>
                  <a:pt x="21600" y="21600"/>
                </a:lnTo>
              </a:path>
            </a:pathLst>
          </a:custGeom>
          <a:noFill/>
          <a:ln w="57240">
            <a:solidFill>
              <a:srgbClr val="CC0000"/>
            </a:solidFill>
            <a:round/>
            <a:tailEnd type="triangle" w="med" len="med"/>
          </a:ln>
        </p:spPr>
        <p:style>
          <a:lnRef idx="0">
            <a:scrgbClr r="0" g="0" b="0"/>
          </a:lnRef>
          <a:fillRef idx="0">
            <a:scrgbClr r="0" g="0" b="0"/>
          </a:fillRef>
          <a:effectRef idx="0">
            <a:scrgbClr r="0" g="0" b="0"/>
          </a:effectRef>
          <a:fontRef idx="minor"/>
        </p:style>
      </p:sp>
      <p:sp>
        <p:nvSpPr>
          <p:cNvPr id="191" name="CustomShape 8"/>
          <p:cNvSpPr/>
          <p:nvPr/>
        </p:nvSpPr>
        <p:spPr>
          <a:xfrm rot="10800000">
            <a:off x="4193640" y="4650840"/>
            <a:ext cx="1292760" cy="530640"/>
          </a:xfrm>
          <a:custGeom>
            <a:avLst/>
            <a:gdLst/>
            <a:ahLst/>
            <a:cxnLst/>
            <a:rect l="l" t="t" r="r" b="b"/>
            <a:pathLst>
              <a:path w="21600" h="21600">
                <a:moveTo>
                  <a:pt x="0" y="0"/>
                </a:moveTo>
                <a:lnTo>
                  <a:pt x="21600" y="21600"/>
                </a:lnTo>
              </a:path>
            </a:pathLst>
          </a:custGeom>
          <a:noFill/>
          <a:ln w="57240">
            <a:solidFill>
              <a:srgbClr val="0000FF"/>
            </a:solidFill>
            <a:round/>
            <a:tailEnd type="triangle" w="med" len="med"/>
          </a:ln>
        </p:spPr>
        <p:style>
          <a:lnRef idx="0">
            <a:scrgbClr r="0" g="0" b="0"/>
          </a:lnRef>
          <a:fillRef idx="0">
            <a:scrgbClr r="0" g="0" b="0"/>
          </a:fillRef>
          <a:effectRef idx="0">
            <a:scrgbClr r="0" g="0" b="0"/>
          </a:effectRef>
          <a:fontRef idx="minor"/>
        </p:style>
      </p:sp>
      <p:sp>
        <p:nvSpPr>
          <p:cNvPr id="192" name="CustomShape 9"/>
          <p:cNvSpPr/>
          <p:nvPr/>
        </p:nvSpPr>
        <p:spPr>
          <a:xfrm>
            <a:off x="3845160" y="2126880"/>
            <a:ext cx="3285720" cy="6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Arial"/>
              </a:rPr>
              <a:t>Can happen anytime</a:t>
            </a:r>
            <a:endParaRPr lang="en-IN" sz="1800" b="0" strike="noStrike" spc="-1">
              <a:latin typeface="Arial"/>
            </a:endParaRPr>
          </a:p>
          <a:p>
            <a:pPr>
              <a:lnSpc>
                <a:spcPct val="100000"/>
              </a:lnSpc>
            </a:pPr>
            <a:r>
              <a:rPr lang="en-IN" sz="1800" b="0" strike="noStrike" spc="-1">
                <a:solidFill>
                  <a:srgbClr val="000000"/>
                </a:solidFill>
                <a:latin typeface="Arial"/>
                <a:ea typeface="Arial"/>
              </a:rPr>
              <a:t>Depends on types of interrupts</a:t>
            </a:r>
            <a:endParaRPr lang="en-IN" sz="1800" b="0" strike="noStrike" spc="-1">
              <a:latin typeface="Arial"/>
            </a:endParaRPr>
          </a:p>
        </p:txBody>
      </p:sp>
      <p:pic>
        <p:nvPicPr>
          <p:cNvPr id="193" name="Google Shape;396;p54"/>
          <p:cNvPicPr/>
          <p:nvPr/>
        </p:nvPicPr>
        <p:blipFill>
          <a:blip r:embed="rId3"/>
          <a:stretch/>
        </p:blipFill>
        <p:spPr>
          <a:xfrm>
            <a:off x="2743200" y="3886200"/>
            <a:ext cx="1377720" cy="1977840"/>
          </a:xfrm>
          <a:prstGeom prst="rect">
            <a:avLst/>
          </a:prstGeom>
          <a:ln>
            <a:noFill/>
          </a:ln>
        </p:spPr>
      </p:pic>
      <p:pic>
        <p:nvPicPr>
          <p:cNvPr id="194" name="Google Shape;397;p54"/>
          <p:cNvPicPr/>
          <p:nvPr/>
        </p:nvPicPr>
        <p:blipFill>
          <a:blip r:embed="rId4"/>
          <a:stretch/>
        </p:blipFill>
        <p:spPr>
          <a:xfrm>
            <a:off x="7696080" y="3795840"/>
            <a:ext cx="987480" cy="655560"/>
          </a:xfrm>
          <a:prstGeom prst="rect">
            <a:avLst/>
          </a:prstGeom>
          <a:ln>
            <a:noFill/>
          </a:ln>
        </p:spPr>
      </p:pic>
      <p:pic>
        <p:nvPicPr>
          <p:cNvPr id="195" name="Google Shape;398;p54"/>
          <p:cNvPicPr/>
          <p:nvPr/>
        </p:nvPicPr>
        <p:blipFill>
          <a:blip r:embed="rId5"/>
          <a:stretch/>
        </p:blipFill>
        <p:spPr>
          <a:xfrm>
            <a:off x="6552000" y="1728000"/>
            <a:ext cx="1139760" cy="1216080"/>
          </a:xfrm>
          <a:prstGeom prst="rect">
            <a:avLst/>
          </a:prstGeom>
          <a:ln>
            <a:noFill/>
          </a:ln>
        </p:spPr>
      </p:pic>
      <p:sp>
        <p:nvSpPr>
          <p:cNvPr id="196" name="CustomShape 10"/>
          <p:cNvSpPr/>
          <p:nvPr/>
        </p:nvSpPr>
        <p:spPr>
          <a:xfrm>
            <a:off x="3572640" y="3597120"/>
            <a:ext cx="13942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Arial"/>
              </a:rPr>
              <a:t>Phone rings</a:t>
            </a:r>
            <a:endParaRPr lang="en-IN" sz="1800" b="0" strike="noStrike" spc="-1">
              <a:latin typeface="Arial"/>
            </a:endParaRPr>
          </a:p>
        </p:txBody>
      </p:sp>
      <p:sp>
        <p:nvSpPr>
          <p:cNvPr id="197" name="CustomShape 11"/>
          <p:cNvSpPr/>
          <p:nvPr/>
        </p:nvSpPr>
        <p:spPr>
          <a:xfrm>
            <a:off x="7664760" y="1827720"/>
            <a:ext cx="1261800" cy="33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600" b="0" strike="noStrike" spc="-1">
                <a:solidFill>
                  <a:srgbClr val="FF0000"/>
                </a:solidFill>
                <a:latin typeface="Arial"/>
                <a:ea typeface="Arial"/>
              </a:rPr>
              <a:t>Phone rings</a:t>
            </a:r>
            <a:endParaRPr lang="en-IN" sz="1600" b="0" strike="noStrike" spc="-1">
              <a:latin typeface="Arial"/>
            </a:endParaRPr>
          </a:p>
        </p:txBody>
      </p:sp>
      <p:sp>
        <p:nvSpPr>
          <p:cNvPr id="198" name="CustomShape 12"/>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2242E6B-6D69-4A1C-83E2-EE7F8F68DCD7}" type="slidenum">
              <a:rPr lang="en-IN" sz="1200" b="0" strike="noStrike" spc="-1">
                <a:solidFill>
                  <a:srgbClr val="8B8B8B"/>
                </a:solidFill>
                <a:latin typeface="Calibri"/>
                <a:ea typeface="Calibri"/>
              </a:rPr>
              <a:t>2</a:t>
            </a:fld>
            <a:endParaRPr lang="en-IN" sz="1200" b="0" strike="noStrike" spc="-1">
              <a:latin typeface="Arial"/>
            </a:endParaRPr>
          </a:p>
        </p:txBody>
      </p:sp>
      <p:sp>
        <p:nvSpPr>
          <p:cNvPr id="199" name="TextShape 13"/>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32000" y="1112760"/>
            <a:ext cx="8388360" cy="75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Programmable Interrupt Controller</a:t>
            </a:r>
            <a:endParaRPr lang="en-IN" sz="2800" b="0" strike="noStrike" spc="-1">
              <a:latin typeface="Arial"/>
            </a:endParaRPr>
          </a:p>
        </p:txBody>
      </p:sp>
      <p:sp>
        <p:nvSpPr>
          <p:cNvPr id="293" name="CustomShape 2"/>
          <p:cNvSpPr/>
          <p:nvPr/>
        </p:nvSpPr>
        <p:spPr>
          <a:xfrm>
            <a:off x="504000" y="2160000"/>
            <a:ext cx="8261640" cy="374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54360">
              <a:lnSpc>
                <a:spcPct val="100000"/>
              </a:lnSpc>
              <a:buClr>
                <a:srgbClr val="002060"/>
              </a:buClr>
              <a:buFont typeface="Noto Sans Symbols"/>
              <a:buChar char=""/>
            </a:pPr>
            <a:r>
              <a:rPr lang="en-IN" sz="2200" b="0" strike="noStrike" spc="-1">
                <a:latin typeface="Arial"/>
                <a:ea typeface="Arial"/>
              </a:rPr>
              <a:t>8 levels of Interrupts</a:t>
            </a:r>
            <a:endParaRPr lang="en-IN" sz="2200" b="0" strike="noStrike" spc="-1">
              <a:latin typeface="Arial"/>
            </a:endParaRPr>
          </a:p>
          <a:p>
            <a:pPr marL="216000" indent="-54360">
              <a:lnSpc>
                <a:spcPct val="100000"/>
              </a:lnSpc>
              <a:buClr>
                <a:srgbClr val="002060"/>
              </a:buClr>
              <a:buFont typeface="Noto Sans Symbols"/>
              <a:buChar char=""/>
            </a:pPr>
            <a:r>
              <a:rPr lang="en-IN" sz="2200" b="0" strike="noStrike" spc="-1">
                <a:latin typeface="Arial"/>
                <a:ea typeface="Arial"/>
              </a:rPr>
              <a:t>Can be cascaded in master- slave configuration to handle 64 levels of interrupts.</a:t>
            </a:r>
            <a:endParaRPr lang="en-IN" sz="2200" b="0" strike="noStrike" spc="-1">
              <a:latin typeface="Arial"/>
            </a:endParaRPr>
          </a:p>
          <a:p>
            <a:pPr marL="216000" indent="-54360">
              <a:lnSpc>
                <a:spcPct val="100000"/>
              </a:lnSpc>
              <a:buClr>
                <a:srgbClr val="002060"/>
              </a:buClr>
              <a:buFont typeface="Noto Sans Symbols"/>
              <a:buChar char=""/>
            </a:pPr>
            <a:r>
              <a:rPr lang="en-IN" sz="2200" b="0" strike="noStrike" spc="-1">
                <a:latin typeface="Arial"/>
                <a:ea typeface="Arial"/>
              </a:rPr>
              <a:t>Internal Priority Resolver</a:t>
            </a:r>
            <a:endParaRPr lang="en-IN" sz="2200" b="0" strike="noStrike" spc="-1">
              <a:latin typeface="Arial"/>
            </a:endParaRPr>
          </a:p>
          <a:p>
            <a:pPr marL="457200" lvl="1" indent="-54360">
              <a:lnSpc>
                <a:spcPct val="100000"/>
              </a:lnSpc>
              <a:buClr>
                <a:srgbClr val="002060"/>
              </a:buClr>
              <a:buFont typeface="Noto Sans Symbols"/>
              <a:buChar char=""/>
            </a:pPr>
            <a:r>
              <a:rPr lang="en-IN" sz="2200" b="0" strike="noStrike" spc="-1">
                <a:latin typeface="Arial"/>
                <a:ea typeface="Arial"/>
              </a:rPr>
              <a:t>Fixed Priority Mode &amp; Rotating Priority Mode</a:t>
            </a:r>
            <a:endParaRPr lang="en-IN" sz="2200" b="0" strike="noStrike" spc="-1">
              <a:latin typeface="Arial"/>
            </a:endParaRPr>
          </a:p>
          <a:p>
            <a:pPr marL="457200" lvl="1" indent="-54360">
              <a:lnSpc>
                <a:spcPct val="100000"/>
              </a:lnSpc>
              <a:buClr>
                <a:srgbClr val="002060"/>
              </a:buClr>
              <a:buFont typeface="Noto Sans Symbols"/>
              <a:buChar char=""/>
            </a:pPr>
            <a:r>
              <a:rPr lang="en-IN" sz="2200" b="0" strike="noStrike" spc="-1">
                <a:latin typeface="Arial"/>
                <a:ea typeface="Arial"/>
              </a:rPr>
              <a:t>Individually Maskable Interrupts</a:t>
            </a:r>
            <a:endParaRPr lang="en-IN" sz="2200" b="0" strike="noStrike" spc="-1">
              <a:latin typeface="Arial"/>
            </a:endParaRPr>
          </a:p>
          <a:p>
            <a:pPr marL="457200" lvl="1" indent="-54360">
              <a:lnSpc>
                <a:spcPct val="100000"/>
              </a:lnSpc>
              <a:buClr>
                <a:srgbClr val="002060"/>
              </a:buClr>
              <a:buFont typeface="Noto Sans Symbols"/>
              <a:buChar char=""/>
            </a:pPr>
            <a:r>
              <a:rPr lang="en-IN" sz="2200" b="0" strike="noStrike" spc="-1">
                <a:latin typeface="Arial"/>
                <a:ea typeface="Arial"/>
              </a:rPr>
              <a:t>Modes and masks can be changed dynamically</a:t>
            </a:r>
            <a:endParaRPr lang="en-IN" sz="2200" b="0" strike="noStrike" spc="-1">
              <a:latin typeface="Arial"/>
            </a:endParaRPr>
          </a:p>
          <a:p>
            <a:pPr marL="457200" lvl="1" indent="-54360">
              <a:lnSpc>
                <a:spcPct val="100000"/>
              </a:lnSpc>
              <a:buClr>
                <a:srgbClr val="002060"/>
              </a:buClr>
              <a:buFont typeface="Noto Sans Symbols"/>
              <a:buChar char=""/>
            </a:pPr>
            <a:r>
              <a:rPr lang="en-IN" sz="2200" b="0" strike="noStrike" spc="-1">
                <a:latin typeface="Arial"/>
                <a:ea typeface="Arial"/>
              </a:rPr>
              <a:t>Accepts IRQ, determines priority, checks whether incoming priority current level being serviced, issues interrupt signal.</a:t>
            </a:r>
            <a:endParaRPr lang="en-IN" sz="2200" b="0" strike="noStrike" spc="-1">
              <a:latin typeface="Arial"/>
            </a:endParaRPr>
          </a:p>
          <a:p>
            <a:pPr marL="457200" lvl="1" indent="-54360">
              <a:lnSpc>
                <a:spcPct val="100000"/>
              </a:lnSpc>
              <a:buClr>
                <a:srgbClr val="002060"/>
              </a:buClr>
              <a:buFont typeface="Noto Sans Symbols"/>
              <a:buChar char=""/>
            </a:pPr>
            <a:r>
              <a:rPr lang="en-IN" sz="2200" b="0" strike="noStrike" spc="-1">
                <a:latin typeface="Arial"/>
                <a:ea typeface="Arial"/>
              </a:rPr>
              <a:t>Polled and vectored mode</a:t>
            </a:r>
            <a:endParaRPr lang="en-IN" sz="2200" b="0" strike="noStrike" spc="-1">
              <a:latin typeface="Arial"/>
            </a:endParaRPr>
          </a:p>
          <a:p>
            <a:pPr marL="457200" lvl="1" indent="-54360">
              <a:lnSpc>
                <a:spcPct val="100000"/>
              </a:lnSpc>
              <a:buClr>
                <a:srgbClr val="002060"/>
              </a:buClr>
              <a:buFont typeface="Noto Sans Symbols"/>
              <a:buChar char=""/>
            </a:pPr>
            <a:r>
              <a:rPr lang="en-IN" sz="2200" b="0" strike="noStrike" spc="-1">
                <a:latin typeface="Arial"/>
                <a:ea typeface="Arial"/>
              </a:rPr>
              <a:t>Starting address of ISR or Vectored number is programmable.</a:t>
            </a:r>
            <a:r>
              <a:rPr lang="en-IN" sz="2200" b="0" strike="noStrike" spc="-1">
                <a:solidFill>
                  <a:srgbClr val="002060"/>
                </a:solidFill>
                <a:latin typeface="Arial"/>
                <a:ea typeface="Arial"/>
              </a:rPr>
              <a:t> </a:t>
            </a:r>
            <a:endParaRPr lang="en-IN" sz="2200" b="0" strike="noStrike" spc="-1">
              <a:latin typeface="Arial"/>
            </a:endParaRPr>
          </a:p>
          <a:p>
            <a:pPr>
              <a:lnSpc>
                <a:spcPct val="100000"/>
              </a:lnSpc>
            </a:pPr>
            <a:endParaRPr lang="en-IN" sz="2200" b="0" strike="noStrike" spc="-1">
              <a:latin typeface="Arial"/>
            </a:endParaRPr>
          </a:p>
        </p:txBody>
      </p:sp>
      <p:sp>
        <p:nvSpPr>
          <p:cNvPr id="294"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C3D9856-E83B-4F38-922A-8FDA2DB854E1}" type="slidenum">
              <a:rPr lang="en-IN" sz="1200" b="0" strike="noStrike" spc="-1">
                <a:solidFill>
                  <a:srgbClr val="8B8B8B"/>
                </a:solidFill>
                <a:latin typeface="Calibri"/>
                <a:ea typeface="Calibri"/>
              </a:rPr>
              <a:t>20</a:t>
            </a:fld>
            <a:endParaRPr lang="en-IN" sz="1200" b="0" strike="noStrike" spc="-1">
              <a:latin typeface="Arial"/>
            </a:endParaRPr>
          </a:p>
        </p:txBody>
      </p:sp>
      <p:sp>
        <p:nvSpPr>
          <p:cNvPr id="295" name="TextShape 4"/>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237600" y="844200"/>
            <a:ext cx="8388360" cy="75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Direct Memory Access(DMA) Controller</a:t>
            </a:r>
            <a:endParaRPr lang="en-IN" sz="2800" b="0" strike="noStrike" spc="-1">
              <a:latin typeface="Arial"/>
            </a:endParaRPr>
          </a:p>
        </p:txBody>
      </p:sp>
      <p:sp>
        <p:nvSpPr>
          <p:cNvPr id="297" name="CustomShape 2"/>
          <p:cNvSpPr/>
          <p:nvPr/>
        </p:nvSpPr>
        <p:spPr>
          <a:xfrm>
            <a:off x="318600" y="1605960"/>
            <a:ext cx="8226360" cy="284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54360">
              <a:lnSpc>
                <a:spcPct val="100000"/>
              </a:lnSpc>
              <a:buClr>
                <a:srgbClr val="002060"/>
              </a:buClr>
              <a:buFont typeface="Noto Sans Symbols"/>
              <a:buChar char=""/>
            </a:pPr>
            <a:r>
              <a:rPr lang="en-IN" sz="2000" b="1" strike="noStrike" spc="-1">
                <a:solidFill>
                  <a:srgbClr val="002060"/>
                </a:solidFill>
                <a:latin typeface="Arial"/>
                <a:ea typeface="Arial"/>
              </a:rPr>
              <a:t>What is actually DMA?</a:t>
            </a:r>
            <a:endParaRPr lang="en-IN" sz="2000" b="0" strike="noStrike" spc="-1">
              <a:latin typeface="Arial"/>
            </a:endParaRPr>
          </a:p>
          <a:p>
            <a:pPr marL="457200" lvl="1" indent="-42840">
              <a:lnSpc>
                <a:spcPct val="100000"/>
              </a:lnSpc>
              <a:buClr>
                <a:srgbClr val="002060"/>
              </a:buClr>
              <a:buFont typeface="Noto Sans Symbols"/>
              <a:buChar char=""/>
            </a:pPr>
            <a:r>
              <a:rPr lang="en-IN" sz="1600" b="0" strike="noStrike" spc="-1">
                <a:solidFill>
                  <a:srgbClr val="000000"/>
                </a:solidFill>
                <a:latin typeface="Arial"/>
                <a:ea typeface="Arial"/>
              </a:rPr>
              <a:t>The direct memory access is a system where the samples are saved in the memory of the system while the processor does something else.</a:t>
            </a:r>
            <a:endParaRPr lang="en-IN" sz="1600" b="0" strike="noStrike" spc="-1">
              <a:latin typeface="Arial"/>
            </a:endParaRPr>
          </a:p>
          <a:p>
            <a:pPr marL="216000" indent="-54360">
              <a:lnSpc>
                <a:spcPct val="100000"/>
              </a:lnSpc>
              <a:buClr>
                <a:srgbClr val="002060"/>
              </a:buClr>
              <a:buFont typeface="Noto Sans Symbols"/>
              <a:buChar char=""/>
            </a:pPr>
            <a:r>
              <a:rPr lang="en-IN" sz="2000" b="1" strike="noStrike" spc="-1">
                <a:solidFill>
                  <a:srgbClr val="002060"/>
                </a:solidFill>
                <a:latin typeface="Arial"/>
                <a:ea typeface="Arial"/>
              </a:rPr>
              <a:t>Why we need DMA?</a:t>
            </a:r>
            <a:endParaRPr lang="en-IN" sz="2000" b="0" strike="noStrike" spc="-1">
              <a:latin typeface="Arial"/>
            </a:endParaRPr>
          </a:p>
          <a:p>
            <a:pPr marL="457200" lvl="1" indent="-42840">
              <a:lnSpc>
                <a:spcPct val="100000"/>
              </a:lnSpc>
              <a:buClr>
                <a:srgbClr val="002060"/>
              </a:buClr>
              <a:buFont typeface="Noto Sans Symbols"/>
              <a:buChar char=""/>
            </a:pPr>
            <a:r>
              <a:rPr lang="en-IN" sz="1600" b="0" strike="noStrike" spc="-1">
                <a:solidFill>
                  <a:srgbClr val="000000"/>
                </a:solidFill>
                <a:latin typeface="Arial"/>
                <a:ea typeface="Arial"/>
              </a:rPr>
              <a:t>The assumption about the I/O machines like keyboards, mouse, and printer etc. are genuinely very slow when compared with the central processing unit (CPU). </a:t>
            </a:r>
            <a:endParaRPr lang="en-IN" sz="1600" b="0" strike="noStrike" spc="-1">
              <a:latin typeface="Arial"/>
            </a:endParaRPr>
          </a:p>
          <a:p>
            <a:pPr marL="457200" lvl="1" indent="-42840">
              <a:lnSpc>
                <a:spcPct val="100000"/>
              </a:lnSpc>
              <a:buClr>
                <a:srgbClr val="002060"/>
              </a:buClr>
              <a:buFont typeface="Noto Sans Symbols"/>
              <a:buChar char=""/>
            </a:pPr>
            <a:r>
              <a:rPr lang="en-IN" sz="1600" b="0" strike="noStrike" spc="-1">
                <a:solidFill>
                  <a:srgbClr val="000000"/>
                </a:solidFill>
                <a:latin typeface="Arial"/>
                <a:ea typeface="Arial"/>
              </a:rPr>
              <a:t>To overcome this issue an interrupt handler was used and the I/O machine produces all the signals that the CPU produce, then the I/O machine can bypass the information alienates to central processing unit and hence increases the speed.</a:t>
            </a:r>
            <a:endParaRPr lang="en-IN" sz="1600" b="0" strike="noStrike" spc="-1">
              <a:latin typeface="Arial"/>
            </a:endParaRPr>
          </a:p>
          <a:p>
            <a:pPr>
              <a:lnSpc>
                <a:spcPct val="100000"/>
              </a:lnSpc>
            </a:pPr>
            <a:endParaRPr lang="en-IN" sz="1600" b="0" strike="noStrike" spc="-1">
              <a:latin typeface="Arial"/>
            </a:endParaRPr>
          </a:p>
          <a:p>
            <a:pPr>
              <a:lnSpc>
                <a:spcPct val="100000"/>
              </a:lnSpc>
            </a:pPr>
            <a:endParaRPr lang="en-IN" sz="1600" b="0" strike="noStrike" spc="-1">
              <a:latin typeface="Arial"/>
            </a:endParaRPr>
          </a:p>
          <a:p>
            <a:pPr>
              <a:lnSpc>
                <a:spcPct val="100000"/>
              </a:lnSpc>
            </a:pPr>
            <a:endParaRPr lang="en-IN" sz="1600" b="0" strike="noStrike" spc="-1">
              <a:latin typeface="Arial"/>
            </a:endParaRPr>
          </a:p>
        </p:txBody>
      </p:sp>
      <p:pic>
        <p:nvPicPr>
          <p:cNvPr id="298" name="Google Shape;562;p73"/>
          <p:cNvPicPr/>
          <p:nvPr/>
        </p:nvPicPr>
        <p:blipFill>
          <a:blip r:embed="rId2"/>
          <a:stretch/>
        </p:blipFill>
        <p:spPr>
          <a:xfrm>
            <a:off x="2514600" y="4176000"/>
            <a:ext cx="3514680" cy="2206440"/>
          </a:xfrm>
          <a:prstGeom prst="rect">
            <a:avLst/>
          </a:prstGeom>
          <a:ln>
            <a:noFill/>
          </a:ln>
        </p:spPr>
      </p:pic>
      <p:sp>
        <p:nvSpPr>
          <p:cNvPr id="299"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DA5FFF4-2A81-4286-96C2-3ACC0C8562B8}" type="slidenum">
              <a:rPr lang="en-IN" sz="1200" b="0" strike="noStrike" spc="-1">
                <a:solidFill>
                  <a:srgbClr val="8B8B8B"/>
                </a:solidFill>
                <a:latin typeface="Calibri"/>
                <a:ea typeface="Calibri"/>
              </a:rPr>
              <a:t>21</a:t>
            </a:fld>
            <a:endParaRPr lang="en-IN" sz="1200" b="0" strike="noStrike" spc="-1">
              <a:latin typeface="Arial"/>
            </a:endParaRPr>
          </a:p>
        </p:txBody>
      </p:sp>
      <p:sp>
        <p:nvSpPr>
          <p:cNvPr id="300" name="TextShape 4"/>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295200" y="855720"/>
            <a:ext cx="8388360" cy="75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Direct Memory Access(DMA) Controller</a:t>
            </a:r>
            <a:endParaRPr lang="en-IN" sz="2800" b="0" strike="noStrike" spc="-1">
              <a:latin typeface="Arial"/>
            </a:endParaRPr>
          </a:p>
        </p:txBody>
      </p:sp>
      <p:sp>
        <p:nvSpPr>
          <p:cNvPr id="302" name="CustomShape 2"/>
          <p:cNvSpPr/>
          <p:nvPr/>
        </p:nvSpPr>
        <p:spPr>
          <a:xfrm>
            <a:off x="424080" y="1782000"/>
            <a:ext cx="8599680" cy="251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54360">
              <a:lnSpc>
                <a:spcPct val="100000"/>
              </a:lnSpc>
              <a:buClr>
                <a:srgbClr val="0000FF"/>
              </a:buClr>
              <a:buFont typeface="Noto Sans Symbols"/>
              <a:buChar char=""/>
            </a:pPr>
            <a:r>
              <a:rPr lang="en-IN" sz="2000" b="1" strike="noStrike" spc="-1">
                <a:solidFill>
                  <a:srgbClr val="0000FF"/>
                </a:solidFill>
                <a:latin typeface="Arial"/>
                <a:ea typeface="Arial"/>
              </a:rPr>
              <a:t>Cycle Stealing Process: </a:t>
            </a:r>
            <a:r>
              <a:rPr lang="en-IN" sz="2000" b="1" strike="noStrike" spc="-1">
                <a:solidFill>
                  <a:srgbClr val="000000"/>
                </a:solidFill>
                <a:latin typeface="Arial"/>
                <a:ea typeface="Arial"/>
              </a:rPr>
              <a:t> T</a:t>
            </a:r>
            <a:r>
              <a:rPr lang="en-IN" sz="1600" b="0" strike="noStrike" spc="-1">
                <a:solidFill>
                  <a:srgbClr val="000000"/>
                </a:solidFill>
                <a:latin typeface="Arial"/>
                <a:ea typeface="Arial"/>
              </a:rPr>
              <a:t>raditionally it is a method of accessing  RAM or bus without interfering with the CPU.</a:t>
            </a:r>
            <a:endParaRPr lang="en-IN" sz="1600" b="0" strike="noStrike" spc="-1">
              <a:latin typeface="Arial"/>
            </a:endParaRPr>
          </a:p>
          <a:p>
            <a:pPr marL="216000" indent="-42840">
              <a:lnSpc>
                <a:spcPct val="100000"/>
              </a:lnSpc>
              <a:buClr>
                <a:srgbClr val="002060"/>
              </a:buClr>
              <a:buFont typeface="Noto Sans Symbols"/>
              <a:buChar char=""/>
            </a:pPr>
            <a:r>
              <a:rPr lang="en-IN" sz="1600" b="0" strike="noStrike" spc="-1">
                <a:solidFill>
                  <a:srgbClr val="000000"/>
                </a:solidFill>
                <a:latin typeface="Arial"/>
                <a:ea typeface="Arial"/>
              </a:rPr>
              <a:t> DMA allows I/O controllers to read or write RAM without CPU intervention. </a:t>
            </a:r>
            <a:endParaRPr lang="en-IN" sz="1600" b="0" strike="noStrike" spc="-1">
              <a:latin typeface="Arial"/>
            </a:endParaRPr>
          </a:p>
          <a:p>
            <a:pPr marL="216000" indent="-42840">
              <a:lnSpc>
                <a:spcPct val="100000"/>
              </a:lnSpc>
              <a:buClr>
                <a:srgbClr val="002060"/>
              </a:buClr>
              <a:buFont typeface="Noto Sans Symbols"/>
              <a:buChar char=""/>
            </a:pPr>
            <a:r>
              <a:rPr lang="en-IN" sz="1600" b="0" strike="noStrike" spc="-1">
                <a:solidFill>
                  <a:srgbClr val="000000"/>
                </a:solidFill>
                <a:latin typeface="Arial"/>
                <a:ea typeface="Arial"/>
              </a:rPr>
              <a:t>Clever exploitation of specific CPU or bus timings can permit the CPU to run at full speed without any delay if external devices access memory not actively participating in the CPU's current activity and complete the operations before any possible CPU conflict. </a:t>
            </a:r>
            <a:endParaRPr lang="en-IN" sz="1600" b="0" strike="noStrike" spc="-1">
              <a:latin typeface="Arial"/>
            </a:endParaRPr>
          </a:p>
          <a:p>
            <a:pPr marL="216000" indent="-42840">
              <a:lnSpc>
                <a:spcPct val="100000"/>
              </a:lnSpc>
              <a:buClr>
                <a:srgbClr val="002060"/>
              </a:buClr>
              <a:buFont typeface="Noto Sans Symbols"/>
              <a:buChar char=""/>
            </a:pPr>
            <a:r>
              <a:rPr lang="en-IN" sz="1600" b="0" strike="noStrike" spc="-1">
                <a:solidFill>
                  <a:srgbClr val="000000"/>
                </a:solidFill>
                <a:latin typeface="Arial"/>
                <a:ea typeface="Arial"/>
              </a:rPr>
              <a:t>Such systems are nearly dual-port RAM without the expense of high speed RAM. </a:t>
            </a:r>
            <a:endParaRPr lang="en-IN" sz="1600" b="0" strike="noStrike" spc="-1">
              <a:latin typeface="Arial"/>
            </a:endParaRPr>
          </a:p>
          <a:p>
            <a:pPr marL="216000" indent="-42840">
              <a:lnSpc>
                <a:spcPct val="100000"/>
              </a:lnSpc>
              <a:buClr>
                <a:srgbClr val="002060"/>
              </a:buClr>
              <a:buFont typeface="Noto Sans Symbols"/>
              <a:buChar char=""/>
            </a:pPr>
            <a:r>
              <a:rPr lang="en-IN" sz="1600" b="0" strike="noStrike" spc="-1">
                <a:solidFill>
                  <a:srgbClr val="000000"/>
                </a:solidFill>
                <a:latin typeface="Arial"/>
                <a:ea typeface="Arial"/>
              </a:rPr>
              <a:t>Most systems halt the CPU during the </a:t>
            </a:r>
            <a:r>
              <a:rPr lang="en-IN" sz="1600" b="1" strike="noStrike" spc="-1">
                <a:solidFill>
                  <a:srgbClr val="000000"/>
                </a:solidFill>
                <a:latin typeface="Arial"/>
                <a:ea typeface="Arial"/>
              </a:rPr>
              <a:t>steal</a:t>
            </a:r>
            <a:r>
              <a:rPr lang="en-IN" sz="1600" b="0" strike="noStrike" spc="-1">
                <a:solidFill>
                  <a:srgbClr val="000000"/>
                </a:solidFill>
                <a:latin typeface="Arial"/>
                <a:ea typeface="Arial"/>
              </a:rPr>
              <a:t>, essentially making it a form of DMA by another name</a:t>
            </a:r>
            <a:endParaRPr lang="en-IN" sz="1600" b="0" strike="noStrike" spc="-1">
              <a:latin typeface="Arial"/>
            </a:endParaRPr>
          </a:p>
          <a:p>
            <a:pPr>
              <a:lnSpc>
                <a:spcPct val="100000"/>
              </a:lnSpc>
            </a:pPr>
            <a:endParaRPr lang="en-IN" sz="1600" b="0" strike="noStrike" spc="-1">
              <a:latin typeface="Arial"/>
            </a:endParaRPr>
          </a:p>
          <a:p>
            <a:pPr>
              <a:lnSpc>
                <a:spcPct val="100000"/>
              </a:lnSpc>
            </a:pPr>
            <a:endParaRPr lang="en-IN" sz="1600" b="0" strike="noStrike" spc="-1">
              <a:latin typeface="Arial"/>
            </a:endParaRPr>
          </a:p>
          <a:p>
            <a:pPr>
              <a:lnSpc>
                <a:spcPct val="100000"/>
              </a:lnSpc>
            </a:pPr>
            <a:endParaRPr lang="en-IN" sz="1600" b="0" strike="noStrike" spc="-1">
              <a:latin typeface="Arial"/>
            </a:endParaRPr>
          </a:p>
        </p:txBody>
      </p:sp>
      <p:pic>
        <p:nvPicPr>
          <p:cNvPr id="303" name="Google Shape;570;p74"/>
          <p:cNvPicPr/>
          <p:nvPr/>
        </p:nvPicPr>
        <p:blipFill>
          <a:blip r:embed="rId2"/>
          <a:stretch/>
        </p:blipFill>
        <p:spPr>
          <a:xfrm>
            <a:off x="2436840" y="4191120"/>
            <a:ext cx="3514680" cy="2206440"/>
          </a:xfrm>
          <a:prstGeom prst="rect">
            <a:avLst/>
          </a:prstGeom>
          <a:ln>
            <a:noFill/>
          </a:ln>
        </p:spPr>
      </p:pic>
      <p:sp>
        <p:nvSpPr>
          <p:cNvPr id="304"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80FAB63-5E3D-4DEA-A814-A4580A22E0B4}" type="slidenum">
              <a:rPr lang="en-IN" sz="1200" b="0" strike="noStrike" spc="-1">
                <a:solidFill>
                  <a:srgbClr val="8B8B8B"/>
                </a:solidFill>
                <a:latin typeface="Calibri"/>
                <a:ea typeface="Calibri"/>
              </a:rPr>
              <a:t>22</a:t>
            </a:fld>
            <a:endParaRPr lang="en-IN" sz="1200" b="0" strike="noStrike" spc="-1">
              <a:latin typeface="Arial"/>
            </a:endParaRPr>
          </a:p>
        </p:txBody>
      </p:sp>
      <p:sp>
        <p:nvSpPr>
          <p:cNvPr id="305" name="TextShape 4"/>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1371600"/>
            <a:ext cx="8226360" cy="388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600" b="1" strike="noStrike" spc="-1">
                <a:solidFill>
                  <a:srgbClr val="0000FF"/>
                </a:solidFill>
                <a:latin typeface="Calibri"/>
                <a:ea typeface="Calibri"/>
              </a:rPr>
              <a:t>Q &amp; A</a:t>
            </a:r>
            <a:r>
              <a:t/>
            </a:r>
            <a:br/>
            <a:r>
              <a:rPr lang="en-IN" sz="3600" b="1" strike="noStrike" spc="-1">
                <a:solidFill>
                  <a:srgbClr val="0000FF"/>
                </a:solidFill>
                <a:latin typeface="Calibri"/>
                <a:ea typeface="Calibri"/>
              </a:rPr>
              <a:t>on Interrupts , Interrupt Handling Mechanism  PIC &amp; DMA Controller</a:t>
            </a:r>
            <a:endParaRPr lang="en-IN" sz="3600" b="0" strike="noStrike" spc="-1">
              <a:latin typeface="Arial"/>
            </a:endParaRPr>
          </a:p>
        </p:txBody>
      </p:sp>
      <p:sp>
        <p:nvSpPr>
          <p:cNvPr id="307" name="CustomShape 2"/>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303A059-4968-431E-BB82-7E8511789A4B}" type="slidenum">
              <a:rPr lang="en-IN" sz="1200" b="0" strike="noStrike" spc="-1">
                <a:solidFill>
                  <a:srgbClr val="8B8B8B"/>
                </a:solidFill>
                <a:latin typeface="Calibri"/>
                <a:ea typeface="Calibri"/>
              </a:rPr>
              <a:t>23</a:t>
            </a:fld>
            <a:endParaRPr lang="en-IN" sz="1200" b="0" strike="noStrike" spc="-1">
              <a:latin typeface="Arial"/>
            </a:endParaRPr>
          </a:p>
        </p:txBody>
      </p:sp>
      <p:sp>
        <p:nvSpPr>
          <p:cNvPr id="308"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BA8A1D1-DA9A-4291-AD28-954C6F15BC59}" type="slidenum">
              <a:rPr lang="en-IN" sz="1200" b="0" strike="noStrike" spc="-1">
                <a:solidFill>
                  <a:srgbClr val="8B8B8B"/>
                </a:solidFill>
                <a:latin typeface="Calibri"/>
                <a:ea typeface="Calibri"/>
              </a:rPr>
              <a:t>23</a:t>
            </a:fld>
            <a:endParaRPr lang="en-IN" sz="1200" b="0" strike="noStrike" spc="-1">
              <a:latin typeface="Arial"/>
            </a:endParaRPr>
          </a:p>
        </p:txBody>
      </p:sp>
      <p:sp>
        <p:nvSpPr>
          <p:cNvPr id="309" name="TextShape 4"/>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360000" y="792000"/>
            <a:ext cx="7997760" cy="60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Interrupt and Exception</a:t>
            </a:r>
            <a:endParaRPr lang="en-IN" sz="2800" b="0" strike="noStrike" spc="-1">
              <a:latin typeface="Arial"/>
            </a:endParaRPr>
          </a:p>
        </p:txBody>
      </p:sp>
      <p:sp>
        <p:nvSpPr>
          <p:cNvPr id="201" name="CustomShape 2"/>
          <p:cNvSpPr/>
          <p:nvPr/>
        </p:nvSpPr>
        <p:spPr>
          <a:xfrm>
            <a:off x="268560" y="1440000"/>
            <a:ext cx="8658360" cy="476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49400">
              <a:lnSpc>
                <a:spcPct val="90000"/>
              </a:lnSpc>
              <a:buClr>
                <a:srgbClr val="000000"/>
              </a:buClr>
              <a:buFont typeface="Arial"/>
              <a:buChar char="•"/>
            </a:pPr>
            <a:r>
              <a:rPr lang="en-IN" sz="2200" b="0" strike="noStrike" spc="-1">
                <a:solidFill>
                  <a:srgbClr val="000000"/>
                </a:solidFill>
                <a:latin typeface="Calibri"/>
                <a:ea typeface="Calibri"/>
              </a:rPr>
              <a:t>The terms are used differently by various manufacturers</a:t>
            </a:r>
            <a:endParaRPr lang="en-IN" sz="2200" b="0" strike="noStrike" spc="-1">
              <a:latin typeface="Arial"/>
            </a:endParaRPr>
          </a:p>
          <a:p>
            <a:pPr marL="216000" indent="-149400">
              <a:lnSpc>
                <a:spcPct val="90000"/>
              </a:lnSpc>
              <a:buClr>
                <a:srgbClr val="000000"/>
              </a:buClr>
              <a:buFont typeface="Arial"/>
              <a:buChar char="•"/>
            </a:pPr>
            <a:r>
              <a:rPr lang="en-IN" sz="2200" b="0" strike="noStrike" spc="-1">
                <a:solidFill>
                  <a:srgbClr val="000000"/>
                </a:solidFill>
                <a:latin typeface="Calibri"/>
                <a:ea typeface="Calibri"/>
              </a:rPr>
              <a:t>Traditionally exception means</a:t>
            </a:r>
            <a:endParaRPr lang="en-IN" sz="2200" b="0" strike="noStrike" spc="-1">
              <a:latin typeface="Arial"/>
            </a:endParaRPr>
          </a:p>
          <a:p>
            <a:pPr marL="457200" lvl="1" indent="-124200">
              <a:lnSpc>
                <a:spcPct val="90000"/>
              </a:lnSpc>
              <a:buClr>
                <a:srgbClr val="C00000"/>
              </a:buClr>
              <a:buFont typeface="Arial"/>
              <a:buChar char="–"/>
            </a:pPr>
            <a:r>
              <a:rPr lang="en-IN" sz="2000" b="1" strike="noStrike" spc="-1">
                <a:solidFill>
                  <a:srgbClr val="C00000"/>
                </a:solidFill>
                <a:latin typeface="Calibri"/>
                <a:ea typeface="Calibri"/>
              </a:rPr>
              <a:t>The normal operation of a program is interrupted and the processor will execute another piece of software (exception handling) somewhere.</a:t>
            </a:r>
            <a:endParaRPr lang="en-IN" sz="2000" b="0" strike="noStrike" spc="-1">
              <a:latin typeface="Arial"/>
            </a:endParaRPr>
          </a:p>
          <a:p>
            <a:pPr marL="914400" lvl="2" indent="-124200">
              <a:lnSpc>
                <a:spcPct val="90000"/>
              </a:lnSpc>
              <a:buClr>
                <a:srgbClr val="000000"/>
              </a:buClr>
              <a:buFont typeface="Arial"/>
              <a:buChar char="•"/>
            </a:pPr>
            <a:r>
              <a:rPr lang="en-IN" sz="2000" b="0" u="sng" strike="noStrike" spc="-1">
                <a:solidFill>
                  <a:srgbClr val="000000"/>
                </a:solidFill>
                <a:uFillTx/>
                <a:latin typeface="Calibri"/>
                <a:ea typeface="Calibri"/>
              </a:rPr>
              <a:t>Interrupt (hardware interrupt)</a:t>
            </a:r>
            <a:r>
              <a:rPr lang="en-IN" sz="2000" b="0" strike="noStrike" spc="-1">
                <a:solidFill>
                  <a:srgbClr val="000000"/>
                </a:solidFill>
                <a:latin typeface="Calibri"/>
                <a:ea typeface="Calibri"/>
              </a:rPr>
              <a:t> is an exception caused by some hardware condition happening outside the processor (e.g. external hard interrupt, IRQ FIQ).</a:t>
            </a:r>
            <a:endParaRPr lang="en-IN" sz="2000" b="0" strike="noStrike" spc="-1">
              <a:latin typeface="Arial"/>
            </a:endParaRPr>
          </a:p>
          <a:p>
            <a:pPr>
              <a:lnSpc>
                <a:spcPct val="100000"/>
              </a:lnSpc>
            </a:pPr>
            <a:endParaRPr lang="en-IN" sz="2000" b="0" strike="noStrike" spc="-1">
              <a:latin typeface="Arial"/>
            </a:endParaRPr>
          </a:p>
          <a:p>
            <a:pPr marL="914400" lvl="2" indent="-124200">
              <a:lnSpc>
                <a:spcPct val="90000"/>
              </a:lnSpc>
              <a:buClr>
                <a:srgbClr val="000000"/>
              </a:buClr>
              <a:buFont typeface="Arial"/>
              <a:buChar char="•"/>
            </a:pPr>
            <a:r>
              <a:rPr lang="en-IN" sz="2000" b="0" u="sng" strike="noStrike" spc="-1">
                <a:solidFill>
                  <a:srgbClr val="000000"/>
                </a:solidFill>
                <a:uFillTx/>
                <a:latin typeface="Calibri"/>
                <a:ea typeface="Calibri"/>
              </a:rPr>
              <a:t>Software interrupt (SWI)</a:t>
            </a:r>
            <a:r>
              <a:rPr lang="en-IN" sz="2000" b="0" strike="noStrike" spc="-1">
                <a:solidFill>
                  <a:srgbClr val="000000"/>
                </a:solidFill>
                <a:latin typeface="Calibri"/>
                <a:ea typeface="Calibri"/>
              </a:rPr>
              <a:t> is an exception caused by an assembly  software instruction (SWI 0x?? exception call instruction) written in the software code.</a:t>
            </a:r>
            <a:endParaRPr lang="en-IN" sz="2000" b="0" strike="noStrike" spc="-1">
              <a:latin typeface="Arial"/>
            </a:endParaRPr>
          </a:p>
          <a:p>
            <a:pPr>
              <a:lnSpc>
                <a:spcPct val="100000"/>
              </a:lnSpc>
            </a:pPr>
            <a:endParaRPr lang="en-IN" sz="2000" b="0" strike="noStrike" spc="-1">
              <a:latin typeface="Arial"/>
            </a:endParaRPr>
          </a:p>
          <a:p>
            <a:pPr marL="914400" lvl="2" indent="-124200">
              <a:lnSpc>
                <a:spcPct val="90000"/>
              </a:lnSpc>
              <a:buClr>
                <a:srgbClr val="000000"/>
              </a:buClr>
              <a:buFont typeface="Arial"/>
              <a:buChar char="•"/>
            </a:pPr>
            <a:r>
              <a:rPr lang="en-IN" sz="2000" b="0" strike="noStrike" spc="-1">
                <a:solidFill>
                  <a:srgbClr val="000000"/>
                </a:solidFill>
                <a:latin typeface="Calibri"/>
                <a:ea typeface="Calibri"/>
              </a:rPr>
              <a:t> </a:t>
            </a:r>
            <a:r>
              <a:rPr lang="en-IN" sz="2000" b="0" u="sng" strike="noStrike" spc="-1">
                <a:solidFill>
                  <a:srgbClr val="000000"/>
                </a:solidFill>
                <a:uFillTx/>
                <a:latin typeface="Calibri"/>
                <a:ea typeface="Calibri"/>
              </a:rPr>
              <a:t>Trap</a:t>
            </a:r>
            <a:r>
              <a:rPr lang="en-IN" sz="2000" b="0" strike="noStrike" spc="-1">
                <a:solidFill>
                  <a:srgbClr val="000000"/>
                </a:solidFill>
                <a:latin typeface="Calibri"/>
                <a:ea typeface="Calibri"/>
              </a:rPr>
              <a:t> is an exception caused by a failure condition of the processor (e.g. abort “pre-fetch , data” , undefined instruction, divided_by_zero, or stack overflow etc) </a:t>
            </a:r>
            <a:endParaRPr lang="en-IN" sz="2000" b="0" strike="noStrike" spc="-1">
              <a:latin typeface="Arial"/>
            </a:endParaRPr>
          </a:p>
          <a:p>
            <a:pPr>
              <a:lnSpc>
                <a:spcPct val="90000"/>
              </a:lnSpc>
            </a:pPr>
            <a:endParaRPr lang="en-IN" sz="2000" b="0" strike="noStrike" spc="-1">
              <a:latin typeface="Arial"/>
            </a:endParaRPr>
          </a:p>
        </p:txBody>
      </p:sp>
      <p:sp>
        <p:nvSpPr>
          <p:cNvPr id="202"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203" name="CustomShape 4"/>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E7CA130-6325-4401-A8DD-EBFEC899AAD5}" type="slidenum">
              <a:rPr lang="en-IN" sz="1200" b="0" strike="noStrike" spc="-1">
                <a:solidFill>
                  <a:srgbClr val="8B8B8B"/>
                </a:solidFill>
                <a:latin typeface="Calibri"/>
                <a:ea typeface="Calibri"/>
              </a:rPr>
              <a:t>3</a:t>
            </a:fld>
            <a:endParaRPr lang="en-IN" sz="1200" b="0" strike="noStrike" spc="-1">
              <a:latin typeface="Arial"/>
            </a:endParaRPr>
          </a:p>
        </p:txBody>
      </p:sp>
      <p:sp>
        <p:nvSpPr>
          <p:cNvPr id="204" name="TextShape 5"/>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288000" y="979560"/>
            <a:ext cx="8709840" cy="5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Compare hardware and software interrupt</a:t>
            </a:r>
            <a:endParaRPr lang="en-IN" sz="2800" b="0" strike="noStrike" spc="-1">
              <a:latin typeface="Arial"/>
            </a:endParaRPr>
          </a:p>
        </p:txBody>
      </p:sp>
      <p:sp>
        <p:nvSpPr>
          <p:cNvPr id="206" name="CustomShape 2"/>
          <p:cNvSpPr/>
          <p:nvPr/>
        </p:nvSpPr>
        <p:spPr>
          <a:xfrm>
            <a:off x="240120" y="1014120"/>
            <a:ext cx="86612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marL="457200" lvl="1" indent="-174960">
              <a:lnSpc>
                <a:spcPct val="100000"/>
              </a:lnSpc>
              <a:buClr>
                <a:srgbClr val="0000FF"/>
              </a:buClr>
              <a:buFont typeface="Arial"/>
              <a:buChar char="–"/>
            </a:pPr>
            <a:r>
              <a:rPr lang="en-IN" sz="2400" b="1" u="sng" strike="noStrike" spc="-1">
                <a:solidFill>
                  <a:srgbClr val="0000FF"/>
                </a:solidFill>
                <a:uFillTx/>
                <a:latin typeface="Calibri"/>
                <a:ea typeface="Calibri"/>
              </a:rPr>
              <a:t>Hardware interrupt</a:t>
            </a:r>
            <a:r>
              <a:rPr lang="en-IN" sz="2400" b="0" strike="noStrike" spc="-1">
                <a:solidFill>
                  <a:srgbClr val="000000"/>
                </a:solidFill>
                <a:latin typeface="Calibri"/>
                <a:ea typeface="Calibri"/>
              </a:rPr>
              <a:t>, e.g.</a:t>
            </a:r>
            <a:endParaRPr lang="en-IN" sz="2400" b="0" strike="noStrike" spc="-1">
              <a:latin typeface="Arial"/>
            </a:endParaRPr>
          </a:p>
          <a:p>
            <a:pPr marL="457200">
              <a:lnSpc>
                <a:spcPct val="100000"/>
              </a:lnSpc>
            </a:pPr>
            <a:endParaRPr lang="en-IN" sz="2400" b="0" strike="noStrike" spc="-1">
              <a:latin typeface="Arial"/>
            </a:endParaRPr>
          </a:p>
          <a:p>
            <a:pPr marL="457200">
              <a:lnSpc>
                <a:spcPct val="100000"/>
              </a:lnSpc>
            </a:pPr>
            <a:endParaRPr lang="en-IN" sz="2400" b="0" strike="noStrike" spc="-1">
              <a:latin typeface="Arial"/>
            </a:endParaRPr>
          </a:p>
          <a:p>
            <a:pPr marL="457200">
              <a:lnSpc>
                <a:spcPct val="100000"/>
              </a:lnSpc>
            </a:pPr>
            <a:endParaRPr lang="en-IN" sz="2400" b="0" strike="noStrike" spc="-1">
              <a:latin typeface="Arial"/>
            </a:endParaRPr>
          </a:p>
          <a:p>
            <a:pPr marL="457200">
              <a:lnSpc>
                <a:spcPct val="100000"/>
              </a:lnSpc>
            </a:pPr>
            <a:endParaRPr lang="en-IN" sz="2400" b="0" strike="noStrike" spc="-1">
              <a:latin typeface="Arial"/>
            </a:endParaRPr>
          </a:p>
          <a:p>
            <a:pPr marL="457200" lvl="1" indent="-174960">
              <a:lnSpc>
                <a:spcPct val="100000"/>
              </a:lnSpc>
              <a:buClr>
                <a:srgbClr val="0000FF"/>
              </a:buClr>
              <a:buFont typeface="Arial"/>
              <a:buChar char="–"/>
            </a:pPr>
            <a:r>
              <a:rPr lang="en-IN" sz="2400" b="1" u="sng" strike="noStrike" spc="-1">
                <a:solidFill>
                  <a:srgbClr val="0000FF"/>
                </a:solidFill>
                <a:uFillTx/>
                <a:latin typeface="Calibri"/>
                <a:ea typeface="Calibri"/>
              </a:rPr>
              <a:t>Software interrupt</a:t>
            </a:r>
            <a:endParaRPr lang="en-IN" sz="2400" b="0" strike="noStrike" spc="-1">
              <a:latin typeface="Arial"/>
            </a:endParaRPr>
          </a:p>
        </p:txBody>
      </p:sp>
      <p:sp>
        <p:nvSpPr>
          <p:cNvPr id="207" name="CustomShape 3"/>
          <p:cNvSpPr/>
          <p:nvPr/>
        </p:nvSpPr>
        <p:spPr>
          <a:xfrm>
            <a:off x="1838160" y="2145960"/>
            <a:ext cx="2206440" cy="987480"/>
          </a:xfrm>
          <a:prstGeom prst="rect">
            <a:avLst/>
          </a:prstGeom>
          <a:solidFill>
            <a:srgbClr val="EEECE1"/>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a:solidFill>
                  <a:srgbClr val="000000"/>
                </a:solidFill>
                <a:latin typeface="Calibri"/>
                <a:ea typeface="Calibri"/>
              </a:rPr>
              <a:t>Computer</a:t>
            </a:r>
            <a:endParaRPr lang="en-IN" sz="1800" b="0" strike="noStrike" spc="-1">
              <a:latin typeface="Arial"/>
            </a:endParaRPr>
          </a:p>
          <a:p>
            <a:pPr algn="ctr">
              <a:lnSpc>
                <a:spcPct val="100000"/>
              </a:lnSpc>
            </a:pPr>
            <a:r>
              <a:rPr lang="en-IN" sz="1800" b="0" strike="noStrike" spc="-1">
                <a:solidFill>
                  <a:srgbClr val="000000"/>
                </a:solidFill>
                <a:latin typeface="Calibri"/>
                <a:ea typeface="Calibri"/>
              </a:rPr>
              <a:t>        EINT3</a:t>
            </a:r>
            <a:endParaRPr lang="en-IN" sz="1800" b="0" strike="noStrike" spc="-1">
              <a:latin typeface="Arial"/>
            </a:endParaRPr>
          </a:p>
        </p:txBody>
      </p:sp>
      <p:sp>
        <p:nvSpPr>
          <p:cNvPr id="208" name="CustomShape 4"/>
          <p:cNvSpPr/>
          <p:nvPr/>
        </p:nvSpPr>
        <p:spPr>
          <a:xfrm>
            <a:off x="302040" y="2031480"/>
            <a:ext cx="1383840" cy="145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Arial"/>
              </a:rPr>
              <a:t>IRQ_Eint1()</a:t>
            </a:r>
            <a:endParaRPr lang="en-IN" sz="1800" b="0" strike="noStrike" spc="-1">
              <a:latin typeface="Arial"/>
            </a:endParaRPr>
          </a:p>
          <a:p>
            <a:pPr>
              <a:lnSpc>
                <a:spcPct val="100000"/>
              </a:lnSpc>
            </a:pPr>
            <a:r>
              <a:rPr lang="en-IN" sz="1800" b="0" strike="noStrike" spc="-1">
                <a:solidFill>
                  <a:srgbClr val="000000"/>
                </a:solidFill>
                <a:latin typeface="Arial"/>
                <a:ea typeface="Arial"/>
              </a:rPr>
              <a:t>{</a:t>
            </a:r>
            <a:endParaRPr lang="en-IN" sz="1800" b="0" strike="noStrike" spc="-1">
              <a:latin typeface="Arial"/>
            </a:endParaRPr>
          </a:p>
          <a:p>
            <a:pPr>
              <a:lnSpc>
                <a:spcPct val="100000"/>
              </a:lnSpc>
            </a:pPr>
            <a:r>
              <a:rPr lang="en-IN" sz="1800" b="0" strike="noStrike" spc="-1">
                <a:solidFill>
                  <a:srgbClr val="000000"/>
                </a:solidFill>
                <a:latin typeface="Arial"/>
                <a:ea typeface="Arial"/>
              </a:rPr>
              <a:t>::</a:t>
            </a:r>
            <a:endParaRPr lang="en-IN" sz="1800" b="0" strike="noStrike" spc="-1">
              <a:latin typeface="Arial"/>
            </a:endParaRPr>
          </a:p>
          <a:p>
            <a:pPr>
              <a:lnSpc>
                <a:spcPct val="100000"/>
              </a:lnSpc>
            </a:pPr>
            <a:r>
              <a:rPr lang="en-IN" sz="1800" b="0" strike="noStrike" spc="-1">
                <a:solidFill>
                  <a:srgbClr val="000000"/>
                </a:solidFill>
                <a:latin typeface="Arial"/>
                <a:ea typeface="Arial"/>
              </a:rPr>
              <a:t>}</a:t>
            </a:r>
            <a:endParaRPr lang="en-IN" sz="1800" b="0" strike="noStrike" spc="-1">
              <a:latin typeface="Arial"/>
            </a:endParaRPr>
          </a:p>
          <a:p>
            <a:pPr>
              <a:lnSpc>
                <a:spcPct val="100000"/>
              </a:lnSpc>
            </a:pPr>
            <a:endParaRPr lang="en-IN" sz="1800" b="0" strike="noStrike" spc="-1">
              <a:latin typeface="Arial"/>
            </a:endParaRPr>
          </a:p>
        </p:txBody>
      </p:sp>
      <p:sp>
        <p:nvSpPr>
          <p:cNvPr id="209" name="CustomShape 5"/>
          <p:cNvSpPr/>
          <p:nvPr/>
        </p:nvSpPr>
        <p:spPr>
          <a:xfrm>
            <a:off x="4271040" y="2045880"/>
            <a:ext cx="4630320" cy="11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Arial"/>
              </a:rPr>
              <a:t>A falling edge at EINT3 will trigger the </a:t>
            </a:r>
            <a:endParaRPr lang="en-IN" sz="1800" b="0" strike="noStrike" spc="-1">
              <a:latin typeface="Arial"/>
            </a:endParaRPr>
          </a:p>
          <a:p>
            <a:pPr>
              <a:lnSpc>
                <a:spcPct val="100000"/>
              </a:lnSpc>
            </a:pPr>
            <a:r>
              <a:rPr lang="en-IN" sz="1800" b="0" strike="noStrike" spc="-1">
                <a:solidFill>
                  <a:srgbClr val="000000"/>
                </a:solidFill>
                <a:latin typeface="Arial"/>
                <a:ea typeface="Arial"/>
              </a:rPr>
              <a:t>execution of the </a:t>
            </a:r>
            <a:r>
              <a:rPr lang="en-IN" sz="1800" b="0" u="sng" strike="noStrike" spc="-1">
                <a:solidFill>
                  <a:srgbClr val="000000"/>
                </a:solidFill>
                <a:uFillTx/>
                <a:latin typeface="Arial"/>
                <a:ea typeface="Arial"/>
              </a:rPr>
              <a:t>interrupt service routine</a:t>
            </a:r>
            <a:endParaRPr lang="en-IN" sz="1800" b="0" strike="noStrike" spc="-1">
              <a:latin typeface="Arial"/>
            </a:endParaRPr>
          </a:p>
          <a:p>
            <a:pPr>
              <a:lnSpc>
                <a:spcPct val="100000"/>
              </a:lnSpc>
            </a:pPr>
            <a:endParaRPr lang="en-IN" sz="1800" b="0" strike="noStrike" spc="-1">
              <a:latin typeface="Arial"/>
            </a:endParaRPr>
          </a:p>
        </p:txBody>
      </p:sp>
      <p:sp>
        <p:nvSpPr>
          <p:cNvPr id="210" name="CustomShape 6"/>
          <p:cNvSpPr/>
          <p:nvPr/>
        </p:nvSpPr>
        <p:spPr>
          <a:xfrm rot="10800000">
            <a:off x="1488600" y="2412000"/>
            <a:ext cx="378000" cy="225720"/>
          </a:xfrm>
          <a:custGeom>
            <a:avLst/>
            <a:gdLst/>
            <a:ahLst/>
            <a:cxnLst/>
            <a:rect l="l" t="t" r="r" b="b"/>
            <a:pathLst>
              <a:path w="21600" h="21600">
                <a:moveTo>
                  <a:pt x="0" y="0"/>
                </a:moveTo>
                <a:lnTo>
                  <a:pt x="21600" y="21600"/>
                </a:lnTo>
              </a:path>
            </a:pathLst>
          </a:custGeom>
          <a:noFill/>
          <a:ln w="9360">
            <a:noFill/>
          </a:ln>
        </p:spPr>
        <p:style>
          <a:lnRef idx="0">
            <a:scrgbClr r="0" g="0" b="0"/>
          </a:lnRef>
          <a:fillRef idx="0">
            <a:scrgbClr r="0" g="0" b="0"/>
          </a:fillRef>
          <a:effectRef idx="0">
            <a:scrgbClr r="0" g="0" b="0"/>
          </a:effectRef>
          <a:fontRef idx="minor"/>
        </p:style>
      </p:sp>
      <p:sp>
        <p:nvSpPr>
          <p:cNvPr id="211" name="CustomShape 7"/>
          <p:cNvSpPr/>
          <p:nvPr/>
        </p:nvSpPr>
        <p:spPr>
          <a:xfrm rot="10800000" flipH="1">
            <a:off x="1447560" y="2792880"/>
            <a:ext cx="454320" cy="310680"/>
          </a:xfrm>
          <a:custGeom>
            <a:avLst/>
            <a:gdLst/>
            <a:ahLst/>
            <a:cxnLst/>
            <a:rect l="l" t="t" r="r" b="b"/>
            <a:pathLst>
              <a:path w="21600" h="21600">
                <a:moveTo>
                  <a:pt x="0" y="0"/>
                </a:moveTo>
                <a:lnTo>
                  <a:pt x="21600" y="21600"/>
                </a:lnTo>
              </a:path>
            </a:pathLst>
          </a:custGeom>
          <a:noFill/>
          <a:ln w="9360">
            <a:noFill/>
          </a:ln>
        </p:spPr>
        <p:style>
          <a:lnRef idx="0">
            <a:scrgbClr r="0" g="0" b="0"/>
          </a:lnRef>
          <a:fillRef idx="0">
            <a:scrgbClr r="0" g="0" b="0"/>
          </a:fillRef>
          <a:effectRef idx="0">
            <a:scrgbClr r="0" g="0" b="0"/>
          </a:effectRef>
          <a:fontRef idx="minor"/>
        </p:style>
      </p:sp>
      <p:sp>
        <p:nvSpPr>
          <p:cNvPr id="212" name="CustomShape 8"/>
          <p:cNvSpPr/>
          <p:nvPr/>
        </p:nvSpPr>
        <p:spPr>
          <a:xfrm>
            <a:off x="2056320" y="4359600"/>
            <a:ext cx="3197160" cy="1901880"/>
          </a:xfrm>
          <a:prstGeom prst="rect">
            <a:avLst/>
          </a:prstGeom>
          <a:solidFill>
            <a:srgbClr val="EEECE1"/>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1800" b="0" strike="noStrike" spc="-1">
                <a:solidFill>
                  <a:srgbClr val="000000"/>
                </a:solidFill>
                <a:latin typeface="Calibri"/>
                <a:ea typeface="Calibri"/>
              </a:rPr>
              <a:t>Computer</a:t>
            </a:r>
            <a:endParaRPr lang="en-IN" sz="1800" b="0" strike="noStrike" spc="-1">
              <a:latin typeface="Arial"/>
            </a:endParaRPr>
          </a:p>
          <a:p>
            <a:pPr>
              <a:lnSpc>
                <a:spcPct val="100000"/>
              </a:lnSpc>
            </a:pPr>
            <a:r>
              <a:rPr lang="en-IN" sz="1800" b="0" strike="noStrike" spc="-1">
                <a:solidFill>
                  <a:srgbClr val="000000"/>
                </a:solidFill>
                <a:latin typeface="Calibri"/>
                <a:ea typeface="Calibri"/>
              </a:rPr>
              <a:t>Main{</a:t>
            </a:r>
            <a:endParaRPr lang="en-IN" sz="1800" b="0" strike="noStrike" spc="-1">
              <a:latin typeface="Arial"/>
            </a:endParaRPr>
          </a:p>
          <a:p>
            <a:pPr>
              <a:lnSpc>
                <a:spcPct val="100000"/>
              </a:lnSpc>
            </a:pPr>
            <a:r>
              <a:rPr lang="en-IN" sz="1800" b="0" strike="noStrike" spc="-1">
                <a:solidFill>
                  <a:srgbClr val="000000"/>
                </a:solidFill>
                <a:latin typeface="Calibri"/>
                <a:ea typeface="Calibri"/>
              </a:rPr>
              <a:t>:</a:t>
            </a:r>
            <a:endParaRPr lang="en-IN" sz="1800" b="0" strike="noStrike" spc="-1">
              <a:latin typeface="Arial"/>
            </a:endParaRPr>
          </a:p>
          <a:p>
            <a:pPr>
              <a:lnSpc>
                <a:spcPct val="100000"/>
              </a:lnSpc>
            </a:pPr>
            <a:r>
              <a:rPr lang="en-IN" sz="1800" b="0" strike="noStrike" spc="-1">
                <a:solidFill>
                  <a:srgbClr val="000000"/>
                </a:solidFill>
                <a:latin typeface="Calibri"/>
                <a:ea typeface="Calibri"/>
              </a:rPr>
              <a:t>     SWI N</a:t>
            </a:r>
            <a:endParaRPr lang="en-IN" sz="1800" b="0" strike="noStrike" spc="-1">
              <a:latin typeface="Arial"/>
            </a:endParaRPr>
          </a:p>
          <a:p>
            <a:pPr>
              <a:lnSpc>
                <a:spcPct val="100000"/>
              </a:lnSpc>
            </a:pPr>
            <a:r>
              <a:rPr lang="en-IN" sz="1800" b="0" strike="noStrike" spc="-1">
                <a:solidFill>
                  <a:srgbClr val="000000"/>
                </a:solidFill>
                <a:latin typeface="Calibri"/>
                <a:ea typeface="Calibri"/>
              </a:rPr>
              <a:t>:</a:t>
            </a:r>
            <a:endParaRPr lang="en-IN" sz="1800" b="0" strike="noStrike" spc="-1">
              <a:latin typeface="Arial"/>
            </a:endParaRPr>
          </a:p>
          <a:p>
            <a:pPr>
              <a:lnSpc>
                <a:spcPct val="100000"/>
              </a:lnSpc>
            </a:pPr>
            <a:r>
              <a:rPr lang="en-IN" sz="1800" b="0" strike="noStrike" spc="-1">
                <a:solidFill>
                  <a:srgbClr val="000000"/>
                </a:solidFill>
                <a:latin typeface="Calibri"/>
                <a:ea typeface="Calibri"/>
              </a:rPr>
              <a:t>}   </a:t>
            </a:r>
            <a:endParaRPr lang="en-IN" sz="1800" b="0" strike="noStrike" spc="-1">
              <a:latin typeface="Arial"/>
            </a:endParaRPr>
          </a:p>
        </p:txBody>
      </p:sp>
      <p:sp>
        <p:nvSpPr>
          <p:cNvPr id="213" name="CustomShape 9"/>
          <p:cNvSpPr/>
          <p:nvPr/>
        </p:nvSpPr>
        <p:spPr>
          <a:xfrm flipH="1">
            <a:off x="3283200" y="4789080"/>
            <a:ext cx="2283120" cy="682920"/>
          </a:xfrm>
          <a:custGeom>
            <a:avLst/>
            <a:gdLst/>
            <a:ahLst/>
            <a:cxnLst/>
            <a:rect l="l" t="t" r="r" b="b"/>
            <a:pathLst>
              <a:path w="21600" h="21600">
                <a:moveTo>
                  <a:pt x="0" y="0"/>
                </a:moveTo>
                <a:lnTo>
                  <a:pt x="21600" y="21600"/>
                </a:lnTo>
              </a:path>
            </a:pathLst>
          </a:custGeom>
          <a:noFill/>
          <a:ln w="9360">
            <a:noFill/>
          </a:ln>
        </p:spPr>
        <p:style>
          <a:lnRef idx="0">
            <a:scrgbClr r="0" g="0" b="0"/>
          </a:lnRef>
          <a:fillRef idx="0">
            <a:scrgbClr r="0" g="0" b="0"/>
          </a:fillRef>
          <a:effectRef idx="0">
            <a:scrgbClr r="0" g="0" b="0"/>
          </a:effectRef>
          <a:fontRef idx="minor"/>
        </p:style>
      </p:sp>
      <p:sp>
        <p:nvSpPr>
          <p:cNvPr id="214" name="CustomShape 10"/>
          <p:cNvSpPr/>
          <p:nvPr/>
        </p:nvSpPr>
        <p:spPr>
          <a:xfrm>
            <a:off x="154800" y="4723920"/>
            <a:ext cx="1953720" cy="145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Arial"/>
              </a:rPr>
              <a:t>N-th-sys-routine()</a:t>
            </a:r>
            <a:endParaRPr lang="en-IN" sz="1800" b="0" strike="noStrike" spc="-1">
              <a:latin typeface="Arial"/>
            </a:endParaRPr>
          </a:p>
          <a:p>
            <a:pPr>
              <a:lnSpc>
                <a:spcPct val="100000"/>
              </a:lnSpc>
            </a:pPr>
            <a:r>
              <a:rPr lang="en-IN" sz="1800" b="0" strike="noStrike" spc="-1">
                <a:solidFill>
                  <a:srgbClr val="000000"/>
                </a:solidFill>
                <a:latin typeface="Arial"/>
                <a:ea typeface="Arial"/>
              </a:rPr>
              <a:t>{</a:t>
            </a:r>
            <a:endParaRPr lang="en-IN" sz="1800" b="0" strike="noStrike" spc="-1">
              <a:latin typeface="Arial"/>
            </a:endParaRPr>
          </a:p>
          <a:p>
            <a:pPr>
              <a:lnSpc>
                <a:spcPct val="100000"/>
              </a:lnSpc>
            </a:pPr>
            <a:r>
              <a:rPr lang="en-IN" sz="1800" b="0" strike="noStrike" spc="-1">
                <a:solidFill>
                  <a:srgbClr val="000000"/>
                </a:solidFill>
                <a:latin typeface="Arial"/>
                <a:ea typeface="Arial"/>
              </a:rPr>
              <a:t>::</a:t>
            </a:r>
            <a:endParaRPr lang="en-IN" sz="1800" b="0" strike="noStrike" spc="-1">
              <a:latin typeface="Arial"/>
            </a:endParaRPr>
          </a:p>
          <a:p>
            <a:pPr>
              <a:lnSpc>
                <a:spcPct val="100000"/>
              </a:lnSpc>
            </a:pPr>
            <a:r>
              <a:rPr lang="en-IN" sz="1800" b="0" strike="noStrike" spc="-1">
                <a:solidFill>
                  <a:srgbClr val="000000"/>
                </a:solidFill>
                <a:latin typeface="Arial"/>
                <a:ea typeface="Arial"/>
              </a:rPr>
              <a:t>}</a:t>
            </a:r>
            <a:endParaRPr lang="en-IN" sz="1800" b="0" strike="noStrike" spc="-1">
              <a:latin typeface="Arial"/>
            </a:endParaRPr>
          </a:p>
          <a:p>
            <a:pPr>
              <a:lnSpc>
                <a:spcPct val="100000"/>
              </a:lnSpc>
            </a:pPr>
            <a:endParaRPr lang="en-IN" sz="1800" b="0" strike="noStrike" spc="-1">
              <a:latin typeface="Arial"/>
            </a:endParaRPr>
          </a:p>
        </p:txBody>
      </p:sp>
      <p:sp>
        <p:nvSpPr>
          <p:cNvPr id="215" name="CustomShape 11"/>
          <p:cNvSpPr/>
          <p:nvPr/>
        </p:nvSpPr>
        <p:spPr>
          <a:xfrm>
            <a:off x="5594400" y="4490640"/>
            <a:ext cx="3403440" cy="173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Arial"/>
              </a:rPr>
              <a:t>An instruction “SWI N” in </a:t>
            </a:r>
            <a:endParaRPr lang="en-IN" sz="1800" b="0" strike="noStrike" spc="-1">
              <a:latin typeface="Arial"/>
            </a:endParaRPr>
          </a:p>
          <a:p>
            <a:pPr>
              <a:lnSpc>
                <a:spcPct val="100000"/>
              </a:lnSpc>
            </a:pPr>
            <a:r>
              <a:rPr lang="en-IN" sz="1800" b="0" strike="noStrike" spc="-1">
                <a:solidFill>
                  <a:srgbClr val="000000"/>
                </a:solidFill>
                <a:latin typeface="Arial"/>
                <a:ea typeface="Arial"/>
              </a:rPr>
              <a:t>the program will trigger the </a:t>
            </a:r>
            <a:endParaRPr lang="en-IN" sz="1800" b="0" strike="noStrike" spc="-1">
              <a:latin typeface="Arial"/>
            </a:endParaRPr>
          </a:p>
          <a:p>
            <a:pPr>
              <a:lnSpc>
                <a:spcPct val="100000"/>
              </a:lnSpc>
            </a:pPr>
            <a:r>
              <a:rPr lang="en-IN" sz="1800" b="0" strike="noStrike" spc="-1">
                <a:solidFill>
                  <a:srgbClr val="000000"/>
                </a:solidFill>
                <a:latin typeface="Arial"/>
                <a:ea typeface="Arial"/>
              </a:rPr>
              <a:t>execution of </a:t>
            </a:r>
            <a:endParaRPr lang="en-IN" sz="1800" b="0" strike="noStrike" spc="-1">
              <a:latin typeface="Arial"/>
            </a:endParaRPr>
          </a:p>
          <a:p>
            <a:pPr>
              <a:lnSpc>
                <a:spcPct val="100000"/>
              </a:lnSpc>
            </a:pPr>
            <a:r>
              <a:rPr lang="en-IN" sz="1800" b="0" strike="noStrike" spc="-1">
                <a:solidFill>
                  <a:srgbClr val="000000"/>
                </a:solidFill>
                <a:latin typeface="Arial"/>
                <a:ea typeface="Arial"/>
              </a:rPr>
              <a:t>the N-th-sys-routine </a:t>
            </a:r>
            <a:endParaRPr lang="en-IN" sz="1800" b="0" strike="noStrike" spc="-1">
              <a:latin typeface="Arial"/>
            </a:endParaRPr>
          </a:p>
          <a:p>
            <a:pPr>
              <a:lnSpc>
                <a:spcPct val="100000"/>
              </a:lnSpc>
            </a:pPr>
            <a:r>
              <a:rPr lang="en-IN" sz="1800" b="0" strike="noStrike" spc="-1">
                <a:solidFill>
                  <a:srgbClr val="000000"/>
                </a:solidFill>
                <a:latin typeface="Arial"/>
                <a:ea typeface="Arial"/>
              </a:rPr>
              <a:t>(system routine)</a:t>
            </a:r>
            <a:endParaRPr lang="en-IN" sz="1800" b="0" strike="noStrike" spc="-1">
              <a:latin typeface="Arial"/>
            </a:endParaRPr>
          </a:p>
          <a:p>
            <a:pPr>
              <a:lnSpc>
                <a:spcPct val="100000"/>
              </a:lnSpc>
            </a:pPr>
            <a:endParaRPr lang="en-IN" sz="1800" b="0" strike="noStrike" spc="-1">
              <a:latin typeface="Arial"/>
            </a:endParaRPr>
          </a:p>
        </p:txBody>
      </p:sp>
      <p:sp>
        <p:nvSpPr>
          <p:cNvPr id="216" name="CustomShape 12"/>
          <p:cNvSpPr/>
          <p:nvPr/>
        </p:nvSpPr>
        <p:spPr>
          <a:xfrm rot="10800000">
            <a:off x="1564920" y="5134680"/>
            <a:ext cx="682920" cy="149400"/>
          </a:xfrm>
          <a:custGeom>
            <a:avLst/>
            <a:gdLst/>
            <a:ahLst/>
            <a:cxnLst/>
            <a:rect l="l" t="t" r="r" b="b"/>
            <a:pathLst>
              <a:path w="21600" h="21600">
                <a:moveTo>
                  <a:pt x="0" y="0"/>
                </a:moveTo>
                <a:lnTo>
                  <a:pt x="21600" y="21600"/>
                </a:lnTo>
              </a:path>
            </a:pathLst>
          </a:custGeom>
          <a:noFill/>
          <a:ln w="9360">
            <a:noFill/>
          </a:ln>
        </p:spPr>
        <p:style>
          <a:lnRef idx="0">
            <a:scrgbClr r="0" g="0" b="0"/>
          </a:lnRef>
          <a:fillRef idx="0">
            <a:scrgbClr r="0" g="0" b="0"/>
          </a:fillRef>
          <a:effectRef idx="0">
            <a:scrgbClr r="0" g="0" b="0"/>
          </a:effectRef>
          <a:fontRef idx="minor"/>
        </p:style>
      </p:sp>
      <p:sp>
        <p:nvSpPr>
          <p:cNvPr id="217" name="CustomShape 13"/>
          <p:cNvSpPr/>
          <p:nvPr/>
        </p:nvSpPr>
        <p:spPr>
          <a:xfrm rot="10800000" flipH="1">
            <a:off x="1790640" y="5471280"/>
            <a:ext cx="454320" cy="378000"/>
          </a:xfrm>
          <a:custGeom>
            <a:avLst/>
            <a:gdLst/>
            <a:ahLst/>
            <a:cxnLst/>
            <a:rect l="l" t="t" r="r" b="b"/>
            <a:pathLst>
              <a:path w="21600" h="21600">
                <a:moveTo>
                  <a:pt x="0" y="0"/>
                </a:moveTo>
                <a:lnTo>
                  <a:pt x="21600" y="21600"/>
                </a:lnTo>
              </a:path>
            </a:pathLst>
          </a:custGeom>
          <a:noFill/>
          <a:ln w="9360">
            <a:noFill/>
          </a:ln>
        </p:spPr>
        <p:style>
          <a:lnRef idx="0">
            <a:scrgbClr r="0" g="0" b="0"/>
          </a:lnRef>
          <a:fillRef idx="0">
            <a:scrgbClr r="0" g="0" b="0"/>
          </a:fillRef>
          <a:effectRef idx="0">
            <a:scrgbClr r="0" g="0" b="0"/>
          </a:effectRef>
          <a:fontRef idx="minor"/>
        </p:style>
      </p:sp>
      <p:sp>
        <p:nvSpPr>
          <p:cNvPr id="218" name="CustomShape 14"/>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08AA6C8-F877-48DD-A83A-56F922C65F88}" type="slidenum">
              <a:rPr lang="en-IN" sz="1200" b="0" strike="noStrike" spc="-1">
                <a:solidFill>
                  <a:srgbClr val="8B8B8B"/>
                </a:solidFill>
                <a:latin typeface="Calibri"/>
                <a:ea typeface="Calibri"/>
              </a:rPr>
              <a:t>4</a:t>
            </a:fld>
            <a:endParaRPr lang="en-IN" sz="1200" b="0" strike="noStrike" spc="-1">
              <a:latin typeface="Arial"/>
            </a:endParaRPr>
          </a:p>
        </p:txBody>
      </p:sp>
      <p:sp>
        <p:nvSpPr>
          <p:cNvPr id="219" name="CustomShape 15"/>
          <p:cNvSpPr/>
          <p:nvPr/>
        </p:nvSpPr>
        <p:spPr>
          <a:xfrm>
            <a:off x="4824000" y="2664000"/>
            <a:ext cx="2158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Arial"/>
                <a:ea typeface="Arial"/>
              </a:rPr>
              <a:t>irq IRQ_Eint1()</a:t>
            </a:r>
            <a:endParaRPr lang="en-IN" sz="1800" b="0" strike="noStrike" spc="-1">
              <a:latin typeface="Arial"/>
            </a:endParaRPr>
          </a:p>
        </p:txBody>
      </p:sp>
      <p:pic>
        <p:nvPicPr>
          <p:cNvPr id="220" name="Picture 1"/>
          <p:cNvPicPr/>
          <p:nvPr/>
        </p:nvPicPr>
        <p:blipFill>
          <a:blip r:embed="rId2"/>
          <a:stretch/>
        </p:blipFill>
        <p:spPr>
          <a:xfrm>
            <a:off x="4045320" y="2958840"/>
            <a:ext cx="3733200" cy="980280"/>
          </a:xfrm>
          <a:prstGeom prst="rect">
            <a:avLst/>
          </a:prstGeom>
          <a:ln>
            <a:noFill/>
          </a:ln>
        </p:spPr>
      </p:pic>
      <p:sp>
        <p:nvSpPr>
          <p:cNvPr id="221" name="TextShape 16"/>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200160" y="743040"/>
            <a:ext cx="8226360" cy="5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000" b="1" strike="noStrike" spc="-1">
                <a:solidFill>
                  <a:srgbClr val="C00000"/>
                </a:solidFill>
                <a:latin typeface="Calibri"/>
                <a:ea typeface="Calibri"/>
              </a:rPr>
              <a:t>SOFTWARE METHOD – POLLING</a:t>
            </a:r>
            <a:endParaRPr lang="en-IN" sz="2000" b="0" strike="noStrike" spc="-1">
              <a:latin typeface="Arial"/>
            </a:endParaRPr>
          </a:p>
        </p:txBody>
      </p:sp>
      <p:sp>
        <p:nvSpPr>
          <p:cNvPr id="223" name="CustomShape 2"/>
          <p:cNvSpPr/>
          <p:nvPr/>
        </p:nvSpPr>
        <p:spPr>
          <a:xfrm>
            <a:off x="288000" y="1368000"/>
            <a:ext cx="8226360" cy="4522680"/>
          </a:xfrm>
          <a:prstGeom prst="rect">
            <a:avLst/>
          </a:prstGeom>
          <a:noFill/>
          <a:ln>
            <a:noFill/>
          </a:ln>
        </p:spPr>
        <p:style>
          <a:lnRef idx="0">
            <a:scrgbClr r="0" g="0" b="0"/>
          </a:lnRef>
          <a:fillRef idx="0">
            <a:scrgbClr r="0" g="0" b="0"/>
          </a:fillRef>
          <a:effectRef idx="0">
            <a:scrgbClr r="0" g="0" b="0"/>
          </a:effectRef>
          <a:fontRef idx="minor"/>
        </p:style>
      </p:sp>
      <p:sp>
        <p:nvSpPr>
          <p:cNvPr id="224"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3DD7D96-D606-45E0-AD27-F04C5CF8254B}" type="slidenum">
              <a:rPr lang="en-IN" sz="1200" b="0" strike="noStrike" spc="-1">
                <a:solidFill>
                  <a:srgbClr val="8B8B8B"/>
                </a:solidFill>
                <a:latin typeface="Calibri"/>
                <a:ea typeface="Calibri"/>
              </a:rPr>
              <a:t>5</a:t>
            </a:fld>
            <a:endParaRPr lang="en-IN" sz="1200" b="0" strike="noStrike" spc="-1">
              <a:latin typeface="Arial"/>
            </a:endParaRPr>
          </a:p>
        </p:txBody>
      </p:sp>
      <p:sp>
        <p:nvSpPr>
          <p:cNvPr id="225" name="CustomShape 4"/>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B70671-1624-48E7-8215-003B26B1B7DF}" type="slidenum">
              <a:rPr lang="en-IN" sz="1200" b="0" strike="noStrike" spc="-1">
                <a:solidFill>
                  <a:srgbClr val="8B8B8B"/>
                </a:solidFill>
                <a:latin typeface="Calibri"/>
                <a:ea typeface="Calibri"/>
              </a:rPr>
              <a:t>5</a:t>
            </a:fld>
            <a:endParaRPr lang="en-IN" sz="1200" b="0" strike="noStrike" spc="-1">
              <a:latin typeface="Arial"/>
            </a:endParaRPr>
          </a:p>
        </p:txBody>
      </p:sp>
      <p:sp>
        <p:nvSpPr>
          <p:cNvPr id="226" name="CustomShape 5"/>
          <p:cNvSpPr/>
          <p:nvPr/>
        </p:nvSpPr>
        <p:spPr>
          <a:xfrm>
            <a:off x="72000" y="1326240"/>
            <a:ext cx="8997480" cy="563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a:latin typeface="Calibri"/>
                <a:ea typeface="Calibri"/>
              </a:rPr>
              <a:t>In this method, all interrupts are serviced by branching to the same service program. </a:t>
            </a:r>
            <a:endParaRPr lang="en-IN" sz="2000" b="0" strike="noStrike" spc="-1">
              <a:latin typeface="Arial"/>
            </a:endParaRPr>
          </a:p>
          <a:p>
            <a:pPr>
              <a:lnSpc>
                <a:spcPct val="100000"/>
              </a:lnSpc>
            </a:pPr>
            <a:r>
              <a:rPr lang="en-IN" sz="2000" b="0" strike="noStrike" spc="-1">
                <a:latin typeface="Calibri"/>
                <a:ea typeface="Calibri"/>
              </a:rPr>
              <a:t>This program then checks with each device if it is the one generating the interrupt. </a:t>
            </a:r>
            <a:endParaRPr lang="en-IN" sz="2000" b="0" strike="noStrike" spc="-1">
              <a:latin typeface="Arial"/>
            </a:endParaRPr>
          </a:p>
          <a:p>
            <a:pPr>
              <a:lnSpc>
                <a:spcPct val="100000"/>
              </a:lnSpc>
            </a:pPr>
            <a:r>
              <a:rPr lang="en-IN" sz="2000" b="0" strike="noStrike" spc="-1">
                <a:latin typeface="Calibri"/>
                <a:ea typeface="Calibri"/>
              </a:rPr>
              <a:t>The order of checking is determined by the priority that has to be set.</a:t>
            </a:r>
            <a:endParaRPr lang="en-IN" sz="2000" b="0" strike="noStrike" spc="-1">
              <a:latin typeface="Arial"/>
            </a:endParaRPr>
          </a:p>
          <a:p>
            <a:pPr>
              <a:lnSpc>
                <a:spcPct val="100000"/>
              </a:lnSpc>
            </a:pPr>
            <a:r>
              <a:rPr lang="en-IN" sz="2000" b="0" strike="noStrike" spc="-1">
                <a:latin typeface="Calibri"/>
                <a:ea typeface="Calibri"/>
              </a:rPr>
              <a:t> The device having the highest priority is checked first and then devices are checked in descending order of priority.</a:t>
            </a:r>
            <a:endParaRPr lang="en-IN" sz="2000" b="0" strike="noStrike" spc="-1">
              <a:latin typeface="Arial"/>
            </a:endParaRPr>
          </a:p>
          <a:p>
            <a:pPr>
              <a:lnSpc>
                <a:spcPct val="100000"/>
              </a:lnSpc>
            </a:pPr>
            <a:r>
              <a:rPr lang="en-IN" sz="2000" b="0" strike="noStrike" spc="-1">
                <a:latin typeface="Calibri"/>
                <a:ea typeface="Calibri"/>
              </a:rPr>
              <a:t> If the device is checked to be generating the interrupt, another service program is called which works specifically for that particular device.</a:t>
            </a:r>
            <a:endParaRPr lang="en-IN" sz="2000" b="0" strike="noStrike" spc="-1">
              <a:latin typeface="Arial"/>
            </a:endParaRPr>
          </a:p>
          <a:p>
            <a:pPr>
              <a:lnSpc>
                <a:spcPct val="100000"/>
              </a:lnSpc>
            </a:pPr>
            <a:r>
              <a:t/>
            </a:r>
            <a:br/>
            <a:r>
              <a:rPr lang="en-IN" sz="2000" b="0" strike="noStrike" spc="-1">
                <a:latin typeface="Calibri"/>
                <a:ea typeface="Calibri"/>
              </a:rPr>
              <a:t>The structure will look something like this- </a:t>
            </a:r>
            <a:endParaRPr lang="en-IN" sz="2000" b="0" strike="noStrike" spc="-1">
              <a:latin typeface="Arial"/>
            </a:endParaRPr>
          </a:p>
          <a:p>
            <a:pPr>
              <a:lnSpc>
                <a:spcPct val="100000"/>
              </a:lnSpc>
            </a:pPr>
            <a:r>
              <a:rPr lang="en-IN" sz="2200" b="0" strike="noStrike" spc="-1">
                <a:solidFill>
                  <a:srgbClr val="000000"/>
                </a:solidFill>
                <a:latin typeface="Calibri"/>
                <a:ea typeface="Calibri"/>
              </a:rPr>
              <a:t>  </a:t>
            </a:r>
            <a:r>
              <a:rPr lang="en-IN" sz="2000" b="0" strike="noStrike" spc="-1">
                <a:solidFill>
                  <a:srgbClr val="000000"/>
                </a:solidFill>
                <a:latin typeface="Calibri"/>
                <a:ea typeface="Calibri"/>
              </a:rPr>
              <a:t>  </a:t>
            </a:r>
            <a:r>
              <a:rPr lang="en-IN" sz="2000" b="0" strike="noStrike" spc="-1">
                <a:solidFill>
                  <a:srgbClr val="0000FF"/>
                </a:solidFill>
                <a:latin typeface="Calibri"/>
                <a:ea typeface="Calibri"/>
              </a:rPr>
              <a:t>if (device[0].flag) device[0].service();</a:t>
            </a:r>
            <a:endParaRPr lang="en-IN" sz="2000" b="0" strike="noStrike" spc="-1">
              <a:latin typeface="Arial"/>
            </a:endParaRPr>
          </a:p>
          <a:p>
            <a:pPr>
              <a:lnSpc>
                <a:spcPct val="100000"/>
              </a:lnSpc>
            </a:pPr>
            <a:r>
              <a:rPr lang="en-IN" sz="2000" b="0" strike="noStrike" spc="-1">
                <a:solidFill>
                  <a:srgbClr val="0000FF"/>
                </a:solidFill>
                <a:latin typeface="Calibri"/>
                <a:ea typeface="Calibri"/>
              </a:rPr>
              <a:t>     else if (device[1].flag) device[1].service();</a:t>
            </a:r>
            <a:endParaRPr lang="en-IN" sz="2000" b="0" strike="noStrike" spc="-1">
              <a:latin typeface="Arial"/>
            </a:endParaRPr>
          </a:p>
          <a:p>
            <a:pPr>
              <a:lnSpc>
                <a:spcPct val="100000"/>
              </a:lnSpc>
            </a:pPr>
            <a:r>
              <a:rPr lang="en-IN" sz="2000" b="0" strike="noStrike" spc="-1">
                <a:solidFill>
                  <a:srgbClr val="0000FF"/>
                </a:solidFill>
                <a:latin typeface="Calibri"/>
                <a:ea typeface="Calibri"/>
              </a:rPr>
              <a:t>     . . . . . . </a:t>
            </a:r>
            <a:endParaRPr lang="en-IN" sz="2000" b="0" strike="noStrike" spc="-1">
              <a:latin typeface="Arial"/>
            </a:endParaRPr>
          </a:p>
          <a:p>
            <a:pPr>
              <a:lnSpc>
                <a:spcPct val="100000"/>
              </a:lnSpc>
            </a:pPr>
            <a:r>
              <a:rPr lang="en-IN" sz="2000" b="0" strike="noStrike" spc="-1">
                <a:solidFill>
                  <a:srgbClr val="0000FF"/>
                </a:solidFill>
                <a:latin typeface="Calibri"/>
                <a:ea typeface="Calibri"/>
              </a:rPr>
              <a:t>    else //raise error</a:t>
            </a:r>
            <a:endParaRPr lang="en-IN" sz="2000" b="0" strike="noStrike" spc="-1">
              <a:latin typeface="Arial"/>
            </a:endParaRPr>
          </a:p>
          <a:p>
            <a:pPr>
              <a:lnSpc>
                <a:spcPct val="100000"/>
              </a:lnSpc>
            </a:pPr>
            <a:endParaRPr lang="en-IN" sz="2000" b="0" strike="noStrike" spc="-1">
              <a:latin typeface="Arial"/>
            </a:endParaRPr>
          </a:p>
        </p:txBody>
      </p:sp>
      <p:sp>
        <p:nvSpPr>
          <p:cNvPr id="227" name="TextShape 6"/>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85680" y="671400"/>
            <a:ext cx="8226360" cy="5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000" b="1" strike="noStrike" spc="-1">
                <a:solidFill>
                  <a:srgbClr val="C00000"/>
                </a:solidFill>
                <a:latin typeface="Calibri"/>
                <a:ea typeface="Calibri"/>
              </a:rPr>
              <a:t>HARDWARE METHOD – DAISY CHAIN</a:t>
            </a:r>
            <a:endParaRPr lang="en-IN" sz="2000" b="0" strike="noStrike" spc="-1">
              <a:latin typeface="Arial"/>
            </a:endParaRPr>
          </a:p>
        </p:txBody>
      </p:sp>
      <p:pic>
        <p:nvPicPr>
          <p:cNvPr id="229" name="Google Shape;448;p58"/>
          <p:cNvPicPr/>
          <p:nvPr/>
        </p:nvPicPr>
        <p:blipFill>
          <a:blip r:embed="rId3"/>
          <a:stretch/>
        </p:blipFill>
        <p:spPr>
          <a:xfrm>
            <a:off x="820080" y="1335960"/>
            <a:ext cx="7002000" cy="3227400"/>
          </a:xfrm>
          <a:prstGeom prst="rect">
            <a:avLst/>
          </a:prstGeom>
          <a:ln>
            <a:noFill/>
          </a:ln>
        </p:spPr>
      </p:pic>
      <p:sp>
        <p:nvSpPr>
          <p:cNvPr id="230" name="CustomShape 2"/>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24DF7C0-7392-47E3-931E-2EE81DCF286E}" type="slidenum">
              <a:rPr lang="en-IN" sz="1200" b="0" strike="noStrike" spc="-1">
                <a:solidFill>
                  <a:srgbClr val="8B8B8B"/>
                </a:solidFill>
                <a:latin typeface="Calibri"/>
                <a:ea typeface="Calibri"/>
              </a:rPr>
              <a:t>6</a:t>
            </a:fld>
            <a:endParaRPr lang="en-IN" sz="1200" b="0" strike="noStrike" spc="-1">
              <a:latin typeface="Arial"/>
            </a:endParaRPr>
          </a:p>
        </p:txBody>
      </p:sp>
      <p:sp>
        <p:nvSpPr>
          <p:cNvPr id="231" name="CustomShape 3"/>
          <p:cNvSpPr/>
          <p:nvPr/>
        </p:nvSpPr>
        <p:spPr>
          <a:xfrm>
            <a:off x="179280" y="4566240"/>
            <a:ext cx="8819280" cy="301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11600">
              <a:lnSpc>
                <a:spcPct val="100000"/>
              </a:lnSpc>
              <a:buClr>
                <a:srgbClr val="000000"/>
              </a:buClr>
              <a:buFont typeface="Arial"/>
              <a:buChar char="•"/>
            </a:pPr>
            <a:r>
              <a:rPr lang="en-IN" sz="1800" b="0" strike="noStrike" spc="-1">
                <a:solidFill>
                  <a:srgbClr val="000000"/>
                </a:solidFill>
                <a:latin typeface="Calibri"/>
                <a:ea typeface="Calibri"/>
              </a:rPr>
              <a:t>  </a:t>
            </a:r>
            <a:r>
              <a:rPr lang="en-IN" sz="2000" b="0" strike="noStrike" spc="-1">
                <a:solidFill>
                  <a:srgbClr val="000000"/>
                </a:solidFill>
                <a:latin typeface="Calibri"/>
                <a:ea typeface="Calibri"/>
              </a:rPr>
              <a:t>The daisy-chaining method involves connecting all the devices that can request an interrupt in a serial manner. </a:t>
            </a:r>
            <a:endParaRPr lang="en-IN" sz="2000" b="0" strike="noStrike" spc="-1">
              <a:latin typeface="Arial"/>
            </a:endParaRPr>
          </a:p>
          <a:p>
            <a:pPr marL="216000" indent="-149400">
              <a:lnSpc>
                <a:spcPct val="100000"/>
              </a:lnSpc>
              <a:buClr>
                <a:srgbClr val="000000"/>
              </a:buClr>
              <a:buFont typeface="Arial"/>
              <a:buChar char="•"/>
            </a:pPr>
            <a:r>
              <a:rPr lang="en-IN" sz="2000" b="0" strike="noStrike" spc="-1">
                <a:solidFill>
                  <a:srgbClr val="000000"/>
                </a:solidFill>
                <a:latin typeface="Calibri"/>
                <a:ea typeface="Calibri"/>
              </a:rPr>
              <a:t>  This configuration is governed by the priority of the devices. </a:t>
            </a:r>
            <a:endParaRPr lang="en-IN" sz="2000" b="0" strike="noStrike" spc="-1">
              <a:latin typeface="Arial"/>
            </a:endParaRPr>
          </a:p>
          <a:p>
            <a:pPr marL="216000" indent="-149400">
              <a:lnSpc>
                <a:spcPct val="100000"/>
              </a:lnSpc>
              <a:buClr>
                <a:srgbClr val="000000"/>
              </a:buClr>
              <a:buFont typeface="Arial"/>
              <a:buChar char="•"/>
            </a:pPr>
            <a:r>
              <a:rPr lang="en-IN" sz="2000" b="0" strike="noStrike" spc="-1">
                <a:solidFill>
                  <a:srgbClr val="000000"/>
                </a:solidFill>
                <a:latin typeface="Calibri"/>
                <a:ea typeface="Calibri"/>
              </a:rPr>
              <a:t>  The device with the highest priority is placed first followed by the second highest priority device and so on.</a:t>
            </a:r>
            <a:endParaRPr lang="en-IN" sz="2000" b="0" strike="noStrike" spc="-1">
              <a:latin typeface="Arial"/>
            </a:endParaRPr>
          </a:p>
        </p:txBody>
      </p:sp>
      <p:sp>
        <p:nvSpPr>
          <p:cNvPr id="232" name="CustomShape 4"/>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70FC4FD-8E1C-4B7A-AD10-C118AB0C6A5C}" type="slidenum">
              <a:rPr lang="en-IN" sz="1200" b="0" strike="noStrike" spc="-1">
                <a:solidFill>
                  <a:srgbClr val="8B8B8B"/>
                </a:solidFill>
                <a:latin typeface="Calibri"/>
                <a:ea typeface="Calibri"/>
              </a:rPr>
              <a:t>6</a:t>
            </a:fld>
            <a:endParaRPr lang="en-IN" sz="1200" b="0" strike="noStrike" spc="-1">
              <a:latin typeface="Arial"/>
            </a:endParaRPr>
          </a:p>
        </p:txBody>
      </p:sp>
      <p:sp>
        <p:nvSpPr>
          <p:cNvPr id="233" name="TextShape 5"/>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560" y="1118880"/>
            <a:ext cx="8226360" cy="37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Important  Interrupts in words</a:t>
            </a:r>
            <a:endParaRPr lang="en-IN" sz="2800" b="0" strike="noStrike" spc="-1">
              <a:latin typeface="Arial"/>
            </a:endParaRPr>
          </a:p>
        </p:txBody>
      </p:sp>
      <p:sp>
        <p:nvSpPr>
          <p:cNvPr id="235" name="CustomShape 2"/>
          <p:cNvSpPr/>
          <p:nvPr/>
        </p:nvSpPr>
        <p:spPr>
          <a:xfrm>
            <a:off x="457560" y="1967400"/>
            <a:ext cx="8150040" cy="456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74960">
              <a:lnSpc>
                <a:spcPct val="80000"/>
              </a:lnSpc>
              <a:buClr>
                <a:srgbClr val="000000"/>
              </a:buClr>
              <a:buFont typeface="Arial"/>
              <a:buChar char="•"/>
            </a:pPr>
            <a:r>
              <a:rPr lang="en-IN" sz="2300" b="0" strike="noStrike" spc="-1">
                <a:solidFill>
                  <a:srgbClr val="000000"/>
                </a:solidFill>
                <a:latin typeface="Calibri"/>
                <a:ea typeface="Calibri"/>
              </a:rPr>
              <a:t>Reset, a special interrupt to start the system– happens at power up , or reset button depressed)</a:t>
            </a:r>
            <a:endParaRPr lang="en-IN" sz="2300" b="0" strike="noStrike" spc="-1">
              <a:latin typeface="Arial"/>
            </a:endParaRPr>
          </a:p>
          <a:p>
            <a:pPr>
              <a:lnSpc>
                <a:spcPct val="80000"/>
              </a:lnSpc>
            </a:pPr>
            <a:endParaRPr lang="en-IN" sz="2300" b="0" strike="noStrike" spc="-1">
              <a:latin typeface="Arial"/>
            </a:endParaRPr>
          </a:p>
          <a:p>
            <a:pPr marL="216000" indent="-174960">
              <a:lnSpc>
                <a:spcPct val="80000"/>
              </a:lnSpc>
              <a:buClr>
                <a:srgbClr val="000000"/>
              </a:buClr>
              <a:buFont typeface="Arial"/>
              <a:buChar char="•"/>
            </a:pPr>
            <a:r>
              <a:rPr lang="en-IN" sz="2300" b="0" strike="noStrike" spc="-1">
                <a:solidFill>
                  <a:srgbClr val="000000"/>
                </a:solidFill>
                <a:latin typeface="Calibri"/>
                <a:ea typeface="Calibri"/>
              </a:rPr>
              <a:t>Software interrupt SWI :  </a:t>
            </a:r>
            <a:endParaRPr lang="en-IN" sz="2300" b="0" strike="noStrike" spc="-1">
              <a:latin typeface="Arial"/>
            </a:endParaRPr>
          </a:p>
          <a:p>
            <a:pPr>
              <a:lnSpc>
                <a:spcPct val="80000"/>
              </a:lnSpc>
            </a:pPr>
            <a:r>
              <a:rPr lang="en-IN" sz="2300" b="0" strike="noStrike" spc="-1">
                <a:solidFill>
                  <a:srgbClr val="000000"/>
                </a:solidFill>
                <a:latin typeface="Calibri"/>
                <a:ea typeface="Calibri"/>
              </a:rPr>
              <a:t>    Similar to subroutine – happens when “SWI 0x??”    </a:t>
            </a:r>
            <a:endParaRPr lang="en-IN" sz="2300" b="0" strike="noStrike" spc="-1">
              <a:latin typeface="Arial"/>
            </a:endParaRPr>
          </a:p>
          <a:p>
            <a:pPr>
              <a:lnSpc>
                <a:spcPct val="80000"/>
              </a:lnSpc>
            </a:pPr>
            <a:r>
              <a:rPr lang="en-IN" sz="2300" b="0" strike="noStrike" spc="-1">
                <a:solidFill>
                  <a:srgbClr val="000000"/>
                </a:solidFill>
                <a:latin typeface="Calibri"/>
                <a:ea typeface="Calibri"/>
              </a:rPr>
              <a:t>     is written in the program  </a:t>
            </a:r>
            <a:endParaRPr lang="en-IN" sz="2300" b="0" strike="noStrike" spc="-1">
              <a:latin typeface="Arial"/>
            </a:endParaRPr>
          </a:p>
          <a:p>
            <a:pPr>
              <a:lnSpc>
                <a:spcPct val="80000"/>
              </a:lnSpc>
            </a:pPr>
            <a:endParaRPr lang="en-IN" sz="2300" b="0" strike="noStrike" spc="-1">
              <a:latin typeface="Arial"/>
            </a:endParaRPr>
          </a:p>
          <a:p>
            <a:pPr marL="216000" indent="-174960">
              <a:lnSpc>
                <a:spcPct val="80000"/>
              </a:lnSpc>
              <a:buClr>
                <a:srgbClr val="000000"/>
              </a:buClr>
              <a:buFont typeface="Arial"/>
              <a:buChar char="•"/>
            </a:pPr>
            <a:r>
              <a:rPr lang="en-IN" sz="2300" b="0" strike="noStrike" spc="-1">
                <a:solidFill>
                  <a:srgbClr val="000000"/>
                </a:solidFill>
                <a:latin typeface="Calibri"/>
                <a:ea typeface="Calibri"/>
              </a:rPr>
              <a:t>Hardware interrupt</a:t>
            </a:r>
            <a:endParaRPr lang="en-IN" sz="2300" b="0" strike="noStrike" spc="-1">
              <a:latin typeface="Arial"/>
            </a:endParaRPr>
          </a:p>
          <a:p>
            <a:pPr marL="457200" lvl="1" indent="-149400">
              <a:lnSpc>
                <a:spcPct val="80000"/>
              </a:lnSpc>
              <a:buClr>
                <a:srgbClr val="000000"/>
              </a:buClr>
              <a:buFont typeface="Arial"/>
              <a:buChar char="–"/>
            </a:pPr>
            <a:r>
              <a:rPr lang="en-IN" sz="2300" b="0" strike="noStrike" spc="-1">
                <a:solidFill>
                  <a:srgbClr val="000000"/>
                </a:solidFill>
                <a:latin typeface="Calibri"/>
                <a:ea typeface="Calibri"/>
              </a:rPr>
              <a:t>FIQ (fast interrupt) or IRQ (external interrupt), when</a:t>
            </a:r>
            <a:endParaRPr lang="en-IN" sz="2300" b="0" strike="noStrike" spc="-1">
              <a:latin typeface="Arial"/>
            </a:endParaRPr>
          </a:p>
          <a:p>
            <a:pPr marL="914400" lvl="2" indent="-124200">
              <a:lnSpc>
                <a:spcPct val="80000"/>
              </a:lnSpc>
              <a:buClr>
                <a:srgbClr val="000000"/>
              </a:buClr>
              <a:buFont typeface="Arial"/>
              <a:buChar char="•"/>
            </a:pPr>
            <a:r>
              <a:rPr lang="en-IN" sz="2300" b="0" strike="noStrike" spc="-1">
                <a:solidFill>
                  <a:srgbClr val="000000"/>
                </a:solidFill>
                <a:latin typeface="Calibri"/>
                <a:ea typeface="Calibri"/>
              </a:rPr>
              <a:t>the external interrupt request pin is pulled low, or</a:t>
            </a:r>
            <a:endParaRPr lang="en-IN" sz="2300" b="0" strike="noStrike" spc="-1">
              <a:latin typeface="Arial"/>
            </a:endParaRPr>
          </a:p>
          <a:p>
            <a:pPr marL="914400" lvl="2" indent="-124200">
              <a:lnSpc>
                <a:spcPct val="80000"/>
              </a:lnSpc>
              <a:buClr>
                <a:srgbClr val="000000"/>
              </a:buClr>
              <a:buFont typeface="Arial"/>
              <a:buChar char="•"/>
            </a:pPr>
            <a:r>
              <a:rPr lang="en-IN" sz="2300" b="0" strike="noStrike" spc="-1">
                <a:solidFill>
                  <a:srgbClr val="000000"/>
                </a:solidFill>
                <a:latin typeface="Calibri"/>
                <a:ea typeface="Calibri"/>
              </a:rPr>
              <a:t>an analogue to digital conversion is completed, or</a:t>
            </a:r>
            <a:endParaRPr lang="en-IN" sz="2300" b="0" strike="noStrike" spc="-1">
              <a:latin typeface="Arial"/>
            </a:endParaRPr>
          </a:p>
          <a:p>
            <a:pPr marL="914400" lvl="2" indent="-124200">
              <a:lnSpc>
                <a:spcPct val="80000"/>
              </a:lnSpc>
              <a:buClr>
                <a:srgbClr val="000000"/>
              </a:buClr>
              <a:buFont typeface="Arial"/>
              <a:buChar char="•"/>
            </a:pPr>
            <a:r>
              <a:rPr lang="en-IN" sz="2300" b="0" strike="noStrike" spc="-1">
                <a:solidFill>
                  <a:srgbClr val="000000"/>
                </a:solidFill>
                <a:latin typeface="Calibri"/>
                <a:ea typeface="Calibri"/>
              </a:rPr>
              <a:t>A timer/counter has made a regular request</a:t>
            </a:r>
            <a:endParaRPr lang="en-IN" sz="2300" b="0" strike="noStrike" spc="-1">
              <a:latin typeface="Arial"/>
            </a:endParaRPr>
          </a:p>
          <a:p>
            <a:pPr>
              <a:lnSpc>
                <a:spcPct val="80000"/>
              </a:lnSpc>
            </a:pPr>
            <a:endParaRPr lang="en-IN" sz="2300" b="0" strike="noStrike" spc="-1">
              <a:latin typeface="Arial"/>
            </a:endParaRPr>
          </a:p>
        </p:txBody>
      </p:sp>
      <p:sp>
        <p:nvSpPr>
          <p:cNvPr id="236" name="CustomShape 3"/>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237" name="CustomShape 4"/>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F77AB3D-4610-4C01-B472-6D9FA4985F53}" type="slidenum">
              <a:rPr lang="en-IN" sz="1200" b="0" strike="noStrike" spc="-1">
                <a:solidFill>
                  <a:srgbClr val="8B8B8B"/>
                </a:solidFill>
                <a:latin typeface="Calibri"/>
                <a:ea typeface="Calibri"/>
              </a:rPr>
              <a:t>7</a:t>
            </a:fld>
            <a:endParaRPr lang="en-IN" sz="1200" b="0" strike="noStrike" spc="-1">
              <a:latin typeface="Arial"/>
            </a:endParaRPr>
          </a:p>
        </p:txBody>
      </p:sp>
      <p:sp>
        <p:nvSpPr>
          <p:cNvPr id="238" name="TextShape 5"/>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576000" y="1152000"/>
            <a:ext cx="8226360" cy="5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Exception (interrupt) Modes</a:t>
            </a:r>
            <a:endParaRPr lang="en-IN" sz="2800" b="0" strike="noStrike" spc="-1">
              <a:latin typeface="Arial"/>
            </a:endParaRPr>
          </a:p>
        </p:txBody>
      </p:sp>
      <p:sp>
        <p:nvSpPr>
          <p:cNvPr id="240" name="CustomShape 2"/>
          <p:cNvSpPr/>
          <p:nvPr/>
        </p:nvSpPr>
        <p:spPr>
          <a:xfrm>
            <a:off x="504000" y="2393280"/>
            <a:ext cx="8378640" cy="178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24200">
              <a:lnSpc>
                <a:spcPct val="100000"/>
              </a:lnSpc>
              <a:buClr>
                <a:srgbClr val="000000"/>
              </a:buClr>
              <a:buFont typeface="Arial"/>
              <a:buChar char="•"/>
            </a:pPr>
            <a:r>
              <a:rPr lang="en-IN" sz="2400" b="0" strike="noStrike" spc="-1">
                <a:solidFill>
                  <a:srgbClr val="000000"/>
                </a:solidFill>
                <a:latin typeface="Calibri"/>
                <a:ea typeface="Calibri"/>
              </a:rPr>
              <a:t>ARM supports 7 types of exceptions and has a privileged processor mode for each type of exception.</a:t>
            </a:r>
            <a:endParaRPr lang="en-IN" sz="2400" b="0" strike="noStrike" spc="-1">
              <a:latin typeface="Arial"/>
            </a:endParaRPr>
          </a:p>
          <a:p>
            <a:pPr marL="216000" indent="-124200">
              <a:lnSpc>
                <a:spcPct val="100000"/>
              </a:lnSpc>
              <a:buClr>
                <a:srgbClr val="000000"/>
              </a:buClr>
              <a:buFont typeface="Arial"/>
              <a:buChar char="•"/>
            </a:pPr>
            <a:r>
              <a:rPr lang="en-IN" sz="2400" b="0" strike="noStrike" spc="-1">
                <a:solidFill>
                  <a:srgbClr val="000000"/>
                </a:solidFill>
                <a:latin typeface="Calibri"/>
                <a:ea typeface="Calibri"/>
              </a:rPr>
              <a:t>ARM Exception (interrupt) vectors  </a:t>
            </a:r>
            <a:endParaRPr lang="en-IN" sz="2400" b="0" strike="noStrike" spc="-1">
              <a:latin typeface="Arial"/>
            </a:endParaRPr>
          </a:p>
          <a:p>
            <a:pPr marL="216000" indent="-124200">
              <a:lnSpc>
                <a:spcPct val="100000"/>
              </a:lnSpc>
              <a:buClr>
                <a:srgbClr val="000000"/>
              </a:buClr>
              <a:buFont typeface="Arial"/>
              <a:buChar char="•"/>
            </a:pPr>
            <a:r>
              <a:rPr lang="en-IN" sz="2400" b="0" strike="noStrike" spc="-1">
                <a:solidFill>
                  <a:srgbClr val="000000"/>
                </a:solidFill>
                <a:latin typeface="Calibri"/>
                <a:ea typeface="Calibri"/>
              </a:rPr>
              <a:t>Interrupt Vector Table</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p:txBody>
      </p:sp>
      <p:sp>
        <p:nvSpPr>
          <p:cNvPr id="241" name="CustomShape 3"/>
          <p:cNvSpPr/>
          <p:nvPr/>
        </p:nvSpPr>
        <p:spPr>
          <a:xfrm>
            <a:off x="3124080" y="6248520"/>
            <a:ext cx="2892240" cy="453960"/>
          </a:xfrm>
          <a:prstGeom prst="rect">
            <a:avLst/>
          </a:prstGeom>
          <a:noFill/>
          <a:ln>
            <a:noFill/>
          </a:ln>
        </p:spPr>
        <p:style>
          <a:lnRef idx="0">
            <a:scrgbClr r="0" g="0" b="0"/>
          </a:lnRef>
          <a:fillRef idx="0">
            <a:scrgbClr r="0" g="0" b="0"/>
          </a:fillRef>
          <a:effectRef idx="0">
            <a:scrgbClr r="0" g="0" b="0"/>
          </a:effectRef>
          <a:fontRef idx="minor"/>
        </p:style>
      </p:sp>
      <p:sp>
        <p:nvSpPr>
          <p:cNvPr id="242" name="CustomShape 4"/>
          <p:cNvSpPr/>
          <p:nvPr/>
        </p:nvSpPr>
        <p:spPr>
          <a:xfrm>
            <a:off x="6553080" y="6248520"/>
            <a:ext cx="2130480" cy="453960"/>
          </a:xfrm>
          <a:prstGeom prst="rect">
            <a:avLst/>
          </a:prstGeom>
          <a:noFill/>
          <a:ln>
            <a:noFill/>
          </a:ln>
        </p:spPr>
        <p:style>
          <a:lnRef idx="0">
            <a:scrgbClr r="0" g="0" b="0"/>
          </a:lnRef>
          <a:fillRef idx="0">
            <a:scrgbClr r="0" g="0" b="0"/>
          </a:fillRef>
          <a:effectRef idx="0">
            <a:scrgbClr r="0" g="0" b="0"/>
          </a:effectRef>
          <a:fontRef idx="minor"/>
        </p:style>
      </p:sp>
      <p:sp>
        <p:nvSpPr>
          <p:cNvPr id="243" name="CustomShape 5"/>
          <p:cNvSpPr/>
          <p:nvPr/>
        </p:nvSpPr>
        <p:spPr>
          <a:xfrm>
            <a:off x="6553080" y="6248520"/>
            <a:ext cx="213048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35803499-2D68-4F0A-8BF0-DEAD0F7C313A}" type="slidenum">
              <a:rPr lang="en-IN" sz="1200" b="0" strike="noStrike" spc="-1">
                <a:solidFill>
                  <a:srgbClr val="8B8B8B"/>
                </a:solidFill>
                <a:latin typeface="Calibri"/>
                <a:ea typeface="Calibri"/>
              </a:rPr>
              <a:t>8</a:t>
            </a:fld>
            <a:endParaRPr lang="en-IN" sz="1200" b="0" strike="noStrike" spc="-1">
              <a:latin typeface="Arial"/>
            </a:endParaRPr>
          </a:p>
        </p:txBody>
      </p:sp>
      <p:sp>
        <p:nvSpPr>
          <p:cNvPr id="244" name="TextShape 6"/>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373680" y="690120"/>
            <a:ext cx="8226360" cy="5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spc="-1">
                <a:solidFill>
                  <a:srgbClr val="C00000"/>
                </a:solidFill>
                <a:latin typeface="Calibri"/>
                <a:ea typeface="Calibri"/>
              </a:rPr>
              <a:t>Exception (interrupt) Modes</a:t>
            </a:r>
            <a:endParaRPr lang="en-IN" sz="2800" b="0" strike="noStrike" spc="-1">
              <a:latin typeface="Arial"/>
            </a:endParaRPr>
          </a:p>
        </p:txBody>
      </p:sp>
      <p:sp>
        <p:nvSpPr>
          <p:cNvPr id="246" name="CustomShape 2"/>
          <p:cNvSpPr/>
          <p:nvPr/>
        </p:nvSpPr>
        <p:spPr>
          <a:xfrm>
            <a:off x="3124080" y="6248520"/>
            <a:ext cx="2892240" cy="453960"/>
          </a:xfrm>
          <a:prstGeom prst="rect">
            <a:avLst/>
          </a:prstGeom>
          <a:noFill/>
          <a:ln>
            <a:noFill/>
          </a:ln>
        </p:spPr>
        <p:style>
          <a:lnRef idx="0">
            <a:scrgbClr r="0" g="0" b="0"/>
          </a:lnRef>
          <a:fillRef idx="0">
            <a:scrgbClr r="0" g="0" b="0"/>
          </a:fillRef>
          <a:effectRef idx="0">
            <a:scrgbClr r="0" g="0" b="0"/>
          </a:effectRef>
          <a:fontRef idx="minor"/>
        </p:style>
      </p:sp>
      <p:sp>
        <p:nvSpPr>
          <p:cNvPr id="247" name="CustomShape 3"/>
          <p:cNvSpPr/>
          <p:nvPr/>
        </p:nvSpPr>
        <p:spPr>
          <a:xfrm>
            <a:off x="6553080" y="6248520"/>
            <a:ext cx="2130480" cy="453960"/>
          </a:xfrm>
          <a:prstGeom prst="rect">
            <a:avLst/>
          </a:prstGeom>
          <a:noFill/>
          <a:ln>
            <a:noFill/>
          </a:ln>
        </p:spPr>
        <p:style>
          <a:lnRef idx="0">
            <a:scrgbClr r="0" g="0" b="0"/>
          </a:lnRef>
          <a:fillRef idx="0">
            <a:scrgbClr r="0" g="0" b="0"/>
          </a:fillRef>
          <a:effectRef idx="0">
            <a:scrgbClr r="0" g="0" b="0"/>
          </a:effectRef>
          <a:fontRef idx="minor"/>
        </p:style>
      </p:sp>
      <p:sp>
        <p:nvSpPr>
          <p:cNvPr id="248" name="CustomShape 4"/>
          <p:cNvSpPr/>
          <p:nvPr/>
        </p:nvSpPr>
        <p:spPr>
          <a:xfrm>
            <a:off x="5334120" y="1595880"/>
            <a:ext cx="3806640" cy="452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149400">
              <a:lnSpc>
                <a:spcPct val="100000"/>
              </a:lnSpc>
              <a:buClr>
                <a:srgbClr val="8B8B8B"/>
              </a:buClr>
              <a:buFont typeface="Arial"/>
              <a:buChar char="•"/>
            </a:pPr>
            <a:r>
              <a:rPr lang="en-IN" sz="2400" b="1" strike="noStrike" spc="-1">
                <a:solidFill>
                  <a:srgbClr val="8B8B8B"/>
                </a:solidFill>
                <a:latin typeface="Calibri"/>
                <a:ea typeface="Calibri"/>
              </a:rPr>
              <a:t>Nested Interrupt call</a:t>
            </a:r>
            <a:endParaRPr lang="en-IN" sz="2400" b="0" strike="noStrike" spc="-1">
              <a:latin typeface="Arial"/>
            </a:endParaRPr>
          </a:p>
          <a:p>
            <a:pPr marL="457200" lvl="1" indent="-124200">
              <a:lnSpc>
                <a:spcPct val="100000"/>
              </a:lnSpc>
              <a:buClr>
                <a:srgbClr val="000000"/>
              </a:buClr>
              <a:buFont typeface="Arial"/>
              <a:buChar char="–"/>
            </a:pPr>
            <a:r>
              <a:rPr lang="en-IN" sz="2000" b="0" strike="noStrike" spc="-1">
                <a:solidFill>
                  <a:srgbClr val="000000"/>
                </a:solidFill>
                <a:latin typeface="Calibri"/>
                <a:ea typeface="Calibri"/>
              </a:rPr>
              <a:t>Interrupt Service Routine</a:t>
            </a:r>
            <a:endParaRPr lang="en-IN" sz="2000" b="0" strike="noStrike" spc="-1">
              <a:latin typeface="Arial"/>
            </a:endParaRPr>
          </a:p>
          <a:p>
            <a:pPr marL="457200" lvl="1" indent="-124200">
              <a:lnSpc>
                <a:spcPct val="100000"/>
              </a:lnSpc>
              <a:buClr>
                <a:srgbClr val="000000"/>
              </a:buClr>
              <a:buFont typeface="Arial"/>
              <a:buChar char="–"/>
            </a:pPr>
            <a:r>
              <a:rPr lang="en-IN" sz="2000" b="0" strike="noStrike" spc="-1">
                <a:solidFill>
                  <a:srgbClr val="000000"/>
                </a:solidFill>
                <a:latin typeface="Calibri"/>
                <a:ea typeface="Calibri"/>
              </a:rPr>
              <a:t>Status Registers</a:t>
            </a:r>
            <a:endParaRPr lang="en-IN" sz="2000" b="0" strike="noStrike" spc="-1">
              <a:latin typeface="Arial"/>
            </a:endParaRPr>
          </a:p>
          <a:p>
            <a:pPr marL="457200" lvl="1" indent="-124200">
              <a:lnSpc>
                <a:spcPct val="100000"/>
              </a:lnSpc>
              <a:buClr>
                <a:srgbClr val="000000"/>
              </a:buClr>
              <a:buFont typeface="Arial"/>
              <a:buChar char="–"/>
            </a:pPr>
            <a:r>
              <a:rPr lang="en-IN" sz="2000" b="0" strike="noStrike" spc="-1">
                <a:solidFill>
                  <a:srgbClr val="000000"/>
                </a:solidFill>
                <a:latin typeface="Calibri"/>
                <a:ea typeface="Calibri"/>
              </a:rPr>
              <a:t>Saving register contents on to the stack.</a:t>
            </a:r>
            <a:endParaRPr lang="en-IN" sz="2000" b="0" strike="noStrike" spc="-1">
              <a:latin typeface="Arial"/>
            </a:endParaRPr>
          </a:p>
          <a:p>
            <a:pPr marL="457200" lvl="1" indent="-124200">
              <a:lnSpc>
                <a:spcPct val="100000"/>
              </a:lnSpc>
              <a:buClr>
                <a:srgbClr val="000000"/>
              </a:buClr>
              <a:buFont typeface="Arial"/>
              <a:buChar char="–"/>
            </a:pPr>
            <a:r>
              <a:rPr lang="en-IN" sz="2000" b="0" strike="noStrike" spc="-1">
                <a:solidFill>
                  <a:srgbClr val="000000"/>
                </a:solidFill>
                <a:latin typeface="Calibri"/>
                <a:ea typeface="Calibri"/>
              </a:rPr>
              <a:t>Restore while return to the interrupted program.</a:t>
            </a:r>
            <a:endParaRPr lang="en-IN" sz="2000" b="0" strike="noStrike" spc="-1">
              <a:latin typeface="Arial"/>
            </a:endParaRPr>
          </a:p>
        </p:txBody>
      </p:sp>
      <p:pic>
        <p:nvPicPr>
          <p:cNvPr id="249" name="Google Shape;477;p61"/>
          <p:cNvPicPr/>
          <p:nvPr/>
        </p:nvPicPr>
        <p:blipFill>
          <a:blip r:embed="rId2"/>
          <a:stretch/>
        </p:blipFill>
        <p:spPr>
          <a:xfrm>
            <a:off x="0" y="1586160"/>
            <a:ext cx="5235480" cy="3959280"/>
          </a:xfrm>
          <a:prstGeom prst="rect">
            <a:avLst/>
          </a:prstGeom>
          <a:ln>
            <a:noFill/>
          </a:ln>
        </p:spPr>
      </p:pic>
      <p:sp>
        <p:nvSpPr>
          <p:cNvPr id="250" name="CustomShape 5"/>
          <p:cNvSpPr/>
          <p:nvPr/>
        </p:nvSpPr>
        <p:spPr>
          <a:xfrm>
            <a:off x="6553080" y="6248520"/>
            <a:ext cx="213048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EBF1D13B-2767-4F7F-9FFE-393EBD82C2FA}" type="slidenum">
              <a:rPr lang="en-IN" sz="1200" b="0" strike="noStrike" spc="-1">
                <a:solidFill>
                  <a:srgbClr val="8B8B8B"/>
                </a:solidFill>
                <a:latin typeface="Calibri"/>
                <a:ea typeface="Calibri"/>
              </a:rPr>
              <a:t>9</a:t>
            </a:fld>
            <a:endParaRPr lang="en-IN" sz="1200" b="0" strike="noStrike" spc="-1">
              <a:latin typeface="Arial"/>
            </a:endParaRPr>
          </a:p>
        </p:txBody>
      </p:sp>
      <p:sp>
        <p:nvSpPr>
          <p:cNvPr id="251" name="TextShape 6"/>
          <p:cNvSpPr txBox="1"/>
          <p:nvPr/>
        </p:nvSpPr>
        <p:spPr>
          <a:xfrm>
            <a:off x="3029040" y="6356520"/>
            <a:ext cx="308592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TotalTime>
  <Words>1336</Words>
  <Application>Microsoft Office PowerPoint</Application>
  <PresentationFormat>On-screen Show (4:3)</PresentationFormat>
  <Paragraphs>228</Paragraphs>
  <Slides>23</Slides>
  <Notes>5</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23</vt:i4>
      </vt:variant>
    </vt:vector>
  </HeadingPairs>
  <TitlesOfParts>
    <vt:vector size="36" baseType="lpstr">
      <vt:lpstr>Arial</vt:lpstr>
      <vt:lpstr>Arial Black</vt:lpstr>
      <vt:lpstr>Calibri</vt:lpstr>
      <vt:lpstr>comic</vt:lpstr>
      <vt:lpstr>DejaVu Sans</vt:lpstr>
      <vt:lpstr>Noto Sans Symbols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Suresh</cp:lastModifiedBy>
  <cp:revision>14</cp:revision>
  <dcterms:modified xsi:type="dcterms:W3CDTF">2020-01-24T09:42:17Z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