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6"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167" name="PlaceHolder 2"/>
          <p:cNvSpPr>
            <a:spLocks noGrp="1"/>
          </p:cNvSpPr>
          <p:nvPr>
            <p:ph type="body"/>
          </p:nvPr>
        </p:nvSpPr>
        <p:spPr>
          <a:xfrm>
            <a:off x="777240" y="4777560"/>
            <a:ext cx="6217560" cy="4525920"/>
          </a:xfrm>
          <a:prstGeom prst="rect">
            <a:avLst/>
          </a:prstGeom>
        </p:spPr>
        <p:txBody>
          <a:bodyPr lIns="0" tIns="0" rIns="0" bIns="0">
            <a:noAutofit/>
          </a:bodyPr>
          <a:lstStyle/>
          <a:p>
            <a:r>
              <a:rPr lang="en-IN" sz="2000" b="0" strike="noStrike" spc="-1">
                <a:latin typeface="Arial"/>
              </a:rPr>
              <a:t>Click to edit the notes format</a:t>
            </a:r>
          </a:p>
        </p:txBody>
      </p:sp>
      <p:sp>
        <p:nvSpPr>
          <p:cNvPr id="168" name="PlaceHolder 3"/>
          <p:cNvSpPr>
            <a:spLocks noGrp="1"/>
          </p:cNvSpPr>
          <p:nvPr>
            <p:ph type="hdr"/>
          </p:nvPr>
        </p:nvSpPr>
        <p:spPr>
          <a:xfrm>
            <a:off x="0" y="0"/>
            <a:ext cx="3372840" cy="502560"/>
          </a:xfrm>
          <a:prstGeom prst="rect">
            <a:avLst/>
          </a:prstGeom>
        </p:spPr>
        <p:txBody>
          <a:bodyPr lIns="0" tIns="0" rIns="0" bIns="0">
            <a:noAutofit/>
          </a:bodyPr>
          <a:lstStyle/>
          <a:p>
            <a:r>
              <a:rPr lang="en-IN" sz="1400" b="0" strike="noStrike" spc="-1">
                <a:latin typeface="Times New Roman"/>
              </a:rPr>
              <a:t> </a:t>
            </a:r>
          </a:p>
        </p:txBody>
      </p:sp>
      <p:sp>
        <p:nvSpPr>
          <p:cNvPr id="169"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IN" sz="1400" b="0" strike="noStrike" spc="-1">
                <a:latin typeface="Times New Roman"/>
              </a:rPr>
              <a:t> </a:t>
            </a:r>
          </a:p>
        </p:txBody>
      </p:sp>
      <p:sp>
        <p:nvSpPr>
          <p:cNvPr id="170"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IN" sz="1400" b="0" strike="noStrike" spc="-1">
                <a:latin typeface="Times New Roman"/>
              </a:rPr>
              <a:t> </a:t>
            </a:r>
          </a:p>
        </p:txBody>
      </p:sp>
      <p:sp>
        <p:nvSpPr>
          <p:cNvPr id="171"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833E7438-A313-4B0E-A0A2-303CFB76DDF2}"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4127308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noRot="1" noChangeAspect="1"/>
          </p:cNvSpPr>
          <p:nvPr>
            <p:ph type="sldImg"/>
          </p:nvPr>
        </p:nvSpPr>
        <p:spPr>
          <a:xfrm>
            <a:off x="1143000" y="685800"/>
            <a:ext cx="4572000" cy="3429000"/>
          </a:xfrm>
          <a:prstGeom prst="rect">
            <a:avLst/>
          </a:prstGeom>
        </p:spPr>
      </p:sp>
      <p:sp>
        <p:nvSpPr>
          <p:cNvPr id="299" name="PlaceHolder 2"/>
          <p:cNvSpPr>
            <a:spLocks noGrp="1"/>
          </p:cNvSpPr>
          <p:nvPr>
            <p:ph type="body"/>
          </p:nvPr>
        </p:nvSpPr>
        <p:spPr>
          <a:xfrm>
            <a:off x="685800" y="4343400"/>
            <a:ext cx="5484960" cy="4113360"/>
          </a:xfrm>
          <a:prstGeom prst="rect">
            <a:avLst/>
          </a:prstGeom>
        </p:spPr>
        <p:txBody>
          <a:bodyPr lIns="0" tIns="0" rIns="0" bIns="0">
            <a:noAutofit/>
          </a:bodyPr>
          <a:lstStyle/>
          <a:p>
            <a:endParaRPr lang="en-IN" sz="2000" b="0" strike="noStrike" spc="-1">
              <a:latin typeface="Arial"/>
            </a:endParaRPr>
          </a:p>
        </p:txBody>
      </p:sp>
      <p:sp>
        <p:nvSpPr>
          <p:cNvPr id="30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E4CB0A2-19B1-45BA-8236-6707DDD9F8CC}" type="slidenum">
              <a:rPr lang="en-IN" sz="1400" b="0" strike="noStrike" spc="-1">
                <a:solidFill>
                  <a:srgbClr val="000000"/>
                </a:solidFill>
                <a:latin typeface="Times New Roman"/>
                <a:ea typeface="+mn-ea"/>
              </a:rPr>
              <a:t>1</a:t>
            </a:fld>
            <a:endParaRPr lang="en-IN" sz="1400" b="0" strike="noStrike" spc="-1">
              <a:latin typeface="Arial"/>
            </a:endParaRPr>
          </a:p>
        </p:txBody>
      </p:sp>
      <p:sp>
        <p:nvSpPr>
          <p:cNvPr id="301" name="CustomShape 4"/>
          <p:cNvSpPr/>
          <p:nvPr/>
        </p:nvSpPr>
        <p:spPr>
          <a:xfrm>
            <a:off x="0" y="0"/>
            <a:ext cx="2970360" cy="4557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683230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noRot="1" noChangeAspect="1"/>
          </p:cNvSpPr>
          <p:nvPr>
            <p:ph type="sldImg"/>
          </p:nvPr>
        </p:nvSpPr>
        <p:spPr>
          <a:xfrm>
            <a:off x="1143000" y="685800"/>
            <a:ext cx="4571640" cy="3428640"/>
          </a:xfrm>
          <a:prstGeom prst="rect">
            <a:avLst/>
          </a:prstGeom>
        </p:spPr>
      </p:sp>
      <p:sp>
        <p:nvSpPr>
          <p:cNvPr id="303" name="PlaceHolder 2"/>
          <p:cNvSpPr>
            <a:spLocks noGrp="1"/>
          </p:cNvSpPr>
          <p:nvPr>
            <p:ph type="body"/>
          </p:nvPr>
        </p:nvSpPr>
        <p:spPr>
          <a:xfrm>
            <a:off x="685800" y="4343400"/>
            <a:ext cx="5484960" cy="4113360"/>
          </a:xfrm>
          <a:prstGeom prst="rect">
            <a:avLst/>
          </a:prstGeom>
        </p:spPr>
        <p:txBody>
          <a:bodyPr lIns="0" tIns="0" rIns="0" bIns="0">
            <a:noAutofit/>
          </a:bodyPr>
          <a:lstStyle/>
          <a:p>
            <a:endParaRPr lang="en-IN" sz="2000" b="0" strike="noStrike" spc="-1">
              <a:latin typeface="Arial"/>
            </a:endParaRPr>
          </a:p>
        </p:txBody>
      </p:sp>
      <p:sp>
        <p:nvSpPr>
          <p:cNvPr id="304" name="CustomShape 3"/>
          <p:cNvSpPr/>
          <p:nvPr/>
        </p:nvSpPr>
        <p:spPr>
          <a:xfrm>
            <a:off x="0" y="0"/>
            <a:ext cx="2970360" cy="455760"/>
          </a:xfrm>
          <a:prstGeom prst="rect">
            <a:avLst/>
          </a:prstGeom>
          <a:noFill/>
          <a:ln>
            <a:noFill/>
          </a:ln>
        </p:spPr>
        <p:style>
          <a:lnRef idx="0">
            <a:scrgbClr r="0" g="0" b="0"/>
          </a:lnRef>
          <a:fillRef idx="0">
            <a:scrgbClr r="0" g="0" b="0"/>
          </a:fillRef>
          <a:effectRef idx="0">
            <a:scrgbClr r="0" g="0" b="0"/>
          </a:effectRef>
          <a:fontRef idx="minor"/>
        </p:style>
      </p:sp>
      <p:sp>
        <p:nvSpPr>
          <p:cNvPr id="305" name="CustomShape 4"/>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72FEBDC-B103-4FEC-8C09-8DE5246839E7}" type="slidenum">
              <a:rPr lang="en-IN" sz="1400" b="0" strike="noStrike" spc="-1">
                <a:solidFill>
                  <a:srgbClr val="000000"/>
                </a:solidFill>
                <a:latin typeface="Times New Roman"/>
                <a:ea typeface="+mn-ea"/>
              </a:rPr>
              <a:t>2</a:t>
            </a:fld>
            <a:endParaRPr lang="en-IN" sz="1400" b="0" strike="noStrike" spc="-1">
              <a:latin typeface="Arial"/>
            </a:endParaRPr>
          </a:p>
        </p:txBody>
      </p:sp>
    </p:spTree>
    <p:extLst>
      <p:ext uri="{BB962C8B-B14F-4D97-AF65-F5344CB8AC3E}">
        <p14:creationId xmlns:p14="http://schemas.microsoft.com/office/powerpoint/2010/main" val="126697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noRot="1" noChangeAspect="1"/>
          </p:cNvSpPr>
          <p:nvPr>
            <p:ph type="sldImg"/>
          </p:nvPr>
        </p:nvSpPr>
        <p:spPr>
          <a:xfrm>
            <a:off x="1143000" y="685800"/>
            <a:ext cx="4571640" cy="3428640"/>
          </a:xfrm>
          <a:prstGeom prst="rect">
            <a:avLst/>
          </a:prstGeom>
        </p:spPr>
      </p:sp>
      <p:sp>
        <p:nvSpPr>
          <p:cNvPr id="307" name="PlaceHolder 2"/>
          <p:cNvSpPr>
            <a:spLocks noGrp="1"/>
          </p:cNvSpPr>
          <p:nvPr>
            <p:ph type="body"/>
          </p:nvPr>
        </p:nvSpPr>
        <p:spPr>
          <a:xfrm>
            <a:off x="685800" y="4343400"/>
            <a:ext cx="5484960" cy="4113360"/>
          </a:xfrm>
          <a:prstGeom prst="rect">
            <a:avLst/>
          </a:prstGeom>
        </p:spPr>
        <p:txBody>
          <a:bodyPr lIns="0" tIns="0" rIns="0" bIns="0">
            <a:noAutofit/>
          </a:bodyPr>
          <a:lstStyle/>
          <a:p>
            <a:endParaRPr lang="en-IN" sz="2000" b="0" strike="noStrike" spc="-1">
              <a:latin typeface="Arial"/>
            </a:endParaRPr>
          </a:p>
        </p:txBody>
      </p:sp>
      <p:sp>
        <p:nvSpPr>
          <p:cNvPr id="30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7B856E4-F423-4D02-82EE-35A82C4B72E9}" type="slidenum">
              <a:rPr lang="en-IN" sz="1400" b="0" strike="noStrike" spc="-1">
                <a:solidFill>
                  <a:srgbClr val="000000"/>
                </a:solidFill>
                <a:latin typeface="Times New Roman"/>
                <a:ea typeface="+mn-ea"/>
              </a:rPr>
              <a:t>3</a:t>
            </a:fld>
            <a:endParaRPr lang="en-IN" sz="1400" b="0" strike="noStrike" spc="-1">
              <a:latin typeface="Arial"/>
            </a:endParaRPr>
          </a:p>
        </p:txBody>
      </p:sp>
      <p:sp>
        <p:nvSpPr>
          <p:cNvPr id="309" name="CustomShape 4"/>
          <p:cNvSpPr/>
          <p:nvPr/>
        </p:nvSpPr>
        <p:spPr>
          <a:xfrm>
            <a:off x="0" y="0"/>
            <a:ext cx="2970360" cy="4557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82997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noRot="1" noChangeAspect="1"/>
          </p:cNvSpPr>
          <p:nvPr>
            <p:ph type="sldImg"/>
          </p:nvPr>
        </p:nvSpPr>
        <p:spPr>
          <a:xfrm>
            <a:off x="1143000" y="685800"/>
            <a:ext cx="4571640" cy="3428640"/>
          </a:xfrm>
          <a:prstGeom prst="rect">
            <a:avLst/>
          </a:prstGeom>
        </p:spPr>
      </p:sp>
      <p:sp>
        <p:nvSpPr>
          <p:cNvPr id="311" name="PlaceHolder 2"/>
          <p:cNvSpPr>
            <a:spLocks noGrp="1"/>
          </p:cNvSpPr>
          <p:nvPr>
            <p:ph type="body"/>
          </p:nvPr>
        </p:nvSpPr>
        <p:spPr>
          <a:xfrm>
            <a:off x="685800" y="4343400"/>
            <a:ext cx="5484960" cy="4113360"/>
          </a:xfrm>
          <a:prstGeom prst="rect">
            <a:avLst/>
          </a:prstGeom>
        </p:spPr>
        <p:txBody>
          <a:bodyPr lIns="0" tIns="0" rIns="0" bIns="0">
            <a:noAutofit/>
          </a:bodyPr>
          <a:lstStyle/>
          <a:p>
            <a:endParaRPr lang="en-IN" sz="2000" b="0" strike="noStrike" spc="-1">
              <a:latin typeface="Arial"/>
            </a:endParaRPr>
          </a:p>
        </p:txBody>
      </p:sp>
      <p:sp>
        <p:nvSpPr>
          <p:cNvPr id="31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D1FC51E-E50D-45F0-824B-963EA0F15BDF}" type="slidenum">
              <a:rPr lang="en-IN" sz="1400" b="0" strike="noStrike" spc="-1">
                <a:solidFill>
                  <a:srgbClr val="000000"/>
                </a:solidFill>
                <a:latin typeface="Times New Roman"/>
                <a:ea typeface="+mn-ea"/>
              </a:rPr>
              <a:t>4</a:t>
            </a:fld>
            <a:endParaRPr lang="en-IN" sz="1400" b="0" strike="noStrike" spc="-1">
              <a:latin typeface="Arial"/>
            </a:endParaRPr>
          </a:p>
        </p:txBody>
      </p:sp>
      <p:sp>
        <p:nvSpPr>
          <p:cNvPr id="313" name="CustomShape 4"/>
          <p:cNvSpPr/>
          <p:nvPr/>
        </p:nvSpPr>
        <p:spPr>
          <a:xfrm>
            <a:off x="0" y="0"/>
            <a:ext cx="2970360" cy="4557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394705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noRot="1" noChangeAspect="1"/>
          </p:cNvSpPr>
          <p:nvPr>
            <p:ph type="sldImg"/>
          </p:nvPr>
        </p:nvSpPr>
        <p:spPr>
          <a:xfrm>
            <a:off x="1143000" y="685800"/>
            <a:ext cx="4571280" cy="3428280"/>
          </a:xfrm>
          <a:prstGeom prst="rect">
            <a:avLst/>
          </a:prstGeom>
        </p:spPr>
      </p:sp>
      <p:sp>
        <p:nvSpPr>
          <p:cNvPr id="315" name="PlaceHolder 2"/>
          <p:cNvSpPr>
            <a:spLocks noGrp="1"/>
          </p:cNvSpPr>
          <p:nvPr>
            <p:ph type="body"/>
          </p:nvPr>
        </p:nvSpPr>
        <p:spPr>
          <a:xfrm>
            <a:off x="685800" y="4343400"/>
            <a:ext cx="5484960" cy="4113360"/>
          </a:xfrm>
          <a:prstGeom prst="rect">
            <a:avLst/>
          </a:prstGeom>
        </p:spPr>
        <p:txBody>
          <a:bodyPr lIns="0" tIns="0" rIns="0" bIns="0">
            <a:noAutofit/>
          </a:bodyPr>
          <a:lstStyle/>
          <a:p>
            <a:endParaRPr lang="en-IN" sz="2000" b="0" strike="noStrike" spc="-1">
              <a:latin typeface="Arial"/>
            </a:endParaRPr>
          </a:p>
        </p:txBody>
      </p:sp>
      <p:sp>
        <p:nvSpPr>
          <p:cNvPr id="316" name="CustomShape 3"/>
          <p:cNvSpPr/>
          <p:nvPr/>
        </p:nvSpPr>
        <p:spPr>
          <a:xfrm>
            <a:off x="0" y="0"/>
            <a:ext cx="2970360" cy="455760"/>
          </a:xfrm>
          <a:prstGeom prst="rect">
            <a:avLst/>
          </a:prstGeom>
          <a:noFill/>
          <a:ln>
            <a:noFill/>
          </a:ln>
        </p:spPr>
        <p:style>
          <a:lnRef idx="0">
            <a:scrgbClr r="0" g="0" b="0"/>
          </a:lnRef>
          <a:fillRef idx="0">
            <a:scrgbClr r="0" g="0" b="0"/>
          </a:fillRef>
          <a:effectRef idx="0">
            <a:scrgbClr r="0" g="0" b="0"/>
          </a:effectRef>
          <a:fontRef idx="minor"/>
        </p:style>
      </p:sp>
      <p:sp>
        <p:nvSpPr>
          <p:cNvPr id="317" name="CustomShape 4"/>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AA8D518-EF39-4E0A-AD91-BB82AA07AE72}" type="slidenum">
              <a:rPr lang="en-IN" sz="1400" b="0" strike="noStrike" spc="-1">
                <a:solidFill>
                  <a:srgbClr val="000000"/>
                </a:solidFill>
                <a:latin typeface="Times New Roman"/>
                <a:ea typeface="+mn-ea"/>
              </a:rPr>
              <a:t>7</a:t>
            </a:fld>
            <a:endParaRPr lang="en-IN" sz="1400" b="0" strike="noStrike" spc="-1">
              <a:latin typeface="Arial"/>
            </a:endParaRPr>
          </a:p>
        </p:txBody>
      </p:sp>
    </p:spTree>
    <p:extLst>
      <p:ext uri="{BB962C8B-B14F-4D97-AF65-F5344CB8AC3E}">
        <p14:creationId xmlns:p14="http://schemas.microsoft.com/office/powerpoint/2010/main" val="432282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noRot="1" noChangeAspect="1"/>
          </p:cNvSpPr>
          <p:nvPr>
            <p:ph type="sldImg"/>
          </p:nvPr>
        </p:nvSpPr>
        <p:spPr>
          <a:xfrm>
            <a:off x="1143000" y="685800"/>
            <a:ext cx="4571640" cy="3428640"/>
          </a:xfrm>
          <a:prstGeom prst="rect">
            <a:avLst/>
          </a:prstGeom>
        </p:spPr>
      </p:sp>
      <p:sp>
        <p:nvSpPr>
          <p:cNvPr id="319" name="PlaceHolder 2"/>
          <p:cNvSpPr>
            <a:spLocks noGrp="1"/>
          </p:cNvSpPr>
          <p:nvPr>
            <p:ph type="body"/>
          </p:nvPr>
        </p:nvSpPr>
        <p:spPr>
          <a:xfrm>
            <a:off x="685800" y="4343400"/>
            <a:ext cx="5484960" cy="4113360"/>
          </a:xfrm>
          <a:prstGeom prst="rect">
            <a:avLst/>
          </a:prstGeom>
        </p:spPr>
        <p:txBody>
          <a:bodyPr lIns="0" tIns="0" rIns="0" bIns="0">
            <a:noAutofit/>
          </a:bodyPr>
          <a:lstStyle/>
          <a:p>
            <a:endParaRPr lang="en-IN" sz="2000" b="0" strike="noStrike" spc="-1">
              <a:latin typeface="Arial"/>
            </a:endParaRPr>
          </a:p>
        </p:txBody>
      </p:sp>
      <p:sp>
        <p:nvSpPr>
          <p:cNvPr id="32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E4334A6-1713-4DBD-8A15-AED868D48E9E}" type="slidenum">
              <a:rPr lang="en-IN" sz="1400" b="0" strike="noStrike" spc="-1">
                <a:solidFill>
                  <a:srgbClr val="000000"/>
                </a:solidFill>
                <a:latin typeface="Times New Roman"/>
                <a:ea typeface="+mn-ea"/>
              </a:rPr>
              <a:t>14</a:t>
            </a:fld>
            <a:endParaRPr lang="en-IN" sz="1400" b="0" strike="noStrike" spc="-1">
              <a:latin typeface="Arial"/>
            </a:endParaRPr>
          </a:p>
        </p:txBody>
      </p:sp>
      <p:sp>
        <p:nvSpPr>
          <p:cNvPr id="321" name="CustomShape 4"/>
          <p:cNvSpPr/>
          <p:nvPr/>
        </p:nvSpPr>
        <p:spPr>
          <a:xfrm>
            <a:off x="0" y="0"/>
            <a:ext cx="2970360" cy="4557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611176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4E6CC85-6636-47F3-97A5-B0095BCBF6F0}" type="slidenum">
              <a:rPr lang="en-IN" sz="1400" b="0" strike="noStrike" spc="-1">
                <a:solidFill>
                  <a:srgbClr val="000000"/>
                </a:solidFill>
                <a:latin typeface="Times New Roman"/>
                <a:ea typeface="+mn-ea"/>
              </a:rPr>
              <a:t>19</a:t>
            </a:fld>
            <a:endParaRPr lang="en-IN" sz="1400" b="0" strike="noStrike" spc="-1">
              <a:latin typeface="Arial"/>
            </a:endParaRPr>
          </a:p>
        </p:txBody>
      </p:sp>
      <p:sp>
        <p:nvSpPr>
          <p:cNvPr id="323" name="PlaceHolder 2"/>
          <p:cNvSpPr>
            <a:spLocks noGrp="1" noRot="1" noChangeAspect="1"/>
          </p:cNvSpPr>
          <p:nvPr>
            <p:ph type="sldImg"/>
          </p:nvPr>
        </p:nvSpPr>
        <p:spPr>
          <a:xfrm>
            <a:off x="1143000" y="685800"/>
            <a:ext cx="4571640" cy="3428640"/>
          </a:xfrm>
          <a:prstGeom prst="rect">
            <a:avLst/>
          </a:prstGeom>
        </p:spPr>
      </p:sp>
      <p:sp>
        <p:nvSpPr>
          <p:cNvPr id="324" name="PlaceHolder 3"/>
          <p:cNvSpPr>
            <a:spLocks noGrp="1"/>
          </p:cNvSpPr>
          <p:nvPr>
            <p:ph type="body"/>
          </p:nvPr>
        </p:nvSpPr>
        <p:spPr>
          <a:xfrm>
            <a:off x="914400" y="4343400"/>
            <a:ext cx="5027760" cy="4113360"/>
          </a:xfrm>
          <a:prstGeom prst="rect">
            <a:avLst/>
          </a:prstGeom>
        </p:spPr>
        <p:txBody>
          <a:bodyPr lIns="0" tIns="0" rIns="0" bIns="0">
            <a:noAutofit/>
          </a:bodyPr>
          <a:lstStyle/>
          <a:p>
            <a:endParaRPr lang="en-IN" sz="2000" b="0" strike="noStrike" spc="-1">
              <a:latin typeface="Arial"/>
            </a:endParaRPr>
          </a:p>
        </p:txBody>
      </p:sp>
    </p:spTree>
    <p:extLst>
      <p:ext uri="{BB962C8B-B14F-4D97-AF65-F5344CB8AC3E}">
        <p14:creationId xmlns:p14="http://schemas.microsoft.com/office/powerpoint/2010/main" val="1649679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9"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Google Shape;15;p1"/>
          <p:cNvPicPr/>
          <p:nvPr/>
        </p:nvPicPr>
        <p:blipFill>
          <a:blip r:embed="rId14"/>
          <a:srcRect l="8752" t="18899" r="9042" b="16667"/>
          <a:stretch/>
        </p:blipFill>
        <p:spPr>
          <a:xfrm>
            <a:off x="6845400" y="0"/>
            <a:ext cx="2297160" cy="790560"/>
          </a:xfrm>
          <a:prstGeom prst="rect">
            <a:avLst/>
          </a:prstGeom>
          <a:ln>
            <a:noFill/>
          </a:ln>
        </p:spPr>
      </p:pic>
      <p:sp>
        <p:nvSpPr>
          <p:cNvPr id="7" name="CustomShape 1"/>
          <p:cNvSpPr/>
          <p:nvPr/>
        </p:nvSpPr>
        <p:spPr>
          <a:xfrm>
            <a:off x="330480" y="219960"/>
            <a:ext cx="6513840" cy="36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Calibri"/>
                <a:ea typeface="Calibri"/>
              </a:rPr>
              <a:t>MICROPROCESSORS &amp; COMPUTER ARCHITECHTURE</a:t>
            </a:r>
            <a:endParaRPr lang="en-IN" sz="1800" b="0" strike="noStrike" spc="-1">
              <a:latin typeface="Arial"/>
            </a:endParaRPr>
          </a:p>
        </p:txBody>
      </p:sp>
      <p:sp>
        <p:nvSpPr>
          <p:cNvPr id="2" name="CustomShape 2"/>
          <p:cNvSpPr/>
          <p:nvPr/>
        </p:nvSpPr>
        <p:spPr>
          <a:xfrm>
            <a:off x="330480" y="219960"/>
            <a:ext cx="6513840" cy="367920"/>
          </a:xfrm>
          <a:prstGeom prst="rect">
            <a:avLst/>
          </a:prstGeom>
          <a:solidFill>
            <a:schemeClr val="lt1">
              <a:alpha val="56000"/>
            </a:schemeClr>
          </a:solidFill>
          <a:ln w="25560">
            <a:solidFill>
              <a:schemeClr val="lt1"/>
            </a:solidFill>
            <a:round/>
          </a:ln>
        </p:spPr>
        <p:style>
          <a:lnRef idx="0">
            <a:scrgbClr r="0" g="0" b="0"/>
          </a:lnRef>
          <a:fillRef idx="0">
            <a:scrgbClr r="0" g="0" b="0"/>
          </a:fillRef>
          <a:effectRef idx="0">
            <a:scrgbClr r="0" g="0" b="0"/>
          </a:effectRef>
          <a:fontRef idx="minor"/>
        </p:style>
      </p:sp>
      <p:sp>
        <p:nvSpPr>
          <p:cNvPr id="3" name="PlaceHolder 3"/>
          <p:cNvSpPr>
            <a:spLocks noGrp="1"/>
          </p:cNvSpPr>
          <p:nvPr>
            <p:ph type="ftr"/>
          </p:nvPr>
        </p:nvSpPr>
        <p:spPr>
          <a:xfrm>
            <a:off x="3029040" y="6356520"/>
            <a:ext cx="3085560" cy="364320"/>
          </a:xfrm>
          <a:prstGeom prst="rect">
            <a:avLst/>
          </a:prstGeom>
        </p:spPr>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
        <p:nvSpPr>
          <p:cNvPr id="4"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Google Shape;15;p1"/>
          <p:cNvPicPr/>
          <p:nvPr/>
        </p:nvPicPr>
        <p:blipFill>
          <a:blip r:embed="rId14"/>
          <a:srcRect l="8752" t="18899" r="9042" b="16667"/>
          <a:stretch/>
        </p:blipFill>
        <p:spPr>
          <a:xfrm>
            <a:off x="6845400" y="0"/>
            <a:ext cx="2297160" cy="790560"/>
          </a:xfrm>
          <a:prstGeom prst="rect">
            <a:avLst/>
          </a:prstGeom>
          <a:ln>
            <a:noFill/>
          </a:ln>
        </p:spPr>
      </p:pic>
      <p:sp>
        <p:nvSpPr>
          <p:cNvPr id="43" name="CustomShape 1"/>
          <p:cNvSpPr/>
          <p:nvPr/>
        </p:nvSpPr>
        <p:spPr>
          <a:xfrm>
            <a:off x="330120" y="211320"/>
            <a:ext cx="6653880" cy="36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Calibri"/>
                <a:ea typeface="Calibri"/>
              </a:rPr>
              <a:t>MICROPROCESSORS &amp; COMPUTER ARCHITECHTURE</a:t>
            </a:r>
            <a:endParaRPr lang="en-IN" sz="1800" b="0" strike="noStrike" spc="-1">
              <a:latin typeface="Arial"/>
            </a:endParaRPr>
          </a:p>
        </p:txBody>
      </p:sp>
      <p:sp>
        <p:nvSpPr>
          <p:cNvPr id="44" name="CustomShape 2"/>
          <p:cNvSpPr/>
          <p:nvPr/>
        </p:nvSpPr>
        <p:spPr>
          <a:xfrm>
            <a:off x="330120" y="222480"/>
            <a:ext cx="6653880" cy="367920"/>
          </a:xfrm>
          <a:prstGeom prst="rect">
            <a:avLst/>
          </a:prstGeom>
          <a:solidFill>
            <a:schemeClr val="lt1">
              <a:alpha val="56000"/>
            </a:schemeClr>
          </a:solidFill>
          <a:ln w="25560">
            <a:solidFill>
              <a:schemeClr val="lt1"/>
            </a:solidFill>
            <a:round/>
          </a:ln>
        </p:spPr>
        <p:style>
          <a:lnRef idx="0">
            <a:scrgbClr r="0" g="0" b="0"/>
          </a:lnRef>
          <a:fillRef idx="0">
            <a:scrgbClr r="0" g="0" b="0"/>
          </a:fillRef>
          <a:effectRef idx="0">
            <a:scrgbClr r="0" g="0" b="0"/>
          </a:effectRef>
          <a:fontRef idx="minor"/>
        </p:style>
      </p:sp>
      <p:sp>
        <p:nvSpPr>
          <p:cNvPr id="45" name="PlaceHolder 3"/>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3" name="Google Shape;15;p1"/>
          <p:cNvPicPr/>
          <p:nvPr/>
        </p:nvPicPr>
        <p:blipFill>
          <a:blip r:embed="rId14"/>
          <a:srcRect l="8752" t="18899" r="9042" b="16667"/>
          <a:stretch/>
        </p:blipFill>
        <p:spPr>
          <a:xfrm>
            <a:off x="6845400" y="0"/>
            <a:ext cx="2297160" cy="790560"/>
          </a:xfrm>
          <a:prstGeom prst="rect">
            <a:avLst/>
          </a:prstGeom>
          <a:ln>
            <a:noFill/>
          </a:ln>
        </p:spPr>
      </p:pic>
      <p:sp>
        <p:nvSpPr>
          <p:cNvPr id="84" name="CustomShape 1"/>
          <p:cNvSpPr/>
          <p:nvPr/>
        </p:nvSpPr>
        <p:spPr>
          <a:xfrm>
            <a:off x="330480" y="211320"/>
            <a:ext cx="6513840" cy="36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Calibri"/>
                <a:ea typeface="Calibri"/>
              </a:rPr>
              <a:t>MICROPROCESSORS &amp; COMPUTER ARCHITECHTURE</a:t>
            </a:r>
            <a:endParaRPr lang="en-IN" sz="1800" b="0" strike="noStrike" spc="-1">
              <a:latin typeface="Arial"/>
            </a:endParaRPr>
          </a:p>
        </p:txBody>
      </p:sp>
      <p:sp>
        <p:nvSpPr>
          <p:cNvPr id="85" name="CustomShape 2"/>
          <p:cNvSpPr/>
          <p:nvPr/>
        </p:nvSpPr>
        <p:spPr>
          <a:xfrm>
            <a:off x="330480" y="211320"/>
            <a:ext cx="6513840" cy="367920"/>
          </a:xfrm>
          <a:prstGeom prst="rect">
            <a:avLst/>
          </a:prstGeom>
          <a:solidFill>
            <a:schemeClr val="lt1">
              <a:alpha val="56000"/>
            </a:schemeClr>
          </a:solidFill>
          <a:ln w="25560">
            <a:solidFill>
              <a:schemeClr val="lt1"/>
            </a:solidFill>
            <a:round/>
          </a:ln>
        </p:spPr>
        <p:style>
          <a:lnRef idx="0">
            <a:scrgbClr r="0" g="0" b="0"/>
          </a:lnRef>
          <a:fillRef idx="0">
            <a:scrgbClr r="0" g="0" b="0"/>
          </a:fillRef>
          <a:effectRef idx="0">
            <a:scrgbClr r="0" g="0" b="0"/>
          </a:effectRef>
          <a:fontRef idx="minor"/>
        </p:style>
      </p:sp>
      <p:sp>
        <p:nvSpPr>
          <p:cNvPr id="86" name="PlaceHolder 3"/>
          <p:cNvSpPr>
            <a:spLocks noGrp="1"/>
          </p:cNvSpPr>
          <p:nvPr>
            <p:ph type="title"/>
          </p:nvPr>
        </p:nvSpPr>
        <p:spPr>
          <a:xfrm>
            <a:off x="457200" y="273240"/>
            <a:ext cx="8228880" cy="114516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87"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4" name="Google Shape;15;p1"/>
          <p:cNvPicPr/>
          <p:nvPr/>
        </p:nvPicPr>
        <p:blipFill>
          <a:blip r:embed="rId14"/>
          <a:srcRect l="8752" t="18899" r="9042" b="16667"/>
          <a:stretch/>
        </p:blipFill>
        <p:spPr>
          <a:xfrm>
            <a:off x="6845400" y="0"/>
            <a:ext cx="2297160" cy="790560"/>
          </a:xfrm>
          <a:prstGeom prst="rect">
            <a:avLst/>
          </a:prstGeom>
          <a:ln>
            <a:noFill/>
          </a:ln>
        </p:spPr>
      </p:pic>
      <p:sp>
        <p:nvSpPr>
          <p:cNvPr id="125" name="CustomShape 1"/>
          <p:cNvSpPr/>
          <p:nvPr/>
        </p:nvSpPr>
        <p:spPr>
          <a:xfrm>
            <a:off x="330480" y="205920"/>
            <a:ext cx="6513840" cy="36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Calibri"/>
                <a:ea typeface="Calibri"/>
              </a:rPr>
              <a:t>MICROPROCESSORS &amp; COMPUTER ARCHITECHTURE</a:t>
            </a:r>
            <a:endParaRPr lang="en-IN" sz="1800" b="0" strike="noStrike" spc="-1">
              <a:latin typeface="Arial"/>
            </a:endParaRPr>
          </a:p>
        </p:txBody>
      </p:sp>
      <p:sp>
        <p:nvSpPr>
          <p:cNvPr id="126" name="CustomShape 2"/>
          <p:cNvSpPr/>
          <p:nvPr/>
        </p:nvSpPr>
        <p:spPr>
          <a:xfrm>
            <a:off x="330480" y="310320"/>
            <a:ext cx="6615360" cy="367920"/>
          </a:xfrm>
          <a:prstGeom prst="rect">
            <a:avLst/>
          </a:prstGeom>
          <a:solidFill>
            <a:schemeClr val="lt1">
              <a:alpha val="56000"/>
            </a:schemeClr>
          </a:solidFill>
          <a:ln w="25560">
            <a:solidFill>
              <a:schemeClr val="lt1"/>
            </a:solidFill>
            <a:round/>
          </a:ln>
        </p:spPr>
        <p:style>
          <a:lnRef idx="0">
            <a:scrgbClr r="0" g="0" b="0"/>
          </a:lnRef>
          <a:fillRef idx="0">
            <a:scrgbClr r="0" g="0" b="0"/>
          </a:fillRef>
          <a:effectRef idx="0">
            <a:scrgbClr r="0" g="0" b="0"/>
          </a:effectRef>
          <a:fontRef idx="minor"/>
        </p:style>
      </p:sp>
      <p:sp>
        <p:nvSpPr>
          <p:cNvPr id="127" name="PlaceHolder 3"/>
          <p:cNvSpPr>
            <a:spLocks noGrp="1"/>
          </p:cNvSpPr>
          <p:nvPr>
            <p:ph type="title"/>
          </p:nvPr>
        </p:nvSpPr>
        <p:spPr>
          <a:xfrm>
            <a:off x="457200" y="273240"/>
            <a:ext cx="8228880" cy="114516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28" name="PlaceHolder 4"/>
          <p:cNvSpPr>
            <a:spLocks noGrp="1"/>
          </p:cNvSpPr>
          <p:nvPr>
            <p:ph type="body"/>
          </p:nvPr>
        </p:nvSpPr>
        <p:spPr>
          <a:xfrm>
            <a:off x="457200" y="1604520"/>
            <a:ext cx="4015440" cy="3976920"/>
          </a:xfrm>
          <a:prstGeom prst="rect">
            <a:avLst/>
          </a:prstGeom>
        </p:spPr>
        <p:txBody>
          <a:bodyPr lIns="0" tIns="0" rIns="0" bIns="0">
            <a:normAutofit fontScale="40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
        <p:nvSpPr>
          <p:cNvPr id="129" name="PlaceHolder 5"/>
          <p:cNvSpPr>
            <a:spLocks noGrp="1"/>
          </p:cNvSpPr>
          <p:nvPr>
            <p:ph type="body"/>
          </p:nvPr>
        </p:nvSpPr>
        <p:spPr>
          <a:xfrm>
            <a:off x="4674240" y="1604520"/>
            <a:ext cx="4015440" cy="3976920"/>
          </a:xfrm>
          <a:prstGeom prst="rect">
            <a:avLst/>
          </a:prstGeom>
        </p:spPr>
        <p:txBody>
          <a:bodyPr lIns="0" tIns="0" rIns="0" bIns="0">
            <a:normAutofit fontScale="40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xecution_uni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RISC" TargetMode="External"/><Relationship Id="rId3" Type="http://schemas.openxmlformats.org/officeDocument/2006/relationships/image" Target="../media/image5.jpeg"/><Relationship Id="rId7" Type="http://schemas.openxmlformats.org/officeDocument/2006/relationships/hyperlink" Target="https://en.wikipedia.org/wiki/Compiler" TargetMode="External"/><Relationship Id="rId2" Type="http://schemas.openxmlformats.org/officeDocument/2006/relationships/hyperlink" Target="http://searchservervirtualization.techtarget.com/definition/SPARC" TargetMode="External"/><Relationship Id="rId1" Type="http://schemas.openxmlformats.org/officeDocument/2006/relationships/slideLayout" Target="../slideLayouts/slideLayout1.xml"/><Relationship Id="rId6" Type="http://schemas.openxmlformats.org/officeDocument/2006/relationships/hyperlink" Target="https://en.wikipedia.org/wiki/Computer_architecture" TargetMode="External"/><Relationship Id="rId5" Type="http://schemas.openxmlformats.org/officeDocument/2006/relationships/hyperlink" Target="https://en.wikipedia.org/wiki/Computer_scientist" TargetMode="Externa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864000" y="959040"/>
            <a:ext cx="6335280" cy="220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4000" b="1" strike="noStrike" cap="small" spc="-1">
                <a:solidFill>
                  <a:srgbClr val="C00000"/>
                </a:solidFill>
                <a:latin typeface="comic"/>
                <a:ea typeface="comic"/>
              </a:rPr>
              <a:t>Microprocessors </a:t>
            </a:r>
            <a:r>
              <a:t/>
            </a:r>
            <a:br/>
            <a:r>
              <a:rPr lang="en-IN" sz="4000" b="1" strike="noStrike" cap="small" spc="-1">
                <a:solidFill>
                  <a:srgbClr val="C00000"/>
                </a:solidFill>
                <a:latin typeface="comic"/>
                <a:ea typeface="comic"/>
              </a:rPr>
              <a:t>&amp; Computer Architecture</a:t>
            </a:r>
            <a:endParaRPr lang="en-IN" sz="4000" b="0" strike="noStrike" spc="-1">
              <a:latin typeface="Arial"/>
            </a:endParaRPr>
          </a:p>
        </p:txBody>
      </p:sp>
      <p:sp>
        <p:nvSpPr>
          <p:cNvPr id="173" name="CustomShape 2"/>
          <p:cNvSpPr/>
          <p:nvPr/>
        </p:nvSpPr>
        <p:spPr>
          <a:xfrm>
            <a:off x="2188440" y="3097440"/>
            <a:ext cx="4722840" cy="12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3200" b="1" strike="noStrike" spc="-1">
                <a:solidFill>
                  <a:srgbClr val="000000"/>
                </a:solidFill>
                <a:latin typeface="Arial Black"/>
                <a:ea typeface="Arial Black"/>
              </a:rPr>
              <a:t>UE18CS253</a:t>
            </a:r>
            <a:endParaRPr lang="en-IN" sz="3200" b="0" strike="noStrike" spc="-1">
              <a:latin typeface="Arial"/>
            </a:endParaRPr>
          </a:p>
          <a:p>
            <a:pPr algn="ctr">
              <a:lnSpc>
                <a:spcPct val="100000"/>
              </a:lnSpc>
              <a:spcBef>
                <a:spcPts val="641"/>
              </a:spcBef>
            </a:pPr>
            <a:r>
              <a:rPr lang="en-IN" sz="3200" b="1" strike="noStrike" spc="-1">
                <a:solidFill>
                  <a:srgbClr val="888888"/>
                </a:solidFill>
                <a:latin typeface="Times New Roman"/>
                <a:ea typeface="Times New Roman"/>
              </a:rPr>
              <a:t>Unit-1 Session - 2</a:t>
            </a:r>
            <a:endParaRPr lang="en-IN" sz="3200" b="0" strike="noStrike" spc="-1">
              <a:latin typeface="Arial"/>
            </a:endParaRPr>
          </a:p>
        </p:txBody>
      </p:sp>
      <p:pic>
        <p:nvPicPr>
          <p:cNvPr id="174" name="Google Shape;95;p13"/>
          <p:cNvPicPr/>
          <p:nvPr/>
        </p:nvPicPr>
        <p:blipFill>
          <a:blip r:embed="rId3"/>
          <a:stretch/>
        </p:blipFill>
        <p:spPr>
          <a:xfrm rot="19877400">
            <a:off x="6944040" y="1824840"/>
            <a:ext cx="1761120" cy="1784880"/>
          </a:xfrm>
          <a:prstGeom prst="rect">
            <a:avLst/>
          </a:prstGeom>
          <a:ln>
            <a:noFill/>
          </a:ln>
        </p:spPr>
      </p:pic>
      <p:sp>
        <p:nvSpPr>
          <p:cNvPr id="175" name="CustomShape 3"/>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F952948-EB36-4827-9FFE-BE727C4ADC60}" type="slidenum">
              <a:rPr lang="en-IN" sz="1200" b="0" strike="noStrike" spc="-1">
                <a:solidFill>
                  <a:srgbClr val="888888"/>
                </a:solidFill>
                <a:latin typeface="Calibri"/>
                <a:ea typeface="Calibri"/>
              </a:rPr>
              <a:t>1</a:t>
            </a:fld>
            <a:endParaRPr lang="en-IN" sz="1200" b="0" strike="noStrike" spc="-1">
              <a:latin typeface="Arial"/>
            </a:endParaRPr>
          </a:p>
        </p:txBody>
      </p:sp>
      <p:pic>
        <p:nvPicPr>
          <p:cNvPr id="176" name="Google Shape;97;p13"/>
          <p:cNvPicPr/>
          <p:nvPr/>
        </p:nvPicPr>
        <p:blipFill>
          <a:blip r:embed="rId4"/>
          <a:stretch/>
        </p:blipFill>
        <p:spPr>
          <a:xfrm>
            <a:off x="443880" y="4293000"/>
            <a:ext cx="2363400" cy="2114280"/>
          </a:xfrm>
          <a:prstGeom prst="rect">
            <a:avLst/>
          </a:prstGeom>
          <a:ln>
            <a:noFill/>
          </a:ln>
        </p:spPr>
      </p:pic>
      <p:sp>
        <p:nvSpPr>
          <p:cNvPr id="177" name="CustomShape 4"/>
          <p:cNvSpPr/>
          <p:nvPr/>
        </p:nvSpPr>
        <p:spPr>
          <a:xfrm>
            <a:off x="5760000" y="5160240"/>
            <a:ext cx="3081960" cy="103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strike="noStrike" spc="-1" dirty="0" smtClean="0">
                <a:solidFill>
                  <a:srgbClr val="C00000"/>
                </a:solidFill>
                <a:uFill>
                  <a:solidFill>
                    <a:srgbClr val="FFFFFF"/>
                  </a:solidFill>
                </a:uFill>
                <a:latin typeface="Calibri"/>
                <a:ea typeface="Calibri"/>
              </a:rPr>
              <a:t>Credits:</a:t>
            </a:r>
            <a:endParaRPr lang="en-IN" spc="-1" dirty="0">
              <a:solidFill>
                <a:srgbClr val="000000"/>
              </a:solidFill>
              <a:uFill>
                <a:solidFill>
                  <a:srgbClr val="FFFFFF"/>
                </a:solidFill>
              </a:uFill>
            </a:endParaRPr>
          </a:p>
          <a:p>
            <a:pPr>
              <a:lnSpc>
                <a:spcPct val="100000"/>
              </a:lnSpc>
            </a:pPr>
            <a:r>
              <a:rPr lang="en-IN" sz="2400" b="0" strike="noStrike" spc="-1" smtClean="0">
                <a:solidFill>
                  <a:srgbClr val="000099"/>
                </a:solidFill>
                <a:uFill>
                  <a:solidFill>
                    <a:srgbClr val="FFFFFF"/>
                  </a:solidFill>
                </a:uFill>
                <a:latin typeface="Calibri"/>
                <a:ea typeface="Calibri"/>
              </a:rPr>
              <a:t>MPCA Team</a:t>
            </a:r>
            <a:endParaRPr lang="en-IN" spc="-1">
              <a:solidFill>
                <a:srgbClr val="000000"/>
              </a:solidFill>
              <a:uFill>
                <a:solidFill>
                  <a:srgbClr val="FFFFFF"/>
                </a:solidFill>
              </a:uFill>
            </a:endParaRPr>
          </a:p>
          <a:p>
            <a:pPr>
              <a:lnSpc>
                <a:spcPct val="100000"/>
              </a:lnSpc>
            </a:pPr>
            <a:endParaRPr lang="en-IN" sz="2400" b="0" strike="noStrike" spc="-1" dirty="0">
              <a:latin typeface="Arial"/>
            </a:endParaRPr>
          </a:p>
        </p:txBody>
      </p:sp>
      <p:sp>
        <p:nvSpPr>
          <p:cNvPr id="178" name="CustomShape 5"/>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
        <p:nvSpPr>
          <p:cNvPr id="179" name="TextShape 6"/>
          <p:cNvSpPr txBox="1"/>
          <p:nvPr/>
        </p:nvSpPr>
        <p:spPr>
          <a:xfrm>
            <a:off x="3029040" y="6356520"/>
            <a:ext cx="3085560" cy="364320"/>
          </a:xfrm>
          <a:prstGeom prst="rect">
            <a:avLst/>
          </a:prstGeom>
          <a:noFill/>
          <a:ln>
            <a:noFill/>
          </a:ln>
        </p:spPr>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82880" y="611280"/>
            <a:ext cx="845676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t/>
            </a:r>
            <a:br/>
            <a:r>
              <a:rPr lang="en-IN" sz="2520" b="1" strike="noStrike" spc="-1">
                <a:solidFill>
                  <a:srgbClr val="C00000"/>
                </a:solidFill>
                <a:latin typeface="Calibri"/>
                <a:ea typeface="Calibri"/>
              </a:rPr>
              <a:t>CISC – Complex Instruction Set Computer</a:t>
            </a:r>
            <a:r>
              <a:t/>
            </a:r>
            <a:br/>
            <a:endParaRPr lang="en-IN" sz="2520" b="0" strike="noStrike" spc="-1">
              <a:latin typeface="Arial"/>
            </a:endParaRPr>
          </a:p>
        </p:txBody>
      </p:sp>
      <p:sp>
        <p:nvSpPr>
          <p:cNvPr id="223" name="CustomShape 2"/>
          <p:cNvSpPr/>
          <p:nvPr/>
        </p:nvSpPr>
        <p:spPr>
          <a:xfrm>
            <a:off x="216000" y="1141920"/>
            <a:ext cx="8877240" cy="571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IN" sz="2200" b="1" strike="noStrike" spc="-1">
                <a:solidFill>
                  <a:srgbClr val="C00000"/>
                </a:solidFill>
                <a:latin typeface="Calibri"/>
                <a:ea typeface="Calibri"/>
              </a:rPr>
              <a:t>Architecture</a:t>
            </a:r>
            <a:endParaRPr lang="en-IN" sz="2200" b="0" strike="noStrike" spc="-1">
              <a:latin typeface="Arial"/>
            </a:endParaRPr>
          </a:p>
          <a:p>
            <a:pPr marL="343080" indent="-341640">
              <a:lnSpc>
                <a:spcPct val="90000"/>
              </a:lnSpc>
              <a:spcBef>
                <a:spcPts val="388"/>
              </a:spcBef>
              <a:buClr>
                <a:srgbClr val="0000FF"/>
              </a:buClr>
              <a:buFont typeface="Arial"/>
              <a:buChar char="•"/>
            </a:pPr>
            <a:r>
              <a:rPr lang="en-IN" sz="1700" b="0" strike="noStrike" spc="-1">
                <a:solidFill>
                  <a:srgbClr val="0000FF"/>
                </a:solidFill>
                <a:latin typeface="Calibri"/>
                <a:ea typeface="Calibri"/>
              </a:rPr>
              <a:t>CISC</a:t>
            </a:r>
            <a:r>
              <a:rPr lang="en-IN" sz="1700" b="0" strike="noStrike" spc="-1">
                <a:solidFill>
                  <a:srgbClr val="000000"/>
                </a:solidFill>
                <a:latin typeface="Calibri"/>
                <a:ea typeface="Calibri"/>
              </a:rPr>
              <a:t> processors typically had </a:t>
            </a:r>
            <a:r>
              <a:rPr lang="en-IN" sz="1700" b="0" strike="noStrike" spc="-1">
                <a:solidFill>
                  <a:srgbClr val="0000FF"/>
                </a:solidFill>
                <a:latin typeface="Calibri"/>
                <a:ea typeface="Calibri"/>
              </a:rPr>
              <a:t>variable length</a:t>
            </a:r>
            <a:r>
              <a:rPr lang="en-IN" sz="1700" b="0" strike="noStrike" spc="-1">
                <a:solidFill>
                  <a:srgbClr val="000000"/>
                </a:solidFill>
                <a:latin typeface="Calibri"/>
                <a:ea typeface="Calibri"/>
              </a:rPr>
              <a:t> instruction sets with </a:t>
            </a:r>
            <a:r>
              <a:rPr lang="en-IN" sz="1700" b="0" strike="noStrike" spc="-1">
                <a:solidFill>
                  <a:srgbClr val="0000FF"/>
                </a:solidFill>
                <a:latin typeface="Calibri"/>
                <a:ea typeface="Calibri"/>
              </a:rPr>
              <a:t>many formats.</a:t>
            </a:r>
            <a:endParaRPr lang="en-IN" sz="1700" b="0" strike="noStrike" spc="-1">
              <a:latin typeface="Arial"/>
            </a:endParaRPr>
          </a:p>
          <a:p>
            <a:pPr marL="343080" indent="-341640">
              <a:lnSpc>
                <a:spcPct val="90000"/>
              </a:lnSpc>
              <a:spcBef>
                <a:spcPts val="388"/>
              </a:spcBef>
              <a:buClr>
                <a:srgbClr val="000000"/>
              </a:buClr>
              <a:buFont typeface="Arial"/>
              <a:buChar char="•"/>
            </a:pPr>
            <a:r>
              <a:rPr lang="en-IN" sz="1700" b="0" strike="noStrike" spc="-1">
                <a:solidFill>
                  <a:srgbClr val="000000"/>
                </a:solidFill>
                <a:latin typeface="Calibri"/>
                <a:ea typeface="Calibri"/>
              </a:rPr>
              <a:t>Typically allowed </a:t>
            </a:r>
            <a:r>
              <a:rPr lang="en-IN" sz="1700" b="0" strike="noStrike" spc="-1">
                <a:solidFill>
                  <a:srgbClr val="0000FF"/>
                </a:solidFill>
                <a:latin typeface="Calibri"/>
                <a:ea typeface="Calibri"/>
              </a:rPr>
              <a:t>values in memory</a:t>
            </a:r>
            <a:r>
              <a:rPr lang="en-IN" sz="1700" b="0" strike="noStrike" spc="-1">
                <a:solidFill>
                  <a:srgbClr val="000000"/>
                </a:solidFill>
                <a:latin typeface="Calibri"/>
                <a:ea typeface="Calibri"/>
              </a:rPr>
              <a:t> to be used as </a:t>
            </a:r>
            <a:r>
              <a:rPr lang="en-IN" sz="1700" b="0" strike="noStrike" spc="-1">
                <a:solidFill>
                  <a:srgbClr val="0000FF"/>
                </a:solidFill>
                <a:latin typeface="Calibri"/>
                <a:ea typeface="Calibri"/>
              </a:rPr>
              <a:t>operands</a:t>
            </a:r>
            <a:r>
              <a:rPr lang="en-IN" sz="1700" b="0" strike="noStrike" spc="-1">
                <a:solidFill>
                  <a:srgbClr val="000000"/>
                </a:solidFill>
                <a:latin typeface="Calibri"/>
                <a:ea typeface="Calibri"/>
              </a:rPr>
              <a:t> in data processing instructions.</a:t>
            </a:r>
            <a:endParaRPr lang="en-IN" sz="1700" b="0" strike="noStrike" spc="-1">
              <a:latin typeface="Arial"/>
            </a:endParaRPr>
          </a:p>
          <a:p>
            <a:pPr marL="343080" indent="-341640">
              <a:lnSpc>
                <a:spcPct val="90000"/>
              </a:lnSpc>
              <a:spcBef>
                <a:spcPts val="388"/>
              </a:spcBef>
              <a:buClr>
                <a:srgbClr val="000000"/>
              </a:buClr>
              <a:buFont typeface="Arial"/>
              <a:buChar char="•"/>
            </a:pPr>
            <a:r>
              <a:rPr lang="en-IN" sz="1700" b="0" strike="noStrike" spc="-1">
                <a:solidFill>
                  <a:srgbClr val="000000"/>
                </a:solidFill>
                <a:latin typeface="Calibri"/>
                <a:ea typeface="Calibri"/>
              </a:rPr>
              <a:t>A </a:t>
            </a:r>
            <a:r>
              <a:rPr lang="en-IN" sz="1700" b="0" strike="noStrike" spc="-1">
                <a:solidFill>
                  <a:srgbClr val="0000FF"/>
                </a:solidFill>
                <a:latin typeface="Calibri"/>
                <a:ea typeface="Calibri"/>
              </a:rPr>
              <a:t>2-operand</a:t>
            </a:r>
            <a:r>
              <a:rPr lang="en-IN" sz="1700" b="0" strike="noStrike" spc="-1">
                <a:solidFill>
                  <a:srgbClr val="000000"/>
                </a:solidFill>
                <a:latin typeface="Calibri"/>
                <a:ea typeface="Calibri"/>
              </a:rPr>
              <a:t> instruction format</a:t>
            </a:r>
            <a:endParaRPr lang="en-IN" sz="1700" b="0" strike="noStrike" spc="-1">
              <a:latin typeface="Arial"/>
            </a:endParaRPr>
          </a:p>
          <a:p>
            <a:pPr marL="343080" indent="-341640">
              <a:lnSpc>
                <a:spcPct val="90000"/>
              </a:lnSpc>
              <a:spcBef>
                <a:spcPts val="388"/>
              </a:spcBef>
              <a:buClr>
                <a:srgbClr val="0000FF"/>
              </a:buClr>
              <a:buFont typeface="Arial"/>
              <a:buChar char="•"/>
            </a:pPr>
            <a:r>
              <a:rPr lang="en-IN" sz="1700" b="0" strike="noStrike" spc="-1">
                <a:solidFill>
                  <a:srgbClr val="0000FF"/>
                </a:solidFill>
                <a:latin typeface="Calibri"/>
                <a:ea typeface="Calibri"/>
              </a:rPr>
              <a:t>Register sets </a:t>
            </a:r>
            <a:r>
              <a:rPr lang="en-IN" sz="1700" b="0" strike="noStrike" spc="-1">
                <a:solidFill>
                  <a:srgbClr val="000000"/>
                </a:solidFill>
                <a:latin typeface="Calibri"/>
                <a:ea typeface="Calibri"/>
              </a:rPr>
              <a:t>were getting </a:t>
            </a:r>
            <a:r>
              <a:rPr lang="en-IN" sz="1700" b="0" strike="noStrike" spc="-1">
                <a:solidFill>
                  <a:srgbClr val="0000FF"/>
                </a:solidFill>
                <a:latin typeface="Calibri"/>
                <a:ea typeface="Calibri"/>
              </a:rPr>
              <a:t>larger</a:t>
            </a:r>
            <a:r>
              <a:rPr lang="en-IN" sz="1700" b="0" strike="noStrike" spc="-1">
                <a:solidFill>
                  <a:srgbClr val="000000"/>
                </a:solidFill>
                <a:latin typeface="Calibri"/>
                <a:ea typeface="Calibri"/>
              </a:rPr>
              <a:t>, but </a:t>
            </a:r>
            <a:r>
              <a:rPr lang="en-IN" sz="1700" b="0" strike="noStrike" spc="-1">
                <a:solidFill>
                  <a:srgbClr val="0000FF"/>
                </a:solidFill>
                <a:latin typeface="Calibri"/>
                <a:ea typeface="Calibri"/>
              </a:rPr>
              <a:t>none</a:t>
            </a:r>
            <a:r>
              <a:rPr lang="en-IN" sz="1700" b="0" strike="noStrike" spc="-1">
                <a:solidFill>
                  <a:srgbClr val="000000"/>
                </a:solidFill>
                <a:latin typeface="Calibri"/>
                <a:ea typeface="Calibri"/>
              </a:rPr>
              <a:t> was as large as RISC and most processors had different registers for different purposes.</a:t>
            </a:r>
            <a:endParaRPr lang="en-IN" sz="1700" b="0" strike="noStrike" spc="-1">
              <a:latin typeface="Arial"/>
            </a:endParaRPr>
          </a:p>
          <a:p>
            <a:pPr>
              <a:lnSpc>
                <a:spcPct val="90000"/>
              </a:lnSpc>
              <a:spcBef>
                <a:spcPts val="499"/>
              </a:spcBef>
            </a:pPr>
            <a:r>
              <a:rPr lang="en-IN" sz="2200" b="1" strike="noStrike" spc="-1">
                <a:solidFill>
                  <a:srgbClr val="C00000"/>
                </a:solidFill>
                <a:latin typeface="Calibri"/>
                <a:ea typeface="Calibri"/>
              </a:rPr>
              <a:t>CISC Organization</a:t>
            </a:r>
            <a:endParaRPr lang="en-IN" sz="2200" b="0" strike="noStrike" spc="-1">
              <a:latin typeface="Arial"/>
            </a:endParaRPr>
          </a:p>
          <a:p>
            <a:pPr marL="343080" indent="-341640">
              <a:lnSpc>
                <a:spcPct val="90000"/>
              </a:lnSpc>
              <a:spcBef>
                <a:spcPts val="371"/>
              </a:spcBef>
              <a:buClr>
                <a:srgbClr val="000000"/>
              </a:buClr>
              <a:buFont typeface="Arial"/>
              <a:buChar char="•"/>
            </a:pPr>
            <a:r>
              <a:rPr lang="en-IN" sz="1700" b="0" strike="noStrike" spc="-1">
                <a:solidFill>
                  <a:srgbClr val="000000"/>
                </a:solidFill>
                <a:latin typeface="Calibri"/>
                <a:ea typeface="Calibri"/>
              </a:rPr>
              <a:t>Micro-programmed control instruction decode logic</a:t>
            </a:r>
            <a:r>
              <a:rPr lang="en-IN" sz="1700" b="0" strike="noStrike" spc="-1">
                <a:solidFill>
                  <a:srgbClr val="0000FF"/>
                </a:solidFill>
                <a:latin typeface="Calibri"/>
                <a:ea typeface="Calibri"/>
              </a:rPr>
              <a:t>.</a:t>
            </a:r>
            <a:endParaRPr lang="en-IN" sz="1700" b="0" strike="noStrike" spc="-1">
              <a:latin typeface="Arial"/>
            </a:endParaRPr>
          </a:p>
          <a:p>
            <a:pPr marL="743040" lvl="1" indent="-284400">
              <a:lnSpc>
                <a:spcPct val="90000"/>
              </a:lnSpc>
              <a:spcBef>
                <a:spcPts val="332"/>
              </a:spcBef>
              <a:buClr>
                <a:srgbClr val="0000FF"/>
              </a:buClr>
              <a:buFont typeface="Arial"/>
              <a:buChar char="–"/>
            </a:pPr>
            <a:r>
              <a:rPr lang="en-IN" sz="1700" b="0" strike="noStrike" spc="-1">
                <a:solidFill>
                  <a:srgbClr val="0000FF"/>
                </a:solidFill>
                <a:latin typeface="Calibri"/>
                <a:ea typeface="Calibri"/>
              </a:rPr>
              <a:t>It was easier to implement and less expensive.</a:t>
            </a:r>
            <a:endParaRPr lang="en-IN" sz="1700" b="0" strike="noStrike" spc="-1">
              <a:latin typeface="Arial"/>
            </a:endParaRPr>
          </a:p>
          <a:p>
            <a:pPr marL="343080" indent="-341640">
              <a:lnSpc>
                <a:spcPct val="90000"/>
              </a:lnSpc>
              <a:spcBef>
                <a:spcPts val="371"/>
              </a:spcBef>
              <a:buClr>
                <a:srgbClr val="000000"/>
              </a:buClr>
              <a:buFont typeface="Arial"/>
              <a:buChar char="•"/>
            </a:pPr>
            <a:r>
              <a:rPr lang="en-IN" sz="1700" b="0" strike="noStrike" spc="-1">
                <a:solidFill>
                  <a:srgbClr val="000000"/>
                </a:solidFill>
                <a:latin typeface="Calibri"/>
                <a:ea typeface="Calibri"/>
              </a:rPr>
              <a:t>CISC processors allowed </a:t>
            </a:r>
            <a:r>
              <a:rPr lang="en-IN" sz="1700" b="0" strike="noStrike" spc="-1">
                <a:solidFill>
                  <a:srgbClr val="0000FF"/>
                </a:solidFill>
                <a:latin typeface="Calibri"/>
                <a:ea typeface="Calibri"/>
              </a:rPr>
              <a:t>little</a:t>
            </a:r>
            <a:r>
              <a:rPr lang="en-IN" sz="1700" b="0" strike="noStrike" spc="-1">
                <a:solidFill>
                  <a:srgbClr val="000000"/>
                </a:solidFill>
                <a:latin typeface="Calibri"/>
                <a:ea typeface="Calibri"/>
              </a:rPr>
              <a:t>, if any, overlap between consecutive instructions.</a:t>
            </a:r>
            <a:endParaRPr lang="en-IN" sz="1700" b="0" strike="noStrike" spc="-1">
              <a:latin typeface="Arial"/>
            </a:endParaRPr>
          </a:p>
          <a:p>
            <a:pPr marL="743040" lvl="1" indent="-284400">
              <a:lnSpc>
                <a:spcPct val="90000"/>
              </a:lnSpc>
              <a:spcBef>
                <a:spcPts val="332"/>
              </a:spcBef>
              <a:buClr>
                <a:srgbClr val="0000FF"/>
              </a:buClr>
              <a:buFont typeface="Arial"/>
              <a:buChar char="–"/>
            </a:pPr>
            <a:r>
              <a:rPr lang="en-IN" sz="1700" b="0" strike="noStrike" spc="-1">
                <a:solidFill>
                  <a:srgbClr val="0000FF"/>
                </a:solidFill>
                <a:latin typeface="Calibri"/>
                <a:ea typeface="Calibri"/>
              </a:rPr>
              <a:t>The ease of microcoding new instructions allowed designers to make CISC machines upwardly compatible</a:t>
            </a:r>
            <a:endParaRPr lang="en-IN" sz="1700" b="0" strike="noStrike" spc="-1">
              <a:latin typeface="Arial"/>
            </a:endParaRPr>
          </a:p>
          <a:p>
            <a:pPr marL="343080" indent="-341640">
              <a:lnSpc>
                <a:spcPct val="90000"/>
              </a:lnSpc>
              <a:spcBef>
                <a:spcPts val="371"/>
              </a:spcBef>
              <a:buClr>
                <a:srgbClr val="000000"/>
              </a:buClr>
              <a:buFont typeface="Arial"/>
              <a:buChar char="•"/>
            </a:pPr>
            <a:r>
              <a:rPr lang="en-IN" sz="1700" b="0" strike="noStrike" spc="-1">
                <a:solidFill>
                  <a:srgbClr val="000000"/>
                </a:solidFill>
                <a:latin typeface="Calibri"/>
                <a:ea typeface="Calibri"/>
              </a:rPr>
              <a:t>May take many clock cycles to complete a single instruction.</a:t>
            </a:r>
            <a:endParaRPr lang="en-IN" sz="1700" b="0" strike="noStrike" spc="-1">
              <a:latin typeface="Arial"/>
            </a:endParaRPr>
          </a:p>
          <a:p>
            <a:pPr marL="743040" lvl="1" indent="-284400">
              <a:lnSpc>
                <a:spcPct val="90000"/>
              </a:lnSpc>
              <a:spcBef>
                <a:spcPts val="351"/>
              </a:spcBef>
              <a:buClr>
                <a:srgbClr val="0000FF"/>
              </a:buClr>
              <a:buFont typeface="Arial"/>
              <a:buChar char="–"/>
            </a:pPr>
            <a:r>
              <a:rPr lang="en-IN" sz="1700" b="0" strike="noStrike" spc="-1">
                <a:solidFill>
                  <a:srgbClr val="0000FF"/>
                </a:solidFill>
                <a:latin typeface="Calibri"/>
                <a:ea typeface="Calibri"/>
              </a:rPr>
              <a:t>Microprogram instruction sets can be written to match the constructs of high-level languages, the compiler does not have to be complicated.</a:t>
            </a:r>
            <a:endParaRPr lang="en-IN" sz="1700" b="0" strike="noStrike" spc="-1">
              <a:latin typeface="Arial"/>
            </a:endParaRPr>
          </a:p>
          <a:p>
            <a:pPr marL="343080" indent="-341640">
              <a:lnSpc>
                <a:spcPct val="90000"/>
              </a:lnSpc>
              <a:spcBef>
                <a:spcPts val="371"/>
              </a:spcBef>
              <a:buClr>
                <a:srgbClr val="000000"/>
              </a:buClr>
              <a:buFont typeface="Arial"/>
              <a:buChar char="•"/>
            </a:pPr>
            <a:r>
              <a:rPr lang="en-IN" sz="1700" b="0" strike="noStrike" spc="-1">
                <a:solidFill>
                  <a:srgbClr val="000000"/>
                </a:solidFill>
                <a:latin typeface="Calibri"/>
                <a:ea typeface="Calibri"/>
              </a:rPr>
              <a:t>Pentium is considered a modern CISC processor</a:t>
            </a:r>
            <a:r>
              <a:rPr lang="en-IN" sz="1700" b="0" strike="noStrike" spc="-1">
                <a:solidFill>
                  <a:srgbClr val="0000FF"/>
                </a:solidFill>
                <a:latin typeface="Calibri"/>
                <a:ea typeface="Calibri"/>
              </a:rPr>
              <a:t>.</a:t>
            </a:r>
            <a:endParaRPr lang="en-IN" sz="1700" b="0" strike="noStrike" spc="-1">
              <a:latin typeface="Arial"/>
            </a:endParaRPr>
          </a:p>
          <a:p>
            <a:pPr marL="343080" indent="-235800">
              <a:lnSpc>
                <a:spcPct val="90000"/>
              </a:lnSpc>
              <a:spcBef>
                <a:spcPts val="332"/>
              </a:spcBef>
            </a:pPr>
            <a:endParaRPr lang="en-IN" sz="1700" b="0" strike="noStrike" spc="-1">
              <a:latin typeface="Arial"/>
            </a:endParaRPr>
          </a:p>
          <a:p>
            <a:pPr>
              <a:lnSpc>
                <a:spcPct val="90000"/>
              </a:lnSpc>
              <a:spcBef>
                <a:spcPts val="332"/>
              </a:spcBef>
            </a:pPr>
            <a:endParaRPr lang="en-IN" sz="1700" b="0" strike="noStrike" spc="-1">
              <a:latin typeface="Arial"/>
            </a:endParaRPr>
          </a:p>
        </p:txBody>
      </p:sp>
      <p:sp>
        <p:nvSpPr>
          <p:cNvPr id="224" name="CustomShape 3"/>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3F77365-3519-4DBD-9FD3-9FE23981B4A7}" type="slidenum">
              <a:rPr lang="en-IN" sz="1200" b="0" strike="noStrike" spc="-1">
                <a:solidFill>
                  <a:srgbClr val="888888"/>
                </a:solidFill>
                <a:latin typeface="Calibri"/>
                <a:ea typeface="Calibri"/>
              </a:rPr>
              <a:t>10</a:t>
            </a:fld>
            <a:endParaRPr lang="en-IN" sz="1200" b="0" strike="noStrike" spc="-1">
              <a:latin typeface="Arial"/>
            </a:endParaRPr>
          </a:p>
        </p:txBody>
      </p:sp>
      <p:sp>
        <p:nvSpPr>
          <p:cNvPr id="225"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193320" y="838080"/>
            <a:ext cx="845676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t/>
            </a:r>
            <a:br/>
            <a:r>
              <a:rPr lang="en-IN" sz="2520" b="1" strike="noStrike" spc="-1">
                <a:solidFill>
                  <a:srgbClr val="C00000"/>
                </a:solidFill>
                <a:latin typeface="Calibri"/>
                <a:ea typeface="Calibri"/>
              </a:rPr>
              <a:t>CISC and RISC Convergence</a:t>
            </a:r>
            <a:r>
              <a:t/>
            </a:r>
            <a:br/>
            <a:endParaRPr lang="en-IN" sz="2520" b="0" strike="noStrike" spc="-1">
              <a:latin typeface="Arial"/>
            </a:endParaRPr>
          </a:p>
        </p:txBody>
      </p:sp>
      <p:sp>
        <p:nvSpPr>
          <p:cNvPr id="227" name="CustomShape 2"/>
          <p:cNvSpPr/>
          <p:nvPr/>
        </p:nvSpPr>
        <p:spPr>
          <a:xfrm>
            <a:off x="421920" y="1506240"/>
            <a:ext cx="8228160" cy="548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640">
              <a:lnSpc>
                <a:spcPct val="100000"/>
              </a:lnSpc>
              <a:buClr>
                <a:srgbClr val="0000FF"/>
              </a:buClr>
              <a:buFont typeface="Arial"/>
              <a:buChar char="•"/>
            </a:pPr>
            <a:r>
              <a:rPr lang="en-IN" sz="2000" b="0" strike="noStrike" spc="-1">
                <a:solidFill>
                  <a:srgbClr val="0000FF"/>
                </a:solidFill>
                <a:latin typeface="Calibri"/>
                <a:ea typeface="Calibri"/>
              </a:rPr>
              <a:t>State of the art</a:t>
            </a:r>
            <a:r>
              <a:rPr lang="en-IN" sz="2000" b="0" strike="noStrike" spc="-1">
                <a:solidFill>
                  <a:srgbClr val="000000"/>
                </a:solidFill>
                <a:latin typeface="Calibri"/>
                <a:ea typeface="Calibri"/>
              </a:rPr>
              <a:t> processor technology has changed significantly since RISC chips were first introduced in the early '80s. </a:t>
            </a:r>
            <a:endParaRPr lang="en-IN" sz="2000" b="0" strike="noStrike" spc="-1">
              <a:latin typeface="Arial"/>
            </a:endParaRPr>
          </a:p>
          <a:p>
            <a:pPr marL="343080" indent="-341640">
              <a:lnSpc>
                <a:spcPct val="100000"/>
              </a:lnSpc>
              <a:buClr>
                <a:srgbClr val="000000"/>
              </a:buClr>
              <a:buFont typeface="Arial"/>
              <a:buChar char="•"/>
            </a:pPr>
            <a:r>
              <a:rPr lang="en-IN" sz="2000" b="0" strike="noStrike" spc="-1">
                <a:solidFill>
                  <a:srgbClr val="000000"/>
                </a:solidFill>
                <a:latin typeface="Calibri"/>
                <a:ea typeface="Calibri"/>
              </a:rPr>
              <a:t>A number of </a:t>
            </a:r>
            <a:r>
              <a:rPr lang="en-IN" sz="2000" b="0" strike="noStrike" spc="-1">
                <a:solidFill>
                  <a:srgbClr val="0000FF"/>
                </a:solidFill>
                <a:latin typeface="Calibri"/>
                <a:ea typeface="Calibri"/>
              </a:rPr>
              <a:t>advancements</a:t>
            </a:r>
            <a:r>
              <a:rPr lang="en-IN" sz="2000" b="0" strike="noStrike" spc="-1">
                <a:solidFill>
                  <a:srgbClr val="000000"/>
                </a:solidFill>
                <a:latin typeface="Calibri"/>
                <a:ea typeface="Calibri"/>
              </a:rPr>
              <a:t> are used by both </a:t>
            </a:r>
            <a:r>
              <a:rPr lang="en-IN" sz="2000" b="0" strike="noStrike" spc="-1">
                <a:solidFill>
                  <a:srgbClr val="0000FF"/>
                </a:solidFill>
                <a:latin typeface="Calibri"/>
                <a:ea typeface="Calibri"/>
              </a:rPr>
              <a:t>RISC </a:t>
            </a:r>
            <a:r>
              <a:rPr lang="en-IN" sz="2000" b="0" i="1" strike="noStrike" spc="-1">
                <a:solidFill>
                  <a:srgbClr val="0000FF"/>
                </a:solidFill>
                <a:latin typeface="Calibri"/>
                <a:ea typeface="Calibri"/>
              </a:rPr>
              <a:t>and</a:t>
            </a:r>
            <a:r>
              <a:rPr lang="en-IN" sz="2000" b="0" strike="noStrike" spc="-1">
                <a:solidFill>
                  <a:srgbClr val="0000FF"/>
                </a:solidFill>
                <a:latin typeface="Calibri"/>
                <a:ea typeface="Calibri"/>
              </a:rPr>
              <a:t> CISC processors</a:t>
            </a:r>
            <a:r>
              <a:rPr lang="en-IN" sz="2000" b="0" strike="noStrike" spc="-1">
                <a:solidFill>
                  <a:srgbClr val="000000"/>
                </a:solidFill>
                <a:latin typeface="Calibri"/>
                <a:ea typeface="Calibri"/>
              </a:rPr>
              <a:t>.</a:t>
            </a:r>
            <a:endParaRPr lang="en-IN" sz="2000" b="0" strike="noStrike" spc="-1">
              <a:latin typeface="Arial"/>
            </a:endParaRPr>
          </a:p>
          <a:p>
            <a:pPr marL="343080" indent="-341640">
              <a:lnSpc>
                <a:spcPct val="100000"/>
              </a:lnSpc>
              <a:buClr>
                <a:srgbClr val="000000"/>
              </a:buClr>
              <a:buFont typeface="Arial"/>
              <a:buChar char="•"/>
            </a:pPr>
            <a:r>
              <a:rPr lang="en-IN" sz="2000" b="0" strike="noStrike" spc="-1">
                <a:solidFill>
                  <a:srgbClr val="000000"/>
                </a:solidFill>
                <a:latin typeface="Calibri"/>
                <a:ea typeface="Calibri"/>
              </a:rPr>
              <a:t>The lines between the </a:t>
            </a:r>
            <a:r>
              <a:rPr lang="en-IN" sz="2000" b="0" strike="noStrike" spc="-1">
                <a:solidFill>
                  <a:srgbClr val="0000FF"/>
                </a:solidFill>
                <a:latin typeface="Calibri"/>
                <a:ea typeface="Calibri"/>
              </a:rPr>
              <a:t>two architectures </a:t>
            </a:r>
            <a:r>
              <a:rPr lang="en-IN" sz="2000" b="0" strike="noStrike" spc="-1">
                <a:solidFill>
                  <a:srgbClr val="000000"/>
                </a:solidFill>
                <a:latin typeface="Calibri"/>
                <a:ea typeface="Calibri"/>
              </a:rPr>
              <a:t>have begun to </a:t>
            </a:r>
            <a:r>
              <a:rPr lang="en-IN" sz="2000" b="0" strike="noStrike" spc="-1">
                <a:solidFill>
                  <a:srgbClr val="0000FF"/>
                </a:solidFill>
                <a:latin typeface="Calibri"/>
                <a:ea typeface="Calibri"/>
              </a:rPr>
              <a:t>blur</a:t>
            </a:r>
            <a:r>
              <a:rPr lang="en-IN" sz="2000" b="0" strike="noStrike" spc="-1">
                <a:solidFill>
                  <a:srgbClr val="000000"/>
                </a:solidFill>
                <a:latin typeface="Calibri"/>
                <a:ea typeface="Calibri"/>
              </a:rPr>
              <a:t>. </a:t>
            </a:r>
            <a:endParaRPr lang="en-IN" sz="2000" b="0" strike="noStrike" spc="-1">
              <a:latin typeface="Arial"/>
            </a:endParaRPr>
          </a:p>
          <a:p>
            <a:pPr marL="343080" indent="-341640">
              <a:lnSpc>
                <a:spcPct val="100000"/>
              </a:lnSpc>
              <a:buClr>
                <a:srgbClr val="000000"/>
              </a:buClr>
              <a:buFont typeface="Arial"/>
              <a:buChar char="•"/>
            </a:pPr>
            <a:r>
              <a:rPr lang="en-IN" sz="2000" b="0" strike="noStrike" spc="-1">
                <a:solidFill>
                  <a:srgbClr val="000000"/>
                </a:solidFill>
                <a:latin typeface="Calibri"/>
                <a:ea typeface="Calibri"/>
              </a:rPr>
              <a:t>In fact, the two architectures almost seem to have </a:t>
            </a:r>
            <a:r>
              <a:rPr lang="en-IN" sz="2000" b="0" strike="noStrike" spc="-1">
                <a:solidFill>
                  <a:srgbClr val="0000FF"/>
                </a:solidFill>
                <a:latin typeface="Calibri"/>
                <a:ea typeface="Calibri"/>
              </a:rPr>
              <a:t>adopted</a:t>
            </a:r>
            <a:r>
              <a:rPr lang="en-IN" sz="2000" b="0" strike="noStrike" spc="-1">
                <a:solidFill>
                  <a:srgbClr val="000000"/>
                </a:solidFill>
                <a:latin typeface="Calibri"/>
                <a:ea typeface="Calibri"/>
              </a:rPr>
              <a:t> the strategies of the other. </a:t>
            </a:r>
            <a:endParaRPr lang="en-IN" sz="2000" b="0" strike="noStrike" spc="-1">
              <a:latin typeface="Arial"/>
            </a:endParaRPr>
          </a:p>
          <a:p>
            <a:pPr marL="343080" indent="-341640">
              <a:lnSpc>
                <a:spcPct val="100000"/>
              </a:lnSpc>
              <a:buClr>
                <a:srgbClr val="000000"/>
              </a:buClr>
              <a:buFont typeface="Arial"/>
              <a:buChar char="•"/>
            </a:pPr>
            <a:r>
              <a:rPr lang="en-IN" sz="2000" b="0" strike="noStrike" spc="-1">
                <a:solidFill>
                  <a:srgbClr val="000000"/>
                </a:solidFill>
                <a:latin typeface="Calibri"/>
                <a:ea typeface="Calibri"/>
              </a:rPr>
              <a:t>Since, the  processor speeds have </a:t>
            </a:r>
            <a:r>
              <a:rPr lang="en-IN" sz="2000" b="0" strike="noStrike" spc="-1">
                <a:solidFill>
                  <a:srgbClr val="0000FF"/>
                </a:solidFill>
                <a:latin typeface="Calibri"/>
                <a:ea typeface="Calibri"/>
              </a:rPr>
              <a:t>increased</a:t>
            </a:r>
            <a:r>
              <a:rPr lang="en-IN" sz="2000" b="0" strike="noStrike" spc="-1">
                <a:solidFill>
                  <a:srgbClr val="000000"/>
                </a:solidFill>
                <a:latin typeface="Calibri"/>
                <a:ea typeface="Calibri"/>
              </a:rPr>
              <a:t>, CISC chips are now able to execute more than one instruction within a single clock. </a:t>
            </a:r>
            <a:endParaRPr lang="en-IN" sz="2000" b="0" strike="noStrike" spc="-1">
              <a:latin typeface="Arial"/>
            </a:endParaRPr>
          </a:p>
          <a:p>
            <a:pPr marL="343080" indent="-341640">
              <a:lnSpc>
                <a:spcPct val="100000"/>
              </a:lnSpc>
              <a:buClr>
                <a:srgbClr val="000000"/>
              </a:buClr>
              <a:buFont typeface="Arial"/>
              <a:buChar char="•"/>
            </a:pPr>
            <a:r>
              <a:rPr lang="en-IN" sz="2000" b="0" strike="noStrike" spc="-1">
                <a:solidFill>
                  <a:srgbClr val="000000"/>
                </a:solidFill>
                <a:latin typeface="Calibri"/>
                <a:ea typeface="Calibri"/>
              </a:rPr>
              <a:t>This also allows CISC chips to make use of </a:t>
            </a:r>
            <a:r>
              <a:rPr lang="en-IN" sz="2000" b="0" strike="noStrike" spc="-1">
                <a:solidFill>
                  <a:srgbClr val="0000FF"/>
                </a:solidFill>
                <a:latin typeface="Calibri"/>
                <a:ea typeface="Calibri"/>
              </a:rPr>
              <a:t>pipelining</a:t>
            </a:r>
            <a:r>
              <a:rPr lang="en-IN" sz="2000" b="0" strike="noStrike" spc="-1">
                <a:solidFill>
                  <a:srgbClr val="000000"/>
                </a:solidFill>
                <a:latin typeface="Calibri"/>
                <a:ea typeface="Calibri"/>
              </a:rPr>
              <a:t>. </a:t>
            </a:r>
            <a:endParaRPr lang="en-IN" sz="2000" b="0" strike="noStrike" spc="-1">
              <a:latin typeface="Arial"/>
            </a:endParaRPr>
          </a:p>
          <a:p>
            <a:pPr marL="343080" indent="-341640">
              <a:lnSpc>
                <a:spcPct val="100000"/>
              </a:lnSpc>
              <a:buClr>
                <a:srgbClr val="000000"/>
              </a:buClr>
              <a:buFont typeface="Arial"/>
              <a:buChar char="•"/>
            </a:pPr>
            <a:r>
              <a:rPr lang="en-IN" sz="2000" b="0" strike="noStrike" spc="-1">
                <a:solidFill>
                  <a:srgbClr val="000000"/>
                </a:solidFill>
                <a:latin typeface="Calibri"/>
                <a:ea typeface="Calibri"/>
              </a:rPr>
              <a:t>With other technological improvements, it is now possible to fit many more transistors on a single chip.</a:t>
            </a:r>
            <a:endParaRPr lang="en-IN" sz="2000" b="0" strike="noStrike" spc="-1">
              <a:latin typeface="Arial"/>
            </a:endParaRPr>
          </a:p>
          <a:p>
            <a:pPr marL="343080" indent="-227160">
              <a:lnSpc>
                <a:spcPct val="100000"/>
              </a:lnSpc>
              <a:spcBef>
                <a:spcPts val="360"/>
              </a:spcBef>
            </a:pPr>
            <a:endParaRPr lang="en-IN" sz="2000" b="0" strike="noStrike" spc="-1">
              <a:latin typeface="Arial"/>
            </a:endParaRPr>
          </a:p>
          <a:p>
            <a:pPr>
              <a:lnSpc>
                <a:spcPct val="100000"/>
              </a:lnSpc>
              <a:spcBef>
                <a:spcPts val="360"/>
              </a:spcBef>
            </a:pPr>
            <a:endParaRPr lang="en-IN" sz="2000" b="0" strike="noStrike" spc="-1">
              <a:latin typeface="Arial"/>
            </a:endParaRPr>
          </a:p>
        </p:txBody>
      </p:sp>
      <p:sp>
        <p:nvSpPr>
          <p:cNvPr id="228" name="CustomShape 3"/>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59CFA8A-08C6-441B-8B9D-3EEFD2E4BE17}" type="slidenum">
              <a:rPr lang="en-IN" sz="1200" b="0" strike="noStrike" spc="-1">
                <a:solidFill>
                  <a:srgbClr val="888888"/>
                </a:solidFill>
                <a:latin typeface="Calibri"/>
                <a:ea typeface="Calibri"/>
              </a:rPr>
              <a:t>11</a:t>
            </a:fld>
            <a:endParaRPr lang="en-IN" sz="1200" b="0" strike="noStrike" spc="-1">
              <a:latin typeface="Arial"/>
            </a:endParaRPr>
          </a:p>
        </p:txBody>
      </p:sp>
      <p:sp>
        <p:nvSpPr>
          <p:cNvPr id="229"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 name="Google Shape;183;p24"/>
          <p:cNvPicPr/>
          <p:nvPr/>
        </p:nvPicPr>
        <p:blipFill>
          <a:blip r:embed="rId2"/>
          <a:stretch/>
        </p:blipFill>
        <p:spPr>
          <a:xfrm>
            <a:off x="670680" y="1066680"/>
            <a:ext cx="3076560" cy="1823400"/>
          </a:xfrm>
          <a:prstGeom prst="rect">
            <a:avLst/>
          </a:prstGeom>
          <a:ln>
            <a:noFill/>
          </a:ln>
        </p:spPr>
      </p:pic>
      <p:sp>
        <p:nvSpPr>
          <p:cNvPr id="231" name="CustomShape 1"/>
          <p:cNvSpPr/>
          <p:nvPr/>
        </p:nvSpPr>
        <p:spPr>
          <a:xfrm>
            <a:off x="5257800" y="1295280"/>
            <a:ext cx="3275280" cy="147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400">
              <a:lnSpc>
                <a:spcPct val="100000"/>
              </a:lnSpc>
              <a:buClr>
                <a:srgbClr val="0000FF"/>
              </a:buClr>
              <a:buFont typeface="Arial"/>
              <a:buChar char="•"/>
            </a:pPr>
            <a:r>
              <a:rPr lang="en-IN" sz="1800" b="1" strike="noStrike" spc="-1">
                <a:solidFill>
                  <a:srgbClr val="0000FF"/>
                </a:solidFill>
                <a:latin typeface="Calibri"/>
                <a:ea typeface="Calibri"/>
              </a:rPr>
              <a:t>CISC</a:t>
            </a:r>
            <a:r>
              <a:rPr lang="en-IN" sz="1800" b="0" strike="noStrike" spc="-1">
                <a:solidFill>
                  <a:srgbClr val="000000"/>
                </a:solidFill>
                <a:latin typeface="Calibri"/>
                <a:ea typeface="Calibri"/>
              </a:rPr>
              <a:t> emphasizes hardware complexity. </a:t>
            </a:r>
            <a:endParaRPr lang="en-IN" sz="1800" b="0" strike="noStrike" spc="-1">
              <a:latin typeface="Arial"/>
            </a:endParaRPr>
          </a:p>
          <a:p>
            <a:pPr>
              <a:lnSpc>
                <a:spcPct val="100000"/>
              </a:lnSpc>
            </a:pPr>
            <a:endParaRPr lang="en-IN" sz="1800" b="0" strike="noStrike" spc="-1">
              <a:latin typeface="Arial"/>
            </a:endParaRPr>
          </a:p>
          <a:p>
            <a:pPr marL="285840" indent="-284400">
              <a:lnSpc>
                <a:spcPct val="100000"/>
              </a:lnSpc>
              <a:buClr>
                <a:srgbClr val="0000FF"/>
              </a:buClr>
              <a:buFont typeface="Arial"/>
              <a:buChar char="•"/>
            </a:pPr>
            <a:r>
              <a:rPr lang="en-IN" sz="1800" b="1" strike="noStrike" spc="-1">
                <a:solidFill>
                  <a:srgbClr val="0000FF"/>
                </a:solidFill>
                <a:latin typeface="Calibri"/>
                <a:ea typeface="Calibri"/>
              </a:rPr>
              <a:t>RISC</a:t>
            </a:r>
            <a:r>
              <a:rPr lang="en-IN" sz="1800" b="0" strike="noStrike" spc="-1">
                <a:solidFill>
                  <a:srgbClr val="000000"/>
                </a:solidFill>
                <a:latin typeface="Calibri"/>
                <a:ea typeface="Calibri"/>
              </a:rPr>
              <a:t> emphasizes Compiler complexity.</a:t>
            </a:r>
            <a:endParaRPr lang="en-IN" sz="1800" b="0" strike="noStrike" spc="-1">
              <a:latin typeface="Arial"/>
            </a:endParaRPr>
          </a:p>
        </p:txBody>
      </p:sp>
      <p:pic>
        <p:nvPicPr>
          <p:cNvPr id="232" name="Google Shape;185;p24"/>
          <p:cNvPicPr/>
          <p:nvPr/>
        </p:nvPicPr>
        <p:blipFill>
          <a:blip r:embed="rId3"/>
          <a:stretch/>
        </p:blipFill>
        <p:spPr>
          <a:xfrm>
            <a:off x="1257480" y="3417480"/>
            <a:ext cx="5438160" cy="2711880"/>
          </a:xfrm>
          <a:prstGeom prst="rect">
            <a:avLst/>
          </a:prstGeom>
          <a:ln>
            <a:noFill/>
          </a:ln>
        </p:spPr>
      </p:pic>
      <p:sp>
        <p:nvSpPr>
          <p:cNvPr id="233" name="CustomShape 2"/>
          <p:cNvSpPr/>
          <p:nvPr/>
        </p:nvSpPr>
        <p:spPr>
          <a:xfrm>
            <a:off x="419040" y="560880"/>
            <a:ext cx="3683880" cy="47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500" b="1" strike="noStrike" spc="-1">
                <a:solidFill>
                  <a:srgbClr val="C00000"/>
                </a:solidFill>
                <a:latin typeface="Calibri"/>
                <a:ea typeface="Calibri"/>
              </a:rPr>
              <a:t>RISC vs CISC</a:t>
            </a:r>
            <a:endParaRPr lang="en-IN" sz="2500" b="0" strike="noStrike" spc="-1">
              <a:latin typeface="Arial"/>
            </a:endParaRPr>
          </a:p>
        </p:txBody>
      </p:sp>
      <p:sp>
        <p:nvSpPr>
          <p:cNvPr id="234" name="CustomShape 3"/>
          <p:cNvSpPr/>
          <p:nvPr/>
        </p:nvSpPr>
        <p:spPr>
          <a:xfrm>
            <a:off x="349560" y="3036600"/>
            <a:ext cx="8001360" cy="39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Calibri"/>
                <a:ea typeface="Calibri"/>
              </a:rPr>
              <a:t>An ARM based embedded device, A Microcontroller</a:t>
            </a:r>
            <a:endParaRPr lang="en-IN" sz="2000" b="0" strike="noStrike" spc="-1">
              <a:latin typeface="Arial"/>
            </a:endParaRPr>
          </a:p>
        </p:txBody>
      </p:sp>
      <p:sp>
        <p:nvSpPr>
          <p:cNvPr id="235" name="CustomShape 4"/>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1119794-D13A-47E2-B379-ADAD542A28B0}" type="slidenum">
              <a:rPr lang="en-IN" sz="1200" b="0" strike="noStrike" spc="-1">
                <a:solidFill>
                  <a:srgbClr val="888888"/>
                </a:solidFill>
                <a:latin typeface="Calibri"/>
                <a:ea typeface="Calibri"/>
              </a:rPr>
              <a:t>12</a:t>
            </a:fld>
            <a:endParaRPr lang="en-IN" sz="1200" b="0" strike="noStrike" spc="-1">
              <a:latin typeface="Arial"/>
            </a:endParaRPr>
          </a:p>
        </p:txBody>
      </p:sp>
      <p:sp>
        <p:nvSpPr>
          <p:cNvPr id="236" name="CustomShape 5"/>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
        <p:nvSpPr>
          <p:cNvPr id="237" name="TextShape 6"/>
          <p:cNvSpPr txBox="1"/>
          <p:nvPr/>
        </p:nvSpPr>
        <p:spPr>
          <a:xfrm>
            <a:off x="3029040" y="6356520"/>
            <a:ext cx="3085560" cy="364320"/>
          </a:xfrm>
          <a:prstGeom prst="rect">
            <a:avLst/>
          </a:prstGeom>
          <a:noFill/>
          <a:ln>
            <a:noFill/>
          </a:ln>
        </p:spPr>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685800"/>
            <a:ext cx="792324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t/>
            </a:r>
            <a:br/>
            <a:r>
              <a:rPr lang="en-IN" sz="2520" b="1" strike="noStrike" spc="-1">
                <a:solidFill>
                  <a:srgbClr val="C00000"/>
                </a:solidFill>
                <a:latin typeface="Calibri"/>
                <a:ea typeface="Calibri"/>
              </a:rPr>
              <a:t>The ARM Architecture </a:t>
            </a:r>
            <a:r>
              <a:t/>
            </a:r>
            <a:br/>
            <a:endParaRPr lang="en-IN" sz="2520" b="0" strike="noStrike" spc="-1">
              <a:latin typeface="Arial"/>
            </a:endParaRPr>
          </a:p>
        </p:txBody>
      </p:sp>
      <p:sp>
        <p:nvSpPr>
          <p:cNvPr id="239" name="CustomShape 2"/>
          <p:cNvSpPr/>
          <p:nvPr/>
        </p:nvSpPr>
        <p:spPr>
          <a:xfrm>
            <a:off x="0" y="990720"/>
            <a:ext cx="9142560" cy="586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indent="-124200">
              <a:lnSpc>
                <a:spcPct val="80000"/>
              </a:lnSpc>
              <a:buClr>
                <a:srgbClr val="000000"/>
              </a:buClr>
              <a:buFont typeface="Arial"/>
              <a:buChar char="•"/>
            </a:pPr>
            <a:r>
              <a:rPr lang="en-IN" sz="1979" b="1" strike="noStrike" spc="-1">
                <a:solidFill>
                  <a:srgbClr val="000000"/>
                </a:solidFill>
                <a:latin typeface="Calibri"/>
                <a:ea typeface="Calibri"/>
              </a:rPr>
              <a:t>    The ARM [</a:t>
            </a:r>
            <a:r>
              <a:rPr lang="en-IN" sz="1979" b="1" strike="noStrike" cap="small" spc="-1">
                <a:solidFill>
                  <a:srgbClr val="000000"/>
                </a:solidFill>
                <a:latin typeface="Calibri"/>
                <a:ea typeface="Calibri"/>
              </a:rPr>
              <a:t>A</a:t>
            </a:r>
            <a:r>
              <a:rPr lang="en-IN" sz="1979" b="0" strike="noStrike" cap="small" spc="-1">
                <a:solidFill>
                  <a:srgbClr val="000000"/>
                </a:solidFill>
                <a:latin typeface="Calibri"/>
                <a:ea typeface="Calibri"/>
              </a:rPr>
              <a:t>corn </a:t>
            </a:r>
            <a:r>
              <a:rPr lang="en-IN" sz="1979" b="1" strike="noStrike" cap="small" spc="-1">
                <a:solidFill>
                  <a:srgbClr val="000000"/>
                </a:solidFill>
                <a:latin typeface="Calibri"/>
                <a:ea typeface="Calibri"/>
              </a:rPr>
              <a:t>R</a:t>
            </a:r>
            <a:r>
              <a:rPr lang="en-IN" sz="1979" b="0" strike="noStrike" cap="small" spc="-1">
                <a:solidFill>
                  <a:srgbClr val="000000"/>
                </a:solidFill>
                <a:latin typeface="Calibri"/>
                <a:ea typeface="Calibri"/>
              </a:rPr>
              <a:t>isc </a:t>
            </a:r>
            <a:r>
              <a:rPr lang="en-IN" sz="1979" b="1" strike="noStrike" cap="small" spc="-1">
                <a:solidFill>
                  <a:srgbClr val="000000"/>
                </a:solidFill>
                <a:latin typeface="Calibri"/>
                <a:ea typeface="Calibri"/>
              </a:rPr>
              <a:t>M</a:t>
            </a:r>
            <a:r>
              <a:rPr lang="en-IN" sz="1979" b="0" strike="noStrike" cap="small" spc="-1">
                <a:solidFill>
                  <a:srgbClr val="000000"/>
                </a:solidFill>
                <a:latin typeface="Calibri"/>
                <a:ea typeface="Calibri"/>
              </a:rPr>
              <a:t>achine</a:t>
            </a:r>
            <a:r>
              <a:rPr lang="en-IN" sz="1979" b="0" strike="noStrike" spc="-1">
                <a:solidFill>
                  <a:srgbClr val="000000"/>
                </a:solidFill>
                <a:latin typeface="Calibri"/>
                <a:ea typeface="Calibri"/>
              </a:rPr>
              <a:t>]</a:t>
            </a:r>
            <a:r>
              <a:rPr lang="en-IN" sz="1979" b="1" strike="noStrike" spc="-1">
                <a:solidFill>
                  <a:srgbClr val="000000"/>
                </a:solidFill>
                <a:latin typeface="Calibri"/>
                <a:ea typeface="Calibri"/>
              </a:rPr>
              <a:t> is a </a:t>
            </a:r>
            <a:r>
              <a:rPr lang="en-IN" sz="1979" b="1" i="1" strike="noStrike" spc="-1">
                <a:solidFill>
                  <a:srgbClr val="000000"/>
                </a:solidFill>
                <a:latin typeface="Calibri"/>
                <a:ea typeface="Calibri"/>
              </a:rPr>
              <a:t>RISC </a:t>
            </a:r>
            <a:r>
              <a:rPr lang="en-IN" sz="1979" b="1" strike="noStrike" spc="-1">
                <a:solidFill>
                  <a:srgbClr val="000000"/>
                </a:solidFill>
                <a:latin typeface="Calibri"/>
                <a:ea typeface="Calibri"/>
              </a:rPr>
              <a:t>processor</a:t>
            </a:r>
            <a:r>
              <a:rPr lang="en-IN" sz="1320" b="1" i="1" strike="noStrike" spc="-1">
                <a:solidFill>
                  <a:srgbClr val="000000"/>
                </a:solidFill>
                <a:latin typeface="Calibri"/>
                <a:ea typeface="Calibri"/>
              </a:rPr>
              <a:t>.</a:t>
            </a:r>
            <a:endParaRPr lang="en-IN" sz="1320" b="0" strike="noStrike" spc="-1">
              <a:latin typeface="Arial"/>
            </a:endParaRPr>
          </a:p>
          <a:p>
            <a:pPr>
              <a:lnSpc>
                <a:spcPct val="80000"/>
              </a:lnSpc>
              <a:spcBef>
                <a:spcPts val="264"/>
              </a:spcBef>
            </a:pPr>
            <a:endParaRPr lang="en-IN" sz="1320" b="0" strike="noStrike" spc="-1">
              <a:latin typeface="Arial"/>
            </a:endParaRPr>
          </a:p>
          <a:p>
            <a:pPr indent="-138240">
              <a:lnSpc>
                <a:spcPct val="80000"/>
              </a:lnSpc>
              <a:spcBef>
                <a:spcPts val="439"/>
              </a:spcBef>
              <a:buClr>
                <a:srgbClr val="C00000"/>
              </a:buClr>
              <a:buFont typeface="Arial"/>
              <a:buChar char="•"/>
            </a:pPr>
            <a:r>
              <a:rPr lang="en-IN" sz="2200" b="1" strike="noStrike" spc="-1">
                <a:solidFill>
                  <a:srgbClr val="C00000"/>
                </a:solidFill>
                <a:latin typeface="Calibri"/>
                <a:ea typeface="Calibri"/>
              </a:rPr>
              <a:t>    The RISC features  incorporated by ARM.</a:t>
            </a:r>
            <a:endParaRPr lang="en-IN" sz="2200" b="0" strike="noStrike" spc="-1">
              <a:latin typeface="Arial"/>
            </a:endParaRPr>
          </a:p>
          <a:p>
            <a:pPr marL="914400" lvl="2" indent="-99720">
              <a:lnSpc>
                <a:spcPct val="80000"/>
              </a:lnSpc>
              <a:spcBef>
                <a:spcPts val="351"/>
              </a:spcBef>
              <a:buClr>
                <a:srgbClr val="000000"/>
              </a:buClr>
              <a:buFont typeface="Arial"/>
              <a:buChar char="•"/>
            </a:pPr>
            <a:r>
              <a:rPr lang="en-IN" sz="1600" b="1" i="1" strike="noStrike" spc="-1">
                <a:solidFill>
                  <a:srgbClr val="000000"/>
                </a:solidFill>
                <a:latin typeface="Calibri"/>
                <a:ea typeface="Calibri"/>
              </a:rPr>
              <a:t>     </a:t>
            </a:r>
            <a:r>
              <a:rPr lang="en-IN" sz="1760" b="0" strike="noStrike" spc="-1">
                <a:solidFill>
                  <a:srgbClr val="000000"/>
                </a:solidFill>
                <a:latin typeface="Calibri"/>
                <a:ea typeface="Calibri"/>
              </a:rPr>
              <a:t>A load-store architecture.</a:t>
            </a:r>
            <a:endParaRPr lang="en-IN" sz="1760" b="0" strike="noStrike" spc="-1">
              <a:latin typeface="Arial"/>
            </a:endParaRPr>
          </a:p>
          <a:p>
            <a:pPr marL="914400" lvl="2" indent="-110160">
              <a:lnSpc>
                <a:spcPct val="80000"/>
              </a:lnSpc>
              <a:spcBef>
                <a:spcPts val="351"/>
              </a:spcBef>
              <a:buClr>
                <a:srgbClr val="000000"/>
              </a:buClr>
              <a:buFont typeface="Arial"/>
              <a:buChar char="•"/>
            </a:pPr>
            <a:r>
              <a:rPr lang="en-IN" sz="1760" b="0" strike="noStrike" spc="-1">
                <a:solidFill>
                  <a:srgbClr val="000000"/>
                </a:solidFill>
                <a:latin typeface="Calibri"/>
                <a:ea typeface="Calibri"/>
              </a:rPr>
              <a:t>     Fixed-length 32-bit instructions.</a:t>
            </a:r>
            <a:endParaRPr lang="en-IN" sz="1760" b="0" strike="noStrike" spc="-1">
              <a:latin typeface="Arial"/>
            </a:endParaRPr>
          </a:p>
          <a:p>
            <a:pPr marL="914400" lvl="2" indent="-110160">
              <a:lnSpc>
                <a:spcPct val="80000"/>
              </a:lnSpc>
              <a:spcBef>
                <a:spcPts val="351"/>
              </a:spcBef>
              <a:buClr>
                <a:srgbClr val="000000"/>
              </a:buClr>
              <a:buFont typeface="Arial"/>
              <a:buChar char="•"/>
            </a:pPr>
            <a:r>
              <a:rPr lang="en-IN" sz="1760" b="0" strike="noStrike" spc="-1">
                <a:solidFill>
                  <a:srgbClr val="000000"/>
                </a:solidFill>
                <a:latin typeface="Calibri"/>
                <a:ea typeface="Calibri"/>
              </a:rPr>
              <a:t>     3-address instruction formats.</a:t>
            </a:r>
            <a:endParaRPr lang="en-IN" sz="1760" b="0" strike="noStrike" spc="-1">
              <a:latin typeface="Arial"/>
            </a:endParaRPr>
          </a:p>
          <a:p>
            <a:pPr marL="914400">
              <a:lnSpc>
                <a:spcPct val="80000"/>
              </a:lnSpc>
              <a:spcBef>
                <a:spcPts val="264"/>
              </a:spcBef>
            </a:pPr>
            <a:endParaRPr lang="en-IN" sz="1760" b="0" strike="noStrike" spc="-1">
              <a:latin typeface="Arial"/>
            </a:endParaRPr>
          </a:p>
          <a:p>
            <a:pPr indent="-138240">
              <a:lnSpc>
                <a:spcPct val="80000"/>
              </a:lnSpc>
              <a:spcBef>
                <a:spcPts val="439"/>
              </a:spcBef>
              <a:buClr>
                <a:srgbClr val="C00000"/>
              </a:buClr>
              <a:buFont typeface="Arial"/>
              <a:buChar char="•"/>
            </a:pPr>
            <a:r>
              <a:rPr lang="en-IN" sz="2200" b="1" strike="noStrike" spc="-1">
                <a:solidFill>
                  <a:srgbClr val="C00000"/>
                </a:solidFill>
                <a:latin typeface="Calibri"/>
                <a:ea typeface="Calibri"/>
              </a:rPr>
              <a:t>    The RISC Features rejected by ARM.</a:t>
            </a:r>
            <a:endParaRPr lang="en-IN" sz="2200" b="0" strike="noStrike" spc="-1">
              <a:latin typeface="Arial"/>
            </a:endParaRPr>
          </a:p>
          <a:p>
            <a:pPr marL="914400" lvl="2" indent="-113760">
              <a:lnSpc>
                <a:spcPct val="80000"/>
              </a:lnSpc>
              <a:spcBef>
                <a:spcPts val="363"/>
              </a:spcBef>
              <a:buClr>
                <a:srgbClr val="000000"/>
              </a:buClr>
              <a:buFont typeface="Arial"/>
              <a:buChar char="•"/>
            </a:pPr>
            <a:r>
              <a:rPr lang="en-IN" sz="1820" b="1" strike="noStrike" spc="-1">
                <a:solidFill>
                  <a:srgbClr val="000000"/>
                </a:solidFill>
                <a:latin typeface="Calibri"/>
                <a:ea typeface="Calibri"/>
              </a:rPr>
              <a:t>       </a:t>
            </a:r>
            <a:r>
              <a:rPr lang="en-IN" sz="1820" b="1" strike="noStrike" spc="-1">
                <a:solidFill>
                  <a:srgbClr val="0000FF"/>
                </a:solidFill>
                <a:latin typeface="Calibri"/>
                <a:ea typeface="Calibri"/>
              </a:rPr>
              <a:t>Register windows</a:t>
            </a:r>
            <a:r>
              <a:rPr lang="en-IN" sz="1820" b="0" strike="noStrike" spc="-1">
                <a:solidFill>
                  <a:srgbClr val="888888"/>
                </a:solidFill>
                <a:latin typeface="Calibri"/>
                <a:ea typeface="Calibri"/>
              </a:rPr>
              <a:t>.</a:t>
            </a:r>
            <a:endParaRPr lang="en-IN" sz="1820" b="0" strike="noStrike" spc="-1">
              <a:latin typeface="Arial"/>
            </a:endParaRPr>
          </a:p>
          <a:p>
            <a:pPr marL="914400">
              <a:lnSpc>
                <a:spcPct val="80000"/>
              </a:lnSpc>
              <a:spcBef>
                <a:spcPts val="187"/>
              </a:spcBef>
            </a:pPr>
            <a:endParaRPr lang="en-IN" sz="1820" b="0" strike="noStrike" spc="-1">
              <a:latin typeface="Arial"/>
            </a:endParaRPr>
          </a:p>
          <a:p>
            <a:pPr marL="1657440" lvl="3" indent="-284400">
              <a:lnSpc>
                <a:spcPct val="80000"/>
              </a:lnSpc>
              <a:spcBef>
                <a:spcPts val="363"/>
              </a:spcBef>
              <a:buClr>
                <a:srgbClr val="000000"/>
              </a:buClr>
              <a:buFont typeface="Arial"/>
              <a:buChar char="•"/>
            </a:pPr>
            <a:r>
              <a:rPr lang="en-IN" sz="1820" b="0" strike="noStrike" spc="-1">
                <a:solidFill>
                  <a:srgbClr val="000000"/>
                </a:solidFill>
                <a:latin typeface="Calibri"/>
                <a:ea typeface="Calibri"/>
              </a:rPr>
              <a:t> RISC processors incorporated a </a:t>
            </a:r>
            <a:r>
              <a:rPr lang="en-IN" sz="1820" b="0" strike="noStrike" spc="-1">
                <a:solidFill>
                  <a:srgbClr val="0000FF"/>
                </a:solidFill>
                <a:latin typeface="Calibri"/>
                <a:ea typeface="Calibri"/>
              </a:rPr>
              <a:t>large</a:t>
            </a:r>
            <a:r>
              <a:rPr lang="en-IN" sz="1820" b="0" strike="noStrike" spc="-1">
                <a:solidFill>
                  <a:srgbClr val="000000"/>
                </a:solidFill>
                <a:latin typeface="Calibri"/>
                <a:ea typeface="Calibri"/>
              </a:rPr>
              <a:t> number of registers.</a:t>
            </a:r>
            <a:endParaRPr lang="en-IN" sz="1820" b="0" strike="noStrike" spc="-1">
              <a:latin typeface="Arial"/>
            </a:endParaRPr>
          </a:p>
          <a:p>
            <a:pPr marL="1714680" lvl="3" indent="-341640">
              <a:lnSpc>
                <a:spcPct val="80000"/>
              </a:lnSpc>
              <a:spcBef>
                <a:spcPts val="363"/>
              </a:spcBef>
              <a:buClr>
                <a:srgbClr val="000000"/>
              </a:buClr>
              <a:buFont typeface="Arial"/>
              <a:buChar char="•"/>
            </a:pPr>
            <a:r>
              <a:rPr lang="en-IN" sz="1820" b="0" strike="noStrike" spc="-1">
                <a:solidFill>
                  <a:srgbClr val="000000"/>
                </a:solidFill>
                <a:latin typeface="Calibri"/>
                <a:ea typeface="Calibri"/>
              </a:rPr>
              <a:t>Procedure entry and exit instructions moved the visible 'window' to give each procedure access to new registers.</a:t>
            </a:r>
            <a:endParaRPr lang="en-IN" sz="1820" b="0" strike="noStrike" spc="-1">
              <a:latin typeface="Arial"/>
            </a:endParaRPr>
          </a:p>
          <a:p>
            <a:pPr marL="1714680" lvl="3" indent="-341640">
              <a:lnSpc>
                <a:spcPct val="80000"/>
              </a:lnSpc>
              <a:spcBef>
                <a:spcPts val="363"/>
              </a:spcBef>
              <a:buClr>
                <a:srgbClr val="000000"/>
              </a:buClr>
              <a:buFont typeface="Arial"/>
              <a:buChar char="•"/>
            </a:pPr>
            <a:r>
              <a:rPr lang="en-IN" sz="1820" b="0" strike="noStrike" spc="-1">
                <a:solidFill>
                  <a:srgbClr val="000000"/>
                </a:solidFill>
                <a:latin typeface="Calibri"/>
                <a:ea typeface="Calibri"/>
              </a:rPr>
              <a:t>Thereby </a:t>
            </a:r>
            <a:r>
              <a:rPr lang="en-IN" sz="1820" b="0" strike="noStrike" spc="-1">
                <a:solidFill>
                  <a:srgbClr val="0000FF"/>
                </a:solidFill>
                <a:latin typeface="Calibri"/>
                <a:ea typeface="Calibri"/>
              </a:rPr>
              <a:t>reducing the data traffic</a:t>
            </a:r>
            <a:r>
              <a:rPr lang="en-IN" sz="1820" b="0" strike="noStrike" spc="-1">
                <a:solidFill>
                  <a:srgbClr val="000000"/>
                </a:solidFill>
                <a:latin typeface="Calibri"/>
                <a:ea typeface="Calibri"/>
              </a:rPr>
              <a:t> between the processor and  memory resulting from register saving and restoring.</a:t>
            </a:r>
            <a:endParaRPr lang="en-IN" sz="1820" b="0" strike="noStrike" spc="-1">
              <a:latin typeface="Arial"/>
            </a:endParaRPr>
          </a:p>
          <a:p>
            <a:pPr marL="1714680" lvl="3" indent="-341640">
              <a:lnSpc>
                <a:spcPct val="80000"/>
              </a:lnSpc>
              <a:spcBef>
                <a:spcPts val="363"/>
              </a:spcBef>
              <a:buClr>
                <a:srgbClr val="000000"/>
              </a:buClr>
              <a:buFont typeface="Arial"/>
              <a:buChar char="•"/>
            </a:pPr>
            <a:r>
              <a:rPr lang="en-IN" sz="1820" b="0" strike="noStrike" spc="-1">
                <a:solidFill>
                  <a:srgbClr val="000000"/>
                </a:solidFill>
                <a:latin typeface="Calibri"/>
                <a:ea typeface="Calibri"/>
              </a:rPr>
              <a:t>The principal problem with register windows is the large chip area occupied by the large number of registers.  </a:t>
            </a:r>
            <a:endParaRPr lang="en-IN" sz="1820" b="0" strike="noStrike" spc="-1">
              <a:latin typeface="Arial"/>
            </a:endParaRPr>
          </a:p>
          <a:p>
            <a:pPr>
              <a:lnSpc>
                <a:spcPct val="80000"/>
              </a:lnSpc>
              <a:spcBef>
                <a:spcPts val="363"/>
              </a:spcBef>
            </a:pPr>
            <a:endParaRPr lang="en-IN" sz="1820" b="0" strike="noStrike" spc="-1">
              <a:latin typeface="Arial"/>
            </a:endParaRPr>
          </a:p>
          <a:p>
            <a:pPr marL="1371600">
              <a:lnSpc>
                <a:spcPct val="80000"/>
              </a:lnSpc>
              <a:spcBef>
                <a:spcPts val="351"/>
              </a:spcBef>
            </a:pPr>
            <a:r>
              <a:rPr lang="en-IN" sz="1760" b="0" strike="noStrike" spc="-1">
                <a:solidFill>
                  <a:srgbClr val="000000"/>
                </a:solidFill>
                <a:latin typeface="Calibri"/>
                <a:ea typeface="Calibri"/>
              </a:rPr>
              <a:t>       </a:t>
            </a:r>
            <a:r>
              <a:rPr lang="en-IN" sz="1760" b="0" strike="noStrike" spc="-1">
                <a:solidFill>
                  <a:srgbClr val="0000FF"/>
                </a:solidFill>
                <a:latin typeface="Calibri"/>
                <a:ea typeface="Calibri"/>
              </a:rPr>
              <a:t>This feature was therefore rejected on cost grounds.</a:t>
            </a:r>
            <a:endParaRPr lang="en-IN" sz="1760" b="0" strike="noStrike" spc="-1">
              <a:latin typeface="Arial"/>
            </a:endParaRPr>
          </a:p>
          <a:p>
            <a:pPr algn="ctr">
              <a:lnSpc>
                <a:spcPct val="80000"/>
              </a:lnSpc>
              <a:spcBef>
                <a:spcPts val="176"/>
              </a:spcBef>
            </a:pPr>
            <a:r>
              <a:rPr lang="en-IN" sz="880" b="0" strike="noStrike" spc="-1">
                <a:solidFill>
                  <a:srgbClr val="000000"/>
                </a:solidFill>
                <a:latin typeface="Calibri"/>
                <a:ea typeface="Calibri"/>
              </a:rPr>
              <a:t> </a:t>
            </a:r>
            <a:endParaRPr lang="en-IN" sz="880" b="0" strike="noStrike" spc="-1">
              <a:latin typeface="Arial"/>
            </a:endParaRPr>
          </a:p>
        </p:txBody>
      </p:sp>
      <p:sp>
        <p:nvSpPr>
          <p:cNvPr id="240" name="CustomShape 3"/>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833DD47-DD8A-406D-B217-5BD7B26D7FDE}" type="slidenum">
              <a:rPr lang="en-IN" sz="1200" b="0" strike="noStrike" spc="-1">
                <a:solidFill>
                  <a:srgbClr val="888888"/>
                </a:solidFill>
                <a:latin typeface="Calibri"/>
                <a:ea typeface="Calibri"/>
              </a:rPr>
              <a:t>13</a:t>
            </a:fld>
            <a:endParaRPr lang="en-IN" sz="1200" b="0" strike="noStrike" spc="-1">
              <a:latin typeface="Arial"/>
            </a:endParaRPr>
          </a:p>
        </p:txBody>
      </p:sp>
      <p:sp>
        <p:nvSpPr>
          <p:cNvPr id="241"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
        <p:nvSpPr>
          <p:cNvPr id="242" name="TextShape 5"/>
          <p:cNvSpPr txBox="1"/>
          <p:nvPr/>
        </p:nvSpPr>
        <p:spPr>
          <a:xfrm>
            <a:off x="3029040" y="6356520"/>
            <a:ext cx="3085560" cy="364320"/>
          </a:xfrm>
          <a:prstGeom prst="rect">
            <a:avLst/>
          </a:prstGeom>
          <a:noFill/>
          <a:ln>
            <a:noFill/>
          </a:ln>
        </p:spPr>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228600" y="762120"/>
            <a:ext cx="7976520" cy="53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t/>
            </a:r>
            <a:br/>
            <a:r>
              <a:rPr lang="en-IN" sz="2520" b="1" strike="noStrike" spc="-1">
                <a:solidFill>
                  <a:srgbClr val="C00000"/>
                </a:solidFill>
                <a:latin typeface="Calibri"/>
                <a:ea typeface="Calibri"/>
              </a:rPr>
              <a:t> </a:t>
            </a:r>
            <a:r>
              <a:rPr lang="en-IN" sz="2160" b="1" strike="noStrike" spc="-1">
                <a:solidFill>
                  <a:srgbClr val="C00000"/>
                </a:solidFill>
                <a:latin typeface="Calibri"/>
                <a:ea typeface="Calibri"/>
              </a:rPr>
              <a:t>The ARM Architecture </a:t>
            </a:r>
            <a:r>
              <a:t/>
            </a:r>
            <a:br/>
            <a:endParaRPr lang="en-IN" sz="2160" b="0" strike="noStrike" spc="-1">
              <a:latin typeface="Arial"/>
            </a:endParaRPr>
          </a:p>
        </p:txBody>
      </p:sp>
      <p:sp>
        <p:nvSpPr>
          <p:cNvPr id="244" name="CustomShape 2"/>
          <p:cNvSpPr/>
          <p:nvPr/>
        </p:nvSpPr>
        <p:spPr>
          <a:xfrm>
            <a:off x="11880" y="1259280"/>
            <a:ext cx="8981640" cy="519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lvl="1" indent="-176400">
              <a:lnSpc>
                <a:spcPct val="90000"/>
              </a:lnSpc>
              <a:buClr>
                <a:srgbClr val="C00000"/>
              </a:buClr>
              <a:buFont typeface="Arial"/>
              <a:buChar char="•"/>
            </a:pPr>
            <a:r>
              <a:rPr lang="en-IN" sz="2800" b="1" i="1" strike="noStrike" spc="-1">
                <a:solidFill>
                  <a:srgbClr val="C00000"/>
                </a:solidFill>
                <a:latin typeface="Calibri"/>
                <a:ea typeface="Calibri"/>
              </a:rPr>
              <a:t> </a:t>
            </a:r>
            <a:r>
              <a:rPr lang="en-IN" sz="2000" b="1" strike="noStrike" spc="-1">
                <a:solidFill>
                  <a:srgbClr val="C00000"/>
                </a:solidFill>
                <a:latin typeface="Calibri"/>
                <a:ea typeface="Calibri"/>
              </a:rPr>
              <a:t>Delayed branches.</a:t>
            </a:r>
            <a:endParaRPr lang="en-IN" sz="2000" b="0" strike="noStrike" spc="-1">
              <a:latin typeface="Arial"/>
            </a:endParaRPr>
          </a:p>
          <a:p>
            <a:pPr marL="1200240" lvl="2" indent="-284400">
              <a:lnSpc>
                <a:spcPct val="90000"/>
              </a:lnSpc>
              <a:buClr>
                <a:srgbClr val="000000"/>
              </a:buClr>
              <a:buFont typeface="Arial"/>
              <a:buChar char="•"/>
            </a:pPr>
            <a:r>
              <a:rPr lang="en-IN" sz="2200" b="0" strike="noStrike" spc="-1">
                <a:solidFill>
                  <a:srgbClr val="000000"/>
                </a:solidFill>
                <a:latin typeface="Calibri"/>
                <a:ea typeface="Calibri"/>
              </a:rPr>
              <a:t> </a:t>
            </a:r>
            <a:r>
              <a:rPr lang="en-IN" sz="1900" b="0" strike="noStrike" spc="-1">
                <a:solidFill>
                  <a:srgbClr val="000000"/>
                </a:solidFill>
                <a:latin typeface="Calibri"/>
                <a:ea typeface="Calibri"/>
              </a:rPr>
              <a:t>Branches cause pipelines problems since they </a:t>
            </a:r>
            <a:r>
              <a:rPr lang="en-IN" sz="1900" b="0" strike="noStrike" spc="-1">
                <a:solidFill>
                  <a:srgbClr val="0000FF"/>
                </a:solidFill>
                <a:latin typeface="Calibri"/>
                <a:ea typeface="Calibri"/>
              </a:rPr>
              <a:t>interrupt</a:t>
            </a:r>
            <a:r>
              <a:rPr lang="en-IN" sz="1900" b="0" strike="noStrike" spc="-1">
                <a:solidFill>
                  <a:srgbClr val="000000"/>
                </a:solidFill>
                <a:latin typeface="Calibri"/>
                <a:ea typeface="Calibri"/>
              </a:rPr>
              <a:t> the smooth flow of  instructions.</a:t>
            </a:r>
            <a:endParaRPr lang="en-IN" sz="1900" b="0" strike="noStrike" spc="-1">
              <a:latin typeface="Arial"/>
            </a:endParaRPr>
          </a:p>
          <a:p>
            <a:pPr marL="1257480" lvl="2" indent="-341640">
              <a:lnSpc>
                <a:spcPct val="90000"/>
              </a:lnSpc>
              <a:spcBef>
                <a:spcPts val="400"/>
              </a:spcBef>
              <a:buClr>
                <a:srgbClr val="000000"/>
              </a:buClr>
              <a:buFont typeface="Arial"/>
              <a:buChar char="•"/>
            </a:pPr>
            <a:r>
              <a:rPr lang="en-IN" sz="1900" b="0" strike="noStrike" spc="-1">
                <a:solidFill>
                  <a:srgbClr val="000000"/>
                </a:solidFill>
                <a:latin typeface="Calibri"/>
                <a:ea typeface="Calibri"/>
              </a:rPr>
              <a:t>RISC processors </a:t>
            </a:r>
            <a:r>
              <a:rPr lang="en-IN" sz="1900" b="0" strike="noStrike" spc="-1">
                <a:solidFill>
                  <a:srgbClr val="0000FF"/>
                </a:solidFill>
                <a:latin typeface="Calibri"/>
                <a:ea typeface="Calibri"/>
              </a:rPr>
              <a:t>ameliorate</a:t>
            </a:r>
            <a:r>
              <a:rPr lang="en-IN" sz="1900" b="0" strike="noStrike" spc="-1">
                <a:solidFill>
                  <a:srgbClr val="000000"/>
                </a:solidFill>
                <a:latin typeface="Calibri"/>
                <a:ea typeface="Calibri"/>
              </a:rPr>
              <a:t> the problem by using delayed branches where the branch takes effect </a:t>
            </a:r>
            <a:r>
              <a:rPr lang="en-IN" sz="1900" b="0" i="1" strike="noStrike" spc="-1">
                <a:solidFill>
                  <a:srgbClr val="000000"/>
                </a:solidFill>
                <a:latin typeface="Calibri"/>
                <a:ea typeface="Calibri"/>
              </a:rPr>
              <a:t>after </a:t>
            </a:r>
            <a:r>
              <a:rPr lang="en-IN" sz="1900" b="0" strike="noStrike" spc="-1">
                <a:solidFill>
                  <a:srgbClr val="000000"/>
                </a:solidFill>
                <a:latin typeface="Calibri"/>
                <a:ea typeface="Calibri"/>
              </a:rPr>
              <a:t>the following instruction has executed.</a:t>
            </a:r>
            <a:endParaRPr lang="en-IN" sz="1900" b="0" strike="noStrike" spc="-1">
              <a:latin typeface="Arial"/>
            </a:endParaRPr>
          </a:p>
          <a:p>
            <a:pPr marL="1257480" lvl="2" indent="-341640">
              <a:lnSpc>
                <a:spcPct val="90000"/>
              </a:lnSpc>
              <a:spcBef>
                <a:spcPts val="400"/>
              </a:spcBef>
              <a:buClr>
                <a:srgbClr val="000000"/>
              </a:buClr>
              <a:buFont typeface="Arial"/>
              <a:buChar char="•"/>
            </a:pPr>
            <a:r>
              <a:rPr lang="en-IN" sz="1900" b="0" strike="noStrike" spc="-1">
                <a:solidFill>
                  <a:srgbClr val="000000"/>
                </a:solidFill>
                <a:latin typeface="Calibri"/>
                <a:ea typeface="Calibri"/>
              </a:rPr>
              <a:t>Work well on single issue pipelined processors But, </a:t>
            </a:r>
            <a:r>
              <a:rPr lang="en-IN" sz="1900" b="0" strike="noStrike" spc="-1">
                <a:solidFill>
                  <a:srgbClr val="0000FF"/>
                </a:solidFill>
                <a:latin typeface="Calibri"/>
                <a:ea typeface="Calibri"/>
              </a:rPr>
              <a:t>do not scale well </a:t>
            </a:r>
            <a:r>
              <a:rPr lang="en-IN" sz="1900" b="0" strike="noStrike" spc="-1">
                <a:solidFill>
                  <a:srgbClr val="000000"/>
                </a:solidFill>
                <a:latin typeface="Calibri"/>
                <a:ea typeface="Calibri"/>
              </a:rPr>
              <a:t>to super-scalar implementations &amp; can interact </a:t>
            </a:r>
            <a:r>
              <a:rPr lang="en-IN" sz="1900" b="0" strike="noStrike" spc="-1">
                <a:solidFill>
                  <a:srgbClr val="0000FF"/>
                </a:solidFill>
                <a:latin typeface="Calibri"/>
                <a:ea typeface="Calibri"/>
              </a:rPr>
              <a:t>badly with branch prediction </a:t>
            </a:r>
            <a:r>
              <a:rPr lang="en-IN" sz="1900" b="0" strike="noStrike" spc="-1">
                <a:solidFill>
                  <a:srgbClr val="000000"/>
                </a:solidFill>
                <a:latin typeface="Calibri"/>
                <a:ea typeface="Calibri"/>
              </a:rPr>
              <a:t>mechanisms.</a:t>
            </a:r>
            <a:endParaRPr lang="en-IN" sz="1900" b="0" strike="noStrike" spc="-1">
              <a:latin typeface="Arial"/>
            </a:endParaRPr>
          </a:p>
          <a:p>
            <a:pPr marL="457200" lvl="1" indent="-176400">
              <a:lnSpc>
                <a:spcPct val="90000"/>
              </a:lnSpc>
              <a:spcBef>
                <a:spcPts val="561"/>
              </a:spcBef>
              <a:buClr>
                <a:srgbClr val="C00000"/>
              </a:buClr>
              <a:buFont typeface="Arial"/>
              <a:buChar char="•"/>
            </a:pPr>
            <a:r>
              <a:rPr lang="en-IN" sz="2600" b="1" i="1" strike="noStrike" spc="-1">
                <a:solidFill>
                  <a:srgbClr val="C00000"/>
                </a:solidFill>
                <a:latin typeface="Calibri"/>
                <a:ea typeface="Calibri"/>
              </a:rPr>
              <a:t>  </a:t>
            </a:r>
            <a:r>
              <a:rPr lang="en-IN" sz="2000" b="1" strike="noStrike" spc="-1">
                <a:solidFill>
                  <a:srgbClr val="C00000"/>
                </a:solidFill>
                <a:latin typeface="Calibri"/>
                <a:ea typeface="Calibri"/>
              </a:rPr>
              <a:t>Single-cycle execution of all instructions</a:t>
            </a:r>
            <a:r>
              <a:rPr lang="en-IN" sz="2600" b="0" strike="noStrike" spc="-1">
                <a:solidFill>
                  <a:srgbClr val="C00000"/>
                </a:solidFill>
                <a:latin typeface="Calibri"/>
                <a:ea typeface="Calibri"/>
              </a:rPr>
              <a:t>.</a:t>
            </a:r>
            <a:endParaRPr lang="en-IN" sz="2600" b="0" strike="noStrike" spc="-1">
              <a:latin typeface="Arial"/>
            </a:endParaRPr>
          </a:p>
          <a:p>
            <a:pPr marL="1257480" lvl="2" indent="-341640">
              <a:lnSpc>
                <a:spcPct val="90000"/>
              </a:lnSpc>
              <a:spcBef>
                <a:spcPts val="400"/>
              </a:spcBef>
              <a:buClr>
                <a:srgbClr val="000000"/>
              </a:buClr>
              <a:buFont typeface="Arial"/>
              <a:buChar char="•"/>
            </a:pPr>
            <a:r>
              <a:rPr lang="en-IN" sz="1900" b="0" strike="noStrike" spc="-1">
                <a:solidFill>
                  <a:srgbClr val="000000"/>
                </a:solidFill>
                <a:latin typeface="Calibri"/>
                <a:ea typeface="Calibri"/>
              </a:rPr>
              <a:t>ARM </a:t>
            </a:r>
            <a:r>
              <a:rPr lang="en-IN" sz="1900" b="0" strike="noStrike" spc="-1">
                <a:solidFill>
                  <a:srgbClr val="0000FF"/>
                </a:solidFill>
                <a:latin typeface="Calibri"/>
                <a:ea typeface="Calibri"/>
              </a:rPr>
              <a:t>executes</a:t>
            </a:r>
            <a:r>
              <a:rPr lang="en-IN" sz="1900" b="0" strike="noStrike" spc="-1">
                <a:solidFill>
                  <a:srgbClr val="000000"/>
                </a:solidFill>
                <a:latin typeface="Calibri"/>
                <a:ea typeface="Calibri"/>
              </a:rPr>
              <a:t> most </a:t>
            </a:r>
            <a:r>
              <a:rPr lang="en-IN" sz="1900" b="0" strike="noStrike" spc="-1">
                <a:solidFill>
                  <a:srgbClr val="0000FF"/>
                </a:solidFill>
                <a:latin typeface="Calibri"/>
                <a:ea typeface="Calibri"/>
              </a:rPr>
              <a:t>data processing instructions </a:t>
            </a:r>
            <a:r>
              <a:rPr lang="en-IN" sz="1900" b="0" strike="noStrike" spc="-1">
                <a:solidFill>
                  <a:srgbClr val="000000"/>
                </a:solidFill>
                <a:latin typeface="Calibri"/>
                <a:ea typeface="Calibri"/>
              </a:rPr>
              <a:t>in a single clock cycle, </a:t>
            </a:r>
            <a:r>
              <a:rPr lang="en-IN" sz="1900" b="0" strike="noStrike" spc="-1">
                <a:solidFill>
                  <a:srgbClr val="0000FF"/>
                </a:solidFill>
                <a:latin typeface="Calibri"/>
                <a:ea typeface="Calibri"/>
              </a:rPr>
              <a:t>many</a:t>
            </a:r>
            <a:r>
              <a:rPr lang="en-IN" sz="1900" b="0" strike="noStrike" spc="-1">
                <a:solidFill>
                  <a:srgbClr val="000000"/>
                </a:solidFill>
                <a:latin typeface="Calibri"/>
                <a:ea typeface="Calibri"/>
              </a:rPr>
              <a:t> other instructions take </a:t>
            </a:r>
            <a:r>
              <a:rPr lang="en-IN" sz="1900" b="0" strike="noStrike" spc="-1">
                <a:solidFill>
                  <a:srgbClr val="0000FF"/>
                </a:solidFill>
                <a:latin typeface="Calibri"/>
                <a:ea typeface="Calibri"/>
              </a:rPr>
              <a:t>multiple clock cycles</a:t>
            </a:r>
            <a:r>
              <a:rPr lang="en-IN" sz="1900" b="0" strike="noStrike" spc="-1">
                <a:solidFill>
                  <a:srgbClr val="000000"/>
                </a:solidFill>
                <a:latin typeface="Calibri"/>
                <a:ea typeface="Calibri"/>
              </a:rPr>
              <a:t>.</a:t>
            </a:r>
            <a:endParaRPr lang="en-IN" sz="1900" b="0" strike="noStrike" spc="-1">
              <a:latin typeface="Arial"/>
            </a:endParaRPr>
          </a:p>
          <a:p>
            <a:pPr marL="1257480" lvl="2" indent="-341640">
              <a:lnSpc>
                <a:spcPct val="90000"/>
              </a:lnSpc>
              <a:spcBef>
                <a:spcPts val="400"/>
              </a:spcBef>
              <a:buClr>
                <a:srgbClr val="000000"/>
              </a:buClr>
              <a:buFont typeface="Arial"/>
              <a:buChar char="•"/>
            </a:pPr>
            <a:r>
              <a:rPr lang="en-IN" sz="1900" b="0" strike="noStrike" spc="-1">
                <a:solidFill>
                  <a:srgbClr val="000000"/>
                </a:solidFill>
                <a:latin typeface="Calibri"/>
                <a:ea typeface="Calibri"/>
              </a:rPr>
              <a:t>A simple load or store instruction requires at least two memory accesses.</a:t>
            </a:r>
            <a:endParaRPr lang="en-IN" sz="1900" b="0" strike="noStrike" spc="-1">
              <a:latin typeface="Arial"/>
            </a:endParaRPr>
          </a:p>
          <a:p>
            <a:pPr marL="1257480" lvl="2" indent="-341640">
              <a:lnSpc>
                <a:spcPct val="90000"/>
              </a:lnSpc>
              <a:spcBef>
                <a:spcPts val="400"/>
              </a:spcBef>
              <a:buClr>
                <a:srgbClr val="000000"/>
              </a:buClr>
              <a:buFont typeface="Arial"/>
              <a:buChar char="•"/>
            </a:pPr>
            <a:r>
              <a:rPr lang="en-IN" sz="1900" b="0" strike="noStrike" spc="-1">
                <a:solidFill>
                  <a:srgbClr val="000000"/>
                </a:solidFill>
                <a:latin typeface="Calibri"/>
                <a:ea typeface="Calibri"/>
              </a:rPr>
              <a:t>Single cycle operation of all instructions is only possible with </a:t>
            </a:r>
            <a:r>
              <a:rPr lang="en-IN" sz="1900" b="0" strike="noStrike" spc="-1">
                <a:solidFill>
                  <a:srgbClr val="0000FF"/>
                </a:solidFill>
                <a:latin typeface="Calibri"/>
                <a:ea typeface="Calibri"/>
              </a:rPr>
              <a:t>separate</a:t>
            </a:r>
            <a:r>
              <a:rPr lang="en-IN" sz="1900" b="0" strike="noStrike" spc="-1">
                <a:solidFill>
                  <a:srgbClr val="000000"/>
                </a:solidFill>
                <a:latin typeface="Calibri"/>
                <a:ea typeface="Calibri"/>
              </a:rPr>
              <a:t> data and instruction memories.</a:t>
            </a:r>
            <a:endParaRPr lang="en-IN" sz="1900" b="0" strike="noStrike" spc="-1">
              <a:latin typeface="Arial"/>
            </a:endParaRPr>
          </a:p>
        </p:txBody>
      </p:sp>
      <p:sp>
        <p:nvSpPr>
          <p:cNvPr id="245" name="CustomShape 3"/>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7F90150-9D86-4857-A606-EA14D2EFB5D9}" type="slidenum">
              <a:rPr lang="en-IN" sz="1200" b="0" strike="noStrike" spc="-1">
                <a:solidFill>
                  <a:srgbClr val="888888"/>
                </a:solidFill>
                <a:latin typeface="Calibri"/>
                <a:ea typeface="Calibri"/>
              </a:rPr>
              <a:t>14</a:t>
            </a:fld>
            <a:endParaRPr lang="en-IN" sz="1200" b="0" strike="noStrike" spc="-1">
              <a:latin typeface="Arial"/>
            </a:endParaRPr>
          </a:p>
        </p:txBody>
      </p:sp>
      <p:sp>
        <p:nvSpPr>
          <p:cNvPr id="246"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
        <p:nvSpPr>
          <p:cNvPr id="247" name="TextShape 5"/>
          <p:cNvSpPr txBox="1"/>
          <p:nvPr/>
        </p:nvSpPr>
        <p:spPr>
          <a:xfrm>
            <a:off x="3029040" y="6356520"/>
            <a:ext cx="3085560" cy="364320"/>
          </a:xfrm>
          <a:prstGeom prst="rect">
            <a:avLst/>
          </a:prstGeom>
          <a:noFill/>
          <a:ln>
            <a:noFill/>
          </a:ln>
        </p:spPr>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914400" y="609480"/>
            <a:ext cx="4646880" cy="152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3600" b="1" strike="noStrike" spc="-1">
                <a:solidFill>
                  <a:srgbClr val="C00000"/>
                </a:solidFill>
                <a:latin typeface="Calibri"/>
                <a:ea typeface="Calibri"/>
              </a:rPr>
              <a:t>The ARM</a:t>
            </a:r>
            <a:endParaRPr lang="en-IN" sz="3600" b="0" strike="noStrike" spc="-1">
              <a:latin typeface="Arial"/>
            </a:endParaRPr>
          </a:p>
        </p:txBody>
      </p:sp>
      <p:sp>
        <p:nvSpPr>
          <p:cNvPr id="249" name="CustomShape 2"/>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93BA0F0-EFD6-44BF-9CB6-10032DF62FA5}" type="slidenum">
              <a:rPr lang="en-IN" sz="1200" b="0" strike="noStrike" spc="-1">
                <a:solidFill>
                  <a:srgbClr val="888888"/>
                </a:solidFill>
                <a:latin typeface="Calibri"/>
                <a:ea typeface="Calibri"/>
              </a:rPr>
              <a:t>15</a:t>
            </a:fld>
            <a:endParaRPr lang="en-IN" sz="1200" b="0" strike="noStrike" spc="-1">
              <a:latin typeface="Arial"/>
            </a:endParaRPr>
          </a:p>
        </p:txBody>
      </p:sp>
      <p:pic>
        <p:nvPicPr>
          <p:cNvPr id="250" name="Google Shape;211;p27"/>
          <p:cNvPicPr/>
          <p:nvPr/>
        </p:nvPicPr>
        <p:blipFill>
          <a:blip r:embed="rId2"/>
          <a:stretch/>
        </p:blipFill>
        <p:spPr>
          <a:xfrm rot="20500800">
            <a:off x="2064600" y="1586520"/>
            <a:ext cx="3089160" cy="3130560"/>
          </a:xfrm>
          <a:prstGeom prst="rect">
            <a:avLst/>
          </a:prstGeom>
          <a:ln>
            <a:noFill/>
          </a:ln>
        </p:spPr>
      </p:pic>
      <p:sp>
        <p:nvSpPr>
          <p:cNvPr id="251" name="CustomShape 3"/>
          <p:cNvSpPr/>
          <p:nvPr/>
        </p:nvSpPr>
        <p:spPr>
          <a:xfrm>
            <a:off x="4419720" y="4666680"/>
            <a:ext cx="4199040" cy="64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3600" b="1" strike="noStrike" spc="-1">
                <a:solidFill>
                  <a:srgbClr val="C00000"/>
                </a:solidFill>
                <a:latin typeface="Calibri"/>
                <a:ea typeface="Calibri"/>
              </a:rPr>
              <a:t>programmer's model</a:t>
            </a:r>
            <a:endParaRPr lang="en-IN" sz="3600" b="0" strike="noStrike" spc="-1">
              <a:latin typeface="Arial"/>
            </a:endParaRPr>
          </a:p>
        </p:txBody>
      </p:sp>
      <p:sp>
        <p:nvSpPr>
          <p:cNvPr id="252"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CA4043D-D6D5-413C-9273-300F72A64F7B}" type="slidenum">
              <a:rPr lang="en-IN" sz="1200" b="0" strike="noStrike" spc="-1">
                <a:solidFill>
                  <a:srgbClr val="888888"/>
                </a:solidFill>
                <a:latin typeface="Calibri"/>
                <a:ea typeface="Calibri"/>
              </a:rPr>
              <a:t>16</a:t>
            </a:fld>
            <a:endParaRPr lang="en-IN" sz="1200" b="0" strike="noStrike" spc="-1">
              <a:latin typeface="Arial"/>
            </a:endParaRPr>
          </a:p>
        </p:txBody>
      </p:sp>
      <p:sp>
        <p:nvSpPr>
          <p:cNvPr id="254" name="CustomShape 2"/>
          <p:cNvSpPr/>
          <p:nvPr/>
        </p:nvSpPr>
        <p:spPr>
          <a:xfrm>
            <a:off x="492840" y="1098000"/>
            <a:ext cx="7956000" cy="57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520" b="1" strike="noStrike" spc="-1">
                <a:solidFill>
                  <a:srgbClr val="C00000"/>
                </a:solidFill>
                <a:latin typeface="Calibri"/>
                <a:ea typeface="Calibri"/>
              </a:rPr>
              <a:t> </a:t>
            </a:r>
            <a:r>
              <a:rPr lang="en-IN" sz="2800" b="1" strike="noStrike" spc="-1">
                <a:solidFill>
                  <a:srgbClr val="C00000"/>
                </a:solidFill>
                <a:latin typeface="Calibri"/>
                <a:ea typeface="Calibri"/>
              </a:rPr>
              <a:t>The ARM Architecture Versions</a:t>
            </a:r>
            <a:endParaRPr lang="en-IN" sz="2800" b="0" strike="noStrike" spc="-1">
              <a:latin typeface="Arial"/>
            </a:endParaRPr>
          </a:p>
        </p:txBody>
      </p:sp>
      <p:sp>
        <p:nvSpPr>
          <p:cNvPr id="255" name="CustomShape 3"/>
          <p:cNvSpPr/>
          <p:nvPr/>
        </p:nvSpPr>
        <p:spPr>
          <a:xfrm>
            <a:off x="80280" y="1383480"/>
            <a:ext cx="8880840" cy="4727520"/>
          </a:xfrm>
          <a:prstGeom prst="rect">
            <a:avLst/>
          </a:prstGeom>
          <a:noFill/>
          <a:ln>
            <a:noFill/>
          </a:ln>
        </p:spPr>
        <p:style>
          <a:lnRef idx="0">
            <a:scrgbClr r="0" g="0" b="0"/>
          </a:lnRef>
          <a:fillRef idx="0">
            <a:scrgbClr r="0" g="0" b="0"/>
          </a:fillRef>
          <a:effectRef idx="0">
            <a:scrgbClr r="0" g="0" b="0"/>
          </a:effectRef>
          <a:fontRef idx="minor"/>
        </p:style>
      </p:sp>
      <p:sp>
        <p:nvSpPr>
          <p:cNvPr id="256"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
        <p:nvSpPr>
          <p:cNvPr id="257" name="CustomShape 5"/>
          <p:cNvSpPr/>
          <p:nvPr/>
        </p:nvSpPr>
        <p:spPr>
          <a:xfrm>
            <a:off x="256680" y="2098080"/>
            <a:ext cx="8428680" cy="354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623520" lvl="1" indent="-342720">
              <a:lnSpc>
                <a:spcPct val="90000"/>
              </a:lnSpc>
              <a:buClr>
                <a:srgbClr val="C00000"/>
              </a:buClr>
              <a:buFont typeface="Wingdings" charset="2"/>
              <a:buChar char=""/>
            </a:pPr>
            <a:r>
              <a:rPr lang="en-IN" sz="2200" b="1" strike="noStrike" spc="-1">
                <a:solidFill>
                  <a:srgbClr val="C00000"/>
                </a:solidFill>
                <a:latin typeface="Calibri"/>
                <a:ea typeface="Calibri"/>
              </a:rPr>
              <a:t>Version 1: </a:t>
            </a:r>
            <a:r>
              <a:rPr lang="en-IN" sz="2000" b="0" strike="noStrike" spc="-1">
                <a:solidFill>
                  <a:srgbClr val="000000"/>
                </a:solidFill>
                <a:latin typeface="Calibri"/>
                <a:ea typeface="Calibri"/>
              </a:rPr>
              <a:t>26 bit addressing, no coprocessor.</a:t>
            </a:r>
            <a:endParaRPr lang="en-IN" sz="2000" b="0" strike="noStrike" spc="-1">
              <a:latin typeface="Arial"/>
            </a:endParaRPr>
          </a:p>
          <a:p>
            <a:pPr marL="623520" lvl="1" indent="-342720">
              <a:lnSpc>
                <a:spcPct val="90000"/>
              </a:lnSpc>
              <a:buClr>
                <a:srgbClr val="C00000"/>
              </a:buClr>
              <a:buFont typeface="Wingdings" charset="2"/>
              <a:buChar char=""/>
            </a:pPr>
            <a:r>
              <a:rPr lang="en-IN" sz="2200" b="1" strike="noStrike" spc="-1">
                <a:solidFill>
                  <a:srgbClr val="C00000"/>
                </a:solidFill>
                <a:latin typeface="Calibri"/>
                <a:ea typeface="DejaVu Sans"/>
              </a:rPr>
              <a:t>Version 2: </a:t>
            </a:r>
            <a:r>
              <a:rPr lang="en-IN" sz="2000" b="0" strike="noStrike" spc="-1">
                <a:solidFill>
                  <a:srgbClr val="000000"/>
                </a:solidFill>
                <a:latin typeface="Calibri"/>
                <a:ea typeface="DejaVu Sans"/>
              </a:rPr>
              <a:t>Includes a 32 bit result multiply coprocessor</a:t>
            </a:r>
            <a:endParaRPr lang="en-IN" sz="2000" b="0" strike="noStrike" spc="-1">
              <a:latin typeface="Arial"/>
            </a:endParaRPr>
          </a:p>
          <a:p>
            <a:pPr marL="623520" lvl="1" indent="-342720">
              <a:lnSpc>
                <a:spcPct val="90000"/>
              </a:lnSpc>
              <a:buClr>
                <a:srgbClr val="C00000"/>
              </a:buClr>
              <a:buFont typeface="Wingdings" charset="2"/>
              <a:buChar char=""/>
            </a:pPr>
            <a:r>
              <a:rPr lang="en-IN" sz="2200" b="1" strike="noStrike" spc="-1">
                <a:solidFill>
                  <a:srgbClr val="C00000"/>
                </a:solidFill>
                <a:latin typeface="Calibri"/>
                <a:ea typeface="DejaVu Sans"/>
              </a:rPr>
              <a:t>Version 3: </a:t>
            </a:r>
            <a:r>
              <a:rPr lang="en-IN" sz="2000" b="0" strike="noStrike" spc="-1">
                <a:solidFill>
                  <a:srgbClr val="000000"/>
                </a:solidFill>
                <a:latin typeface="Calibri"/>
                <a:ea typeface="DejaVu Sans"/>
              </a:rPr>
              <a:t>32 bit addressing</a:t>
            </a:r>
            <a:endParaRPr lang="en-IN" sz="2000" b="0" strike="noStrike" spc="-1">
              <a:latin typeface="Arial"/>
            </a:endParaRPr>
          </a:p>
          <a:p>
            <a:pPr marL="623520" lvl="1" indent="-342720">
              <a:lnSpc>
                <a:spcPct val="90000"/>
              </a:lnSpc>
              <a:buClr>
                <a:srgbClr val="C00000"/>
              </a:buClr>
              <a:buFont typeface="Wingdings" charset="2"/>
              <a:buChar char=""/>
            </a:pPr>
            <a:r>
              <a:rPr lang="en-IN" sz="2200" b="1" strike="noStrike" spc="-1">
                <a:solidFill>
                  <a:srgbClr val="C00000"/>
                </a:solidFill>
                <a:latin typeface="Calibri"/>
                <a:ea typeface="DejaVu Sans"/>
              </a:rPr>
              <a:t>Version 4: </a:t>
            </a:r>
            <a:r>
              <a:rPr lang="en-IN" sz="2000" b="0" strike="noStrike" spc="-1">
                <a:solidFill>
                  <a:srgbClr val="000000"/>
                </a:solidFill>
                <a:latin typeface="Calibri"/>
                <a:ea typeface="DejaVu Sans"/>
              </a:rPr>
              <a:t>Half word load/store instructions were provided.</a:t>
            </a:r>
            <a:endParaRPr lang="en-IN" sz="2000" b="0" strike="noStrike" spc="-1">
              <a:latin typeface="Arial"/>
            </a:endParaRPr>
          </a:p>
          <a:p>
            <a:pPr marL="623520" lvl="1" indent="-342720">
              <a:lnSpc>
                <a:spcPct val="90000"/>
              </a:lnSpc>
              <a:buClr>
                <a:srgbClr val="C00000"/>
              </a:buClr>
              <a:buFont typeface="Wingdings" charset="2"/>
              <a:buChar char=""/>
            </a:pPr>
            <a:r>
              <a:rPr lang="en-IN" sz="2200" b="1" strike="noStrike" spc="-1">
                <a:solidFill>
                  <a:srgbClr val="C00000"/>
                </a:solidFill>
                <a:latin typeface="Calibri"/>
                <a:ea typeface="DejaVu Sans"/>
              </a:rPr>
              <a:t>Version 4T: </a:t>
            </a:r>
            <a:r>
              <a:rPr lang="en-IN" sz="2000" b="0" strike="noStrike" spc="-1">
                <a:latin typeface="Calibri"/>
                <a:ea typeface="DejaVu Sans"/>
              </a:rPr>
              <a:t>Thumbing:</a:t>
            </a:r>
            <a:r>
              <a:rPr lang="en-IN" sz="2000" b="0" strike="noStrike" spc="-1">
                <a:solidFill>
                  <a:srgbClr val="C00000"/>
                </a:solidFill>
                <a:latin typeface="Calibri"/>
                <a:ea typeface="DejaVu Sans"/>
              </a:rPr>
              <a:t> </a:t>
            </a:r>
            <a:r>
              <a:rPr lang="en-IN" sz="2000" b="0" strike="noStrike" spc="-1">
                <a:solidFill>
                  <a:srgbClr val="000000"/>
                </a:solidFill>
                <a:latin typeface="Calibri"/>
                <a:ea typeface="DejaVu Sans"/>
              </a:rPr>
              <a:t>16 bit instructions can be compressed in a 32 bit processor, thus enabling more instructions to be packed in the same memory, thereby increasing the code density.</a:t>
            </a:r>
            <a:endParaRPr lang="en-IN" sz="2000" b="0" strike="noStrike" spc="-1">
              <a:latin typeface="Arial"/>
            </a:endParaRPr>
          </a:p>
          <a:p>
            <a:pPr marL="623520" lvl="1" indent="-342720">
              <a:lnSpc>
                <a:spcPct val="90000"/>
              </a:lnSpc>
              <a:buClr>
                <a:srgbClr val="C00000"/>
              </a:buClr>
              <a:buFont typeface="Wingdings" charset="2"/>
              <a:buChar char=""/>
            </a:pPr>
            <a:r>
              <a:rPr lang="en-IN" sz="2200" b="1" strike="noStrike" spc="-1">
                <a:solidFill>
                  <a:srgbClr val="C00000"/>
                </a:solidFill>
                <a:latin typeface="Calibri"/>
                <a:ea typeface="DejaVu Sans"/>
              </a:rPr>
              <a:t>Version 5T and 5TE: </a:t>
            </a:r>
            <a:r>
              <a:rPr lang="en-IN" sz="2000" b="0" strike="noStrike" spc="-1">
                <a:solidFill>
                  <a:srgbClr val="000000"/>
                </a:solidFill>
                <a:latin typeface="Calibri"/>
                <a:ea typeface="DejaVu Sans"/>
              </a:rPr>
              <a:t>5TE: thumb extension- built for powerful computations.</a:t>
            </a:r>
            <a:endParaRPr lang="en-IN" sz="2000" b="0" strike="noStrike" spc="-1">
              <a:latin typeface="Arial"/>
            </a:endParaRPr>
          </a:p>
          <a:p>
            <a:pPr>
              <a:lnSpc>
                <a:spcPct val="100000"/>
              </a:lnSpc>
            </a:pP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380880" y="867240"/>
            <a:ext cx="7694640" cy="56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200" b="1" strike="noStrike" spc="-1">
                <a:solidFill>
                  <a:srgbClr val="C00000"/>
                </a:solidFill>
                <a:latin typeface="Calibri"/>
                <a:ea typeface="Calibri"/>
              </a:rPr>
              <a:t>ARM Processor – 3 stage Pipeline Architecture</a:t>
            </a:r>
            <a:endParaRPr lang="en-IN" sz="2200" b="0" strike="noStrike" spc="-1">
              <a:latin typeface="Arial"/>
            </a:endParaRPr>
          </a:p>
        </p:txBody>
      </p:sp>
      <p:sp>
        <p:nvSpPr>
          <p:cNvPr id="259" name="CustomShape 2"/>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ACCF887-9E24-4B65-8B82-299D3174BAF1}" type="slidenum">
              <a:rPr lang="en-IN" sz="1200" b="0" strike="noStrike" spc="-1">
                <a:solidFill>
                  <a:srgbClr val="888888"/>
                </a:solidFill>
                <a:latin typeface="Calibri"/>
                <a:ea typeface="Calibri"/>
              </a:rPr>
              <a:t>17</a:t>
            </a:fld>
            <a:endParaRPr lang="en-IN" sz="1200" b="0" strike="noStrike" spc="-1">
              <a:latin typeface="Arial"/>
            </a:endParaRPr>
          </a:p>
        </p:txBody>
      </p:sp>
      <p:sp>
        <p:nvSpPr>
          <p:cNvPr id="260" name="CustomShape 3"/>
          <p:cNvSpPr/>
          <p:nvPr/>
        </p:nvSpPr>
        <p:spPr>
          <a:xfrm>
            <a:off x="1371600" y="1143000"/>
            <a:ext cx="3046680" cy="4875480"/>
          </a:xfrm>
          <a:prstGeom prst="rect">
            <a:avLst/>
          </a:prstGeom>
          <a:noFill/>
          <a:ln>
            <a:noFill/>
          </a:ln>
        </p:spPr>
        <p:style>
          <a:lnRef idx="0">
            <a:scrgbClr r="0" g="0" b="0"/>
          </a:lnRef>
          <a:fillRef idx="0">
            <a:scrgbClr r="0" g="0" b="0"/>
          </a:fillRef>
          <a:effectRef idx="0">
            <a:scrgbClr r="0" g="0" b="0"/>
          </a:effectRef>
          <a:fontRef idx="minor"/>
        </p:style>
      </p:sp>
      <p:pic>
        <p:nvPicPr>
          <p:cNvPr id="261" name="Google Shape;220;p28"/>
          <p:cNvPicPr/>
          <p:nvPr/>
        </p:nvPicPr>
        <p:blipFill>
          <a:blip r:embed="rId2"/>
          <a:stretch/>
        </p:blipFill>
        <p:spPr>
          <a:xfrm>
            <a:off x="530640" y="1433520"/>
            <a:ext cx="7776720" cy="5104080"/>
          </a:xfrm>
          <a:prstGeom prst="rect">
            <a:avLst/>
          </a:prstGeom>
          <a:ln>
            <a:noFill/>
          </a:ln>
        </p:spPr>
      </p:pic>
      <p:sp>
        <p:nvSpPr>
          <p:cNvPr id="262"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304920" y="936000"/>
            <a:ext cx="8228160" cy="53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400" b="1" strike="noStrike" spc="-1">
                <a:solidFill>
                  <a:srgbClr val="C00000"/>
                </a:solidFill>
                <a:latin typeface="Calibri"/>
                <a:ea typeface="Calibri"/>
              </a:rPr>
              <a:t>Organization of ARM – 3 stage PP</a:t>
            </a:r>
            <a:endParaRPr lang="en-IN" sz="2400" b="0" strike="noStrike" spc="-1">
              <a:latin typeface="Arial"/>
            </a:endParaRPr>
          </a:p>
        </p:txBody>
      </p:sp>
      <p:sp>
        <p:nvSpPr>
          <p:cNvPr id="264" name="CustomShape 2"/>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8906309-73EE-4CE2-968B-C0D078B4892F}" type="slidenum">
              <a:rPr lang="en-IN" sz="1200" b="0" strike="noStrike" spc="-1">
                <a:solidFill>
                  <a:srgbClr val="888888"/>
                </a:solidFill>
                <a:latin typeface="Calibri"/>
                <a:ea typeface="Calibri"/>
              </a:rPr>
              <a:t>18</a:t>
            </a:fld>
            <a:endParaRPr lang="en-IN" sz="1200" b="0" strike="noStrike" spc="-1">
              <a:latin typeface="Arial"/>
            </a:endParaRPr>
          </a:p>
        </p:txBody>
      </p:sp>
      <p:sp>
        <p:nvSpPr>
          <p:cNvPr id="265" name="CustomShape 3"/>
          <p:cNvSpPr/>
          <p:nvPr/>
        </p:nvSpPr>
        <p:spPr>
          <a:xfrm>
            <a:off x="194760" y="1520640"/>
            <a:ext cx="8753040" cy="347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400">
              <a:lnSpc>
                <a:spcPct val="100000"/>
              </a:lnSpc>
              <a:buClr>
                <a:srgbClr val="000000"/>
              </a:buClr>
              <a:buFont typeface="Noto Sans Symbols"/>
              <a:buChar char="▪"/>
            </a:pPr>
            <a:r>
              <a:rPr lang="en-IN" sz="2000" b="0" strike="noStrike" spc="-1">
                <a:solidFill>
                  <a:srgbClr val="000000"/>
                </a:solidFill>
                <a:latin typeface="Calibri"/>
                <a:ea typeface="Calibri"/>
              </a:rPr>
              <a:t>The </a:t>
            </a:r>
            <a:r>
              <a:rPr lang="en-IN" sz="2000" b="1" strike="noStrike" spc="-1">
                <a:solidFill>
                  <a:srgbClr val="000000"/>
                </a:solidFill>
                <a:latin typeface="Calibri"/>
                <a:ea typeface="Calibri"/>
              </a:rPr>
              <a:t>register bank</a:t>
            </a:r>
            <a:r>
              <a:rPr lang="en-IN" sz="2000" b="0" strike="noStrike" spc="-1">
                <a:solidFill>
                  <a:srgbClr val="000000"/>
                </a:solidFill>
                <a:latin typeface="Calibri"/>
                <a:ea typeface="Calibri"/>
              </a:rPr>
              <a:t>, which stores the processor state. </a:t>
            </a:r>
            <a:endParaRPr lang="en-IN" sz="2000" b="0" strike="noStrike" spc="-1">
              <a:latin typeface="Arial"/>
            </a:endParaRPr>
          </a:p>
          <a:p>
            <a:pPr marL="743040" lvl="1" indent="-284400">
              <a:lnSpc>
                <a:spcPct val="100000"/>
              </a:lnSpc>
              <a:buClr>
                <a:srgbClr val="0000FF"/>
              </a:buClr>
              <a:buFont typeface="Noto Sans Symbols"/>
              <a:buChar char="▪"/>
            </a:pPr>
            <a:r>
              <a:rPr lang="en-IN" sz="2000" b="0" strike="noStrike" spc="-1">
                <a:solidFill>
                  <a:srgbClr val="0000FF"/>
                </a:solidFill>
                <a:latin typeface="Calibri"/>
                <a:ea typeface="Calibri"/>
              </a:rPr>
              <a:t>Two read ports </a:t>
            </a:r>
            <a:r>
              <a:rPr lang="en-IN" sz="2000" b="0" strike="noStrike" spc="-1">
                <a:solidFill>
                  <a:srgbClr val="000000"/>
                </a:solidFill>
                <a:latin typeface="Calibri"/>
                <a:ea typeface="Calibri"/>
              </a:rPr>
              <a:t>and </a:t>
            </a:r>
            <a:r>
              <a:rPr lang="en-IN" sz="2000" b="0" strike="noStrike" spc="-1">
                <a:solidFill>
                  <a:srgbClr val="0000FF"/>
                </a:solidFill>
                <a:latin typeface="Calibri"/>
                <a:ea typeface="Calibri"/>
              </a:rPr>
              <a:t>One write port </a:t>
            </a:r>
            <a:r>
              <a:rPr lang="en-IN" sz="2000" b="0" strike="noStrike" spc="-1">
                <a:solidFill>
                  <a:srgbClr val="000000"/>
                </a:solidFill>
                <a:latin typeface="Calibri"/>
                <a:ea typeface="Calibri"/>
              </a:rPr>
              <a:t>- to access any register</a:t>
            </a:r>
            <a:endParaRPr lang="en-IN" sz="2000" b="0" strike="noStrike" spc="-1">
              <a:latin typeface="Arial"/>
            </a:endParaRPr>
          </a:p>
          <a:p>
            <a:pPr marL="743040" lvl="1" indent="-284400">
              <a:lnSpc>
                <a:spcPct val="100000"/>
              </a:lnSpc>
              <a:buClr>
                <a:srgbClr val="000000"/>
              </a:buClr>
              <a:buFont typeface="Noto Sans Symbols"/>
              <a:buChar char="▪"/>
            </a:pPr>
            <a:r>
              <a:rPr lang="en-IN" sz="2000" b="0" strike="noStrike" spc="-1">
                <a:solidFill>
                  <a:srgbClr val="000000"/>
                </a:solidFill>
                <a:latin typeface="Calibri"/>
                <a:ea typeface="Calibri"/>
              </a:rPr>
              <a:t>Plus an </a:t>
            </a:r>
            <a:r>
              <a:rPr lang="en-IN" sz="2000" b="0" strike="noStrike" spc="-1">
                <a:solidFill>
                  <a:srgbClr val="C00000"/>
                </a:solidFill>
                <a:latin typeface="Calibri"/>
                <a:ea typeface="Calibri"/>
              </a:rPr>
              <a:t>additional read port </a:t>
            </a:r>
            <a:r>
              <a:rPr lang="en-IN" sz="2000" b="0" strike="noStrike" spc="-1">
                <a:solidFill>
                  <a:srgbClr val="000000"/>
                </a:solidFill>
                <a:latin typeface="Calibri"/>
                <a:ea typeface="Calibri"/>
              </a:rPr>
              <a:t>and an </a:t>
            </a:r>
            <a:r>
              <a:rPr lang="en-IN" sz="2000" b="0" strike="noStrike" spc="-1">
                <a:solidFill>
                  <a:srgbClr val="C00000"/>
                </a:solidFill>
                <a:latin typeface="Calibri"/>
                <a:ea typeface="Calibri"/>
              </a:rPr>
              <a:t>additional write port </a:t>
            </a:r>
            <a:r>
              <a:rPr lang="en-IN" sz="2000" b="0" strike="noStrike" spc="-1">
                <a:solidFill>
                  <a:srgbClr val="000000"/>
                </a:solidFill>
                <a:latin typeface="Calibri"/>
                <a:ea typeface="Calibri"/>
              </a:rPr>
              <a:t>that give special access to r15 </a:t>
            </a:r>
            <a:endParaRPr lang="en-IN" sz="2000" b="0" strike="noStrike" spc="-1">
              <a:latin typeface="Arial"/>
            </a:endParaRPr>
          </a:p>
          <a:p>
            <a:pPr marL="285840" indent="-284400">
              <a:lnSpc>
                <a:spcPct val="100000"/>
              </a:lnSpc>
              <a:buClr>
                <a:srgbClr val="000000"/>
              </a:buClr>
              <a:buFont typeface="Noto Sans Symbols"/>
              <a:buChar char="▪"/>
            </a:pPr>
            <a:r>
              <a:rPr lang="en-IN" sz="2000" b="0" strike="noStrike" spc="-1">
                <a:solidFill>
                  <a:srgbClr val="000000"/>
                </a:solidFill>
                <a:latin typeface="Calibri"/>
                <a:ea typeface="Calibri"/>
              </a:rPr>
              <a:t>The </a:t>
            </a:r>
            <a:r>
              <a:rPr lang="en-IN" sz="2000" b="1" strike="noStrike" spc="-1">
                <a:solidFill>
                  <a:srgbClr val="000000"/>
                </a:solidFill>
                <a:latin typeface="Calibri"/>
                <a:ea typeface="Calibri"/>
              </a:rPr>
              <a:t>barrel shifter</a:t>
            </a:r>
            <a:r>
              <a:rPr lang="en-IN" sz="2000" b="0" strike="noStrike" spc="-1">
                <a:solidFill>
                  <a:srgbClr val="000000"/>
                </a:solidFill>
                <a:latin typeface="Calibri"/>
                <a:ea typeface="Calibri"/>
              </a:rPr>
              <a:t>, which can </a:t>
            </a:r>
            <a:r>
              <a:rPr lang="en-IN" sz="2000" b="1" strike="noStrike" spc="-1">
                <a:solidFill>
                  <a:srgbClr val="0000FF"/>
                </a:solidFill>
                <a:latin typeface="Calibri"/>
                <a:ea typeface="Calibri"/>
              </a:rPr>
              <a:t>shift</a:t>
            </a:r>
            <a:r>
              <a:rPr lang="en-IN" sz="2000" b="0" strike="noStrike" spc="-1">
                <a:solidFill>
                  <a:srgbClr val="000000"/>
                </a:solidFill>
                <a:latin typeface="Calibri"/>
                <a:ea typeface="Calibri"/>
              </a:rPr>
              <a:t> or </a:t>
            </a:r>
            <a:r>
              <a:rPr lang="en-IN" sz="2000" b="1" strike="noStrike" spc="-1">
                <a:solidFill>
                  <a:srgbClr val="0000FF"/>
                </a:solidFill>
                <a:latin typeface="Calibri"/>
                <a:ea typeface="Calibri"/>
              </a:rPr>
              <a:t>rotate</a:t>
            </a:r>
            <a:r>
              <a:rPr lang="en-IN" sz="2000" b="0" strike="noStrike" spc="-1">
                <a:solidFill>
                  <a:srgbClr val="000000"/>
                </a:solidFill>
                <a:latin typeface="Calibri"/>
                <a:ea typeface="Calibri"/>
              </a:rPr>
              <a:t> one operand by any number of bits. </a:t>
            </a:r>
            <a:endParaRPr lang="en-IN" sz="2000" b="0" strike="noStrike" spc="-1">
              <a:latin typeface="Arial"/>
            </a:endParaRPr>
          </a:p>
          <a:p>
            <a:pPr marL="285840" indent="-284400">
              <a:lnSpc>
                <a:spcPct val="100000"/>
              </a:lnSpc>
              <a:buClr>
                <a:srgbClr val="000000"/>
              </a:buClr>
              <a:buFont typeface="Noto Sans Symbols"/>
              <a:buChar char="▪"/>
            </a:pPr>
            <a:r>
              <a:rPr lang="en-IN" sz="2000" b="0" strike="noStrike" spc="-1">
                <a:solidFill>
                  <a:srgbClr val="000000"/>
                </a:solidFill>
                <a:latin typeface="Calibri"/>
                <a:ea typeface="Calibri"/>
              </a:rPr>
              <a:t>The </a:t>
            </a:r>
            <a:r>
              <a:rPr lang="en-IN" sz="2000" b="1" strike="noStrike" spc="-1">
                <a:solidFill>
                  <a:srgbClr val="000000"/>
                </a:solidFill>
                <a:latin typeface="Calibri"/>
                <a:ea typeface="Calibri"/>
              </a:rPr>
              <a:t>ALU</a:t>
            </a:r>
            <a:r>
              <a:rPr lang="en-IN" sz="2000" b="0" strike="noStrike" spc="-1">
                <a:solidFill>
                  <a:srgbClr val="000000"/>
                </a:solidFill>
                <a:latin typeface="Calibri"/>
                <a:ea typeface="Calibri"/>
              </a:rPr>
              <a:t>, which performs the </a:t>
            </a:r>
            <a:r>
              <a:rPr lang="en-IN" sz="2000" b="0" strike="noStrike" spc="-1">
                <a:solidFill>
                  <a:srgbClr val="C00000"/>
                </a:solidFill>
                <a:latin typeface="Calibri"/>
                <a:ea typeface="Calibri"/>
              </a:rPr>
              <a:t>arithmetic and logic functions</a:t>
            </a:r>
            <a:r>
              <a:rPr lang="en-IN" sz="2000" b="0" strike="noStrike" spc="-1">
                <a:solidFill>
                  <a:srgbClr val="000000"/>
                </a:solidFill>
                <a:latin typeface="Calibri"/>
                <a:ea typeface="Calibri"/>
              </a:rPr>
              <a:t> required by the instruction set. </a:t>
            </a:r>
            <a:endParaRPr lang="en-IN" sz="2000" b="0" strike="noStrike" spc="-1">
              <a:latin typeface="Arial"/>
            </a:endParaRPr>
          </a:p>
          <a:p>
            <a:pPr marL="285840" indent="-284400">
              <a:lnSpc>
                <a:spcPct val="100000"/>
              </a:lnSpc>
              <a:buClr>
                <a:srgbClr val="000000"/>
              </a:buClr>
              <a:buFont typeface="Noto Sans Symbols"/>
              <a:buChar char="▪"/>
            </a:pPr>
            <a:r>
              <a:rPr lang="en-IN" sz="2000" b="0" strike="noStrike" spc="-1">
                <a:solidFill>
                  <a:srgbClr val="000000"/>
                </a:solidFill>
                <a:latin typeface="Calibri"/>
                <a:ea typeface="Calibri"/>
              </a:rPr>
              <a:t>The </a:t>
            </a:r>
            <a:r>
              <a:rPr lang="en-IN" sz="2000" b="1" strike="noStrike" spc="-1">
                <a:solidFill>
                  <a:srgbClr val="000000"/>
                </a:solidFill>
                <a:latin typeface="Calibri"/>
                <a:ea typeface="Calibri"/>
              </a:rPr>
              <a:t>address register </a:t>
            </a:r>
            <a:r>
              <a:rPr lang="en-IN" sz="2000" b="0" strike="noStrike" spc="-1">
                <a:solidFill>
                  <a:srgbClr val="000000"/>
                </a:solidFill>
                <a:latin typeface="Calibri"/>
                <a:ea typeface="Calibri"/>
              </a:rPr>
              <a:t>and </a:t>
            </a:r>
            <a:r>
              <a:rPr lang="en-IN" sz="2000" b="1" strike="noStrike" spc="-1">
                <a:solidFill>
                  <a:srgbClr val="000000"/>
                </a:solidFill>
                <a:latin typeface="Calibri"/>
                <a:ea typeface="Calibri"/>
              </a:rPr>
              <a:t>incremented</a:t>
            </a:r>
            <a:r>
              <a:rPr lang="en-IN" sz="2000" b="0" strike="noStrike" spc="-1">
                <a:solidFill>
                  <a:srgbClr val="000000"/>
                </a:solidFill>
                <a:latin typeface="Calibri"/>
                <a:ea typeface="Calibri"/>
              </a:rPr>
              <a:t>, which  select and hold all memory addresses and </a:t>
            </a:r>
            <a:r>
              <a:rPr lang="en-IN" sz="2000" b="0" strike="noStrike" spc="-1">
                <a:solidFill>
                  <a:srgbClr val="0000FF"/>
                </a:solidFill>
                <a:latin typeface="Calibri"/>
                <a:ea typeface="Calibri"/>
              </a:rPr>
              <a:t>generate sequential addresses </a:t>
            </a:r>
            <a:r>
              <a:rPr lang="en-IN" sz="2000" b="0" strike="noStrike" spc="-1">
                <a:solidFill>
                  <a:srgbClr val="000000"/>
                </a:solidFill>
                <a:latin typeface="Calibri"/>
                <a:ea typeface="Calibri"/>
              </a:rPr>
              <a:t>when required. </a:t>
            </a:r>
            <a:endParaRPr lang="en-IN" sz="2000" b="0" strike="noStrike" spc="-1">
              <a:latin typeface="Arial"/>
            </a:endParaRPr>
          </a:p>
          <a:p>
            <a:pPr marL="285840" indent="-284400">
              <a:lnSpc>
                <a:spcPct val="100000"/>
              </a:lnSpc>
              <a:buClr>
                <a:srgbClr val="000000"/>
              </a:buClr>
              <a:buFont typeface="Noto Sans Symbols"/>
              <a:buChar char="▪"/>
            </a:pPr>
            <a:r>
              <a:rPr lang="en-IN" sz="2000" b="0" strike="noStrike" spc="-1">
                <a:solidFill>
                  <a:srgbClr val="000000"/>
                </a:solidFill>
                <a:latin typeface="Calibri"/>
                <a:ea typeface="Calibri"/>
              </a:rPr>
              <a:t>The </a:t>
            </a:r>
            <a:r>
              <a:rPr lang="en-IN" sz="2000" b="1" strike="noStrike" spc="-1">
                <a:solidFill>
                  <a:srgbClr val="000000"/>
                </a:solidFill>
                <a:latin typeface="Calibri"/>
                <a:ea typeface="Calibri"/>
              </a:rPr>
              <a:t>data registers</a:t>
            </a:r>
            <a:r>
              <a:rPr lang="en-IN" sz="2000" b="0" strike="noStrike" spc="-1">
                <a:solidFill>
                  <a:srgbClr val="000000"/>
                </a:solidFill>
                <a:latin typeface="Calibri"/>
                <a:ea typeface="Calibri"/>
              </a:rPr>
              <a:t>, which hold data </a:t>
            </a:r>
            <a:r>
              <a:rPr lang="en-IN" sz="2000" b="0" strike="noStrike" spc="-1">
                <a:solidFill>
                  <a:srgbClr val="C00000"/>
                </a:solidFill>
                <a:latin typeface="Calibri"/>
                <a:ea typeface="Calibri"/>
              </a:rPr>
              <a:t>passing to</a:t>
            </a:r>
            <a:r>
              <a:rPr lang="en-IN" sz="2000" b="0" strike="noStrike" spc="-1">
                <a:solidFill>
                  <a:srgbClr val="000000"/>
                </a:solidFill>
                <a:latin typeface="Calibri"/>
                <a:ea typeface="Calibri"/>
              </a:rPr>
              <a:t> and </a:t>
            </a:r>
            <a:r>
              <a:rPr lang="en-IN" sz="2000" b="0" strike="noStrike" spc="-1">
                <a:solidFill>
                  <a:srgbClr val="C00000"/>
                </a:solidFill>
                <a:latin typeface="Calibri"/>
                <a:ea typeface="Calibri"/>
              </a:rPr>
              <a:t>from memory</a:t>
            </a:r>
            <a:r>
              <a:rPr lang="en-IN" sz="2000" b="0" strike="noStrike" spc="-1">
                <a:solidFill>
                  <a:srgbClr val="000000"/>
                </a:solidFill>
                <a:latin typeface="Calibri"/>
                <a:ea typeface="Calibri"/>
              </a:rPr>
              <a:t>. </a:t>
            </a:r>
            <a:endParaRPr lang="en-IN" sz="2000" b="0" strike="noStrike" spc="-1">
              <a:latin typeface="Arial"/>
            </a:endParaRPr>
          </a:p>
          <a:p>
            <a:pPr marL="285840" indent="-284400">
              <a:lnSpc>
                <a:spcPct val="100000"/>
              </a:lnSpc>
              <a:buClr>
                <a:srgbClr val="000000"/>
              </a:buClr>
              <a:buFont typeface="Noto Sans Symbols"/>
              <a:buChar char="▪"/>
            </a:pPr>
            <a:r>
              <a:rPr lang="en-IN" sz="2000" b="0" strike="noStrike" spc="-1">
                <a:solidFill>
                  <a:srgbClr val="000000"/>
                </a:solidFill>
                <a:latin typeface="Calibri"/>
                <a:ea typeface="Calibri"/>
              </a:rPr>
              <a:t>The </a:t>
            </a:r>
            <a:r>
              <a:rPr lang="en-IN" sz="2000" b="0" strike="noStrike" spc="-1">
                <a:solidFill>
                  <a:srgbClr val="0000FF"/>
                </a:solidFill>
                <a:latin typeface="Calibri"/>
                <a:ea typeface="Calibri"/>
              </a:rPr>
              <a:t>instruction decoder</a:t>
            </a:r>
            <a:r>
              <a:rPr lang="en-IN" sz="2000" b="0" strike="noStrike" spc="-1">
                <a:solidFill>
                  <a:srgbClr val="000000"/>
                </a:solidFill>
                <a:latin typeface="Calibri"/>
                <a:ea typeface="Calibri"/>
              </a:rPr>
              <a:t> and </a:t>
            </a:r>
            <a:r>
              <a:rPr lang="en-IN" sz="2000" b="0" strike="noStrike" spc="-1">
                <a:solidFill>
                  <a:srgbClr val="0000FF"/>
                </a:solidFill>
                <a:latin typeface="Calibri"/>
                <a:ea typeface="Calibri"/>
              </a:rPr>
              <a:t>associated control logic</a:t>
            </a:r>
            <a:r>
              <a:rPr lang="en-IN" sz="2000" b="0" strike="noStrike" spc="-1">
                <a:solidFill>
                  <a:srgbClr val="000000"/>
                </a:solidFill>
                <a:latin typeface="Calibri"/>
                <a:ea typeface="Calibri"/>
              </a:rPr>
              <a:t>. </a:t>
            </a:r>
            <a:endParaRPr lang="en-IN" sz="2000" b="0" strike="noStrike" spc="-1">
              <a:latin typeface="Arial"/>
            </a:endParaRPr>
          </a:p>
        </p:txBody>
      </p:sp>
      <p:sp>
        <p:nvSpPr>
          <p:cNvPr id="266"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380880" y="795240"/>
            <a:ext cx="815184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3200" b="1" strike="noStrike" spc="-1">
                <a:solidFill>
                  <a:srgbClr val="C00000"/>
                </a:solidFill>
                <a:latin typeface="Calibri"/>
                <a:ea typeface="Calibri"/>
              </a:rPr>
              <a:t>Register organization &amp; Modes </a:t>
            </a:r>
            <a:endParaRPr lang="en-IN" sz="3200" b="0" strike="noStrike" spc="-1">
              <a:latin typeface="Arial"/>
            </a:endParaRPr>
          </a:p>
        </p:txBody>
      </p:sp>
      <p:pic>
        <p:nvPicPr>
          <p:cNvPr id="268" name="Google Shape;234;p30"/>
          <p:cNvPicPr/>
          <p:nvPr/>
        </p:nvPicPr>
        <p:blipFill>
          <a:blip r:embed="rId3"/>
          <a:stretch/>
        </p:blipFill>
        <p:spPr>
          <a:xfrm>
            <a:off x="788040" y="1404720"/>
            <a:ext cx="7337520" cy="4950000"/>
          </a:xfrm>
          <a:prstGeom prst="rect">
            <a:avLst/>
          </a:prstGeom>
          <a:ln>
            <a:noFill/>
          </a:ln>
        </p:spPr>
      </p:pic>
      <p:sp>
        <p:nvSpPr>
          <p:cNvPr id="269" name="CustomShape 2"/>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16B43FB-0C7D-4C60-8DB4-132EBC6BF5BC}" type="slidenum">
              <a:rPr lang="en-IN" sz="1200" b="0" strike="noStrike" spc="-1">
                <a:solidFill>
                  <a:srgbClr val="888888"/>
                </a:solidFill>
                <a:latin typeface="Calibri"/>
                <a:ea typeface="Calibri"/>
              </a:rPr>
              <a:t>19</a:t>
            </a:fld>
            <a:endParaRPr lang="en-IN" sz="1200" b="0" strike="noStrike" spc="-1">
              <a:latin typeface="Arial"/>
            </a:endParaRPr>
          </a:p>
        </p:txBody>
      </p:sp>
      <p:sp>
        <p:nvSpPr>
          <p:cNvPr id="270" name="CustomShape 3"/>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1361880" y="792000"/>
            <a:ext cx="5621040" cy="53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t/>
            </a:r>
            <a:br/>
            <a:r>
              <a:rPr lang="en-IN" sz="2520" b="1" strike="noStrike" spc="-1">
                <a:solidFill>
                  <a:srgbClr val="C00000"/>
                </a:solidFill>
                <a:latin typeface="Calibri"/>
                <a:ea typeface="Calibri"/>
              </a:rPr>
              <a:t>Processor design trade-offs</a:t>
            </a:r>
            <a:r>
              <a:t/>
            </a:r>
            <a:br/>
            <a:endParaRPr lang="en-IN" sz="2520" b="0" strike="noStrike" spc="-1">
              <a:latin typeface="Arial"/>
            </a:endParaRPr>
          </a:p>
        </p:txBody>
      </p:sp>
      <p:sp>
        <p:nvSpPr>
          <p:cNvPr id="181" name="CustomShape 2"/>
          <p:cNvSpPr/>
          <p:nvPr/>
        </p:nvSpPr>
        <p:spPr>
          <a:xfrm>
            <a:off x="84960" y="1286280"/>
            <a:ext cx="8913960" cy="540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IN" sz="2000" b="1" strike="noStrike" spc="-1">
                <a:solidFill>
                  <a:srgbClr val="0000FF"/>
                </a:solidFill>
                <a:latin typeface="Calibri"/>
                <a:ea typeface="Calibri"/>
              </a:rPr>
              <a:t>What does the processor do?</a:t>
            </a:r>
            <a:endParaRPr lang="en-IN" sz="2000" b="0" strike="noStrike" spc="-1">
              <a:latin typeface="Arial"/>
            </a:endParaRPr>
          </a:p>
          <a:p>
            <a:pPr>
              <a:lnSpc>
                <a:spcPct val="100000"/>
              </a:lnSpc>
            </a:pPr>
            <a:r>
              <a:rPr lang="en-IN" sz="1800" b="1" strike="noStrike" spc="-1">
                <a:solidFill>
                  <a:srgbClr val="C0504D"/>
                </a:solidFill>
                <a:latin typeface="Calibri"/>
                <a:ea typeface="Calibri"/>
              </a:rPr>
              <a:t>Misconception</a:t>
            </a:r>
            <a:r>
              <a:rPr lang="en-IN" sz="1800" b="0" strike="noStrike" spc="-1">
                <a:solidFill>
                  <a:srgbClr val="C00000"/>
                </a:solidFill>
                <a:latin typeface="Calibri"/>
                <a:ea typeface="Calibri"/>
              </a:rPr>
              <a:t> </a:t>
            </a:r>
            <a:r>
              <a:rPr lang="en-IN" sz="1800" b="0" strike="noStrike" spc="-1">
                <a:solidFill>
                  <a:srgbClr val="000000"/>
                </a:solidFill>
                <a:latin typeface="Calibri"/>
                <a:ea typeface="Calibri"/>
              </a:rPr>
              <a:t>- computers spend their time </a:t>
            </a:r>
            <a:r>
              <a:rPr lang="en-IN" sz="1800" b="0" strike="noStrike" spc="-1">
                <a:solidFill>
                  <a:srgbClr val="0000FF"/>
                </a:solidFill>
                <a:latin typeface="Calibri"/>
                <a:ea typeface="Calibri"/>
              </a:rPr>
              <a:t>computing</a:t>
            </a:r>
            <a:r>
              <a:rPr lang="en-IN" sz="1800" b="0" strike="noStrike" spc="-1">
                <a:solidFill>
                  <a:srgbClr val="000000"/>
                </a:solidFill>
                <a:latin typeface="Calibri"/>
                <a:ea typeface="Calibri"/>
              </a:rPr>
              <a:t>, i.e., carrying out arithmetic operations on user data. </a:t>
            </a:r>
            <a:endParaRPr lang="en-IN" sz="1800" b="0" strike="noStrike" spc="-1">
              <a:latin typeface="Arial"/>
            </a:endParaRPr>
          </a:p>
          <a:p>
            <a:pPr marL="343080" indent="-341640">
              <a:lnSpc>
                <a:spcPct val="90000"/>
              </a:lnSpc>
              <a:spcBef>
                <a:spcPts val="400"/>
              </a:spcBef>
              <a:buClr>
                <a:srgbClr val="000000"/>
              </a:buClr>
              <a:buFont typeface="Arial"/>
              <a:buChar char="•"/>
            </a:pPr>
            <a:r>
              <a:rPr lang="en-IN" sz="1800" b="0" strike="noStrike" spc="-1">
                <a:solidFill>
                  <a:srgbClr val="000000"/>
                </a:solidFill>
                <a:latin typeface="Calibri"/>
                <a:ea typeface="Calibri"/>
              </a:rPr>
              <a:t>Although they do a </a:t>
            </a:r>
            <a:r>
              <a:rPr lang="en-IN" sz="1800" b="0" i="1" strike="noStrike" spc="-1">
                <a:solidFill>
                  <a:srgbClr val="0000FF"/>
                </a:solidFill>
                <a:latin typeface="Calibri"/>
                <a:ea typeface="Calibri"/>
              </a:rPr>
              <a:t>fair amount </a:t>
            </a:r>
            <a:r>
              <a:rPr lang="en-IN" sz="1800" b="0" strike="noStrike" spc="-1">
                <a:solidFill>
                  <a:srgbClr val="000000"/>
                </a:solidFill>
                <a:latin typeface="Calibri"/>
                <a:ea typeface="Calibri"/>
              </a:rPr>
              <a:t>of arithmetic, most of this is with addresses in order to </a:t>
            </a:r>
            <a:r>
              <a:rPr lang="en-IN" sz="1800" b="0" i="1" strike="noStrike" spc="-1">
                <a:solidFill>
                  <a:srgbClr val="0000FF"/>
                </a:solidFill>
                <a:latin typeface="Calibri"/>
                <a:ea typeface="Calibri"/>
              </a:rPr>
              <a:t>locate</a:t>
            </a:r>
            <a:r>
              <a:rPr lang="en-IN" sz="1800" b="0" strike="noStrike" spc="-1">
                <a:solidFill>
                  <a:srgbClr val="000000"/>
                </a:solidFill>
                <a:latin typeface="Calibri"/>
                <a:ea typeface="Calibri"/>
              </a:rPr>
              <a:t> the relevant </a:t>
            </a:r>
            <a:r>
              <a:rPr lang="en-IN" sz="1800" b="0" i="1" strike="noStrike" spc="-1">
                <a:solidFill>
                  <a:srgbClr val="0000FF"/>
                </a:solidFill>
                <a:latin typeface="Calibri"/>
                <a:ea typeface="Calibri"/>
              </a:rPr>
              <a:t>data items</a:t>
            </a:r>
            <a:r>
              <a:rPr lang="en-IN" sz="1800" b="0" strike="noStrike" spc="-1">
                <a:solidFill>
                  <a:srgbClr val="0000FF"/>
                </a:solidFill>
                <a:latin typeface="Calibri"/>
                <a:ea typeface="Calibri"/>
              </a:rPr>
              <a:t> </a:t>
            </a:r>
            <a:r>
              <a:rPr lang="en-IN" sz="1800" b="0" strike="noStrike" spc="-1">
                <a:solidFill>
                  <a:srgbClr val="000000"/>
                </a:solidFill>
                <a:latin typeface="Calibri"/>
                <a:ea typeface="Calibri"/>
              </a:rPr>
              <a:t>and </a:t>
            </a:r>
            <a:r>
              <a:rPr lang="en-IN" sz="1800" b="0" i="1" strike="noStrike" spc="-1">
                <a:solidFill>
                  <a:srgbClr val="0000FF"/>
                </a:solidFill>
                <a:latin typeface="Calibri"/>
                <a:ea typeface="Calibri"/>
              </a:rPr>
              <a:t>program routines. </a:t>
            </a:r>
            <a:endParaRPr lang="en-IN" sz="1800" b="0" strike="noStrike" spc="-1">
              <a:latin typeface="Arial"/>
            </a:endParaRPr>
          </a:p>
          <a:p>
            <a:pPr marL="343080" indent="-341640">
              <a:lnSpc>
                <a:spcPct val="90000"/>
              </a:lnSpc>
              <a:spcBef>
                <a:spcPts val="400"/>
              </a:spcBef>
              <a:buClr>
                <a:srgbClr val="000000"/>
              </a:buClr>
              <a:buFont typeface="Arial"/>
              <a:buChar char="•"/>
            </a:pPr>
            <a:r>
              <a:rPr lang="en-IN" sz="1800" b="0" strike="noStrike" spc="-1">
                <a:solidFill>
                  <a:srgbClr val="000000"/>
                </a:solidFill>
                <a:latin typeface="Calibri"/>
                <a:ea typeface="Calibri"/>
              </a:rPr>
              <a:t>Then, having found the user's data, most of the work is in moving  it around rather than processing it in any transformational sense.</a:t>
            </a:r>
            <a:endParaRPr lang="en-IN" sz="1800" b="0" strike="noStrike" spc="-1">
              <a:latin typeface="Arial"/>
            </a:endParaRPr>
          </a:p>
          <a:p>
            <a:pPr>
              <a:lnSpc>
                <a:spcPct val="90000"/>
              </a:lnSpc>
              <a:spcBef>
                <a:spcPts val="439"/>
              </a:spcBef>
            </a:pPr>
            <a:r>
              <a:rPr lang="en-IN" sz="2000" b="1" strike="noStrike" spc="-1">
                <a:solidFill>
                  <a:srgbClr val="0000FF"/>
                </a:solidFill>
                <a:latin typeface="Calibri"/>
                <a:ea typeface="Calibri"/>
              </a:rPr>
              <a:t>Consider a Scenario </a:t>
            </a:r>
            <a:r>
              <a:rPr lang="en-IN" sz="1800" b="1" strike="noStrike" spc="-1">
                <a:solidFill>
                  <a:srgbClr val="000000"/>
                </a:solidFill>
                <a:latin typeface="Calibri"/>
                <a:ea typeface="Calibri"/>
              </a:rPr>
              <a:t>: </a:t>
            </a:r>
            <a:r>
              <a:rPr lang="en-IN" sz="1800" b="0" strike="noStrike" spc="-1">
                <a:solidFill>
                  <a:srgbClr val="000000"/>
                </a:solidFill>
                <a:latin typeface="Calibri"/>
                <a:ea typeface="Calibri"/>
              </a:rPr>
              <a:t>The programmer generally wants to express his or her program in as abstract a way as possible, using a high-level language which supports ways of handling concepts that are appropriate to the problem</a:t>
            </a:r>
            <a:r>
              <a:rPr lang="en-IN" sz="1800" b="0" strike="noStrike" spc="-1">
                <a:solidFill>
                  <a:srgbClr val="888888"/>
                </a:solidFill>
                <a:latin typeface="Calibri"/>
                <a:ea typeface="Calibri"/>
              </a:rPr>
              <a:t>.</a:t>
            </a:r>
            <a:r>
              <a:rPr lang="en-IN" sz="1800" b="1" strike="noStrike" spc="-1">
                <a:solidFill>
                  <a:srgbClr val="000000"/>
                </a:solidFill>
                <a:latin typeface="Calibri"/>
                <a:ea typeface="Calibri"/>
              </a:rPr>
              <a:t>   </a:t>
            </a:r>
            <a:endParaRPr lang="en-IN" sz="1800" b="0" strike="noStrike" spc="-1">
              <a:latin typeface="Arial"/>
            </a:endParaRPr>
          </a:p>
          <a:p>
            <a:pPr marL="343080" indent="-341640">
              <a:lnSpc>
                <a:spcPct val="90000"/>
              </a:lnSpc>
              <a:spcBef>
                <a:spcPts val="400"/>
              </a:spcBef>
              <a:buClr>
                <a:srgbClr val="000000"/>
              </a:buClr>
              <a:buFont typeface="Arial"/>
              <a:buChar char="•"/>
            </a:pPr>
            <a:r>
              <a:rPr lang="en-IN" sz="1800" b="0" strike="noStrike" spc="-1">
                <a:solidFill>
                  <a:srgbClr val="000000"/>
                </a:solidFill>
                <a:latin typeface="Calibri"/>
                <a:ea typeface="Calibri"/>
              </a:rPr>
              <a:t>Modern trends towards functional and object-oriented languages move the level of abstraction higher.</a:t>
            </a:r>
            <a:endParaRPr lang="en-IN" sz="1800" b="0" strike="noStrike" spc="-1">
              <a:latin typeface="Arial"/>
            </a:endParaRPr>
          </a:p>
          <a:p>
            <a:pPr marL="343080" indent="-341640">
              <a:lnSpc>
                <a:spcPct val="90000"/>
              </a:lnSpc>
              <a:spcBef>
                <a:spcPts val="400"/>
              </a:spcBef>
              <a:buClr>
                <a:srgbClr val="000000"/>
              </a:buClr>
              <a:buFont typeface="Arial"/>
              <a:buChar char="•"/>
            </a:pPr>
            <a:r>
              <a:rPr lang="en-IN" sz="1800" b="0" strike="noStrike" spc="-1">
                <a:solidFill>
                  <a:srgbClr val="000000"/>
                </a:solidFill>
                <a:latin typeface="Calibri"/>
                <a:ea typeface="Calibri"/>
              </a:rPr>
              <a:t>The </a:t>
            </a:r>
            <a:r>
              <a:rPr lang="en-IN" sz="1800" b="1" strike="noStrike" spc="-1">
                <a:solidFill>
                  <a:srgbClr val="000000"/>
                </a:solidFill>
                <a:latin typeface="Calibri"/>
                <a:ea typeface="Calibri"/>
              </a:rPr>
              <a:t>semantic gap </a:t>
            </a:r>
            <a:r>
              <a:rPr lang="en-IN" sz="1800" b="0" strike="noStrike" spc="-1">
                <a:solidFill>
                  <a:srgbClr val="000000"/>
                </a:solidFill>
                <a:latin typeface="Calibri"/>
                <a:ea typeface="Calibri"/>
              </a:rPr>
              <a:t>between a high-level language construct and a machine instruction is bridged by a </a:t>
            </a:r>
            <a:r>
              <a:rPr lang="en-IN" sz="1800" b="1" strike="noStrike" spc="-1">
                <a:solidFill>
                  <a:srgbClr val="000000"/>
                </a:solidFill>
                <a:latin typeface="Calibri"/>
                <a:ea typeface="Calibri"/>
              </a:rPr>
              <a:t>compiler ( </a:t>
            </a:r>
            <a:r>
              <a:rPr lang="en-IN" sz="1600" b="0" i="1" strike="noStrike" spc="-1">
                <a:solidFill>
                  <a:srgbClr val="000000"/>
                </a:solidFill>
                <a:latin typeface="Calibri"/>
                <a:ea typeface="Calibri"/>
              </a:rPr>
              <a:t>A computer program that translates a high-level language program into a sequence of machine instructions)</a:t>
            </a:r>
            <a:r>
              <a:rPr lang="en-IN" sz="1800" b="0" strike="noStrike" spc="-1">
                <a:solidFill>
                  <a:srgbClr val="000000"/>
                </a:solidFill>
                <a:latin typeface="Calibri"/>
                <a:ea typeface="Calibri"/>
              </a:rPr>
              <a:t>.</a:t>
            </a:r>
            <a:endParaRPr lang="en-IN" sz="1800" b="0" strike="noStrike" spc="-1">
              <a:latin typeface="Arial"/>
            </a:endParaRPr>
          </a:p>
          <a:p>
            <a:pPr marL="343080" indent="-341640">
              <a:lnSpc>
                <a:spcPct val="90000"/>
              </a:lnSpc>
              <a:spcBef>
                <a:spcPts val="400"/>
              </a:spcBef>
              <a:buClr>
                <a:srgbClr val="000000"/>
              </a:buClr>
              <a:buFont typeface="Arial"/>
              <a:buChar char="•"/>
            </a:pPr>
            <a:r>
              <a:rPr lang="en-IN" sz="1800" b="0" i="1" strike="noStrike" spc="-1">
                <a:solidFill>
                  <a:srgbClr val="000000"/>
                </a:solidFill>
                <a:latin typeface="Calibri"/>
                <a:ea typeface="Calibri"/>
              </a:rPr>
              <a:t>Hence, the processor designer should define a good instruction set.</a:t>
            </a:r>
            <a:endParaRPr lang="en-IN" sz="1800" b="0" strike="noStrike" spc="-1">
              <a:latin typeface="Arial"/>
            </a:endParaRPr>
          </a:p>
        </p:txBody>
      </p:sp>
      <p:sp>
        <p:nvSpPr>
          <p:cNvPr id="182" name="CustomShape 3"/>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03C5B44-7912-4748-9197-339BFB89D413}" type="slidenum">
              <a:rPr lang="en-IN" sz="1200" b="0" strike="noStrike" spc="-1">
                <a:solidFill>
                  <a:srgbClr val="888888"/>
                </a:solidFill>
                <a:latin typeface="Calibri"/>
                <a:ea typeface="Calibri"/>
              </a:rPr>
              <a:t>2</a:t>
            </a:fld>
            <a:endParaRPr lang="en-IN" sz="1200" b="0" strike="noStrike" spc="-1">
              <a:latin typeface="Arial"/>
            </a:endParaRPr>
          </a:p>
        </p:txBody>
      </p:sp>
      <p:sp>
        <p:nvSpPr>
          <p:cNvPr id="183"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
        <p:nvSpPr>
          <p:cNvPr id="184" name="TextShape 5"/>
          <p:cNvSpPr txBox="1"/>
          <p:nvPr/>
        </p:nvSpPr>
        <p:spPr>
          <a:xfrm>
            <a:off x="3029040" y="6356520"/>
            <a:ext cx="3085560" cy="364320"/>
          </a:xfrm>
          <a:prstGeom prst="rect">
            <a:avLst/>
          </a:prstGeom>
          <a:noFill/>
          <a:ln>
            <a:noFill/>
          </a:ln>
        </p:spPr>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8E70255-B4C3-4607-8795-DDF72E208A89}" type="slidenum">
              <a:rPr lang="en-IN" sz="1200" b="0" strike="noStrike" spc="-1">
                <a:solidFill>
                  <a:srgbClr val="888888"/>
                </a:solidFill>
                <a:latin typeface="Calibri"/>
                <a:ea typeface="Calibri"/>
              </a:rPr>
              <a:t>20</a:t>
            </a:fld>
            <a:endParaRPr lang="en-IN" sz="1200" b="0" strike="noStrike" spc="-1">
              <a:latin typeface="Arial"/>
            </a:endParaRPr>
          </a:p>
        </p:txBody>
      </p:sp>
      <p:sp>
        <p:nvSpPr>
          <p:cNvPr id="272" name="CustomShape 2"/>
          <p:cNvSpPr/>
          <p:nvPr/>
        </p:nvSpPr>
        <p:spPr>
          <a:xfrm>
            <a:off x="316440" y="657360"/>
            <a:ext cx="7956000" cy="57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800" b="1" strike="noStrike" spc="-1">
                <a:solidFill>
                  <a:srgbClr val="C00000"/>
                </a:solidFill>
                <a:latin typeface="Calibri"/>
                <a:ea typeface="DejaVu Sans"/>
              </a:rPr>
              <a:t>REGISTER BANK</a:t>
            </a:r>
            <a:endParaRPr lang="en-IN" sz="2800" b="0" strike="noStrike" spc="-1">
              <a:latin typeface="Arial"/>
            </a:endParaRPr>
          </a:p>
        </p:txBody>
      </p:sp>
      <p:sp>
        <p:nvSpPr>
          <p:cNvPr id="273" name="CustomShape 3"/>
          <p:cNvSpPr/>
          <p:nvPr/>
        </p:nvSpPr>
        <p:spPr>
          <a:xfrm>
            <a:off x="80280" y="1383480"/>
            <a:ext cx="8880840" cy="4727520"/>
          </a:xfrm>
          <a:prstGeom prst="rect">
            <a:avLst/>
          </a:prstGeom>
          <a:noFill/>
          <a:ln>
            <a:noFill/>
          </a:ln>
        </p:spPr>
        <p:style>
          <a:lnRef idx="0">
            <a:scrgbClr r="0" g="0" b="0"/>
          </a:lnRef>
          <a:fillRef idx="0">
            <a:scrgbClr r="0" g="0" b="0"/>
          </a:fillRef>
          <a:effectRef idx="0">
            <a:scrgbClr r="0" g="0" b="0"/>
          </a:effectRef>
          <a:fontRef idx="minor"/>
        </p:style>
      </p:sp>
      <p:sp>
        <p:nvSpPr>
          <p:cNvPr id="274"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
        <p:nvSpPr>
          <p:cNvPr id="275" name="CustomShape 5"/>
          <p:cNvSpPr/>
          <p:nvPr/>
        </p:nvSpPr>
        <p:spPr>
          <a:xfrm>
            <a:off x="321840" y="1331280"/>
            <a:ext cx="8469720" cy="49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en-IN" sz="1600" b="0" strike="noStrike" spc="-1">
                <a:solidFill>
                  <a:srgbClr val="000000"/>
                </a:solidFill>
                <a:latin typeface="Calibri"/>
                <a:ea typeface="DejaVu Sans"/>
              </a:rPr>
              <a:t>Register file of ARM, contains 37 registers in total. 20 registers are hidden in the user mode. These registers are accessible and viewed at different times.</a:t>
            </a:r>
            <a:endParaRPr lang="en-IN" sz="1600" b="0" strike="noStrike" spc="-1">
              <a:latin typeface="Arial"/>
            </a:endParaRPr>
          </a:p>
          <a:p>
            <a:pPr marL="743040" lvl="1" indent="-285480">
              <a:lnSpc>
                <a:spcPct val="100000"/>
              </a:lnSpc>
              <a:buClr>
                <a:srgbClr val="000000"/>
              </a:buClr>
              <a:buFont typeface="Arial"/>
              <a:buChar char="•"/>
            </a:pPr>
            <a:r>
              <a:rPr lang="en-IN" sz="1600" b="0" strike="noStrike" spc="-1">
                <a:solidFill>
                  <a:srgbClr val="000000"/>
                </a:solidFill>
                <a:latin typeface="Calibri"/>
                <a:ea typeface="DejaVu Sans"/>
              </a:rPr>
              <a:t>These registers are called </a:t>
            </a:r>
            <a:r>
              <a:rPr lang="en-IN" sz="1600" b="1" strike="noStrike" spc="-1">
                <a:solidFill>
                  <a:srgbClr val="C00000"/>
                </a:solidFill>
                <a:latin typeface="Calibri"/>
                <a:ea typeface="DejaVu Sans"/>
              </a:rPr>
              <a:t>BANKED REGISTER.</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ea typeface="DejaVu Sans"/>
              </a:rPr>
              <a:t>Banked registers are available  when the processor is in one of the privileged modes.</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ea typeface="DejaVu Sans"/>
              </a:rPr>
              <a:t>The processor has a set of associated bank registers in each mode.</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ea typeface="DejaVu Sans"/>
              </a:rPr>
              <a:t>When the register encounters any interrupt, and has to shift from the user mode, to any privileged mode, the register values have to pushed into the stack, and after the interrupt, is attended to, and the processor comes back to the user mode, it should pop the values from the stack. This causes </a:t>
            </a:r>
            <a:r>
              <a:rPr lang="en-IN" sz="1600" b="1" strike="noStrike" spc="-1">
                <a:solidFill>
                  <a:srgbClr val="C00000"/>
                </a:solidFill>
                <a:latin typeface="Calibri"/>
                <a:ea typeface="DejaVu Sans"/>
              </a:rPr>
              <a:t>SOFTWARE LATENCY.</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ea typeface="DejaVu Sans"/>
              </a:rPr>
              <a:t>But, since ARM has 20 banked registers, when the processor enters any of the privileged modes, these registers become visible, and some register values are copied onto the register bank, making available fresh copies.</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ea typeface="DejaVu Sans"/>
              </a:rPr>
              <a:t>This reduces the number of values that have to be popped and pushed onto the stack, thereby reducing software latency.</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ea typeface="DejaVu Sans"/>
              </a:rPr>
              <a:t>When the processor enters the privileged mode, the CPSR (Current Status Program Register) contents are copied onto the SPSR (Saved Status Program Register) register. There are 5 SPSR registers for the different privileged modes. </a:t>
            </a:r>
            <a:endParaRPr lang="en-IN"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90B5CFF-51AD-4D9D-941A-F923F46E9BC0}" type="slidenum">
              <a:rPr lang="en-IN" sz="1200" b="0" strike="noStrike" spc="-1">
                <a:solidFill>
                  <a:srgbClr val="888888"/>
                </a:solidFill>
                <a:latin typeface="Calibri"/>
                <a:ea typeface="Calibri"/>
              </a:rPr>
              <a:t>21</a:t>
            </a:fld>
            <a:endParaRPr lang="en-IN" sz="1200" b="0" strike="noStrike" spc="-1">
              <a:latin typeface="Arial"/>
            </a:endParaRPr>
          </a:p>
        </p:txBody>
      </p:sp>
      <p:sp>
        <p:nvSpPr>
          <p:cNvPr id="277" name="CustomShape 2"/>
          <p:cNvSpPr/>
          <p:nvPr/>
        </p:nvSpPr>
        <p:spPr>
          <a:xfrm>
            <a:off x="316440" y="657360"/>
            <a:ext cx="7956000" cy="57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400" b="1" strike="noStrike" spc="-1">
                <a:solidFill>
                  <a:srgbClr val="C00000"/>
                </a:solidFill>
                <a:latin typeface="Calibri"/>
                <a:ea typeface="Calibri"/>
              </a:rPr>
              <a:t>Current Program status register (CPSR)</a:t>
            </a:r>
            <a:endParaRPr lang="en-IN" sz="2400" b="0" strike="noStrike" spc="-1">
              <a:latin typeface="Arial"/>
            </a:endParaRPr>
          </a:p>
        </p:txBody>
      </p:sp>
      <p:sp>
        <p:nvSpPr>
          <p:cNvPr id="278" name="CustomShape 3"/>
          <p:cNvSpPr/>
          <p:nvPr/>
        </p:nvSpPr>
        <p:spPr>
          <a:xfrm>
            <a:off x="80280" y="3804120"/>
            <a:ext cx="8880840" cy="2306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400">
              <a:lnSpc>
                <a:spcPct val="100000"/>
              </a:lnSpc>
              <a:buClr>
                <a:srgbClr val="C00000"/>
              </a:buClr>
              <a:buFont typeface="Arial"/>
              <a:buChar char="•"/>
            </a:pPr>
            <a:r>
              <a:rPr lang="en-IN" sz="1800" b="1" strike="noStrike" spc="-1">
                <a:solidFill>
                  <a:srgbClr val="C00000"/>
                </a:solidFill>
                <a:latin typeface="Calibri"/>
                <a:ea typeface="Calibri"/>
              </a:rPr>
              <a:t>N: Negative</a:t>
            </a:r>
            <a:r>
              <a:rPr lang="en-IN" sz="1800" b="0" strike="noStrike" spc="-1">
                <a:solidFill>
                  <a:srgbClr val="000000"/>
                </a:solidFill>
                <a:latin typeface="Calibri"/>
                <a:ea typeface="Calibri"/>
              </a:rPr>
              <a:t>:  the last ALU operation which changed the flags produced a negative result (the top bit of the 32-bit result was a one).</a:t>
            </a:r>
            <a:endParaRPr lang="en-IN" sz="1800" b="0" strike="noStrike" spc="-1">
              <a:latin typeface="Arial"/>
            </a:endParaRPr>
          </a:p>
          <a:p>
            <a:pPr>
              <a:lnSpc>
                <a:spcPct val="100000"/>
              </a:lnSpc>
            </a:pPr>
            <a:r>
              <a:rPr lang="en-IN" sz="1800" b="1" strike="noStrike" spc="-1">
                <a:solidFill>
                  <a:srgbClr val="0000FF"/>
                </a:solidFill>
                <a:latin typeface="Calibri"/>
                <a:ea typeface="Calibri"/>
              </a:rPr>
              <a:t>• Z: Zero</a:t>
            </a:r>
            <a:r>
              <a:rPr lang="en-IN" sz="1800" b="0" strike="noStrike" spc="-1">
                <a:solidFill>
                  <a:srgbClr val="000000"/>
                </a:solidFill>
                <a:latin typeface="Calibri"/>
                <a:ea typeface="Calibri"/>
              </a:rPr>
              <a:t>:  the last ALU operation which changed the flags produced a zero result (every bit of the 32-bit result was zero).</a:t>
            </a:r>
            <a:endParaRPr lang="en-IN" sz="1800" b="0" strike="noStrike" spc="-1">
              <a:latin typeface="Arial"/>
            </a:endParaRPr>
          </a:p>
          <a:p>
            <a:pPr>
              <a:lnSpc>
                <a:spcPct val="100000"/>
              </a:lnSpc>
            </a:pPr>
            <a:r>
              <a:rPr lang="en-IN" sz="1800" b="0" strike="noStrike" spc="-1">
                <a:solidFill>
                  <a:srgbClr val="000000"/>
                </a:solidFill>
                <a:latin typeface="Calibri"/>
                <a:ea typeface="Calibri"/>
              </a:rPr>
              <a:t>• </a:t>
            </a:r>
            <a:r>
              <a:rPr lang="en-IN" sz="1800" b="1" strike="noStrike" spc="-1">
                <a:solidFill>
                  <a:srgbClr val="C00000"/>
                </a:solidFill>
                <a:latin typeface="Calibri"/>
                <a:ea typeface="Calibri"/>
              </a:rPr>
              <a:t>C: Carry</a:t>
            </a:r>
            <a:r>
              <a:rPr lang="en-IN" sz="1800" b="0" strike="noStrike" spc="-1">
                <a:solidFill>
                  <a:srgbClr val="000000"/>
                </a:solidFill>
                <a:latin typeface="Calibri"/>
                <a:ea typeface="Calibri"/>
              </a:rPr>
              <a:t>:   the last ALU operation which changed the flags generated a carry-out, either as a result of an arithmetic operation in the ALU or from the shifter.</a:t>
            </a:r>
            <a:endParaRPr lang="en-IN" sz="1800" b="0" strike="noStrike" spc="-1">
              <a:latin typeface="Arial"/>
            </a:endParaRPr>
          </a:p>
          <a:p>
            <a:pPr>
              <a:lnSpc>
                <a:spcPct val="100000"/>
              </a:lnSpc>
            </a:pPr>
            <a:r>
              <a:rPr lang="en-IN" sz="1800" b="0" strike="noStrike" spc="-1">
                <a:solidFill>
                  <a:srgbClr val="000000"/>
                </a:solidFill>
                <a:latin typeface="Calibri"/>
                <a:ea typeface="Calibri"/>
              </a:rPr>
              <a:t>• </a:t>
            </a:r>
            <a:r>
              <a:rPr lang="en-IN" sz="1800" b="1" strike="noStrike" spc="-1">
                <a:solidFill>
                  <a:srgbClr val="0000FF"/>
                </a:solidFill>
                <a:latin typeface="Calibri"/>
                <a:ea typeface="Calibri"/>
              </a:rPr>
              <a:t>V: Overflow</a:t>
            </a:r>
            <a:r>
              <a:rPr lang="en-IN" sz="1800" b="0" strike="noStrike" spc="-1">
                <a:solidFill>
                  <a:srgbClr val="000000"/>
                </a:solidFill>
                <a:latin typeface="Calibri"/>
                <a:ea typeface="Calibri"/>
              </a:rPr>
              <a:t>: the last arithmetic ALU operation which changed the flags generated an overflow into the sign bit.</a:t>
            </a:r>
            <a:endParaRPr lang="en-IN" sz="1800" b="0" strike="noStrike" spc="-1">
              <a:latin typeface="Arial"/>
            </a:endParaRPr>
          </a:p>
        </p:txBody>
      </p:sp>
      <p:pic>
        <p:nvPicPr>
          <p:cNvPr id="279" name="Picture 1"/>
          <p:cNvPicPr/>
          <p:nvPr/>
        </p:nvPicPr>
        <p:blipFill>
          <a:blip r:embed="rId2"/>
          <a:stretch/>
        </p:blipFill>
        <p:spPr>
          <a:xfrm>
            <a:off x="761040" y="1329480"/>
            <a:ext cx="6582600" cy="2403360"/>
          </a:xfrm>
          <a:prstGeom prst="rect">
            <a:avLst/>
          </a:prstGeom>
          <a:ln>
            <a:noFill/>
          </a:ln>
        </p:spPr>
      </p:pic>
      <p:sp>
        <p:nvSpPr>
          <p:cNvPr id="280"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333000" y="990720"/>
            <a:ext cx="492192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800" b="1" strike="noStrike" spc="-1">
                <a:solidFill>
                  <a:srgbClr val="C00000"/>
                </a:solidFill>
                <a:latin typeface="Calibri"/>
                <a:ea typeface="Calibri"/>
              </a:rPr>
              <a:t>The Memory System     </a:t>
            </a:r>
            <a:endParaRPr lang="en-IN" sz="2800" b="0" strike="noStrike" spc="-1">
              <a:latin typeface="Arial"/>
            </a:endParaRPr>
          </a:p>
        </p:txBody>
      </p:sp>
      <p:pic>
        <p:nvPicPr>
          <p:cNvPr id="282" name="Google Shape;284;p32"/>
          <p:cNvPicPr/>
          <p:nvPr/>
        </p:nvPicPr>
        <p:blipFill>
          <a:blip r:embed="rId2"/>
          <a:stretch/>
        </p:blipFill>
        <p:spPr>
          <a:xfrm>
            <a:off x="4670280" y="1210320"/>
            <a:ext cx="4329360" cy="2821320"/>
          </a:xfrm>
          <a:prstGeom prst="rect">
            <a:avLst/>
          </a:prstGeom>
          <a:ln>
            <a:noFill/>
          </a:ln>
        </p:spPr>
      </p:pic>
      <p:sp>
        <p:nvSpPr>
          <p:cNvPr id="283" name="CustomShape 2"/>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774B9B4-8E36-401A-99AF-2FAF3021B140}" type="slidenum">
              <a:rPr lang="en-IN" sz="1200" b="0" strike="noStrike" spc="-1">
                <a:solidFill>
                  <a:srgbClr val="888888"/>
                </a:solidFill>
                <a:latin typeface="Calibri"/>
                <a:ea typeface="Calibri"/>
              </a:rPr>
              <a:t>22</a:t>
            </a:fld>
            <a:endParaRPr lang="en-IN" sz="1200" b="0" strike="noStrike" spc="-1">
              <a:latin typeface="Arial"/>
            </a:endParaRPr>
          </a:p>
        </p:txBody>
      </p:sp>
      <p:sp>
        <p:nvSpPr>
          <p:cNvPr id="284" name="CustomShape 3"/>
          <p:cNvSpPr/>
          <p:nvPr/>
        </p:nvSpPr>
        <p:spPr>
          <a:xfrm>
            <a:off x="348120" y="1789200"/>
            <a:ext cx="4289040" cy="217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640">
              <a:lnSpc>
                <a:spcPct val="100000"/>
              </a:lnSpc>
              <a:buClr>
                <a:srgbClr val="000000"/>
              </a:buClr>
              <a:buFont typeface="Arial"/>
              <a:buChar char="•"/>
            </a:pPr>
            <a:r>
              <a:rPr lang="en-IN" sz="2000" b="0" strike="noStrike" spc="-1">
                <a:solidFill>
                  <a:srgbClr val="000000"/>
                </a:solidFill>
                <a:latin typeface="Calibri"/>
                <a:ea typeface="Calibri"/>
              </a:rPr>
              <a:t>ARM processor supports both </a:t>
            </a:r>
            <a:r>
              <a:rPr lang="en-IN" sz="2000" b="1" strike="noStrike" spc="-1">
                <a:solidFill>
                  <a:srgbClr val="0000FF"/>
                </a:solidFill>
                <a:latin typeface="Calibri"/>
                <a:ea typeface="Calibri"/>
              </a:rPr>
              <a:t>little endian &amp; big endian </a:t>
            </a:r>
            <a:r>
              <a:rPr lang="en-IN" sz="2000" b="0" strike="noStrike" spc="-1">
                <a:solidFill>
                  <a:srgbClr val="000000"/>
                </a:solidFill>
                <a:latin typeface="Calibri"/>
                <a:ea typeface="Calibri"/>
              </a:rPr>
              <a:t>methods for storing data in memory.</a:t>
            </a:r>
            <a:endParaRPr lang="en-IN" sz="2000" b="0" strike="noStrike" spc="-1">
              <a:latin typeface="Arial"/>
            </a:endParaRPr>
          </a:p>
          <a:p>
            <a:pPr marL="343080" indent="-214560">
              <a:lnSpc>
                <a:spcPct val="100000"/>
              </a:lnSpc>
              <a:spcBef>
                <a:spcPts val="400"/>
              </a:spcBef>
            </a:pPr>
            <a:endParaRPr lang="en-IN" sz="2000" b="0" strike="noStrike" spc="-1">
              <a:latin typeface="Arial"/>
            </a:endParaRPr>
          </a:p>
        </p:txBody>
      </p:sp>
      <p:sp>
        <p:nvSpPr>
          <p:cNvPr id="285" name="CustomShape 4"/>
          <p:cNvSpPr/>
          <p:nvPr/>
        </p:nvSpPr>
        <p:spPr>
          <a:xfrm>
            <a:off x="412560" y="4104000"/>
            <a:ext cx="8587080" cy="22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000000"/>
                </a:solidFill>
                <a:latin typeface="Calibri"/>
                <a:ea typeface="Calibri"/>
              </a:rPr>
              <a:t>ARM processors support </a:t>
            </a:r>
            <a:r>
              <a:rPr lang="en-IN" sz="2000" b="1" strike="noStrike" spc="-1">
                <a:solidFill>
                  <a:srgbClr val="0000FF"/>
                </a:solidFill>
                <a:latin typeface="Calibri"/>
                <a:ea typeface="Calibri"/>
              </a:rPr>
              <a:t>six data types</a:t>
            </a:r>
            <a:r>
              <a:rPr lang="en-IN" sz="2000" b="0" strike="noStrike" spc="-1">
                <a:solidFill>
                  <a:srgbClr val="000000"/>
                </a:solidFill>
                <a:latin typeface="Calibri"/>
                <a:ea typeface="Calibri"/>
              </a:rPr>
              <a:t>.</a:t>
            </a:r>
            <a:endParaRPr lang="en-IN" sz="2000" b="0" strike="noStrike" spc="-1">
              <a:latin typeface="Arial"/>
            </a:endParaRPr>
          </a:p>
          <a:p>
            <a:pPr>
              <a:lnSpc>
                <a:spcPct val="100000"/>
              </a:lnSpc>
            </a:pPr>
            <a:r>
              <a:rPr lang="en-IN" sz="2000" b="0" strike="noStrike" spc="-1">
                <a:solidFill>
                  <a:srgbClr val="000000"/>
                </a:solidFill>
                <a:latin typeface="Calibri"/>
                <a:ea typeface="Calibri"/>
              </a:rPr>
              <a:t>• </a:t>
            </a:r>
            <a:r>
              <a:rPr lang="en-IN" sz="2000" b="1" strike="noStrike" spc="-1">
                <a:solidFill>
                  <a:srgbClr val="0000FF"/>
                </a:solidFill>
                <a:latin typeface="Calibri"/>
                <a:ea typeface="Calibri"/>
              </a:rPr>
              <a:t>8-bit</a:t>
            </a:r>
            <a:r>
              <a:rPr lang="en-IN" sz="2000" b="0" strike="noStrike" spc="-1">
                <a:solidFill>
                  <a:srgbClr val="000000"/>
                </a:solidFill>
                <a:latin typeface="Calibri"/>
                <a:ea typeface="Calibri"/>
              </a:rPr>
              <a:t> signed and unsigned bytes.</a:t>
            </a:r>
            <a:endParaRPr lang="en-IN" sz="2000" b="0" strike="noStrike" spc="-1">
              <a:latin typeface="Arial"/>
            </a:endParaRPr>
          </a:p>
          <a:p>
            <a:pPr>
              <a:lnSpc>
                <a:spcPct val="100000"/>
              </a:lnSpc>
            </a:pPr>
            <a:r>
              <a:rPr lang="en-IN" sz="2000" b="0" strike="noStrike" spc="-1">
                <a:solidFill>
                  <a:srgbClr val="000000"/>
                </a:solidFill>
                <a:latin typeface="Calibri"/>
                <a:ea typeface="Calibri"/>
              </a:rPr>
              <a:t>• </a:t>
            </a:r>
            <a:r>
              <a:rPr lang="en-IN" sz="2000" b="1" strike="noStrike" spc="-1">
                <a:solidFill>
                  <a:srgbClr val="0000FF"/>
                </a:solidFill>
                <a:latin typeface="Calibri"/>
                <a:ea typeface="Calibri"/>
              </a:rPr>
              <a:t>16-bit</a:t>
            </a:r>
            <a:r>
              <a:rPr lang="en-IN" sz="2000" b="0" strike="noStrike" spc="-1">
                <a:solidFill>
                  <a:srgbClr val="000000"/>
                </a:solidFill>
                <a:latin typeface="Calibri"/>
                <a:ea typeface="Calibri"/>
              </a:rPr>
              <a:t> signed and unsigned half-words; these are aligned on 2-byte boundaries.</a:t>
            </a:r>
            <a:endParaRPr lang="en-IN" sz="2000" b="0" strike="noStrike" spc="-1">
              <a:latin typeface="Arial"/>
            </a:endParaRPr>
          </a:p>
          <a:p>
            <a:pPr>
              <a:lnSpc>
                <a:spcPct val="100000"/>
              </a:lnSpc>
            </a:pPr>
            <a:r>
              <a:rPr lang="en-IN" sz="2000" b="0" strike="noStrike" spc="-1">
                <a:solidFill>
                  <a:srgbClr val="000000"/>
                </a:solidFill>
                <a:latin typeface="Calibri"/>
                <a:ea typeface="Calibri"/>
              </a:rPr>
              <a:t>• </a:t>
            </a:r>
            <a:r>
              <a:rPr lang="en-IN" sz="2000" b="1" strike="noStrike" spc="-1">
                <a:solidFill>
                  <a:srgbClr val="0000FF"/>
                </a:solidFill>
                <a:latin typeface="Calibri"/>
                <a:ea typeface="Calibri"/>
              </a:rPr>
              <a:t>32-bit</a:t>
            </a:r>
            <a:r>
              <a:rPr lang="en-IN" sz="2000" b="0" strike="noStrike" spc="-1">
                <a:solidFill>
                  <a:srgbClr val="000000"/>
                </a:solidFill>
                <a:latin typeface="Calibri"/>
                <a:ea typeface="Calibri"/>
              </a:rPr>
              <a:t> signed and unsigned words; these are aligned on 4-byte boundaries.</a:t>
            </a:r>
            <a:endParaRPr lang="en-IN" sz="2000" b="0" strike="noStrike" spc="-1">
              <a:latin typeface="Arial"/>
            </a:endParaRPr>
          </a:p>
        </p:txBody>
      </p:sp>
      <p:sp>
        <p:nvSpPr>
          <p:cNvPr id="286" name="CustomShape 5"/>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685800" y="888480"/>
            <a:ext cx="79995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800" b="1" strike="noStrike" spc="-1">
                <a:solidFill>
                  <a:srgbClr val="C00000"/>
                </a:solidFill>
                <a:latin typeface="Calibri"/>
                <a:ea typeface="Calibri"/>
              </a:rPr>
              <a:t>ARM Instruction Set - Features</a:t>
            </a:r>
            <a:endParaRPr lang="en-IN" sz="2800" b="0" strike="noStrike" spc="-1">
              <a:latin typeface="Arial"/>
            </a:endParaRPr>
          </a:p>
        </p:txBody>
      </p:sp>
      <p:sp>
        <p:nvSpPr>
          <p:cNvPr id="288" name="CustomShape 2"/>
          <p:cNvSpPr/>
          <p:nvPr/>
        </p:nvSpPr>
        <p:spPr>
          <a:xfrm>
            <a:off x="650520" y="1533960"/>
            <a:ext cx="8456760" cy="518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640" algn="just">
              <a:lnSpc>
                <a:spcPct val="90000"/>
              </a:lnSpc>
              <a:spcBef>
                <a:spcPts val="1417"/>
              </a:spcBef>
              <a:spcAft>
                <a:spcPts val="283"/>
              </a:spcAft>
              <a:buClr>
                <a:srgbClr val="000000"/>
              </a:buClr>
              <a:buFont typeface="Arial"/>
              <a:buChar char="•"/>
            </a:pPr>
            <a:r>
              <a:rPr lang="en-IN" sz="2200" b="0" strike="noStrike" spc="-1">
                <a:solidFill>
                  <a:srgbClr val="000000"/>
                </a:solidFill>
                <a:latin typeface="Calibri"/>
                <a:ea typeface="Calibri"/>
              </a:rPr>
              <a:t>All ARM instructions are </a:t>
            </a:r>
            <a:r>
              <a:rPr lang="en-IN" sz="2200" b="0" strike="noStrike" spc="-1">
                <a:solidFill>
                  <a:srgbClr val="0000FF"/>
                </a:solidFill>
                <a:latin typeface="Calibri"/>
                <a:ea typeface="Calibri"/>
              </a:rPr>
              <a:t>32 bits wide</a:t>
            </a:r>
            <a:r>
              <a:rPr lang="en-IN" sz="2200" b="0" strike="noStrike" spc="-1">
                <a:solidFill>
                  <a:srgbClr val="000000"/>
                </a:solidFill>
                <a:latin typeface="Calibri"/>
                <a:ea typeface="Calibri"/>
              </a:rPr>
              <a:t>.</a:t>
            </a:r>
            <a:endParaRPr lang="en-IN" sz="2200" b="0" strike="noStrike" spc="-1">
              <a:latin typeface="Arial"/>
            </a:endParaRPr>
          </a:p>
          <a:p>
            <a:pPr marL="343080" indent="-341640" algn="just">
              <a:lnSpc>
                <a:spcPct val="90000"/>
              </a:lnSpc>
              <a:spcBef>
                <a:spcPts val="1417"/>
              </a:spcBef>
              <a:spcAft>
                <a:spcPts val="283"/>
              </a:spcAft>
              <a:buClr>
                <a:srgbClr val="000000"/>
              </a:buClr>
              <a:buFont typeface="Arial"/>
              <a:buChar char="•"/>
            </a:pPr>
            <a:r>
              <a:rPr lang="en-IN" sz="2200" b="0" strike="noStrike" spc="-1">
                <a:solidFill>
                  <a:srgbClr val="000000"/>
                </a:solidFill>
                <a:latin typeface="Calibri"/>
                <a:ea typeface="Calibri"/>
              </a:rPr>
              <a:t>The load-store architecture.</a:t>
            </a:r>
            <a:endParaRPr lang="en-IN" sz="2200" b="0" strike="noStrike" spc="-1">
              <a:latin typeface="Arial"/>
            </a:endParaRPr>
          </a:p>
          <a:p>
            <a:pPr marL="343080" indent="-341640">
              <a:lnSpc>
                <a:spcPct val="90000"/>
              </a:lnSpc>
              <a:spcBef>
                <a:spcPts val="1417"/>
              </a:spcBef>
              <a:spcAft>
                <a:spcPts val="283"/>
              </a:spcAft>
              <a:buClr>
                <a:srgbClr val="0000FF"/>
              </a:buClr>
              <a:buFont typeface="Arial"/>
              <a:buChar char="•"/>
            </a:pPr>
            <a:r>
              <a:rPr lang="en-IN" sz="2200" b="0" strike="noStrike" spc="-1">
                <a:solidFill>
                  <a:srgbClr val="0000FF"/>
                </a:solidFill>
                <a:latin typeface="Calibri"/>
                <a:ea typeface="Calibri"/>
              </a:rPr>
              <a:t>3-Address</a:t>
            </a:r>
            <a:r>
              <a:rPr lang="en-IN" sz="2200" b="0" strike="noStrike" spc="-1">
                <a:solidFill>
                  <a:srgbClr val="000000"/>
                </a:solidFill>
                <a:latin typeface="Calibri"/>
                <a:ea typeface="Calibri"/>
              </a:rPr>
              <a:t> data processing instructions (that is, the </a:t>
            </a:r>
            <a:r>
              <a:rPr lang="en-IN" sz="2200" b="0" strike="noStrike" spc="-1">
                <a:solidFill>
                  <a:srgbClr val="C00000"/>
                </a:solidFill>
                <a:latin typeface="Calibri"/>
                <a:ea typeface="Calibri"/>
              </a:rPr>
              <a:t>two source </a:t>
            </a:r>
            <a:r>
              <a:rPr lang="en-IN" sz="2200" b="0" strike="noStrike" spc="-1">
                <a:solidFill>
                  <a:srgbClr val="000000"/>
                </a:solidFill>
                <a:latin typeface="Calibri"/>
                <a:ea typeface="Calibri"/>
              </a:rPr>
              <a:t>operand registers and the </a:t>
            </a:r>
            <a:r>
              <a:rPr lang="en-IN" sz="2200" b="0" strike="noStrike" spc="-1">
                <a:solidFill>
                  <a:srgbClr val="C00000"/>
                </a:solidFill>
                <a:latin typeface="Calibri"/>
                <a:ea typeface="Calibri"/>
              </a:rPr>
              <a:t>result</a:t>
            </a:r>
            <a:r>
              <a:rPr lang="en-IN" sz="2200" b="0" strike="noStrike" spc="-1">
                <a:solidFill>
                  <a:srgbClr val="000000"/>
                </a:solidFill>
                <a:latin typeface="Calibri"/>
                <a:ea typeface="Calibri"/>
              </a:rPr>
              <a:t> register are all </a:t>
            </a:r>
            <a:r>
              <a:rPr lang="en-IN" sz="2200" b="0" strike="noStrike" spc="-1">
                <a:solidFill>
                  <a:srgbClr val="0000FF"/>
                </a:solidFill>
                <a:latin typeface="Calibri"/>
                <a:ea typeface="Calibri"/>
              </a:rPr>
              <a:t>independently</a:t>
            </a:r>
            <a:r>
              <a:rPr lang="en-IN" sz="2200" b="0" strike="noStrike" spc="-1">
                <a:solidFill>
                  <a:srgbClr val="000000"/>
                </a:solidFill>
                <a:latin typeface="Calibri"/>
                <a:ea typeface="Calibri"/>
              </a:rPr>
              <a:t> specified).</a:t>
            </a:r>
            <a:endParaRPr lang="en-IN" sz="2200" b="0" strike="noStrike" spc="-1">
              <a:latin typeface="Arial"/>
            </a:endParaRPr>
          </a:p>
          <a:p>
            <a:pPr marL="343080" indent="-341640">
              <a:lnSpc>
                <a:spcPct val="90000"/>
              </a:lnSpc>
              <a:spcBef>
                <a:spcPts val="1417"/>
              </a:spcBef>
              <a:spcAft>
                <a:spcPts val="283"/>
              </a:spcAft>
              <a:buClr>
                <a:srgbClr val="C00000"/>
              </a:buClr>
              <a:buFont typeface="Arial"/>
              <a:buChar char="•"/>
            </a:pPr>
            <a:r>
              <a:rPr lang="en-IN" sz="2200" b="0" strike="noStrike" spc="-1">
                <a:solidFill>
                  <a:srgbClr val="C00000"/>
                </a:solidFill>
                <a:latin typeface="Calibri"/>
                <a:ea typeface="Calibri"/>
              </a:rPr>
              <a:t>Conditional execution </a:t>
            </a:r>
            <a:r>
              <a:rPr lang="en-IN" sz="2200" b="0" strike="noStrike" spc="-1">
                <a:solidFill>
                  <a:srgbClr val="000000"/>
                </a:solidFill>
                <a:latin typeface="Calibri"/>
                <a:ea typeface="Calibri"/>
              </a:rPr>
              <a:t>of every instruction.</a:t>
            </a:r>
            <a:endParaRPr lang="en-IN" sz="2200" b="0" strike="noStrike" spc="-1">
              <a:latin typeface="Arial"/>
            </a:endParaRPr>
          </a:p>
          <a:p>
            <a:pPr marL="343080" indent="-341640">
              <a:lnSpc>
                <a:spcPct val="90000"/>
              </a:lnSpc>
              <a:spcBef>
                <a:spcPts val="1417"/>
              </a:spcBef>
              <a:spcAft>
                <a:spcPts val="283"/>
              </a:spcAft>
              <a:buClr>
                <a:srgbClr val="000000"/>
              </a:buClr>
              <a:buFont typeface="Arial"/>
              <a:buChar char="•"/>
            </a:pPr>
            <a:r>
              <a:rPr lang="en-IN" sz="2200" b="0" strike="noStrike" spc="-1">
                <a:solidFill>
                  <a:srgbClr val="000000"/>
                </a:solidFill>
                <a:latin typeface="Calibri"/>
                <a:ea typeface="Calibri"/>
              </a:rPr>
              <a:t>Inclusion of very powerful load and store </a:t>
            </a:r>
            <a:r>
              <a:rPr lang="en-IN" sz="2200" b="0" strike="noStrike" spc="-1">
                <a:solidFill>
                  <a:srgbClr val="0000FF"/>
                </a:solidFill>
                <a:latin typeface="Calibri"/>
                <a:ea typeface="Calibri"/>
              </a:rPr>
              <a:t>multiple</a:t>
            </a:r>
            <a:r>
              <a:rPr lang="en-IN" sz="2200" b="0" strike="noStrike" spc="-1">
                <a:solidFill>
                  <a:srgbClr val="000000"/>
                </a:solidFill>
                <a:latin typeface="Calibri"/>
                <a:ea typeface="Calibri"/>
              </a:rPr>
              <a:t> </a:t>
            </a:r>
            <a:r>
              <a:rPr lang="en-IN" sz="2200" b="0" strike="noStrike" spc="-1">
                <a:solidFill>
                  <a:srgbClr val="0000FF"/>
                </a:solidFill>
                <a:latin typeface="Calibri"/>
                <a:ea typeface="Calibri"/>
              </a:rPr>
              <a:t>register </a:t>
            </a:r>
            <a:r>
              <a:rPr lang="en-IN" sz="2200" b="0" strike="noStrike" spc="-1">
                <a:solidFill>
                  <a:srgbClr val="000000"/>
                </a:solidFill>
                <a:latin typeface="Calibri"/>
                <a:ea typeface="Calibri"/>
              </a:rPr>
              <a:t>instructions.</a:t>
            </a:r>
            <a:endParaRPr lang="en-IN" sz="2200" b="0" strike="noStrike" spc="-1">
              <a:latin typeface="Arial"/>
            </a:endParaRPr>
          </a:p>
          <a:p>
            <a:pPr marL="343080" indent="-341640">
              <a:lnSpc>
                <a:spcPct val="90000"/>
              </a:lnSpc>
              <a:spcBef>
                <a:spcPts val="1417"/>
              </a:spcBef>
              <a:spcAft>
                <a:spcPts val="283"/>
              </a:spcAft>
              <a:buClr>
                <a:srgbClr val="000000"/>
              </a:buClr>
              <a:buFont typeface="Arial"/>
              <a:buChar char="•"/>
            </a:pPr>
            <a:r>
              <a:rPr lang="en-IN" sz="2200" b="0" strike="noStrike" spc="-1">
                <a:solidFill>
                  <a:srgbClr val="000000"/>
                </a:solidFill>
                <a:latin typeface="Calibri"/>
                <a:ea typeface="Calibri"/>
              </a:rPr>
              <a:t>Ability to perform a </a:t>
            </a:r>
            <a:r>
              <a:rPr lang="en-IN" sz="2200" b="0" strike="noStrike" spc="-1">
                <a:solidFill>
                  <a:srgbClr val="C00000"/>
                </a:solidFill>
                <a:latin typeface="Calibri"/>
                <a:ea typeface="Calibri"/>
              </a:rPr>
              <a:t>general shift operation </a:t>
            </a:r>
            <a:r>
              <a:rPr lang="en-IN" sz="2200" b="0" strike="noStrike" spc="-1">
                <a:solidFill>
                  <a:srgbClr val="000000"/>
                </a:solidFill>
                <a:latin typeface="Calibri"/>
                <a:ea typeface="Calibri"/>
              </a:rPr>
              <a:t>and a</a:t>
            </a:r>
            <a:r>
              <a:rPr lang="en-IN" sz="2200" b="0" strike="noStrike" spc="-1">
                <a:solidFill>
                  <a:srgbClr val="C00000"/>
                </a:solidFill>
                <a:latin typeface="Calibri"/>
                <a:ea typeface="Calibri"/>
              </a:rPr>
              <a:t> general ALU operation</a:t>
            </a:r>
            <a:r>
              <a:rPr lang="en-IN" sz="2200" b="0" strike="noStrike" spc="-1">
                <a:solidFill>
                  <a:srgbClr val="000000"/>
                </a:solidFill>
                <a:latin typeface="Calibri"/>
                <a:ea typeface="Calibri"/>
              </a:rPr>
              <a:t> in a single instruction that executes in a single clock cycle.</a:t>
            </a:r>
            <a:endParaRPr lang="en-IN" sz="2200" b="0" strike="noStrike" spc="-1">
              <a:latin typeface="Arial"/>
            </a:endParaRPr>
          </a:p>
          <a:p>
            <a:pPr>
              <a:lnSpc>
                <a:spcPct val="90000"/>
              </a:lnSpc>
              <a:spcBef>
                <a:spcPts val="400"/>
              </a:spcBef>
            </a:pPr>
            <a:endParaRPr lang="en-IN" sz="2200" b="0" strike="noStrike" spc="-1">
              <a:latin typeface="Arial"/>
            </a:endParaRPr>
          </a:p>
        </p:txBody>
      </p:sp>
      <p:sp>
        <p:nvSpPr>
          <p:cNvPr id="289" name="CustomShape 3"/>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78C5475-8A2A-422B-8259-9F51CD0B3814}" type="slidenum">
              <a:rPr lang="en-IN" sz="1200" b="0" strike="noStrike" spc="-1">
                <a:solidFill>
                  <a:srgbClr val="888888"/>
                </a:solidFill>
                <a:latin typeface="Calibri"/>
                <a:ea typeface="Calibri"/>
              </a:rPr>
              <a:t>23</a:t>
            </a:fld>
            <a:endParaRPr lang="en-IN" sz="1200" b="0" strike="noStrike" spc="-1">
              <a:latin typeface="Arial"/>
            </a:endParaRPr>
          </a:p>
        </p:txBody>
      </p:sp>
      <p:sp>
        <p:nvSpPr>
          <p:cNvPr id="290"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571680" y="884160"/>
            <a:ext cx="79995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800" b="1" strike="noStrike" spc="-1">
                <a:solidFill>
                  <a:srgbClr val="C00000"/>
                </a:solidFill>
                <a:latin typeface="Calibri"/>
                <a:ea typeface="Calibri"/>
              </a:rPr>
              <a:t>Load-store architecture</a:t>
            </a:r>
            <a:endParaRPr lang="en-IN" sz="2800" b="0" strike="noStrike" spc="-1">
              <a:latin typeface="Arial"/>
            </a:endParaRPr>
          </a:p>
        </p:txBody>
      </p:sp>
      <p:sp>
        <p:nvSpPr>
          <p:cNvPr id="292" name="CustomShape 2"/>
          <p:cNvSpPr/>
          <p:nvPr/>
        </p:nvSpPr>
        <p:spPr>
          <a:xfrm>
            <a:off x="384120" y="1523880"/>
            <a:ext cx="8075880" cy="492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640" algn="just">
              <a:lnSpc>
                <a:spcPct val="100000"/>
              </a:lnSpc>
              <a:buClr>
                <a:srgbClr val="000000"/>
              </a:buClr>
              <a:buFont typeface="Arial"/>
              <a:buChar char="•"/>
            </a:pPr>
            <a:r>
              <a:rPr lang="en-IN" sz="1800" b="0" strike="noStrike" spc="-1">
                <a:solidFill>
                  <a:srgbClr val="000000"/>
                </a:solidFill>
                <a:latin typeface="Calibri"/>
                <a:ea typeface="Calibri"/>
              </a:rPr>
              <a:t>The instruction set will only process [ADD, SUB] values which are in registers [Immediate data] and will always place the results of such processing into a register.</a:t>
            </a:r>
            <a:endParaRPr lang="en-IN" sz="1800" b="0" strike="noStrike" spc="-1">
              <a:latin typeface="Arial"/>
            </a:endParaRPr>
          </a:p>
          <a:p>
            <a:pPr marL="743040" lvl="1" indent="-284400">
              <a:lnSpc>
                <a:spcPct val="100000"/>
              </a:lnSpc>
              <a:spcBef>
                <a:spcPts val="360"/>
              </a:spcBef>
              <a:buClr>
                <a:srgbClr val="0000FF"/>
              </a:buClr>
              <a:buFont typeface="Arial"/>
              <a:buChar char="–"/>
            </a:pPr>
            <a:r>
              <a:rPr lang="en-IN" sz="1800" b="1" strike="noStrike" cap="small" spc="-1">
                <a:solidFill>
                  <a:srgbClr val="0000FF"/>
                </a:solidFill>
                <a:latin typeface="Calibri"/>
                <a:ea typeface="Calibri"/>
              </a:rPr>
              <a:t>LOAD</a:t>
            </a:r>
            <a:r>
              <a:rPr lang="en-IN" sz="1800" b="0" strike="noStrike" cap="small" spc="-1">
                <a:solidFill>
                  <a:srgbClr val="000000"/>
                </a:solidFill>
                <a:latin typeface="Calibri"/>
                <a:ea typeface="Calibri"/>
              </a:rPr>
              <a:t> </a:t>
            </a:r>
            <a:r>
              <a:rPr lang="en-IN" sz="1800" b="0" strike="noStrike" spc="-1">
                <a:solidFill>
                  <a:srgbClr val="000000"/>
                </a:solidFill>
                <a:latin typeface="Calibri"/>
                <a:ea typeface="Calibri"/>
              </a:rPr>
              <a:t>instructions</a:t>
            </a:r>
            <a:r>
              <a:rPr lang="en-IN" sz="1800" b="0" strike="noStrike" cap="small" spc="-1">
                <a:solidFill>
                  <a:srgbClr val="000000"/>
                </a:solidFill>
                <a:latin typeface="Calibri"/>
                <a:ea typeface="Calibri"/>
              </a:rPr>
              <a:t> </a:t>
            </a:r>
            <a:r>
              <a:rPr lang="en-IN" sz="1800" b="0" strike="noStrike" spc="-1">
                <a:solidFill>
                  <a:srgbClr val="000000"/>
                </a:solidFill>
                <a:latin typeface="Calibri"/>
                <a:ea typeface="Calibri"/>
              </a:rPr>
              <a:t>operations which apply to memory state are ones which copy memory values into registers.</a:t>
            </a:r>
            <a:endParaRPr lang="en-IN" sz="1800" b="0" strike="noStrike" spc="-1">
              <a:latin typeface="Arial"/>
            </a:endParaRPr>
          </a:p>
          <a:p>
            <a:pPr marL="743040" lvl="1" indent="-284400">
              <a:lnSpc>
                <a:spcPct val="100000"/>
              </a:lnSpc>
              <a:spcBef>
                <a:spcPts val="360"/>
              </a:spcBef>
              <a:buClr>
                <a:srgbClr val="0000FF"/>
              </a:buClr>
              <a:buFont typeface="Arial"/>
              <a:buChar char="–"/>
            </a:pPr>
            <a:r>
              <a:rPr lang="en-IN" sz="1800" b="1" strike="noStrike" spc="-1">
                <a:solidFill>
                  <a:srgbClr val="0000FF"/>
                </a:solidFill>
                <a:latin typeface="Calibri"/>
                <a:ea typeface="Calibri"/>
              </a:rPr>
              <a:t>STORE</a:t>
            </a:r>
            <a:r>
              <a:rPr lang="en-IN" sz="1800" b="0" strike="noStrike" spc="-1">
                <a:solidFill>
                  <a:srgbClr val="000000"/>
                </a:solidFill>
                <a:latin typeface="Calibri"/>
                <a:ea typeface="Calibri"/>
              </a:rPr>
              <a:t> instructions copy register values into memory.</a:t>
            </a:r>
            <a:endParaRPr lang="en-IN" sz="1800" b="0" strike="noStrike" spc="-1">
              <a:latin typeface="Arial"/>
            </a:endParaRPr>
          </a:p>
          <a:p>
            <a:pPr marL="343080" indent="-341640">
              <a:lnSpc>
                <a:spcPct val="100000"/>
              </a:lnSpc>
              <a:spcBef>
                <a:spcPts val="400"/>
              </a:spcBef>
              <a:buClr>
                <a:srgbClr val="C00000"/>
              </a:buClr>
              <a:buFont typeface="Arial"/>
              <a:buChar char="•"/>
            </a:pPr>
            <a:r>
              <a:rPr lang="en-IN" sz="2000" b="1" strike="noStrike" spc="-1">
                <a:solidFill>
                  <a:srgbClr val="C00000"/>
                </a:solidFill>
                <a:latin typeface="Calibri"/>
                <a:ea typeface="Calibri"/>
              </a:rPr>
              <a:t>ARM</a:t>
            </a:r>
            <a:r>
              <a:rPr lang="en-IN" sz="2000" b="0" strike="noStrike" spc="-1">
                <a:solidFill>
                  <a:srgbClr val="000000"/>
                </a:solidFill>
                <a:latin typeface="Calibri"/>
                <a:ea typeface="Calibri"/>
              </a:rPr>
              <a:t> does not support </a:t>
            </a:r>
            <a:r>
              <a:rPr lang="en-IN" sz="2000" b="1" strike="noStrike" spc="-1">
                <a:solidFill>
                  <a:srgbClr val="0000FF"/>
                </a:solidFill>
                <a:latin typeface="Calibri"/>
                <a:ea typeface="Calibri"/>
              </a:rPr>
              <a:t>'memory-to-memory' </a:t>
            </a:r>
            <a:r>
              <a:rPr lang="en-IN" sz="2000" b="0" strike="noStrike" spc="-1">
                <a:solidFill>
                  <a:srgbClr val="000000"/>
                </a:solidFill>
                <a:latin typeface="Calibri"/>
                <a:ea typeface="Calibri"/>
              </a:rPr>
              <a:t>operations.</a:t>
            </a:r>
            <a:endParaRPr lang="en-IN" sz="2000" b="0" strike="noStrike" spc="-1">
              <a:latin typeface="Arial"/>
            </a:endParaRPr>
          </a:p>
          <a:p>
            <a:pPr marL="343080" indent="-341640">
              <a:lnSpc>
                <a:spcPct val="100000"/>
              </a:lnSpc>
              <a:spcBef>
                <a:spcPts val="400"/>
              </a:spcBef>
              <a:buClr>
                <a:srgbClr val="000000"/>
              </a:buClr>
              <a:buFont typeface="Arial"/>
              <a:buChar char="•"/>
            </a:pPr>
            <a:r>
              <a:rPr lang="en-IN" sz="2000" b="0" strike="noStrike" spc="-1">
                <a:solidFill>
                  <a:srgbClr val="000000"/>
                </a:solidFill>
                <a:latin typeface="Calibri"/>
                <a:ea typeface="Calibri"/>
              </a:rPr>
              <a:t>ARM instructions fall into one of the following </a:t>
            </a:r>
            <a:r>
              <a:rPr lang="en-IN" sz="2000" b="1" strike="noStrike" spc="-1">
                <a:solidFill>
                  <a:srgbClr val="C00000"/>
                </a:solidFill>
                <a:latin typeface="Calibri"/>
                <a:ea typeface="Calibri"/>
              </a:rPr>
              <a:t>3 categories</a:t>
            </a:r>
            <a:r>
              <a:rPr lang="en-IN" sz="2000" b="0" strike="noStrike" spc="-1">
                <a:solidFill>
                  <a:srgbClr val="000000"/>
                </a:solidFill>
                <a:latin typeface="Calibri"/>
                <a:ea typeface="Calibri"/>
              </a:rPr>
              <a:t>.</a:t>
            </a:r>
            <a:endParaRPr lang="en-IN" sz="2000" b="0" strike="noStrike" spc="-1">
              <a:latin typeface="Arial"/>
            </a:endParaRPr>
          </a:p>
          <a:p>
            <a:pPr marL="743040" lvl="1" indent="-284400">
              <a:lnSpc>
                <a:spcPct val="100000"/>
              </a:lnSpc>
              <a:spcBef>
                <a:spcPts val="400"/>
              </a:spcBef>
              <a:buClr>
                <a:srgbClr val="0000FF"/>
              </a:buClr>
              <a:buFont typeface="Arial"/>
              <a:buChar char="–"/>
            </a:pPr>
            <a:r>
              <a:rPr lang="en-IN" sz="2000" b="1" strike="noStrike" spc="-1">
                <a:solidFill>
                  <a:srgbClr val="0000FF"/>
                </a:solidFill>
                <a:latin typeface="Calibri"/>
                <a:ea typeface="Calibri"/>
              </a:rPr>
              <a:t>Data processing </a:t>
            </a:r>
            <a:r>
              <a:rPr lang="en-IN" sz="2000" b="0" strike="noStrike" spc="-1">
                <a:solidFill>
                  <a:srgbClr val="000000"/>
                </a:solidFill>
                <a:latin typeface="Calibri"/>
                <a:ea typeface="Calibri"/>
              </a:rPr>
              <a:t>instructions.</a:t>
            </a:r>
            <a:endParaRPr lang="en-IN" sz="2000" b="0" strike="noStrike" spc="-1">
              <a:latin typeface="Arial"/>
            </a:endParaRPr>
          </a:p>
          <a:p>
            <a:pPr marL="1143000" lvl="2" indent="-227160">
              <a:lnSpc>
                <a:spcPct val="100000"/>
              </a:lnSpc>
              <a:spcBef>
                <a:spcPts val="320"/>
              </a:spcBef>
              <a:buClr>
                <a:srgbClr val="000000"/>
              </a:buClr>
              <a:buFont typeface="Arial"/>
              <a:buChar char="•"/>
            </a:pPr>
            <a:r>
              <a:rPr lang="en-IN" sz="1600" b="0" strike="noStrike" spc="-1">
                <a:solidFill>
                  <a:srgbClr val="000000"/>
                </a:solidFill>
                <a:latin typeface="Calibri"/>
                <a:ea typeface="Calibri"/>
              </a:rPr>
              <a:t>Ex: </a:t>
            </a:r>
            <a:r>
              <a:rPr lang="en-IN" sz="1600" b="1" strike="noStrike" spc="-1">
                <a:solidFill>
                  <a:srgbClr val="000000"/>
                </a:solidFill>
                <a:latin typeface="Calibri"/>
                <a:ea typeface="Calibri"/>
              </a:rPr>
              <a:t>MOV, ADD, SUB, CMP</a:t>
            </a:r>
            <a:r>
              <a:rPr lang="en-IN" sz="1600" b="0" strike="noStrike" spc="-1">
                <a:solidFill>
                  <a:srgbClr val="000000"/>
                </a:solidFill>
                <a:latin typeface="Calibri"/>
                <a:ea typeface="Calibri"/>
              </a:rPr>
              <a:t>, etc.,</a:t>
            </a:r>
            <a:endParaRPr lang="en-IN" sz="1600" b="0" strike="noStrike" spc="-1">
              <a:latin typeface="Arial"/>
            </a:endParaRPr>
          </a:p>
          <a:p>
            <a:pPr marL="743040" lvl="1" indent="-284400">
              <a:lnSpc>
                <a:spcPct val="100000"/>
              </a:lnSpc>
              <a:spcBef>
                <a:spcPts val="400"/>
              </a:spcBef>
              <a:buClr>
                <a:srgbClr val="C00000"/>
              </a:buClr>
              <a:buFont typeface="Arial"/>
              <a:buChar char="–"/>
            </a:pPr>
            <a:r>
              <a:rPr lang="en-IN" sz="2000" b="1" strike="noStrike" spc="-1">
                <a:solidFill>
                  <a:srgbClr val="C00000"/>
                </a:solidFill>
                <a:latin typeface="Calibri"/>
                <a:ea typeface="Calibri"/>
              </a:rPr>
              <a:t>Data transfer </a:t>
            </a:r>
            <a:r>
              <a:rPr lang="en-IN" sz="2000" b="0" strike="noStrike" spc="-1">
                <a:solidFill>
                  <a:srgbClr val="000000"/>
                </a:solidFill>
                <a:latin typeface="Calibri"/>
                <a:ea typeface="Calibri"/>
              </a:rPr>
              <a:t>instructions.</a:t>
            </a:r>
            <a:endParaRPr lang="en-IN" sz="2000" b="0" strike="noStrike" spc="-1">
              <a:latin typeface="Arial"/>
            </a:endParaRPr>
          </a:p>
          <a:p>
            <a:pPr marL="1143000" lvl="2" indent="-227160">
              <a:lnSpc>
                <a:spcPct val="100000"/>
              </a:lnSpc>
              <a:spcBef>
                <a:spcPts val="320"/>
              </a:spcBef>
              <a:buClr>
                <a:srgbClr val="000000"/>
              </a:buClr>
              <a:buFont typeface="Arial"/>
              <a:buChar char="•"/>
            </a:pPr>
            <a:r>
              <a:rPr lang="en-IN" sz="1600" b="0" strike="noStrike" spc="-1">
                <a:solidFill>
                  <a:srgbClr val="000000"/>
                </a:solidFill>
                <a:latin typeface="Calibri"/>
                <a:ea typeface="Calibri"/>
              </a:rPr>
              <a:t>Ex: </a:t>
            </a:r>
            <a:r>
              <a:rPr lang="en-IN" sz="1600" b="1" strike="noStrike" spc="-1">
                <a:solidFill>
                  <a:srgbClr val="000000"/>
                </a:solidFill>
                <a:latin typeface="Calibri"/>
                <a:ea typeface="Calibri"/>
              </a:rPr>
              <a:t>LDR, STR</a:t>
            </a:r>
            <a:endParaRPr lang="en-IN" sz="1600" b="0" strike="noStrike" spc="-1">
              <a:latin typeface="Arial"/>
            </a:endParaRPr>
          </a:p>
          <a:p>
            <a:pPr marL="743040" lvl="1" indent="-284400">
              <a:lnSpc>
                <a:spcPct val="100000"/>
              </a:lnSpc>
              <a:spcBef>
                <a:spcPts val="400"/>
              </a:spcBef>
              <a:buClr>
                <a:srgbClr val="0000FF"/>
              </a:buClr>
              <a:buFont typeface="Arial"/>
              <a:buChar char="–"/>
            </a:pPr>
            <a:r>
              <a:rPr lang="en-IN" sz="2000" b="1" strike="noStrike" spc="-1">
                <a:solidFill>
                  <a:srgbClr val="0000FF"/>
                </a:solidFill>
                <a:latin typeface="Calibri"/>
                <a:ea typeface="Calibri"/>
              </a:rPr>
              <a:t>Control flow </a:t>
            </a:r>
            <a:r>
              <a:rPr lang="en-IN" sz="2000" b="0" strike="noStrike" spc="-1">
                <a:solidFill>
                  <a:srgbClr val="000000"/>
                </a:solidFill>
                <a:latin typeface="Calibri"/>
                <a:ea typeface="Calibri"/>
              </a:rPr>
              <a:t>instructions</a:t>
            </a:r>
            <a:endParaRPr lang="en-IN" sz="2000" b="0" strike="noStrike" spc="-1">
              <a:latin typeface="Arial"/>
            </a:endParaRPr>
          </a:p>
          <a:p>
            <a:pPr marL="1143000" lvl="2" indent="-227160">
              <a:lnSpc>
                <a:spcPct val="100000"/>
              </a:lnSpc>
              <a:spcBef>
                <a:spcPts val="320"/>
              </a:spcBef>
              <a:buClr>
                <a:srgbClr val="000000"/>
              </a:buClr>
              <a:buFont typeface="Arial"/>
              <a:buChar char="•"/>
            </a:pPr>
            <a:r>
              <a:rPr lang="en-IN" sz="1600" b="0" strike="noStrike" spc="-1">
                <a:solidFill>
                  <a:srgbClr val="000000"/>
                </a:solidFill>
                <a:latin typeface="Calibri"/>
                <a:ea typeface="Calibri"/>
              </a:rPr>
              <a:t>Ex: </a:t>
            </a:r>
            <a:r>
              <a:rPr lang="en-IN" sz="1600" b="1" strike="noStrike" spc="-1">
                <a:solidFill>
                  <a:srgbClr val="000000"/>
                </a:solidFill>
                <a:latin typeface="Calibri"/>
                <a:ea typeface="Calibri"/>
              </a:rPr>
              <a:t>B, BGT, BEQ, BL</a:t>
            </a:r>
            <a:r>
              <a:rPr lang="en-IN" sz="1600" b="0" strike="noStrike" spc="-1">
                <a:solidFill>
                  <a:srgbClr val="000000"/>
                </a:solidFill>
                <a:latin typeface="Calibri"/>
                <a:ea typeface="Calibri"/>
              </a:rPr>
              <a:t>, etc., </a:t>
            </a:r>
            <a:endParaRPr lang="en-IN" sz="1600" b="0" strike="noStrike" spc="-1">
              <a:latin typeface="Arial"/>
            </a:endParaRPr>
          </a:p>
        </p:txBody>
      </p:sp>
      <p:sp>
        <p:nvSpPr>
          <p:cNvPr id="293" name="CustomShape 3"/>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3679D16-AD0D-4113-B27C-86BAB4EFDFF5}" type="slidenum">
              <a:rPr lang="en-IN" sz="1200" b="0" strike="noStrike" spc="-1">
                <a:solidFill>
                  <a:srgbClr val="888888"/>
                </a:solidFill>
                <a:latin typeface="Calibri"/>
                <a:ea typeface="Calibri"/>
              </a:rPr>
              <a:t>24</a:t>
            </a:fld>
            <a:endParaRPr lang="en-IN" sz="1200" b="0" strike="noStrike" spc="-1">
              <a:latin typeface="Arial"/>
            </a:endParaRPr>
          </a:p>
        </p:txBody>
      </p:sp>
      <p:sp>
        <p:nvSpPr>
          <p:cNvPr id="294"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1371600"/>
            <a:ext cx="8228160" cy="38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8000" b="1" strike="noStrike" spc="-1">
                <a:solidFill>
                  <a:srgbClr val="3F3F3F"/>
                </a:solidFill>
                <a:latin typeface="comic"/>
                <a:ea typeface="comic"/>
              </a:rPr>
              <a:t>Q &amp; A</a:t>
            </a:r>
            <a:endParaRPr lang="en-IN" sz="8000" b="0" strike="noStrike" spc="-1">
              <a:latin typeface="Arial"/>
            </a:endParaRPr>
          </a:p>
        </p:txBody>
      </p:sp>
      <p:sp>
        <p:nvSpPr>
          <p:cNvPr id="296" name="CustomShape 2"/>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862E472-63F5-4372-A6F7-0A77AD344521}" type="slidenum">
              <a:rPr lang="en-IN" sz="1200" b="0" strike="noStrike" spc="-1">
                <a:solidFill>
                  <a:srgbClr val="888888"/>
                </a:solidFill>
                <a:latin typeface="Calibri"/>
                <a:ea typeface="Calibri"/>
              </a:rPr>
              <a:t>25</a:t>
            </a:fld>
            <a:endParaRPr lang="en-IN" sz="1200" b="0" strike="noStrike" spc="-1">
              <a:latin typeface="Arial"/>
            </a:endParaRPr>
          </a:p>
        </p:txBody>
      </p:sp>
      <p:sp>
        <p:nvSpPr>
          <p:cNvPr id="297" name="CustomShape 3"/>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433800" y="609480"/>
            <a:ext cx="8304480" cy="53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t/>
            </a:r>
            <a:br/>
            <a:r>
              <a:rPr lang="en-IN" sz="2520" b="1" strike="noStrike" spc="-1">
                <a:solidFill>
                  <a:srgbClr val="C00000"/>
                </a:solidFill>
                <a:latin typeface="Calibri"/>
                <a:ea typeface="Calibri"/>
              </a:rPr>
              <a:t>Processor design trade-offs </a:t>
            </a:r>
            <a:r>
              <a:t/>
            </a:r>
            <a:br/>
            <a:endParaRPr lang="en-IN" sz="2520" b="0" strike="noStrike" spc="-1">
              <a:latin typeface="Arial"/>
            </a:endParaRPr>
          </a:p>
        </p:txBody>
      </p:sp>
      <p:sp>
        <p:nvSpPr>
          <p:cNvPr id="186" name="CustomShape 2"/>
          <p:cNvSpPr/>
          <p:nvPr/>
        </p:nvSpPr>
        <p:spPr>
          <a:xfrm>
            <a:off x="144000" y="1008000"/>
            <a:ext cx="8761680" cy="563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640">
              <a:lnSpc>
                <a:spcPct val="100000"/>
              </a:lnSpc>
              <a:buClr>
                <a:srgbClr val="000000"/>
              </a:buClr>
              <a:buFont typeface="Arial"/>
              <a:buChar char="•"/>
            </a:pPr>
            <a:r>
              <a:rPr lang="en-IN" sz="2000" b="0" strike="noStrike" spc="-1">
                <a:solidFill>
                  <a:srgbClr val="000000"/>
                </a:solidFill>
                <a:latin typeface="Calibri"/>
                <a:ea typeface="Calibri"/>
              </a:rPr>
              <a:t>A typical set of statistics is shown below were gathered </a:t>
            </a:r>
            <a:r>
              <a:rPr lang="en-IN" sz="2000" b="0" strike="noStrike" spc="-1">
                <a:solidFill>
                  <a:srgbClr val="0000FF"/>
                </a:solidFill>
                <a:latin typeface="Calibri"/>
                <a:ea typeface="Calibri"/>
              </a:rPr>
              <a:t>running a print preview program </a:t>
            </a:r>
            <a:r>
              <a:rPr lang="en-IN" sz="2000" b="0" strike="noStrike" spc="-1">
                <a:solidFill>
                  <a:srgbClr val="000000"/>
                </a:solidFill>
                <a:latin typeface="Calibri"/>
                <a:ea typeface="Calibri"/>
              </a:rPr>
              <a:t>on an ARM instruction emulator, but are broadly typical of what may be expected from other programs and instruction sets.</a:t>
            </a:r>
            <a:endParaRPr lang="en-IN" sz="2000" b="0" strike="noStrike" spc="-1">
              <a:latin typeface="Arial"/>
            </a:endParaRPr>
          </a:p>
          <a:p>
            <a:pPr marL="343080" indent="-341640">
              <a:lnSpc>
                <a:spcPct val="100000"/>
              </a:lnSpc>
              <a:buClr>
                <a:srgbClr val="000000"/>
              </a:buClr>
              <a:buFont typeface="Arial"/>
              <a:buChar char="•"/>
            </a:pPr>
            <a:r>
              <a:rPr lang="en-IN" sz="2000" b="0" strike="noStrike" spc="-1">
                <a:solidFill>
                  <a:srgbClr val="000000"/>
                </a:solidFill>
                <a:latin typeface="Calibri"/>
                <a:ea typeface="Calibri"/>
              </a:rPr>
              <a:t>Instructions to </a:t>
            </a:r>
            <a:r>
              <a:rPr lang="en-IN" sz="2000" b="0" strike="noStrike" spc="-1">
                <a:solidFill>
                  <a:srgbClr val="0000FF"/>
                </a:solidFill>
                <a:latin typeface="Calibri"/>
                <a:ea typeface="Calibri"/>
              </a:rPr>
              <a:t>optimize</a:t>
            </a:r>
            <a:r>
              <a:rPr lang="en-IN" sz="2000" b="0" strike="noStrike" spc="-1">
                <a:solidFill>
                  <a:srgbClr val="000000"/>
                </a:solidFill>
                <a:latin typeface="Calibri"/>
                <a:ea typeface="Calibri"/>
              </a:rPr>
              <a:t> are those concerned with </a:t>
            </a:r>
            <a:r>
              <a:rPr lang="en-IN" sz="2000" b="0" strike="noStrike" spc="-1">
                <a:solidFill>
                  <a:srgbClr val="0000FF"/>
                </a:solidFill>
                <a:latin typeface="Calibri"/>
                <a:ea typeface="Calibri"/>
              </a:rPr>
              <a:t>data movement</a:t>
            </a:r>
            <a:r>
              <a:rPr lang="en-IN" sz="2000" b="0" strike="noStrike" spc="-1">
                <a:solidFill>
                  <a:srgbClr val="000000"/>
                </a:solidFill>
                <a:latin typeface="Calibri"/>
                <a:ea typeface="Calibri"/>
              </a:rPr>
              <a:t>, either between the </a:t>
            </a:r>
            <a:r>
              <a:rPr lang="en-IN" sz="2000" b="0" strike="noStrike" spc="-1">
                <a:solidFill>
                  <a:srgbClr val="0000FF"/>
                </a:solidFill>
                <a:latin typeface="Calibri"/>
                <a:ea typeface="Calibri"/>
              </a:rPr>
              <a:t>processor registers </a:t>
            </a:r>
            <a:r>
              <a:rPr lang="en-IN" sz="2000" b="0" strike="noStrike" spc="-1">
                <a:solidFill>
                  <a:srgbClr val="000000"/>
                </a:solidFill>
                <a:latin typeface="Calibri"/>
                <a:ea typeface="Calibri"/>
              </a:rPr>
              <a:t>and </a:t>
            </a:r>
            <a:r>
              <a:rPr lang="en-IN" sz="2000" b="0" strike="noStrike" spc="-1">
                <a:solidFill>
                  <a:srgbClr val="0000FF"/>
                </a:solidFill>
                <a:latin typeface="Calibri"/>
                <a:ea typeface="Calibri"/>
              </a:rPr>
              <a:t>memory</a:t>
            </a:r>
            <a:r>
              <a:rPr lang="en-IN" sz="2000" b="0" strike="noStrike" spc="-1">
                <a:solidFill>
                  <a:srgbClr val="000000"/>
                </a:solidFill>
                <a:latin typeface="Calibri"/>
                <a:ea typeface="Calibri"/>
              </a:rPr>
              <a:t> or from </a:t>
            </a:r>
            <a:r>
              <a:rPr lang="en-IN" sz="2000" b="0" strike="noStrike" spc="-1">
                <a:solidFill>
                  <a:srgbClr val="0000FF"/>
                </a:solidFill>
                <a:latin typeface="Calibri"/>
                <a:ea typeface="Calibri"/>
              </a:rPr>
              <a:t>register to register</a:t>
            </a:r>
            <a:r>
              <a:rPr lang="en-IN" sz="2000" b="0" strike="noStrike" spc="-1">
                <a:solidFill>
                  <a:srgbClr val="000000"/>
                </a:solidFill>
                <a:latin typeface="Calibri"/>
                <a:ea typeface="Calibri"/>
              </a:rPr>
              <a:t>.</a:t>
            </a:r>
            <a:endParaRPr lang="en-IN" sz="2000" b="0" strike="noStrike" spc="-1">
              <a:latin typeface="Arial"/>
            </a:endParaRPr>
          </a:p>
          <a:p>
            <a:pPr marL="343080" indent="-341640">
              <a:lnSpc>
                <a:spcPct val="100000"/>
              </a:lnSpc>
              <a:spcBef>
                <a:spcPts val="400"/>
              </a:spcBef>
              <a:buClr>
                <a:srgbClr val="000000"/>
              </a:buClr>
              <a:buFont typeface="Arial"/>
              <a:buChar char="•"/>
            </a:pPr>
            <a:r>
              <a:rPr lang="en-IN" sz="2000" b="0" strike="noStrike" spc="-1">
                <a:solidFill>
                  <a:srgbClr val="000000"/>
                </a:solidFill>
                <a:latin typeface="Calibri"/>
                <a:ea typeface="Calibri"/>
              </a:rPr>
              <a:t>Secondly, the </a:t>
            </a:r>
            <a:r>
              <a:rPr lang="en-IN" sz="2000" b="0" strike="noStrike" spc="-1">
                <a:solidFill>
                  <a:srgbClr val="0000FF"/>
                </a:solidFill>
                <a:latin typeface="Calibri"/>
                <a:ea typeface="Calibri"/>
              </a:rPr>
              <a:t>control flow instructions </a:t>
            </a:r>
            <a:r>
              <a:rPr lang="en-IN" sz="2000" b="0" strike="noStrike" spc="-1">
                <a:solidFill>
                  <a:srgbClr val="000000"/>
                </a:solidFill>
                <a:latin typeface="Calibri"/>
                <a:ea typeface="Calibri"/>
              </a:rPr>
              <a:t>such as </a:t>
            </a:r>
            <a:r>
              <a:rPr lang="en-IN" sz="2000" b="0" strike="noStrike" spc="-1">
                <a:solidFill>
                  <a:srgbClr val="0000FF"/>
                </a:solidFill>
                <a:latin typeface="Calibri"/>
                <a:ea typeface="Calibri"/>
              </a:rPr>
              <a:t>branches</a:t>
            </a:r>
            <a:r>
              <a:rPr lang="en-IN" sz="2000" b="0" strike="noStrike" spc="-1">
                <a:solidFill>
                  <a:srgbClr val="000000"/>
                </a:solidFill>
                <a:latin typeface="Calibri"/>
                <a:ea typeface="Calibri"/>
              </a:rPr>
              <a:t> and </a:t>
            </a:r>
            <a:r>
              <a:rPr lang="en-IN" sz="2000" b="0" strike="noStrike" spc="-1">
                <a:solidFill>
                  <a:srgbClr val="0000FF"/>
                </a:solidFill>
                <a:latin typeface="Calibri"/>
                <a:ea typeface="Calibri"/>
              </a:rPr>
              <a:t>procedure calls</a:t>
            </a:r>
            <a:r>
              <a:rPr lang="en-IN" sz="2000" b="0" strike="noStrike" spc="-1">
                <a:solidFill>
                  <a:srgbClr val="000000"/>
                </a:solidFill>
                <a:latin typeface="Calibri"/>
                <a:ea typeface="Calibri"/>
              </a:rPr>
              <a:t>.</a:t>
            </a:r>
            <a:endParaRPr lang="en-IN" sz="2000" b="0" strike="noStrike" spc="-1">
              <a:latin typeface="Arial"/>
            </a:endParaRPr>
          </a:p>
          <a:p>
            <a:pPr marL="343080" indent="-341640">
              <a:lnSpc>
                <a:spcPct val="100000"/>
              </a:lnSpc>
              <a:spcBef>
                <a:spcPts val="400"/>
              </a:spcBef>
              <a:buClr>
                <a:srgbClr val="C00000"/>
              </a:buClr>
              <a:buFont typeface="Arial"/>
              <a:buChar char="•"/>
            </a:pPr>
            <a:r>
              <a:rPr lang="en-IN" sz="2000" b="0" strike="noStrike" spc="-1">
                <a:solidFill>
                  <a:srgbClr val="C00000"/>
                </a:solidFill>
                <a:latin typeface="Calibri"/>
                <a:ea typeface="Calibri"/>
              </a:rPr>
              <a:t>Arithmetic operations</a:t>
            </a:r>
            <a:r>
              <a:rPr lang="en-IN" sz="2000" b="0" strike="noStrike" spc="-1">
                <a:solidFill>
                  <a:srgbClr val="000000"/>
                </a:solidFill>
                <a:latin typeface="Calibri"/>
                <a:ea typeface="Calibri"/>
              </a:rPr>
              <a:t> are down at </a:t>
            </a:r>
            <a:r>
              <a:rPr lang="en-IN" sz="2000" b="0" strike="noStrike" spc="-1">
                <a:solidFill>
                  <a:srgbClr val="C00000"/>
                </a:solidFill>
                <a:latin typeface="Calibri"/>
                <a:ea typeface="Calibri"/>
              </a:rPr>
              <a:t>15%</a:t>
            </a:r>
            <a:r>
              <a:rPr lang="en-IN" sz="2000" b="0" strike="noStrike" spc="-1">
                <a:solidFill>
                  <a:srgbClr val="000000"/>
                </a:solidFill>
                <a:latin typeface="Calibri"/>
                <a:ea typeface="Calibri"/>
              </a:rPr>
              <a:t>, as are </a:t>
            </a:r>
            <a:r>
              <a:rPr lang="en-IN" sz="2000" b="0" strike="noStrike" spc="-1">
                <a:solidFill>
                  <a:srgbClr val="C00000"/>
                </a:solidFill>
                <a:latin typeface="Calibri"/>
                <a:ea typeface="Calibri"/>
              </a:rPr>
              <a:t>comparisons</a:t>
            </a:r>
            <a:r>
              <a:rPr lang="en-IN" sz="2000" b="0" strike="noStrike" spc="-1">
                <a:solidFill>
                  <a:srgbClr val="000000"/>
                </a:solidFill>
                <a:latin typeface="Calibri"/>
                <a:ea typeface="Calibri"/>
              </a:rPr>
              <a:t> at </a:t>
            </a:r>
            <a:r>
              <a:rPr lang="en-IN" sz="2000" b="0" strike="noStrike" spc="-1">
                <a:solidFill>
                  <a:srgbClr val="C00000"/>
                </a:solidFill>
                <a:latin typeface="Calibri"/>
                <a:ea typeface="Calibri"/>
              </a:rPr>
              <a:t>13%</a:t>
            </a:r>
            <a:r>
              <a:rPr lang="en-IN" sz="2000" b="0" strike="noStrike" spc="-1">
                <a:solidFill>
                  <a:srgbClr val="000000"/>
                </a:solidFill>
                <a:latin typeface="Calibri"/>
                <a:ea typeface="Calibri"/>
              </a:rPr>
              <a:t>.</a:t>
            </a:r>
            <a:endParaRPr lang="en-IN" sz="2000" b="0" strike="noStrike" spc="-1">
              <a:latin typeface="Arial"/>
            </a:endParaRPr>
          </a:p>
        </p:txBody>
      </p:sp>
      <p:pic>
        <p:nvPicPr>
          <p:cNvPr id="187" name="Google Shape;115;p15"/>
          <p:cNvPicPr/>
          <p:nvPr/>
        </p:nvPicPr>
        <p:blipFill>
          <a:blip r:embed="rId3"/>
          <a:stretch/>
        </p:blipFill>
        <p:spPr>
          <a:xfrm>
            <a:off x="2711520" y="4230720"/>
            <a:ext cx="4075200" cy="2427480"/>
          </a:xfrm>
          <a:prstGeom prst="rect">
            <a:avLst/>
          </a:prstGeom>
          <a:ln>
            <a:noFill/>
          </a:ln>
        </p:spPr>
      </p:pic>
      <p:sp>
        <p:nvSpPr>
          <p:cNvPr id="188" name="CustomShape 3"/>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529CAF8-A328-44DD-999A-B1CB130AB08F}" type="slidenum">
              <a:rPr lang="en-IN" sz="1200" b="0" strike="noStrike" spc="-1">
                <a:solidFill>
                  <a:srgbClr val="888888"/>
                </a:solidFill>
                <a:latin typeface="Calibri"/>
                <a:ea typeface="Calibri"/>
              </a:rPr>
              <a:t>3</a:t>
            </a:fld>
            <a:endParaRPr lang="en-IN" sz="1200" b="0" strike="noStrike" spc="-1">
              <a:latin typeface="Arial"/>
            </a:endParaRPr>
          </a:p>
        </p:txBody>
      </p:sp>
      <p:sp>
        <p:nvSpPr>
          <p:cNvPr id="189"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
        <p:nvSpPr>
          <p:cNvPr id="190" name="TextShape 5"/>
          <p:cNvSpPr txBox="1"/>
          <p:nvPr/>
        </p:nvSpPr>
        <p:spPr>
          <a:xfrm>
            <a:off x="3029040" y="6356520"/>
            <a:ext cx="3085560" cy="364320"/>
          </a:xfrm>
          <a:prstGeom prst="rect">
            <a:avLst/>
          </a:prstGeom>
          <a:noFill/>
          <a:ln>
            <a:noFill/>
          </a:ln>
        </p:spPr>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228600" y="1117080"/>
            <a:ext cx="83044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t/>
            </a:r>
            <a:br/>
            <a:r>
              <a:rPr lang="en-IN" sz="2880" b="1" strike="noStrike" spc="-1">
                <a:solidFill>
                  <a:srgbClr val="C00000"/>
                </a:solidFill>
                <a:latin typeface="Calibri"/>
                <a:ea typeface="Calibri"/>
              </a:rPr>
              <a:t>  </a:t>
            </a:r>
            <a:r>
              <a:rPr lang="en-IN" sz="2520" b="1" strike="noStrike" spc="-1">
                <a:solidFill>
                  <a:srgbClr val="C00000"/>
                </a:solidFill>
                <a:latin typeface="Calibri"/>
                <a:ea typeface="Calibri"/>
              </a:rPr>
              <a:t>Processor design trade-off</a:t>
            </a:r>
            <a:r>
              <a:t/>
            </a:r>
            <a:br/>
            <a:endParaRPr lang="en-IN" sz="2520" b="0" strike="noStrike" spc="-1">
              <a:latin typeface="Arial"/>
            </a:endParaRPr>
          </a:p>
        </p:txBody>
      </p:sp>
      <p:sp>
        <p:nvSpPr>
          <p:cNvPr id="192" name="CustomShape 2"/>
          <p:cNvSpPr/>
          <p:nvPr/>
        </p:nvSpPr>
        <p:spPr>
          <a:xfrm>
            <a:off x="360000" y="2026440"/>
            <a:ext cx="8474400" cy="373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000000"/>
                </a:solidFill>
                <a:latin typeface="Calibri"/>
                <a:ea typeface="Calibri"/>
              </a:rPr>
              <a:t>Now,  that it is clear what processors spend their time doing, is there a way to make the processor work faster ? </a:t>
            </a:r>
            <a:endParaRPr lang="en-IN" sz="2000" b="0" strike="noStrike" spc="-1">
              <a:latin typeface="Arial"/>
            </a:endParaRPr>
          </a:p>
          <a:p>
            <a:pPr marL="343080" indent="-341640">
              <a:lnSpc>
                <a:spcPct val="100000"/>
              </a:lnSpc>
              <a:spcBef>
                <a:spcPts val="400"/>
              </a:spcBef>
              <a:buClr>
                <a:srgbClr val="000000"/>
              </a:buClr>
              <a:buFont typeface="Arial"/>
              <a:buChar char="•"/>
            </a:pPr>
            <a:r>
              <a:rPr lang="en-IN" sz="2000" b="0" strike="noStrike" spc="-1">
                <a:solidFill>
                  <a:srgbClr val="000000"/>
                </a:solidFill>
                <a:latin typeface="Calibri"/>
                <a:ea typeface="Calibri"/>
              </a:rPr>
              <a:t>The most important of these is pipelining.</a:t>
            </a:r>
            <a:endParaRPr lang="en-IN" sz="2000" b="0" strike="noStrike" spc="-1">
              <a:latin typeface="Arial"/>
            </a:endParaRPr>
          </a:p>
          <a:p>
            <a:pPr marL="743040" lvl="1" indent="-284400">
              <a:lnSpc>
                <a:spcPct val="100000"/>
              </a:lnSpc>
              <a:spcBef>
                <a:spcPts val="360"/>
              </a:spcBef>
              <a:buClr>
                <a:srgbClr val="0000FF"/>
              </a:buClr>
              <a:buFont typeface="Arial"/>
              <a:buChar char="•"/>
            </a:pPr>
            <a:r>
              <a:rPr lang="en-IN" sz="1800" b="0" strike="noStrike" spc="-1">
                <a:solidFill>
                  <a:srgbClr val="0000FF"/>
                </a:solidFill>
                <a:latin typeface="Calibri"/>
                <a:ea typeface="Calibri"/>
              </a:rPr>
              <a:t>A very effective way of exploiting concurrency in a general-purpose processor.</a:t>
            </a:r>
            <a:endParaRPr lang="en-IN" sz="1800" b="0" strike="noStrike" spc="-1">
              <a:latin typeface="Arial"/>
            </a:endParaRPr>
          </a:p>
          <a:p>
            <a:pPr marL="343080" indent="-341640">
              <a:lnSpc>
                <a:spcPct val="100000"/>
              </a:lnSpc>
              <a:spcBef>
                <a:spcPts val="400"/>
              </a:spcBef>
              <a:buClr>
                <a:srgbClr val="000000"/>
              </a:buClr>
              <a:buFont typeface="Arial"/>
              <a:buChar char="•"/>
            </a:pPr>
            <a:r>
              <a:rPr lang="en-IN" sz="2000" b="0" strike="noStrike" spc="-1">
                <a:solidFill>
                  <a:srgbClr val="000000"/>
                </a:solidFill>
                <a:latin typeface="Calibri"/>
                <a:ea typeface="Calibri"/>
              </a:rPr>
              <a:t>Another important technique is the use of a cache memory.</a:t>
            </a:r>
            <a:endParaRPr lang="en-IN" sz="2000" b="0" strike="noStrike" spc="-1">
              <a:latin typeface="Arial"/>
            </a:endParaRPr>
          </a:p>
          <a:p>
            <a:pPr marL="743040" lvl="1" indent="-284400">
              <a:lnSpc>
                <a:spcPct val="100000"/>
              </a:lnSpc>
              <a:spcBef>
                <a:spcPts val="360"/>
              </a:spcBef>
              <a:buClr>
                <a:srgbClr val="0000FF"/>
              </a:buClr>
              <a:buFont typeface="Arial"/>
              <a:buChar char="•"/>
            </a:pPr>
            <a:r>
              <a:rPr lang="en-IN" sz="1800" b="0" strike="noStrike" spc="-1">
                <a:solidFill>
                  <a:srgbClr val="0000FF"/>
                </a:solidFill>
                <a:latin typeface="Calibri"/>
                <a:ea typeface="Calibri"/>
              </a:rPr>
              <a:t>A CPU cache is a cache used by the CPU to reduce the average time to access data from the main memory.</a:t>
            </a:r>
            <a:endParaRPr lang="en-IN" sz="1800" b="0" strike="noStrike" spc="-1">
              <a:latin typeface="Arial"/>
            </a:endParaRPr>
          </a:p>
          <a:p>
            <a:pPr marL="343080" indent="-341640">
              <a:lnSpc>
                <a:spcPct val="100000"/>
              </a:lnSpc>
              <a:spcBef>
                <a:spcPts val="400"/>
              </a:spcBef>
              <a:buClr>
                <a:srgbClr val="000000"/>
              </a:buClr>
              <a:buFont typeface="Arial"/>
              <a:buChar char="•"/>
            </a:pPr>
            <a:r>
              <a:rPr lang="en-IN" sz="2000" b="0" strike="noStrike" spc="-1">
                <a:solidFill>
                  <a:srgbClr val="000000"/>
                </a:solidFill>
                <a:latin typeface="Calibri"/>
                <a:ea typeface="Calibri"/>
              </a:rPr>
              <a:t>A third technique, super-scalar instruction execution.</a:t>
            </a:r>
            <a:endParaRPr lang="en-IN" sz="2000" b="0" strike="noStrike" spc="-1">
              <a:latin typeface="Arial"/>
            </a:endParaRPr>
          </a:p>
          <a:p>
            <a:pPr marL="800280" lvl="1" indent="-341640">
              <a:lnSpc>
                <a:spcPct val="100000"/>
              </a:lnSpc>
              <a:spcBef>
                <a:spcPts val="360"/>
              </a:spcBef>
              <a:buClr>
                <a:srgbClr val="0000FF"/>
              </a:buClr>
              <a:buFont typeface="Arial"/>
              <a:buChar char="•"/>
            </a:pPr>
            <a:r>
              <a:rPr lang="en-IN" sz="1800" b="0" strike="noStrike" spc="-1">
                <a:solidFill>
                  <a:srgbClr val="0000FF"/>
                </a:solidFill>
                <a:latin typeface="Calibri"/>
                <a:ea typeface="Calibri"/>
              </a:rPr>
              <a:t>A superscalar processor executes more than one instruction during a clock cycle by simultaneously dispatching multiple instructions to different </a:t>
            </a:r>
            <a:r>
              <a:rPr lang="en-IN" sz="1800" b="0" u="sng" strike="noStrike" spc="-1">
                <a:solidFill>
                  <a:srgbClr val="0000FF"/>
                </a:solidFill>
                <a:uFillTx/>
                <a:latin typeface="Calibri"/>
                <a:ea typeface="Calibri"/>
                <a:hlinkClick r:id="rId3"/>
              </a:rPr>
              <a:t>execution units</a:t>
            </a:r>
            <a:r>
              <a:rPr lang="en-IN" sz="1800" b="0" strike="noStrike" spc="-1">
                <a:solidFill>
                  <a:srgbClr val="0000FF"/>
                </a:solidFill>
                <a:latin typeface="Calibri"/>
                <a:ea typeface="Calibri"/>
              </a:rPr>
              <a:t> on the processor. </a:t>
            </a:r>
            <a:endParaRPr lang="en-IN" sz="1800" b="0" strike="noStrike" spc="-1">
              <a:latin typeface="Arial"/>
            </a:endParaRPr>
          </a:p>
        </p:txBody>
      </p:sp>
      <p:sp>
        <p:nvSpPr>
          <p:cNvPr id="193" name="CustomShape 3"/>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3AC20F2-3E8A-4CB5-AFB2-758E1DAE2BA3}" type="slidenum">
              <a:rPr lang="en-IN" sz="1200" b="0" strike="noStrike" spc="-1">
                <a:solidFill>
                  <a:srgbClr val="888888"/>
                </a:solidFill>
                <a:latin typeface="Calibri"/>
                <a:ea typeface="Calibri"/>
              </a:rPr>
              <a:t>4</a:t>
            </a:fld>
            <a:endParaRPr lang="en-IN" sz="1200" b="0" strike="noStrike" spc="-1">
              <a:latin typeface="Arial"/>
            </a:endParaRPr>
          </a:p>
        </p:txBody>
      </p:sp>
      <p:sp>
        <p:nvSpPr>
          <p:cNvPr id="194"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
        <p:nvSpPr>
          <p:cNvPr id="195" name="TextShape 5"/>
          <p:cNvSpPr txBox="1"/>
          <p:nvPr/>
        </p:nvSpPr>
        <p:spPr>
          <a:xfrm>
            <a:off x="3029040" y="6356520"/>
            <a:ext cx="3085560" cy="364320"/>
          </a:xfrm>
          <a:prstGeom prst="rect">
            <a:avLst/>
          </a:prstGeom>
          <a:noFill/>
          <a:ln>
            <a:noFill/>
          </a:ln>
        </p:spPr>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914400" y="1531080"/>
            <a:ext cx="7770960" cy="14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8000" b="1" strike="noStrike" spc="-1">
                <a:solidFill>
                  <a:srgbClr val="3F3F3F"/>
                </a:solidFill>
                <a:latin typeface="comic"/>
                <a:ea typeface="comic"/>
              </a:rPr>
              <a:t>R I S C </a:t>
            </a:r>
            <a:endParaRPr lang="en-IN" sz="8000" b="0" strike="noStrike" spc="-1">
              <a:latin typeface="Arial"/>
            </a:endParaRPr>
          </a:p>
        </p:txBody>
      </p:sp>
      <p:sp>
        <p:nvSpPr>
          <p:cNvPr id="197" name="CustomShape 2"/>
          <p:cNvSpPr/>
          <p:nvPr/>
        </p:nvSpPr>
        <p:spPr>
          <a:xfrm>
            <a:off x="1371600" y="3048120"/>
            <a:ext cx="639936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4000" b="1" strike="noStrike" spc="-1">
                <a:solidFill>
                  <a:srgbClr val="366092"/>
                </a:solidFill>
                <a:latin typeface="comic"/>
                <a:ea typeface="comic"/>
              </a:rPr>
              <a:t>Reduced Instruction Set Computer</a:t>
            </a:r>
            <a:endParaRPr lang="en-IN" sz="4000" b="0" strike="noStrike" spc="-1">
              <a:latin typeface="Arial"/>
            </a:endParaRPr>
          </a:p>
        </p:txBody>
      </p:sp>
      <p:sp>
        <p:nvSpPr>
          <p:cNvPr id="198" name="CustomShape 3"/>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BDBD083-4010-4696-AEDD-19DDD90885F2}" type="slidenum">
              <a:rPr lang="en-IN" sz="1200" b="0" strike="noStrike" spc="-1">
                <a:solidFill>
                  <a:srgbClr val="888888"/>
                </a:solidFill>
                <a:latin typeface="Calibri"/>
                <a:ea typeface="Calibri"/>
              </a:rPr>
              <a:t>5</a:t>
            </a:fld>
            <a:endParaRPr lang="en-IN" sz="1200" b="0" strike="noStrike" spc="-1">
              <a:latin typeface="Arial"/>
            </a:endParaRPr>
          </a:p>
        </p:txBody>
      </p:sp>
      <p:sp>
        <p:nvSpPr>
          <p:cNvPr id="199"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
        <p:nvSpPr>
          <p:cNvPr id="200" name="TextShape 5"/>
          <p:cNvSpPr txBox="1"/>
          <p:nvPr/>
        </p:nvSpPr>
        <p:spPr>
          <a:xfrm>
            <a:off x="3029040" y="6356520"/>
            <a:ext cx="3085560" cy="364320"/>
          </a:xfrm>
          <a:prstGeom prst="rect">
            <a:avLst/>
          </a:prstGeom>
          <a:noFill/>
          <a:ln>
            <a:noFill/>
          </a:ln>
        </p:spPr>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457200" y="609480"/>
            <a:ext cx="830448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500" b="1" strike="noStrike" spc="-1">
                <a:solidFill>
                  <a:srgbClr val="C00000"/>
                </a:solidFill>
                <a:latin typeface="Calibri"/>
                <a:ea typeface="Calibri"/>
              </a:rPr>
              <a:t>RISC – Reduced Instruction Set Computer </a:t>
            </a:r>
            <a:endParaRPr lang="en-IN" sz="2500" b="0" strike="noStrike" spc="-1">
              <a:latin typeface="Arial"/>
            </a:endParaRPr>
          </a:p>
        </p:txBody>
      </p:sp>
      <p:sp>
        <p:nvSpPr>
          <p:cNvPr id="202" name="CustomShape 2"/>
          <p:cNvSpPr/>
          <p:nvPr/>
        </p:nvSpPr>
        <p:spPr>
          <a:xfrm>
            <a:off x="3096000" y="3543480"/>
            <a:ext cx="604692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indent="-125640">
              <a:lnSpc>
                <a:spcPct val="100000"/>
              </a:lnSpc>
              <a:buClr>
                <a:srgbClr val="000000"/>
              </a:buClr>
              <a:buFont typeface="Arial"/>
              <a:buChar char="•"/>
            </a:pPr>
            <a:r>
              <a:rPr lang="en-IN" sz="2000" b="0" strike="noStrike" spc="-1">
                <a:solidFill>
                  <a:srgbClr val="000000"/>
                </a:solidFill>
                <a:latin typeface="Calibri"/>
                <a:ea typeface="Calibri"/>
              </a:rPr>
              <a:t>The term </a:t>
            </a:r>
            <a:r>
              <a:rPr lang="en-IN" sz="2000" b="1" strike="noStrike" spc="-1">
                <a:solidFill>
                  <a:srgbClr val="000000"/>
                </a:solidFill>
                <a:latin typeface="Calibri"/>
                <a:ea typeface="Calibri"/>
              </a:rPr>
              <a:t>RISC </a:t>
            </a:r>
            <a:r>
              <a:rPr lang="en-IN" sz="2000" b="0" strike="noStrike" spc="-1">
                <a:solidFill>
                  <a:srgbClr val="000000"/>
                </a:solidFill>
                <a:latin typeface="Calibri"/>
                <a:ea typeface="Calibri"/>
              </a:rPr>
              <a:t>is</a:t>
            </a:r>
            <a:r>
              <a:rPr lang="en-IN" sz="2000" b="1" strike="noStrike" spc="-1">
                <a:solidFill>
                  <a:srgbClr val="000000"/>
                </a:solidFill>
                <a:latin typeface="Calibri"/>
                <a:ea typeface="Calibri"/>
              </a:rPr>
              <a:t> credited </a:t>
            </a:r>
            <a:r>
              <a:rPr lang="en-IN" sz="2000" b="0" strike="noStrike" spc="-1">
                <a:solidFill>
                  <a:srgbClr val="000000"/>
                </a:solidFill>
                <a:latin typeface="Calibri"/>
                <a:ea typeface="Calibri"/>
              </a:rPr>
              <a:t>to</a:t>
            </a:r>
            <a:r>
              <a:rPr lang="en-IN" sz="2000" b="1" strike="noStrike" spc="-1">
                <a:solidFill>
                  <a:srgbClr val="000000"/>
                </a:solidFill>
                <a:latin typeface="Calibri"/>
                <a:ea typeface="Calibri"/>
              </a:rPr>
              <a:t> David Patterson</a:t>
            </a:r>
            <a:r>
              <a:rPr lang="en-IN" sz="2000" b="0" strike="noStrike" spc="-1">
                <a:solidFill>
                  <a:srgbClr val="000000"/>
                </a:solidFill>
                <a:latin typeface="Calibri"/>
                <a:ea typeface="Calibri"/>
              </a:rPr>
              <a:t>, a teacher at the University of California in Berkeley. The concept was used in Sun Microsystems' </a:t>
            </a:r>
            <a:r>
              <a:rPr lang="en-IN" sz="2000" b="0" u="sng" strike="noStrike" spc="-1">
                <a:solidFill>
                  <a:srgbClr val="0000FF"/>
                </a:solidFill>
                <a:uFillTx/>
                <a:latin typeface="Calibri"/>
                <a:ea typeface="Calibri"/>
                <a:hlinkClick r:id="rId2"/>
              </a:rPr>
              <a:t>SPARC</a:t>
            </a:r>
            <a:r>
              <a:rPr lang="en-IN" sz="2000" b="0" strike="noStrike" spc="-1">
                <a:solidFill>
                  <a:srgbClr val="000000"/>
                </a:solidFill>
                <a:latin typeface="Calibri"/>
                <a:ea typeface="Calibri"/>
              </a:rPr>
              <a:t>  microprocessors and led  to the founding of what is now MIPS Technologies, part of Silicon Graphics. </a:t>
            </a:r>
            <a:endParaRPr lang="en-IN" sz="2000" b="0" strike="noStrike" spc="-1">
              <a:latin typeface="Arial"/>
            </a:endParaRPr>
          </a:p>
          <a:p>
            <a:pPr>
              <a:lnSpc>
                <a:spcPct val="100000"/>
              </a:lnSpc>
            </a:pPr>
            <a:r>
              <a:rPr lang="en-IN" sz="2000" b="1" strike="noStrike" spc="-1">
                <a:solidFill>
                  <a:srgbClr val="000000"/>
                </a:solidFill>
                <a:latin typeface="Calibri"/>
                <a:ea typeface="Calibri"/>
              </a:rPr>
              <a:t>A number of current microchips now use the RISC concept.   </a:t>
            </a:r>
            <a:endParaRPr lang="en-IN" sz="2000" b="0" strike="noStrike" spc="-1">
              <a:latin typeface="Arial"/>
            </a:endParaRPr>
          </a:p>
        </p:txBody>
      </p:sp>
      <p:pic>
        <p:nvPicPr>
          <p:cNvPr id="203" name="Google Shape;139;p18"/>
          <p:cNvPicPr/>
          <p:nvPr/>
        </p:nvPicPr>
        <p:blipFill>
          <a:blip r:embed="rId3"/>
          <a:stretch/>
        </p:blipFill>
        <p:spPr>
          <a:xfrm>
            <a:off x="7543800" y="1143000"/>
            <a:ext cx="1217880" cy="1636200"/>
          </a:xfrm>
          <a:prstGeom prst="rect">
            <a:avLst/>
          </a:prstGeom>
          <a:ln>
            <a:noFill/>
          </a:ln>
        </p:spPr>
      </p:pic>
      <p:pic>
        <p:nvPicPr>
          <p:cNvPr id="204" name="Google Shape;140;p18"/>
          <p:cNvPicPr/>
          <p:nvPr/>
        </p:nvPicPr>
        <p:blipFill>
          <a:blip r:embed="rId4"/>
          <a:stretch/>
        </p:blipFill>
        <p:spPr>
          <a:xfrm>
            <a:off x="369000" y="3744000"/>
            <a:ext cx="2474640" cy="2302920"/>
          </a:xfrm>
          <a:prstGeom prst="rect">
            <a:avLst/>
          </a:prstGeom>
          <a:ln>
            <a:noFill/>
          </a:ln>
        </p:spPr>
      </p:pic>
      <p:sp>
        <p:nvSpPr>
          <p:cNvPr id="205" name="CustomShape 3"/>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5E3EBBE-239E-4A81-BFBD-C4BDAF501205}" type="slidenum">
              <a:rPr lang="en-IN" sz="1200" b="0" strike="noStrike" spc="-1">
                <a:solidFill>
                  <a:srgbClr val="888888"/>
                </a:solidFill>
                <a:latin typeface="Calibri"/>
                <a:ea typeface="Calibri"/>
              </a:rPr>
              <a:t>6</a:t>
            </a:fld>
            <a:endParaRPr lang="en-IN" sz="1200" b="0" strike="noStrike" spc="-1">
              <a:latin typeface="Arial"/>
            </a:endParaRPr>
          </a:p>
        </p:txBody>
      </p:sp>
      <p:sp>
        <p:nvSpPr>
          <p:cNvPr id="206" name="CustomShape 4"/>
          <p:cNvSpPr/>
          <p:nvPr/>
        </p:nvSpPr>
        <p:spPr>
          <a:xfrm>
            <a:off x="216000" y="1152000"/>
            <a:ext cx="7270920" cy="25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000000"/>
                </a:solidFill>
                <a:latin typeface="Calibri"/>
                <a:ea typeface="Calibri"/>
              </a:rPr>
              <a:t>John Cocke </a:t>
            </a:r>
            <a:r>
              <a:rPr lang="en-IN" sz="2000" b="0" strike="noStrike" spc="-1">
                <a:solidFill>
                  <a:srgbClr val="000000"/>
                </a:solidFill>
                <a:latin typeface="Calibri"/>
                <a:ea typeface="Calibri"/>
              </a:rPr>
              <a:t>- (May 30, 1925 – July 16, 2002), was an    </a:t>
            </a:r>
            <a:endParaRPr lang="en-IN" sz="2000" b="0" strike="noStrike" spc="-1">
              <a:latin typeface="Arial"/>
            </a:endParaRPr>
          </a:p>
          <a:p>
            <a:pPr>
              <a:lnSpc>
                <a:spcPct val="100000"/>
              </a:lnSpc>
            </a:pPr>
            <a:r>
              <a:rPr lang="en-IN" sz="2000" b="0" strike="noStrike" spc="-1">
                <a:solidFill>
                  <a:srgbClr val="000000"/>
                </a:solidFill>
                <a:latin typeface="Calibri"/>
                <a:ea typeface="Calibri"/>
              </a:rPr>
              <a:t>American </a:t>
            </a:r>
            <a:r>
              <a:rPr lang="en-IN" sz="2000" b="0" u="sng" strike="noStrike" spc="-1">
                <a:solidFill>
                  <a:srgbClr val="0000FF"/>
                </a:solidFill>
                <a:uFillTx/>
                <a:latin typeface="Calibri"/>
                <a:ea typeface="Calibri"/>
                <a:hlinkClick r:id="rId5"/>
              </a:rPr>
              <a:t>computer scientist</a:t>
            </a:r>
            <a:r>
              <a:rPr lang="en-IN" sz="2000" b="0" strike="noStrike" spc="-1">
                <a:solidFill>
                  <a:srgbClr val="000000"/>
                </a:solidFill>
                <a:latin typeface="Calibri"/>
                <a:ea typeface="Calibri"/>
              </a:rPr>
              <a:t> recognized for his large contribution on </a:t>
            </a:r>
            <a:r>
              <a:rPr lang="en-IN" sz="2000" b="0" u="sng" strike="noStrike" spc="-1">
                <a:solidFill>
                  <a:srgbClr val="0000FF"/>
                </a:solidFill>
                <a:uFillTx/>
                <a:latin typeface="Calibri"/>
                <a:ea typeface="Calibri"/>
                <a:hlinkClick r:id="rId6"/>
              </a:rPr>
              <a:t>computer architecture</a:t>
            </a:r>
            <a:r>
              <a:rPr lang="en-IN" sz="2000" b="0" strike="noStrike" spc="-1">
                <a:solidFill>
                  <a:srgbClr val="000000"/>
                </a:solidFill>
                <a:latin typeface="Calibri"/>
                <a:ea typeface="Calibri"/>
              </a:rPr>
              <a:t> and optimizing </a:t>
            </a:r>
            <a:r>
              <a:rPr lang="en-IN" sz="2000" b="0" u="sng" strike="noStrike" spc="-1">
                <a:solidFill>
                  <a:srgbClr val="0000FF"/>
                </a:solidFill>
                <a:uFillTx/>
                <a:latin typeface="Calibri"/>
                <a:ea typeface="Calibri"/>
                <a:hlinkClick r:id="rId7"/>
              </a:rPr>
              <a:t>compiler</a:t>
            </a:r>
            <a:r>
              <a:rPr lang="en-IN" sz="2000" b="0" strike="noStrike" spc="-1">
                <a:solidFill>
                  <a:srgbClr val="000000"/>
                </a:solidFill>
                <a:latin typeface="Calibri"/>
                <a:ea typeface="Calibri"/>
              </a:rPr>
              <a:t> design. Originated the </a:t>
            </a:r>
            <a:r>
              <a:rPr lang="en-IN" sz="2000" b="1" strike="noStrike" spc="-1">
                <a:solidFill>
                  <a:srgbClr val="000000"/>
                </a:solidFill>
                <a:latin typeface="Calibri"/>
                <a:ea typeface="Calibri"/>
              </a:rPr>
              <a:t>RISC</a:t>
            </a:r>
            <a:r>
              <a:rPr lang="en-IN" sz="2000" b="0" strike="noStrike" spc="-1">
                <a:solidFill>
                  <a:srgbClr val="000000"/>
                </a:solidFill>
                <a:latin typeface="Calibri"/>
                <a:ea typeface="Calibri"/>
              </a:rPr>
              <a:t> concept in </a:t>
            </a:r>
            <a:r>
              <a:rPr lang="en-IN" sz="2000" b="1" strike="noStrike" spc="-1">
                <a:solidFill>
                  <a:srgbClr val="000000"/>
                </a:solidFill>
                <a:latin typeface="Calibri"/>
                <a:ea typeface="Calibri"/>
              </a:rPr>
              <a:t>1974</a:t>
            </a:r>
            <a:r>
              <a:rPr lang="en-IN" sz="2000" b="0" strike="noStrike" spc="-1">
                <a:solidFill>
                  <a:srgbClr val="888888"/>
                </a:solidFill>
                <a:latin typeface="Calibri"/>
                <a:ea typeface="Calibri"/>
              </a:rPr>
              <a:t>.</a:t>
            </a:r>
            <a:endParaRPr lang="en-IN" sz="2000" b="0" strike="noStrike" spc="-1">
              <a:latin typeface="Arial"/>
            </a:endParaRPr>
          </a:p>
          <a:p>
            <a:pPr>
              <a:lnSpc>
                <a:spcPct val="100000"/>
              </a:lnSpc>
            </a:pPr>
            <a:r>
              <a:rPr lang="en-IN" sz="2000" b="0" strike="noStrike" spc="-1">
                <a:solidFill>
                  <a:srgbClr val="000000"/>
                </a:solidFill>
                <a:latin typeface="Calibri"/>
                <a:ea typeface="Calibri"/>
              </a:rPr>
              <a:t>Considered by many to be </a:t>
            </a:r>
            <a:r>
              <a:rPr lang="en-IN" sz="2000" b="1" strike="noStrike" spc="-1">
                <a:solidFill>
                  <a:srgbClr val="000000"/>
                </a:solidFill>
                <a:latin typeface="Calibri"/>
                <a:ea typeface="Calibri"/>
              </a:rPr>
              <a:t>"the father of </a:t>
            </a:r>
            <a:r>
              <a:rPr lang="en-IN" sz="2000" b="1" u="sng" strike="noStrike" spc="-1">
                <a:solidFill>
                  <a:srgbClr val="0000FF"/>
                </a:solidFill>
                <a:uFillTx/>
                <a:latin typeface="Calibri"/>
                <a:ea typeface="Calibri"/>
                <a:hlinkClick r:id="rId8"/>
              </a:rPr>
              <a:t>RISC</a:t>
            </a:r>
            <a:r>
              <a:rPr lang="en-IN" sz="2000" b="1" u="sng" strike="noStrike" spc="-1">
                <a:solidFill>
                  <a:srgbClr val="0000FF"/>
                </a:solidFill>
                <a:uFillTx/>
                <a:latin typeface="Calibri"/>
                <a:ea typeface="Calibri"/>
              </a:rPr>
              <a:t> </a:t>
            </a:r>
            <a:r>
              <a:rPr lang="en-IN" sz="2000" b="1" strike="noStrike" spc="-1">
                <a:solidFill>
                  <a:srgbClr val="000000"/>
                </a:solidFill>
                <a:latin typeface="Calibri"/>
                <a:ea typeface="Calibri"/>
              </a:rPr>
              <a:t>architecture.” P</a:t>
            </a:r>
            <a:r>
              <a:rPr lang="en-IN" sz="2000" b="0" strike="noStrike" spc="-1">
                <a:solidFill>
                  <a:srgbClr val="000000"/>
                </a:solidFill>
                <a:latin typeface="Calibri"/>
                <a:ea typeface="Calibri"/>
              </a:rPr>
              <a:t>roved that about </a:t>
            </a:r>
            <a:r>
              <a:rPr lang="en-IN" sz="2000" b="0" u="sng" strike="noStrike" spc="-1">
                <a:solidFill>
                  <a:srgbClr val="0000FF"/>
                </a:solidFill>
                <a:uFillTx/>
                <a:latin typeface="Calibri"/>
                <a:ea typeface="Calibri"/>
                <a:hlinkClick r:id="rId6"/>
              </a:rPr>
              <a:t>20%</a:t>
            </a:r>
            <a:r>
              <a:rPr lang="en-IN" sz="2000" b="0" strike="noStrike" spc="-1">
                <a:solidFill>
                  <a:srgbClr val="000000"/>
                </a:solidFill>
                <a:latin typeface="Calibri"/>
                <a:ea typeface="Calibri"/>
              </a:rPr>
              <a:t> of the instructions in a computer did </a:t>
            </a:r>
            <a:r>
              <a:rPr lang="en-IN" sz="2000" b="0" u="sng" strike="noStrike" spc="-1">
                <a:solidFill>
                  <a:srgbClr val="0000FF"/>
                </a:solidFill>
                <a:uFillTx/>
                <a:latin typeface="Calibri"/>
                <a:ea typeface="Calibri"/>
                <a:hlinkClick r:id="rId6"/>
              </a:rPr>
              <a:t>80%</a:t>
            </a:r>
            <a:r>
              <a:rPr lang="en-IN" sz="2000" b="0" strike="noStrike" spc="-1">
                <a:solidFill>
                  <a:srgbClr val="000000"/>
                </a:solidFill>
                <a:latin typeface="Calibri"/>
                <a:ea typeface="Calibri"/>
              </a:rPr>
              <a:t> of the work.</a:t>
            </a:r>
            <a:r>
              <a:rPr lang="en-IN" sz="2000" b="0" strike="noStrike" spc="-1">
                <a:solidFill>
                  <a:srgbClr val="888888"/>
                </a:solidFill>
                <a:latin typeface="Calibri"/>
                <a:ea typeface="Calibri"/>
              </a:rPr>
              <a:t> </a:t>
            </a:r>
            <a:endParaRPr lang="en-IN" sz="2000" b="0" strike="noStrike" spc="-1">
              <a:latin typeface="Arial"/>
            </a:endParaRPr>
          </a:p>
          <a:p>
            <a:pPr>
              <a:lnSpc>
                <a:spcPct val="100000"/>
              </a:lnSpc>
            </a:pPr>
            <a:endParaRPr lang="en-IN" sz="2000" b="0" strike="noStrike" spc="-1">
              <a:latin typeface="Arial"/>
            </a:endParaRPr>
          </a:p>
        </p:txBody>
      </p:sp>
      <p:sp>
        <p:nvSpPr>
          <p:cNvPr id="207" name="CustomShape 5"/>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
        <p:nvSpPr>
          <p:cNvPr id="208" name="TextShape 6"/>
          <p:cNvSpPr txBox="1"/>
          <p:nvPr/>
        </p:nvSpPr>
        <p:spPr>
          <a:xfrm>
            <a:off x="3029040" y="6356520"/>
            <a:ext cx="3085560" cy="364320"/>
          </a:xfrm>
          <a:prstGeom prst="rect">
            <a:avLst/>
          </a:prstGeom>
          <a:noFill/>
          <a:ln>
            <a:noFill/>
          </a:ln>
        </p:spPr>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152280" y="609480"/>
            <a:ext cx="769464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500" b="1" strike="noStrike" spc="-1">
                <a:solidFill>
                  <a:srgbClr val="C00000"/>
                </a:solidFill>
                <a:latin typeface="Calibri"/>
                <a:ea typeface="Calibri"/>
              </a:rPr>
              <a:t>RISC: Reduced Instruction Set Computer</a:t>
            </a:r>
            <a:r>
              <a:t/>
            </a:r>
            <a:br/>
            <a:endParaRPr lang="en-IN" sz="2500" b="0" strike="noStrike" spc="-1">
              <a:latin typeface="Arial"/>
            </a:endParaRPr>
          </a:p>
        </p:txBody>
      </p:sp>
      <p:sp>
        <p:nvSpPr>
          <p:cNvPr id="210" name="CustomShape 2"/>
          <p:cNvSpPr/>
          <p:nvPr/>
        </p:nvSpPr>
        <p:spPr>
          <a:xfrm>
            <a:off x="304920" y="914400"/>
            <a:ext cx="8838720" cy="586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IN" sz="1900" b="1" strike="noStrike" spc="-1">
                <a:solidFill>
                  <a:srgbClr val="C00000"/>
                </a:solidFill>
                <a:latin typeface="Calibri"/>
                <a:ea typeface="Calibri"/>
              </a:rPr>
              <a:t>Architecture</a:t>
            </a:r>
            <a:endParaRPr lang="en-IN" sz="1900" b="0" strike="noStrike" spc="-1">
              <a:latin typeface="Arial"/>
            </a:endParaRPr>
          </a:p>
          <a:p>
            <a:pPr marL="343080" indent="-341640">
              <a:lnSpc>
                <a:spcPct val="90000"/>
              </a:lnSpc>
              <a:spcBef>
                <a:spcPts val="400"/>
              </a:spcBef>
              <a:buClr>
                <a:srgbClr val="000000"/>
              </a:buClr>
              <a:buFont typeface="Arial"/>
              <a:buChar char="•"/>
            </a:pPr>
            <a:r>
              <a:rPr lang="en-IN" sz="1900" b="0" strike="noStrike" spc="-1">
                <a:solidFill>
                  <a:srgbClr val="000000"/>
                </a:solidFill>
                <a:latin typeface="Calibri"/>
                <a:ea typeface="Calibri"/>
              </a:rPr>
              <a:t>A </a:t>
            </a:r>
            <a:r>
              <a:rPr lang="en-IN" sz="1900" b="1" strike="noStrike" spc="-1">
                <a:solidFill>
                  <a:srgbClr val="000000"/>
                </a:solidFill>
                <a:latin typeface="Calibri"/>
                <a:ea typeface="Calibri"/>
              </a:rPr>
              <a:t>fixed</a:t>
            </a:r>
            <a:r>
              <a:rPr lang="en-IN" sz="1900" b="0" strike="noStrike" spc="-1">
                <a:solidFill>
                  <a:srgbClr val="000000"/>
                </a:solidFill>
                <a:latin typeface="Calibri"/>
                <a:ea typeface="Calibri"/>
              </a:rPr>
              <a:t> (</a:t>
            </a:r>
            <a:r>
              <a:rPr lang="en-IN" sz="1900" b="0" strike="noStrike" spc="-1">
                <a:solidFill>
                  <a:srgbClr val="0000FF"/>
                </a:solidFill>
                <a:latin typeface="Calibri"/>
                <a:ea typeface="Calibri"/>
              </a:rPr>
              <a:t>32-bit</a:t>
            </a:r>
            <a:r>
              <a:rPr lang="en-IN" sz="1900" b="0" strike="noStrike" spc="-1">
                <a:solidFill>
                  <a:srgbClr val="000000"/>
                </a:solidFill>
                <a:latin typeface="Calibri"/>
                <a:ea typeface="Calibri"/>
              </a:rPr>
              <a:t>).</a:t>
            </a:r>
            <a:endParaRPr lang="en-IN" sz="1900" b="0" strike="noStrike" spc="-1">
              <a:latin typeface="Arial"/>
            </a:endParaRPr>
          </a:p>
          <a:p>
            <a:pPr marL="343080" indent="-341640">
              <a:lnSpc>
                <a:spcPct val="90000"/>
              </a:lnSpc>
              <a:spcBef>
                <a:spcPts val="400"/>
              </a:spcBef>
              <a:buClr>
                <a:srgbClr val="000000"/>
              </a:buClr>
              <a:buFont typeface="Arial"/>
              <a:buChar char="•"/>
            </a:pPr>
            <a:r>
              <a:rPr lang="en-IN" sz="1900" b="0" strike="noStrike" spc="-1">
                <a:solidFill>
                  <a:srgbClr val="000000"/>
                </a:solidFill>
                <a:latin typeface="Calibri"/>
                <a:ea typeface="Calibri"/>
              </a:rPr>
              <a:t>A </a:t>
            </a:r>
            <a:r>
              <a:rPr lang="en-IN" sz="1900" b="1" strike="noStrike" spc="-1">
                <a:solidFill>
                  <a:srgbClr val="000000"/>
                </a:solidFill>
                <a:latin typeface="Calibri"/>
                <a:ea typeface="Calibri"/>
              </a:rPr>
              <a:t>load-store architecture </a:t>
            </a:r>
            <a:r>
              <a:rPr lang="en-IN" sz="1900" b="0" strike="noStrike" spc="-1">
                <a:solidFill>
                  <a:srgbClr val="000000"/>
                </a:solidFill>
                <a:latin typeface="Calibri"/>
                <a:ea typeface="Calibri"/>
              </a:rPr>
              <a:t>where instructions that process data, operate only on registers and are separate from instructions that access memory.</a:t>
            </a:r>
            <a:endParaRPr lang="en-IN" sz="1900" b="0" strike="noStrike" spc="-1">
              <a:latin typeface="Arial"/>
            </a:endParaRPr>
          </a:p>
          <a:p>
            <a:pPr marL="343080" indent="-341640">
              <a:lnSpc>
                <a:spcPct val="90000"/>
              </a:lnSpc>
              <a:spcBef>
                <a:spcPts val="400"/>
              </a:spcBef>
              <a:buClr>
                <a:srgbClr val="000000"/>
              </a:buClr>
              <a:buFont typeface="Arial"/>
              <a:buChar char="•"/>
            </a:pPr>
            <a:r>
              <a:rPr lang="en-IN" sz="1900" b="0" strike="noStrike" spc="-1">
                <a:solidFill>
                  <a:srgbClr val="000000"/>
                </a:solidFill>
                <a:latin typeface="Calibri"/>
                <a:ea typeface="Calibri"/>
              </a:rPr>
              <a:t>A large register bank (</a:t>
            </a:r>
            <a:r>
              <a:rPr lang="en-IN" sz="1900" b="0" strike="noStrike" spc="-1">
                <a:solidFill>
                  <a:srgbClr val="0000FF"/>
                </a:solidFill>
                <a:latin typeface="Calibri"/>
                <a:ea typeface="Calibri"/>
              </a:rPr>
              <a:t>thirty-two 32-bit registers</a:t>
            </a:r>
            <a:r>
              <a:rPr lang="en-IN" sz="1900" b="0" strike="noStrike" spc="-1">
                <a:solidFill>
                  <a:srgbClr val="000000"/>
                </a:solidFill>
                <a:latin typeface="Calibri"/>
                <a:ea typeface="Calibri"/>
              </a:rPr>
              <a:t>).</a:t>
            </a:r>
            <a:endParaRPr lang="en-IN" sz="1900" b="0" strike="noStrike" spc="-1">
              <a:latin typeface="Arial"/>
            </a:endParaRPr>
          </a:p>
          <a:p>
            <a:pPr marL="343080" indent="-341640">
              <a:lnSpc>
                <a:spcPct val="90000"/>
              </a:lnSpc>
              <a:spcBef>
                <a:spcPts val="400"/>
              </a:spcBef>
              <a:buClr>
                <a:srgbClr val="000000"/>
              </a:buClr>
              <a:buFont typeface="Arial"/>
              <a:buChar char="•"/>
            </a:pPr>
            <a:r>
              <a:rPr lang="en-IN" sz="1900" b="0" strike="noStrike" spc="-1">
                <a:solidFill>
                  <a:srgbClr val="000000"/>
                </a:solidFill>
                <a:latin typeface="Calibri"/>
                <a:ea typeface="Calibri"/>
              </a:rPr>
              <a:t>Instruction size with few formats.</a:t>
            </a:r>
            <a:endParaRPr lang="en-IN" sz="1900" b="0" strike="noStrike" spc="-1">
              <a:latin typeface="Arial"/>
            </a:endParaRPr>
          </a:p>
          <a:p>
            <a:pPr>
              <a:lnSpc>
                <a:spcPct val="90000"/>
              </a:lnSpc>
              <a:spcBef>
                <a:spcPts val="400"/>
              </a:spcBef>
            </a:pPr>
            <a:r>
              <a:rPr lang="en-IN" sz="1900" b="1" strike="noStrike" spc="-1">
                <a:solidFill>
                  <a:srgbClr val="C00000"/>
                </a:solidFill>
                <a:latin typeface="Calibri"/>
                <a:ea typeface="Calibri"/>
              </a:rPr>
              <a:t>RISC Organization</a:t>
            </a:r>
            <a:endParaRPr lang="en-IN" sz="1900" b="0" strike="noStrike" spc="-1">
              <a:latin typeface="Arial"/>
            </a:endParaRPr>
          </a:p>
          <a:p>
            <a:pPr marL="343080" indent="-341640">
              <a:lnSpc>
                <a:spcPct val="90000"/>
              </a:lnSpc>
              <a:spcBef>
                <a:spcPts val="400"/>
              </a:spcBef>
              <a:buClr>
                <a:srgbClr val="000000"/>
              </a:buClr>
              <a:buFont typeface="Arial"/>
              <a:buChar char="•"/>
            </a:pPr>
            <a:r>
              <a:rPr lang="en-IN" sz="1900" b="0" strike="noStrike" spc="-1">
                <a:solidFill>
                  <a:srgbClr val="000000"/>
                </a:solidFill>
                <a:latin typeface="Calibri"/>
                <a:ea typeface="Calibri"/>
              </a:rPr>
              <a:t>Hard-wired instruction decode logic (design of the control unit).</a:t>
            </a:r>
            <a:endParaRPr lang="en-IN" sz="1900" b="0" strike="noStrike" spc="-1">
              <a:latin typeface="Arial"/>
            </a:endParaRPr>
          </a:p>
          <a:p>
            <a:pPr marL="343080" indent="-341640">
              <a:lnSpc>
                <a:spcPct val="90000"/>
              </a:lnSpc>
              <a:spcBef>
                <a:spcPts val="400"/>
              </a:spcBef>
              <a:buClr>
                <a:srgbClr val="000000"/>
              </a:buClr>
              <a:buFont typeface="Arial"/>
              <a:buChar char="•"/>
            </a:pPr>
            <a:r>
              <a:rPr lang="en-IN" sz="1900" b="0" strike="noStrike" spc="-1">
                <a:solidFill>
                  <a:srgbClr val="000000"/>
                </a:solidFill>
                <a:latin typeface="Calibri"/>
                <a:ea typeface="Calibri"/>
              </a:rPr>
              <a:t>Pipelined execution.</a:t>
            </a:r>
            <a:endParaRPr lang="en-IN" sz="1900" b="0" strike="noStrike" spc="-1">
              <a:latin typeface="Arial"/>
            </a:endParaRPr>
          </a:p>
          <a:p>
            <a:pPr marL="343080" indent="-341640">
              <a:lnSpc>
                <a:spcPct val="90000"/>
              </a:lnSpc>
              <a:spcBef>
                <a:spcPts val="400"/>
              </a:spcBef>
              <a:buClr>
                <a:srgbClr val="000000"/>
              </a:buClr>
              <a:buFont typeface="Arial"/>
              <a:buChar char="•"/>
            </a:pPr>
            <a:r>
              <a:rPr lang="en-IN" sz="1900" b="0" strike="noStrike" spc="-1">
                <a:solidFill>
                  <a:srgbClr val="000000"/>
                </a:solidFill>
                <a:latin typeface="Calibri"/>
                <a:ea typeface="Calibri"/>
              </a:rPr>
              <a:t>Single-cycle execution.</a:t>
            </a:r>
            <a:endParaRPr lang="en-IN" sz="1900" b="0" strike="noStrike" spc="-1">
              <a:latin typeface="Arial"/>
            </a:endParaRPr>
          </a:p>
          <a:p>
            <a:pPr>
              <a:lnSpc>
                <a:spcPct val="90000"/>
              </a:lnSpc>
              <a:spcBef>
                <a:spcPts val="400"/>
              </a:spcBef>
            </a:pPr>
            <a:r>
              <a:rPr lang="en-IN" sz="1900" b="1" strike="noStrike" spc="-1">
                <a:solidFill>
                  <a:srgbClr val="C00000"/>
                </a:solidFill>
                <a:latin typeface="Calibri"/>
                <a:ea typeface="Calibri"/>
              </a:rPr>
              <a:t>RISC Advantages</a:t>
            </a:r>
            <a:endParaRPr lang="en-IN" sz="1900" b="0" strike="noStrike" spc="-1">
              <a:latin typeface="Arial"/>
            </a:endParaRPr>
          </a:p>
          <a:p>
            <a:pPr marL="343080" indent="-341640">
              <a:lnSpc>
                <a:spcPct val="90000"/>
              </a:lnSpc>
              <a:spcBef>
                <a:spcPts val="400"/>
              </a:spcBef>
              <a:buClr>
                <a:srgbClr val="000000"/>
              </a:buClr>
              <a:buFont typeface="Arial"/>
              <a:buChar char="•"/>
            </a:pPr>
            <a:r>
              <a:rPr lang="en-IN" sz="1900" b="0" strike="noStrike" spc="-1">
                <a:solidFill>
                  <a:srgbClr val="000000"/>
                </a:solidFill>
                <a:latin typeface="Calibri"/>
                <a:ea typeface="Calibri"/>
              </a:rPr>
              <a:t>A smaller die size.</a:t>
            </a:r>
            <a:endParaRPr lang="en-IN" sz="1900" b="0" strike="noStrike" spc="-1">
              <a:latin typeface="Arial"/>
            </a:endParaRPr>
          </a:p>
          <a:p>
            <a:pPr marL="343080" indent="-341640">
              <a:lnSpc>
                <a:spcPct val="90000"/>
              </a:lnSpc>
              <a:spcBef>
                <a:spcPts val="400"/>
              </a:spcBef>
              <a:buClr>
                <a:srgbClr val="000000"/>
              </a:buClr>
              <a:buFont typeface="Arial"/>
              <a:buChar char="•"/>
            </a:pPr>
            <a:r>
              <a:rPr lang="en-IN" sz="1900" b="0" strike="noStrike" spc="-1">
                <a:solidFill>
                  <a:srgbClr val="000000"/>
                </a:solidFill>
                <a:latin typeface="Calibri"/>
                <a:ea typeface="Calibri"/>
              </a:rPr>
              <a:t>A shorter development time.</a:t>
            </a:r>
            <a:endParaRPr lang="en-IN" sz="1900" b="0" strike="noStrike" spc="-1">
              <a:latin typeface="Arial"/>
            </a:endParaRPr>
          </a:p>
          <a:p>
            <a:pPr marL="343080" indent="-341640">
              <a:lnSpc>
                <a:spcPct val="90000"/>
              </a:lnSpc>
              <a:spcBef>
                <a:spcPts val="400"/>
              </a:spcBef>
              <a:buClr>
                <a:srgbClr val="000000"/>
              </a:buClr>
              <a:buFont typeface="Arial"/>
              <a:buChar char="•"/>
            </a:pPr>
            <a:r>
              <a:rPr lang="en-IN" sz="1900" b="0" strike="noStrike" spc="-1">
                <a:solidFill>
                  <a:srgbClr val="000000"/>
                </a:solidFill>
                <a:latin typeface="Calibri"/>
                <a:ea typeface="Calibri"/>
              </a:rPr>
              <a:t>A higher performance.</a:t>
            </a:r>
            <a:endParaRPr lang="en-IN" sz="1900" b="0" strike="noStrike" spc="-1">
              <a:latin typeface="Arial"/>
            </a:endParaRPr>
          </a:p>
          <a:p>
            <a:pPr>
              <a:lnSpc>
                <a:spcPct val="90000"/>
              </a:lnSpc>
              <a:spcBef>
                <a:spcPts val="400"/>
              </a:spcBef>
            </a:pPr>
            <a:r>
              <a:rPr lang="en-IN" sz="1900" b="1" strike="noStrike" spc="-1">
                <a:solidFill>
                  <a:srgbClr val="C00000"/>
                </a:solidFill>
                <a:latin typeface="Calibri"/>
                <a:ea typeface="Calibri"/>
              </a:rPr>
              <a:t>RISC Drawbacks</a:t>
            </a:r>
            <a:endParaRPr lang="en-IN" sz="1900" b="0" strike="noStrike" spc="-1">
              <a:latin typeface="Arial"/>
            </a:endParaRPr>
          </a:p>
          <a:p>
            <a:pPr marL="343080" indent="-341640">
              <a:lnSpc>
                <a:spcPct val="90000"/>
              </a:lnSpc>
              <a:spcBef>
                <a:spcPts val="400"/>
              </a:spcBef>
              <a:buClr>
                <a:srgbClr val="0000FF"/>
              </a:buClr>
              <a:buFont typeface="Arial"/>
              <a:buChar char="•"/>
            </a:pPr>
            <a:r>
              <a:rPr lang="en-IN" sz="1900" b="0" strike="noStrike" spc="-1">
                <a:solidFill>
                  <a:srgbClr val="0000FF"/>
                </a:solidFill>
                <a:latin typeface="Calibri"/>
                <a:ea typeface="Calibri"/>
              </a:rPr>
              <a:t>Poor</a:t>
            </a:r>
            <a:r>
              <a:rPr lang="en-IN" sz="1900" b="0" strike="noStrike" spc="-1">
                <a:solidFill>
                  <a:srgbClr val="000000"/>
                </a:solidFill>
                <a:latin typeface="Calibri"/>
                <a:ea typeface="Calibri"/>
              </a:rPr>
              <a:t> code density.</a:t>
            </a:r>
            <a:endParaRPr lang="en-IN" sz="1900" b="0" strike="noStrike" spc="-1">
              <a:latin typeface="Arial"/>
            </a:endParaRPr>
          </a:p>
          <a:p>
            <a:pPr marL="343080" indent="-341640">
              <a:lnSpc>
                <a:spcPct val="90000"/>
              </a:lnSpc>
              <a:spcBef>
                <a:spcPts val="400"/>
              </a:spcBef>
              <a:buClr>
                <a:srgbClr val="000000"/>
              </a:buClr>
              <a:buFont typeface="Arial"/>
              <a:buChar char="•"/>
            </a:pPr>
            <a:r>
              <a:rPr lang="en-IN" sz="1900" b="0" strike="noStrike" spc="-1">
                <a:solidFill>
                  <a:srgbClr val="000000"/>
                </a:solidFill>
                <a:latin typeface="Calibri"/>
                <a:ea typeface="Calibri"/>
              </a:rPr>
              <a:t>Do not execute x</a:t>
            </a:r>
            <a:r>
              <a:rPr lang="en-IN" sz="1900" b="0" strike="noStrike" spc="-1">
                <a:solidFill>
                  <a:srgbClr val="0000FF"/>
                </a:solidFill>
                <a:latin typeface="Calibri"/>
                <a:ea typeface="Calibri"/>
              </a:rPr>
              <a:t>86 code.</a:t>
            </a:r>
            <a:endParaRPr lang="en-IN" sz="1900" b="0" strike="noStrike" spc="-1">
              <a:latin typeface="Arial"/>
            </a:endParaRPr>
          </a:p>
        </p:txBody>
      </p:sp>
      <p:sp>
        <p:nvSpPr>
          <p:cNvPr id="211" name="CustomShape 3"/>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0745FD8-2767-4DA6-821C-B880F6C61C23}" type="slidenum">
              <a:rPr lang="en-IN" sz="1200" b="0" strike="noStrike" spc="-1">
                <a:solidFill>
                  <a:srgbClr val="888888"/>
                </a:solidFill>
                <a:latin typeface="Calibri"/>
                <a:ea typeface="Calibri"/>
              </a:rPr>
              <a:t>7</a:t>
            </a:fld>
            <a:endParaRPr lang="en-IN" sz="1200" b="0" strike="noStrike" spc="-1">
              <a:latin typeface="Arial"/>
            </a:endParaRPr>
          </a:p>
        </p:txBody>
      </p:sp>
      <p:sp>
        <p:nvSpPr>
          <p:cNvPr id="212"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762120" y="1295280"/>
            <a:ext cx="7770960" cy="14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8000" b="1" strike="noStrike" spc="-1">
                <a:solidFill>
                  <a:srgbClr val="3F3F3F"/>
                </a:solidFill>
                <a:latin typeface="comic"/>
                <a:ea typeface="comic"/>
              </a:rPr>
              <a:t>C I S C </a:t>
            </a:r>
            <a:endParaRPr lang="en-IN" sz="8000" b="0" strike="noStrike" spc="-1">
              <a:latin typeface="Arial"/>
            </a:endParaRPr>
          </a:p>
        </p:txBody>
      </p:sp>
      <p:sp>
        <p:nvSpPr>
          <p:cNvPr id="214" name="CustomShape 2"/>
          <p:cNvSpPr/>
          <p:nvPr/>
        </p:nvSpPr>
        <p:spPr>
          <a:xfrm>
            <a:off x="1295280" y="2971800"/>
            <a:ext cx="639936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4000" b="1" strike="noStrike" spc="-1">
                <a:solidFill>
                  <a:srgbClr val="366092"/>
                </a:solidFill>
                <a:latin typeface="comic"/>
                <a:ea typeface="comic"/>
              </a:rPr>
              <a:t>Complex Instruction Set Computer</a:t>
            </a:r>
            <a:endParaRPr lang="en-IN" sz="4000" b="0" strike="noStrike" spc="-1">
              <a:latin typeface="Arial"/>
            </a:endParaRPr>
          </a:p>
        </p:txBody>
      </p:sp>
      <p:sp>
        <p:nvSpPr>
          <p:cNvPr id="215" name="CustomShape 3"/>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91AFA29-8FAC-432F-AB13-64B98690BD96}" type="slidenum">
              <a:rPr lang="en-IN" sz="1200" b="0" strike="noStrike" spc="-1">
                <a:solidFill>
                  <a:srgbClr val="888888"/>
                </a:solidFill>
                <a:latin typeface="Calibri"/>
                <a:ea typeface="Calibri"/>
              </a:rPr>
              <a:t>8</a:t>
            </a:fld>
            <a:endParaRPr lang="en-IN" sz="1200" b="0" strike="noStrike" spc="-1">
              <a:latin typeface="Arial"/>
            </a:endParaRPr>
          </a:p>
        </p:txBody>
      </p:sp>
      <p:sp>
        <p:nvSpPr>
          <p:cNvPr id="216"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
        <p:nvSpPr>
          <p:cNvPr id="217" name="TextShape 5"/>
          <p:cNvSpPr txBox="1"/>
          <p:nvPr/>
        </p:nvSpPr>
        <p:spPr>
          <a:xfrm>
            <a:off x="3029040" y="6356520"/>
            <a:ext cx="3085560" cy="364320"/>
          </a:xfrm>
          <a:prstGeom prst="rect">
            <a:avLst/>
          </a:prstGeom>
          <a:noFill/>
          <a:ln>
            <a:noFill/>
          </a:ln>
        </p:spPr>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380880" y="900000"/>
            <a:ext cx="8456760" cy="37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500" b="1" strike="noStrike" spc="-1">
                <a:solidFill>
                  <a:srgbClr val="C00000"/>
                </a:solidFill>
                <a:latin typeface="Calibri"/>
                <a:ea typeface="Calibri"/>
              </a:rPr>
              <a:t>CISC – Complex Instruction Set Computer</a:t>
            </a:r>
            <a:r>
              <a:t/>
            </a:r>
            <a:br/>
            <a:endParaRPr lang="en-IN" sz="2500" b="0" strike="noStrike" spc="-1">
              <a:latin typeface="Arial"/>
            </a:endParaRPr>
          </a:p>
        </p:txBody>
      </p:sp>
      <p:sp>
        <p:nvSpPr>
          <p:cNvPr id="219" name="CustomShape 2"/>
          <p:cNvSpPr/>
          <p:nvPr/>
        </p:nvSpPr>
        <p:spPr>
          <a:xfrm>
            <a:off x="380880" y="1281240"/>
            <a:ext cx="8556480" cy="525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IN" sz="2400" b="1" strike="noStrike" spc="-1">
                <a:solidFill>
                  <a:srgbClr val="C00000"/>
                </a:solidFill>
                <a:latin typeface="Calibri"/>
                <a:ea typeface="Calibri"/>
              </a:rPr>
              <a:t>Preamble</a:t>
            </a:r>
            <a:endParaRPr lang="en-IN" sz="2400" b="0" strike="noStrike" spc="-1">
              <a:latin typeface="Arial"/>
            </a:endParaRPr>
          </a:p>
          <a:p>
            <a:pPr marL="343080" indent="-341640">
              <a:lnSpc>
                <a:spcPct val="90000"/>
              </a:lnSpc>
              <a:spcBef>
                <a:spcPts val="400"/>
              </a:spcBef>
              <a:buClr>
                <a:srgbClr val="000000"/>
              </a:buClr>
              <a:buFont typeface="Arial"/>
              <a:buChar char="•"/>
            </a:pPr>
            <a:r>
              <a:rPr lang="en-IN" sz="1800" b="0" strike="noStrike" spc="-1">
                <a:solidFill>
                  <a:srgbClr val="000000"/>
                </a:solidFill>
                <a:latin typeface="Calibri"/>
                <a:ea typeface="Calibri"/>
              </a:rPr>
              <a:t>Earliest machines were programmed in assembly language and memory was slow and expensive.</a:t>
            </a:r>
            <a:endParaRPr lang="en-IN" sz="1800" b="0" strike="noStrike" spc="-1">
              <a:latin typeface="Arial"/>
            </a:endParaRPr>
          </a:p>
          <a:p>
            <a:pPr>
              <a:lnSpc>
                <a:spcPct val="90000"/>
              </a:lnSpc>
              <a:spcBef>
                <a:spcPts val="400"/>
              </a:spcBef>
            </a:pPr>
            <a:endParaRPr lang="en-IN" sz="1800" b="0" strike="noStrike" spc="-1">
              <a:latin typeface="Arial"/>
            </a:endParaRPr>
          </a:p>
          <a:p>
            <a:pPr marL="343080" indent="-341640">
              <a:lnSpc>
                <a:spcPct val="90000"/>
              </a:lnSpc>
              <a:spcBef>
                <a:spcPts val="400"/>
              </a:spcBef>
              <a:buClr>
                <a:srgbClr val="000000"/>
              </a:buClr>
              <a:buFont typeface="Arial"/>
              <a:buChar char="•"/>
            </a:pPr>
            <a:r>
              <a:rPr lang="en-IN" sz="1800" b="0" strike="noStrike" spc="-1">
                <a:solidFill>
                  <a:srgbClr val="000000"/>
                </a:solidFill>
                <a:latin typeface="Calibri"/>
                <a:ea typeface="Calibri"/>
              </a:rPr>
              <a:t>The </a:t>
            </a:r>
            <a:r>
              <a:rPr lang="en-IN" sz="1800" b="0" strike="noStrike" spc="-1">
                <a:solidFill>
                  <a:srgbClr val="0000FF"/>
                </a:solidFill>
                <a:latin typeface="Calibri"/>
                <a:ea typeface="Calibri"/>
              </a:rPr>
              <a:t>CISC</a:t>
            </a:r>
            <a:r>
              <a:rPr lang="en-IN" sz="1800" b="0" strike="noStrike" spc="-1">
                <a:solidFill>
                  <a:srgbClr val="000000"/>
                </a:solidFill>
                <a:latin typeface="Calibri"/>
                <a:ea typeface="Calibri"/>
              </a:rPr>
              <a:t> philosophy made sense, and was commonly implemented in such </a:t>
            </a:r>
            <a:r>
              <a:rPr lang="en-IN" sz="1800" b="0" strike="noStrike" spc="-1">
                <a:solidFill>
                  <a:srgbClr val="0000FF"/>
                </a:solidFill>
                <a:latin typeface="Calibri"/>
                <a:ea typeface="Calibri"/>
              </a:rPr>
              <a:t>large computers</a:t>
            </a:r>
            <a:r>
              <a:rPr lang="en-IN" sz="1800" b="0" strike="noStrike" spc="-1">
                <a:solidFill>
                  <a:srgbClr val="000000"/>
                </a:solidFill>
                <a:latin typeface="Calibri"/>
                <a:ea typeface="Calibri"/>
              </a:rPr>
              <a:t> as the </a:t>
            </a:r>
            <a:r>
              <a:rPr lang="en-IN" sz="1800" b="0" strike="noStrike" spc="-1">
                <a:solidFill>
                  <a:srgbClr val="0000FF"/>
                </a:solidFill>
                <a:latin typeface="Calibri"/>
                <a:ea typeface="Calibri"/>
              </a:rPr>
              <a:t>PDP-11</a:t>
            </a:r>
            <a:r>
              <a:rPr lang="en-IN" sz="1800" b="0" strike="noStrike" spc="-1">
                <a:solidFill>
                  <a:srgbClr val="000000"/>
                </a:solidFill>
                <a:latin typeface="Calibri"/>
                <a:ea typeface="Calibri"/>
              </a:rPr>
              <a:t> and the </a:t>
            </a:r>
            <a:r>
              <a:rPr lang="en-IN" sz="1800" b="0" strike="noStrike" spc="-1">
                <a:solidFill>
                  <a:srgbClr val="0000FF"/>
                </a:solidFill>
                <a:latin typeface="Calibri"/>
                <a:ea typeface="Calibri"/>
              </a:rPr>
              <a:t>DEC</a:t>
            </a:r>
            <a:r>
              <a:rPr lang="en-IN" sz="1800" b="0" strike="noStrike" spc="-1">
                <a:solidFill>
                  <a:srgbClr val="000000"/>
                </a:solidFill>
                <a:latin typeface="Calibri"/>
                <a:ea typeface="Calibri"/>
              </a:rPr>
              <a:t> system </a:t>
            </a:r>
            <a:r>
              <a:rPr lang="en-IN" sz="1800" b="0" strike="noStrike" spc="-1">
                <a:solidFill>
                  <a:srgbClr val="0000FF"/>
                </a:solidFill>
                <a:latin typeface="Calibri"/>
                <a:ea typeface="Calibri"/>
              </a:rPr>
              <a:t>10</a:t>
            </a:r>
            <a:r>
              <a:rPr lang="en-IN" sz="1800" b="0" strike="noStrike" spc="-1">
                <a:solidFill>
                  <a:srgbClr val="000000"/>
                </a:solidFill>
                <a:latin typeface="Calibri"/>
                <a:ea typeface="Calibri"/>
              </a:rPr>
              <a:t> and </a:t>
            </a:r>
            <a:r>
              <a:rPr lang="en-IN" sz="1800" b="0" strike="noStrike" spc="-1">
                <a:solidFill>
                  <a:srgbClr val="0000FF"/>
                </a:solidFill>
                <a:latin typeface="Calibri"/>
                <a:ea typeface="Calibri"/>
              </a:rPr>
              <a:t>20</a:t>
            </a:r>
            <a:r>
              <a:rPr lang="en-IN" sz="1800" b="0" strike="noStrike" spc="-1">
                <a:solidFill>
                  <a:srgbClr val="000000"/>
                </a:solidFill>
                <a:latin typeface="Calibri"/>
                <a:ea typeface="Calibri"/>
              </a:rPr>
              <a:t> machines.</a:t>
            </a:r>
            <a:endParaRPr lang="en-IN" sz="1800" b="0" strike="noStrike" spc="-1">
              <a:latin typeface="Arial"/>
            </a:endParaRPr>
          </a:p>
          <a:p>
            <a:pPr>
              <a:lnSpc>
                <a:spcPct val="90000"/>
              </a:lnSpc>
              <a:spcBef>
                <a:spcPts val="400"/>
              </a:spcBef>
            </a:pPr>
            <a:endParaRPr lang="en-IN" sz="1800" b="0" strike="noStrike" spc="-1">
              <a:latin typeface="Arial"/>
            </a:endParaRPr>
          </a:p>
          <a:p>
            <a:pPr marL="343080" indent="-341640">
              <a:lnSpc>
                <a:spcPct val="90000"/>
              </a:lnSpc>
              <a:spcBef>
                <a:spcPts val="400"/>
              </a:spcBef>
              <a:buClr>
                <a:srgbClr val="000000"/>
              </a:buClr>
              <a:buFont typeface="Arial"/>
              <a:buChar char="•"/>
            </a:pPr>
            <a:r>
              <a:rPr lang="en-IN" sz="1800" b="0" strike="noStrike" spc="-1">
                <a:solidFill>
                  <a:srgbClr val="000000"/>
                </a:solidFill>
                <a:latin typeface="Calibri"/>
                <a:ea typeface="Calibri"/>
              </a:rPr>
              <a:t>Most common microprocessor designs such as the </a:t>
            </a:r>
            <a:r>
              <a:rPr lang="en-IN" sz="1800" b="0" strike="noStrike" spc="-1">
                <a:solidFill>
                  <a:srgbClr val="0000FF"/>
                </a:solidFill>
                <a:latin typeface="Calibri"/>
                <a:ea typeface="Calibri"/>
              </a:rPr>
              <a:t>Intel 80x86 </a:t>
            </a:r>
            <a:r>
              <a:rPr lang="en-IN" sz="1800" b="0" strike="noStrike" spc="-1">
                <a:solidFill>
                  <a:srgbClr val="000000"/>
                </a:solidFill>
                <a:latin typeface="Calibri"/>
                <a:ea typeface="Calibri"/>
              </a:rPr>
              <a:t>and </a:t>
            </a:r>
            <a:r>
              <a:rPr lang="en-IN" sz="1800" b="0" strike="noStrike" spc="-1">
                <a:solidFill>
                  <a:srgbClr val="0000FF"/>
                </a:solidFill>
                <a:latin typeface="Calibri"/>
                <a:ea typeface="Calibri"/>
              </a:rPr>
              <a:t>Motorola 68K </a:t>
            </a:r>
            <a:r>
              <a:rPr lang="en-IN" sz="1800" b="0" strike="noStrike" spc="-1">
                <a:solidFill>
                  <a:srgbClr val="000000"/>
                </a:solidFill>
                <a:latin typeface="Calibri"/>
                <a:ea typeface="Calibri"/>
              </a:rPr>
              <a:t>series followed the </a:t>
            </a:r>
            <a:r>
              <a:rPr lang="en-IN" sz="1800" b="0" strike="noStrike" spc="-1">
                <a:solidFill>
                  <a:srgbClr val="0000FF"/>
                </a:solidFill>
                <a:latin typeface="Calibri"/>
                <a:ea typeface="Calibri"/>
              </a:rPr>
              <a:t>CISC</a:t>
            </a:r>
            <a:r>
              <a:rPr lang="en-IN" sz="1800" b="0" strike="noStrike" spc="-1">
                <a:solidFill>
                  <a:srgbClr val="000000"/>
                </a:solidFill>
                <a:latin typeface="Calibri"/>
                <a:ea typeface="Calibri"/>
              </a:rPr>
              <a:t> philosophy.</a:t>
            </a:r>
            <a:endParaRPr lang="en-IN" sz="1800" b="0" strike="noStrike" spc="-1">
              <a:latin typeface="Arial"/>
            </a:endParaRPr>
          </a:p>
          <a:p>
            <a:pPr>
              <a:lnSpc>
                <a:spcPct val="90000"/>
              </a:lnSpc>
              <a:spcBef>
                <a:spcPts val="400"/>
              </a:spcBef>
            </a:pPr>
            <a:endParaRPr lang="en-IN" sz="1800" b="0" strike="noStrike" spc="-1">
              <a:latin typeface="Arial"/>
            </a:endParaRPr>
          </a:p>
          <a:p>
            <a:pPr marL="343080" indent="-341640">
              <a:lnSpc>
                <a:spcPct val="90000"/>
              </a:lnSpc>
              <a:spcBef>
                <a:spcPts val="400"/>
              </a:spcBef>
              <a:buClr>
                <a:srgbClr val="000000"/>
              </a:buClr>
              <a:buFont typeface="Arial"/>
              <a:buChar char="•"/>
            </a:pPr>
            <a:r>
              <a:rPr lang="en-IN" sz="1800" b="0" strike="noStrike" spc="-1">
                <a:solidFill>
                  <a:srgbClr val="000000"/>
                </a:solidFill>
                <a:latin typeface="Calibri"/>
                <a:ea typeface="Calibri"/>
              </a:rPr>
              <a:t>But </a:t>
            </a:r>
            <a:r>
              <a:rPr lang="en-IN" sz="1800" b="0" strike="noStrike" spc="-1">
                <a:solidFill>
                  <a:srgbClr val="0000FF"/>
                </a:solidFill>
                <a:latin typeface="Calibri"/>
                <a:ea typeface="Calibri"/>
              </a:rPr>
              <a:t>recent</a:t>
            </a:r>
            <a:r>
              <a:rPr lang="en-IN" sz="1800" b="0" strike="noStrike" spc="-1">
                <a:solidFill>
                  <a:srgbClr val="000000"/>
                </a:solidFill>
                <a:latin typeface="Calibri"/>
                <a:ea typeface="Calibri"/>
              </a:rPr>
              <a:t> changes in software and hardware technology have forced a </a:t>
            </a:r>
            <a:r>
              <a:rPr lang="en-IN" sz="1800" b="0" strike="noStrike" spc="-1">
                <a:solidFill>
                  <a:srgbClr val="0000FF"/>
                </a:solidFill>
                <a:latin typeface="Calibri"/>
                <a:ea typeface="Calibri"/>
              </a:rPr>
              <a:t>reexamination of CISC </a:t>
            </a:r>
            <a:r>
              <a:rPr lang="en-IN" sz="1800" b="0" strike="noStrike" spc="-1">
                <a:solidFill>
                  <a:srgbClr val="000000"/>
                </a:solidFill>
                <a:latin typeface="Calibri"/>
                <a:ea typeface="Calibri"/>
              </a:rPr>
              <a:t>and many modern </a:t>
            </a:r>
            <a:r>
              <a:rPr lang="en-IN" sz="1800" b="0" strike="noStrike" spc="-1">
                <a:solidFill>
                  <a:srgbClr val="0000FF"/>
                </a:solidFill>
                <a:latin typeface="Calibri"/>
                <a:ea typeface="Calibri"/>
              </a:rPr>
              <a:t>CISC processors </a:t>
            </a:r>
            <a:r>
              <a:rPr lang="en-IN" sz="1800" b="0" strike="noStrike" spc="-1">
                <a:solidFill>
                  <a:srgbClr val="000000"/>
                </a:solidFill>
                <a:latin typeface="Calibri"/>
                <a:ea typeface="Calibri"/>
              </a:rPr>
              <a:t>are </a:t>
            </a:r>
            <a:r>
              <a:rPr lang="en-IN" sz="1800" b="0" strike="noStrike" spc="-1">
                <a:solidFill>
                  <a:srgbClr val="0000FF"/>
                </a:solidFill>
                <a:latin typeface="Calibri"/>
                <a:ea typeface="Calibri"/>
              </a:rPr>
              <a:t>hybrids</a:t>
            </a:r>
            <a:r>
              <a:rPr lang="en-IN" sz="1800" b="0" strike="noStrike" spc="-1">
                <a:solidFill>
                  <a:srgbClr val="000000"/>
                </a:solidFill>
                <a:latin typeface="Calibri"/>
                <a:ea typeface="Calibri"/>
              </a:rPr>
              <a:t>, implementing many </a:t>
            </a:r>
            <a:r>
              <a:rPr lang="en-IN" sz="1800" b="0" strike="noStrike" spc="-1">
                <a:solidFill>
                  <a:srgbClr val="0000FF"/>
                </a:solidFill>
                <a:latin typeface="Calibri"/>
                <a:ea typeface="Calibri"/>
              </a:rPr>
              <a:t>RISC principles</a:t>
            </a:r>
            <a:r>
              <a:rPr lang="en-IN" sz="1800" b="0" strike="noStrike" spc="-1">
                <a:solidFill>
                  <a:srgbClr val="000000"/>
                </a:solidFill>
                <a:latin typeface="Calibri"/>
                <a:ea typeface="Calibri"/>
              </a:rPr>
              <a:t> and </a:t>
            </a:r>
            <a:r>
              <a:rPr lang="en-IN" sz="1800" b="0" strike="noStrike" spc="-1">
                <a:solidFill>
                  <a:srgbClr val="0000FF"/>
                </a:solidFill>
                <a:latin typeface="Calibri"/>
                <a:ea typeface="Calibri"/>
              </a:rPr>
              <a:t>vive versa.</a:t>
            </a:r>
            <a:endParaRPr lang="en-IN" sz="1800" b="0" strike="noStrike" spc="-1">
              <a:latin typeface="Arial"/>
            </a:endParaRPr>
          </a:p>
          <a:p>
            <a:pPr>
              <a:lnSpc>
                <a:spcPct val="90000"/>
              </a:lnSpc>
              <a:spcBef>
                <a:spcPts val="400"/>
              </a:spcBef>
            </a:pPr>
            <a:endParaRPr lang="en-IN" sz="1800" b="0" strike="noStrike" spc="-1">
              <a:latin typeface="Arial"/>
            </a:endParaRPr>
          </a:p>
          <a:p>
            <a:pPr marL="343080" indent="-341640">
              <a:lnSpc>
                <a:spcPct val="90000"/>
              </a:lnSpc>
              <a:spcBef>
                <a:spcPts val="400"/>
              </a:spcBef>
              <a:buClr>
                <a:srgbClr val="0000FF"/>
              </a:buClr>
              <a:buFont typeface="Arial"/>
              <a:buChar char="•"/>
            </a:pPr>
            <a:r>
              <a:rPr lang="en-IN" sz="1800" b="0" strike="noStrike" spc="-1">
                <a:solidFill>
                  <a:srgbClr val="0000FF"/>
                </a:solidFill>
                <a:latin typeface="Calibri"/>
                <a:ea typeface="Calibri"/>
              </a:rPr>
              <a:t>CISC</a:t>
            </a:r>
            <a:r>
              <a:rPr lang="en-IN" sz="1800" b="0" strike="noStrike" spc="-1">
                <a:solidFill>
                  <a:srgbClr val="000000"/>
                </a:solidFill>
                <a:latin typeface="Calibri"/>
                <a:ea typeface="Calibri"/>
              </a:rPr>
              <a:t> was developed to make compiler development </a:t>
            </a:r>
            <a:r>
              <a:rPr lang="en-IN" sz="1800" b="0" strike="noStrike" spc="-1">
                <a:solidFill>
                  <a:srgbClr val="0000FF"/>
                </a:solidFill>
                <a:latin typeface="Calibri"/>
                <a:ea typeface="Calibri"/>
              </a:rPr>
              <a:t>simpler</a:t>
            </a:r>
            <a:r>
              <a:rPr lang="en-IN" sz="1800" b="0" strike="noStrike" spc="-1">
                <a:solidFill>
                  <a:srgbClr val="000000"/>
                </a:solidFill>
                <a:latin typeface="Calibri"/>
                <a:ea typeface="Calibri"/>
              </a:rPr>
              <a:t>.  It shifts most of the burden of generating machine instructions to the processor.</a:t>
            </a:r>
            <a:endParaRPr lang="en-IN" sz="1800" b="0" strike="noStrike" spc="-1">
              <a:latin typeface="Arial"/>
            </a:endParaRPr>
          </a:p>
          <a:p>
            <a:pPr marL="343080" indent="-214560">
              <a:lnSpc>
                <a:spcPct val="90000"/>
              </a:lnSpc>
              <a:spcBef>
                <a:spcPts val="400"/>
              </a:spcBef>
            </a:pPr>
            <a:endParaRPr lang="en-IN" sz="1800" b="0" strike="noStrike" spc="-1">
              <a:latin typeface="Arial"/>
            </a:endParaRPr>
          </a:p>
          <a:p>
            <a:pPr marL="343080" indent="-214560">
              <a:lnSpc>
                <a:spcPct val="90000"/>
              </a:lnSpc>
              <a:spcBef>
                <a:spcPts val="400"/>
              </a:spcBef>
            </a:pPr>
            <a:endParaRPr lang="en-IN" sz="1800" b="0" strike="noStrike" spc="-1">
              <a:latin typeface="Arial"/>
            </a:endParaRPr>
          </a:p>
          <a:p>
            <a:pPr marL="343080" indent="-214560">
              <a:lnSpc>
                <a:spcPct val="90000"/>
              </a:lnSpc>
              <a:spcBef>
                <a:spcPts val="400"/>
              </a:spcBef>
            </a:pPr>
            <a:endParaRPr lang="en-IN" sz="1800" b="0" strike="noStrike" spc="-1">
              <a:latin typeface="Arial"/>
            </a:endParaRPr>
          </a:p>
          <a:p>
            <a:pPr marL="343080" indent="-214560">
              <a:lnSpc>
                <a:spcPct val="90000"/>
              </a:lnSpc>
              <a:spcBef>
                <a:spcPts val="400"/>
              </a:spcBef>
            </a:pPr>
            <a:endParaRPr lang="en-IN" sz="1800" b="0" strike="noStrike" spc="-1">
              <a:latin typeface="Arial"/>
            </a:endParaRPr>
          </a:p>
          <a:p>
            <a:pPr marL="343080" indent="-214560">
              <a:lnSpc>
                <a:spcPct val="90000"/>
              </a:lnSpc>
              <a:spcBef>
                <a:spcPts val="400"/>
              </a:spcBef>
            </a:pPr>
            <a:endParaRPr lang="en-IN" sz="1800" b="0" strike="noStrike" spc="-1">
              <a:latin typeface="Arial"/>
            </a:endParaRPr>
          </a:p>
          <a:p>
            <a:pPr marL="343080" indent="-227160">
              <a:lnSpc>
                <a:spcPct val="90000"/>
              </a:lnSpc>
              <a:spcBef>
                <a:spcPts val="360"/>
              </a:spcBef>
            </a:pPr>
            <a:endParaRPr lang="en-IN" sz="1800" b="0" strike="noStrike" spc="-1">
              <a:latin typeface="Arial"/>
            </a:endParaRPr>
          </a:p>
        </p:txBody>
      </p:sp>
      <p:sp>
        <p:nvSpPr>
          <p:cNvPr id="220" name="CustomShape 3"/>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BE2181C-4617-41EE-B5FA-C30043FDED71}" type="slidenum">
              <a:rPr lang="en-IN" sz="1200" b="0" strike="noStrike" spc="-1">
                <a:solidFill>
                  <a:srgbClr val="888888"/>
                </a:solidFill>
                <a:latin typeface="Calibri"/>
                <a:ea typeface="Calibri"/>
              </a:rPr>
              <a:t>9</a:t>
            </a:fld>
            <a:endParaRPr lang="en-IN" sz="1200" b="0" strike="noStrike" spc="-1">
              <a:latin typeface="Arial"/>
            </a:endParaRPr>
          </a:p>
        </p:txBody>
      </p:sp>
      <p:sp>
        <p:nvSpPr>
          <p:cNvPr id="221"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TotalTime>
  <Words>2096</Words>
  <Application>Microsoft Office PowerPoint</Application>
  <PresentationFormat>On-screen Show (4:3)</PresentationFormat>
  <Paragraphs>250</Paragraphs>
  <Slides>25</Slides>
  <Notes>7</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25</vt:i4>
      </vt:variant>
    </vt:vector>
  </HeadingPairs>
  <TitlesOfParts>
    <vt:vector size="38" baseType="lpstr">
      <vt:lpstr>Arial</vt:lpstr>
      <vt:lpstr>Arial Black</vt:lpstr>
      <vt:lpstr>Calibri</vt:lpstr>
      <vt:lpstr>comic</vt:lpstr>
      <vt:lpstr>DejaVu Sans</vt:lpstr>
      <vt:lpstr>Noto Sans Symbols</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Microprocessors  &amp;  Computer Architecture</dc:title>
  <dc:subject/>
  <dc:creator/>
  <dc:description/>
  <cp:lastModifiedBy>Suresh</cp:lastModifiedBy>
  <cp:revision>29</cp:revision>
  <dcterms:modified xsi:type="dcterms:W3CDTF">2020-01-24T09:40:21Z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7</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25</vt:i4>
  </property>
</Properties>
</file>