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IN"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IN"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IN"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IN"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AEB8A697-C8AA-4A28-926E-452D8A3561B6}"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68971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143000" y="685800"/>
            <a:ext cx="4572000" cy="3429000"/>
          </a:xfrm>
          <a:prstGeom prst="rect">
            <a:avLst/>
          </a:prstGeom>
        </p:spPr>
      </p:sp>
      <p:sp>
        <p:nvSpPr>
          <p:cNvPr id="274"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275"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FB24396-8D17-418F-B741-604D53F25FDD}" type="slidenum">
              <a:rPr lang="en-IN" sz="1400" b="0" strike="noStrike" spc="-1">
                <a:solidFill>
                  <a:srgbClr val="000000"/>
                </a:solidFill>
                <a:latin typeface="Times New Roman"/>
                <a:ea typeface="+mn-ea"/>
              </a:rPr>
              <a:t>1</a:t>
            </a:fld>
            <a:endParaRPr lang="en-IN" sz="1400" b="0" strike="noStrike" spc="-1">
              <a:latin typeface="Arial"/>
            </a:endParaRPr>
          </a:p>
        </p:txBody>
      </p:sp>
      <p:sp>
        <p:nvSpPr>
          <p:cNvPr id="276" name="CustomShape 4"/>
          <p:cNvSpPr/>
          <p:nvPr/>
        </p:nvSpPr>
        <p:spPr>
          <a:xfrm>
            <a:off x="0" y="0"/>
            <a:ext cx="2970000" cy="4554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4076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D0108BB-D4BB-4EE0-AD5C-A9A55C68557C}" type="slidenum">
              <a:rPr lang="en-IN" sz="1200" b="0" strike="noStrike" spc="-1">
                <a:solidFill>
                  <a:srgbClr val="000000"/>
                </a:solidFill>
                <a:latin typeface="Arial"/>
                <a:ea typeface="Arial"/>
              </a:rPr>
              <a:t>21</a:t>
            </a:fld>
            <a:endParaRPr lang="en-IN" sz="1200" b="0" strike="noStrike" spc="-1">
              <a:latin typeface="Arial"/>
            </a:endParaRPr>
          </a:p>
        </p:txBody>
      </p:sp>
      <p:sp>
        <p:nvSpPr>
          <p:cNvPr id="304" name="PlaceHolder 2"/>
          <p:cNvSpPr>
            <a:spLocks noGrp="1" noRot="1" noChangeAspect="1"/>
          </p:cNvSpPr>
          <p:nvPr>
            <p:ph type="sldImg"/>
          </p:nvPr>
        </p:nvSpPr>
        <p:spPr>
          <a:xfrm>
            <a:off x="1143000" y="685800"/>
            <a:ext cx="4571640" cy="3428640"/>
          </a:xfrm>
          <a:prstGeom prst="rect">
            <a:avLst/>
          </a:prstGeom>
        </p:spPr>
      </p:sp>
      <p:sp>
        <p:nvSpPr>
          <p:cNvPr id="305"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3979268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4BFC987-7076-4CC5-BE63-FF5675E7A2A9}" type="slidenum">
              <a:rPr lang="en-IN" sz="1200" b="0" strike="noStrike" spc="-1">
                <a:solidFill>
                  <a:srgbClr val="000000"/>
                </a:solidFill>
                <a:latin typeface="Arial"/>
                <a:ea typeface="Arial"/>
              </a:rPr>
              <a:t>22</a:t>
            </a:fld>
            <a:endParaRPr lang="en-IN" sz="1200" b="0" strike="noStrike" spc="-1">
              <a:latin typeface="Arial"/>
            </a:endParaRPr>
          </a:p>
        </p:txBody>
      </p:sp>
      <p:sp>
        <p:nvSpPr>
          <p:cNvPr id="307" name="PlaceHolder 2"/>
          <p:cNvSpPr>
            <a:spLocks noGrp="1" noRot="1" noChangeAspect="1"/>
          </p:cNvSpPr>
          <p:nvPr>
            <p:ph type="sldImg"/>
          </p:nvPr>
        </p:nvSpPr>
        <p:spPr>
          <a:xfrm>
            <a:off x="1143000" y="685800"/>
            <a:ext cx="4571280" cy="3428280"/>
          </a:xfrm>
          <a:prstGeom prst="rect">
            <a:avLst/>
          </a:prstGeom>
        </p:spPr>
      </p:sp>
      <p:sp>
        <p:nvSpPr>
          <p:cNvPr id="308"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236828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1143000" y="685800"/>
            <a:ext cx="4571280" cy="3428280"/>
          </a:xfrm>
          <a:prstGeom prst="rect">
            <a:avLst/>
          </a:prstGeom>
        </p:spPr>
      </p:sp>
      <p:sp>
        <p:nvSpPr>
          <p:cNvPr id="278"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279" name="CustomShape 3"/>
          <p:cNvSpPr/>
          <p:nvPr/>
        </p:nvSpPr>
        <p:spPr>
          <a:xfrm>
            <a:off x="0" y="0"/>
            <a:ext cx="2970000" cy="455400"/>
          </a:xfrm>
          <a:prstGeom prst="rect">
            <a:avLst/>
          </a:prstGeom>
          <a:noFill/>
          <a:ln>
            <a:noFill/>
          </a:ln>
        </p:spPr>
        <p:style>
          <a:lnRef idx="0">
            <a:scrgbClr r="0" g="0" b="0"/>
          </a:lnRef>
          <a:fillRef idx="0">
            <a:scrgbClr r="0" g="0" b="0"/>
          </a:fillRef>
          <a:effectRef idx="0">
            <a:scrgbClr r="0" g="0" b="0"/>
          </a:effectRef>
          <a:fontRef idx="minor"/>
        </p:style>
      </p:sp>
      <p:sp>
        <p:nvSpPr>
          <p:cNvPr id="280" name="CustomShape 4"/>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C8F7A1E-8C5E-49A8-8669-017FA1B0978D}" type="slidenum">
              <a:rPr lang="en-IN" sz="1400" b="0" strike="noStrike" spc="-1">
                <a:solidFill>
                  <a:srgbClr val="000000"/>
                </a:solidFill>
                <a:latin typeface="Times New Roman"/>
                <a:ea typeface="+mn-ea"/>
              </a:rPr>
              <a:t>4</a:t>
            </a:fld>
            <a:endParaRPr lang="en-IN" sz="1400" b="0" strike="noStrike" spc="-1">
              <a:latin typeface="Arial"/>
            </a:endParaRPr>
          </a:p>
        </p:txBody>
      </p:sp>
    </p:spTree>
    <p:extLst>
      <p:ext uri="{BB962C8B-B14F-4D97-AF65-F5344CB8AC3E}">
        <p14:creationId xmlns:p14="http://schemas.microsoft.com/office/powerpoint/2010/main" val="6048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0C221E4-CF51-465B-8309-DFF7B0D703B6}" type="slidenum">
              <a:rPr lang="en-IN" sz="1200" b="0" strike="noStrike" spc="-1">
                <a:solidFill>
                  <a:srgbClr val="000000"/>
                </a:solidFill>
                <a:latin typeface="Arial"/>
                <a:ea typeface="Arial"/>
              </a:rPr>
              <a:t>10</a:t>
            </a:fld>
            <a:endParaRPr lang="en-IN" sz="1200" b="0" strike="noStrike" spc="-1">
              <a:latin typeface="Arial"/>
            </a:endParaRPr>
          </a:p>
        </p:txBody>
      </p:sp>
      <p:sp>
        <p:nvSpPr>
          <p:cNvPr id="282" name="PlaceHolder 2"/>
          <p:cNvSpPr>
            <a:spLocks noGrp="1" noRot="1" noChangeAspect="1"/>
          </p:cNvSpPr>
          <p:nvPr>
            <p:ph type="sldImg"/>
          </p:nvPr>
        </p:nvSpPr>
        <p:spPr>
          <a:xfrm>
            <a:off x="1143000" y="685800"/>
            <a:ext cx="4571280" cy="3428280"/>
          </a:xfrm>
          <a:prstGeom prst="rect">
            <a:avLst/>
          </a:prstGeom>
        </p:spPr>
      </p:sp>
      <p:sp>
        <p:nvSpPr>
          <p:cNvPr id="283"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390622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noRot="1" noChangeAspect="1"/>
          </p:cNvSpPr>
          <p:nvPr>
            <p:ph type="sldImg"/>
          </p:nvPr>
        </p:nvSpPr>
        <p:spPr>
          <a:xfrm>
            <a:off x="1143000" y="685800"/>
            <a:ext cx="4571280" cy="3428280"/>
          </a:xfrm>
          <a:prstGeom prst="rect">
            <a:avLst/>
          </a:prstGeom>
        </p:spPr>
      </p:sp>
      <p:sp>
        <p:nvSpPr>
          <p:cNvPr id="285"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286" name="CustomShape 3"/>
          <p:cNvSpPr/>
          <p:nvPr/>
        </p:nvSpPr>
        <p:spPr>
          <a:xfrm>
            <a:off x="0" y="0"/>
            <a:ext cx="2970000" cy="455400"/>
          </a:xfrm>
          <a:prstGeom prst="rect">
            <a:avLst/>
          </a:prstGeom>
          <a:noFill/>
          <a:ln>
            <a:noFill/>
          </a:ln>
        </p:spPr>
        <p:style>
          <a:lnRef idx="0">
            <a:scrgbClr r="0" g="0" b="0"/>
          </a:lnRef>
          <a:fillRef idx="0">
            <a:scrgbClr r="0" g="0" b="0"/>
          </a:fillRef>
          <a:effectRef idx="0">
            <a:scrgbClr r="0" g="0" b="0"/>
          </a:effectRef>
          <a:fontRef idx="minor"/>
        </p:style>
      </p:sp>
      <p:sp>
        <p:nvSpPr>
          <p:cNvPr id="287" name="CustomShape 4"/>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18982C5-8B79-4E8B-ABB2-07938E43A4E5}" type="slidenum">
              <a:rPr lang="en-IN" sz="1400" b="0" strike="noStrike" spc="-1">
                <a:solidFill>
                  <a:srgbClr val="000000"/>
                </a:solidFill>
                <a:latin typeface="Times New Roman"/>
                <a:ea typeface="+mn-ea"/>
              </a:rPr>
              <a:t>15</a:t>
            </a:fld>
            <a:endParaRPr lang="en-IN" sz="1400" b="0" strike="noStrike" spc="-1">
              <a:latin typeface="Arial"/>
            </a:endParaRPr>
          </a:p>
        </p:txBody>
      </p:sp>
    </p:spTree>
    <p:extLst>
      <p:ext uri="{BB962C8B-B14F-4D97-AF65-F5344CB8AC3E}">
        <p14:creationId xmlns:p14="http://schemas.microsoft.com/office/powerpoint/2010/main" val="231383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04DA8E6-6D54-4ACB-AB05-6E838BB7B567}" type="slidenum">
              <a:rPr lang="en-IN" sz="1200" b="0" strike="noStrike" spc="-1">
                <a:solidFill>
                  <a:srgbClr val="000000"/>
                </a:solidFill>
                <a:latin typeface="Arial"/>
                <a:ea typeface="Arial"/>
              </a:rPr>
              <a:t>16</a:t>
            </a:fld>
            <a:endParaRPr lang="en-IN" sz="1200" b="0" strike="noStrike" spc="-1">
              <a:latin typeface="Arial"/>
            </a:endParaRPr>
          </a:p>
        </p:txBody>
      </p:sp>
      <p:sp>
        <p:nvSpPr>
          <p:cNvPr id="289" name="PlaceHolder 2"/>
          <p:cNvSpPr>
            <a:spLocks noGrp="1" noRot="1" noChangeAspect="1"/>
          </p:cNvSpPr>
          <p:nvPr>
            <p:ph type="sldImg"/>
          </p:nvPr>
        </p:nvSpPr>
        <p:spPr>
          <a:xfrm>
            <a:off x="1143000" y="685800"/>
            <a:ext cx="4571640" cy="3428640"/>
          </a:xfrm>
          <a:prstGeom prst="rect">
            <a:avLst/>
          </a:prstGeom>
        </p:spPr>
      </p:sp>
      <p:sp>
        <p:nvSpPr>
          <p:cNvPr id="290"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110988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42385D1-1EDE-4AAE-BDF5-910584C37529}" type="slidenum">
              <a:rPr lang="en-IN" sz="1200" b="0" strike="noStrike" spc="-1">
                <a:solidFill>
                  <a:srgbClr val="000000"/>
                </a:solidFill>
                <a:latin typeface="Arial"/>
                <a:ea typeface="Arial"/>
              </a:rPr>
              <a:t>17</a:t>
            </a:fld>
            <a:endParaRPr lang="en-IN" sz="1200" b="0" strike="noStrike" spc="-1">
              <a:latin typeface="Arial"/>
            </a:endParaRPr>
          </a:p>
        </p:txBody>
      </p:sp>
      <p:sp>
        <p:nvSpPr>
          <p:cNvPr id="292" name="PlaceHolder 2"/>
          <p:cNvSpPr>
            <a:spLocks noGrp="1" noRot="1" noChangeAspect="1"/>
          </p:cNvSpPr>
          <p:nvPr>
            <p:ph type="sldImg"/>
          </p:nvPr>
        </p:nvSpPr>
        <p:spPr>
          <a:xfrm>
            <a:off x="1143000" y="685800"/>
            <a:ext cx="4571640" cy="3428640"/>
          </a:xfrm>
          <a:prstGeom prst="rect">
            <a:avLst/>
          </a:prstGeom>
        </p:spPr>
      </p:sp>
      <p:sp>
        <p:nvSpPr>
          <p:cNvPr id="293"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2336282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81797A0-E36B-4522-AFFA-2CC222906517}" type="slidenum">
              <a:rPr lang="en-IN" sz="1200" b="0" strike="noStrike" spc="-1">
                <a:solidFill>
                  <a:srgbClr val="000000"/>
                </a:solidFill>
                <a:latin typeface="Arial"/>
                <a:ea typeface="Arial"/>
              </a:rPr>
              <a:t>18</a:t>
            </a:fld>
            <a:endParaRPr lang="en-IN" sz="1200" b="0" strike="noStrike" spc="-1">
              <a:latin typeface="Arial"/>
            </a:endParaRPr>
          </a:p>
        </p:txBody>
      </p:sp>
      <p:sp>
        <p:nvSpPr>
          <p:cNvPr id="295" name="PlaceHolder 2"/>
          <p:cNvSpPr>
            <a:spLocks noGrp="1" noRot="1" noChangeAspect="1"/>
          </p:cNvSpPr>
          <p:nvPr>
            <p:ph type="sldImg"/>
          </p:nvPr>
        </p:nvSpPr>
        <p:spPr>
          <a:xfrm>
            <a:off x="1143000" y="685800"/>
            <a:ext cx="4571640" cy="3428640"/>
          </a:xfrm>
          <a:prstGeom prst="rect">
            <a:avLst/>
          </a:prstGeom>
        </p:spPr>
      </p:sp>
      <p:sp>
        <p:nvSpPr>
          <p:cNvPr id="296"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371602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47F415B-0458-4382-B47A-FD6307495D8C}" type="slidenum">
              <a:rPr lang="en-IN" sz="1200" b="0" strike="noStrike" spc="-1">
                <a:solidFill>
                  <a:srgbClr val="000000"/>
                </a:solidFill>
                <a:latin typeface="Arial"/>
                <a:ea typeface="Arial"/>
              </a:rPr>
              <a:t>19</a:t>
            </a:fld>
            <a:endParaRPr lang="en-IN" sz="1200" b="0" strike="noStrike" spc="-1">
              <a:latin typeface="Arial"/>
            </a:endParaRPr>
          </a:p>
        </p:txBody>
      </p:sp>
      <p:sp>
        <p:nvSpPr>
          <p:cNvPr id="298" name="PlaceHolder 2"/>
          <p:cNvSpPr>
            <a:spLocks noGrp="1" noRot="1" noChangeAspect="1"/>
          </p:cNvSpPr>
          <p:nvPr>
            <p:ph type="sldImg"/>
          </p:nvPr>
        </p:nvSpPr>
        <p:spPr>
          <a:xfrm>
            <a:off x="1143000" y="685800"/>
            <a:ext cx="4571640" cy="3428640"/>
          </a:xfrm>
          <a:prstGeom prst="rect">
            <a:avLst/>
          </a:prstGeom>
        </p:spPr>
      </p:sp>
      <p:sp>
        <p:nvSpPr>
          <p:cNvPr id="299"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183257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328C7B6-192E-429D-B3AE-817554278E0B}" type="slidenum">
              <a:rPr lang="en-IN" sz="1200" b="0" strike="noStrike" spc="-1">
                <a:solidFill>
                  <a:srgbClr val="000000"/>
                </a:solidFill>
                <a:latin typeface="Arial"/>
                <a:ea typeface="Arial"/>
              </a:rPr>
              <a:t>20</a:t>
            </a:fld>
            <a:endParaRPr lang="en-IN" sz="1200" b="0" strike="noStrike" spc="-1">
              <a:latin typeface="Arial"/>
            </a:endParaRPr>
          </a:p>
        </p:txBody>
      </p:sp>
      <p:sp>
        <p:nvSpPr>
          <p:cNvPr id="301" name="PlaceHolder 2"/>
          <p:cNvSpPr>
            <a:spLocks noGrp="1" noRot="1" noChangeAspect="1"/>
          </p:cNvSpPr>
          <p:nvPr>
            <p:ph type="sldImg"/>
          </p:nvPr>
        </p:nvSpPr>
        <p:spPr>
          <a:xfrm>
            <a:off x="1143000" y="685800"/>
            <a:ext cx="4571640" cy="3428640"/>
          </a:xfrm>
          <a:prstGeom prst="rect">
            <a:avLst/>
          </a:prstGeom>
        </p:spPr>
      </p:sp>
      <p:sp>
        <p:nvSpPr>
          <p:cNvPr id="302" name="PlaceHolder 3"/>
          <p:cNvSpPr>
            <a:spLocks noGrp="1"/>
          </p:cNvSpPr>
          <p:nvPr>
            <p:ph type="body"/>
          </p:nvPr>
        </p:nvSpPr>
        <p:spPr>
          <a:xfrm>
            <a:off x="914040" y="4343040"/>
            <a:ext cx="5028120" cy="4112640"/>
          </a:xfrm>
          <a:prstGeom prst="rect">
            <a:avLst/>
          </a:prstGeom>
        </p:spPr>
        <p:txBody>
          <a:bodyPr lIns="0" tIns="0" rIns="0" bIns="0">
            <a:noAutofit/>
          </a:bodyPr>
          <a:lstStyle/>
          <a:p>
            <a:endParaRPr lang="en-IN" sz="2000" b="0" strike="noStrike" spc="-1">
              <a:latin typeface="Arial"/>
            </a:endParaRPr>
          </a:p>
        </p:txBody>
      </p:sp>
    </p:spTree>
    <p:extLst>
      <p:ext uri="{BB962C8B-B14F-4D97-AF65-F5344CB8AC3E}">
        <p14:creationId xmlns:p14="http://schemas.microsoft.com/office/powerpoint/2010/main" val="290273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oogle Shape;15;p1"/>
          <p:cNvPicPr/>
          <p:nvPr/>
        </p:nvPicPr>
        <p:blipFill>
          <a:blip r:embed="rId14"/>
          <a:srcRect l="8764" t="18899" r="9042" b="16667"/>
          <a:stretch/>
        </p:blipFill>
        <p:spPr>
          <a:xfrm>
            <a:off x="6845400" y="0"/>
            <a:ext cx="2296800" cy="790200"/>
          </a:xfrm>
          <a:prstGeom prst="rect">
            <a:avLst/>
          </a:prstGeom>
          <a:ln>
            <a:noFill/>
          </a:ln>
        </p:spPr>
      </p:pic>
      <p:sp>
        <p:nvSpPr>
          <p:cNvPr id="6" name="CustomShape 1"/>
          <p:cNvSpPr/>
          <p:nvPr/>
        </p:nvSpPr>
        <p:spPr>
          <a:xfrm>
            <a:off x="457200" y="207360"/>
            <a:ext cx="6221880" cy="36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700" b="0" strike="noStrike" spc="-1">
                <a:solidFill>
                  <a:srgbClr val="000000"/>
                </a:solidFill>
                <a:latin typeface="Calibri"/>
                <a:ea typeface="Calibri"/>
              </a:rPr>
              <a:t>MICROPROCESSORS &amp; COMPUTER ARCHITECHTURE</a:t>
            </a:r>
            <a:endParaRPr lang="en-IN" sz="1700" b="0" strike="noStrike" spc="-1">
              <a:latin typeface="Arial"/>
            </a:endParaRPr>
          </a:p>
        </p:txBody>
      </p:sp>
      <p:sp>
        <p:nvSpPr>
          <p:cNvPr id="2" name="CustomShape 2"/>
          <p:cNvSpPr/>
          <p:nvPr/>
        </p:nvSpPr>
        <p:spPr>
          <a:xfrm>
            <a:off x="457200" y="207360"/>
            <a:ext cx="6387120" cy="36756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oogle Shape;15;p1"/>
          <p:cNvPicPr/>
          <p:nvPr/>
        </p:nvPicPr>
        <p:blipFill>
          <a:blip r:embed="rId14"/>
          <a:srcRect l="8764" t="18899" r="9042" b="16667"/>
          <a:stretch/>
        </p:blipFill>
        <p:spPr>
          <a:xfrm>
            <a:off x="6845400" y="0"/>
            <a:ext cx="2296800" cy="790200"/>
          </a:xfrm>
          <a:prstGeom prst="rect">
            <a:avLst/>
          </a:prstGeom>
          <a:ln>
            <a:noFill/>
          </a:ln>
        </p:spPr>
      </p:pic>
      <p:sp>
        <p:nvSpPr>
          <p:cNvPr id="42" name="CustomShape 1"/>
          <p:cNvSpPr/>
          <p:nvPr/>
        </p:nvSpPr>
        <p:spPr>
          <a:xfrm>
            <a:off x="610200" y="211320"/>
            <a:ext cx="5992560" cy="36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700" b="0" strike="noStrike" spc="-1">
                <a:solidFill>
                  <a:srgbClr val="000000"/>
                </a:solidFill>
                <a:latin typeface="Calibri"/>
                <a:ea typeface="Calibri"/>
              </a:rPr>
              <a:t>MICROPROCESSORS &amp; COMPUTER ARCHITECHTURE</a:t>
            </a:r>
            <a:endParaRPr lang="en-IN" sz="1700" b="0" strike="noStrike" spc="-1">
              <a:latin typeface="Arial"/>
            </a:endParaRPr>
          </a:p>
        </p:txBody>
      </p:sp>
      <p:sp>
        <p:nvSpPr>
          <p:cNvPr id="43" name="CustomShape 2"/>
          <p:cNvSpPr/>
          <p:nvPr/>
        </p:nvSpPr>
        <p:spPr>
          <a:xfrm>
            <a:off x="508680" y="139680"/>
            <a:ext cx="6335640" cy="367560"/>
          </a:xfrm>
          <a:prstGeom prst="rect">
            <a:avLst/>
          </a:prstGeom>
          <a:solidFill>
            <a:schemeClr val="lt1">
              <a:alpha val="56000"/>
            </a:schemeClr>
          </a:solidFill>
          <a:ln w="25560">
            <a:solidFill>
              <a:schemeClr val="lt1"/>
            </a:solidFill>
            <a:round/>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Session%203-4/5.s"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Session%203-4/4.s"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Session%203-4/2.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Session%203-4/3.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Session%203-4/1.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2187720" y="1055160"/>
            <a:ext cx="6478560" cy="220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cap="small" spc="-1">
                <a:solidFill>
                  <a:srgbClr val="C00000"/>
                </a:solidFill>
                <a:latin typeface="comic"/>
                <a:ea typeface="comic"/>
              </a:rPr>
              <a:t>Microprocessors </a:t>
            </a:r>
            <a:r>
              <a:t/>
            </a:r>
            <a:br/>
            <a:r>
              <a:rPr lang="en-IN" sz="3959" b="1" strike="noStrike" cap="small" spc="-1">
                <a:solidFill>
                  <a:srgbClr val="C00000"/>
                </a:solidFill>
                <a:latin typeface="comic"/>
                <a:ea typeface="comic"/>
              </a:rPr>
              <a:t>&amp; Computer Architecture</a:t>
            </a:r>
            <a:endParaRPr lang="en-IN" sz="3959" b="0" strike="noStrike" spc="-1">
              <a:latin typeface="Arial"/>
            </a:endParaRPr>
          </a:p>
        </p:txBody>
      </p:sp>
      <p:sp>
        <p:nvSpPr>
          <p:cNvPr id="89" name="CustomShape 2"/>
          <p:cNvSpPr/>
          <p:nvPr/>
        </p:nvSpPr>
        <p:spPr>
          <a:xfrm>
            <a:off x="3125160" y="3183120"/>
            <a:ext cx="4722480" cy="236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80000"/>
              </a:lnSpc>
            </a:pPr>
            <a:r>
              <a:rPr lang="en-IN" sz="2480" b="1" strike="noStrike" spc="-1">
                <a:solidFill>
                  <a:srgbClr val="000000"/>
                </a:solidFill>
                <a:latin typeface="Arial Black"/>
                <a:ea typeface="Arial Black"/>
              </a:rPr>
              <a:t>UE18CS253</a:t>
            </a:r>
            <a:endParaRPr lang="en-IN" sz="2480" b="0" strike="noStrike" spc="-1">
              <a:latin typeface="Arial"/>
            </a:endParaRPr>
          </a:p>
          <a:p>
            <a:pPr algn="ctr">
              <a:lnSpc>
                <a:spcPct val="80000"/>
              </a:lnSpc>
              <a:spcBef>
                <a:spcPts val="496"/>
              </a:spcBef>
            </a:pPr>
            <a:r>
              <a:rPr lang="en-IN" sz="2480" b="1" strike="noStrike" spc="-1">
                <a:solidFill>
                  <a:srgbClr val="888888"/>
                </a:solidFill>
                <a:latin typeface="Calibri"/>
                <a:ea typeface="Calibri"/>
              </a:rPr>
              <a:t>UNIT -1</a:t>
            </a:r>
            <a:endParaRPr lang="en-IN" sz="2480" b="0" strike="noStrike" spc="-1">
              <a:latin typeface="Arial"/>
            </a:endParaRPr>
          </a:p>
          <a:p>
            <a:pPr algn="ctr">
              <a:lnSpc>
                <a:spcPct val="80000"/>
              </a:lnSpc>
              <a:spcBef>
                <a:spcPts val="496"/>
              </a:spcBef>
            </a:pPr>
            <a:r>
              <a:rPr lang="en-IN" sz="2480" b="1" strike="noStrike" spc="-1">
                <a:solidFill>
                  <a:srgbClr val="888888"/>
                </a:solidFill>
                <a:latin typeface="Calibri"/>
                <a:ea typeface="Calibri"/>
              </a:rPr>
              <a:t>Session – 3 &amp; 4</a:t>
            </a:r>
            <a:endParaRPr lang="en-IN" sz="2480" b="0" strike="noStrike" spc="-1">
              <a:latin typeface="Arial"/>
            </a:endParaRPr>
          </a:p>
          <a:p>
            <a:pPr algn="ctr">
              <a:lnSpc>
                <a:spcPct val="80000"/>
              </a:lnSpc>
              <a:spcBef>
                <a:spcPts val="496"/>
              </a:spcBef>
            </a:pPr>
            <a:r>
              <a:rPr lang="en-IN" sz="2480" b="1" strike="noStrike" spc="-1">
                <a:solidFill>
                  <a:srgbClr val="C00000"/>
                </a:solidFill>
                <a:latin typeface="Calibri"/>
                <a:ea typeface="Calibri"/>
              </a:rPr>
              <a:t>ARM </a:t>
            </a:r>
            <a:endParaRPr lang="en-IN" sz="2480" b="0" strike="noStrike" spc="-1">
              <a:latin typeface="Arial"/>
            </a:endParaRPr>
          </a:p>
          <a:p>
            <a:pPr algn="ctr">
              <a:lnSpc>
                <a:spcPct val="80000"/>
              </a:lnSpc>
              <a:spcBef>
                <a:spcPts val="496"/>
              </a:spcBef>
            </a:pPr>
            <a:r>
              <a:rPr lang="en-IN" sz="2480" b="1" strike="noStrike" spc="-1">
                <a:solidFill>
                  <a:srgbClr val="C00000"/>
                </a:solidFill>
                <a:latin typeface="Calibri"/>
                <a:ea typeface="Calibri"/>
              </a:rPr>
              <a:t>Assembly Language Programming</a:t>
            </a:r>
            <a:endParaRPr lang="en-IN" sz="2480" b="0" strike="noStrike" spc="-1">
              <a:latin typeface="Arial"/>
            </a:endParaRPr>
          </a:p>
        </p:txBody>
      </p:sp>
      <p:pic>
        <p:nvPicPr>
          <p:cNvPr id="90" name="Google Shape;95;p13"/>
          <p:cNvPicPr/>
          <p:nvPr/>
        </p:nvPicPr>
        <p:blipFill>
          <a:blip r:embed="rId3"/>
          <a:stretch/>
        </p:blipFill>
        <p:spPr>
          <a:xfrm rot="20500800">
            <a:off x="573480" y="3774600"/>
            <a:ext cx="2122200" cy="2151000"/>
          </a:xfrm>
          <a:prstGeom prst="rect">
            <a:avLst/>
          </a:prstGeom>
          <a:ln>
            <a:noFill/>
          </a:ln>
        </p:spPr>
      </p:pic>
      <p:pic>
        <p:nvPicPr>
          <p:cNvPr id="91" name="Google Shape;96;p13"/>
          <p:cNvPicPr/>
          <p:nvPr/>
        </p:nvPicPr>
        <p:blipFill>
          <a:blip r:embed="rId4"/>
          <a:stretch/>
        </p:blipFill>
        <p:spPr>
          <a:xfrm rot="3808800">
            <a:off x="563400" y="1319760"/>
            <a:ext cx="2145600" cy="1699200"/>
          </a:xfrm>
          <a:prstGeom prst="rect">
            <a:avLst/>
          </a:prstGeom>
          <a:ln>
            <a:noFill/>
          </a:ln>
        </p:spPr>
      </p:pic>
      <p:sp>
        <p:nvSpPr>
          <p:cNvPr id="92"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56FE860-35AC-45E4-AB3D-7DB4D2F84A62}" type="slidenum">
              <a:rPr lang="en-IN" sz="1200" b="0" strike="noStrike" spc="-1">
                <a:solidFill>
                  <a:srgbClr val="888888"/>
                </a:solidFill>
                <a:latin typeface="Calibri"/>
                <a:ea typeface="Calibri"/>
              </a:rPr>
              <a:t>1</a:t>
            </a:fld>
            <a:endParaRPr lang="en-IN" sz="1200" b="0" strike="noStrike" spc="-1">
              <a:latin typeface="Arial"/>
            </a:endParaRPr>
          </a:p>
        </p:txBody>
      </p:sp>
      <p:sp>
        <p:nvSpPr>
          <p:cNvPr id="93" name="CustomShape 4"/>
          <p:cNvSpPr/>
          <p:nvPr/>
        </p:nvSpPr>
        <p:spPr>
          <a:xfrm>
            <a:off x="6264000" y="5447880"/>
            <a:ext cx="2662560" cy="103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spc="-1" dirty="0">
                <a:solidFill>
                  <a:srgbClr val="C00000"/>
                </a:solidFill>
                <a:uFill>
                  <a:solidFill>
                    <a:srgbClr val="FFFFFF"/>
                  </a:solidFill>
                </a:uFill>
                <a:latin typeface="Calibri"/>
                <a:ea typeface="Calibri"/>
              </a:rPr>
              <a:t>Credits:</a:t>
            </a:r>
            <a:endParaRPr lang="en-IN" spc="-1" dirty="0">
              <a:solidFill>
                <a:srgbClr val="000000"/>
              </a:solidFill>
              <a:uFill>
                <a:solidFill>
                  <a:srgbClr val="FFFFFF"/>
                </a:solidFill>
              </a:uFill>
            </a:endParaRPr>
          </a:p>
          <a:p>
            <a:pPr>
              <a:lnSpc>
                <a:spcPct val="100000"/>
              </a:lnSpc>
            </a:pPr>
            <a:r>
              <a:rPr lang="en-IN" sz="2400" spc="-1">
                <a:solidFill>
                  <a:srgbClr val="000099"/>
                </a:solidFill>
                <a:uFill>
                  <a:solidFill>
                    <a:srgbClr val="FFFFFF"/>
                  </a:solidFill>
                </a:uFill>
                <a:latin typeface="Calibri"/>
                <a:ea typeface="Calibri"/>
              </a:rPr>
              <a:t>MPCA Team</a:t>
            </a:r>
            <a:endParaRPr lang="en-IN" spc="-1">
              <a:solidFill>
                <a:srgbClr val="000000"/>
              </a:solidFill>
              <a:uFill>
                <a:solidFill>
                  <a:srgbClr val="FFFFFF"/>
                </a:solidFill>
              </a:uFill>
            </a:endParaRPr>
          </a:p>
          <a:p>
            <a:pPr>
              <a:lnSpc>
                <a:spcPct val="100000"/>
              </a:lnSpc>
            </a:pPr>
            <a:endParaRPr lang="en-IN" sz="2400" b="0" strike="noStrike" spc="-1" dirty="0">
              <a:latin typeface="Arial"/>
            </a:endParaRPr>
          </a:p>
        </p:txBody>
      </p:sp>
      <p:sp>
        <p:nvSpPr>
          <p:cNvPr id="94" name="CustomShape 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33520" y="743040"/>
            <a:ext cx="8227800" cy="6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Shifted register operands</a:t>
            </a:r>
            <a:endParaRPr lang="en-IN" sz="3959" b="0" strike="noStrike" spc="-1">
              <a:latin typeface="Arial"/>
            </a:endParaRPr>
          </a:p>
        </p:txBody>
      </p:sp>
      <p:sp>
        <p:nvSpPr>
          <p:cNvPr id="144" name="CustomShape 2"/>
          <p:cNvSpPr/>
          <p:nvPr/>
        </p:nvSpPr>
        <p:spPr>
          <a:xfrm>
            <a:off x="208800" y="1514520"/>
            <a:ext cx="3884400" cy="502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buClr>
                <a:srgbClr val="000000"/>
              </a:buClr>
              <a:buFont typeface="Arial"/>
              <a:buChar char="•"/>
            </a:pPr>
            <a:r>
              <a:rPr lang="en-IN" sz="2400" b="0" strike="noStrike" spc="-1">
                <a:solidFill>
                  <a:srgbClr val="000000"/>
                </a:solidFill>
                <a:latin typeface="Calibri"/>
                <a:ea typeface="Calibri"/>
              </a:rPr>
              <a:t>One operand to ALU is routed through the </a:t>
            </a:r>
            <a:r>
              <a:rPr lang="en-IN" sz="2400" b="1" strike="noStrike" spc="-1">
                <a:solidFill>
                  <a:srgbClr val="0000FF"/>
                </a:solidFill>
                <a:latin typeface="Calibri"/>
                <a:ea typeface="Calibri"/>
              </a:rPr>
              <a:t>Barrel shifter</a:t>
            </a:r>
            <a:r>
              <a:rPr lang="en-IN" sz="2400" b="0" strike="noStrike" spc="-1">
                <a:solidFill>
                  <a:srgbClr val="000000"/>
                </a:solidFill>
                <a:latin typeface="Calibri"/>
                <a:ea typeface="Calibri"/>
              </a:rPr>
              <a:t>. Thus, the operand can be modified before it is used. Useful for fast multiplication and dealing with lists, table and other complex data structure. (similar to the displacement addressing mode in CISC.)</a:t>
            </a:r>
            <a:endParaRPr lang="en-IN" sz="2400" b="0" strike="noStrike" spc="-1">
              <a:latin typeface="Arial"/>
            </a:endParaRPr>
          </a:p>
        </p:txBody>
      </p:sp>
      <p:pic>
        <p:nvPicPr>
          <p:cNvPr id="145" name="Google Shape;176;p22"/>
          <p:cNvPicPr/>
          <p:nvPr/>
        </p:nvPicPr>
        <p:blipFill>
          <a:blip r:embed="rId3"/>
          <a:stretch/>
        </p:blipFill>
        <p:spPr>
          <a:xfrm>
            <a:off x="4898160" y="1625400"/>
            <a:ext cx="3308040" cy="3363840"/>
          </a:xfrm>
          <a:prstGeom prst="rect">
            <a:avLst/>
          </a:prstGeom>
          <a:ln>
            <a:noFill/>
          </a:ln>
        </p:spPr>
      </p:pic>
      <p:sp>
        <p:nvSpPr>
          <p:cNvPr id="146" name="CustomShape 3"/>
          <p:cNvSpPr/>
          <p:nvPr/>
        </p:nvSpPr>
        <p:spPr>
          <a:xfrm>
            <a:off x="4543560" y="5031360"/>
            <a:ext cx="414144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buClr>
                <a:srgbClr val="000000"/>
              </a:buClr>
              <a:buFont typeface="Calibri"/>
              <a:buChar char="•"/>
            </a:pPr>
            <a:r>
              <a:rPr lang="en-IN" sz="2400" b="0" strike="noStrike" spc="-1">
                <a:solidFill>
                  <a:srgbClr val="000000"/>
                </a:solidFill>
                <a:latin typeface="Calibri"/>
                <a:ea typeface="Calibri"/>
              </a:rPr>
              <a:t>Some instructions (e.g. </a:t>
            </a:r>
            <a:r>
              <a:rPr lang="en-IN" sz="2400" b="1" strike="noStrike" spc="-1">
                <a:solidFill>
                  <a:srgbClr val="000000"/>
                </a:solidFill>
                <a:latin typeface="Calibri"/>
                <a:ea typeface="Calibri"/>
              </a:rPr>
              <a:t>MUL, CLZ, QADD</a:t>
            </a:r>
            <a:r>
              <a:rPr lang="en-IN" sz="2400" b="0" strike="noStrike" spc="-1">
                <a:solidFill>
                  <a:srgbClr val="000000"/>
                </a:solidFill>
                <a:latin typeface="Calibri"/>
                <a:ea typeface="Calibri"/>
              </a:rPr>
              <a:t>) do not read barrel shifter.</a:t>
            </a:r>
            <a:endParaRPr lang="en-IN" sz="2400" b="0" strike="noStrike" spc="-1">
              <a:latin typeface="Arial"/>
            </a:endParaRPr>
          </a:p>
        </p:txBody>
      </p:sp>
      <p:sp>
        <p:nvSpPr>
          <p:cNvPr id="147" name="CustomShape 4"/>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2EC2BC4-AFC7-4BBB-B252-A600FC73668E}" type="slidenum">
              <a:rPr lang="en-IN" sz="1200" b="0" strike="noStrike" spc="-1">
                <a:solidFill>
                  <a:srgbClr val="888888"/>
                </a:solidFill>
                <a:latin typeface="Calibri"/>
                <a:ea typeface="Calibri"/>
              </a:rPr>
              <a:t>10</a:t>
            </a:fld>
            <a:endParaRPr lang="en-IN" sz="1200" b="0" strike="noStrike" spc="-1">
              <a:latin typeface="Arial"/>
            </a:endParaRPr>
          </a:p>
        </p:txBody>
      </p:sp>
      <p:sp>
        <p:nvSpPr>
          <p:cNvPr id="148" name="CustomShape 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Google Shape;183;p23"/>
          <p:cNvPicPr/>
          <p:nvPr/>
        </p:nvPicPr>
        <p:blipFill>
          <a:blip r:embed="rId2"/>
          <a:stretch/>
        </p:blipFill>
        <p:spPr>
          <a:xfrm>
            <a:off x="914400" y="1664640"/>
            <a:ext cx="7553160" cy="4695840"/>
          </a:xfrm>
          <a:prstGeom prst="rect">
            <a:avLst/>
          </a:prstGeom>
          <a:ln>
            <a:noFill/>
          </a:ln>
        </p:spPr>
      </p:pic>
      <p:sp>
        <p:nvSpPr>
          <p:cNvPr id="150" name="CustomShape 1"/>
          <p:cNvSpPr/>
          <p:nvPr/>
        </p:nvSpPr>
        <p:spPr>
          <a:xfrm>
            <a:off x="232200" y="870120"/>
            <a:ext cx="4338000" cy="52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cap="small" spc="-1">
                <a:solidFill>
                  <a:srgbClr val="C00000"/>
                </a:solidFill>
                <a:latin typeface="Calibri"/>
                <a:ea typeface="Calibri"/>
              </a:rPr>
              <a:t>Barrel Shifter - </a:t>
            </a:r>
            <a:r>
              <a:rPr lang="en-IN" sz="2400" b="1" strike="noStrike" cap="small" spc="-1">
                <a:solidFill>
                  <a:srgbClr val="C00000"/>
                </a:solidFill>
                <a:latin typeface="Calibri"/>
                <a:ea typeface="Calibri"/>
              </a:rPr>
              <a:t>Block Diagram</a:t>
            </a:r>
            <a:endParaRPr lang="en-IN" sz="2400" b="0" strike="noStrike" spc="-1">
              <a:latin typeface="Arial"/>
            </a:endParaRPr>
          </a:p>
        </p:txBody>
      </p:sp>
      <p:sp>
        <p:nvSpPr>
          <p:cNvPr id="151" name="CustomShape 2"/>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F147BDD-BFAA-4662-9E76-9BCF7E16EEC7}" type="slidenum">
              <a:rPr lang="en-IN" sz="1200" b="0" strike="noStrike" spc="-1">
                <a:solidFill>
                  <a:srgbClr val="888888"/>
                </a:solidFill>
                <a:latin typeface="Calibri"/>
                <a:ea typeface="Calibri"/>
              </a:rPr>
              <a:t>11</a:t>
            </a:fld>
            <a:endParaRPr lang="en-IN" sz="1200" b="0" strike="noStrike" spc="-1">
              <a:latin typeface="Arial"/>
            </a:endParaRPr>
          </a:p>
        </p:txBody>
      </p:sp>
      <p:sp>
        <p:nvSpPr>
          <p:cNvPr id="152" name="CustomShape 3"/>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33520" y="762120"/>
            <a:ext cx="4505040" cy="58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trike="noStrike" cap="small" spc="-1">
                <a:solidFill>
                  <a:srgbClr val="C00000"/>
                </a:solidFill>
                <a:latin typeface="Calibri"/>
                <a:ea typeface="Calibri"/>
              </a:rPr>
              <a:t>Barrel Shifter</a:t>
            </a:r>
            <a:endParaRPr lang="en-IN" sz="3200" b="0" strike="noStrike" spc="-1">
              <a:latin typeface="Arial"/>
            </a:endParaRPr>
          </a:p>
        </p:txBody>
      </p:sp>
      <p:pic>
        <p:nvPicPr>
          <p:cNvPr id="154" name="Google Shape;191;p24"/>
          <p:cNvPicPr/>
          <p:nvPr/>
        </p:nvPicPr>
        <p:blipFill>
          <a:blip r:embed="rId2"/>
          <a:stretch/>
        </p:blipFill>
        <p:spPr>
          <a:xfrm>
            <a:off x="4724280" y="1451160"/>
            <a:ext cx="4417920" cy="5103720"/>
          </a:xfrm>
          <a:prstGeom prst="rect">
            <a:avLst/>
          </a:prstGeom>
          <a:ln>
            <a:noFill/>
          </a:ln>
        </p:spPr>
      </p:pic>
      <p:sp>
        <p:nvSpPr>
          <p:cNvPr id="155" name="CustomShape 2"/>
          <p:cNvSpPr/>
          <p:nvPr/>
        </p:nvSpPr>
        <p:spPr>
          <a:xfrm>
            <a:off x="256680" y="1402560"/>
            <a:ext cx="4493880" cy="529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040" algn="just">
              <a:lnSpc>
                <a:spcPct val="100000"/>
              </a:lnSpc>
              <a:buClr>
                <a:srgbClr val="0000FF"/>
              </a:buClr>
              <a:buFont typeface="Arial"/>
              <a:buChar char="•"/>
            </a:pPr>
            <a:r>
              <a:rPr lang="en-IN" sz="1900" b="0" strike="noStrike" spc="-1">
                <a:solidFill>
                  <a:srgbClr val="0000FF"/>
                </a:solidFill>
                <a:latin typeface="Calibri"/>
                <a:ea typeface="Calibri"/>
              </a:rPr>
              <a:t>ARM</a:t>
            </a:r>
            <a:r>
              <a:rPr lang="en-IN" sz="1900" b="0" strike="noStrike" spc="-1">
                <a:solidFill>
                  <a:srgbClr val="000000"/>
                </a:solidFill>
                <a:latin typeface="Calibri"/>
                <a:ea typeface="Calibri"/>
              </a:rPr>
              <a:t> architecture supports instructions which performs a </a:t>
            </a:r>
            <a:r>
              <a:rPr lang="en-IN" sz="1900" b="0" strike="noStrike" spc="-1">
                <a:solidFill>
                  <a:srgbClr val="0000FF"/>
                </a:solidFill>
                <a:latin typeface="Calibri"/>
                <a:ea typeface="Calibri"/>
              </a:rPr>
              <a:t>shift with ALU</a:t>
            </a:r>
            <a:r>
              <a:rPr lang="en-IN" sz="1900" b="0" strike="noStrike" spc="-1">
                <a:solidFill>
                  <a:srgbClr val="000000"/>
                </a:solidFill>
                <a:latin typeface="Calibri"/>
                <a:ea typeface="Calibri"/>
              </a:rPr>
              <a:t> operation.</a:t>
            </a:r>
            <a:endParaRPr lang="en-IN" sz="1900" b="0" strike="noStrike" spc="-1">
              <a:latin typeface="Arial"/>
            </a:endParaRPr>
          </a:p>
          <a:p>
            <a:pPr marL="285840" indent="-284040" algn="just">
              <a:lnSpc>
                <a:spcPct val="100000"/>
              </a:lnSpc>
              <a:buClr>
                <a:srgbClr val="000000"/>
              </a:buClr>
              <a:buFont typeface="Arial"/>
              <a:buChar char="•"/>
            </a:pPr>
            <a:r>
              <a:rPr lang="en-IN" sz="1900" b="0" strike="noStrike" spc="-1">
                <a:solidFill>
                  <a:srgbClr val="000000"/>
                </a:solidFill>
                <a:latin typeface="Calibri"/>
                <a:ea typeface="Calibri"/>
              </a:rPr>
              <a:t>The </a:t>
            </a:r>
            <a:r>
              <a:rPr lang="en-IN" sz="1900" b="0" strike="noStrike" spc="-1">
                <a:solidFill>
                  <a:srgbClr val="C00000"/>
                </a:solidFill>
                <a:latin typeface="Calibri"/>
                <a:ea typeface="Calibri"/>
              </a:rPr>
              <a:t>shifter performance</a:t>
            </a:r>
            <a:r>
              <a:rPr lang="en-IN" sz="1900" b="0" strike="noStrike" spc="-1">
                <a:solidFill>
                  <a:srgbClr val="000000"/>
                </a:solidFill>
                <a:latin typeface="Calibri"/>
                <a:ea typeface="Calibri"/>
              </a:rPr>
              <a:t> is therefore </a:t>
            </a:r>
            <a:r>
              <a:rPr lang="en-IN" sz="1900" b="0" strike="noStrike" spc="-1">
                <a:solidFill>
                  <a:srgbClr val="C00000"/>
                </a:solidFill>
                <a:latin typeface="Calibri"/>
                <a:ea typeface="Calibri"/>
              </a:rPr>
              <a:t>critical</a:t>
            </a:r>
            <a:r>
              <a:rPr lang="en-IN" sz="1900" b="0" strike="noStrike" spc="-1">
                <a:solidFill>
                  <a:srgbClr val="000000"/>
                </a:solidFill>
                <a:latin typeface="Calibri"/>
                <a:ea typeface="Calibri"/>
              </a:rPr>
              <a:t> as it contributes directly to the </a:t>
            </a:r>
            <a:r>
              <a:rPr lang="en-IN" sz="1900" b="0" strike="noStrike" spc="-1">
                <a:solidFill>
                  <a:srgbClr val="C00000"/>
                </a:solidFill>
                <a:latin typeface="Calibri"/>
                <a:ea typeface="Calibri"/>
              </a:rPr>
              <a:t>datapath cycle time</a:t>
            </a:r>
            <a:r>
              <a:rPr lang="en-IN" sz="1900" b="0" strike="noStrike" spc="-1">
                <a:solidFill>
                  <a:srgbClr val="000000"/>
                </a:solidFill>
                <a:latin typeface="Calibri"/>
                <a:ea typeface="Calibri"/>
              </a:rPr>
              <a:t>.</a:t>
            </a:r>
            <a:endParaRPr lang="en-IN" sz="1900" b="0" strike="noStrike" spc="-1">
              <a:latin typeface="Arial"/>
            </a:endParaRPr>
          </a:p>
          <a:p>
            <a:pPr marL="285840" indent="-284040" algn="just">
              <a:lnSpc>
                <a:spcPct val="100000"/>
              </a:lnSpc>
              <a:buClr>
                <a:srgbClr val="000000"/>
              </a:buClr>
              <a:buFont typeface="Arial"/>
              <a:buChar char="•"/>
            </a:pPr>
            <a:r>
              <a:rPr lang="en-IN" sz="1900" b="0" strike="noStrike" spc="-1">
                <a:solidFill>
                  <a:srgbClr val="000000"/>
                </a:solidFill>
                <a:latin typeface="Calibri"/>
                <a:ea typeface="Calibri"/>
              </a:rPr>
              <a:t>To </a:t>
            </a:r>
            <a:r>
              <a:rPr lang="en-IN" sz="1900" b="0" strike="noStrike" spc="-1">
                <a:solidFill>
                  <a:srgbClr val="0000FF"/>
                </a:solidFill>
                <a:latin typeface="Calibri"/>
                <a:ea typeface="Calibri"/>
              </a:rPr>
              <a:t>minimize</a:t>
            </a:r>
            <a:r>
              <a:rPr lang="en-IN" sz="1900" b="0" strike="noStrike" spc="-1">
                <a:solidFill>
                  <a:srgbClr val="000000"/>
                </a:solidFill>
                <a:latin typeface="Calibri"/>
                <a:ea typeface="Calibri"/>
              </a:rPr>
              <a:t> the delay through the </a:t>
            </a:r>
            <a:r>
              <a:rPr lang="en-IN" sz="1900" b="0" strike="noStrike" spc="-1">
                <a:solidFill>
                  <a:srgbClr val="0000FF"/>
                </a:solidFill>
                <a:latin typeface="Calibri"/>
                <a:ea typeface="Calibri"/>
              </a:rPr>
              <a:t>shifter, </a:t>
            </a:r>
            <a:r>
              <a:rPr lang="en-IN" sz="1900" b="0" strike="noStrike" spc="-1">
                <a:solidFill>
                  <a:srgbClr val="000000"/>
                </a:solidFill>
                <a:latin typeface="Calibri"/>
                <a:ea typeface="Calibri"/>
              </a:rPr>
              <a:t>A </a:t>
            </a:r>
            <a:r>
              <a:rPr lang="en-IN" sz="1900" b="1" strike="noStrike" spc="-1">
                <a:solidFill>
                  <a:srgbClr val="0000FF"/>
                </a:solidFill>
                <a:latin typeface="Calibri"/>
                <a:ea typeface="Calibri"/>
              </a:rPr>
              <a:t>cross-bar switch matrix</a:t>
            </a:r>
            <a:r>
              <a:rPr lang="en-IN" sz="1900" b="0" strike="noStrike" spc="-1">
                <a:solidFill>
                  <a:srgbClr val="000000"/>
                </a:solidFill>
                <a:latin typeface="Calibri"/>
                <a:ea typeface="Calibri"/>
              </a:rPr>
              <a:t> is used to steer each input to appropriate output.</a:t>
            </a:r>
            <a:endParaRPr lang="en-IN" sz="1900" b="0" strike="noStrike" spc="-1">
              <a:latin typeface="Arial"/>
            </a:endParaRPr>
          </a:p>
          <a:p>
            <a:pPr marL="285840" indent="-284040" algn="just">
              <a:lnSpc>
                <a:spcPct val="100000"/>
              </a:lnSpc>
              <a:buClr>
                <a:srgbClr val="000000"/>
              </a:buClr>
              <a:buFont typeface="Arial"/>
              <a:buChar char="•"/>
            </a:pPr>
            <a:r>
              <a:rPr lang="en-IN" sz="1900" b="0" strike="noStrike" spc="-1">
                <a:solidFill>
                  <a:srgbClr val="000000"/>
                </a:solidFill>
                <a:latin typeface="Calibri"/>
                <a:ea typeface="Calibri"/>
              </a:rPr>
              <a:t>Example  shown is </a:t>
            </a:r>
            <a:r>
              <a:rPr lang="en-IN" sz="1900" b="0" strike="noStrike" spc="-1">
                <a:solidFill>
                  <a:srgbClr val="C00000"/>
                </a:solidFill>
                <a:latin typeface="Calibri"/>
                <a:ea typeface="Calibri"/>
              </a:rPr>
              <a:t>4 x 4 matrix cross bar</a:t>
            </a:r>
            <a:r>
              <a:rPr lang="en-IN" sz="1900" b="0" strike="noStrike" spc="-1">
                <a:solidFill>
                  <a:srgbClr val="000000"/>
                </a:solidFill>
                <a:latin typeface="Calibri"/>
                <a:ea typeface="Calibri"/>
              </a:rPr>
              <a:t> switch.</a:t>
            </a:r>
            <a:endParaRPr lang="en-IN" sz="1900" b="0" strike="noStrike" spc="-1">
              <a:latin typeface="Arial"/>
            </a:endParaRPr>
          </a:p>
          <a:p>
            <a:pPr marL="285840" indent="-284040" algn="just">
              <a:lnSpc>
                <a:spcPct val="100000"/>
              </a:lnSpc>
              <a:buClr>
                <a:srgbClr val="0000FF"/>
              </a:buClr>
              <a:buFont typeface="Arial"/>
              <a:buChar char="•"/>
            </a:pPr>
            <a:r>
              <a:rPr lang="en-IN" sz="1900" b="0" strike="noStrike" spc="-1">
                <a:solidFill>
                  <a:srgbClr val="0000FF"/>
                </a:solidFill>
                <a:latin typeface="Calibri"/>
                <a:ea typeface="Calibri"/>
              </a:rPr>
              <a:t>ARM uses a 32 x 32 matrix cross bar switch.</a:t>
            </a:r>
            <a:endParaRPr lang="en-IN" sz="1900" b="0" strike="noStrike" spc="-1">
              <a:latin typeface="Arial"/>
            </a:endParaRPr>
          </a:p>
          <a:p>
            <a:pPr marL="285840" indent="-284040" algn="just">
              <a:lnSpc>
                <a:spcPct val="100000"/>
              </a:lnSpc>
              <a:buClr>
                <a:srgbClr val="000000"/>
              </a:buClr>
              <a:buFont typeface="Arial"/>
              <a:buChar char="•"/>
            </a:pPr>
            <a:r>
              <a:rPr lang="en-IN" sz="1900" b="0" strike="noStrike" spc="-1">
                <a:solidFill>
                  <a:srgbClr val="000000"/>
                </a:solidFill>
                <a:latin typeface="Calibri"/>
                <a:ea typeface="Calibri"/>
              </a:rPr>
              <a:t>Each input is connected to each output through a switch</a:t>
            </a:r>
            <a:r>
              <a:rPr lang="en-IN" sz="2000" b="0" strike="noStrike" spc="-1">
                <a:solidFill>
                  <a:srgbClr val="000000"/>
                </a:solidFill>
                <a:latin typeface="Calibri"/>
                <a:ea typeface="Calibri"/>
              </a:rPr>
              <a:t>.</a:t>
            </a:r>
            <a:endParaRPr lang="en-IN" sz="2000" b="0" strike="noStrike" spc="-1">
              <a:latin typeface="Arial"/>
            </a:endParaRPr>
          </a:p>
          <a:p>
            <a:pPr marL="285840" indent="-156960" algn="just">
              <a:lnSpc>
                <a:spcPct val="100000"/>
              </a:lnSpc>
            </a:pPr>
            <a:endParaRPr lang="en-IN" sz="2000" b="0" strike="noStrike" spc="-1">
              <a:latin typeface="Arial"/>
            </a:endParaRPr>
          </a:p>
        </p:txBody>
      </p:sp>
      <p:sp>
        <p:nvSpPr>
          <p:cNvPr id="156"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FAB12E-6BAB-4648-8A83-CE287D95A78E}" type="slidenum">
              <a:rPr lang="en-IN" sz="1200" b="0" strike="noStrike" spc="-1">
                <a:solidFill>
                  <a:srgbClr val="888888"/>
                </a:solidFill>
                <a:latin typeface="Calibri"/>
                <a:ea typeface="Calibri"/>
              </a:rPr>
              <a:t>12</a:t>
            </a:fld>
            <a:endParaRPr lang="en-IN" sz="1200" b="0" strike="noStrike" spc="-1">
              <a:latin typeface="Arial"/>
            </a:endParaRPr>
          </a:p>
        </p:txBody>
      </p:sp>
      <p:sp>
        <p:nvSpPr>
          <p:cNvPr id="157"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892080"/>
            <a:ext cx="6453360" cy="52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cap="small" spc="-1">
                <a:solidFill>
                  <a:srgbClr val="C00000"/>
                </a:solidFill>
                <a:latin typeface="Calibri"/>
                <a:ea typeface="Calibri"/>
              </a:rPr>
              <a:t>Barrel Shifter - </a:t>
            </a:r>
            <a:r>
              <a:rPr lang="en-IN" sz="2400" b="1" strike="noStrike" cap="small" spc="-1">
                <a:solidFill>
                  <a:srgbClr val="C00000"/>
                </a:solidFill>
                <a:latin typeface="Calibri"/>
                <a:ea typeface="Calibri"/>
              </a:rPr>
              <a:t>Function</a:t>
            </a:r>
            <a:endParaRPr lang="en-IN" sz="2400" b="0" strike="noStrike" spc="-1">
              <a:latin typeface="Arial"/>
            </a:endParaRPr>
          </a:p>
        </p:txBody>
      </p:sp>
      <p:sp>
        <p:nvSpPr>
          <p:cNvPr id="159" name="CustomShape 2"/>
          <p:cNvSpPr/>
          <p:nvPr/>
        </p:nvSpPr>
        <p:spPr>
          <a:xfrm>
            <a:off x="152280" y="1523520"/>
            <a:ext cx="3878280" cy="49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040" algn="just">
              <a:lnSpc>
                <a:spcPct val="100000"/>
              </a:lnSpc>
              <a:buClr>
                <a:srgbClr val="0000FF"/>
              </a:buClr>
              <a:buFont typeface="Arial"/>
              <a:buChar char="•"/>
            </a:pPr>
            <a:r>
              <a:rPr lang="en-IN" sz="2000" b="0" strike="noStrike" spc="-1">
                <a:solidFill>
                  <a:srgbClr val="0000FF"/>
                </a:solidFill>
                <a:latin typeface="Calibri"/>
                <a:ea typeface="Calibri"/>
              </a:rPr>
              <a:t>Shift Operation – Left</a:t>
            </a:r>
            <a:endParaRPr lang="en-IN" sz="2000" b="0" strike="noStrike" spc="-1">
              <a:latin typeface="Arial"/>
            </a:endParaRPr>
          </a:p>
          <a:p>
            <a:pPr marL="743040" lvl="1" indent="-284040" algn="just">
              <a:lnSpc>
                <a:spcPct val="100000"/>
              </a:lnSpc>
              <a:buClr>
                <a:srgbClr val="C00000"/>
              </a:buClr>
              <a:buFont typeface="Arial"/>
              <a:buChar char="•"/>
            </a:pPr>
            <a:r>
              <a:rPr lang="en-IN" sz="2000" b="0" strike="noStrike" spc="-1">
                <a:solidFill>
                  <a:srgbClr val="C00000"/>
                </a:solidFill>
                <a:latin typeface="Calibri"/>
                <a:ea typeface="Calibri"/>
              </a:rPr>
              <a:t>One left shift diagonal line is turned on.</a:t>
            </a:r>
            <a:endParaRPr lang="en-IN" sz="2000" b="0" strike="noStrike" spc="-1">
              <a:latin typeface="Arial"/>
            </a:endParaRPr>
          </a:p>
          <a:p>
            <a:pPr marL="285840" indent="-284040" algn="just">
              <a:lnSpc>
                <a:spcPct val="100000"/>
              </a:lnSpc>
              <a:buClr>
                <a:srgbClr val="0000FF"/>
              </a:buClr>
              <a:buFont typeface="Arial"/>
              <a:buChar char="•"/>
            </a:pPr>
            <a:r>
              <a:rPr lang="en-IN" sz="2000" b="0" strike="noStrike" spc="-1">
                <a:solidFill>
                  <a:srgbClr val="0000FF"/>
                </a:solidFill>
                <a:latin typeface="Calibri"/>
                <a:ea typeface="Calibri"/>
              </a:rPr>
              <a:t>Shift Operation – Right</a:t>
            </a:r>
            <a:endParaRPr lang="en-IN" sz="2000" b="0" strike="noStrike" spc="-1">
              <a:latin typeface="Arial"/>
            </a:endParaRPr>
          </a:p>
          <a:p>
            <a:pPr marL="743040" lvl="1" indent="-284040" algn="just">
              <a:lnSpc>
                <a:spcPct val="100000"/>
              </a:lnSpc>
              <a:buClr>
                <a:srgbClr val="C00000"/>
              </a:buClr>
              <a:buFont typeface="Arial"/>
              <a:buChar char="•"/>
            </a:pPr>
            <a:r>
              <a:rPr lang="en-IN" sz="2000" b="0" strike="noStrike" spc="-1">
                <a:solidFill>
                  <a:srgbClr val="C00000"/>
                </a:solidFill>
                <a:latin typeface="Calibri"/>
                <a:ea typeface="Calibri"/>
              </a:rPr>
              <a:t>One right shift diagonal line is turned on.</a:t>
            </a:r>
            <a:endParaRPr lang="en-IN" sz="2000" b="0" strike="noStrike" spc="-1">
              <a:latin typeface="Arial"/>
            </a:endParaRPr>
          </a:p>
          <a:p>
            <a:pPr marL="285840" indent="-284040" algn="just">
              <a:lnSpc>
                <a:spcPct val="100000"/>
              </a:lnSpc>
              <a:buClr>
                <a:srgbClr val="0000FF"/>
              </a:buClr>
              <a:buFont typeface="Arial"/>
              <a:buChar char="•"/>
            </a:pPr>
            <a:r>
              <a:rPr lang="en-IN" sz="2000" b="0" strike="noStrike" spc="-1">
                <a:solidFill>
                  <a:srgbClr val="0000FF"/>
                </a:solidFill>
                <a:latin typeface="Calibri"/>
                <a:ea typeface="Calibri"/>
              </a:rPr>
              <a:t>Arithmetic Shift right </a:t>
            </a:r>
            <a:endParaRPr lang="en-IN" sz="2000" b="0" strike="noStrike" spc="-1">
              <a:latin typeface="Arial"/>
            </a:endParaRPr>
          </a:p>
          <a:p>
            <a:pPr marL="743040" lvl="1" indent="-284040" algn="just">
              <a:lnSpc>
                <a:spcPct val="100000"/>
              </a:lnSpc>
              <a:buClr>
                <a:srgbClr val="C00000"/>
              </a:buClr>
              <a:buFont typeface="Arial"/>
              <a:buChar char="•"/>
            </a:pPr>
            <a:r>
              <a:rPr lang="en-IN" sz="2000" b="0" strike="noStrike" spc="-1">
                <a:solidFill>
                  <a:srgbClr val="C00000"/>
                </a:solidFill>
                <a:latin typeface="Calibri"/>
                <a:ea typeface="Calibri"/>
              </a:rPr>
              <a:t>Uses sign extension rather than zero filling for unconnected output.</a:t>
            </a:r>
            <a:endParaRPr lang="en-IN" sz="2000" b="0" strike="noStrike" spc="-1">
              <a:latin typeface="Arial"/>
            </a:endParaRPr>
          </a:p>
          <a:p>
            <a:pPr marL="285840" indent="-284040" algn="just">
              <a:lnSpc>
                <a:spcPct val="100000"/>
              </a:lnSpc>
              <a:buClr>
                <a:srgbClr val="0000FF"/>
              </a:buClr>
              <a:buFont typeface="Arial"/>
              <a:buChar char="•"/>
            </a:pPr>
            <a:r>
              <a:rPr lang="en-IN" sz="2000" b="0" strike="noStrike" spc="-1">
                <a:solidFill>
                  <a:srgbClr val="0000FF"/>
                </a:solidFill>
                <a:latin typeface="Calibri"/>
                <a:ea typeface="Calibri"/>
              </a:rPr>
              <a:t>Rotate operation</a:t>
            </a:r>
            <a:endParaRPr lang="en-IN" sz="2000" b="0" strike="noStrike" spc="-1">
              <a:latin typeface="Arial"/>
            </a:endParaRPr>
          </a:p>
        </p:txBody>
      </p:sp>
      <p:pic>
        <p:nvPicPr>
          <p:cNvPr id="160" name="Google Shape;200;p25"/>
          <p:cNvPicPr/>
          <p:nvPr/>
        </p:nvPicPr>
        <p:blipFill>
          <a:blip r:embed="rId2"/>
          <a:stretch/>
        </p:blipFill>
        <p:spPr>
          <a:xfrm>
            <a:off x="4162680" y="2175120"/>
            <a:ext cx="4836960" cy="2936520"/>
          </a:xfrm>
          <a:prstGeom prst="rect">
            <a:avLst/>
          </a:prstGeom>
          <a:ln>
            <a:noFill/>
          </a:ln>
        </p:spPr>
      </p:pic>
      <p:sp>
        <p:nvSpPr>
          <p:cNvPr id="161"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4787A08-4A89-4E50-9A77-4E2D585B333F}" type="slidenum">
              <a:rPr lang="en-IN" sz="1200" b="0" strike="noStrike" spc="-1">
                <a:solidFill>
                  <a:srgbClr val="888888"/>
                </a:solidFill>
                <a:latin typeface="Calibri"/>
                <a:ea typeface="Calibri"/>
              </a:rPr>
              <a:t>13</a:t>
            </a:fld>
            <a:endParaRPr lang="en-IN" sz="1200" b="0" strike="noStrike" spc="-1">
              <a:latin typeface="Arial"/>
            </a:endParaRPr>
          </a:p>
        </p:txBody>
      </p:sp>
      <p:sp>
        <p:nvSpPr>
          <p:cNvPr id="162"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63" name="CustomShape 5"/>
          <p:cNvSpPr/>
          <p:nvPr/>
        </p:nvSpPr>
        <p:spPr>
          <a:xfrm>
            <a:off x="504000" y="5616000"/>
            <a:ext cx="842364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C00000"/>
                </a:solidFill>
                <a:latin typeface="Calibri"/>
                <a:ea typeface="Calibri"/>
              </a:rPr>
              <a:t>The right shift diagonal is enabled together with complementary left shift diagonal.</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990720"/>
            <a:ext cx="7694280" cy="5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2800" b="1" strike="noStrike" cap="small" spc="-1">
                <a:solidFill>
                  <a:srgbClr val="C00000"/>
                </a:solidFill>
                <a:latin typeface="Calibri"/>
                <a:ea typeface="Calibri"/>
              </a:rPr>
              <a:t>Multiplication by constant using the barrel shifter</a:t>
            </a:r>
            <a:endParaRPr lang="en-IN" sz="2800" b="0" strike="noStrike" spc="-1">
              <a:latin typeface="Arial"/>
            </a:endParaRPr>
          </a:p>
        </p:txBody>
      </p:sp>
      <p:sp>
        <p:nvSpPr>
          <p:cNvPr id="165" name="CustomShape 2"/>
          <p:cNvSpPr/>
          <p:nvPr/>
        </p:nvSpPr>
        <p:spPr>
          <a:xfrm>
            <a:off x="615960" y="1784520"/>
            <a:ext cx="8310600" cy="45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buClr>
                <a:srgbClr val="000000"/>
              </a:buClr>
              <a:buFont typeface="Arial"/>
              <a:buChar char="•"/>
            </a:pPr>
            <a:r>
              <a:rPr lang="en-IN" sz="2000" b="1" strike="noStrike" spc="-1">
                <a:solidFill>
                  <a:srgbClr val="000000"/>
                </a:solidFill>
                <a:latin typeface="Calibri"/>
                <a:ea typeface="Calibri"/>
              </a:rPr>
              <a:t>Multiplication by 2^n (1,2,4,8,16,32..)</a:t>
            </a:r>
            <a:endParaRPr lang="en-IN" sz="2000" b="0" strike="noStrike" spc="-1">
              <a:latin typeface="Arial"/>
            </a:endParaRPr>
          </a:p>
          <a:p>
            <a:pPr>
              <a:lnSpc>
                <a:spcPct val="100000"/>
              </a:lnSpc>
              <a:spcBef>
                <a:spcPts val="400"/>
              </a:spcBef>
            </a:pPr>
            <a:r>
              <a:rPr lang="en-IN" sz="2000" b="0" strike="noStrike" spc="-1">
                <a:solidFill>
                  <a:srgbClr val="000000"/>
                </a:solidFill>
                <a:latin typeface="Calibri"/>
                <a:ea typeface="Calibri"/>
              </a:rPr>
              <a:t>	</a:t>
            </a:r>
            <a:r>
              <a:rPr lang="en-IN" sz="2000" b="0" strike="noStrike" spc="-1">
                <a:solidFill>
                  <a:srgbClr val="0000FF"/>
                </a:solidFill>
                <a:latin typeface="Calibri"/>
                <a:ea typeface="Calibri"/>
              </a:rPr>
              <a:t>MOV Ra, Rb, LSL #n</a:t>
            </a:r>
            <a:endParaRPr lang="en-IN" sz="2000" b="0" strike="noStrike" spc="-1">
              <a:latin typeface="Arial"/>
            </a:endParaRPr>
          </a:p>
          <a:p>
            <a:pPr marL="343080" indent="-341280">
              <a:lnSpc>
                <a:spcPct val="100000"/>
              </a:lnSpc>
              <a:spcBef>
                <a:spcPts val="400"/>
              </a:spcBef>
              <a:buClr>
                <a:srgbClr val="000000"/>
              </a:buClr>
              <a:buFont typeface="Arial"/>
              <a:buChar char="•"/>
            </a:pPr>
            <a:r>
              <a:rPr lang="en-IN" sz="2000" b="1" strike="noStrike" spc="-1">
                <a:solidFill>
                  <a:srgbClr val="000000"/>
                </a:solidFill>
                <a:latin typeface="Calibri"/>
                <a:ea typeface="Calibri"/>
              </a:rPr>
              <a:t>Multiplication by 2^n+1 (3,5,9,17..)</a:t>
            </a:r>
            <a:endParaRPr lang="en-IN" sz="2000" b="0" strike="noStrike" spc="-1">
              <a:latin typeface="Arial"/>
            </a:endParaRPr>
          </a:p>
          <a:p>
            <a:pPr>
              <a:lnSpc>
                <a:spcPct val="100000"/>
              </a:lnSpc>
              <a:spcBef>
                <a:spcPts val="400"/>
              </a:spcBef>
            </a:pPr>
            <a:r>
              <a:rPr lang="en-IN" sz="2000" b="0" strike="noStrike" spc="-1">
                <a:solidFill>
                  <a:srgbClr val="000000"/>
                </a:solidFill>
                <a:latin typeface="Calibri"/>
                <a:ea typeface="Calibri"/>
              </a:rPr>
              <a:t>	</a:t>
            </a:r>
            <a:r>
              <a:rPr lang="en-IN" sz="2000" b="0" strike="noStrike" spc="-1">
                <a:solidFill>
                  <a:srgbClr val="C00000"/>
                </a:solidFill>
                <a:latin typeface="Calibri"/>
                <a:ea typeface="Calibri"/>
              </a:rPr>
              <a:t>ADD Ra,Ra,Ra,LSL #n</a:t>
            </a:r>
            <a:endParaRPr lang="en-IN" sz="2000" b="0" strike="noStrike" spc="-1">
              <a:latin typeface="Arial"/>
            </a:endParaRPr>
          </a:p>
          <a:p>
            <a:pPr marL="343080" indent="-341280">
              <a:lnSpc>
                <a:spcPct val="100000"/>
              </a:lnSpc>
              <a:spcBef>
                <a:spcPts val="400"/>
              </a:spcBef>
              <a:buClr>
                <a:srgbClr val="000000"/>
              </a:buClr>
              <a:buFont typeface="Arial"/>
              <a:buChar char="•"/>
            </a:pPr>
            <a:r>
              <a:rPr lang="en-IN" sz="2000" b="1" strike="noStrike" spc="-1">
                <a:solidFill>
                  <a:srgbClr val="000000"/>
                </a:solidFill>
                <a:latin typeface="Calibri"/>
                <a:ea typeface="Calibri"/>
              </a:rPr>
              <a:t>Multiplication by 2^n-1 (3,7,15..)</a:t>
            </a:r>
            <a:endParaRPr lang="en-IN" sz="2000" b="0" strike="noStrike" spc="-1">
              <a:latin typeface="Arial"/>
            </a:endParaRPr>
          </a:p>
          <a:p>
            <a:pPr>
              <a:lnSpc>
                <a:spcPct val="100000"/>
              </a:lnSpc>
              <a:spcBef>
                <a:spcPts val="400"/>
              </a:spcBef>
            </a:pPr>
            <a:r>
              <a:rPr lang="en-IN" sz="2000" b="0" strike="noStrike" spc="-1">
                <a:solidFill>
                  <a:srgbClr val="000000"/>
                </a:solidFill>
                <a:latin typeface="Calibri"/>
                <a:ea typeface="Calibri"/>
              </a:rPr>
              <a:t>	</a:t>
            </a:r>
            <a:r>
              <a:rPr lang="en-IN" sz="2000" b="0" strike="noStrike" spc="-1">
                <a:solidFill>
                  <a:srgbClr val="0000FF"/>
                </a:solidFill>
                <a:latin typeface="Calibri"/>
                <a:ea typeface="Calibri"/>
              </a:rPr>
              <a:t>RSB Ra,Ra,Ra,LSL #n</a:t>
            </a:r>
            <a:endParaRPr lang="en-IN" sz="2000" b="0" strike="noStrike" spc="-1">
              <a:latin typeface="Arial"/>
            </a:endParaRPr>
          </a:p>
          <a:p>
            <a:pPr marL="343080" indent="-341280">
              <a:lnSpc>
                <a:spcPct val="100000"/>
              </a:lnSpc>
              <a:spcBef>
                <a:spcPts val="400"/>
              </a:spcBef>
              <a:buClr>
                <a:srgbClr val="000000"/>
              </a:buClr>
              <a:buFont typeface="Arial"/>
              <a:buChar char="•"/>
            </a:pPr>
            <a:r>
              <a:rPr lang="en-IN" sz="2000" b="1" strike="noStrike" spc="-1">
                <a:solidFill>
                  <a:srgbClr val="000000"/>
                </a:solidFill>
                <a:latin typeface="Calibri"/>
                <a:ea typeface="Calibri"/>
              </a:rPr>
              <a:t>Multiplication by 6</a:t>
            </a:r>
            <a:endParaRPr lang="en-IN" sz="2000" b="0" strike="noStrike" spc="-1">
              <a:latin typeface="Arial"/>
            </a:endParaRPr>
          </a:p>
          <a:p>
            <a:pPr>
              <a:lnSpc>
                <a:spcPct val="100000"/>
              </a:lnSpc>
              <a:spcBef>
                <a:spcPts val="400"/>
              </a:spcBef>
            </a:pPr>
            <a:r>
              <a:rPr lang="en-IN" sz="2000" b="0" strike="noStrike" spc="-1">
                <a:solidFill>
                  <a:srgbClr val="000000"/>
                </a:solidFill>
                <a:latin typeface="Calibri"/>
                <a:ea typeface="Calibri"/>
              </a:rPr>
              <a:t>	</a:t>
            </a:r>
            <a:r>
              <a:rPr lang="en-IN" sz="2000" b="0" strike="noStrike" spc="-1">
                <a:solidFill>
                  <a:srgbClr val="C00000"/>
                </a:solidFill>
                <a:latin typeface="Calibri"/>
                <a:ea typeface="Calibri"/>
              </a:rPr>
              <a:t>ADD Ra,Ra,Ra,LSL #1      </a:t>
            </a:r>
            <a:r>
              <a:rPr lang="en-IN" sz="2000" b="0" strike="noStrike" spc="-1">
                <a:solidFill>
                  <a:srgbClr val="000000"/>
                </a:solidFill>
                <a:latin typeface="Calibri"/>
                <a:ea typeface="Calibri"/>
              </a:rPr>
              <a:t>; multiply by 3</a:t>
            </a:r>
            <a:endParaRPr lang="en-IN" sz="2000" b="0" strike="noStrike" spc="-1">
              <a:latin typeface="Arial"/>
            </a:endParaRPr>
          </a:p>
          <a:p>
            <a:pPr>
              <a:lnSpc>
                <a:spcPct val="100000"/>
              </a:lnSpc>
              <a:spcBef>
                <a:spcPts val="400"/>
              </a:spcBef>
            </a:pPr>
            <a:r>
              <a:rPr lang="en-IN" sz="2000" b="0" strike="noStrike" spc="-1">
                <a:solidFill>
                  <a:srgbClr val="C00000"/>
                </a:solidFill>
                <a:latin typeface="Calibri"/>
                <a:ea typeface="Calibri"/>
              </a:rPr>
              <a:t>	MOV Ra,Ra,LSL#1           </a:t>
            </a:r>
            <a:r>
              <a:rPr lang="en-IN" sz="2000" b="0" strike="noStrike" spc="-1">
                <a:solidFill>
                  <a:srgbClr val="000000"/>
                </a:solidFill>
                <a:latin typeface="Calibri"/>
                <a:ea typeface="Calibri"/>
              </a:rPr>
              <a:t>; and then by 2</a:t>
            </a:r>
            <a:endParaRPr lang="en-IN" sz="2000" b="0" strike="noStrike" spc="-1">
              <a:latin typeface="Arial"/>
            </a:endParaRPr>
          </a:p>
          <a:p>
            <a:pPr marL="343080" indent="-341280">
              <a:lnSpc>
                <a:spcPct val="100000"/>
              </a:lnSpc>
              <a:spcBef>
                <a:spcPts val="400"/>
              </a:spcBef>
              <a:buClr>
                <a:srgbClr val="000000"/>
              </a:buClr>
              <a:buFont typeface="Arial"/>
              <a:buChar char="•"/>
            </a:pPr>
            <a:r>
              <a:rPr lang="en-IN" sz="2000" b="1" strike="noStrike" spc="-1">
                <a:solidFill>
                  <a:srgbClr val="000000"/>
                </a:solidFill>
                <a:latin typeface="Calibri"/>
                <a:ea typeface="Calibri"/>
              </a:rPr>
              <a:t>Multiply by 10 and add in extra number</a:t>
            </a:r>
            <a:endParaRPr lang="en-IN" sz="2000" b="0" strike="noStrike" spc="-1">
              <a:latin typeface="Arial"/>
            </a:endParaRPr>
          </a:p>
          <a:p>
            <a:pPr>
              <a:lnSpc>
                <a:spcPct val="100000"/>
              </a:lnSpc>
              <a:spcBef>
                <a:spcPts val="400"/>
              </a:spcBef>
            </a:pPr>
            <a:r>
              <a:rPr lang="en-IN" sz="2000" b="0" strike="noStrike" spc="-1">
                <a:solidFill>
                  <a:srgbClr val="0000FF"/>
                </a:solidFill>
                <a:latin typeface="Calibri"/>
                <a:ea typeface="Calibri"/>
              </a:rPr>
              <a:t>	ADD Ra,Ra,Ra,LSL#2</a:t>
            </a:r>
            <a:r>
              <a:rPr lang="en-IN" sz="2000" b="0" strike="noStrike" spc="-1">
                <a:solidFill>
                  <a:srgbClr val="000000"/>
                </a:solidFill>
                <a:latin typeface="Calibri"/>
                <a:ea typeface="Calibri"/>
              </a:rPr>
              <a:t> ; multiply by 5</a:t>
            </a:r>
            <a:endParaRPr lang="en-IN" sz="2000" b="0" strike="noStrike" spc="-1">
              <a:latin typeface="Arial"/>
            </a:endParaRPr>
          </a:p>
          <a:p>
            <a:pPr>
              <a:lnSpc>
                <a:spcPct val="100000"/>
              </a:lnSpc>
              <a:spcBef>
                <a:spcPts val="400"/>
              </a:spcBef>
            </a:pPr>
            <a:r>
              <a:rPr lang="en-IN" sz="2000" b="0" strike="noStrike" spc="-1">
                <a:solidFill>
                  <a:srgbClr val="0000FF"/>
                </a:solidFill>
                <a:latin typeface="Calibri"/>
                <a:ea typeface="Calibri"/>
              </a:rPr>
              <a:t>	ADD Ra,Rc,Ra,LSL#1 </a:t>
            </a:r>
            <a:r>
              <a:rPr lang="en-IN" sz="2000" b="0" strike="noStrike" spc="-1">
                <a:solidFill>
                  <a:srgbClr val="000000"/>
                </a:solidFill>
                <a:latin typeface="Calibri"/>
                <a:ea typeface="Calibri"/>
              </a:rPr>
              <a:t>; multiply by 2 and add in next digit</a:t>
            </a:r>
            <a:endParaRPr lang="en-IN" sz="2000" b="0" strike="noStrike" spc="-1">
              <a:latin typeface="Arial"/>
            </a:endParaRPr>
          </a:p>
        </p:txBody>
      </p:sp>
      <p:sp>
        <p:nvSpPr>
          <p:cNvPr id="166"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04F24D6-72BC-46B2-AFF9-96D2F6A60690}" type="slidenum">
              <a:rPr lang="en-IN" sz="1200" b="0" strike="noStrike" spc="-1">
                <a:solidFill>
                  <a:srgbClr val="888888"/>
                </a:solidFill>
                <a:latin typeface="Calibri"/>
                <a:ea typeface="Calibri"/>
              </a:rPr>
              <a:t>14</a:t>
            </a:fld>
            <a:endParaRPr lang="en-IN" sz="1200" b="0" strike="noStrike" spc="-1">
              <a:latin typeface="Arial"/>
            </a:endParaRPr>
          </a:p>
        </p:txBody>
      </p:sp>
      <p:sp>
        <p:nvSpPr>
          <p:cNvPr id="167"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68" name="CustomShape 5"/>
          <p:cNvSpPr/>
          <p:nvPr/>
        </p:nvSpPr>
        <p:spPr>
          <a:xfrm>
            <a:off x="6651360" y="1783080"/>
            <a:ext cx="967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u="sng" strike="noStrike" spc="-1" dirty="0">
                <a:solidFill>
                  <a:srgbClr val="0000FF"/>
                </a:solidFill>
                <a:uFillTx/>
                <a:latin typeface="Arial"/>
                <a:ea typeface="DejaVu Sans"/>
                <a:hlinkClick r:id="rId2" action="ppaction://hlinkfile"/>
              </a:rPr>
              <a:t>CODE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08880" y="701280"/>
            <a:ext cx="6673680" cy="52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cap="small" spc="-1">
                <a:solidFill>
                  <a:srgbClr val="C00000"/>
                </a:solidFill>
                <a:latin typeface="Calibri"/>
                <a:ea typeface="Calibri"/>
              </a:rPr>
              <a:t>Barrel Shifter - </a:t>
            </a:r>
            <a:r>
              <a:rPr lang="en-IN" sz="2400" b="1" strike="noStrike" cap="small" spc="-1">
                <a:solidFill>
                  <a:srgbClr val="C00000"/>
                </a:solidFill>
                <a:latin typeface="Calibri"/>
                <a:ea typeface="Calibri"/>
              </a:rPr>
              <a:t>Examples</a:t>
            </a:r>
            <a:endParaRPr lang="en-IN" sz="2400" b="0" strike="noStrike" spc="-1">
              <a:latin typeface="Arial"/>
            </a:endParaRPr>
          </a:p>
        </p:txBody>
      </p:sp>
      <p:pic>
        <p:nvPicPr>
          <p:cNvPr id="170" name="Google Shape;216;p27"/>
          <p:cNvPicPr/>
          <p:nvPr/>
        </p:nvPicPr>
        <p:blipFill>
          <a:blip r:embed="rId3"/>
          <a:stretch/>
        </p:blipFill>
        <p:spPr>
          <a:xfrm>
            <a:off x="4536000" y="1224000"/>
            <a:ext cx="4417920" cy="5103720"/>
          </a:xfrm>
          <a:prstGeom prst="rect">
            <a:avLst/>
          </a:prstGeom>
          <a:ln>
            <a:noFill/>
          </a:ln>
        </p:spPr>
      </p:pic>
      <p:sp>
        <p:nvSpPr>
          <p:cNvPr id="171" name="CustomShape 2"/>
          <p:cNvSpPr/>
          <p:nvPr/>
        </p:nvSpPr>
        <p:spPr>
          <a:xfrm>
            <a:off x="216000" y="1249200"/>
            <a:ext cx="4461840" cy="56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040" algn="just">
              <a:lnSpc>
                <a:spcPct val="100000"/>
              </a:lnSpc>
              <a:buClr>
                <a:srgbClr val="0000FF"/>
              </a:buClr>
              <a:buFont typeface="Arial"/>
              <a:buChar char="•"/>
            </a:pPr>
            <a:r>
              <a:rPr lang="en-IN" sz="2000" b="0" strike="noStrike" spc="-1">
                <a:solidFill>
                  <a:srgbClr val="0000FF"/>
                </a:solidFill>
                <a:latin typeface="Calibri"/>
                <a:ea typeface="Calibri"/>
              </a:rPr>
              <a:t>Shift Operation – Left: </a:t>
            </a:r>
            <a:r>
              <a:rPr lang="en-IN" sz="2000" b="0" strike="noStrike" spc="-1">
                <a:solidFill>
                  <a:srgbClr val="C00000"/>
                </a:solidFill>
                <a:latin typeface="Calibri"/>
                <a:ea typeface="Calibri"/>
              </a:rPr>
              <a:t>One left shift diagonal line is turned on.</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0" strike="noStrike" spc="-1">
                <a:solidFill>
                  <a:srgbClr val="000000"/>
                </a:solidFill>
                <a:latin typeface="Calibri"/>
                <a:ea typeface="Calibri"/>
              </a:rPr>
              <a:t>Example 1: ADD  R0,  R1,  R2,  LSL #3</a:t>
            </a:r>
            <a:endParaRPr lang="en-IN" sz="2000" b="0" strike="noStrike" spc="-1">
              <a:latin typeface="Arial"/>
            </a:endParaRPr>
          </a:p>
          <a:p>
            <a:pPr marL="743040" lvl="1" indent="-284040" algn="just">
              <a:lnSpc>
                <a:spcPct val="100000"/>
              </a:lnSpc>
              <a:buClr>
                <a:srgbClr val="0000FF"/>
              </a:buClr>
              <a:buFont typeface="Arial"/>
              <a:buChar char="•"/>
            </a:pPr>
            <a:r>
              <a:rPr lang="en-IN" sz="1800" b="0" strike="noStrike" spc="-1">
                <a:solidFill>
                  <a:srgbClr val="0000FF"/>
                </a:solidFill>
                <a:latin typeface="Calibri"/>
                <a:ea typeface="Calibri"/>
              </a:rPr>
              <a:t>Since LSL is used, it selects left diagonal #3. </a:t>
            </a:r>
            <a:endParaRPr lang="en-IN" sz="1800" b="0" strike="noStrike" spc="-1">
              <a:latin typeface="Arial"/>
            </a:endParaRPr>
          </a:p>
          <a:p>
            <a:pPr marL="743040" indent="-169560" algn="just">
              <a:lnSpc>
                <a:spcPct val="100000"/>
              </a:lnSpc>
            </a:pPr>
            <a:endParaRPr lang="en-IN" sz="1800" b="0" strike="noStrike" spc="-1">
              <a:latin typeface="Arial"/>
            </a:endParaRPr>
          </a:p>
          <a:p>
            <a:pPr marL="285840" indent="-284040" algn="just">
              <a:lnSpc>
                <a:spcPct val="100000"/>
              </a:lnSpc>
              <a:buClr>
                <a:srgbClr val="0000FF"/>
              </a:buClr>
              <a:buFont typeface="Arial"/>
              <a:buChar char="•"/>
            </a:pPr>
            <a:r>
              <a:rPr lang="en-IN" sz="2000" b="0" strike="noStrike" spc="-1">
                <a:solidFill>
                  <a:srgbClr val="0000FF"/>
                </a:solidFill>
                <a:latin typeface="Calibri"/>
                <a:ea typeface="Calibri"/>
              </a:rPr>
              <a:t>Rotate operation: </a:t>
            </a:r>
            <a:r>
              <a:rPr lang="en-IN" sz="2000" b="0" strike="noStrike" spc="-1">
                <a:solidFill>
                  <a:srgbClr val="C00000"/>
                </a:solidFill>
                <a:latin typeface="Calibri"/>
                <a:ea typeface="Calibri"/>
              </a:rPr>
              <a:t>The right shift diagonal is enabled together with complementary left shift diagonal.</a:t>
            </a:r>
            <a:endParaRPr lang="en-IN" sz="2000" b="0" strike="noStrike" spc="-1">
              <a:latin typeface="Arial"/>
            </a:endParaRPr>
          </a:p>
          <a:p>
            <a:pPr marL="743040" indent="-169560" algn="just">
              <a:lnSpc>
                <a:spcPct val="100000"/>
              </a:lnSpc>
            </a:pPr>
            <a:endParaRPr lang="en-IN" sz="2000" b="0" strike="noStrike" spc="-1">
              <a:latin typeface="Arial"/>
            </a:endParaRPr>
          </a:p>
          <a:p>
            <a:pPr>
              <a:lnSpc>
                <a:spcPct val="100000"/>
              </a:lnSpc>
            </a:pPr>
            <a:r>
              <a:rPr lang="en-IN" sz="2000" b="0" strike="noStrike" spc="-1">
                <a:solidFill>
                  <a:srgbClr val="000000"/>
                </a:solidFill>
                <a:latin typeface="Calibri"/>
                <a:ea typeface="Calibri"/>
              </a:rPr>
              <a:t>Example 2:      ADD  R0,  R1,  R2,  ROR  #3</a:t>
            </a:r>
            <a:endParaRPr lang="en-IN" sz="2000" b="0" strike="noStrike" spc="-1">
              <a:latin typeface="Arial"/>
            </a:endParaRPr>
          </a:p>
          <a:p>
            <a:pPr>
              <a:lnSpc>
                <a:spcPct val="100000"/>
              </a:lnSpc>
            </a:pPr>
            <a:r>
              <a:rPr lang="en-IN" sz="1800" b="0" strike="noStrike" spc="-1">
                <a:solidFill>
                  <a:srgbClr val="0000FF"/>
                </a:solidFill>
                <a:latin typeface="Calibri"/>
                <a:ea typeface="Calibri"/>
              </a:rPr>
              <a:t>Selects Right diagonal #3 and left diagonal # 29.</a:t>
            </a:r>
            <a:endParaRPr lang="en-IN" sz="1800" b="0" strike="noStrike" spc="-1">
              <a:latin typeface="Arial"/>
            </a:endParaRPr>
          </a:p>
          <a:p>
            <a:pPr marL="743040" indent="-169560" algn="just">
              <a:lnSpc>
                <a:spcPct val="100000"/>
              </a:lnSpc>
            </a:pPr>
            <a:endParaRPr lang="en-IN" sz="1800" b="0" strike="noStrike" spc="-1">
              <a:latin typeface="Arial"/>
            </a:endParaRPr>
          </a:p>
          <a:p>
            <a:pPr marL="743040" indent="-169560" algn="just">
              <a:lnSpc>
                <a:spcPct val="100000"/>
              </a:lnSpc>
            </a:pPr>
            <a:endParaRPr lang="en-IN" sz="1800" b="0" strike="noStrike" spc="-1">
              <a:latin typeface="Arial"/>
            </a:endParaRPr>
          </a:p>
          <a:p>
            <a:pPr marL="743040" indent="-169560" algn="just">
              <a:lnSpc>
                <a:spcPct val="100000"/>
              </a:lnSpc>
            </a:pPr>
            <a:endParaRPr lang="en-IN" sz="1800" b="0" strike="noStrike" spc="-1">
              <a:latin typeface="Arial"/>
            </a:endParaRPr>
          </a:p>
        </p:txBody>
      </p:sp>
      <p:sp>
        <p:nvSpPr>
          <p:cNvPr id="172"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2CBA5ED-CFAC-4F5D-A229-88FB2893C76A}" type="slidenum">
              <a:rPr lang="en-IN" sz="1200" b="0" strike="noStrike" spc="-1">
                <a:solidFill>
                  <a:srgbClr val="888888"/>
                </a:solidFill>
                <a:latin typeface="Calibri"/>
                <a:ea typeface="Calibri"/>
              </a:rPr>
              <a:t>15</a:t>
            </a:fld>
            <a:endParaRPr lang="en-IN" sz="1200" b="0" strike="noStrike" spc="-1">
              <a:latin typeface="Arial"/>
            </a:endParaRPr>
          </a:p>
        </p:txBody>
      </p:sp>
      <p:sp>
        <p:nvSpPr>
          <p:cNvPr id="173"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88800" y="916560"/>
            <a:ext cx="822780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Logical shift left</a:t>
            </a:r>
            <a:endParaRPr lang="en-IN" sz="3959" b="0" strike="noStrike" spc="-1">
              <a:latin typeface="Arial"/>
            </a:endParaRPr>
          </a:p>
        </p:txBody>
      </p:sp>
      <p:sp>
        <p:nvSpPr>
          <p:cNvPr id="175" name="CustomShape 2"/>
          <p:cNvSpPr/>
          <p:nvPr/>
        </p:nvSpPr>
        <p:spPr>
          <a:xfrm>
            <a:off x="525600" y="3255120"/>
            <a:ext cx="8091360" cy="369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pPr>
            <a:r>
              <a:rPr lang="en-IN" sz="2600" b="1" strike="noStrike" spc="-1">
                <a:solidFill>
                  <a:srgbClr val="000000"/>
                </a:solidFill>
                <a:latin typeface="Courier New"/>
                <a:ea typeface="Courier New"/>
              </a:rPr>
              <a:t>MOV  R0, R2, </a:t>
            </a:r>
            <a:r>
              <a:rPr lang="en-IN" sz="2600" b="1" strike="noStrike" spc="-1">
                <a:solidFill>
                  <a:srgbClr val="FF0000"/>
                </a:solidFill>
                <a:latin typeface="Courier New"/>
                <a:ea typeface="Courier New"/>
              </a:rPr>
              <a:t>LSL #2</a:t>
            </a:r>
            <a:r>
              <a:rPr lang="en-IN" sz="2600" b="1" strike="noStrike" spc="-1">
                <a:solidFill>
                  <a:srgbClr val="000000"/>
                </a:solidFill>
                <a:latin typeface="Courier New"/>
                <a:ea typeface="Courier New"/>
              </a:rPr>
              <a:t> @ R0:=R2&lt;&lt;2</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 R2 unchanged</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Example: </a:t>
            </a:r>
            <a:r>
              <a:rPr lang="en-IN" sz="2600" b="1" strike="noStrike" spc="-1">
                <a:solidFill>
                  <a:srgbClr val="FF0000"/>
                </a:solidFill>
                <a:latin typeface="Courier New"/>
                <a:ea typeface="Courier New"/>
              </a:rPr>
              <a:t>0…0 0011 0000</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Before R2=0x00000030</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After  R0=0x000000C0</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R2=0x00000030</a:t>
            </a:r>
            <a:endParaRPr lang="en-IN" sz="2600" b="0" strike="noStrike" spc="-1">
              <a:latin typeface="Arial"/>
            </a:endParaRPr>
          </a:p>
        </p:txBody>
      </p:sp>
      <p:sp>
        <p:nvSpPr>
          <p:cNvPr id="176" name="CustomShape 3"/>
          <p:cNvSpPr/>
          <p:nvPr/>
        </p:nvSpPr>
        <p:spPr>
          <a:xfrm rot="10800000">
            <a:off x="6226200" y="2301480"/>
            <a:ext cx="817200" cy="360"/>
          </a:xfrm>
          <a:custGeom>
            <a:avLst/>
            <a:gdLst/>
            <a:ahLst/>
            <a:cxnLst/>
            <a:rect l="l" t="t" r="r" b="b"/>
            <a:pathLst>
              <a:path w="21600" h="21600">
                <a:moveTo>
                  <a:pt x="0" y="0"/>
                </a:moveTo>
                <a:lnTo>
                  <a:pt x="21600" y="21600"/>
                </a:lnTo>
              </a:path>
            </a:pathLst>
          </a:custGeom>
          <a:noFill/>
          <a:ln w="38160">
            <a:solidFill>
              <a:schemeClr val="dk1"/>
            </a:solidFill>
            <a:miter/>
            <a:tailEnd type="triangle" w="med" len="med"/>
          </a:ln>
        </p:spPr>
        <p:style>
          <a:lnRef idx="0">
            <a:scrgbClr r="0" g="0" b="0"/>
          </a:lnRef>
          <a:fillRef idx="0">
            <a:scrgbClr r="0" g="0" b="0"/>
          </a:fillRef>
          <a:effectRef idx="0">
            <a:scrgbClr r="0" g="0" b="0"/>
          </a:effectRef>
          <a:fontRef idx="minor"/>
        </p:style>
      </p:sp>
      <p:sp>
        <p:nvSpPr>
          <p:cNvPr id="177" name="CustomShape 4"/>
          <p:cNvSpPr/>
          <p:nvPr/>
        </p:nvSpPr>
        <p:spPr>
          <a:xfrm rot="10800000">
            <a:off x="1467000" y="2304360"/>
            <a:ext cx="817200" cy="360"/>
          </a:xfrm>
          <a:custGeom>
            <a:avLst/>
            <a:gdLst/>
            <a:ahLst/>
            <a:cxnLst/>
            <a:rect l="l" t="t" r="r" b="b"/>
            <a:pathLst>
              <a:path w="21600" h="21600">
                <a:moveTo>
                  <a:pt x="0" y="0"/>
                </a:moveTo>
                <a:lnTo>
                  <a:pt x="21600" y="21600"/>
                </a:lnTo>
              </a:path>
            </a:pathLst>
          </a:custGeom>
          <a:noFill/>
          <a:ln w="38160">
            <a:solidFill>
              <a:schemeClr val="dk1"/>
            </a:solidFill>
            <a:miter/>
            <a:tailEnd type="triangle" w="med" len="med"/>
          </a:ln>
        </p:spPr>
        <p:style>
          <a:lnRef idx="0">
            <a:scrgbClr r="0" g="0" b="0"/>
          </a:lnRef>
          <a:fillRef idx="0">
            <a:scrgbClr r="0" g="0" b="0"/>
          </a:fillRef>
          <a:effectRef idx="0">
            <a:scrgbClr r="0" g="0" b="0"/>
          </a:effectRef>
          <a:fontRef idx="minor"/>
        </p:style>
      </p:sp>
      <p:sp>
        <p:nvSpPr>
          <p:cNvPr id="178" name="CustomShape 5"/>
          <p:cNvSpPr/>
          <p:nvPr/>
        </p:nvSpPr>
        <p:spPr>
          <a:xfrm>
            <a:off x="677520" y="1905120"/>
            <a:ext cx="72360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179" name="CustomShape 6"/>
          <p:cNvSpPr/>
          <p:nvPr/>
        </p:nvSpPr>
        <p:spPr>
          <a:xfrm>
            <a:off x="785520" y="1968480"/>
            <a:ext cx="46980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C</a:t>
            </a:r>
            <a:endParaRPr lang="en-IN" sz="3200" b="0" strike="noStrike" spc="-1">
              <a:latin typeface="Arial"/>
            </a:endParaRPr>
          </a:p>
        </p:txBody>
      </p:sp>
      <p:sp>
        <p:nvSpPr>
          <p:cNvPr id="180" name="CustomShape 7"/>
          <p:cNvSpPr/>
          <p:nvPr/>
        </p:nvSpPr>
        <p:spPr>
          <a:xfrm>
            <a:off x="7108560" y="1992240"/>
            <a:ext cx="474480" cy="63144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500" b="0" strike="noStrike" spc="-1">
                <a:solidFill>
                  <a:srgbClr val="000000"/>
                </a:solidFill>
                <a:latin typeface="Tahoma"/>
                <a:ea typeface="Tahoma"/>
              </a:rPr>
              <a:t>0</a:t>
            </a:r>
            <a:endParaRPr lang="en-IN" sz="3500" b="0" strike="noStrike" spc="-1">
              <a:latin typeface="Arial"/>
            </a:endParaRPr>
          </a:p>
        </p:txBody>
      </p:sp>
      <p:sp>
        <p:nvSpPr>
          <p:cNvPr id="181" name="CustomShape 8"/>
          <p:cNvSpPr/>
          <p:nvPr/>
        </p:nvSpPr>
        <p:spPr>
          <a:xfrm>
            <a:off x="2314440" y="1905120"/>
            <a:ext cx="390816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182" name="CustomShape 9"/>
          <p:cNvSpPr/>
          <p:nvPr/>
        </p:nvSpPr>
        <p:spPr>
          <a:xfrm>
            <a:off x="3435120" y="1968480"/>
            <a:ext cx="213264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register</a:t>
            </a:r>
            <a:endParaRPr lang="en-IN" sz="3200" b="0" strike="noStrike" spc="-1">
              <a:latin typeface="Arial"/>
            </a:endParaRPr>
          </a:p>
        </p:txBody>
      </p:sp>
      <p:sp>
        <p:nvSpPr>
          <p:cNvPr id="183" name="CustomShape 10"/>
          <p:cNvSpPr/>
          <p:nvPr/>
        </p:nvSpPr>
        <p:spPr>
          <a:xfrm rot="10800000">
            <a:off x="5156280" y="2296440"/>
            <a:ext cx="817200" cy="360"/>
          </a:xfrm>
          <a:custGeom>
            <a:avLst/>
            <a:gdLst/>
            <a:ahLst/>
            <a:cxnLst/>
            <a:rect l="l" t="t" r="r" b="b"/>
            <a:pathLst>
              <a:path w="21600" h="21600">
                <a:moveTo>
                  <a:pt x="0" y="0"/>
                </a:moveTo>
                <a:lnTo>
                  <a:pt x="21600" y="21600"/>
                </a:lnTo>
              </a:path>
            </a:pathLst>
          </a:custGeom>
          <a:noFill/>
          <a:ln w="38160" cap="rnd">
            <a:solidFill>
              <a:schemeClr val="dk1"/>
            </a:solidFill>
            <a:prstDash val="dot"/>
            <a:miter/>
            <a:tailEnd type="triangle" w="med" len="med"/>
          </a:ln>
        </p:spPr>
        <p:style>
          <a:lnRef idx="0">
            <a:scrgbClr r="0" g="0" b="0"/>
          </a:lnRef>
          <a:fillRef idx="0">
            <a:scrgbClr r="0" g="0" b="0"/>
          </a:fillRef>
          <a:effectRef idx="0">
            <a:scrgbClr r="0" g="0" b="0"/>
          </a:effectRef>
          <a:fontRef idx="minor"/>
        </p:style>
      </p:sp>
      <p:sp>
        <p:nvSpPr>
          <p:cNvPr id="184" name="CustomShape 11"/>
          <p:cNvSpPr/>
          <p:nvPr/>
        </p:nvSpPr>
        <p:spPr>
          <a:xfrm rot="10800000">
            <a:off x="2540160" y="2301480"/>
            <a:ext cx="817200" cy="360"/>
          </a:xfrm>
          <a:custGeom>
            <a:avLst/>
            <a:gdLst/>
            <a:ahLst/>
            <a:cxnLst/>
            <a:rect l="l" t="t" r="r" b="b"/>
            <a:pathLst>
              <a:path w="21600" h="21600">
                <a:moveTo>
                  <a:pt x="0" y="0"/>
                </a:moveTo>
                <a:lnTo>
                  <a:pt x="21600" y="21600"/>
                </a:lnTo>
              </a:path>
            </a:pathLst>
          </a:custGeom>
          <a:noFill/>
          <a:ln w="38160" cap="rnd">
            <a:solidFill>
              <a:schemeClr val="dk1"/>
            </a:solidFill>
            <a:prstDash val="dot"/>
            <a:miter/>
            <a:tailEnd type="triangle" w="med" len="med"/>
          </a:ln>
        </p:spPr>
        <p:style>
          <a:lnRef idx="0">
            <a:scrgbClr r="0" g="0" b="0"/>
          </a:lnRef>
          <a:fillRef idx="0">
            <a:scrgbClr r="0" g="0" b="0"/>
          </a:fillRef>
          <a:effectRef idx="0">
            <a:scrgbClr r="0" g="0" b="0"/>
          </a:effectRef>
          <a:fontRef idx="minor"/>
        </p:style>
      </p:sp>
      <p:sp>
        <p:nvSpPr>
          <p:cNvPr id="185" name="CustomShape 12"/>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0CB33C1-7BB1-46A2-8C7C-491F6CB217F0}" type="slidenum">
              <a:rPr lang="en-IN" sz="1200" b="0" strike="noStrike" spc="-1">
                <a:solidFill>
                  <a:srgbClr val="888888"/>
                </a:solidFill>
                <a:latin typeface="Calibri"/>
                <a:ea typeface="Calibri"/>
              </a:rPr>
              <a:t>16</a:t>
            </a:fld>
            <a:endParaRPr lang="en-IN" sz="1200" b="0" strike="noStrike" spc="-1">
              <a:latin typeface="Arial"/>
            </a:endParaRPr>
          </a:p>
        </p:txBody>
      </p:sp>
      <p:sp>
        <p:nvSpPr>
          <p:cNvPr id="186" name="CustomShape 13"/>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228600" y="804600"/>
            <a:ext cx="679428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Logical shift right</a:t>
            </a:r>
            <a:endParaRPr lang="en-IN" sz="3959" b="0" strike="noStrike" spc="-1">
              <a:latin typeface="Arial"/>
            </a:endParaRPr>
          </a:p>
        </p:txBody>
      </p:sp>
      <p:sp>
        <p:nvSpPr>
          <p:cNvPr id="188" name="CustomShape 2"/>
          <p:cNvSpPr/>
          <p:nvPr/>
        </p:nvSpPr>
        <p:spPr>
          <a:xfrm>
            <a:off x="593640" y="3154680"/>
            <a:ext cx="8091360" cy="369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pPr>
            <a:r>
              <a:rPr lang="en-IN" sz="2600" b="1" strike="noStrike" spc="-1">
                <a:solidFill>
                  <a:srgbClr val="000000"/>
                </a:solidFill>
                <a:latin typeface="Courier New"/>
                <a:ea typeface="Courier New"/>
              </a:rPr>
              <a:t>MOV  R0, R2, </a:t>
            </a:r>
            <a:r>
              <a:rPr lang="en-IN" sz="2600" b="1" strike="noStrike" spc="-1">
                <a:solidFill>
                  <a:srgbClr val="FF0000"/>
                </a:solidFill>
                <a:latin typeface="Courier New"/>
                <a:ea typeface="Courier New"/>
              </a:rPr>
              <a:t>LSR #2 </a:t>
            </a:r>
            <a:r>
              <a:rPr lang="en-IN" sz="2600" b="1" strike="noStrike" spc="-1">
                <a:solidFill>
                  <a:srgbClr val="000000"/>
                </a:solidFill>
                <a:latin typeface="Courier New"/>
                <a:ea typeface="Courier New"/>
              </a:rPr>
              <a:t>@ R0:=R2&gt;&gt;2</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 R2 unchanged</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Example: </a:t>
            </a:r>
            <a:r>
              <a:rPr lang="en-IN" sz="2600" b="1" strike="noStrike" spc="-1">
                <a:solidFill>
                  <a:srgbClr val="FF0000"/>
                </a:solidFill>
                <a:latin typeface="Courier New"/>
                <a:ea typeface="Courier New"/>
              </a:rPr>
              <a:t>0…0 0011 0000</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Before R2=0x00000030</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After  R0=0x0000000C</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R2=0x00000030</a:t>
            </a:r>
            <a:endParaRPr lang="en-IN" sz="2600" b="0" strike="noStrike" spc="-1">
              <a:latin typeface="Arial"/>
            </a:endParaRPr>
          </a:p>
        </p:txBody>
      </p:sp>
      <p:sp>
        <p:nvSpPr>
          <p:cNvPr id="189" name="CustomShape 3"/>
          <p:cNvSpPr/>
          <p:nvPr/>
        </p:nvSpPr>
        <p:spPr>
          <a:xfrm rot="10800000">
            <a:off x="6296400" y="2301480"/>
            <a:ext cx="817200" cy="360"/>
          </a:xfrm>
          <a:custGeom>
            <a:avLst/>
            <a:gdLst/>
            <a:ahLst/>
            <a:cxnLst/>
            <a:rect l="l" t="t" r="r" b="b"/>
            <a:pathLst>
              <a:path w="21600" h="21600">
                <a:moveTo>
                  <a:pt x="0" y="0"/>
                </a:moveTo>
                <a:lnTo>
                  <a:pt x="21600" y="21600"/>
                </a:lnTo>
              </a:path>
            </a:pathLst>
          </a:custGeom>
          <a:noFill/>
          <a:ln w="38160">
            <a:solidFill>
              <a:schemeClr val="dk1"/>
            </a:solidFill>
            <a:miter/>
            <a:headEnd type="triangle" w="med" len="med"/>
          </a:ln>
        </p:spPr>
        <p:style>
          <a:lnRef idx="0">
            <a:scrgbClr r="0" g="0" b="0"/>
          </a:lnRef>
          <a:fillRef idx="0">
            <a:scrgbClr r="0" g="0" b="0"/>
          </a:fillRef>
          <a:effectRef idx="0">
            <a:scrgbClr r="0" g="0" b="0"/>
          </a:effectRef>
          <a:fontRef idx="minor"/>
        </p:style>
      </p:sp>
      <p:sp>
        <p:nvSpPr>
          <p:cNvPr id="190" name="CustomShape 4"/>
          <p:cNvSpPr/>
          <p:nvPr/>
        </p:nvSpPr>
        <p:spPr>
          <a:xfrm rot="10800000">
            <a:off x="1537200" y="2304360"/>
            <a:ext cx="817200" cy="360"/>
          </a:xfrm>
          <a:custGeom>
            <a:avLst/>
            <a:gdLst/>
            <a:ahLst/>
            <a:cxnLst/>
            <a:rect l="l" t="t" r="r" b="b"/>
            <a:pathLst>
              <a:path w="21600" h="21600">
                <a:moveTo>
                  <a:pt x="0" y="0"/>
                </a:moveTo>
                <a:lnTo>
                  <a:pt x="21600" y="21600"/>
                </a:lnTo>
              </a:path>
            </a:pathLst>
          </a:custGeom>
          <a:noFill/>
          <a:ln w="38160">
            <a:solidFill>
              <a:schemeClr val="dk1"/>
            </a:solidFill>
            <a:miter/>
            <a:headEnd type="triangle" w="med" len="med"/>
          </a:ln>
        </p:spPr>
        <p:style>
          <a:lnRef idx="0">
            <a:scrgbClr r="0" g="0" b="0"/>
          </a:lnRef>
          <a:fillRef idx="0">
            <a:scrgbClr r="0" g="0" b="0"/>
          </a:fillRef>
          <a:effectRef idx="0">
            <a:scrgbClr r="0" g="0" b="0"/>
          </a:effectRef>
          <a:fontRef idx="minor"/>
        </p:style>
      </p:sp>
      <p:grpSp>
        <p:nvGrpSpPr>
          <p:cNvPr id="191" name="Group 5"/>
          <p:cNvGrpSpPr/>
          <p:nvPr/>
        </p:nvGrpSpPr>
        <p:grpSpPr>
          <a:xfrm>
            <a:off x="7205760" y="1905120"/>
            <a:ext cx="725400" cy="788760"/>
            <a:chOff x="7205760" y="1905120"/>
            <a:chExt cx="725400" cy="788760"/>
          </a:xfrm>
        </p:grpSpPr>
        <p:sp>
          <p:nvSpPr>
            <p:cNvPr id="192" name="CustomShape 6"/>
            <p:cNvSpPr/>
            <p:nvPr/>
          </p:nvSpPr>
          <p:spPr>
            <a:xfrm>
              <a:off x="7205760" y="1905120"/>
              <a:ext cx="72540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193" name="CustomShape 7"/>
            <p:cNvSpPr/>
            <p:nvPr/>
          </p:nvSpPr>
          <p:spPr>
            <a:xfrm>
              <a:off x="7297920" y="2040480"/>
              <a:ext cx="470160" cy="59904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C</a:t>
              </a:r>
              <a:endParaRPr lang="en-IN" sz="3200" b="0" strike="noStrike" spc="-1">
                <a:latin typeface="Arial"/>
              </a:endParaRPr>
            </a:p>
          </p:txBody>
        </p:sp>
      </p:grpSp>
      <p:sp>
        <p:nvSpPr>
          <p:cNvPr id="194" name="CustomShape 8"/>
          <p:cNvSpPr/>
          <p:nvPr/>
        </p:nvSpPr>
        <p:spPr>
          <a:xfrm>
            <a:off x="996840" y="2039760"/>
            <a:ext cx="43956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0</a:t>
            </a:r>
            <a:endParaRPr lang="en-IN" sz="3200" b="0" strike="noStrike" spc="-1">
              <a:latin typeface="Arial"/>
            </a:endParaRPr>
          </a:p>
        </p:txBody>
      </p:sp>
      <p:sp>
        <p:nvSpPr>
          <p:cNvPr id="195" name="CustomShape 9"/>
          <p:cNvSpPr/>
          <p:nvPr/>
        </p:nvSpPr>
        <p:spPr>
          <a:xfrm rot="10800000">
            <a:off x="5224680" y="2296440"/>
            <a:ext cx="8190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196" name="CustomShape 10"/>
          <p:cNvSpPr/>
          <p:nvPr/>
        </p:nvSpPr>
        <p:spPr>
          <a:xfrm rot="10800000">
            <a:off x="2608560" y="2301480"/>
            <a:ext cx="8190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197" name="CustomShape 11"/>
          <p:cNvSpPr/>
          <p:nvPr/>
        </p:nvSpPr>
        <p:spPr>
          <a:xfrm>
            <a:off x="2362320" y="1905120"/>
            <a:ext cx="390816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198" name="CustomShape 12"/>
          <p:cNvSpPr/>
          <p:nvPr/>
        </p:nvSpPr>
        <p:spPr>
          <a:xfrm>
            <a:off x="3483000" y="1968480"/>
            <a:ext cx="223488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register</a:t>
            </a:r>
            <a:endParaRPr lang="en-IN" sz="3200" b="0" strike="noStrike" spc="-1">
              <a:latin typeface="Arial"/>
            </a:endParaRPr>
          </a:p>
        </p:txBody>
      </p:sp>
      <p:sp>
        <p:nvSpPr>
          <p:cNvPr id="199" name="CustomShape 1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253D193-5ACC-46D9-8565-6C6A5BCE95A5}" type="slidenum">
              <a:rPr lang="en-IN" sz="1200" b="0" strike="noStrike" spc="-1">
                <a:solidFill>
                  <a:srgbClr val="888888"/>
                </a:solidFill>
                <a:latin typeface="Calibri"/>
                <a:ea typeface="Calibri"/>
              </a:rPr>
              <a:t>17</a:t>
            </a:fld>
            <a:endParaRPr lang="en-IN" sz="1200" b="0" strike="noStrike" spc="-1">
              <a:latin typeface="Arial"/>
            </a:endParaRPr>
          </a:p>
        </p:txBody>
      </p:sp>
      <p:sp>
        <p:nvSpPr>
          <p:cNvPr id="200" name="CustomShape 1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549360" y="977400"/>
            <a:ext cx="822780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Arithmetic shift right</a:t>
            </a:r>
            <a:endParaRPr lang="en-IN" sz="3959" b="0" strike="noStrike" spc="-1">
              <a:latin typeface="Arial"/>
            </a:endParaRPr>
          </a:p>
        </p:txBody>
      </p:sp>
      <p:sp>
        <p:nvSpPr>
          <p:cNvPr id="202" name="CustomShape 2"/>
          <p:cNvSpPr/>
          <p:nvPr/>
        </p:nvSpPr>
        <p:spPr>
          <a:xfrm>
            <a:off x="593280" y="3563280"/>
            <a:ext cx="8091360" cy="296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pPr>
            <a:r>
              <a:rPr lang="en-IN" sz="2600" b="1" strike="noStrike" spc="-1">
                <a:solidFill>
                  <a:srgbClr val="000000"/>
                </a:solidFill>
                <a:latin typeface="Courier New"/>
                <a:ea typeface="Courier New"/>
              </a:rPr>
              <a:t>MOV  R0, R2, </a:t>
            </a:r>
            <a:r>
              <a:rPr lang="en-IN" sz="2600" b="1" strike="noStrike" spc="-1">
                <a:solidFill>
                  <a:srgbClr val="FF0000"/>
                </a:solidFill>
                <a:latin typeface="Courier New"/>
                <a:ea typeface="Courier New"/>
              </a:rPr>
              <a:t>ASR #2 </a:t>
            </a:r>
            <a:r>
              <a:rPr lang="en-IN" sz="2600" b="1" strike="noStrike" spc="-1">
                <a:solidFill>
                  <a:srgbClr val="000000"/>
                </a:solidFill>
                <a:latin typeface="Courier New"/>
                <a:ea typeface="Courier New"/>
              </a:rPr>
              <a:t>@ R0:=R2&gt;&gt;2</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 R2 unchanged</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Example: </a:t>
            </a:r>
            <a:r>
              <a:rPr lang="en-IN" sz="2600" b="1" strike="noStrike" spc="-1">
                <a:solidFill>
                  <a:srgbClr val="FF0000"/>
                </a:solidFill>
                <a:latin typeface="Courier New"/>
                <a:ea typeface="Courier New"/>
              </a:rPr>
              <a:t>1010 0…0 0011 0000</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Before R2=0xA0000030</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After  R0=0xE800000C</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R2=0xA0000030</a:t>
            </a:r>
            <a:endParaRPr lang="en-IN" sz="2600" b="0" strike="noStrike" spc="-1">
              <a:latin typeface="Arial"/>
            </a:endParaRPr>
          </a:p>
        </p:txBody>
      </p:sp>
      <p:sp>
        <p:nvSpPr>
          <p:cNvPr id="203" name="CustomShape 3"/>
          <p:cNvSpPr/>
          <p:nvPr/>
        </p:nvSpPr>
        <p:spPr>
          <a:xfrm>
            <a:off x="1905120" y="2079360"/>
            <a:ext cx="390816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204" name="CustomShape 4"/>
          <p:cNvSpPr/>
          <p:nvPr/>
        </p:nvSpPr>
        <p:spPr>
          <a:xfrm rot="10800000">
            <a:off x="5816880" y="2475720"/>
            <a:ext cx="817200" cy="360"/>
          </a:xfrm>
          <a:custGeom>
            <a:avLst/>
            <a:gdLst/>
            <a:ahLst/>
            <a:cxnLst/>
            <a:rect l="l" t="t" r="r" b="b"/>
            <a:pathLst>
              <a:path w="21600" h="21600">
                <a:moveTo>
                  <a:pt x="0" y="0"/>
                </a:moveTo>
                <a:lnTo>
                  <a:pt x="21600" y="21600"/>
                </a:lnTo>
              </a:path>
            </a:pathLst>
          </a:custGeom>
          <a:noFill/>
          <a:ln w="38160">
            <a:solidFill>
              <a:schemeClr val="dk1"/>
            </a:solidFill>
            <a:miter/>
            <a:headEnd type="triangle" w="med" len="med"/>
          </a:ln>
        </p:spPr>
        <p:style>
          <a:lnRef idx="0">
            <a:scrgbClr r="0" g="0" b="0"/>
          </a:lnRef>
          <a:fillRef idx="0">
            <a:scrgbClr r="0" g="0" b="0"/>
          </a:fillRef>
          <a:effectRef idx="0">
            <a:scrgbClr r="0" g="0" b="0"/>
          </a:effectRef>
          <a:fontRef idx="minor"/>
        </p:style>
      </p:sp>
      <p:sp>
        <p:nvSpPr>
          <p:cNvPr id="205" name="CustomShape 5"/>
          <p:cNvSpPr/>
          <p:nvPr/>
        </p:nvSpPr>
        <p:spPr>
          <a:xfrm rot="10800000">
            <a:off x="2725920" y="2477520"/>
            <a:ext cx="3618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206" name="CustomShape 6"/>
          <p:cNvSpPr/>
          <p:nvPr/>
        </p:nvSpPr>
        <p:spPr>
          <a:xfrm>
            <a:off x="1800000" y="2219040"/>
            <a:ext cx="1465200" cy="4935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2500" b="0" strike="noStrike" spc="-1">
                <a:solidFill>
                  <a:srgbClr val="000000"/>
                </a:solidFill>
                <a:latin typeface="Trebuchet MS"/>
                <a:ea typeface="Trebuchet MS"/>
              </a:rPr>
              <a:t>MSB</a:t>
            </a:r>
            <a:endParaRPr lang="en-IN" sz="2500" b="0" strike="noStrike" spc="-1">
              <a:latin typeface="Arial"/>
            </a:endParaRPr>
          </a:p>
        </p:txBody>
      </p:sp>
      <p:sp>
        <p:nvSpPr>
          <p:cNvPr id="207" name="CustomShape 7"/>
          <p:cNvSpPr/>
          <p:nvPr/>
        </p:nvSpPr>
        <p:spPr>
          <a:xfrm>
            <a:off x="2633760" y="2079360"/>
            <a:ext cx="360" cy="788760"/>
          </a:xfrm>
          <a:custGeom>
            <a:avLst/>
            <a:gdLst/>
            <a:ahLst/>
            <a:cxnLst/>
            <a:rect l="l" t="t" r="r" b="b"/>
            <a:pathLst>
              <a:path w="21600" h="21600">
                <a:moveTo>
                  <a:pt x="0" y="0"/>
                </a:moveTo>
                <a:lnTo>
                  <a:pt x="21600" y="21600"/>
                </a:lnTo>
              </a:path>
            </a:pathLst>
          </a:custGeom>
          <a:noFill/>
          <a:ln w="19080" cap="rnd">
            <a:solidFill>
              <a:schemeClr val="dk1"/>
            </a:solidFill>
            <a:prstDash val="dash"/>
            <a:miter/>
          </a:ln>
        </p:spPr>
        <p:style>
          <a:lnRef idx="0">
            <a:scrgbClr r="0" g="0" b="0"/>
          </a:lnRef>
          <a:fillRef idx="0">
            <a:scrgbClr r="0" g="0" b="0"/>
          </a:fillRef>
          <a:effectRef idx="0">
            <a:scrgbClr r="0" g="0" b="0"/>
          </a:effectRef>
          <a:fontRef idx="minor"/>
        </p:style>
      </p:sp>
      <p:sp>
        <p:nvSpPr>
          <p:cNvPr id="208" name="CustomShape 8"/>
          <p:cNvSpPr/>
          <p:nvPr/>
        </p:nvSpPr>
        <p:spPr>
          <a:xfrm>
            <a:off x="1268280" y="2431800"/>
            <a:ext cx="998280" cy="612720"/>
          </a:xfrm>
          <a:custGeom>
            <a:avLst/>
            <a:gdLst/>
            <a:ahLst/>
            <a:cxnLst/>
            <a:rect l="l" t="t" r="r" b="b"/>
            <a:pathLst>
              <a:path w="499" h="317">
                <a:moveTo>
                  <a:pt x="318" y="0"/>
                </a:moveTo>
                <a:lnTo>
                  <a:pt x="0" y="0"/>
                </a:lnTo>
                <a:lnTo>
                  <a:pt x="0" y="317"/>
                </a:lnTo>
                <a:lnTo>
                  <a:pt x="499" y="317"/>
                </a:lnTo>
                <a:lnTo>
                  <a:pt x="499" y="226"/>
                </a:lnTo>
              </a:path>
            </a:pathLst>
          </a:custGeom>
          <a:noFill/>
          <a:ln w="38160">
            <a:solidFill>
              <a:schemeClr val="dk1"/>
            </a:solidFill>
            <a:miter/>
            <a:tailEnd type="triangle" w="med" len="med"/>
          </a:ln>
        </p:spPr>
        <p:style>
          <a:lnRef idx="0">
            <a:scrgbClr r="0" g="0" b="0"/>
          </a:lnRef>
          <a:fillRef idx="0">
            <a:scrgbClr r="0" g="0" b="0"/>
          </a:fillRef>
          <a:effectRef idx="0">
            <a:scrgbClr r="0" g="0" b="0"/>
          </a:effectRef>
          <a:fontRef idx="minor"/>
        </p:style>
      </p:sp>
      <p:sp>
        <p:nvSpPr>
          <p:cNvPr id="209" name="CustomShape 9"/>
          <p:cNvSpPr/>
          <p:nvPr/>
        </p:nvSpPr>
        <p:spPr>
          <a:xfrm>
            <a:off x="3025800" y="2143080"/>
            <a:ext cx="216000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register</a:t>
            </a:r>
            <a:endParaRPr lang="en-IN" sz="3200" b="0" strike="noStrike" spc="-1">
              <a:latin typeface="Arial"/>
            </a:endParaRPr>
          </a:p>
        </p:txBody>
      </p:sp>
      <p:grpSp>
        <p:nvGrpSpPr>
          <p:cNvPr id="210" name="Group 10"/>
          <p:cNvGrpSpPr/>
          <p:nvPr/>
        </p:nvGrpSpPr>
        <p:grpSpPr>
          <a:xfrm>
            <a:off x="6748560" y="2079360"/>
            <a:ext cx="725400" cy="788760"/>
            <a:chOff x="6748560" y="2079360"/>
            <a:chExt cx="725400" cy="788760"/>
          </a:xfrm>
        </p:grpSpPr>
        <p:sp>
          <p:nvSpPr>
            <p:cNvPr id="211" name="CustomShape 11"/>
            <p:cNvSpPr/>
            <p:nvPr/>
          </p:nvSpPr>
          <p:spPr>
            <a:xfrm>
              <a:off x="6748560" y="2079360"/>
              <a:ext cx="72540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212" name="CustomShape 12"/>
            <p:cNvSpPr/>
            <p:nvPr/>
          </p:nvSpPr>
          <p:spPr>
            <a:xfrm>
              <a:off x="6840720" y="2215080"/>
              <a:ext cx="470160" cy="59904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C</a:t>
              </a:r>
              <a:endParaRPr lang="en-IN" sz="3200" b="0" strike="noStrike" spc="-1">
                <a:latin typeface="Arial"/>
              </a:endParaRPr>
            </a:p>
          </p:txBody>
        </p:sp>
      </p:grpSp>
      <p:sp>
        <p:nvSpPr>
          <p:cNvPr id="213" name="CustomShape 13"/>
          <p:cNvSpPr/>
          <p:nvPr/>
        </p:nvSpPr>
        <p:spPr>
          <a:xfrm rot="10800000">
            <a:off x="4767480" y="2471040"/>
            <a:ext cx="8190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214" name="CustomShape 14"/>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E2CFC5A-CF68-4442-A380-97501EC0C338}" type="slidenum">
              <a:rPr lang="en-IN" sz="1200" b="0" strike="noStrike" spc="-1">
                <a:solidFill>
                  <a:srgbClr val="888888"/>
                </a:solidFill>
                <a:latin typeface="Calibri"/>
                <a:ea typeface="Calibri"/>
              </a:rPr>
              <a:t>18</a:t>
            </a:fld>
            <a:endParaRPr lang="en-IN" sz="1200" b="0" strike="noStrike" spc="-1">
              <a:latin typeface="Arial"/>
            </a:endParaRPr>
          </a:p>
        </p:txBody>
      </p:sp>
      <p:sp>
        <p:nvSpPr>
          <p:cNvPr id="215" name="CustomShape 1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85800" y="906480"/>
            <a:ext cx="6475320" cy="60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         Rotate right</a:t>
            </a:r>
            <a:endParaRPr lang="en-IN" sz="3959" b="0" strike="noStrike" spc="-1">
              <a:latin typeface="Arial"/>
            </a:endParaRPr>
          </a:p>
        </p:txBody>
      </p:sp>
      <p:sp>
        <p:nvSpPr>
          <p:cNvPr id="217" name="CustomShape 2"/>
          <p:cNvSpPr/>
          <p:nvPr/>
        </p:nvSpPr>
        <p:spPr>
          <a:xfrm>
            <a:off x="685800" y="3429000"/>
            <a:ext cx="8273880" cy="292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pPr>
            <a:r>
              <a:rPr lang="en-IN" sz="2600" b="1" strike="noStrike" spc="-1">
                <a:solidFill>
                  <a:srgbClr val="000000"/>
                </a:solidFill>
                <a:latin typeface="Courier New"/>
                <a:ea typeface="Courier New"/>
              </a:rPr>
              <a:t>MOV  R0, R2, </a:t>
            </a:r>
            <a:r>
              <a:rPr lang="en-IN" sz="2600" b="1" strike="noStrike" spc="-1">
                <a:solidFill>
                  <a:srgbClr val="FF0000"/>
                </a:solidFill>
                <a:latin typeface="Courier New"/>
                <a:ea typeface="Courier New"/>
              </a:rPr>
              <a:t>ROR #2 </a:t>
            </a:r>
            <a:r>
              <a:rPr lang="en-IN" sz="2600" b="1" strike="noStrike" spc="-1">
                <a:solidFill>
                  <a:srgbClr val="000000"/>
                </a:solidFill>
                <a:latin typeface="Courier New"/>
                <a:ea typeface="Courier New"/>
              </a:rPr>
              <a:t>@ R0:=R2 rotate</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 R2 unchanged</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Example: </a:t>
            </a:r>
            <a:r>
              <a:rPr lang="en-IN" sz="2600" b="1" strike="noStrike" spc="-1">
                <a:solidFill>
                  <a:srgbClr val="FF0000"/>
                </a:solidFill>
                <a:latin typeface="Courier New"/>
                <a:ea typeface="Courier New"/>
              </a:rPr>
              <a:t>0…0 0011 0001</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Before R2=0x00000031</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After  R0=0x4000000C</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R2=0x00000031</a:t>
            </a:r>
            <a:endParaRPr lang="en-IN" sz="2600" b="0" strike="noStrike" spc="-1">
              <a:latin typeface="Arial"/>
            </a:endParaRPr>
          </a:p>
        </p:txBody>
      </p:sp>
      <p:sp>
        <p:nvSpPr>
          <p:cNvPr id="218" name="CustomShape 3"/>
          <p:cNvSpPr/>
          <p:nvPr/>
        </p:nvSpPr>
        <p:spPr>
          <a:xfrm>
            <a:off x="1752480" y="1828800"/>
            <a:ext cx="4910040" cy="701640"/>
          </a:xfrm>
          <a:custGeom>
            <a:avLst/>
            <a:gdLst/>
            <a:ahLst/>
            <a:cxnLst/>
            <a:rect l="l" t="t" r="r" b="b"/>
            <a:pathLst>
              <a:path w="3356" h="363">
                <a:moveTo>
                  <a:pt x="3175" y="318"/>
                </a:moveTo>
                <a:lnTo>
                  <a:pt x="3356" y="318"/>
                </a:lnTo>
                <a:lnTo>
                  <a:pt x="3356" y="0"/>
                </a:lnTo>
                <a:lnTo>
                  <a:pt x="0" y="0"/>
                </a:lnTo>
                <a:lnTo>
                  <a:pt x="0" y="363"/>
                </a:lnTo>
                <a:lnTo>
                  <a:pt x="363" y="363"/>
                </a:lnTo>
              </a:path>
            </a:pathLst>
          </a:custGeom>
          <a:noFill/>
          <a:ln w="38160">
            <a:solidFill>
              <a:schemeClr val="dk1"/>
            </a:solidFill>
            <a:miter/>
            <a:tailEnd type="triangle" w="med" len="med"/>
          </a:ln>
        </p:spPr>
        <p:style>
          <a:lnRef idx="0">
            <a:scrgbClr r="0" g="0" b="0"/>
          </a:lnRef>
          <a:fillRef idx="0">
            <a:scrgbClr r="0" g="0" b="0"/>
          </a:fillRef>
          <a:effectRef idx="0">
            <a:scrgbClr r="0" g="0" b="0"/>
          </a:effectRef>
          <a:fontRef idx="minor"/>
        </p:style>
      </p:sp>
      <p:sp>
        <p:nvSpPr>
          <p:cNvPr id="219" name="CustomShape 4"/>
          <p:cNvSpPr/>
          <p:nvPr/>
        </p:nvSpPr>
        <p:spPr>
          <a:xfrm>
            <a:off x="2378160" y="2054160"/>
            <a:ext cx="390816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220" name="CustomShape 5"/>
          <p:cNvSpPr/>
          <p:nvPr/>
        </p:nvSpPr>
        <p:spPr>
          <a:xfrm>
            <a:off x="3498840" y="2117880"/>
            <a:ext cx="190548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register</a:t>
            </a:r>
            <a:endParaRPr lang="en-IN" sz="3200" b="0" strike="noStrike" spc="-1">
              <a:latin typeface="Arial"/>
            </a:endParaRPr>
          </a:p>
        </p:txBody>
      </p:sp>
      <p:sp>
        <p:nvSpPr>
          <p:cNvPr id="221" name="CustomShape 6"/>
          <p:cNvSpPr/>
          <p:nvPr/>
        </p:nvSpPr>
        <p:spPr>
          <a:xfrm rot="10800000">
            <a:off x="5240520" y="2445840"/>
            <a:ext cx="8190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222" name="CustomShape 7"/>
          <p:cNvSpPr/>
          <p:nvPr/>
        </p:nvSpPr>
        <p:spPr>
          <a:xfrm rot="10800000">
            <a:off x="2624400" y="2450520"/>
            <a:ext cx="8190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223" name="CustomShape 8"/>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531D0FB-B83A-457B-A4BF-99FB58950632}" type="slidenum">
              <a:rPr lang="en-IN" sz="1200" b="0" strike="noStrike" spc="-1">
                <a:solidFill>
                  <a:srgbClr val="888888"/>
                </a:solidFill>
                <a:latin typeface="Calibri"/>
                <a:ea typeface="Calibri"/>
              </a:rPr>
              <a:t>19</a:t>
            </a:fld>
            <a:endParaRPr lang="en-IN" sz="1200" b="0" strike="noStrike" spc="-1">
              <a:latin typeface="Arial"/>
            </a:endParaRPr>
          </a:p>
        </p:txBody>
      </p:sp>
      <p:sp>
        <p:nvSpPr>
          <p:cNvPr id="224" name="CustomShape 9"/>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33520" y="990720"/>
            <a:ext cx="4646520" cy="152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IN" sz="4000" b="1" strike="noStrike" spc="-1">
                <a:solidFill>
                  <a:srgbClr val="C00000"/>
                </a:solidFill>
                <a:latin typeface="comic"/>
                <a:ea typeface="comic"/>
              </a:rPr>
              <a:t>The ARM</a:t>
            </a:r>
            <a:endParaRPr lang="en-IN" sz="4000" b="0" strike="noStrike" spc="-1">
              <a:latin typeface="Arial"/>
            </a:endParaRPr>
          </a:p>
        </p:txBody>
      </p:sp>
      <p:sp>
        <p:nvSpPr>
          <p:cNvPr id="96" name="CustomShape 2"/>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379BD87-E2C4-48E4-9C13-C6AAB066D2EC}" type="slidenum">
              <a:rPr lang="en-IN" sz="1200" b="0" strike="noStrike" spc="-1">
                <a:solidFill>
                  <a:srgbClr val="888888"/>
                </a:solidFill>
                <a:latin typeface="Calibri"/>
                <a:ea typeface="Calibri"/>
              </a:rPr>
              <a:t>2</a:t>
            </a:fld>
            <a:endParaRPr lang="en-IN" sz="1200" b="0" strike="noStrike" spc="-1">
              <a:latin typeface="Arial"/>
            </a:endParaRPr>
          </a:p>
        </p:txBody>
      </p:sp>
      <p:pic>
        <p:nvPicPr>
          <p:cNvPr id="97" name="Google Shape;104;p14"/>
          <p:cNvPicPr/>
          <p:nvPr/>
        </p:nvPicPr>
        <p:blipFill>
          <a:blip r:embed="rId2"/>
          <a:stretch/>
        </p:blipFill>
        <p:spPr>
          <a:xfrm rot="20500800">
            <a:off x="2493000" y="2524680"/>
            <a:ext cx="2122200" cy="2151000"/>
          </a:xfrm>
          <a:prstGeom prst="rect">
            <a:avLst/>
          </a:prstGeom>
          <a:ln>
            <a:noFill/>
          </a:ln>
        </p:spPr>
      </p:pic>
      <p:sp>
        <p:nvSpPr>
          <p:cNvPr id="98" name="CustomShape 3"/>
          <p:cNvSpPr/>
          <p:nvPr/>
        </p:nvSpPr>
        <p:spPr>
          <a:xfrm>
            <a:off x="4413960" y="5029200"/>
            <a:ext cx="4276800" cy="70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000" b="1" strike="noStrike" spc="-1">
                <a:solidFill>
                  <a:srgbClr val="C00000"/>
                </a:solidFill>
                <a:latin typeface="comic"/>
                <a:ea typeface="comic"/>
              </a:rPr>
              <a:t>Instruction Set</a:t>
            </a:r>
            <a:endParaRPr lang="en-IN" sz="4000" b="0" strike="noStrike" spc="-1">
              <a:latin typeface="Arial"/>
            </a:endParaRPr>
          </a:p>
        </p:txBody>
      </p:sp>
      <p:sp>
        <p:nvSpPr>
          <p:cNvPr id="99"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06520" y="998640"/>
            <a:ext cx="7137360" cy="60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Rotate right extended</a:t>
            </a:r>
            <a:endParaRPr lang="en-IN" sz="3959" b="0" strike="noStrike" spc="-1">
              <a:latin typeface="Arial"/>
            </a:endParaRPr>
          </a:p>
        </p:txBody>
      </p:sp>
      <p:sp>
        <p:nvSpPr>
          <p:cNvPr id="226" name="CustomShape 2"/>
          <p:cNvSpPr/>
          <p:nvPr/>
        </p:nvSpPr>
        <p:spPr>
          <a:xfrm>
            <a:off x="734760" y="3504960"/>
            <a:ext cx="7489080" cy="289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pPr>
            <a:r>
              <a:rPr lang="en-IN" sz="2600" b="1" strike="noStrike" spc="-1">
                <a:solidFill>
                  <a:srgbClr val="000000"/>
                </a:solidFill>
                <a:latin typeface="Courier New"/>
                <a:ea typeface="Courier New"/>
              </a:rPr>
              <a:t>MOV  R0, R2, </a:t>
            </a:r>
            <a:r>
              <a:rPr lang="en-IN" sz="2600" b="1" strike="noStrike" spc="-1">
                <a:solidFill>
                  <a:srgbClr val="FF0000"/>
                </a:solidFill>
                <a:latin typeface="Courier New"/>
                <a:ea typeface="Courier New"/>
              </a:rPr>
              <a:t>RRX</a:t>
            </a:r>
            <a:r>
              <a:rPr lang="en-IN" sz="2600" b="1" strike="noStrike" spc="-1">
                <a:solidFill>
                  <a:srgbClr val="000000"/>
                </a:solidFill>
                <a:latin typeface="Courier New"/>
                <a:ea typeface="Courier New"/>
              </a:rPr>
              <a:t>    @ R0:=R2 rotate</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 R2 unchanged</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Example: </a:t>
            </a:r>
            <a:r>
              <a:rPr lang="en-IN" sz="2600" b="1" strike="noStrike" spc="-1">
                <a:solidFill>
                  <a:srgbClr val="FF0000"/>
                </a:solidFill>
                <a:latin typeface="Courier New"/>
                <a:ea typeface="Courier New"/>
              </a:rPr>
              <a:t>0…0 0011 0001</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Before R2=0x00000031, C=1</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After  R0=0x80000018, C=1</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R2=0x00000031</a:t>
            </a:r>
            <a:endParaRPr lang="en-IN" sz="2600" b="0" strike="noStrike" spc="-1">
              <a:latin typeface="Arial"/>
            </a:endParaRPr>
          </a:p>
        </p:txBody>
      </p:sp>
      <p:sp>
        <p:nvSpPr>
          <p:cNvPr id="227" name="CustomShape 3"/>
          <p:cNvSpPr/>
          <p:nvPr/>
        </p:nvSpPr>
        <p:spPr>
          <a:xfrm rot="10800000">
            <a:off x="1487520" y="2477520"/>
            <a:ext cx="817200" cy="360"/>
          </a:xfrm>
          <a:custGeom>
            <a:avLst/>
            <a:gdLst/>
            <a:ahLst/>
            <a:cxnLst/>
            <a:rect l="l" t="t" r="r" b="b"/>
            <a:pathLst>
              <a:path w="21600" h="21600">
                <a:moveTo>
                  <a:pt x="0" y="0"/>
                </a:moveTo>
                <a:lnTo>
                  <a:pt x="21600" y="21600"/>
                </a:lnTo>
              </a:path>
            </a:pathLst>
          </a:custGeom>
          <a:noFill/>
          <a:ln w="38160">
            <a:solidFill>
              <a:schemeClr val="dk1"/>
            </a:solidFill>
            <a:miter/>
            <a:headEnd type="triangle" w="med" len="med"/>
          </a:ln>
        </p:spPr>
        <p:style>
          <a:lnRef idx="0">
            <a:scrgbClr r="0" g="0" b="0"/>
          </a:lnRef>
          <a:fillRef idx="0">
            <a:scrgbClr r="0" g="0" b="0"/>
          </a:fillRef>
          <a:effectRef idx="0">
            <a:scrgbClr r="0" g="0" b="0"/>
          </a:effectRef>
          <a:fontRef idx="minor"/>
        </p:style>
      </p:sp>
      <p:sp>
        <p:nvSpPr>
          <p:cNvPr id="228" name="CustomShape 4"/>
          <p:cNvSpPr/>
          <p:nvPr/>
        </p:nvSpPr>
        <p:spPr>
          <a:xfrm>
            <a:off x="2354040" y="2057400"/>
            <a:ext cx="390816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229" name="CustomShape 5"/>
          <p:cNvSpPr/>
          <p:nvPr/>
        </p:nvSpPr>
        <p:spPr>
          <a:xfrm>
            <a:off x="3474720" y="2120760"/>
            <a:ext cx="194292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register</a:t>
            </a:r>
            <a:endParaRPr lang="en-IN" sz="3200" b="0" strike="noStrike" spc="-1">
              <a:latin typeface="Arial"/>
            </a:endParaRPr>
          </a:p>
        </p:txBody>
      </p:sp>
      <p:sp>
        <p:nvSpPr>
          <p:cNvPr id="230" name="CustomShape 6"/>
          <p:cNvSpPr/>
          <p:nvPr/>
        </p:nvSpPr>
        <p:spPr>
          <a:xfrm>
            <a:off x="717480" y="2057400"/>
            <a:ext cx="72360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231" name="CustomShape 7"/>
          <p:cNvSpPr/>
          <p:nvPr/>
        </p:nvSpPr>
        <p:spPr>
          <a:xfrm>
            <a:off x="825120" y="2120760"/>
            <a:ext cx="469800" cy="59976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C</a:t>
            </a:r>
            <a:endParaRPr lang="en-IN" sz="3200" b="0" strike="noStrike" spc="-1">
              <a:latin typeface="Arial"/>
            </a:endParaRPr>
          </a:p>
        </p:txBody>
      </p:sp>
      <p:sp>
        <p:nvSpPr>
          <p:cNvPr id="232" name="CustomShape 8"/>
          <p:cNvSpPr/>
          <p:nvPr/>
        </p:nvSpPr>
        <p:spPr>
          <a:xfrm rot="10800000">
            <a:off x="5216400" y="2449080"/>
            <a:ext cx="8190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233" name="CustomShape 9"/>
          <p:cNvSpPr/>
          <p:nvPr/>
        </p:nvSpPr>
        <p:spPr>
          <a:xfrm rot="10800000">
            <a:off x="2600280" y="2453760"/>
            <a:ext cx="819000" cy="360"/>
          </a:xfrm>
          <a:custGeom>
            <a:avLst/>
            <a:gdLst/>
            <a:ahLst/>
            <a:cxnLst/>
            <a:rect l="l" t="t" r="r" b="b"/>
            <a:pathLst>
              <a:path w="21600" h="21600">
                <a:moveTo>
                  <a:pt x="0" y="0"/>
                </a:moveTo>
                <a:lnTo>
                  <a:pt x="21600" y="21600"/>
                </a:lnTo>
              </a:path>
            </a:pathLst>
          </a:custGeom>
          <a:noFill/>
          <a:ln w="38160" cap="rnd">
            <a:solidFill>
              <a:schemeClr val="dk1"/>
            </a:solidFill>
            <a:prstDash val="dot"/>
            <a:miter/>
            <a:headEnd type="triangle" w="med" len="med"/>
          </a:ln>
        </p:spPr>
        <p:style>
          <a:lnRef idx="0">
            <a:scrgbClr r="0" g="0" b="0"/>
          </a:lnRef>
          <a:fillRef idx="0">
            <a:scrgbClr r="0" g="0" b="0"/>
          </a:fillRef>
          <a:effectRef idx="0">
            <a:scrgbClr r="0" g="0" b="0"/>
          </a:effectRef>
          <a:fontRef idx="minor"/>
        </p:style>
      </p:sp>
      <p:sp>
        <p:nvSpPr>
          <p:cNvPr id="234" name="CustomShape 10"/>
          <p:cNvSpPr/>
          <p:nvPr/>
        </p:nvSpPr>
        <p:spPr>
          <a:xfrm rot="10800000">
            <a:off x="6288120" y="2453760"/>
            <a:ext cx="817200" cy="360"/>
          </a:xfrm>
          <a:custGeom>
            <a:avLst/>
            <a:gdLst/>
            <a:ahLst/>
            <a:cxnLst/>
            <a:rect l="l" t="t" r="r" b="b"/>
            <a:pathLst>
              <a:path w="21600" h="21600">
                <a:moveTo>
                  <a:pt x="0" y="0"/>
                </a:moveTo>
                <a:lnTo>
                  <a:pt x="21600" y="21600"/>
                </a:lnTo>
              </a:path>
            </a:pathLst>
          </a:custGeom>
          <a:noFill/>
          <a:ln w="38160">
            <a:solidFill>
              <a:schemeClr val="dk1"/>
            </a:solidFill>
            <a:miter/>
            <a:headEnd type="triangle" w="med" len="med"/>
          </a:ln>
        </p:spPr>
        <p:style>
          <a:lnRef idx="0">
            <a:scrgbClr r="0" g="0" b="0"/>
          </a:lnRef>
          <a:fillRef idx="0">
            <a:scrgbClr r="0" g="0" b="0"/>
          </a:fillRef>
          <a:effectRef idx="0">
            <a:scrgbClr r="0" g="0" b="0"/>
          </a:effectRef>
          <a:fontRef idx="minor"/>
        </p:style>
      </p:sp>
      <p:grpSp>
        <p:nvGrpSpPr>
          <p:cNvPr id="235" name="Group 11"/>
          <p:cNvGrpSpPr/>
          <p:nvPr/>
        </p:nvGrpSpPr>
        <p:grpSpPr>
          <a:xfrm>
            <a:off x="7197480" y="2057400"/>
            <a:ext cx="725400" cy="788760"/>
            <a:chOff x="7197480" y="2057400"/>
            <a:chExt cx="725400" cy="788760"/>
          </a:xfrm>
        </p:grpSpPr>
        <p:sp>
          <p:nvSpPr>
            <p:cNvPr id="236" name="CustomShape 12"/>
            <p:cNvSpPr/>
            <p:nvPr/>
          </p:nvSpPr>
          <p:spPr>
            <a:xfrm>
              <a:off x="7197480" y="2057400"/>
              <a:ext cx="725400" cy="788760"/>
            </a:xfrm>
            <a:prstGeom prst="rect">
              <a:avLst/>
            </a:prstGeom>
            <a:noFill/>
            <a:ln w="38160">
              <a:solidFill>
                <a:schemeClr val="dk1"/>
              </a:solidFill>
              <a:miter/>
            </a:ln>
          </p:spPr>
          <p:style>
            <a:lnRef idx="0">
              <a:scrgbClr r="0" g="0" b="0"/>
            </a:lnRef>
            <a:fillRef idx="0">
              <a:scrgbClr r="0" g="0" b="0"/>
            </a:fillRef>
            <a:effectRef idx="0">
              <a:scrgbClr r="0" g="0" b="0"/>
            </a:effectRef>
            <a:fontRef idx="minor"/>
          </p:style>
        </p:sp>
        <p:sp>
          <p:nvSpPr>
            <p:cNvPr id="237" name="CustomShape 13"/>
            <p:cNvSpPr/>
            <p:nvPr/>
          </p:nvSpPr>
          <p:spPr>
            <a:xfrm>
              <a:off x="7290000" y="2193120"/>
              <a:ext cx="470160" cy="599040"/>
            </a:xfrm>
            <a:prstGeom prst="rect">
              <a:avLst/>
            </a:prstGeom>
            <a:noFill/>
            <a:ln>
              <a:noFill/>
            </a:ln>
          </p:spPr>
          <p:style>
            <a:lnRef idx="0">
              <a:scrgbClr r="0" g="0" b="0"/>
            </a:lnRef>
            <a:fillRef idx="0">
              <a:scrgbClr r="0" g="0" b="0"/>
            </a:fillRef>
            <a:effectRef idx="0">
              <a:scrgbClr r="0" g="0" b="0"/>
            </a:effectRef>
            <a:fontRef idx="minor"/>
          </p:style>
          <p:txBody>
            <a:bodyPr lIns="113760" tIns="56880" rIns="113760" bIns="56880">
              <a:noAutofit/>
            </a:bodyPr>
            <a:lstStyle/>
            <a:p>
              <a:pPr>
                <a:lnSpc>
                  <a:spcPct val="100000"/>
                </a:lnSpc>
              </a:pPr>
              <a:r>
                <a:rPr lang="en-IN" sz="3200" b="0" strike="noStrike" spc="-1">
                  <a:solidFill>
                    <a:srgbClr val="000000"/>
                  </a:solidFill>
                  <a:latin typeface="Trebuchet MS"/>
                  <a:ea typeface="Trebuchet MS"/>
                </a:rPr>
                <a:t>C</a:t>
              </a:r>
              <a:endParaRPr lang="en-IN" sz="3200" b="0" strike="noStrike" spc="-1">
                <a:latin typeface="Arial"/>
              </a:endParaRPr>
            </a:p>
          </p:txBody>
        </p:sp>
      </p:grpSp>
      <p:sp>
        <p:nvSpPr>
          <p:cNvPr id="238" name="CustomShape 14"/>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C4A8EFA-517A-4975-AE20-64FCA3B426ED}" type="slidenum">
              <a:rPr lang="en-IN" sz="1200" b="0" strike="noStrike" spc="-1">
                <a:solidFill>
                  <a:srgbClr val="888888"/>
                </a:solidFill>
                <a:latin typeface="Calibri"/>
                <a:ea typeface="Calibri"/>
              </a:rPr>
              <a:t>20</a:t>
            </a:fld>
            <a:endParaRPr lang="en-IN" sz="1200" b="0" strike="noStrike" spc="-1">
              <a:latin typeface="Arial"/>
            </a:endParaRPr>
          </a:p>
        </p:txBody>
      </p:sp>
      <p:sp>
        <p:nvSpPr>
          <p:cNvPr id="239" name="CustomShape 1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33800" y="990720"/>
            <a:ext cx="8227800" cy="6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Shifted register operands</a:t>
            </a:r>
            <a:endParaRPr lang="en-IN" sz="3959" b="0" strike="noStrike" spc="-1">
              <a:latin typeface="Arial"/>
            </a:endParaRPr>
          </a:p>
        </p:txBody>
      </p:sp>
      <p:grpSp>
        <p:nvGrpSpPr>
          <p:cNvPr id="241" name="Group 2"/>
          <p:cNvGrpSpPr/>
          <p:nvPr/>
        </p:nvGrpSpPr>
        <p:grpSpPr>
          <a:xfrm>
            <a:off x="433800" y="1748880"/>
            <a:ext cx="8123040" cy="4578120"/>
            <a:chOff x="433800" y="1748880"/>
            <a:chExt cx="8123040" cy="4578120"/>
          </a:xfrm>
        </p:grpSpPr>
        <p:pic>
          <p:nvPicPr>
            <p:cNvPr id="242" name="Google Shape;312;p33"/>
            <p:cNvPicPr/>
            <p:nvPr/>
          </p:nvPicPr>
          <p:blipFill>
            <a:blip r:embed="rId3"/>
            <a:stretch/>
          </p:blipFill>
          <p:spPr>
            <a:xfrm>
              <a:off x="433800" y="1748880"/>
              <a:ext cx="3989160" cy="4561200"/>
            </a:xfrm>
            <a:prstGeom prst="rect">
              <a:avLst/>
            </a:prstGeom>
            <a:ln>
              <a:noFill/>
            </a:ln>
          </p:spPr>
        </p:pic>
        <p:pic>
          <p:nvPicPr>
            <p:cNvPr id="243" name="Google Shape;313;p33"/>
            <p:cNvPicPr/>
            <p:nvPr/>
          </p:nvPicPr>
          <p:blipFill>
            <a:blip r:embed="rId4"/>
            <a:stretch/>
          </p:blipFill>
          <p:spPr>
            <a:xfrm>
              <a:off x="4355280" y="1758240"/>
              <a:ext cx="4201560" cy="4568760"/>
            </a:xfrm>
            <a:prstGeom prst="rect">
              <a:avLst/>
            </a:prstGeom>
            <a:ln>
              <a:noFill/>
            </a:ln>
          </p:spPr>
        </p:pic>
      </p:grpSp>
      <p:sp>
        <p:nvSpPr>
          <p:cNvPr id="244"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824574-2D06-4DA4-B0F9-A3B926FFA582}" type="slidenum">
              <a:rPr lang="en-IN" sz="1200" b="0" strike="noStrike" spc="-1">
                <a:solidFill>
                  <a:srgbClr val="888888"/>
                </a:solidFill>
                <a:latin typeface="Calibri"/>
                <a:ea typeface="Calibri"/>
              </a:rPr>
              <a:t>21</a:t>
            </a:fld>
            <a:endParaRPr lang="en-IN" sz="1200" b="0" strike="noStrike" spc="-1">
              <a:latin typeface="Arial"/>
            </a:endParaRPr>
          </a:p>
        </p:txBody>
      </p:sp>
      <p:sp>
        <p:nvSpPr>
          <p:cNvPr id="245"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815760"/>
            <a:ext cx="8227800" cy="62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Shifted register operands</a:t>
            </a:r>
            <a:endParaRPr lang="en-IN" sz="3959" b="0" strike="noStrike" spc="-1">
              <a:latin typeface="Arial"/>
            </a:endParaRPr>
          </a:p>
        </p:txBody>
      </p:sp>
      <p:grpSp>
        <p:nvGrpSpPr>
          <p:cNvPr id="247" name="Group 2"/>
          <p:cNvGrpSpPr/>
          <p:nvPr/>
        </p:nvGrpSpPr>
        <p:grpSpPr>
          <a:xfrm>
            <a:off x="1981080" y="1547640"/>
            <a:ext cx="5033880" cy="4806720"/>
            <a:chOff x="1981080" y="1547640"/>
            <a:chExt cx="5033880" cy="4806720"/>
          </a:xfrm>
        </p:grpSpPr>
        <p:pic>
          <p:nvPicPr>
            <p:cNvPr id="248" name="Google Shape;322;p34"/>
            <p:cNvPicPr/>
            <p:nvPr/>
          </p:nvPicPr>
          <p:blipFill>
            <a:blip r:embed="rId3"/>
            <a:stretch/>
          </p:blipFill>
          <p:spPr>
            <a:xfrm>
              <a:off x="1981080" y="1547640"/>
              <a:ext cx="5033880" cy="2558520"/>
            </a:xfrm>
            <a:prstGeom prst="rect">
              <a:avLst/>
            </a:prstGeom>
            <a:ln>
              <a:noFill/>
            </a:ln>
          </p:spPr>
        </p:pic>
        <p:pic>
          <p:nvPicPr>
            <p:cNvPr id="249" name="Google Shape;323;p34"/>
            <p:cNvPicPr/>
            <p:nvPr/>
          </p:nvPicPr>
          <p:blipFill>
            <a:blip r:embed="rId4"/>
            <a:stretch/>
          </p:blipFill>
          <p:spPr>
            <a:xfrm>
              <a:off x="1981080" y="4011120"/>
              <a:ext cx="5033880" cy="2343240"/>
            </a:xfrm>
            <a:prstGeom prst="rect">
              <a:avLst/>
            </a:prstGeom>
            <a:ln>
              <a:noFill/>
            </a:ln>
          </p:spPr>
        </p:pic>
      </p:grpSp>
      <p:sp>
        <p:nvSpPr>
          <p:cNvPr id="250"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501FE61-29E5-438C-A99A-83CDBDD9EB0F}" type="slidenum">
              <a:rPr lang="en-IN" sz="1200" b="0" strike="noStrike" spc="-1">
                <a:solidFill>
                  <a:srgbClr val="888888"/>
                </a:solidFill>
                <a:latin typeface="Calibri"/>
                <a:ea typeface="Calibri"/>
              </a:rPr>
              <a:t>22</a:t>
            </a:fld>
            <a:endParaRPr lang="en-IN" sz="1200" b="0" strike="noStrike" spc="-1">
              <a:latin typeface="Arial"/>
            </a:endParaRPr>
          </a:p>
        </p:txBody>
      </p:sp>
      <p:sp>
        <p:nvSpPr>
          <p:cNvPr id="251"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35280" y="1143000"/>
            <a:ext cx="8227800" cy="5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Shifted register operands</a:t>
            </a:r>
            <a:endParaRPr lang="en-IN" sz="3959" b="0" strike="noStrike" spc="-1">
              <a:latin typeface="Arial"/>
            </a:endParaRPr>
          </a:p>
        </p:txBody>
      </p:sp>
      <p:sp>
        <p:nvSpPr>
          <p:cNvPr id="253" name="CustomShape 2"/>
          <p:cNvSpPr/>
          <p:nvPr/>
        </p:nvSpPr>
        <p:spPr>
          <a:xfrm>
            <a:off x="338760" y="1742040"/>
            <a:ext cx="8227800" cy="236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buClr>
                <a:srgbClr val="000000"/>
              </a:buClr>
              <a:buFont typeface="Arial"/>
              <a:buChar char="•"/>
            </a:pPr>
            <a:r>
              <a:rPr lang="en-IN" sz="2800" b="0" strike="noStrike" spc="-1">
                <a:solidFill>
                  <a:srgbClr val="000000"/>
                </a:solidFill>
                <a:latin typeface="Calibri"/>
                <a:ea typeface="Calibri"/>
              </a:rPr>
              <a:t>It is possible to use a register to specify the number of bits to be shifted; only the bottom 8 bits of the register are significant.</a:t>
            </a:r>
            <a:endParaRPr lang="en-IN" sz="28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 array index calculation</a:t>
            </a:r>
            <a:endParaRPr lang="en-IN" sz="2600" b="0" strike="noStrike" spc="-1">
              <a:latin typeface="Arial"/>
            </a:endParaRPr>
          </a:p>
          <a:p>
            <a:pPr marL="343080" indent="-341280">
              <a:lnSpc>
                <a:spcPct val="100000"/>
              </a:lnSpc>
              <a:spcBef>
                <a:spcPts val="519"/>
              </a:spcBef>
            </a:pPr>
            <a:r>
              <a:rPr lang="en-IN" sz="2600" b="1" strike="noStrike" spc="-1">
                <a:solidFill>
                  <a:srgbClr val="000000"/>
                </a:solidFill>
                <a:latin typeface="Courier New"/>
                <a:ea typeface="Courier New"/>
              </a:rPr>
              <a:t> ADD  R0, R1, R2, </a:t>
            </a:r>
            <a:r>
              <a:rPr lang="en-IN" sz="2600" b="1" strike="noStrike" spc="-1">
                <a:solidFill>
                  <a:srgbClr val="FF0000"/>
                </a:solidFill>
                <a:latin typeface="Courier New"/>
                <a:ea typeface="Courier New"/>
              </a:rPr>
              <a:t>LSL R3</a:t>
            </a:r>
            <a:r>
              <a:rPr lang="en-IN" sz="2600" b="1" strike="noStrike" spc="-1">
                <a:solidFill>
                  <a:srgbClr val="000000"/>
                </a:solidFill>
                <a:latin typeface="Courier New"/>
                <a:ea typeface="Courier New"/>
              </a:rPr>
              <a:t>  @ R0:=R1+R2*2</a:t>
            </a:r>
            <a:r>
              <a:rPr lang="en-IN" sz="2600" b="1" strike="noStrike" spc="-1" baseline="30000">
                <a:solidFill>
                  <a:srgbClr val="000000"/>
                </a:solidFill>
                <a:latin typeface="Courier New"/>
                <a:ea typeface="Courier New"/>
              </a:rPr>
              <a:t>R3</a:t>
            </a:r>
            <a:endParaRPr lang="en-IN" sz="2600" b="0" strike="noStrike" spc="-1">
              <a:latin typeface="Arial"/>
            </a:endParaRPr>
          </a:p>
        </p:txBody>
      </p:sp>
      <p:sp>
        <p:nvSpPr>
          <p:cNvPr id="254" name="CustomShape 3"/>
          <p:cNvSpPr/>
          <p:nvPr/>
        </p:nvSpPr>
        <p:spPr>
          <a:xfrm>
            <a:off x="410760" y="4202280"/>
            <a:ext cx="8227800" cy="251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800" b="1" strike="noStrike" spc="-1">
                <a:solidFill>
                  <a:srgbClr val="000000"/>
                </a:solidFill>
                <a:latin typeface="Courier New"/>
                <a:ea typeface="Courier New"/>
              </a:rPr>
              <a:t> </a:t>
            </a:r>
            <a:endParaRPr lang="en-IN" sz="2800" b="0" strike="noStrike" spc="-1">
              <a:latin typeface="Arial"/>
            </a:endParaRPr>
          </a:p>
          <a:p>
            <a:pPr>
              <a:lnSpc>
                <a:spcPct val="100000"/>
              </a:lnSpc>
            </a:pPr>
            <a:r>
              <a:rPr lang="en-IN" sz="2800" b="1" strike="noStrike" spc="-1">
                <a:solidFill>
                  <a:srgbClr val="000000"/>
                </a:solidFill>
                <a:latin typeface="Courier New"/>
                <a:ea typeface="Courier New"/>
              </a:rPr>
              <a:t> @ fast multiply R2=35xR0</a:t>
            </a:r>
            <a:endParaRPr lang="en-IN" sz="2800" b="0" strike="noStrike" spc="-1">
              <a:latin typeface="Arial"/>
            </a:endParaRPr>
          </a:p>
          <a:p>
            <a:pPr>
              <a:lnSpc>
                <a:spcPct val="90000"/>
              </a:lnSpc>
              <a:spcBef>
                <a:spcPts val="561"/>
              </a:spcBef>
            </a:pPr>
            <a:r>
              <a:rPr lang="en-IN" sz="2800" b="1" strike="noStrike" spc="-1">
                <a:solidFill>
                  <a:srgbClr val="000000"/>
                </a:solidFill>
                <a:latin typeface="Courier New"/>
                <a:ea typeface="Courier New"/>
              </a:rPr>
              <a:t> ADD  R0, R0, R0, LSL #2  @ R0’=5xR0</a:t>
            </a:r>
            <a:endParaRPr lang="en-IN" sz="2800" b="0" strike="noStrike" spc="-1">
              <a:latin typeface="Arial"/>
            </a:endParaRPr>
          </a:p>
          <a:p>
            <a:pPr>
              <a:lnSpc>
                <a:spcPct val="90000"/>
              </a:lnSpc>
              <a:spcBef>
                <a:spcPts val="561"/>
              </a:spcBef>
            </a:pPr>
            <a:r>
              <a:rPr lang="en-IN" sz="2800" b="1" strike="noStrike" spc="-1">
                <a:solidFill>
                  <a:srgbClr val="000000"/>
                </a:solidFill>
                <a:latin typeface="Courier New"/>
                <a:ea typeface="Courier New"/>
              </a:rPr>
              <a:t> RSB  R2, R0, R0, LSL #3  @ R2 =7xR0’</a:t>
            </a:r>
            <a:endParaRPr lang="en-IN" sz="2800" b="0" strike="noStrike" spc="-1">
              <a:latin typeface="Arial"/>
            </a:endParaRPr>
          </a:p>
        </p:txBody>
      </p:sp>
      <p:sp>
        <p:nvSpPr>
          <p:cNvPr id="255" name="CustomShape 4"/>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9CA4ED6-3E12-4661-ADB4-210A86F14004}" type="slidenum">
              <a:rPr lang="en-IN" sz="1200" b="0" strike="noStrike" spc="-1">
                <a:solidFill>
                  <a:srgbClr val="888888"/>
                </a:solidFill>
                <a:latin typeface="Calibri"/>
                <a:ea typeface="Calibri"/>
              </a:rPr>
              <a:t>23</a:t>
            </a:fld>
            <a:endParaRPr lang="en-IN" sz="1200" b="0" strike="noStrike" spc="-1">
              <a:latin typeface="Arial"/>
            </a:endParaRPr>
          </a:p>
        </p:txBody>
      </p:sp>
      <p:sp>
        <p:nvSpPr>
          <p:cNvPr id="256" name="CustomShape 5"/>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380880" y="834120"/>
            <a:ext cx="8041680" cy="5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1" strike="noStrike" spc="-1">
                <a:solidFill>
                  <a:srgbClr val="0000FF"/>
                </a:solidFill>
                <a:latin typeface="Calibri"/>
                <a:ea typeface="Calibri"/>
              </a:rPr>
              <a:t>Shifted register operands</a:t>
            </a:r>
            <a:endParaRPr lang="en-IN" sz="3959" b="0" strike="noStrike" spc="-1">
              <a:latin typeface="Arial"/>
            </a:endParaRPr>
          </a:p>
        </p:txBody>
      </p:sp>
      <p:pic>
        <p:nvPicPr>
          <p:cNvPr id="258" name="Google Shape;338;p36"/>
          <p:cNvPicPr/>
          <p:nvPr/>
        </p:nvPicPr>
        <p:blipFill>
          <a:blip r:embed="rId2"/>
          <a:stretch/>
        </p:blipFill>
        <p:spPr>
          <a:xfrm>
            <a:off x="457200" y="1514520"/>
            <a:ext cx="8227800" cy="4546440"/>
          </a:xfrm>
          <a:prstGeom prst="rect">
            <a:avLst/>
          </a:prstGeom>
          <a:ln>
            <a:noFill/>
          </a:ln>
        </p:spPr>
      </p:pic>
      <p:sp>
        <p:nvSpPr>
          <p:cNvPr id="259" name="CustomShape 2"/>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8EB6C13-1325-4543-A8C6-4190597C6F0B}" type="slidenum">
              <a:rPr lang="en-IN" sz="1200" b="0" strike="noStrike" spc="-1">
                <a:solidFill>
                  <a:srgbClr val="888888"/>
                </a:solidFill>
                <a:latin typeface="Calibri"/>
                <a:ea typeface="Calibri"/>
              </a:rPr>
              <a:t>24</a:t>
            </a:fld>
            <a:endParaRPr lang="en-IN" sz="1200" b="0" strike="noStrike" spc="-1">
              <a:latin typeface="Arial"/>
            </a:endParaRPr>
          </a:p>
        </p:txBody>
      </p:sp>
      <p:sp>
        <p:nvSpPr>
          <p:cNvPr id="260" name="CustomShape 3"/>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0" y="1752480"/>
            <a:ext cx="8685000" cy="5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790" b="1" strike="noStrike" spc="-1">
                <a:solidFill>
                  <a:srgbClr val="0000FF"/>
                </a:solidFill>
                <a:latin typeface="Calibri"/>
                <a:ea typeface="Calibri"/>
              </a:rPr>
              <a:t>Multiplication as Addition &amp; Subtraction</a:t>
            </a:r>
            <a:endParaRPr lang="en-IN" sz="2790" b="0" strike="noStrike" spc="-1">
              <a:latin typeface="Arial"/>
            </a:endParaRPr>
          </a:p>
        </p:txBody>
      </p:sp>
      <p:sp>
        <p:nvSpPr>
          <p:cNvPr id="262" name="CustomShape 2"/>
          <p:cNvSpPr/>
          <p:nvPr/>
        </p:nvSpPr>
        <p:spPr>
          <a:xfrm>
            <a:off x="762120" y="2743200"/>
            <a:ext cx="8227800" cy="251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pPr>
            <a:r>
              <a:rPr lang="en-IN" sz="2720" b="1" strike="noStrike" spc="-1">
                <a:solidFill>
                  <a:srgbClr val="000000"/>
                </a:solidFill>
                <a:latin typeface="Courier New"/>
                <a:ea typeface="Courier New"/>
              </a:rPr>
              <a:t> </a:t>
            </a:r>
            <a:endParaRPr lang="en-IN" sz="2720" b="0" strike="noStrike" spc="-1">
              <a:latin typeface="Arial"/>
            </a:endParaRPr>
          </a:p>
          <a:p>
            <a:pPr marL="343080" indent="-341280">
              <a:lnSpc>
                <a:spcPct val="80000"/>
              </a:lnSpc>
              <a:spcBef>
                <a:spcPts val="544"/>
              </a:spcBef>
            </a:pPr>
            <a:r>
              <a:rPr lang="en-IN" sz="2720" b="1" strike="noStrike" spc="-1">
                <a:solidFill>
                  <a:srgbClr val="000000"/>
                </a:solidFill>
                <a:latin typeface="Courier New"/>
                <a:ea typeface="Courier New"/>
              </a:rPr>
              <a:t> MOV  R1, #35</a:t>
            </a:r>
            <a:endParaRPr lang="en-IN" sz="2720" b="0" strike="noStrike" spc="-1">
              <a:latin typeface="Arial"/>
            </a:endParaRPr>
          </a:p>
          <a:p>
            <a:pPr marL="343080" indent="-341280">
              <a:lnSpc>
                <a:spcPct val="80000"/>
              </a:lnSpc>
              <a:spcBef>
                <a:spcPts val="544"/>
              </a:spcBef>
            </a:pPr>
            <a:r>
              <a:rPr lang="en-IN" sz="2720" b="1" strike="noStrike" spc="-1">
                <a:solidFill>
                  <a:srgbClr val="000000"/>
                </a:solidFill>
                <a:latin typeface="Courier New"/>
                <a:ea typeface="Courier New"/>
              </a:rPr>
              <a:t> MUL  R2, R0, R1</a:t>
            </a:r>
            <a:endParaRPr lang="en-IN" sz="2720" b="0" strike="noStrike" spc="-1">
              <a:latin typeface="Arial"/>
            </a:endParaRPr>
          </a:p>
          <a:p>
            <a:pPr marL="343080" indent="-341280">
              <a:lnSpc>
                <a:spcPct val="80000"/>
              </a:lnSpc>
              <a:spcBef>
                <a:spcPts val="544"/>
              </a:spcBef>
            </a:pPr>
            <a:r>
              <a:rPr lang="en-IN" sz="2720" b="0" strike="noStrike" spc="-1">
                <a:solidFill>
                  <a:srgbClr val="000000"/>
                </a:solidFill>
                <a:latin typeface="Calibri"/>
                <a:ea typeface="Calibri"/>
              </a:rPr>
              <a:t>         or</a:t>
            </a:r>
            <a:endParaRPr lang="en-IN" sz="2720" b="0" strike="noStrike" spc="-1">
              <a:latin typeface="Arial"/>
            </a:endParaRPr>
          </a:p>
          <a:p>
            <a:pPr marL="343080" indent="-341280">
              <a:lnSpc>
                <a:spcPct val="80000"/>
              </a:lnSpc>
              <a:spcBef>
                <a:spcPts val="544"/>
              </a:spcBef>
            </a:pPr>
            <a:r>
              <a:rPr lang="en-IN" sz="2720" b="1" strike="noStrike" spc="-1">
                <a:solidFill>
                  <a:srgbClr val="000000"/>
                </a:solidFill>
                <a:latin typeface="Courier New"/>
                <a:ea typeface="Courier New"/>
              </a:rPr>
              <a:t> ADD  R0, R0, R0, LSL #2  @ R0’=5xR0</a:t>
            </a:r>
            <a:endParaRPr lang="en-IN" sz="2720" b="0" strike="noStrike" spc="-1">
              <a:latin typeface="Arial"/>
            </a:endParaRPr>
          </a:p>
          <a:p>
            <a:pPr marL="343080" indent="-341280">
              <a:lnSpc>
                <a:spcPct val="80000"/>
              </a:lnSpc>
              <a:spcBef>
                <a:spcPts val="544"/>
              </a:spcBef>
            </a:pPr>
            <a:r>
              <a:rPr lang="en-IN" sz="2720" b="1" strike="noStrike" spc="-1">
                <a:solidFill>
                  <a:srgbClr val="000000"/>
                </a:solidFill>
                <a:latin typeface="Courier New"/>
                <a:ea typeface="Courier New"/>
              </a:rPr>
              <a:t> RSB  R2, R0, R0, LSL #3  @ R2 =7xR0’</a:t>
            </a:r>
            <a:endParaRPr lang="en-IN" sz="2720" b="0" strike="noStrike" spc="-1">
              <a:latin typeface="Arial"/>
            </a:endParaRPr>
          </a:p>
        </p:txBody>
      </p:sp>
      <p:sp>
        <p:nvSpPr>
          <p:cNvPr id="263"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15ACD3-31BB-40E1-846B-B119564CEEF9}" type="slidenum">
              <a:rPr lang="en-IN" sz="1200" b="0" strike="noStrike" spc="-1">
                <a:solidFill>
                  <a:srgbClr val="888888"/>
                </a:solidFill>
                <a:latin typeface="Calibri"/>
                <a:ea typeface="Calibri"/>
              </a:rPr>
              <a:t>25</a:t>
            </a:fld>
            <a:endParaRPr lang="en-IN" sz="1200" b="0" strike="noStrike" spc="-1">
              <a:latin typeface="Arial"/>
            </a:endParaRPr>
          </a:p>
        </p:txBody>
      </p:sp>
      <p:sp>
        <p:nvSpPr>
          <p:cNvPr id="264"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265" name="CustomShape 5"/>
          <p:cNvSpPr/>
          <p:nvPr/>
        </p:nvSpPr>
        <p:spPr>
          <a:xfrm>
            <a:off x="6369840" y="2373840"/>
            <a:ext cx="967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u="sng" strike="noStrike" spc="-1" dirty="0">
                <a:solidFill>
                  <a:srgbClr val="0000FF"/>
                </a:solidFill>
                <a:uFillTx/>
                <a:latin typeface="Arial"/>
                <a:ea typeface="DejaVu Sans"/>
                <a:hlinkClick r:id="rId2" action="ppaction://hlinkfile"/>
              </a:rPr>
              <a:t>CODE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504000" y="772560"/>
            <a:ext cx="4806000" cy="3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t/>
            </a:r>
            <a:br/>
            <a:endParaRPr lang="en-IN" sz="1800" b="0" strike="noStrike" spc="-1">
              <a:latin typeface="Arial"/>
            </a:endParaRPr>
          </a:p>
          <a:p>
            <a:pPr>
              <a:lnSpc>
                <a:spcPct val="80000"/>
              </a:lnSpc>
            </a:pPr>
            <a:endParaRPr lang="en-IN" sz="1800" b="0" strike="noStrike" spc="-1">
              <a:latin typeface="Arial"/>
            </a:endParaRPr>
          </a:p>
          <a:p>
            <a:pPr>
              <a:lnSpc>
                <a:spcPct val="80000"/>
              </a:lnSpc>
            </a:pPr>
            <a:r>
              <a:rPr lang="en-IN" sz="2400" b="1" strike="noStrike" spc="-1">
                <a:solidFill>
                  <a:srgbClr val="C00000"/>
                </a:solidFill>
                <a:latin typeface="Calibri"/>
                <a:ea typeface="Calibri"/>
              </a:rPr>
              <a:t>ARM Instruction Set</a:t>
            </a:r>
            <a:r>
              <a:t/>
            </a:r>
            <a:br/>
            <a:r>
              <a:rPr lang="en-IN" sz="2400" b="1" strike="noStrike" spc="-1">
                <a:solidFill>
                  <a:srgbClr val="C00000"/>
                </a:solidFill>
                <a:latin typeface="Calibri"/>
                <a:ea typeface="Calibri"/>
              </a:rPr>
              <a:t>   </a:t>
            </a:r>
            <a:endParaRPr lang="en-IN" sz="2400" b="0" strike="noStrike" spc="-1">
              <a:latin typeface="Arial"/>
            </a:endParaRPr>
          </a:p>
        </p:txBody>
      </p:sp>
      <p:sp>
        <p:nvSpPr>
          <p:cNvPr id="267" name="CustomShape 2"/>
          <p:cNvSpPr/>
          <p:nvPr/>
        </p:nvSpPr>
        <p:spPr>
          <a:xfrm>
            <a:off x="369360" y="1306800"/>
            <a:ext cx="8772840" cy="529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Calibri"/>
                <a:ea typeface="Calibri"/>
              </a:rPr>
              <a:t>Using the ARM instruction set,  write Assembly level language instructions / sequence /programs </a:t>
            </a:r>
            <a:endParaRPr lang="en-IN" sz="1800" b="0" strike="noStrike" spc="-1">
              <a:latin typeface="Arial"/>
            </a:endParaRPr>
          </a:p>
          <a:p>
            <a:pPr>
              <a:lnSpc>
                <a:spcPct val="100000"/>
              </a:lnSpc>
            </a:pPr>
            <a:r>
              <a:rPr lang="en-IN" sz="1800" b="0" strike="noStrike" spc="-1">
                <a:solidFill>
                  <a:srgbClr val="000000"/>
                </a:solidFill>
                <a:latin typeface="Calibri"/>
                <a:ea typeface="Calibri"/>
              </a:rPr>
              <a:t> to perform the following as directed. </a:t>
            </a:r>
            <a:endParaRPr lang="en-IN" sz="1800" b="0" strike="noStrike" spc="-1">
              <a:latin typeface="Arial"/>
            </a:endParaRPr>
          </a:p>
          <a:p>
            <a:pPr marL="343080" indent="-226800">
              <a:lnSpc>
                <a:spcPct val="100000"/>
              </a:lnSpc>
            </a:pPr>
            <a:endParaRPr lang="en-IN" sz="1800" b="0" strike="noStrike" spc="-1">
              <a:latin typeface="Arial"/>
            </a:endParaRPr>
          </a:p>
          <a:p>
            <a:pPr marL="343080" indent="-341280">
              <a:lnSpc>
                <a:spcPct val="100000"/>
              </a:lnSpc>
              <a:buClr>
                <a:srgbClr val="000000"/>
              </a:buClr>
              <a:buFont typeface="Calibri"/>
              <a:buAutoNum type="arabicPeriod"/>
            </a:pPr>
            <a:r>
              <a:rPr lang="en-IN" sz="1800" b="0" strike="noStrike" spc="-1">
                <a:solidFill>
                  <a:srgbClr val="000000"/>
                </a:solidFill>
                <a:latin typeface="Calibri"/>
                <a:ea typeface="Calibri"/>
              </a:rPr>
              <a:t>Compile the following  C assignment statements into ARM.</a:t>
            </a:r>
            <a:endParaRPr lang="en-IN" sz="1800" b="0" strike="noStrike" spc="-1">
              <a:latin typeface="Arial"/>
            </a:endParaRPr>
          </a:p>
          <a:p>
            <a:pPr marL="857160" lvl="1" indent="-398160">
              <a:lnSpc>
                <a:spcPct val="100000"/>
              </a:lnSpc>
              <a:buClr>
                <a:srgbClr val="0000FF"/>
              </a:buClr>
              <a:buFont typeface="Calibri"/>
              <a:buAutoNum type="romanLcPeriod"/>
            </a:pPr>
            <a:r>
              <a:rPr lang="en-IN" sz="1800" b="1" strike="noStrike" spc="-1">
                <a:solidFill>
                  <a:srgbClr val="0000FF"/>
                </a:solidFill>
                <a:latin typeface="Calibri"/>
                <a:ea typeface="Calibri"/>
              </a:rPr>
              <a:t>A = B + C;</a:t>
            </a:r>
            <a:endParaRPr lang="en-IN" sz="1800" b="0" strike="noStrike" spc="-1">
              <a:latin typeface="Arial"/>
            </a:endParaRPr>
          </a:p>
          <a:p>
            <a:pPr marL="800280" lvl="1" indent="-341280">
              <a:lnSpc>
                <a:spcPct val="100000"/>
              </a:lnSpc>
              <a:buClr>
                <a:srgbClr val="C00000"/>
              </a:buClr>
              <a:buFont typeface="Calibri"/>
              <a:buAutoNum type="romanLcPeriod"/>
            </a:pPr>
            <a:r>
              <a:rPr lang="en-IN" sz="1800" b="1" strike="noStrike" spc="-1">
                <a:solidFill>
                  <a:srgbClr val="C00000"/>
                </a:solidFill>
                <a:latin typeface="Calibri"/>
                <a:ea typeface="Calibri"/>
              </a:rPr>
              <a:t>D = A – C;</a:t>
            </a:r>
            <a:endParaRPr lang="en-IN" sz="1800" b="0" strike="noStrike" spc="-1">
              <a:latin typeface="Arial"/>
            </a:endParaRPr>
          </a:p>
          <a:p>
            <a:pPr marL="800280" lvl="1" indent="-341280">
              <a:lnSpc>
                <a:spcPct val="100000"/>
              </a:lnSpc>
              <a:buClr>
                <a:srgbClr val="C00000"/>
              </a:buClr>
              <a:buFont typeface="Calibri"/>
              <a:buAutoNum type="romanLcPeriod"/>
            </a:pPr>
            <a:r>
              <a:rPr lang="en-IN" sz="1800" b="1" strike="noStrike" spc="-1">
                <a:solidFill>
                  <a:srgbClr val="C00000"/>
                </a:solidFill>
                <a:latin typeface="Calibri"/>
                <a:ea typeface="Calibri"/>
              </a:rPr>
              <a:t>Perform D = A - C using RSB instruction.</a:t>
            </a:r>
            <a:endParaRPr lang="en-IN" sz="1800" b="0" strike="noStrike" spc="-1">
              <a:latin typeface="Arial"/>
            </a:endParaRPr>
          </a:p>
          <a:p>
            <a:pPr marL="343080" indent="-341280">
              <a:lnSpc>
                <a:spcPct val="100000"/>
              </a:lnSpc>
              <a:buClr>
                <a:srgbClr val="000000"/>
              </a:buClr>
              <a:buFont typeface="Calibri"/>
              <a:buAutoNum type="arabicPeriod"/>
            </a:pPr>
            <a:r>
              <a:rPr lang="en-IN" sz="1800" b="0" strike="noStrike" spc="-1">
                <a:solidFill>
                  <a:srgbClr val="000000"/>
                </a:solidFill>
                <a:latin typeface="Calibri"/>
                <a:ea typeface="Calibri"/>
              </a:rPr>
              <a:t>Convert the following assignment into ARM.</a:t>
            </a:r>
            <a:endParaRPr lang="en-IN" sz="1800" b="0" strike="noStrike" spc="-1">
              <a:latin typeface="Arial"/>
            </a:endParaRPr>
          </a:p>
          <a:p>
            <a:pPr marL="857160" lvl="1" indent="-398160">
              <a:lnSpc>
                <a:spcPct val="100000"/>
              </a:lnSpc>
              <a:buClr>
                <a:srgbClr val="0000FF"/>
              </a:buClr>
              <a:buFont typeface="Calibri"/>
              <a:buAutoNum type="romanLcPeriod"/>
            </a:pPr>
            <a:r>
              <a:rPr lang="en-IN" sz="1800" b="1" strike="noStrike" spc="-1">
                <a:solidFill>
                  <a:srgbClr val="0000FF"/>
                </a:solidFill>
                <a:latin typeface="Calibri"/>
                <a:ea typeface="Calibri"/>
              </a:rPr>
              <a:t>F = ( G + H ) – ( I + J ).</a:t>
            </a:r>
            <a:endParaRPr lang="en-IN" sz="1800" b="0" strike="noStrike" spc="-1">
              <a:latin typeface="Arial"/>
            </a:endParaRPr>
          </a:p>
          <a:p>
            <a:pPr marL="457200">
              <a:lnSpc>
                <a:spcPct val="100000"/>
              </a:lnSpc>
            </a:pPr>
            <a:r>
              <a:rPr lang="en-IN" sz="1800" b="0" strike="noStrike" spc="-1">
                <a:solidFill>
                  <a:srgbClr val="000000"/>
                </a:solidFill>
                <a:latin typeface="Calibri"/>
                <a:ea typeface="Calibri"/>
              </a:rPr>
              <a:t>         use the register </a:t>
            </a:r>
            <a:r>
              <a:rPr lang="en-IN" sz="1800" b="1" strike="noStrike" spc="-1">
                <a:solidFill>
                  <a:srgbClr val="C00000"/>
                </a:solidFill>
                <a:latin typeface="Calibri"/>
                <a:ea typeface="Calibri"/>
              </a:rPr>
              <a:t>R0 to R4</a:t>
            </a:r>
            <a:r>
              <a:rPr lang="en-IN" sz="1800" b="1" strike="noStrike" spc="-1">
                <a:solidFill>
                  <a:srgbClr val="000000"/>
                </a:solidFill>
                <a:latin typeface="Calibri"/>
                <a:ea typeface="Calibri"/>
              </a:rPr>
              <a:t> </a:t>
            </a:r>
            <a:r>
              <a:rPr lang="en-IN" sz="1800" b="0" strike="noStrike" spc="-1">
                <a:solidFill>
                  <a:srgbClr val="000000"/>
                </a:solidFill>
                <a:latin typeface="Calibri"/>
                <a:ea typeface="Calibri"/>
              </a:rPr>
              <a:t>as operands  </a:t>
            </a:r>
            <a:r>
              <a:rPr lang="en-IN" sz="1800" b="1" strike="noStrike" spc="-1">
                <a:solidFill>
                  <a:srgbClr val="C00000"/>
                </a:solidFill>
                <a:latin typeface="Calibri"/>
                <a:ea typeface="Calibri"/>
              </a:rPr>
              <a:t>F to J </a:t>
            </a:r>
            <a:r>
              <a:rPr lang="en-IN" sz="1800" b="0" strike="noStrike" spc="-1">
                <a:solidFill>
                  <a:srgbClr val="000000"/>
                </a:solidFill>
                <a:latin typeface="Calibri"/>
                <a:ea typeface="Calibri"/>
              </a:rPr>
              <a:t>respectively.</a:t>
            </a:r>
            <a:endParaRPr lang="en-IN" sz="1800" b="0" strike="noStrike" spc="-1">
              <a:latin typeface="Arial"/>
            </a:endParaRPr>
          </a:p>
          <a:p>
            <a:pPr marL="343080" indent="-341280">
              <a:lnSpc>
                <a:spcPct val="100000"/>
              </a:lnSpc>
              <a:buClr>
                <a:srgbClr val="000000"/>
              </a:buClr>
              <a:buFont typeface="Calibri"/>
              <a:buAutoNum type="arabicPeriod"/>
            </a:pPr>
            <a:r>
              <a:rPr lang="en-IN" sz="1800" b="0" strike="noStrike" spc="-1">
                <a:solidFill>
                  <a:srgbClr val="000000"/>
                </a:solidFill>
                <a:latin typeface="Calibri"/>
                <a:ea typeface="Calibri"/>
              </a:rPr>
              <a:t>Convert the statement into ARM where the operand is in memory.</a:t>
            </a:r>
            <a:endParaRPr lang="en-IN" sz="1800" b="0" strike="noStrike" spc="-1">
              <a:latin typeface="Arial"/>
            </a:endParaRPr>
          </a:p>
          <a:p>
            <a:pPr marL="857160" lvl="1" indent="-398160">
              <a:lnSpc>
                <a:spcPct val="100000"/>
              </a:lnSpc>
              <a:buClr>
                <a:srgbClr val="C00000"/>
              </a:buClr>
              <a:buFont typeface="Calibri"/>
              <a:buAutoNum type="romanLcPeriod"/>
            </a:pPr>
            <a:r>
              <a:rPr lang="en-IN" sz="1800" b="1" strike="noStrike" spc="-1">
                <a:solidFill>
                  <a:srgbClr val="C00000"/>
                </a:solidFill>
                <a:latin typeface="Calibri"/>
                <a:ea typeface="Calibri"/>
              </a:rPr>
              <a:t>G  =  H  +  A [ 10 ].</a:t>
            </a:r>
            <a:endParaRPr lang="en-IN" sz="1800" b="0" strike="noStrike" spc="-1">
              <a:latin typeface="Arial"/>
            </a:endParaRPr>
          </a:p>
          <a:p>
            <a:pPr marL="457200">
              <a:lnSpc>
                <a:spcPct val="100000"/>
              </a:lnSpc>
            </a:pPr>
            <a:endParaRPr lang="en-IN" sz="1800" b="0" strike="noStrike" spc="-1">
              <a:latin typeface="Arial"/>
            </a:endParaRPr>
          </a:p>
          <a:p>
            <a:pPr>
              <a:lnSpc>
                <a:spcPct val="100000"/>
              </a:lnSpc>
            </a:pPr>
            <a:r>
              <a:rPr lang="en-IN" sz="1800" b="1" strike="noStrike" spc="-1">
                <a:solidFill>
                  <a:srgbClr val="000000"/>
                </a:solidFill>
                <a:latin typeface="Calibri"/>
                <a:ea typeface="Calibri"/>
              </a:rPr>
              <a:t>Assignment.</a:t>
            </a:r>
            <a:endParaRPr lang="en-IN" sz="1800" b="0" strike="noStrike" spc="-1">
              <a:latin typeface="Arial"/>
            </a:endParaRPr>
          </a:p>
          <a:p>
            <a:pPr>
              <a:lnSpc>
                <a:spcPct val="100000"/>
              </a:lnSpc>
            </a:pPr>
            <a:r>
              <a:rPr lang="en-IN" sz="1800" b="1" strike="noStrike" spc="-1">
                <a:solidFill>
                  <a:srgbClr val="0000FF"/>
                </a:solidFill>
                <a:latin typeface="Calibri"/>
                <a:ea typeface="Calibri"/>
              </a:rPr>
              <a:t>Note: User different addressing modes both at source &amp; destination operand positions</a:t>
            </a:r>
            <a:r>
              <a:rPr lang="en-IN" sz="1800" b="0" strike="noStrike" spc="-1">
                <a:solidFill>
                  <a:srgbClr val="000000"/>
                </a:solidFill>
                <a:latin typeface="Calibri"/>
                <a:ea typeface="Calibri"/>
              </a:rPr>
              <a:t>.</a:t>
            </a:r>
            <a:endParaRPr lang="en-IN" sz="1800" b="0" strike="noStrike" spc="-1">
              <a:latin typeface="Arial"/>
            </a:endParaRPr>
          </a:p>
          <a:p>
            <a:pPr>
              <a:lnSpc>
                <a:spcPct val="100000"/>
              </a:lnSpc>
            </a:pPr>
            <a:endParaRPr lang="en-IN" sz="1800" b="0" strike="noStrike" spc="-1">
              <a:latin typeface="Arial"/>
            </a:endParaRPr>
          </a:p>
        </p:txBody>
      </p:sp>
      <p:sp>
        <p:nvSpPr>
          <p:cNvPr id="268"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A49FFBD-8275-419F-B580-64BDF1465E46}" type="slidenum">
              <a:rPr lang="en-IN" sz="1200" b="0" strike="noStrike" spc="-1">
                <a:solidFill>
                  <a:srgbClr val="888888"/>
                </a:solidFill>
                <a:latin typeface="Calibri"/>
                <a:ea typeface="Calibri"/>
              </a:rPr>
              <a:t>26</a:t>
            </a:fld>
            <a:endParaRPr lang="en-IN" sz="1200" b="0" strike="noStrike" spc="-1">
              <a:latin typeface="Arial"/>
            </a:endParaRPr>
          </a:p>
        </p:txBody>
      </p:sp>
      <p:sp>
        <p:nvSpPr>
          <p:cNvPr id="269"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1371600"/>
            <a:ext cx="8227800" cy="388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1" strike="noStrike" spc="-1">
                <a:solidFill>
                  <a:srgbClr val="0000FF"/>
                </a:solidFill>
                <a:latin typeface="Calibri"/>
                <a:ea typeface="Calibri"/>
              </a:rPr>
              <a:t>Q &amp; A</a:t>
            </a:r>
            <a:r>
              <a:t/>
            </a:r>
            <a:br/>
            <a:r>
              <a:rPr lang="en-IN" sz="4400" b="1" strike="noStrike" spc="-1">
                <a:solidFill>
                  <a:srgbClr val="0000FF"/>
                </a:solidFill>
                <a:latin typeface="Calibri"/>
                <a:ea typeface="Calibri"/>
              </a:rPr>
              <a:t>on </a:t>
            </a:r>
            <a:r>
              <a:t/>
            </a:r>
            <a:br/>
            <a:r>
              <a:rPr lang="en-IN" sz="4400" b="1" strike="noStrike" spc="-1">
                <a:solidFill>
                  <a:srgbClr val="0000FF"/>
                </a:solidFill>
                <a:latin typeface="Calibri"/>
                <a:ea typeface="Calibri"/>
              </a:rPr>
              <a:t>Arm Instruction Set – data processing group</a:t>
            </a:r>
            <a:endParaRPr lang="en-IN" sz="4400" b="0" strike="noStrike" spc="-1">
              <a:latin typeface="Arial"/>
            </a:endParaRPr>
          </a:p>
        </p:txBody>
      </p:sp>
      <p:sp>
        <p:nvSpPr>
          <p:cNvPr id="271" name="CustomShape 2"/>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3A330CA-0F02-4045-909C-647A1EA087C8}" type="slidenum">
              <a:rPr lang="en-IN" sz="1200" b="0" strike="noStrike" spc="-1">
                <a:solidFill>
                  <a:srgbClr val="888888"/>
                </a:solidFill>
                <a:latin typeface="Calibri"/>
                <a:ea typeface="Calibri"/>
              </a:rPr>
              <a:t>27</a:t>
            </a:fld>
            <a:endParaRPr lang="en-IN" sz="1200" b="0" strike="noStrike" spc="-1">
              <a:latin typeface="Arial"/>
            </a:endParaRPr>
          </a:p>
        </p:txBody>
      </p:sp>
      <p:sp>
        <p:nvSpPr>
          <p:cNvPr id="272" name="CustomShape 3"/>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60000" y="809640"/>
            <a:ext cx="8494920" cy="3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t/>
            </a:r>
            <a:br/>
            <a:endParaRPr lang="en-IN" sz="1800" b="0" strike="noStrike" spc="-1">
              <a:latin typeface="Arial"/>
            </a:endParaRPr>
          </a:p>
          <a:p>
            <a:pPr>
              <a:lnSpc>
                <a:spcPct val="80000"/>
              </a:lnSpc>
            </a:pPr>
            <a:endParaRPr lang="en-IN" sz="1800" b="0" strike="noStrike" spc="-1">
              <a:latin typeface="Arial"/>
            </a:endParaRPr>
          </a:p>
          <a:p>
            <a:pPr>
              <a:lnSpc>
                <a:spcPct val="80000"/>
              </a:lnSpc>
            </a:pPr>
            <a:r>
              <a:rPr lang="en-IN" sz="2400" b="1" strike="noStrike" spc="-1">
                <a:solidFill>
                  <a:srgbClr val="C00000"/>
                </a:solidFill>
                <a:latin typeface="Calibri"/>
                <a:ea typeface="Calibri"/>
              </a:rPr>
              <a:t>ARM Assembly Language Programming</a:t>
            </a:r>
            <a:r>
              <a:t/>
            </a:r>
            <a:br/>
            <a:r>
              <a:rPr lang="en-IN" sz="2400" b="1" strike="noStrike" spc="-1">
                <a:solidFill>
                  <a:srgbClr val="C00000"/>
                </a:solidFill>
                <a:latin typeface="Calibri"/>
                <a:ea typeface="Calibri"/>
              </a:rPr>
              <a:t>   </a:t>
            </a:r>
            <a:endParaRPr lang="en-IN" sz="2400" b="0" strike="noStrike" spc="-1">
              <a:latin typeface="Arial"/>
            </a:endParaRPr>
          </a:p>
        </p:txBody>
      </p:sp>
      <p:sp>
        <p:nvSpPr>
          <p:cNvPr id="101" name="CustomShape 2"/>
          <p:cNvSpPr/>
          <p:nvPr/>
        </p:nvSpPr>
        <p:spPr>
          <a:xfrm>
            <a:off x="360000" y="1411560"/>
            <a:ext cx="8434080" cy="472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FF"/>
                </a:solidFill>
                <a:latin typeface="Calibri"/>
                <a:ea typeface="Calibri"/>
              </a:rPr>
              <a:t>ARM instructions are grouped as follows.</a:t>
            </a:r>
            <a:endParaRPr lang="en-IN" sz="2000" b="0" strike="noStrike" spc="-1">
              <a:latin typeface="Arial"/>
            </a:endParaRPr>
          </a:p>
          <a:p>
            <a:pPr>
              <a:lnSpc>
                <a:spcPct val="100000"/>
              </a:lnSpc>
            </a:pPr>
            <a:endParaRPr lang="en-IN" sz="2000" b="0" strike="noStrike" spc="-1">
              <a:latin typeface="Arial"/>
            </a:endParaRPr>
          </a:p>
          <a:p>
            <a:pPr marL="343080" indent="-341280">
              <a:lnSpc>
                <a:spcPct val="100000"/>
              </a:lnSpc>
              <a:buClr>
                <a:srgbClr val="C00000"/>
              </a:buClr>
              <a:buFont typeface="Calibri"/>
              <a:buAutoNum type="arabicPeriod"/>
            </a:pPr>
            <a:r>
              <a:rPr lang="en-IN" sz="2000" b="0" strike="noStrike" spc="-1">
                <a:solidFill>
                  <a:srgbClr val="C00000"/>
                </a:solidFill>
                <a:latin typeface="Calibri"/>
                <a:ea typeface="Calibri"/>
              </a:rPr>
              <a:t>Data Processing Instructions</a:t>
            </a:r>
            <a:r>
              <a:rPr lang="en-IN" sz="2000" b="0" strike="noStrike" spc="-1">
                <a:solidFill>
                  <a:srgbClr val="000000"/>
                </a:solidFill>
                <a:latin typeface="Calibri"/>
                <a:ea typeface="Calibri"/>
              </a:rPr>
              <a:t>. </a:t>
            </a:r>
            <a:endParaRPr lang="en-IN" sz="2000" b="0" strike="noStrike" spc="-1">
              <a:latin typeface="Arial"/>
            </a:endParaRPr>
          </a:p>
          <a:p>
            <a:pPr marL="457200">
              <a:lnSpc>
                <a:spcPct val="100000"/>
              </a:lnSpc>
            </a:pPr>
            <a:r>
              <a:rPr lang="en-IN" sz="2000" b="0" strike="noStrike" spc="-1">
                <a:solidFill>
                  <a:srgbClr val="000000"/>
                </a:solidFill>
                <a:latin typeface="Calibri"/>
                <a:ea typeface="Calibri"/>
              </a:rPr>
              <a:t>Ex:  MOV,  ADD, SUB , CMP, CMN, etc.,</a:t>
            </a:r>
            <a:endParaRPr lang="en-IN" sz="2000" b="0" strike="noStrike" spc="-1">
              <a:latin typeface="Arial"/>
            </a:endParaRPr>
          </a:p>
          <a:p>
            <a:pPr marL="457200">
              <a:lnSpc>
                <a:spcPct val="100000"/>
              </a:lnSpc>
            </a:pPr>
            <a:endParaRPr lang="en-IN" sz="2000" b="0" strike="noStrike" spc="-1">
              <a:latin typeface="Arial"/>
            </a:endParaRPr>
          </a:p>
          <a:p>
            <a:pPr marL="343080" indent="-341280">
              <a:lnSpc>
                <a:spcPct val="100000"/>
              </a:lnSpc>
              <a:buClr>
                <a:srgbClr val="0000FF"/>
              </a:buClr>
              <a:buFont typeface="Calibri"/>
              <a:buAutoNum type="arabicPeriod"/>
            </a:pPr>
            <a:r>
              <a:rPr lang="en-IN" sz="2000" b="0" strike="noStrike" spc="-1">
                <a:solidFill>
                  <a:srgbClr val="0000FF"/>
                </a:solidFill>
                <a:latin typeface="Calibri"/>
                <a:ea typeface="Calibri"/>
              </a:rPr>
              <a:t>Branch Instructions</a:t>
            </a:r>
            <a:r>
              <a:rPr lang="en-IN" sz="2000" b="0" strike="noStrike" spc="-1">
                <a:solidFill>
                  <a:srgbClr val="000000"/>
                </a:solidFill>
                <a:latin typeface="Calibri"/>
                <a:ea typeface="Calibri"/>
              </a:rPr>
              <a:t>.</a:t>
            </a:r>
            <a:endParaRPr lang="en-IN" sz="2000" b="0" strike="noStrike" spc="-1">
              <a:latin typeface="Arial"/>
            </a:endParaRPr>
          </a:p>
          <a:p>
            <a:pPr marL="457200">
              <a:lnSpc>
                <a:spcPct val="100000"/>
              </a:lnSpc>
            </a:pPr>
            <a:r>
              <a:rPr lang="en-IN" sz="2000" b="0" strike="noStrike" spc="-1">
                <a:solidFill>
                  <a:srgbClr val="000000"/>
                </a:solidFill>
                <a:latin typeface="Calibri"/>
                <a:ea typeface="Calibri"/>
              </a:rPr>
              <a:t>Ex:  B , BL, BGT, BLT, BGE, BLE, etc.,</a:t>
            </a:r>
            <a:endParaRPr lang="en-IN" sz="2000" b="0" strike="noStrike" spc="-1">
              <a:latin typeface="Arial"/>
            </a:endParaRPr>
          </a:p>
          <a:p>
            <a:pPr marL="457200">
              <a:lnSpc>
                <a:spcPct val="100000"/>
              </a:lnSpc>
            </a:pPr>
            <a:endParaRPr lang="en-IN" sz="2000" b="0" strike="noStrike" spc="-1">
              <a:latin typeface="Arial"/>
            </a:endParaRPr>
          </a:p>
          <a:p>
            <a:pPr marL="343080" indent="-341280">
              <a:lnSpc>
                <a:spcPct val="100000"/>
              </a:lnSpc>
              <a:buClr>
                <a:srgbClr val="C00000"/>
              </a:buClr>
              <a:buFont typeface="Calibri"/>
              <a:buAutoNum type="arabicPeriod"/>
            </a:pPr>
            <a:r>
              <a:rPr lang="en-IN" sz="2000" b="0" strike="noStrike" spc="-1">
                <a:solidFill>
                  <a:srgbClr val="C00000"/>
                </a:solidFill>
                <a:latin typeface="Calibri"/>
                <a:ea typeface="Calibri"/>
              </a:rPr>
              <a:t>Data Transfer Instructions.</a:t>
            </a:r>
            <a:endParaRPr lang="en-IN" sz="2000" b="0" strike="noStrike" spc="-1">
              <a:latin typeface="Arial"/>
            </a:endParaRPr>
          </a:p>
          <a:p>
            <a:pPr marL="457200">
              <a:lnSpc>
                <a:spcPct val="100000"/>
              </a:lnSpc>
            </a:pPr>
            <a:r>
              <a:rPr lang="en-IN" sz="2000" b="0" strike="noStrike" spc="-1">
                <a:solidFill>
                  <a:srgbClr val="000000"/>
                </a:solidFill>
                <a:latin typeface="Calibri"/>
                <a:ea typeface="Calibri"/>
              </a:rPr>
              <a:t>Ex:   LOAD – STORE Instructions- LDR, STR, LDM, STM, etc.,</a:t>
            </a:r>
            <a:endParaRPr lang="en-IN" sz="2000" b="0" strike="noStrike" spc="-1">
              <a:latin typeface="Arial"/>
            </a:endParaRPr>
          </a:p>
          <a:p>
            <a:pPr marL="800280" indent="-214200">
              <a:lnSpc>
                <a:spcPct val="100000"/>
              </a:lnSpc>
            </a:pPr>
            <a:endParaRPr lang="en-IN" sz="2000" b="0" strike="noStrike" spc="-1">
              <a:latin typeface="Arial"/>
            </a:endParaRPr>
          </a:p>
          <a:p>
            <a:pPr marL="343080" indent="-341280">
              <a:lnSpc>
                <a:spcPct val="100000"/>
              </a:lnSpc>
              <a:buClr>
                <a:srgbClr val="0000FF"/>
              </a:buClr>
              <a:buFont typeface="Calibri"/>
              <a:buAutoNum type="arabicPeriod"/>
            </a:pPr>
            <a:r>
              <a:rPr lang="en-IN" sz="2000" b="0" strike="noStrike" spc="-1">
                <a:solidFill>
                  <a:srgbClr val="0000FF"/>
                </a:solidFill>
                <a:latin typeface="Calibri"/>
                <a:ea typeface="Calibri"/>
              </a:rPr>
              <a:t>Software Interrupt Instructions.</a:t>
            </a:r>
            <a:endParaRPr lang="en-IN" sz="2000" b="0" strike="noStrike" spc="-1">
              <a:latin typeface="Arial"/>
            </a:endParaRPr>
          </a:p>
          <a:p>
            <a:pPr marL="457200">
              <a:lnSpc>
                <a:spcPct val="100000"/>
              </a:lnSpc>
            </a:pPr>
            <a:r>
              <a:rPr lang="en-IN" sz="2000" b="0" strike="noStrike" spc="-1">
                <a:solidFill>
                  <a:srgbClr val="000000"/>
                </a:solidFill>
                <a:latin typeface="Calibri"/>
                <a:ea typeface="Calibri"/>
              </a:rPr>
              <a:t>Ex:    SWI  Ox11, etc.,</a:t>
            </a:r>
            <a:endParaRPr lang="en-IN" sz="2000" b="0" strike="noStrike" spc="-1">
              <a:latin typeface="Arial"/>
            </a:endParaRPr>
          </a:p>
          <a:p>
            <a:pPr marL="457200">
              <a:lnSpc>
                <a:spcPct val="100000"/>
              </a:lnSpc>
            </a:pPr>
            <a:endParaRPr lang="en-IN" sz="2000" b="0" strike="noStrike" spc="-1">
              <a:latin typeface="Arial"/>
            </a:endParaRPr>
          </a:p>
          <a:p>
            <a:pPr marL="457200" indent="-455400">
              <a:lnSpc>
                <a:spcPct val="100000"/>
              </a:lnSpc>
              <a:buClr>
                <a:srgbClr val="C00000"/>
              </a:buClr>
              <a:buFont typeface="Calibri"/>
              <a:buAutoNum type="arabicPeriod"/>
            </a:pPr>
            <a:r>
              <a:rPr lang="en-IN" sz="2000" b="0" strike="noStrike" spc="-1">
                <a:solidFill>
                  <a:srgbClr val="C00000"/>
                </a:solidFill>
                <a:latin typeface="Calibri"/>
                <a:ea typeface="Calibri"/>
              </a:rPr>
              <a:t>Program Status Register Instructions</a:t>
            </a:r>
            <a:r>
              <a:rPr lang="en-IN" sz="2000" b="0" strike="noStrike" spc="-1">
                <a:solidFill>
                  <a:srgbClr val="000000"/>
                </a:solidFill>
                <a:latin typeface="Calibri"/>
                <a:ea typeface="Calibri"/>
              </a:rPr>
              <a:t>.</a:t>
            </a:r>
            <a:endParaRPr lang="en-IN" sz="2000" b="0" strike="noStrike" spc="-1">
              <a:latin typeface="Arial"/>
            </a:endParaRPr>
          </a:p>
          <a:p>
            <a:pPr>
              <a:lnSpc>
                <a:spcPct val="100000"/>
              </a:lnSpc>
            </a:pPr>
            <a:r>
              <a:rPr lang="en-IN" sz="2000" b="0" strike="noStrike" spc="-1">
                <a:solidFill>
                  <a:srgbClr val="000000"/>
                </a:solidFill>
                <a:latin typeface="Calibri"/>
                <a:ea typeface="Calibri"/>
              </a:rPr>
              <a:t>       Ex:    MSR , MRS, etc.,</a:t>
            </a:r>
            <a:endParaRPr lang="en-IN" sz="2000" b="0" strike="noStrike" spc="-1">
              <a:latin typeface="Arial"/>
            </a:endParaRPr>
          </a:p>
        </p:txBody>
      </p:sp>
      <p:sp>
        <p:nvSpPr>
          <p:cNvPr id="102"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E210921-2D88-4F22-AA30-9C8749CF3933}" type="slidenum">
              <a:rPr lang="en-IN" sz="1200" b="0" strike="noStrike" spc="-1">
                <a:solidFill>
                  <a:srgbClr val="888888"/>
                </a:solidFill>
                <a:latin typeface="Calibri"/>
                <a:ea typeface="Calibri"/>
              </a:rPr>
              <a:t>3</a:t>
            </a:fld>
            <a:endParaRPr lang="en-IN" sz="1200" b="0" strike="noStrike" spc="-1">
              <a:latin typeface="Arial"/>
            </a:endParaRPr>
          </a:p>
        </p:txBody>
      </p:sp>
      <p:sp>
        <p:nvSpPr>
          <p:cNvPr id="103"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60000" y="700200"/>
            <a:ext cx="4025160" cy="3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t/>
            </a:r>
            <a:br/>
            <a:endParaRPr lang="en-IN" sz="1800" b="0" strike="noStrike" spc="-1">
              <a:latin typeface="Arial"/>
            </a:endParaRPr>
          </a:p>
          <a:p>
            <a:pPr>
              <a:lnSpc>
                <a:spcPct val="80000"/>
              </a:lnSpc>
            </a:pPr>
            <a:endParaRPr lang="en-IN" sz="1800" b="0" strike="noStrike" spc="-1">
              <a:latin typeface="Arial"/>
            </a:endParaRPr>
          </a:p>
          <a:p>
            <a:pPr>
              <a:lnSpc>
                <a:spcPct val="80000"/>
              </a:lnSpc>
            </a:pPr>
            <a:r>
              <a:rPr lang="en-IN" sz="2400" b="1" strike="noStrike" spc="-1">
                <a:solidFill>
                  <a:srgbClr val="C00000"/>
                </a:solidFill>
                <a:latin typeface="Calibri"/>
                <a:ea typeface="Calibri"/>
              </a:rPr>
              <a:t>ARM Instruction Set</a:t>
            </a:r>
            <a:r>
              <a:t/>
            </a:r>
            <a:br/>
            <a:r>
              <a:rPr lang="en-IN" sz="2400" b="1" strike="noStrike" spc="-1">
                <a:solidFill>
                  <a:srgbClr val="C00000"/>
                </a:solidFill>
                <a:latin typeface="Calibri"/>
                <a:ea typeface="Calibri"/>
              </a:rPr>
              <a:t>   </a:t>
            </a:r>
            <a:endParaRPr lang="en-IN" sz="2400" b="0" strike="noStrike" spc="-1">
              <a:latin typeface="Arial"/>
            </a:endParaRPr>
          </a:p>
        </p:txBody>
      </p:sp>
      <p:sp>
        <p:nvSpPr>
          <p:cNvPr id="105" name="CustomShape 2"/>
          <p:cNvSpPr/>
          <p:nvPr/>
        </p:nvSpPr>
        <p:spPr>
          <a:xfrm>
            <a:off x="294840" y="1224000"/>
            <a:ext cx="8776440" cy="492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buClr>
                <a:srgbClr val="0000FF"/>
              </a:buClr>
              <a:buFont typeface="Calibri"/>
              <a:buAutoNum type="arabicPeriod"/>
            </a:pPr>
            <a:r>
              <a:rPr lang="en-IN" sz="2400" b="1" strike="noStrike" spc="-1">
                <a:solidFill>
                  <a:srgbClr val="0000FF"/>
                </a:solidFill>
                <a:latin typeface="Calibri"/>
                <a:ea typeface="Calibri"/>
              </a:rPr>
              <a:t>Data Processing Instructions</a:t>
            </a:r>
            <a:r>
              <a:rPr lang="en-IN" sz="2400" b="0" strike="noStrike" spc="-1">
                <a:solidFill>
                  <a:srgbClr val="000000"/>
                </a:solidFill>
                <a:latin typeface="Calibri"/>
                <a:ea typeface="Calibri"/>
              </a:rPr>
              <a:t>. </a:t>
            </a:r>
            <a:endParaRPr lang="en-IN" sz="2400" b="0" strike="noStrike" spc="-1">
              <a:latin typeface="Arial"/>
            </a:endParaRPr>
          </a:p>
          <a:p>
            <a:pPr>
              <a:lnSpc>
                <a:spcPct val="100000"/>
              </a:lnSpc>
            </a:pPr>
            <a:r>
              <a:rPr lang="en-IN" sz="1600" b="0" strike="noStrike" spc="-1">
                <a:solidFill>
                  <a:srgbClr val="0000FF"/>
                </a:solidFill>
                <a:latin typeface="Calibri"/>
                <a:ea typeface="Calibri"/>
              </a:rPr>
              <a:t>       </a:t>
            </a:r>
            <a:r>
              <a:rPr lang="en-IN" sz="2000" b="1" u="sng" strike="noStrike" spc="-1">
                <a:solidFill>
                  <a:srgbClr val="0000FF"/>
                </a:solidFill>
                <a:uFillTx/>
                <a:latin typeface="Calibri"/>
                <a:ea typeface="Calibri"/>
              </a:rPr>
              <a:t>MOVE instruction</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1600" b="0" strike="noStrike" spc="-1">
                <a:solidFill>
                  <a:srgbClr val="000000"/>
                </a:solidFill>
                <a:latin typeface="Calibri"/>
                <a:ea typeface="Calibri"/>
              </a:rPr>
              <a:t>Syntax: </a:t>
            </a:r>
            <a:r>
              <a:rPr lang="en-IN" sz="1800" b="1" strike="noStrike" spc="-1">
                <a:solidFill>
                  <a:srgbClr val="000000"/>
                </a:solidFill>
                <a:latin typeface="Calibri"/>
                <a:ea typeface="Calibri"/>
              </a:rPr>
              <a:t>&lt;mnemonic&gt;&lt;cond&gt;&lt;s&gt;   &lt;dest Rd&gt;, &lt;src op1 Rn&gt;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2400" b="0" strike="noStrike" spc="-1">
                <a:solidFill>
                  <a:srgbClr val="000000"/>
                </a:solidFill>
                <a:latin typeface="Calibri"/>
                <a:ea typeface="Calibri"/>
              </a:rPr>
              <a:t>         </a:t>
            </a:r>
            <a:r>
              <a:rPr lang="en-IN" sz="2000" b="0" strike="noStrike" spc="-1">
                <a:solidFill>
                  <a:srgbClr val="000000"/>
                </a:solidFill>
                <a:latin typeface="Calibri"/>
                <a:ea typeface="Calibri"/>
              </a:rPr>
              <a:t>Ex1:   </a:t>
            </a:r>
            <a:r>
              <a:rPr lang="en-IN" sz="2400" b="1" strike="noStrike" spc="-1">
                <a:solidFill>
                  <a:srgbClr val="000000"/>
                </a:solidFill>
                <a:latin typeface="Calibri"/>
                <a:ea typeface="Calibri"/>
              </a:rPr>
              <a:t>MOV</a:t>
            </a:r>
            <a:r>
              <a:rPr lang="en-IN" sz="2400" b="0" strike="noStrike" spc="-1">
                <a:solidFill>
                  <a:srgbClr val="000000"/>
                </a:solidFill>
                <a:latin typeface="Calibri"/>
                <a:ea typeface="Calibri"/>
              </a:rPr>
              <a:t>  </a:t>
            </a:r>
            <a:r>
              <a:rPr lang="en-IN" sz="2400" b="1" strike="noStrike" spc="-1">
                <a:solidFill>
                  <a:srgbClr val="000000"/>
                </a:solidFill>
                <a:latin typeface="Calibri"/>
                <a:ea typeface="Calibri"/>
              </a:rPr>
              <a:t>RO, R1</a:t>
            </a:r>
            <a:endParaRPr lang="en-IN" sz="2400" b="0" strike="noStrike" spc="-1">
              <a:latin typeface="Arial"/>
            </a:endParaRPr>
          </a:p>
          <a:p>
            <a:pPr>
              <a:lnSpc>
                <a:spcPct val="100000"/>
              </a:lnSpc>
            </a:pPr>
            <a:r>
              <a:rPr lang="en-IN" sz="2400" b="1" strike="noStrike" spc="-1">
                <a:solidFill>
                  <a:srgbClr val="000000"/>
                </a:solidFill>
                <a:latin typeface="Calibri"/>
                <a:ea typeface="Calibri"/>
              </a:rPr>
              <a:t>                                                   </a:t>
            </a:r>
            <a:endParaRPr lang="en-IN" sz="2400" b="0" strike="noStrike" spc="-1">
              <a:latin typeface="Arial"/>
            </a:endParaRPr>
          </a:p>
          <a:p>
            <a:pPr>
              <a:lnSpc>
                <a:spcPct val="100000"/>
              </a:lnSpc>
            </a:pPr>
            <a:r>
              <a:rPr lang="en-IN" sz="1800" b="1" i="1" strike="noStrike" spc="-1">
                <a:solidFill>
                  <a:srgbClr val="000000"/>
                </a:solidFill>
                <a:latin typeface="Calibri"/>
                <a:ea typeface="Calibri"/>
              </a:rPr>
              <a:t>Moves</a:t>
            </a:r>
            <a:r>
              <a:rPr lang="en-IN" sz="1800" b="0" i="1" strike="noStrike" spc="-1">
                <a:solidFill>
                  <a:srgbClr val="000000"/>
                </a:solidFill>
                <a:latin typeface="Calibri"/>
                <a:ea typeface="Calibri"/>
              </a:rPr>
              <a:t>  the </a:t>
            </a:r>
            <a:r>
              <a:rPr lang="en-IN" sz="1800" b="1" i="1" strike="noStrike" spc="-1">
                <a:solidFill>
                  <a:srgbClr val="000000"/>
                </a:solidFill>
                <a:latin typeface="Calibri"/>
                <a:ea typeface="Calibri"/>
              </a:rPr>
              <a:t>contents</a:t>
            </a:r>
            <a:r>
              <a:rPr lang="en-IN" sz="1800" b="0" i="1" strike="noStrike" spc="-1">
                <a:solidFill>
                  <a:srgbClr val="000000"/>
                </a:solidFill>
                <a:latin typeface="Calibri"/>
                <a:ea typeface="Calibri"/>
              </a:rPr>
              <a:t> of the source operand register </a:t>
            </a:r>
            <a:r>
              <a:rPr lang="en-IN" sz="1800" b="1" i="1" strike="noStrike" spc="-1">
                <a:solidFill>
                  <a:srgbClr val="000000"/>
                </a:solidFill>
                <a:latin typeface="Calibri"/>
                <a:ea typeface="Calibri"/>
              </a:rPr>
              <a:t>R1</a:t>
            </a:r>
            <a:r>
              <a:rPr lang="en-IN" sz="1800" b="0" i="1" strike="noStrike" spc="-1">
                <a:solidFill>
                  <a:srgbClr val="000000"/>
                </a:solidFill>
                <a:latin typeface="Calibri"/>
                <a:ea typeface="Calibri"/>
              </a:rPr>
              <a:t> and </a:t>
            </a:r>
            <a:r>
              <a:rPr lang="en-IN" sz="1800" b="1" i="1" strike="noStrike" spc="-1">
                <a:solidFill>
                  <a:srgbClr val="000000"/>
                </a:solidFill>
                <a:latin typeface="Calibri"/>
                <a:ea typeface="Calibri"/>
              </a:rPr>
              <a:t>copies</a:t>
            </a:r>
            <a:r>
              <a:rPr lang="en-IN" sz="1800" b="0" i="1" strike="noStrike" spc="-1">
                <a:solidFill>
                  <a:srgbClr val="000000"/>
                </a:solidFill>
                <a:latin typeface="Calibri"/>
                <a:ea typeface="Calibri"/>
              </a:rPr>
              <a:t> to the destination register </a:t>
            </a:r>
            <a:r>
              <a:rPr lang="en-IN" sz="1800" b="1" i="1" strike="noStrike" spc="-1">
                <a:solidFill>
                  <a:srgbClr val="000000"/>
                </a:solidFill>
                <a:latin typeface="Calibri"/>
                <a:ea typeface="Calibri"/>
              </a:rPr>
              <a:t>R0</a:t>
            </a:r>
            <a:r>
              <a:rPr lang="en-IN" sz="1800" b="0" strike="noStrike" spc="-1">
                <a:solidFill>
                  <a:srgbClr val="000000"/>
                </a:solidFill>
                <a:latin typeface="Calibri"/>
                <a:ea typeface="Calibri"/>
              </a:rPr>
              <a:t>.</a:t>
            </a:r>
            <a:endParaRPr lang="en-IN" sz="1800" b="0" strike="noStrike" spc="-1">
              <a:latin typeface="Arial"/>
            </a:endParaRPr>
          </a:p>
          <a:p>
            <a:pPr>
              <a:lnSpc>
                <a:spcPct val="100000"/>
              </a:lnSpc>
            </a:pPr>
            <a:r>
              <a:rPr lang="en-IN" sz="1400" b="1" strike="noStrike" spc="-1">
                <a:solidFill>
                  <a:srgbClr val="000000"/>
                </a:solidFill>
                <a:latin typeface="Calibri"/>
                <a:ea typeface="Calibri"/>
              </a:rPr>
              <a:t>		</a:t>
            </a:r>
            <a:endParaRPr lang="en-IN" sz="1400" b="0" strike="noStrike" spc="-1">
              <a:latin typeface="Arial"/>
            </a:endParaRPr>
          </a:p>
          <a:p>
            <a:pPr>
              <a:lnSpc>
                <a:spcPct val="100000"/>
              </a:lnSpc>
            </a:pPr>
            <a:r>
              <a:rPr lang="en-IN" sz="1400" b="1" strike="noStrike" spc="-1">
                <a:solidFill>
                  <a:srgbClr val="000000"/>
                </a:solidFill>
                <a:latin typeface="Calibri"/>
                <a:ea typeface="Calibri"/>
              </a:rPr>
              <a:t>	      </a:t>
            </a:r>
            <a:r>
              <a:rPr lang="en-IN" sz="2000" b="0" strike="noStrike" spc="-1">
                <a:solidFill>
                  <a:srgbClr val="000000"/>
                </a:solidFill>
                <a:latin typeface="Calibri"/>
                <a:ea typeface="Calibri"/>
              </a:rPr>
              <a:t>Ex2:   </a:t>
            </a:r>
            <a:r>
              <a:rPr lang="en-IN" sz="2400" b="1" strike="noStrike" spc="-1">
                <a:solidFill>
                  <a:srgbClr val="000000"/>
                </a:solidFill>
                <a:latin typeface="Calibri"/>
                <a:ea typeface="Calibri"/>
              </a:rPr>
              <a:t>MVN  R0, R1</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1" i="1" strike="noStrike" spc="-1">
                <a:solidFill>
                  <a:srgbClr val="000000"/>
                </a:solidFill>
                <a:latin typeface="Calibri"/>
                <a:ea typeface="Calibri"/>
              </a:rPr>
              <a:t>Moves</a:t>
            </a:r>
            <a:r>
              <a:rPr lang="en-IN" sz="1800" b="0" i="1" strike="noStrike" spc="-1">
                <a:solidFill>
                  <a:srgbClr val="000000"/>
                </a:solidFill>
                <a:latin typeface="Calibri"/>
                <a:ea typeface="Calibri"/>
              </a:rPr>
              <a:t>  the </a:t>
            </a:r>
            <a:r>
              <a:rPr lang="en-IN" sz="1800" b="1" i="1" strike="noStrike" spc="-1">
                <a:solidFill>
                  <a:srgbClr val="000000"/>
                </a:solidFill>
                <a:latin typeface="Calibri"/>
                <a:ea typeface="Calibri"/>
              </a:rPr>
              <a:t>complemented value</a:t>
            </a:r>
            <a:r>
              <a:rPr lang="en-IN" sz="1800" b="0" i="1" strike="noStrike" spc="-1">
                <a:solidFill>
                  <a:srgbClr val="000000"/>
                </a:solidFill>
                <a:latin typeface="Calibri"/>
                <a:ea typeface="Calibri"/>
              </a:rPr>
              <a:t>  of the source operand register </a:t>
            </a:r>
            <a:r>
              <a:rPr lang="en-IN" sz="1800" b="1" i="1" strike="noStrike" spc="-1">
                <a:solidFill>
                  <a:srgbClr val="000000"/>
                </a:solidFill>
                <a:latin typeface="Calibri"/>
                <a:ea typeface="Calibri"/>
              </a:rPr>
              <a:t>R1</a:t>
            </a:r>
            <a:r>
              <a:rPr lang="en-IN" sz="1800" b="0" i="1" strike="noStrike" spc="-1">
                <a:solidFill>
                  <a:srgbClr val="000000"/>
                </a:solidFill>
                <a:latin typeface="Calibri"/>
                <a:ea typeface="Calibri"/>
              </a:rPr>
              <a:t> and </a:t>
            </a:r>
            <a:r>
              <a:rPr lang="en-IN" sz="1800" b="1" i="1" strike="noStrike" spc="-1">
                <a:solidFill>
                  <a:srgbClr val="000000"/>
                </a:solidFill>
                <a:latin typeface="Calibri"/>
                <a:ea typeface="Calibri"/>
              </a:rPr>
              <a:t>stores</a:t>
            </a:r>
            <a:r>
              <a:rPr lang="en-IN" sz="1800" b="0" i="1" strike="noStrike" spc="-1">
                <a:solidFill>
                  <a:srgbClr val="000000"/>
                </a:solidFill>
                <a:latin typeface="Calibri"/>
                <a:ea typeface="Calibri"/>
              </a:rPr>
              <a:t> to the destination register </a:t>
            </a:r>
            <a:r>
              <a:rPr lang="en-IN" sz="1800" b="1" i="1" strike="noStrike" spc="-1">
                <a:solidFill>
                  <a:srgbClr val="000000"/>
                </a:solidFill>
                <a:latin typeface="Calibri"/>
                <a:ea typeface="Calibri"/>
              </a:rPr>
              <a:t>R0</a:t>
            </a:r>
            <a:r>
              <a:rPr lang="en-IN" sz="1400" b="0" strike="noStrike" spc="-1">
                <a:solidFill>
                  <a:srgbClr val="000000"/>
                </a:solidFill>
                <a:latin typeface="Calibri"/>
                <a:ea typeface="Calibri"/>
              </a:rPr>
              <a:t>.</a:t>
            </a: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p:txBody>
      </p:sp>
      <p:sp>
        <p:nvSpPr>
          <p:cNvPr id="106"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62CF23F-064A-4333-B895-638E808BF57C}" type="slidenum">
              <a:rPr lang="en-IN" sz="1200" b="0" strike="noStrike" spc="-1">
                <a:solidFill>
                  <a:srgbClr val="888888"/>
                </a:solidFill>
                <a:latin typeface="Calibri"/>
                <a:ea typeface="Calibri"/>
              </a:rPr>
              <a:t>4</a:t>
            </a:fld>
            <a:endParaRPr lang="en-IN" sz="1200" b="0" strike="noStrike" spc="-1">
              <a:latin typeface="Arial"/>
            </a:endParaRPr>
          </a:p>
        </p:txBody>
      </p:sp>
      <p:sp>
        <p:nvSpPr>
          <p:cNvPr id="107"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80880" y="711360"/>
            <a:ext cx="4730040" cy="3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80000"/>
              </a:lnSpc>
            </a:pPr>
            <a:r>
              <a:t/>
            </a:r>
            <a:br/>
            <a:endParaRPr lang="en-IN" sz="1800" b="0" strike="noStrike" spc="-1">
              <a:latin typeface="Arial"/>
            </a:endParaRPr>
          </a:p>
          <a:p>
            <a:pPr>
              <a:lnSpc>
                <a:spcPct val="80000"/>
              </a:lnSpc>
            </a:pPr>
            <a:endParaRPr lang="en-IN" sz="1800" b="0" strike="noStrike" spc="-1">
              <a:latin typeface="Arial"/>
            </a:endParaRPr>
          </a:p>
          <a:p>
            <a:pPr>
              <a:lnSpc>
                <a:spcPct val="80000"/>
              </a:lnSpc>
            </a:pPr>
            <a:r>
              <a:rPr lang="en-IN" sz="2400" b="1" strike="noStrike" spc="-1">
                <a:solidFill>
                  <a:srgbClr val="C00000"/>
                </a:solidFill>
                <a:latin typeface="Calibri"/>
                <a:ea typeface="Calibri"/>
              </a:rPr>
              <a:t>ARM Instruction Set</a:t>
            </a:r>
            <a:r>
              <a:t/>
            </a:r>
            <a:br/>
            <a:r>
              <a:rPr lang="en-IN" sz="2400" b="1" strike="noStrike" spc="-1">
                <a:solidFill>
                  <a:srgbClr val="C00000"/>
                </a:solidFill>
                <a:latin typeface="Calibri"/>
                <a:ea typeface="Calibri"/>
              </a:rPr>
              <a:t>   </a:t>
            </a:r>
            <a:endParaRPr lang="en-IN" sz="2400" b="0" strike="noStrike" spc="-1">
              <a:latin typeface="Arial"/>
            </a:endParaRPr>
          </a:p>
        </p:txBody>
      </p:sp>
      <p:sp>
        <p:nvSpPr>
          <p:cNvPr id="109" name="CustomShape 2"/>
          <p:cNvSpPr/>
          <p:nvPr/>
        </p:nvSpPr>
        <p:spPr>
          <a:xfrm>
            <a:off x="216000" y="1296000"/>
            <a:ext cx="8791200" cy="50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u="sng" strike="noStrike" spc="-1">
                <a:solidFill>
                  <a:srgbClr val="0000FF"/>
                </a:solidFill>
                <a:uFillTx/>
                <a:latin typeface="Calibri"/>
                <a:ea typeface="Calibri"/>
              </a:rPr>
              <a:t>Arithmetic Instruction:</a:t>
            </a:r>
            <a:endParaRPr lang="en-IN" sz="2000" b="0" strike="noStrike" spc="-1">
              <a:latin typeface="Arial"/>
            </a:endParaRPr>
          </a:p>
          <a:p>
            <a:pPr>
              <a:lnSpc>
                <a:spcPct val="100000"/>
              </a:lnSpc>
            </a:pPr>
            <a:r>
              <a:rPr lang="en-IN" sz="1600" b="0" strike="noStrike" spc="-1">
                <a:solidFill>
                  <a:srgbClr val="000000"/>
                </a:solidFill>
                <a:latin typeface="Calibri"/>
                <a:ea typeface="Calibri"/>
              </a:rPr>
              <a:t>Syntax: </a:t>
            </a:r>
            <a:r>
              <a:rPr lang="en-IN" sz="1800" b="1" strike="noStrike" spc="-1">
                <a:solidFill>
                  <a:srgbClr val="000000"/>
                </a:solidFill>
                <a:latin typeface="Calibri"/>
                <a:ea typeface="Calibri"/>
              </a:rPr>
              <a:t>&lt;mnemonic&gt;&lt;cond&gt;&lt;s&gt; &lt;dest Rd&gt;,&lt;src op1 Rn &gt;,&lt;src op2 Rm&gt;</a:t>
            </a:r>
            <a:endParaRPr lang="en-IN" sz="1800" b="0" strike="noStrike" spc="-1">
              <a:latin typeface="Arial"/>
            </a:endParaRPr>
          </a:p>
          <a:p>
            <a:pPr>
              <a:lnSpc>
                <a:spcPct val="100000"/>
              </a:lnSpc>
            </a:pPr>
            <a:r>
              <a:rPr lang="en-IN" sz="2400" b="0" strike="noStrike" spc="-1">
                <a:solidFill>
                  <a:srgbClr val="000000"/>
                </a:solidFill>
                <a:latin typeface="Calibri"/>
                <a:ea typeface="Calibri"/>
              </a:rPr>
              <a:t>   	E</a:t>
            </a:r>
            <a:r>
              <a:rPr lang="en-IN" sz="2000" b="0" strike="noStrike" spc="-1">
                <a:solidFill>
                  <a:srgbClr val="000000"/>
                </a:solidFill>
                <a:latin typeface="Calibri"/>
                <a:ea typeface="Calibri"/>
              </a:rPr>
              <a:t>x3:</a:t>
            </a:r>
            <a:r>
              <a:rPr lang="en-IN" sz="2400" b="0" strike="noStrike" spc="-1">
                <a:solidFill>
                  <a:srgbClr val="000000"/>
                </a:solidFill>
                <a:latin typeface="Calibri"/>
                <a:ea typeface="Calibri"/>
              </a:rPr>
              <a:t>   </a:t>
            </a:r>
            <a:r>
              <a:rPr lang="en-IN" sz="2200" b="1" strike="noStrike" spc="-1">
                <a:solidFill>
                  <a:srgbClr val="000000"/>
                </a:solidFill>
                <a:latin typeface="Calibri"/>
                <a:ea typeface="Calibri"/>
              </a:rPr>
              <a:t>ADD</a:t>
            </a:r>
            <a:r>
              <a:rPr lang="en-IN" sz="2200" b="0" strike="noStrike" spc="-1">
                <a:solidFill>
                  <a:srgbClr val="000000"/>
                </a:solidFill>
                <a:latin typeface="Calibri"/>
                <a:ea typeface="Calibri"/>
              </a:rPr>
              <a:t>  </a:t>
            </a:r>
            <a:r>
              <a:rPr lang="en-IN" sz="2200" b="1" strike="noStrike" spc="-1">
                <a:solidFill>
                  <a:srgbClr val="000000"/>
                </a:solidFill>
                <a:latin typeface="Calibri"/>
                <a:ea typeface="Calibri"/>
              </a:rPr>
              <a:t>R3</a:t>
            </a:r>
            <a:r>
              <a:rPr lang="en-IN" sz="2200" b="0" strike="noStrike" spc="-1">
                <a:solidFill>
                  <a:srgbClr val="000000"/>
                </a:solidFill>
                <a:latin typeface="Calibri"/>
                <a:ea typeface="Calibri"/>
              </a:rPr>
              <a:t>, </a:t>
            </a:r>
            <a:r>
              <a:rPr lang="en-IN" sz="2200" b="1" strike="noStrike" spc="-1">
                <a:solidFill>
                  <a:srgbClr val="000000"/>
                </a:solidFill>
                <a:latin typeface="Calibri"/>
                <a:ea typeface="Calibri"/>
              </a:rPr>
              <a:t>R1</a:t>
            </a:r>
            <a:r>
              <a:rPr lang="en-IN" sz="2200" b="0" strike="noStrike" spc="-1">
                <a:solidFill>
                  <a:srgbClr val="000000"/>
                </a:solidFill>
                <a:latin typeface="Calibri"/>
                <a:ea typeface="Calibri"/>
              </a:rPr>
              <a:t>, </a:t>
            </a:r>
            <a:r>
              <a:rPr lang="en-IN" sz="2200" b="1" strike="noStrike" spc="-1">
                <a:solidFill>
                  <a:srgbClr val="000000"/>
                </a:solidFill>
                <a:latin typeface="Calibri"/>
                <a:ea typeface="Calibri"/>
              </a:rPr>
              <a:t>R2 : R3 = R1 + R2</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1800" b="0" i="1" strike="noStrike" spc="-1">
                <a:solidFill>
                  <a:srgbClr val="000000"/>
                </a:solidFill>
                <a:latin typeface="Calibri"/>
                <a:ea typeface="Calibri"/>
              </a:rPr>
              <a:t>Adds the contents of the source operand registers R1 &amp; R2 and stores the result in the destination register R3.</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2000" b="1" u="sng" strike="noStrike" spc="-1">
                <a:solidFill>
                  <a:srgbClr val="0000FF"/>
                </a:solidFill>
                <a:uFillTx/>
                <a:latin typeface="Calibri"/>
                <a:ea typeface="Calibri"/>
              </a:rPr>
              <a:t>Compare Instruction:</a:t>
            </a:r>
            <a:endParaRPr lang="en-IN" sz="2000" b="0" strike="noStrike" spc="-1">
              <a:latin typeface="Arial"/>
            </a:endParaRPr>
          </a:p>
          <a:p>
            <a:pPr>
              <a:lnSpc>
                <a:spcPct val="100000"/>
              </a:lnSpc>
            </a:pPr>
            <a:r>
              <a:rPr lang="en-IN" sz="1800" b="0" strike="noStrike" spc="-1">
                <a:solidFill>
                  <a:srgbClr val="000000"/>
                </a:solidFill>
                <a:latin typeface="Calibri"/>
                <a:ea typeface="Calibri"/>
              </a:rPr>
              <a:t>Syntax:   </a:t>
            </a:r>
            <a:r>
              <a:rPr lang="en-IN" sz="1800" b="1" strike="noStrike" spc="-1">
                <a:solidFill>
                  <a:srgbClr val="000000"/>
                </a:solidFill>
                <a:latin typeface="Calibri"/>
                <a:ea typeface="Calibri"/>
              </a:rPr>
              <a:t>&lt;mnemonic&gt;&lt;cond&gt;&lt;s&gt;   &lt;dest Rd&gt;, &lt;src op1 Rn &gt;,</a:t>
            </a:r>
            <a:endParaRPr lang="en-IN" sz="1800" b="0" strike="noStrike" spc="-1">
              <a:latin typeface="Arial"/>
            </a:endParaRPr>
          </a:p>
          <a:p>
            <a:pPr>
              <a:lnSpc>
                <a:spcPct val="100000"/>
              </a:lnSpc>
            </a:pPr>
            <a:r>
              <a:rPr lang="en-IN" sz="2400" b="0" strike="noStrike" spc="-1">
                <a:solidFill>
                  <a:srgbClr val="000000"/>
                </a:solidFill>
                <a:latin typeface="Calibri"/>
                <a:ea typeface="Calibri"/>
              </a:rPr>
              <a:t>	   </a:t>
            </a:r>
            <a:r>
              <a:rPr lang="en-IN" sz="2000" b="0" strike="noStrike" spc="-1">
                <a:solidFill>
                  <a:srgbClr val="000000"/>
                </a:solidFill>
                <a:latin typeface="Calibri"/>
                <a:ea typeface="Calibri"/>
              </a:rPr>
              <a:t>Ex4:   </a:t>
            </a:r>
            <a:r>
              <a:rPr lang="en-IN" sz="2200" b="1" strike="noStrike" spc="-1">
                <a:solidFill>
                  <a:srgbClr val="000000"/>
                </a:solidFill>
                <a:latin typeface="Calibri"/>
                <a:ea typeface="Calibri"/>
              </a:rPr>
              <a:t>CMP</a:t>
            </a:r>
            <a:r>
              <a:rPr lang="en-IN" sz="2200" b="0" strike="noStrike" spc="-1">
                <a:solidFill>
                  <a:srgbClr val="000000"/>
                </a:solidFill>
                <a:latin typeface="Calibri"/>
                <a:ea typeface="Calibri"/>
              </a:rPr>
              <a:t> </a:t>
            </a:r>
            <a:r>
              <a:rPr lang="en-IN" sz="2200" b="1" strike="noStrike" spc="-1">
                <a:solidFill>
                  <a:srgbClr val="000000"/>
                </a:solidFill>
                <a:latin typeface="Calibri"/>
                <a:ea typeface="Calibri"/>
              </a:rPr>
              <a:t>R3</a:t>
            </a:r>
            <a:r>
              <a:rPr lang="en-IN" sz="2200" b="0" strike="noStrike" spc="-1">
                <a:solidFill>
                  <a:srgbClr val="000000"/>
                </a:solidFill>
                <a:latin typeface="Calibri"/>
                <a:ea typeface="Calibri"/>
              </a:rPr>
              <a:t>, </a:t>
            </a:r>
            <a:r>
              <a:rPr lang="en-IN" sz="2200" b="1" strike="noStrike" spc="-1">
                <a:solidFill>
                  <a:srgbClr val="000000"/>
                </a:solidFill>
                <a:latin typeface="Calibri"/>
                <a:ea typeface="Calibri"/>
              </a:rPr>
              <a:t>R1</a:t>
            </a:r>
            <a:r>
              <a:rPr lang="en-IN" sz="2400" b="0" strike="noStrike" spc="-1">
                <a:solidFill>
                  <a:srgbClr val="000000"/>
                </a:solidFill>
                <a:latin typeface="Calibri"/>
                <a:ea typeface="Calibri"/>
              </a:rPr>
              <a:t>       </a:t>
            </a:r>
            <a:endParaRPr lang="en-IN" sz="2400" b="0" strike="noStrike" spc="-1">
              <a:latin typeface="Arial"/>
            </a:endParaRPr>
          </a:p>
          <a:p>
            <a:pPr>
              <a:lnSpc>
                <a:spcPct val="100000"/>
              </a:lnSpc>
            </a:pPr>
            <a:r>
              <a:rPr lang="en-IN" sz="1800" b="0" i="1" strike="noStrike" spc="-1">
                <a:solidFill>
                  <a:srgbClr val="000000"/>
                </a:solidFill>
                <a:latin typeface="Calibri"/>
                <a:ea typeface="Calibri"/>
              </a:rPr>
              <a:t>Neither source nor destination fields are affected. </a:t>
            </a:r>
            <a:endParaRPr lang="en-IN" sz="1800" b="0" strike="noStrike" spc="-1">
              <a:latin typeface="Arial"/>
            </a:endParaRPr>
          </a:p>
          <a:p>
            <a:pPr>
              <a:lnSpc>
                <a:spcPct val="100000"/>
              </a:lnSpc>
            </a:pPr>
            <a:r>
              <a:rPr lang="en-IN" sz="2000" b="0" strike="noStrike" spc="-1">
                <a:solidFill>
                  <a:srgbClr val="000000"/>
                </a:solidFill>
                <a:latin typeface="Calibri"/>
                <a:ea typeface="Calibri"/>
              </a:rPr>
              <a:t> 	    Ex5:    </a:t>
            </a:r>
            <a:r>
              <a:rPr lang="en-IN" sz="2200" b="1" strike="noStrike" spc="-1">
                <a:solidFill>
                  <a:srgbClr val="000000"/>
                </a:solidFill>
                <a:latin typeface="Calibri"/>
                <a:ea typeface="Calibri"/>
              </a:rPr>
              <a:t>CMN</a:t>
            </a:r>
            <a:r>
              <a:rPr lang="en-IN" sz="2200" b="0" strike="noStrike" spc="-1">
                <a:solidFill>
                  <a:srgbClr val="000000"/>
                </a:solidFill>
                <a:latin typeface="Calibri"/>
                <a:ea typeface="Calibri"/>
              </a:rPr>
              <a:t> </a:t>
            </a:r>
            <a:r>
              <a:rPr lang="en-IN" sz="2200" b="1" strike="noStrike" spc="-1">
                <a:solidFill>
                  <a:srgbClr val="000000"/>
                </a:solidFill>
                <a:latin typeface="Calibri"/>
                <a:ea typeface="Calibri"/>
              </a:rPr>
              <a:t>R3</a:t>
            </a:r>
            <a:r>
              <a:rPr lang="en-IN" sz="2200" b="0" strike="noStrike" spc="-1">
                <a:solidFill>
                  <a:srgbClr val="000000"/>
                </a:solidFill>
                <a:latin typeface="Calibri"/>
                <a:ea typeface="Calibri"/>
              </a:rPr>
              <a:t>, </a:t>
            </a:r>
            <a:r>
              <a:rPr lang="en-IN" sz="2200" b="1" strike="noStrike" spc="-1">
                <a:solidFill>
                  <a:srgbClr val="000000"/>
                </a:solidFill>
                <a:latin typeface="Calibri"/>
                <a:ea typeface="Calibri"/>
              </a:rPr>
              <a:t>R1</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1800" b="0" strike="noStrike" spc="-1">
                <a:solidFill>
                  <a:srgbClr val="000000"/>
                </a:solidFill>
                <a:latin typeface="Calibri"/>
                <a:ea typeface="Calibri"/>
              </a:rPr>
              <a:t>Performs the </a:t>
            </a:r>
            <a:r>
              <a:rPr lang="en-IN" sz="1800" b="1" strike="noStrike" spc="-1">
                <a:solidFill>
                  <a:srgbClr val="000000"/>
                </a:solidFill>
                <a:latin typeface="Calibri"/>
                <a:ea typeface="Calibri"/>
              </a:rPr>
              <a:t>operation R3 + R1 </a:t>
            </a:r>
            <a:r>
              <a:rPr lang="en-IN" sz="1800" b="0" strike="noStrike" spc="-1">
                <a:solidFill>
                  <a:srgbClr val="000000"/>
                </a:solidFill>
                <a:latin typeface="Calibri"/>
                <a:ea typeface="Calibri"/>
              </a:rPr>
              <a:t>and </a:t>
            </a:r>
            <a:r>
              <a:rPr lang="en-IN" sz="1800" b="1" strike="noStrike" spc="-1">
                <a:solidFill>
                  <a:srgbClr val="000000"/>
                </a:solidFill>
                <a:latin typeface="Calibri"/>
                <a:ea typeface="Calibri"/>
              </a:rPr>
              <a:t>sets</a:t>
            </a:r>
            <a:r>
              <a:rPr lang="en-IN" sz="1800" b="0" strike="noStrike" spc="-1">
                <a:solidFill>
                  <a:srgbClr val="000000"/>
                </a:solidFill>
                <a:latin typeface="Calibri"/>
                <a:ea typeface="Calibri"/>
              </a:rPr>
              <a:t> the condition codes / flags.  </a:t>
            </a:r>
            <a:endParaRPr lang="en-IN" sz="1800" b="0" strike="noStrike" spc="-1">
              <a:latin typeface="Arial"/>
            </a:endParaRPr>
          </a:p>
          <a:p>
            <a:pPr>
              <a:lnSpc>
                <a:spcPct val="100000"/>
              </a:lnSpc>
            </a:pPr>
            <a:r>
              <a:rPr lang="en-IN" sz="1800" b="0" i="1" strike="noStrike" spc="-1">
                <a:solidFill>
                  <a:srgbClr val="000000"/>
                </a:solidFill>
                <a:latin typeface="Calibri"/>
                <a:ea typeface="Calibri"/>
              </a:rPr>
              <a:t>Neither source nor destination fields are affected. </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10"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637BEED-BDB6-4911-A230-B65EF75B3319}" type="slidenum">
              <a:rPr lang="en-IN" sz="1200" b="0" strike="noStrike" spc="-1">
                <a:solidFill>
                  <a:srgbClr val="888888"/>
                </a:solidFill>
                <a:latin typeface="Calibri"/>
                <a:ea typeface="Calibri"/>
              </a:rPr>
              <a:t>5</a:t>
            </a:fld>
            <a:endParaRPr lang="en-IN" sz="1200" b="0" strike="noStrike" spc="-1">
              <a:latin typeface="Arial"/>
            </a:endParaRPr>
          </a:p>
        </p:txBody>
      </p:sp>
      <p:sp>
        <p:nvSpPr>
          <p:cNvPr id="111"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45320" y="930960"/>
            <a:ext cx="82278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0" strike="noStrike" spc="-1">
                <a:solidFill>
                  <a:srgbClr val="0000FF"/>
                </a:solidFill>
                <a:latin typeface="Calibri"/>
                <a:ea typeface="Calibri"/>
              </a:rPr>
              <a:t>Setting the condition codes</a:t>
            </a:r>
            <a:endParaRPr lang="en-IN" sz="3959" b="0" strike="noStrike" spc="-1">
              <a:latin typeface="Arial"/>
            </a:endParaRPr>
          </a:p>
        </p:txBody>
      </p:sp>
      <p:sp>
        <p:nvSpPr>
          <p:cNvPr id="113" name="CustomShape 2"/>
          <p:cNvSpPr/>
          <p:nvPr/>
        </p:nvSpPr>
        <p:spPr>
          <a:xfrm>
            <a:off x="228600" y="1953000"/>
            <a:ext cx="8227800" cy="360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buClr>
                <a:srgbClr val="000000"/>
              </a:buClr>
              <a:buFont typeface="Arial"/>
              <a:buChar char="•"/>
            </a:pPr>
            <a:r>
              <a:rPr lang="en-IN" sz="2400" b="0" strike="noStrike" spc="-1">
                <a:solidFill>
                  <a:srgbClr val="000000"/>
                </a:solidFill>
                <a:latin typeface="Calibri"/>
                <a:ea typeface="Calibri"/>
              </a:rPr>
              <a:t>Any data processing instruction can set the condition codes if the programmers wish it to</a:t>
            </a:r>
            <a:endParaRPr lang="en-IN" sz="2400" b="0" strike="noStrike" spc="-1">
              <a:latin typeface="Arial"/>
            </a:endParaRPr>
          </a:p>
          <a:p>
            <a:pPr marL="343080" indent="-137880">
              <a:lnSpc>
                <a:spcPct val="100000"/>
              </a:lnSpc>
              <a:spcBef>
                <a:spcPts val="641"/>
              </a:spcBef>
            </a:pPr>
            <a:endParaRPr lang="en-IN" sz="2400" b="0" strike="noStrike" spc="-1">
              <a:latin typeface="Arial"/>
            </a:endParaRPr>
          </a:p>
          <a:p>
            <a:pPr marL="343080" indent="-341280">
              <a:lnSpc>
                <a:spcPct val="100000"/>
              </a:lnSpc>
              <a:spcBef>
                <a:spcPts val="479"/>
              </a:spcBef>
            </a:pPr>
            <a:r>
              <a:rPr lang="en-IN" sz="2400" b="0" strike="noStrike" spc="-1">
                <a:solidFill>
                  <a:srgbClr val="C00000"/>
                </a:solidFill>
                <a:latin typeface="Calibri"/>
                <a:ea typeface="Calibri"/>
              </a:rPr>
              <a:t>64-bit addition</a:t>
            </a:r>
            <a:endParaRPr lang="en-IN" sz="2400" b="0" strike="noStrike" spc="-1">
              <a:latin typeface="Arial"/>
            </a:endParaRPr>
          </a:p>
          <a:p>
            <a:pPr marL="343080" indent="-341280">
              <a:lnSpc>
                <a:spcPct val="100000"/>
              </a:lnSpc>
              <a:spcBef>
                <a:spcPts val="641"/>
              </a:spcBef>
            </a:pPr>
            <a:endParaRPr lang="en-IN" sz="2400" b="0" strike="noStrike" spc="-1">
              <a:latin typeface="Arial"/>
            </a:endParaRPr>
          </a:p>
          <a:p>
            <a:pPr marL="343080" indent="-341280">
              <a:lnSpc>
                <a:spcPct val="100000"/>
              </a:lnSpc>
              <a:spcBef>
                <a:spcPts val="479"/>
              </a:spcBef>
            </a:pPr>
            <a:r>
              <a:rPr lang="en-IN" sz="2400" b="1" strike="noStrike" spc="-1">
                <a:solidFill>
                  <a:srgbClr val="000000"/>
                </a:solidFill>
                <a:latin typeface="Courier New"/>
                <a:ea typeface="Courier New"/>
              </a:rPr>
              <a:t>ADD</a:t>
            </a:r>
            <a:r>
              <a:rPr lang="en-IN" sz="2400" b="1" strike="noStrike" spc="-1">
                <a:solidFill>
                  <a:srgbClr val="FF0000"/>
                </a:solidFill>
                <a:latin typeface="Courier New"/>
                <a:ea typeface="Courier New"/>
              </a:rPr>
              <a:t>S</a:t>
            </a:r>
            <a:r>
              <a:rPr lang="en-IN" sz="2400" b="1" strike="noStrike" spc="-1">
                <a:solidFill>
                  <a:srgbClr val="000000"/>
                </a:solidFill>
                <a:latin typeface="Courier New"/>
                <a:ea typeface="Courier New"/>
              </a:rPr>
              <a:t>  R2, R2, R0</a:t>
            </a:r>
            <a:endParaRPr lang="en-IN" sz="2400" b="0" strike="noStrike" spc="-1">
              <a:latin typeface="Arial"/>
            </a:endParaRPr>
          </a:p>
          <a:p>
            <a:pPr marL="343080" indent="-341280">
              <a:lnSpc>
                <a:spcPct val="100000"/>
              </a:lnSpc>
              <a:spcBef>
                <a:spcPts val="479"/>
              </a:spcBef>
            </a:pPr>
            <a:r>
              <a:rPr lang="en-IN" sz="2400" b="1" strike="noStrike" spc="-1">
                <a:solidFill>
                  <a:srgbClr val="000000"/>
                </a:solidFill>
                <a:latin typeface="Courier New"/>
                <a:ea typeface="Courier New"/>
              </a:rPr>
              <a:t>ADC   R3, R3, R1</a:t>
            </a:r>
            <a:endParaRPr lang="en-IN" sz="2400" b="0" strike="noStrike" spc="-1">
              <a:latin typeface="Arial"/>
            </a:endParaRPr>
          </a:p>
        </p:txBody>
      </p:sp>
      <p:sp>
        <p:nvSpPr>
          <p:cNvPr id="114" name="CustomShape 3"/>
          <p:cNvSpPr/>
          <p:nvPr/>
        </p:nvSpPr>
        <p:spPr>
          <a:xfrm>
            <a:off x="5062680" y="2918880"/>
            <a:ext cx="1149120" cy="574560"/>
          </a:xfrm>
          <a:prstGeom prst="rect">
            <a:avLst/>
          </a:prstGeom>
          <a:noFill/>
          <a:ln w="9360">
            <a:solidFill>
              <a:schemeClr val="dk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1" strike="noStrike" spc="-1">
                <a:solidFill>
                  <a:srgbClr val="000000"/>
                </a:solidFill>
                <a:latin typeface="Courier New"/>
                <a:ea typeface="Courier New"/>
              </a:rPr>
              <a:t>R1</a:t>
            </a:r>
            <a:endParaRPr lang="en-IN" sz="2800" b="0" strike="noStrike" spc="-1">
              <a:latin typeface="Arial"/>
            </a:endParaRPr>
          </a:p>
        </p:txBody>
      </p:sp>
      <p:sp>
        <p:nvSpPr>
          <p:cNvPr id="115" name="CustomShape 4"/>
          <p:cNvSpPr/>
          <p:nvPr/>
        </p:nvSpPr>
        <p:spPr>
          <a:xfrm>
            <a:off x="6213600" y="2918880"/>
            <a:ext cx="1149120" cy="574560"/>
          </a:xfrm>
          <a:prstGeom prst="rect">
            <a:avLst/>
          </a:prstGeom>
          <a:noFill/>
          <a:ln w="9360">
            <a:solidFill>
              <a:schemeClr val="dk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1" strike="noStrike" spc="-1">
                <a:solidFill>
                  <a:srgbClr val="000000"/>
                </a:solidFill>
                <a:latin typeface="Courier New"/>
                <a:ea typeface="Courier New"/>
              </a:rPr>
              <a:t>R0</a:t>
            </a:r>
            <a:endParaRPr lang="en-IN" sz="2800" b="0" strike="noStrike" spc="-1">
              <a:latin typeface="Arial"/>
            </a:endParaRPr>
          </a:p>
        </p:txBody>
      </p:sp>
      <p:sp>
        <p:nvSpPr>
          <p:cNvPr id="116" name="CustomShape 5"/>
          <p:cNvSpPr/>
          <p:nvPr/>
        </p:nvSpPr>
        <p:spPr>
          <a:xfrm>
            <a:off x="5062680" y="3639600"/>
            <a:ext cx="1149120" cy="574560"/>
          </a:xfrm>
          <a:prstGeom prst="rect">
            <a:avLst/>
          </a:prstGeom>
          <a:noFill/>
          <a:ln w="9360">
            <a:solidFill>
              <a:schemeClr val="dk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1" strike="noStrike" spc="-1">
                <a:solidFill>
                  <a:srgbClr val="000000"/>
                </a:solidFill>
                <a:latin typeface="Courier New"/>
                <a:ea typeface="Courier New"/>
              </a:rPr>
              <a:t>R3</a:t>
            </a:r>
            <a:endParaRPr lang="en-IN" sz="2800" b="0" strike="noStrike" spc="-1">
              <a:latin typeface="Arial"/>
            </a:endParaRPr>
          </a:p>
        </p:txBody>
      </p:sp>
      <p:sp>
        <p:nvSpPr>
          <p:cNvPr id="117" name="CustomShape 6"/>
          <p:cNvSpPr/>
          <p:nvPr/>
        </p:nvSpPr>
        <p:spPr>
          <a:xfrm>
            <a:off x="6213600" y="3639600"/>
            <a:ext cx="1149120" cy="574560"/>
          </a:xfrm>
          <a:prstGeom prst="rect">
            <a:avLst/>
          </a:prstGeom>
          <a:noFill/>
          <a:ln w="9360">
            <a:solidFill>
              <a:schemeClr val="dk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1" strike="noStrike" spc="-1">
                <a:solidFill>
                  <a:srgbClr val="000000"/>
                </a:solidFill>
                <a:latin typeface="Courier New"/>
                <a:ea typeface="Courier New"/>
              </a:rPr>
              <a:t>R2</a:t>
            </a:r>
            <a:endParaRPr lang="en-IN" sz="2800" b="0" strike="noStrike" spc="-1">
              <a:latin typeface="Arial"/>
            </a:endParaRPr>
          </a:p>
        </p:txBody>
      </p:sp>
      <p:sp>
        <p:nvSpPr>
          <p:cNvPr id="118" name="CustomShape 7"/>
          <p:cNvSpPr/>
          <p:nvPr/>
        </p:nvSpPr>
        <p:spPr>
          <a:xfrm>
            <a:off x="5062680" y="4431960"/>
            <a:ext cx="1149120" cy="574560"/>
          </a:xfrm>
          <a:prstGeom prst="rect">
            <a:avLst/>
          </a:prstGeom>
          <a:noFill/>
          <a:ln w="9360">
            <a:solidFill>
              <a:schemeClr val="dk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1" strike="noStrike" spc="-1">
                <a:solidFill>
                  <a:srgbClr val="000000"/>
                </a:solidFill>
                <a:latin typeface="Courier New"/>
                <a:ea typeface="Courier New"/>
              </a:rPr>
              <a:t>R3</a:t>
            </a:r>
            <a:endParaRPr lang="en-IN" sz="2800" b="0" strike="noStrike" spc="-1">
              <a:latin typeface="Arial"/>
            </a:endParaRPr>
          </a:p>
        </p:txBody>
      </p:sp>
      <p:sp>
        <p:nvSpPr>
          <p:cNvPr id="119" name="CustomShape 8"/>
          <p:cNvSpPr/>
          <p:nvPr/>
        </p:nvSpPr>
        <p:spPr>
          <a:xfrm>
            <a:off x="6213600" y="4431960"/>
            <a:ext cx="1149120" cy="574560"/>
          </a:xfrm>
          <a:prstGeom prst="rect">
            <a:avLst/>
          </a:prstGeom>
          <a:noFill/>
          <a:ln w="9360">
            <a:solidFill>
              <a:schemeClr val="dk1"/>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800" b="1" strike="noStrike" spc="-1">
                <a:solidFill>
                  <a:srgbClr val="000000"/>
                </a:solidFill>
                <a:latin typeface="Courier New"/>
                <a:ea typeface="Courier New"/>
              </a:rPr>
              <a:t>R2</a:t>
            </a:r>
            <a:endParaRPr lang="en-IN" sz="2800" b="0" strike="noStrike" spc="-1">
              <a:latin typeface="Arial"/>
            </a:endParaRPr>
          </a:p>
        </p:txBody>
      </p:sp>
      <p:sp>
        <p:nvSpPr>
          <p:cNvPr id="120" name="CustomShape 9"/>
          <p:cNvSpPr/>
          <p:nvPr/>
        </p:nvSpPr>
        <p:spPr>
          <a:xfrm>
            <a:off x="4716360" y="4321080"/>
            <a:ext cx="2825640" cy="16920"/>
          </a:xfrm>
          <a:custGeom>
            <a:avLst/>
            <a:gdLst/>
            <a:ahLst/>
            <a:cxnLst/>
            <a:rect l="l" t="t" r="r" b="b"/>
            <a:pathLst>
              <a:path w="21600" h="21600">
                <a:moveTo>
                  <a:pt x="0" y="0"/>
                </a:moveTo>
                <a:lnTo>
                  <a:pt x="21600" y="21600"/>
                </a:lnTo>
              </a:path>
            </a:pathLst>
          </a:custGeom>
          <a:noFill/>
          <a:ln w="28440">
            <a:solidFill>
              <a:schemeClr val="dk1"/>
            </a:solidFill>
            <a:round/>
          </a:ln>
        </p:spPr>
        <p:style>
          <a:lnRef idx="0">
            <a:scrgbClr r="0" g="0" b="0"/>
          </a:lnRef>
          <a:fillRef idx="0">
            <a:scrgbClr r="0" g="0" b="0"/>
          </a:fillRef>
          <a:effectRef idx="0">
            <a:scrgbClr r="0" g="0" b="0"/>
          </a:effectRef>
          <a:fontRef idx="minor"/>
        </p:style>
      </p:sp>
      <p:sp>
        <p:nvSpPr>
          <p:cNvPr id="121" name="CustomShape 10"/>
          <p:cNvSpPr/>
          <p:nvPr/>
        </p:nvSpPr>
        <p:spPr>
          <a:xfrm>
            <a:off x="4525920" y="3647880"/>
            <a:ext cx="4204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0" strike="noStrike" spc="-1">
                <a:solidFill>
                  <a:srgbClr val="000000"/>
                </a:solidFill>
                <a:latin typeface="Arial"/>
                <a:ea typeface="Arial"/>
              </a:rPr>
              <a:t>+</a:t>
            </a:r>
            <a:endParaRPr lang="en-IN" sz="3200" b="0" strike="noStrike" spc="-1">
              <a:latin typeface="Arial"/>
            </a:endParaRPr>
          </a:p>
        </p:txBody>
      </p:sp>
      <p:sp>
        <p:nvSpPr>
          <p:cNvPr id="122" name="CustomShape 1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E31048E-FAEA-49E1-9C24-7C333A026FF9}" type="slidenum">
              <a:rPr lang="en-IN" sz="1200" b="0" strike="noStrike" spc="-1">
                <a:solidFill>
                  <a:srgbClr val="888888"/>
                </a:solidFill>
                <a:latin typeface="Calibri"/>
                <a:ea typeface="Calibri"/>
              </a:rPr>
              <a:t>6</a:t>
            </a:fld>
            <a:endParaRPr lang="en-IN" sz="1200" b="0" strike="noStrike" spc="-1">
              <a:latin typeface="Arial"/>
            </a:endParaRPr>
          </a:p>
        </p:txBody>
      </p:sp>
      <p:sp>
        <p:nvSpPr>
          <p:cNvPr id="123" name="CustomShape 12"/>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04920" y="1184040"/>
            <a:ext cx="8227800" cy="60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3959" b="0" strike="noStrike" spc="-1">
                <a:solidFill>
                  <a:srgbClr val="0000FF"/>
                </a:solidFill>
                <a:latin typeface="Calibri"/>
                <a:ea typeface="Calibri"/>
              </a:rPr>
              <a:t>Comparison</a:t>
            </a:r>
            <a:endParaRPr lang="en-IN" sz="3959" b="0" strike="noStrike" spc="-1">
              <a:latin typeface="Arial"/>
            </a:endParaRPr>
          </a:p>
        </p:txBody>
      </p:sp>
      <p:sp>
        <p:nvSpPr>
          <p:cNvPr id="125" name="CustomShape 2"/>
          <p:cNvSpPr/>
          <p:nvPr/>
        </p:nvSpPr>
        <p:spPr>
          <a:xfrm>
            <a:off x="360000" y="1992240"/>
            <a:ext cx="8361000" cy="390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188640">
              <a:lnSpc>
                <a:spcPct val="100000"/>
              </a:lnSpc>
            </a:pPr>
            <a:endParaRPr lang="en-IN" sz="1800" b="0" strike="noStrike" spc="-1">
              <a:latin typeface="Arial"/>
            </a:endParaRPr>
          </a:p>
          <a:p>
            <a:pPr marL="343080" indent="-341280">
              <a:lnSpc>
                <a:spcPct val="100000"/>
              </a:lnSpc>
              <a:spcBef>
                <a:spcPts val="479"/>
              </a:spcBef>
              <a:buClr>
                <a:srgbClr val="000000"/>
              </a:buClr>
              <a:buFont typeface="Arial"/>
              <a:buChar char="•"/>
            </a:pPr>
            <a:r>
              <a:rPr lang="en-IN" sz="2400" b="1" strike="noStrike" spc="-1">
                <a:solidFill>
                  <a:srgbClr val="000000"/>
                </a:solidFill>
                <a:latin typeface="Courier New"/>
                <a:ea typeface="Courier New"/>
              </a:rPr>
              <a:t>CMP  R1, R2	   @ set cc on R1-R2</a:t>
            </a:r>
            <a:endParaRPr lang="en-IN" sz="2400" b="0" strike="noStrike" spc="-1">
              <a:latin typeface="Arial"/>
            </a:endParaRPr>
          </a:p>
          <a:p>
            <a:pPr marL="343080" indent="-188640">
              <a:lnSpc>
                <a:spcPct val="100000"/>
              </a:lnSpc>
              <a:spcBef>
                <a:spcPts val="479"/>
              </a:spcBef>
            </a:pPr>
            <a:endParaRPr lang="en-IN" sz="2400" b="0" strike="noStrike" spc="-1">
              <a:latin typeface="Arial"/>
            </a:endParaRPr>
          </a:p>
          <a:p>
            <a:pPr marL="343080" indent="-341280">
              <a:lnSpc>
                <a:spcPct val="100000"/>
              </a:lnSpc>
              <a:spcBef>
                <a:spcPts val="479"/>
              </a:spcBef>
              <a:buClr>
                <a:srgbClr val="000000"/>
              </a:buClr>
              <a:buFont typeface="Arial"/>
              <a:buChar char="•"/>
            </a:pPr>
            <a:r>
              <a:rPr lang="en-IN" sz="2400" b="1" strike="noStrike" spc="-1">
                <a:solidFill>
                  <a:srgbClr val="000000"/>
                </a:solidFill>
                <a:latin typeface="Courier New"/>
                <a:ea typeface="Courier New"/>
              </a:rPr>
              <a:t>CMN  R1, R2	   @ set cc on R1+R2</a:t>
            </a:r>
            <a:endParaRPr lang="en-IN" sz="2400" b="0" strike="noStrike" spc="-1">
              <a:latin typeface="Arial"/>
            </a:endParaRPr>
          </a:p>
          <a:p>
            <a:pPr marL="343080" indent="-188640">
              <a:lnSpc>
                <a:spcPct val="100000"/>
              </a:lnSpc>
              <a:spcBef>
                <a:spcPts val="479"/>
              </a:spcBef>
            </a:pPr>
            <a:endParaRPr lang="en-IN" sz="2400" b="0" strike="noStrike" spc="-1">
              <a:latin typeface="Arial"/>
            </a:endParaRPr>
          </a:p>
          <a:p>
            <a:pPr marL="343080" indent="-341280">
              <a:lnSpc>
                <a:spcPct val="100000"/>
              </a:lnSpc>
              <a:spcBef>
                <a:spcPts val="479"/>
              </a:spcBef>
              <a:buClr>
                <a:srgbClr val="000000"/>
              </a:buClr>
              <a:buFont typeface="Arial"/>
              <a:buChar char="•"/>
            </a:pPr>
            <a:r>
              <a:rPr lang="en-IN" sz="2400" b="1" strike="noStrike" spc="-1">
                <a:solidFill>
                  <a:srgbClr val="000000"/>
                </a:solidFill>
                <a:latin typeface="Courier New"/>
                <a:ea typeface="Courier New"/>
              </a:rPr>
              <a:t>TST  R1, R2	   @ set cc on R1 and R2</a:t>
            </a:r>
            <a:endParaRPr lang="en-IN" sz="2400" b="0" strike="noStrike" spc="-1">
              <a:latin typeface="Arial"/>
            </a:endParaRPr>
          </a:p>
          <a:p>
            <a:pPr marL="343080" indent="-188640">
              <a:lnSpc>
                <a:spcPct val="100000"/>
              </a:lnSpc>
              <a:spcBef>
                <a:spcPts val="479"/>
              </a:spcBef>
            </a:pPr>
            <a:endParaRPr lang="en-IN" sz="2400" b="0" strike="noStrike" spc="-1">
              <a:latin typeface="Arial"/>
            </a:endParaRPr>
          </a:p>
          <a:p>
            <a:pPr marL="343080" indent="-341280">
              <a:lnSpc>
                <a:spcPct val="100000"/>
              </a:lnSpc>
              <a:spcBef>
                <a:spcPts val="479"/>
              </a:spcBef>
              <a:buClr>
                <a:srgbClr val="000000"/>
              </a:buClr>
              <a:buFont typeface="Arial"/>
              <a:buChar char="•"/>
            </a:pPr>
            <a:r>
              <a:rPr lang="en-IN" sz="2400" b="1" strike="noStrike" spc="-1">
                <a:solidFill>
                  <a:srgbClr val="000000"/>
                </a:solidFill>
                <a:latin typeface="Courier New"/>
                <a:ea typeface="Courier New"/>
              </a:rPr>
              <a:t>TEQ  R1, R2	   @ set cc on R1 xor R2</a:t>
            </a:r>
            <a:endParaRPr lang="en-IN" sz="2400" b="0" strike="noStrike" spc="-1">
              <a:latin typeface="Arial"/>
            </a:endParaRPr>
          </a:p>
          <a:p>
            <a:pPr marL="343080" indent="-188640">
              <a:lnSpc>
                <a:spcPct val="100000"/>
              </a:lnSpc>
              <a:spcBef>
                <a:spcPts val="479"/>
              </a:spcBef>
            </a:pPr>
            <a:endParaRPr lang="en-IN" sz="2400" b="0" strike="noStrike" spc="-1">
              <a:latin typeface="Arial"/>
            </a:endParaRPr>
          </a:p>
        </p:txBody>
      </p:sp>
      <p:sp>
        <p:nvSpPr>
          <p:cNvPr id="126" name="CustomShape 3"/>
          <p:cNvSpPr/>
          <p:nvPr/>
        </p:nvSpPr>
        <p:spPr>
          <a:xfrm>
            <a:off x="658080" y="1826280"/>
            <a:ext cx="16372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0" strike="noStrike" spc="-1">
                <a:solidFill>
                  <a:srgbClr val="0000CC"/>
                </a:solidFill>
                <a:latin typeface="Trebuchet MS"/>
                <a:ea typeface="Trebuchet MS"/>
              </a:rPr>
              <a:t>compare</a:t>
            </a:r>
            <a:endParaRPr lang="en-IN" sz="2400" b="0" strike="noStrike" spc="-1">
              <a:latin typeface="Arial"/>
            </a:endParaRPr>
          </a:p>
        </p:txBody>
      </p:sp>
      <p:sp>
        <p:nvSpPr>
          <p:cNvPr id="127" name="CustomShape 4"/>
          <p:cNvSpPr/>
          <p:nvPr/>
        </p:nvSpPr>
        <p:spPr>
          <a:xfrm>
            <a:off x="475920" y="2790720"/>
            <a:ext cx="32547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0" strike="noStrike" spc="-1">
                <a:solidFill>
                  <a:srgbClr val="0000CC"/>
                </a:solidFill>
                <a:latin typeface="Trebuchet MS"/>
                <a:ea typeface="Trebuchet MS"/>
              </a:rPr>
              <a:t>compare negated</a:t>
            </a:r>
            <a:endParaRPr lang="en-IN" sz="2400" b="0" strike="noStrike" spc="-1">
              <a:latin typeface="Arial"/>
            </a:endParaRPr>
          </a:p>
        </p:txBody>
      </p:sp>
      <p:sp>
        <p:nvSpPr>
          <p:cNvPr id="128" name="CustomShape 5"/>
          <p:cNvSpPr/>
          <p:nvPr/>
        </p:nvSpPr>
        <p:spPr>
          <a:xfrm>
            <a:off x="658080" y="3697920"/>
            <a:ext cx="17884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0" strike="noStrike" spc="-1">
                <a:solidFill>
                  <a:srgbClr val="0000CC"/>
                </a:solidFill>
                <a:latin typeface="Trebuchet MS"/>
                <a:ea typeface="Trebuchet MS"/>
              </a:rPr>
              <a:t>bit test</a:t>
            </a:r>
            <a:endParaRPr lang="en-IN" sz="2400" b="0" strike="noStrike" spc="-1">
              <a:latin typeface="Arial"/>
            </a:endParaRPr>
          </a:p>
        </p:txBody>
      </p:sp>
      <p:sp>
        <p:nvSpPr>
          <p:cNvPr id="129" name="CustomShape 6"/>
          <p:cNvSpPr/>
          <p:nvPr/>
        </p:nvSpPr>
        <p:spPr>
          <a:xfrm>
            <a:off x="635040" y="4499640"/>
            <a:ext cx="24364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0" strike="noStrike" spc="-1">
                <a:solidFill>
                  <a:srgbClr val="0000CC"/>
                </a:solidFill>
                <a:latin typeface="Trebuchet MS"/>
                <a:ea typeface="Trebuchet MS"/>
              </a:rPr>
              <a:t>test equal</a:t>
            </a:r>
            <a:endParaRPr lang="en-IN" sz="2400" b="0" strike="noStrike" spc="-1">
              <a:latin typeface="Arial"/>
            </a:endParaRPr>
          </a:p>
        </p:txBody>
      </p:sp>
      <p:sp>
        <p:nvSpPr>
          <p:cNvPr id="130" name="CustomShape 7"/>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6B5A0DD-AB65-49C8-950C-2CD6B78999AB}" type="slidenum">
              <a:rPr lang="en-IN" sz="1200" b="0" strike="noStrike" spc="-1">
                <a:solidFill>
                  <a:srgbClr val="888888"/>
                </a:solidFill>
                <a:latin typeface="Calibri"/>
                <a:ea typeface="Calibri"/>
              </a:rPr>
              <a:t>7</a:t>
            </a:fld>
            <a:endParaRPr lang="en-IN" sz="1200" b="0" strike="noStrike" spc="-1">
              <a:latin typeface="Arial"/>
            </a:endParaRPr>
          </a:p>
        </p:txBody>
      </p:sp>
      <p:sp>
        <p:nvSpPr>
          <p:cNvPr id="131" name="CustomShape 8"/>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32" name="CustomShape 9"/>
          <p:cNvSpPr/>
          <p:nvPr/>
        </p:nvSpPr>
        <p:spPr>
          <a:xfrm>
            <a:off x="6114960" y="1641240"/>
            <a:ext cx="14058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u="sng" strike="noStrike" spc="-1" dirty="0">
                <a:solidFill>
                  <a:srgbClr val="0000FF"/>
                </a:solidFill>
                <a:uFillTx/>
                <a:latin typeface="Arial"/>
                <a:ea typeface="DejaVu Sans"/>
                <a:hlinkClick r:id="rId2" action="ppaction://hlinkfile"/>
              </a:rPr>
              <a:t>CODE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267840" y="838080"/>
            <a:ext cx="8227800" cy="5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t/>
            </a:r>
            <a:br/>
            <a:r>
              <a:rPr lang="en-IN" sz="3600" b="1" strike="noStrike" spc="-1">
                <a:solidFill>
                  <a:srgbClr val="0000FF"/>
                </a:solidFill>
                <a:latin typeface="Calibri"/>
                <a:ea typeface="Calibri"/>
              </a:rPr>
              <a:t>ARITHMETIC OPERATIONS</a:t>
            </a:r>
            <a:r>
              <a:t/>
            </a:r>
            <a:br/>
            <a:endParaRPr lang="en-IN" sz="3600" b="0" strike="noStrike" spc="-1">
              <a:latin typeface="Arial"/>
            </a:endParaRPr>
          </a:p>
        </p:txBody>
      </p:sp>
      <p:sp>
        <p:nvSpPr>
          <p:cNvPr id="134" name="CustomShape 2"/>
          <p:cNvSpPr/>
          <p:nvPr/>
        </p:nvSpPr>
        <p:spPr>
          <a:xfrm>
            <a:off x="609480" y="1545480"/>
            <a:ext cx="8227800" cy="510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buClr>
                <a:srgbClr val="000000"/>
              </a:buClr>
              <a:buFont typeface="Arial"/>
              <a:buChar char="•"/>
            </a:pPr>
            <a:r>
              <a:rPr lang="en-IN" sz="2240" b="1" strike="noStrike" spc="-1">
                <a:solidFill>
                  <a:srgbClr val="000000"/>
                </a:solidFill>
                <a:latin typeface="Calibri"/>
                <a:ea typeface="Calibri"/>
              </a:rPr>
              <a:t>MOV  R4, #10</a:t>
            </a:r>
            <a:endParaRPr lang="en-IN" sz="224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MVN  R5, R4</a:t>
            </a:r>
            <a:endParaRPr lang="en-IN" sz="224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MOV  R1, #5</a:t>
            </a:r>
            <a:endParaRPr lang="en-IN" sz="224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MOV  R2, #2</a:t>
            </a:r>
            <a:endParaRPr lang="en-IN" sz="2240" b="0" strike="noStrike" spc="-1">
              <a:latin typeface="Arial"/>
            </a:endParaRPr>
          </a:p>
          <a:p>
            <a:pPr>
              <a:lnSpc>
                <a:spcPct val="80000"/>
              </a:lnSpc>
              <a:spcBef>
                <a:spcPts val="448"/>
              </a:spcBef>
            </a:pPr>
            <a:r>
              <a:rPr lang="en-IN" sz="2240" b="0" strike="noStrike" spc="-1">
                <a:solidFill>
                  <a:srgbClr val="000000"/>
                </a:solidFill>
                <a:latin typeface="Calibri"/>
                <a:ea typeface="Calibri"/>
              </a:rPr>
              <a:t>                  </a:t>
            </a:r>
            <a:endParaRPr lang="en-IN" sz="224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ADD  r0, r1, r2</a:t>
            </a:r>
            <a:r>
              <a:rPr lang="en-IN" sz="2240" b="0" strike="noStrike" spc="-1">
                <a:solidFill>
                  <a:srgbClr val="000000"/>
                </a:solidFill>
                <a:latin typeface="Calibri"/>
                <a:ea typeface="Calibri"/>
              </a:rPr>
              <a:t>	     ;r0:=r1+r2</a:t>
            </a:r>
            <a:endParaRPr lang="en-IN" sz="224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ADC  r0, r1, r2</a:t>
            </a:r>
            <a:r>
              <a:rPr lang="en-IN" sz="2240" b="0" strike="noStrike" spc="-1">
                <a:solidFill>
                  <a:srgbClr val="000000"/>
                </a:solidFill>
                <a:latin typeface="Calibri"/>
                <a:ea typeface="Calibri"/>
              </a:rPr>
              <a:t>		;r0:=r1+r2+C</a:t>
            </a:r>
            <a:endParaRPr lang="en-IN" sz="224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SUB  r0, r1, r2</a:t>
            </a:r>
            <a:r>
              <a:rPr lang="en-IN" sz="2240" b="0" strike="noStrike" spc="-1">
                <a:solidFill>
                  <a:srgbClr val="000000"/>
                </a:solidFill>
                <a:latin typeface="Calibri"/>
                <a:ea typeface="Calibri"/>
              </a:rPr>
              <a:t>		;r0:=r1–r2</a:t>
            </a:r>
            <a:endParaRPr lang="en-IN" sz="224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SBC   r0, r1, r2</a:t>
            </a:r>
            <a:r>
              <a:rPr lang="en-IN" sz="2240" b="0" strike="noStrike" spc="-1">
                <a:solidFill>
                  <a:srgbClr val="000000"/>
                </a:solidFill>
                <a:latin typeface="Calibri"/>
                <a:ea typeface="Calibri"/>
              </a:rPr>
              <a:t>		;r0:=r1–r2+C–1</a:t>
            </a:r>
            <a:endParaRPr lang="en-IN" sz="2240" b="0" strike="noStrike" spc="-1">
              <a:latin typeface="Arial"/>
            </a:endParaRPr>
          </a:p>
          <a:p>
            <a:pPr marL="343080" indent="-341280">
              <a:lnSpc>
                <a:spcPct val="80000"/>
              </a:lnSpc>
              <a:spcBef>
                <a:spcPts val="476"/>
              </a:spcBef>
              <a:buClr>
                <a:srgbClr val="000000"/>
              </a:buClr>
              <a:buFont typeface="Arial"/>
              <a:buChar char="•"/>
            </a:pPr>
            <a:r>
              <a:rPr lang="en-IN" sz="2240" b="1" strike="noStrike" spc="-1">
                <a:solidFill>
                  <a:srgbClr val="000000"/>
                </a:solidFill>
                <a:latin typeface="Calibri"/>
                <a:ea typeface="Calibri"/>
              </a:rPr>
              <a:t>RSB   r0, r1, r2</a:t>
            </a:r>
            <a:r>
              <a:rPr lang="en-IN" sz="2240" b="0" strike="noStrike" spc="-1">
                <a:solidFill>
                  <a:srgbClr val="000000"/>
                </a:solidFill>
                <a:latin typeface="Calibri"/>
                <a:ea typeface="Calibri"/>
              </a:rPr>
              <a:t>		;r0:=r2–r1,     </a:t>
            </a:r>
            <a:r>
              <a:rPr lang="en-IN" sz="2240" b="1" strike="noStrike" spc="-1">
                <a:solidFill>
                  <a:srgbClr val="000000"/>
                </a:solidFill>
                <a:latin typeface="Calibri"/>
                <a:ea typeface="Calibri"/>
              </a:rPr>
              <a:t>R</a:t>
            </a:r>
            <a:r>
              <a:rPr lang="en-IN" sz="2380" b="1" strike="noStrike" spc="-1">
                <a:solidFill>
                  <a:srgbClr val="000000"/>
                </a:solidFill>
                <a:latin typeface="Calibri"/>
                <a:ea typeface="Calibri"/>
              </a:rPr>
              <a:t>everse Subtraction</a:t>
            </a:r>
            <a:endParaRPr lang="en-IN" sz="2380" b="0" strike="noStrike" spc="-1">
              <a:latin typeface="Arial"/>
            </a:endParaRPr>
          </a:p>
          <a:p>
            <a:pPr marL="343080" indent="-341280">
              <a:lnSpc>
                <a:spcPct val="80000"/>
              </a:lnSpc>
              <a:spcBef>
                <a:spcPts val="448"/>
              </a:spcBef>
              <a:buClr>
                <a:srgbClr val="000000"/>
              </a:buClr>
              <a:buFont typeface="Arial"/>
              <a:buChar char="•"/>
            </a:pPr>
            <a:r>
              <a:rPr lang="en-IN" sz="2240" b="1" strike="noStrike" spc="-1">
                <a:solidFill>
                  <a:srgbClr val="000000"/>
                </a:solidFill>
                <a:latin typeface="Calibri"/>
                <a:ea typeface="Calibri"/>
              </a:rPr>
              <a:t>RSC   r0, r1, r2</a:t>
            </a:r>
            <a:r>
              <a:rPr lang="en-IN" sz="2240" b="0" strike="noStrike" spc="-1">
                <a:solidFill>
                  <a:srgbClr val="000000"/>
                </a:solidFill>
                <a:latin typeface="Calibri"/>
                <a:ea typeface="Calibri"/>
              </a:rPr>
              <a:t>		;r0:=r2–r1+C–1</a:t>
            </a:r>
            <a:endParaRPr lang="en-IN" sz="2240" b="0" strike="noStrike" spc="-1">
              <a:latin typeface="Arial"/>
            </a:endParaRPr>
          </a:p>
          <a:p>
            <a:pPr>
              <a:lnSpc>
                <a:spcPct val="80000"/>
              </a:lnSpc>
              <a:spcBef>
                <a:spcPts val="448"/>
              </a:spcBef>
            </a:pPr>
            <a:endParaRPr lang="en-IN" sz="2240" b="0" strike="noStrike" spc="-1">
              <a:latin typeface="Arial"/>
            </a:endParaRPr>
          </a:p>
          <a:p>
            <a:pPr>
              <a:lnSpc>
                <a:spcPct val="80000"/>
              </a:lnSpc>
              <a:spcBef>
                <a:spcPts val="405"/>
              </a:spcBef>
            </a:pPr>
            <a:r>
              <a:rPr lang="en-IN" sz="2029" b="1" strike="noStrike" spc="-1">
                <a:solidFill>
                  <a:srgbClr val="FF0000"/>
                </a:solidFill>
                <a:latin typeface="Calibri"/>
                <a:ea typeface="Calibri"/>
              </a:rPr>
              <a:t>By default data processing operations do not affect the condition flags</a:t>
            </a:r>
            <a:endParaRPr lang="en-IN" sz="2029" b="0" strike="noStrike" spc="-1">
              <a:latin typeface="Arial"/>
            </a:endParaRPr>
          </a:p>
          <a:p>
            <a:pPr marL="343080" indent="-198720">
              <a:lnSpc>
                <a:spcPct val="80000"/>
              </a:lnSpc>
              <a:spcBef>
                <a:spcPts val="448"/>
              </a:spcBef>
            </a:pPr>
            <a:endParaRPr lang="en-IN" sz="2029" b="0" strike="noStrike" spc="-1">
              <a:latin typeface="Arial"/>
            </a:endParaRPr>
          </a:p>
          <a:p>
            <a:pPr>
              <a:lnSpc>
                <a:spcPct val="80000"/>
              </a:lnSpc>
              <a:spcBef>
                <a:spcPts val="448"/>
              </a:spcBef>
            </a:pPr>
            <a:endParaRPr lang="en-IN" sz="2029" b="0" strike="noStrike" spc="-1">
              <a:latin typeface="Arial"/>
            </a:endParaRPr>
          </a:p>
        </p:txBody>
      </p:sp>
      <p:sp>
        <p:nvSpPr>
          <p:cNvPr id="135"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19420DF-7917-4FE7-BF21-BD6EDE452EE6}" type="slidenum">
              <a:rPr lang="en-IN" sz="1200" b="0" strike="noStrike" spc="-1">
                <a:solidFill>
                  <a:srgbClr val="888888"/>
                </a:solidFill>
                <a:latin typeface="Calibri"/>
                <a:ea typeface="Calibri"/>
              </a:rPr>
              <a:t>8</a:t>
            </a:fld>
            <a:endParaRPr lang="en-IN" sz="1200" b="0" strike="noStrike" spc="-1">
              <a:latin typeface="Arial"/>
            </a:endParaRPr>
          </a:p>
        </p:txBody>
      </p:sp>
      <p:sp>
        <p:nvSpPr>
          <p:cNvPr id="136"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37" name="CustomShape 5"/>
          <p:cNvSpPr/>
          <p:nvPr/>
        </p:nvSpPr>
        <p:spPr>
          <a:xfrm>
            <a:off x="4088160" y="1473840"/>
            <a:ext cx="967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u="sng" strike="noStrike" spc="-1" dirty="0">
                <a:solidFill>
                  <a:srgbClr val="0000FF"/>
                </a:solidFill>
                <a:uFillTx/>
                <a:latin typeface="Arial"/>
                <a:ea typeface="DejaVu Sans"/>
                <a:hlinkClick r:id="rId2" action="ppaction://hlinkfile"/>
              </a:rPr>
              <a:t>CODE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28600" y="1600200"/>
            <a:ext cx="8227800" cy="5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t/>
            </a:r>
            <a:br/>
            <a:r>
              <a:rPr lang="en-IN" sz="3959" b="1" strike="noStrike" spc="-1">
                <a:solidFill>
                  <a:srgbClr val="0000FF"/>
                </a:solidFill>
                <a:latin typeface="Calibri"/>
                <a:ea typeface="Calibri"/>
              </a:rPr>
              <a:t>Bit-wise</a:t>
            </a:r>
            <a:r>
              <a:rPr lang="en-IN" sz="3959" b="1" strike="noStrike" spc="-1">
                <a:solidFill>
                  <a:srgbClr val="000000"/>
                </a:solidFill>
                <a:latin typeface="Calibri"/>
                <a:ea typeface="Calibri"/>
              </a:rPr>
              <a:t> </a:t>
            </a:r>
            <a:r>
              <a:rPr lang="en-IN" sz="3959" b="1" strike="noStrike" spc="-1">
                <a:solidFill>
                  <a:srgbClr val="0000FF"/>
                </a:solidFill>
                <a:latin typeface="Calibri"/>
                <a:ea typeface="Calibri"/>
              </a:rPr>
              <a:t>Logical Operations</a:t>
            </a:r>
            <a:r>
              <a:t/>
            </a:r>
            <a:br/>
            <a:endParaRPr lang="en-IN" sz="3959" b="0" strike="noStrike" spc="-1">
              <a:latin typeface="Arial"/>
            </a:endParaRPr>
          </a:p>
        </p:txBody>
      </p:sp>
      <p:sp>
        <p:nvSpPr>
          <p:cNvPr id="139" name="CustomShape 2"/>
          <p:cNvSpPr/>
          <p:nvPr/>
        </p:nvSpPr>
        <p:spPr>
          <a:xfrm>
            <a:off x="457200" y="2743200"/>
            <a:ext cx="8227800" cy="281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buClr>
                <a:srgbClr val="0000FF"/>
              </a:buClr>
              <a:buFont typeface="Arial"/>
              <a:buChar char="•"/>
            </a:pPr>
            <a:r>
              <a:rPr lang="en-IN" sz="2400" b="0" strike="noStrike" spc="-1">
                <a:solidFill>
                  <a:srgbClr val="0000FF"/>
                </a:solidFill>
                <a:latin typeface="Calibri"/>
                <a:ea typeface="Calibri"/>
              </a:rPr>
              <a:t>AND</a:t>
            </a:r>
            <a:r>
              <a:rPr lang="en-IN" sz="2400" b="0" strike="noStrike" spc="-1">
                <a:solidFill>
                  <a:srgbClr val="000000"/>
                </a:solidFill>
                <a:latin typeface="Calibri"/>
                <a:ea typeface="Calibri"/>
              </a:rPr>
              <a:t>  r0, r1, r2	    ;r0  :=  r1   </a:t>
            </a:r>
            <a:r>
              <a:rPr lang="en-IN" sz="2400" b="0" strike="noStrike" spc="-1">
                <a:solidFill>
                  <a:srgbClr val="C00000"/>
                </a:solidFill>
                <a:latin typeface="Calibri"/>
                <a:ea typeface="Calibri"/>
              </a:rPr>
              <a:t>AND</a:t>
            </a:r>
            <a:r>
              <a:rPr lang="en-IN" sz="2400" b="0" strike="noStrike" spc="-1">
                <a:solidFill>
                  <a:srgbClr val="000000"/>
                </a:solidFill>
                <a:latin typeface="Calibri"/>
                <a:ea typeface="Calibri"/>
              </a:rPr>
              <a:t>   r2</a:t>
            </a:r>
            <a:endParaRPr lang="en-IN" sz="2400" b="0" strike="noStrike" spc="-1">
              <a:latin typeface="Arial"/>
            </a:endParaRPr>
          </a:p>
          <a:p>
            <a:pPr marL="343080" indent="-341280">
              <a:lnSpc>
                <a:spcPct val="100000"/>
              </a:lnSpc>
              <a:spcBef>
                <a:spcPts val="479"/>
              </a:spcBef>
              <a:buClr>
                <a:srgbClr val="0000FF"/>
              </a:buClr>
              <a:buFont typeface="Arial"/>
              <a:buChar char="•"/>
            </a:pPr>
            <a:r>
              <a:rPr lang="en-IN" sz="2400" b="0" strike="noStrike" spc="-1">
                <a:solidFill>
                  <a:srgbClr val="0000FF"/>
                </a:solidFill>
                <a:latin typeface="Calibri"/>
                <a:ea typeface="Calibri"/>
              </a:rPr>
              <a:t>ORR</a:t>
            </a:r>
            <a:r>
              <a:rPr lang="en-IN" sz="2400" b="0" strike="noStrike" spc="-1">
                <a:solidFill>
                  <a:srgbClr val="000000"/>
                </a:solidFill>
                <a:latin typeface="Calibri"/>
                <a:ea typeface="Calibri"/>
              </a:rPr>
              <a:t>  r0, r1, r2	    ;r0  :=  r1    </a:t>
            </a:r>
            <a:r>
              <a:rPr lang="en-IN" sz="2400" b="0" strike="noStrike" spc="-1">
                <a:solidFill>
                  <a:srgbClr val="C00000"/>
                </a:solidFill>
                <a:latin typeface="Calibri"/>
                <a:ea typeface="Calibri"/>
              </a:rPr>
              <a:t>OR</a:t>
            </a:r>
            <a:r>
              <a:rPr lang="en-IN" sz="2400" b="0" strike="noStrike" spc="-1">
                <a:solidFill>
                  <a:srgbClr val="000000"/>
                </a:solidFill>
                <a:latin typeface="Calibri"/>
                <a:ea typeface="Calibri"/>
              </a:rPr>
              <a:t>     r2</a:t>
            </a:r>
            <a:endParaRPr lang="en-IN" sz="2400" b="0" strike="noStrike" spc="-1">
              <a:latin typeface="Arial"/>
            </a:endParaRPr>
          </a:p>
          <a:p>
            <a:pPr marL="343080" indent="-341280">
              <a:lnSpc>
                <a:spcPct val="100000"/>
              </a:lnSpc>
              <a:spcBef>
                <a:spcPts val="479"/>
              </a:spcBef>
              <a:buClr>
                <a:srgbClr val="0000FF"/>
              </a:buClr>
              <a:buFont typeface="Arial"/>
              <a:buChar char="•"/>
            </a:pPr>
            <a:r>
              <a:rPr lang="en-IN" sz="2400" b="0" strike="noStrike" spc="-1">
                <a:solidFill>
                  <a:srgbClr val="0000FF"/>
                </a:solidFill>
                <a:latin typeface="Calibri"/>
                <a:ea typeface="Calibri"/>
              </a:rPr>
              <a:t>EOR</a:t>
            </a:r>
            <a:r>
              <a:rPr lang="en-IN" sz="2400" b="0" strike="noStrike" spc="-1">
                <a:solidFill>
                  <a:srgbClr val="000000"/>
                </a:solidFill>
                <a:latin typeface="Calibri"/>
                <a:ea typeface="Calibri"/>
              </a:rPr>
              <a:t>  r0, r1, r2	    ;r0  :=  r1   </a:t>
            </a:r>
            <a:r>
              <a:rPr lang="en-IN" sz="2400" b="0" strike="noStrike" spc="-1">
                <a:solidFill>
                  <a:srgbClr val="C00000"/>
                </a:solidFill>
                <a:latin typeface="Calibri"/>
                <a:ea typeface="Calibri"/>
              </a:rPr>
              <a:t>XOR</a:t>
            </a:r>
            <a:r>
              <a:rPr lang="en-IN" sz="2400" b="0" strike="noStrike" spc="-1">
                <a:solidFill>
                  <a:srgbClr val="000000"/>
                </a:solidFill>
                <a:latin typeface="Calibri"/>
                <a:ea typeface="Calibri"/>
              </a:rPr>
              <a:t>    r2</a:t>
            </a:r>
            <a:endParaRPr lang="en-IN" sz="2400" b="0" strike="noStrike" spc="-1">
              <a:latin typeface="Arial"/>
            </a:endParaRPr>
          </a:p>
          <a:p>
            <a:pPr marL="343080" indent="-341280">
              <a:lnSpc>
                <a:spcPct val="100000"/>
              </a:lnSpc>
              <a:spcBef>
                <a:spcPts val="479"/>
              </a:spcBef>
              <a:buClr>
                <a:srgbClr val="0000FF"/>
              </a:buClr>
              <a:buFont typeface="Arial"/>
              <a:buChar char="•"/>
            </a:pPr>
            <a:r>
              <a:rPr lang="en-IN" sz="2400" b="0" strike="noStrike" spc="-1">
                <a:solidFill>
                  <a:srgbClr val="0000FF"/>
                </a:solidFill>
                <a:latin typeface="Calibri"/>
                <a:ea typeface="Calibri"/>
              </a:rPr>
              <a:t>BIC</a:t>
            </a:r>
            <a:r>
              <a:rPr lang="en-IN" sz="2400" b="0" strike="noStrike" spc="-1">
                <a:solidFill>
                  <a:srgbClr val="000000"/>
                </a:solidFill>
                <a:latin typeface="Calibri"/>
                <a:ea typeface="Calibri"/>
              </a:rPr>
              <a:t>   r0, r1, r2	    ;r0  :=  r1  </a:t>
            </a:r>
            <a:r>
              <a:rPr lang="en-IN" sz="2400" b="0" strike="noStrike" spc="-1">
                <a:solidFill>
                  <a:srgbClr val="C00000"/>
                </a:solidFill>
                <a:latin typeface="Calibri"/>
                <a:ea typeface="Calibri"/>
              </a:rPr>
              <a:t>AND</a:t>
            </a:r>
            <a:r>
              <a:rPr lang="en-IN" sz="2400" b="0" strike="noStrike" spc="-1">
                <a:solidFill>
                  <a:srgbClr val="000000"/>
                </a:solidFill>
                <a:latin typeface="Calibri"/>
                <a:ea typeface="Calibri"/>
              </a:rPr>
              <a:t>  (</a:t>
            </a:r>
            <a:r>
              <a:rPr lang="en-IN" sz="2400" b="0" strike="noStrike" spc="-1">
                <a:solidFill>
                  <a:srgbClr val="C00000"/>
                </a:solidFill>
                <a:latin typeface="Calibri"/>
                <a:ea typeface="Calibri"/>
              </a:rPr>
              <a:t>NOT</a:t>
            </a:r>
            <a:r>
              <a:rPr lang="en-IN" sz="2400" b="0" strike="noStrike" spc="-1">
                <a:solidFill>
                  <a:srgbClr val="000000"/>
                </a:solidFill>
                <a:latin typeface="Calibri"/>
                <a:ea typeface="Calibri"/>
              </a:rPr>
              <a:t> r2),  </a:t>
            </a:r>
            <a:r>
              <a:rPr lang="en-IN" sz="2000" b="0" strike="noStrike" spc="-1">
                <a:solidFill>
                  <a:srgbClr val="000000"/>
                </a:solidFill>
                <a:latin typeface="Calibri"/>
                <a:ea typeface="Calibri"/>
              </a:rPr>
              <a:t>bit clear</a:t>
            </a:r>
            <a:endParaRPr lang="en-IN" sz="2000" b="0" strike="noStrike" spc="-1">
              <a:latin typeface="Arial"/>
            </a:endParaRPr>
          </a:p>
          <a:p>
            <a:pPr marL="343080" indent="-137880">
              <a:lnSpc>
                <a:spcPct val="100000"/>
              </a:lnSpc>
              <a:spcBef>
                <a:spcPts val="641"/>
              </a:spcBef>
            </a:pPr>
            <a:endParaRPr lang="en-IN" sz="2000" b="0" strike="noStrike" spc="-1">
              <a:latin typeface="Arial"/>
            </a:endParaRPr>
          </a:p>
        </p:txBody>
      </p:sp>
      <p:sp>
        <p:nvSpPr>
          <p:cNvPr id="140" name="CustomShape 3"/>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E873198-A5D5-48F0-8D55-8DD9EEDF15A5}" type="slidenum">
              <a:rPr lang="en-IN" sz="1200" b="0" strike="noStrike" spc="-1">
                <a:solidFill>
                  <a:srgbClr val="888888"/>
                </a:solidFill>
                <a:latin typeface="Calibri"/>
                <a:ea typeface="Calibri"/>
              </a:rPr>
              <a:t>9</a:t>
            </a:fld>
            <a:endParaRPr lang="en-IN" sz="1200" b="0" strike="noStrike" spc="-1">
              <a:latin typeface="Arial"/>
            </a:endParaRPr>
          </a:p>
        </p:txBody>
      </p:sp>
      <p:sp>
        <p:nvSpPr>
          <p:cNvPr id="141" name="CustomShape 4"/>
          <p:cNvSpPr/>
          <p:nvPr/>
        </p:nvSpPr>
        <p:spPr>
          <a:xfrm>
            <a:off x="3029040" y="6356520"/>
            <a:ext cx="30855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200" b="0" strike="noStrike" spc="-1">
                <a:solidFill>
                  <a:srgbClr val="8B8B8B"/>
                </a:solidFill>
                <a:latin typeface="Arial"/>
                <a:ea typeface="DejaVu Sans"/>
              </a:rPr>
              <a:t>SESSION JAN-MAY 2020</a:t>
            </a:r>
            <a:endParaRPr lang="en-IN" sz="1200" b="0" strike="noStrike" spc="-1">
              <a:latin typeface="Arial"/>
            </a:endParaRPr>
          </a:p>
        </p:txBody>
      </p:sp>
      <p:sp>
        <p:nvSpPr>
          <p:cNvPr id="142" name="CustomShape 5"/>
          <p:cNvSpPr/>
          <p:nvPr/>
        </p:nvSpPr>
        <p:spPr>
          <a:xfrm>
            <a:off x="3858840" y="2190600"/>
            <a:ext cx="967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u="sng" strike="noStrike" spc="-1" dirty="0">
                <a:solidFill>
                  <a:srgbClr val="0000FF"/>
                </a:solidFill>
                <a:uFillTx/>
                <a:latin typeface="Arial"/>
                <a:ea typeface="DejaVu Sans"/>
                <a:hlinkClick r:id="rId2" action="ppaction://hlinkfile"/>
              </a:rPr>
              <a:t>CODE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1157</Words>
  <Application>Microsoft Office PowerPoint</Application>
  <PresentationFormat>On-screen Show (4:3)</PresentationFormat>
  <Paragraphs>306</Paragraphs>
  <Slides>27</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Arial</vt:lpstr>
      <vt:lpstr>Arial Black</vt:lpstr>
      <vt:lpstr>Calibri</vt:lpstr>
      <vt:lpstr>comic</vt:lpstr>
      <vt:lpstr>Courier New</vt:lpstr>
      <vt:lpstr>DejaVu Sans</vt:lpstr>
      <vt:lpstr>Symbol</vt:lpstr>
      <vt:lpstr>Tahoma</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Suresh</dc:creator>
  <dc:description/>
  <cp:lastModifiedBy>Suresh</cp:lastModifiedBy>
  <cp:revision>22</cp:revision>
  <dcterms:modified xsi:type="dcterms:W3CDTF">2020-01-24T09:40:46Z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