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26B378A-F302-4F12-897F-AE216542FF04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264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A7B256-7DC1-4A5C-A63D-4ED8A6AD2C5F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690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4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306C2E0-100B-4D9F-970F-7C2A4C82AA5D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IN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40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50557F2-801B-4DD7-A213-D10983F0E660}" type="slidenum">
              <a:rPr lang="en-IN" sz="1200" b="0" strike="noStrike" spc="-1">
                <a:solidFill>
                  <a:srgbClr val="000000"/>
                </a:solidFill>
                <a:latin typeface="Arial"/>
                <a:ea typeface="Arial"/>
              </a:rPr>
              <a:t>13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914040" y="4343040"/>
            <a:ext cx="502884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486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2235DA-EE6E-405C-B5DB-8F70FF3D7370}" type="slidenum">
              <a:rPr lang="en-IN" sz="1200" b="0" strike="noStrike" spc="-1">
                <a:solidFill>
                  <a:srgbClr val="000000"/>
                </a:solidFill>
                <a:latin typeface="Arial"/>
                <a:ea typeface="Arial"/>
              </a:rPr>
              <a:t>14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914040" y="4343040"/>
            <a:ext cx="502884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96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45E4B1-B724-40B7-AAAE-4956CC182CF0}" type="slidenum">
              <a:rPr lang="en-IN" sz="1200" b="0" strike="noStrike" spc="-1">
                <a:solidFill>
                  <a:srgbClr val="000000"/>
                </a:solidFill>
                <a:latin typeface="Arial"/>
                <a:ea typeface="Arial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914040" y="4343040"/>
            <a:ext cx="502884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46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E5C9DDA-230C-4814-AA61-D1B2E01BD129}" type="slidenum">
              <a:rPr lang="en-IN" sz="1200" b="0" strike="noStrike" spc="-1">
                <a:solidFill>
                  <a:srgbClr val="000000"/>
                </a:solidFill>
                <a:latin typeface="Arial"/>
                <a:ea typeface="Arial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914040" y="4343040"/>
            <a:ext cx="502884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37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4DF5144-E0D0-4201-B640-A2EFE38AAC79}" type="slidenum">
              <a:rPr lang="en-IN" sz="1200" b="0" strike="noStrike" spc="-1">
                <a:solidFill>
                  <a:srgbClr val="000000"/>
                </a:solidFill>
                <a:latin typeface="Arial"/>
                <a:ea typeface="Arial"/>
              </a:rPr>
              <a:t>17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9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914040" y="4343040"/>
            <a:ext cx="502884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05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DF7A44-5054-4FCC-A289-0B0264805288}" type="slidenum">
              <a:rPr lang="en-IN" sz="1200" b="0" strike="noStrike" spc="-1">
                <a:solidFill>
                  <a:srgbClr val="000000"/>
                </a:solidFill>
                <a:latin typeface="Arial"/>
                <a:ea typeface="Arial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914040" y="4343040"/>
            <a:ext cx="502884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44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160" y="763560"/>
            <a:ext cx="5029920" cy="377136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5898C3C-1DCD-44BD-A721-9D502F570C4C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n-IN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6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5;p1"/>
          <p:cNvPicPr/>
          <p:nvPr/>
        </p:nvPicPr>
        <p:blipFill>
          <a:blip r:embed="rId14"/>
          <a:srcRect l="8752" t="18899" r="9042" b="16667"/>
          <a:stretch/>
        </p:blipFill>
        <p:spPr>
          <a:xfrm>
            <a:off x="6845400" y="0"/>
            <a:ext cx="2297520" cy="79092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565200" y="211320"/>
            <a:ext cx="636840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MICROPROCESSORS &amp; COMPUTER ARCHITECHTURE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58280" y="230040"/>
            <a:ext cx="6386400" cy="36828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5;p1"/>
          <p:cNvPicPr/>
          <p:nvPr/>
        </p:nvPicPr>
        <p:blipFill>
          <a:blip r:embed="rId14"/>
          <a:srcRect l="8752" t="18899" r="9042" b="16667"/>
          <a:stretch/>
        </p:blipFill>
        <p:spPr>
          <a:xfrm>
            <a:off x="6845400" y="0"/>
            <a:ext cx="2297520" cy="7909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540000" y="211320"/>
            <a:ext cx="622188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MICROPROCESSORS &amp; COMPUTER ARCHITECHTURE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45320" y="194760"/>
            <a:ext cx="6399720" cy="36828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ession%204-5/2.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ession%204-5/ld1.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ession%204-5/ld.s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ession%204-5/1.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656000" y="814680"/>
            <a:ext cx="5912640" cy="22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959" b="1" strike="noStrike" cap="small" spc="-1">
                <a:solidFill>
                  <a:srgbClr val="C00000"/>
                </a:solidFill>
                <a:latin typeface="comic"/>
                <a:ea typeface="comic"/>
              </a:rPr>
              <a:t>Microprocessor </a:t>
            </a:r>
            <a:r>
              <a:t/>
            </a:r>
            <a:br/>
            <a:r>
              <a:rPr lang="en-IN" sz="3959" b="1" strike="noStrike" cap="small" spc="-1">
                <a:solidFill>
                  <a:srgbClr val="C00000"/>
                </a:solidFill>
                <a:latin typeface="comic"/>
                <a:ea typeface="comic"/>
              </a:rPr>
              <a:t>&amp; Computer Architecture</a:t>
            </a:r>
            <a:endParaRPr lang="en-IN" sz="3959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304000" y="2952000"/>
            <a:ext cx="4723200" cy="23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IN" sz="2480" b="1" strike="noStrike" spc="-1">
                <a:solidFill>
                  <a:srgbClr val="000000"/>
                </a:solidFill>
                <a:latin typeface="Arial Black"/>
                <a:ea typeface="Arial Black"/>
              </a:rPr>
              <a:t>UE18CS253</a:t>
            </a:r>
            <a:endParaRPr lang="en-IN" sz="248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96"/>
              </a:spcBef>
            </a:pPr>
            <a:endParaRPr lang="en-IN" sz="248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96"/>
              </a:spcBef>
            </a:pPr>
            <a:r>
              <a:rPr lang="en-IN" sz="2480" b="1" strike="noStrike" spc="-1">
                <a:solidFill>
                  <a:srgbClr val="888888"/>
                </a:solidFill>
                <a:latin typeface="Calibri"/>
                <a:ea typeface="Calibri"/>
              </a:rPr>
              <a:t>Session – 4 &amp; 5</a:t>
            </a:r>
            <a:endParaRPr lang="en-IN" sz="248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96"/>
              </a:spcBef>
            </a:pPr>
            <a:r>
              <a:rPr lang="en-IN" sz="2480" b="1" strike="noStrike" spc="-1">
                <a:solidFill>
                  <a:srgbClr val="C00000"/>
                </a:solidFill>
                <a:latin typeface="Calibri"/>
                <a:ea typeface="Calibri"/>
              </a:rPr>
              <a:t>ARM </a:t>
            </a:r>
            <a:endParaRPr lang="en-IN" sz="248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96"/>
              </a:spcBef>
            </a:pPr>
            <a:r>
              <a:rPr lang="en-IN" sz="2480" b="1" strike="noStrike" spc="-1">
                <a:solidFill>
                  <a:srgbClr val="C00000"/>
                </a:solidFill>
                <a:latin typeface="Calibri"/>
                <a:ea typeface="Calibri"/>
              </a:rPr>
              <a:t>Assembly Language Programming</a:t>
            </a:r>
            <a:endParaRPr lang="en-IN" sz="2480" b="0" strike="noStrike" spc="-1">
              <a:latin typeface="Arial"/>
            </a:endParaRPr>
          </a:p>
        </p:txBody>
      </p:sp>
      <p:pic>
        <p:nvPicPr>
          <p:cNvPr id="90" name="Google Shape;95;p13"/>
          <p:cNvPicPr/>
          <p:nvPr/>
        </p:nvPicPr>
        <p:blipFill>
          <a:blip r:embed="rId3"/>
          <a:stretch/>
        </p:blipFill>
        <p:spPr>
          <a:xfrm rot="20500800">
            <a:off x="368640" y="3416760"/>
            <a:ext cx="1895760" cy="1921680"/>
          </a:xfrm>
          <a:prstGeom prst="rect">
            <a:avLst/>
          </a:prstGeom>
          <a:ln>
            <a:noFill/>
          </a:ln>
        </p:spPr>
      </p:pic>
      <p:pic>
        <p:nvPicPr>
          <p:cNvPr id="91" name="Google Shape;96;p13"/>
          <p:cNvPicPr/>
          <p:nvPr/>
        </p:nvPicPr>
        <p:blipFill>
          <a:blip r:embed="rId4"/>
          <a:stretch/>
        </p:blipFill>
        <p:spPr>
          <a:xfrm rot="3808800">
            <a:off x="6974280" y="2432880"/>
            <a:ext cx="2146320" cy="16999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3F94FA3-00D4-4906-BD17-BD0530678992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5916960" y="5231880"/>
            <a:ext cx="3082320" cy="103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Credits: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MPCA Team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09800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Single register load/store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32" name="Google Shape;165;p22"/>
          <p:cNvPicPr/>
          <p:nvPr/>
        </p:nvPicPr>
        <p:blipFill>
          <a:blip r:embed="rId2"/>
          <a:stretch/>
        </p:blipFill>
        <p:spPr>
          <a:xfrm>
            <a:off x="936000" y="2196720"/>
            <a:ext cx="7390440" cy="349092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1EA34F-D47A-4BF4-8A96-31C75880FB1B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" name="CustomShape 9"/>
          <p:cNvSpPr/>
          <p:nvPr/>
        </p:nvSpPr>
        <p:spPr>
          <a:xfrm>
            <a:off x="7179486" y="1784340"/>
            <a:ext cx="140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u="sng" strike="noStrike" spc="-1" dirty="0" smtClean="0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file"/>
              </a:rPr>
              <a:t>CODE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16320" y="1019520"/>
            <a:ext cx="822852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Single register load/store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36" name="Google Shape;172;p23"/>
          <p:cNvPicPr/>
          <p:nvPr/>
        </p:nvPicPr>
        <p:blipFill>
          <a:blip r:embed="rId2"/>
          <a:stretch/>
        </p:blipFill>
        <p:spPr>
          <a:xfrm>
            <a:off x="457560" y="1938960"/>
            <a:ext cx="8228520" cy="308664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136478" y="5025600"/>
            <a:ext cx="9007522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No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STRSB/STRSH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 since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STRB/STRH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stores both </a:t>
            </a:r>
            <a:endParaRPr lang="en-IN" sz="24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signed/unsigned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ones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4CA5BAB-874F-4689-853F-5DFD06D7CF0E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" name="CustomShape 9"/>
          <p:cNvSpPr/>
          <p:nvPr/>
        </p:nvSpPr>
        <p:spPr>
          <a:xfrm>
            <a:off x="7071695" y="1468972"/>
            <a:ext cx="14058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 smtClean="0">
                <a:latin typeface="Arial"/>
                <a:hlinkClick r:id="rId3" action="ppaction://hlinkfile"/>
              </a:rPr>
              <a:t>CODE</a:t>
            </a:r>
            <a:endParaRPr lang="en-IN" sz="1800" b="1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33520" y="1066680"/>
            <a:ext cx="822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Single register load/store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740" y="201366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The data items can be a 8-bit byte, 16-bit half-word or 32-bit word. Addresses must be boundary aligned. (e.g. 4’s multiple for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LDR/STR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en-IN" sz="2400" b="0" strike="noStrike" spc="-1" dirty="0" smtClean="0">
              <a:latin typeface="Arial"/>
            </a:endParaRPr>
          </a:p>
          <a:p>
            <a:pPr marL="343080" indent="-189360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LDR  R0, [R1]	  @ R0 := mem</a:t>
            </a:r>
            <a:r>
              <a:rPr lang="en-IN" sz="2400" b="1" strike="noStrike" spc="-1" baseline="-25000" dirty="0">
                <a:solidFill>
                  <a:srgbClr val="000000"/>
                </a:solidFill>
                <a:latin typeface="Calibri"/>
                <a:ea typeface="Calibri"/>
              </a:rPr>
              <a:t>32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[R1]</a:t>
            </a:r>
            <a:endParaRPr lang="en-IN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STR  R0, [R1]	  @ mem</a:t>
            </a:r>
            <a:r>
              <a:rPr lang="en-IN" sz="2400" b="1" strike="noStrike" spc="-1" baseline="-25000" dirty="0">
                <a:solidFill>
                  <a:srgbClr val="000000"/>
                </a:solidFill>
                <a:latin typeface="Calibri"/>
                <a:ea typeface="Calibri"/>
              </a:rPr>
              <a:t>32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[R1] := R0</a:t>
            </a:r>
            <a:endParaRPr lang="en-IN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LDR, LDRH, LDRB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for 32, 16, 8 bits</a:t>
            </a:r>
            <a:endParaRPr lang="en-IN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STR, STRH, STRB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for 32, 16, 8 bits</a:t>
            </a:r>
            <a:endParaRPr lang="en-IN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19"/>
              </a:spcBef>
            </a:pPr>
            <a:endParaRPr lang="en-IN" sz="2400" b="0" strike="noStrike" spc="-1" dirty="0">
              <a:latin typeface="Arial"/>
            </a:endParaRPr>
          </a:p>
          <a:p>
            <a:pPr marL="343080" indent="-138600">
              <a:lnSpc>
                <a:spcPct val="100000"/>
              </a:lnSpc>
              <a:spcBef>
                <a:spcPts val="641"/>
              </a:spcBef>
            </a:pPr>
            <a:endParaRPr lang="en-IN" sz="2400" b="0" strike="noStrike" spc="-1" dirty="0">
              <a:latin typeface="Arial"/>
            </a:endParaRPr>
          </a:p>
          <a:p>
            <a:pPr marL="343080" indent="-138600">
              <a:lnSpc>
                <a:spcPct val="100000"/>
              </a:lnSpc>
              <a:spcBef>
                <a:spcPts val="641"/>
              </a:spcBef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D5EFABD-A5B5-4A9E-8DDE-DFCA80C89E19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" name="CustomShape 9"/>
          <p:cNvSpPr/>
          <p:nvPr/>
        </p:nvSpPr>
        <p:spPr>
          <a:xfrm>
            <a:off x="6553080" y="1624050"/>
            <a:ext cx="14058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 smtClean="0">
                <a:latin typeface="Arial"/>
                <a:hlinkClick r:id="rId2" action="ppaction://hlinkfile"/>
              </a:rPr>
              <a:t>CODE</a:t>
            </a:r>
            <a:endParaRPr lang="en-IN" sz="1800" b="1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1066680"/>
            <a:ext cx="723780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Addressing modes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76000" y="1944000"/>
            <a:ext cx="8207640" cy="42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Memory is addressed by a register and </a:t>
            </a:r>
            <a:r>
              <a:rPr lang="en-IN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an offset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    LDR  R0, [R1]	@ mem[R1]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Three ways to specify offsets:</a:t>
            </a:r>
            <a:endParaRPr lang="en-IN" sz="2400" b="0" strike="noStrike" spc="-1">
              <a:latin typeface="Arial"/>
            </a:endParaRPr>
          </a:p>
          <a:p>
            <a:pPr marL="743040" lvl="1" indent="-284760">
              <a:lnSpc>
                <a:spcPct val="85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Immediate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85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    LDR  R0, [R1, #4]	@ mem[R1+4]</a:t>
            </a:r>
            <a:endParaRPr lang="en-IN" sz="2400" b="0" strike="noStrike" spc="-1">
              <a:latin typeface="Arial"/>
            </a:endParaRPr>
          </a:p>
          <a:p>
            <a:pPr marL="743040" lvl="1" indent="-284760">
              <a:lnSpc>
                <a:spcPct val="85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Register</a:t>
            </a:r>
            <a:endParaRPr lang="en-IN" sz="2400" b="0" strike="noStrike" spc="-1">
              <a:latin typeface="Arial"/>
            </a:endParaRPr>
          </a:p>
          <a:p>
            <a:pPr marL="743040" indent="-284760">
              <a:lnSpc>
                <a:spcPct val="85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  LDR  R0, [R1, R2]	@ mem[R1+R2]</a:t>
            </a:r>
            <a:endParaRPr lang="en-IN" sz="2400" b="0" strike="noStrike" spc="-1">
              <a:latin typeface="Arial"/>
            </a:endParaRPr>
          </a:p>
          <a:p>
            <a:pPr marL="743040" lvl="1" indent="-284760">
              <a:lnSpc>
                <a:spcPct val="85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Scaled register               	</a:t>
            </a:r>
            <a:endParaRPr lang="en-IN" sz="2400" b="0" strike="noStrike" spc="-1">
              <a:latin typeface="Arial"/>
            </a:endParaRPr>
          </a:p>
          <a:p>
            <a:pPr marL="743040" lvl="1" indent="-284760">
              <a:lnSpc>
                <a:spcPct val="85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@ mem[R1+4*R2]</a:t>
            </a:r>
            <a:endParaRPr lang="en-IN" sz="2400" b="0" strike="noStrike" spc="-1">
              <a:latin typeface="Arial"/>
            </a:endParaRPr>
          </a:p>
          <a:p>
            <a:pPr marL="743040" indent="-284760">
              <a:lnSpc>
                <a:spcPct val="85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  LDR  R0, [R1, R2, LSL #2]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B8F590A-22D1-4652-88A9-4935F3A5F5CC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5675" y="1229788"/>
            <a:ext cx="85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u="sng" spc="-1" dirty="0">
                <a:solidFill>
                  <a:srgbClr val="0000FF"/>
                </a:solidFill>
                <a:hlinkClick r:id="rId3" action="ppaction://hlinkfile"/>
              </a:rPr>
              <a:t>CODE</a:t>
            </a:r>
            <a:endParaRPr lang="en-IN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77720" y="836280"/>
            <a:ext cx="769500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Addressing modes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77720" y="1536120"/>
            <a:ext cx="8283960" cy="265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Pre-index addressing (</a:t>
            </a:r>
            <a:r>
              <a:rPr lang="en-IN" sz="22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LDR  R0, </a:t>
            </a:r>
            <a:r>
              <a:rPr lang="en-IN" sz="22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[R1, #4]</a:t>
            </a: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) without a writeback</a:t>
            </a:r>
            <a:endParaRPr lang="en-IN" sz="22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Auto-indexing addressing (</a:t>
            </a:r>
            <a:r>
              <a:rPr lang="en-IN" sz="22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LDR  R0, </a:t>
            </a:r>
            <a:r>
              <a:rPr lang="en-IN" sz="22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[R1, #4]!</a:t>
            </a: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en-IN" sz="22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39"/>
              </a:spcBef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    Pre-index with writeback calculation before accessing with a writeback </a:t>
            </a:r>
            <a:endParaRPr lang="en-IN" sz="22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Post-index addressing (</a:t>
            </a:r>
            <a:r>
              <a:rPr lang="en-IN" sz="22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LDR  R0, </a:t>
            </a:r>
            <a:r>
              <a:rPr lang="en-IN" sz="22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[R1], #4</a:t>
            </a: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en-IN" sz="22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39"/>
              </a:spcBef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    calculation after accessing with a writeback </a:t>
            </a:r>
            <a:endParaRPr lang="en-IN" sz="2200" b="0" strike="noStrike" spc="-1">
              <a:latin typeface="Arial"/>
            </a:endParaRPr>
          </a:p>
          <a:p>
            <a:pPr marL="343080" indent="-138600">
              <a:lnSpc>
                <a:spcPct val="90000"/>
              </a:lnSpc>
              <a:spcBef>
                <a:spcPts val="641"/>
              </a:spcBef>
            </a:pPr>
            <a:endParaRPr lang="en-IN" sz="2200" b="0" strike="noStrike" spc="-1">
              <a:latin typeface="Arial"/>
            </a:endParaRPr>
          </a:p>
        </p:txBody>
      </p:sp>
      <p:pic>
        <p:nvPicPr>
          <p:cNvPr id="150" name="Google Shape;197;p26"/>
          <p:cNvPicPr/>
          <p:nvPr/>
        </p:nvPicPr>
        <p:blipFill>
          <a:blip r:embed="rId3"/>
          <a:stretch/>
        </p:blipFill>
        <p:spPr>
          <a:xfrm>
            <a:off x="174960" y="4187160"/>
            <a:ext cx="8744400" cy="185616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D31D1A9-6C18-427A-8A5F-3FE65AF33A16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29840" y="972000"/>
            <a:ext cx="739044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Pre-index addressing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98240" y="1678320"/>
            <a:ext cx="8228520" cy="12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LDR  R0, </a:t>
            </a:r>
            <a:r>
              <a:rPr lang="en-IN" sz="26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[R1, #4]   </a:t>
            </a: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@ R0=mem[R1+4]</a:t>
            </a:r>
            <a:endParaRPr lang="en-IN" sz="26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                  @ R1 unchanged  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573440" y="3429000"/>
            <a:ext cx="1452960" cy="792720"/>
          </a:xfrm>
          <a:prstGeom prst="rect">
            <a:avLst/>
          </a:prstGeom>
          <a:noFill/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4573440" y="4222800"/>
            <a:ext cx="1452960" cy="790920"/>
          </a:xfrm>
          <a:prstGeom prst="rect">
            <a:avLst/>
          </a:prstGeom>
          <a:noFill/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4573440" y="5013360"/>
            <a:ext cx="1452960" cy="792720"/>
          </a:xfrm>
          <a:prstGeom prst="rect">
            <a:avLst/>
          </a:prstGeom>
          <a:solidFill>
            <a:srgbClr val="969696"/>
          </a:solidFill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"/>
          <p:cNvSpPr/>
          <p:nvPr/>
        </p:nvSpPr>
        <p:spPr>
          <a:xfrm>
            <a:off x="4572000" y="3044880"/>
            <a:ext cx="360" cy="334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7"/>
          <p:cNvSpPr/>
          <p:nvPr/>
        </p:nvSpPr>
        <p:spPr>
          <a:xfrm>
            <a:off x="6027840" y="2901960"/>
            <a:ext cx="360" cy="334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8"/>
          <p:cNvSpPr/>
          <p:nvPr/>
        </p:nvSpPr>
        <p:spPr>
          <a:xfrm>
            <a:off x="6937200" y="5013360"/>
            <a:ext cx="1452960" cy="790920"/>
          </a:xfrm>
          <a:prstGeom prst="rect">
            <a:avLst/>
          </a:prstGeom>
          <a:solidFill>
            <a:srgbClr val="969696"/>
          </a:solidFill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56880" rIns="113760" bIns="568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500" b="0" strike="noStrike" spc="-1">
                <a:solidFill>
                  <a:srgbClr val="000000"/>
                </a:solidFill>
                <a:latin typeface="Tahoma"/>
                <a:ea typeface="Tahoma"/>
              </a:rPr>
              <a:t>R0</a:t>
            </a:r>
            <a:endParaRPr lang="en-IN" sz="3500" b="0" strike="noStrike" spc="-1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844560" y="4222800"/>
            <a:ext cx="1454760" cy="790920"/>
          </a:xfrm>
          <a:prstGeom prst="rect">
            <a:avLst/>
          </a:prstGeom>
          <a:solidFill>
            <a:srgbClr val="969696"/>
          </a:solidFill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56880" rIns="113760" bIns="568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500" b="0" strike="noStrike" spc="-1">
                <a:solidFill>
                  <a:srgbClr val="000000"/>
                </a:solidFill>
                <a:latin typeface="Tahoma"/>
                <a:ea typeface="Tahoma"/>
              </a:rPr>
              <a:t>R1</a:t>
            </a:r>
            <a:endParaRPr lang="en-IN" sz="3500" b="0" strike="noStrike" spc="-1">
              <a:latin typeface="Arial"/>
            </a:endParaRPr>
          </a:p>
        </p:txBody>
      </p:sp>
      <p:grpSp>
        <p:nvGrpSpPr>
          <p:cNvPr id="162" name="Group 10"/>
          <p:cNvGrpSpPr/>
          <p:nvPr/>
        </p:nvGrpSpPr>
        <p:grpSpPr>
          <a:xfrm>
            <a:off x="3117960" y="4309920"/>
            <a:ext cx="726120" cy="702360"/>
            <a:chOff x="3117960" y="4309920"/>
            <a:chExt cx="726120" cy="702360"/>
          </a:xfrm>
        </p:grpSpPr>
        <p:sp>
          <p:nvSpPr>
            <p:cNvPr id="163" name="CustomShape 11"/>
            <p:cNvSpPr/>
            <p:nvPr/>
          </p:nvSpPr>
          <p:spPr>
            <a:xfrm>
              <a:off x="3117960" y="4309920"/>
              <a:ext cx="726120" cy="702360"/>
            </a:xfrm>
            <a:prstGeom prst="ellipse">
              <a:avLst/>
            </a:prstGeom>
            <a:noFill/>
            <a:ln w="9360">
              <a:solidFill>
                <a:schemeClr val="dk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12"/>
            <p:cNvSpPr/>
            <p:nvPr/>
          </p:nvSpPr>
          <p:spPr>
            <a:xfrm>
              <a:off x="3210120" y="4309920"/>
              <a:ext cx="557640" cy="632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56880" rIns="113760" bIns="5688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IN" sz="3500" b="0" strike="noStrike" spc="-1">
                  <a:solidFill>
                    <a:srgbClr val="000000"/>
                  </a:solidFill>
                  <a:latin typeface="Tahoma"/>
                  <a:ea typeface="Tahoma"/>
                </a:rPr>
                <a:t>+</a:t>
              </a:r>
              <a:endParaRPr lang="en-IN" sz="3500" b="0" strike="noStrike" spc="-1">
                <a:latin typeface="Arial"/>
              </a:endParaRPr>
            </a:p>
          </p:txBody>
        </p:sp>
      </p:grpSp>
      <p:sp>
        <p:nvSpPr>
          <p:cNvPr id="165" name="CustomShape 13"/>
          <p:cNvSpPr/>
          <p:nvPr/>
        </p:nvSpPr>
        <p:spPr>
          <a:xfrm>
            <a:off x="6027840" y="5451480"/>
            <a:ext cx="81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4"/>
          <p:cNvSpPr/>
          <p:nvPr/>
        </p:nvSpPr>
        <p:spPr>
          <a:xfrm>
            <a:off x="3483000" y="3605040"/>
            <a:ext cx="36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5"/>
          <p:cNvSpPr/>
          <p:nvPr/>
        </p:nvSpPr>
        <p:spPr>
          <a:xfrm>
            <a:off x="390600" y="3044880"/>
            <a:ext cx="365652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56880" rIns="113760" bIns="5688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LDR R0,</a:t>
            </a:r>
            <a:r>
              <a:rPr lang="en-IN" sz="30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lang="en-IN" sz="30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[R1,  ]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68" name="CustomShape 16"/>
          <p:cNvSpPr/>
          <p:nvPr/>
        </p:nvSpPr>
        <p:spPr>
          <a:xfrm>
            <a:off x="3326400" y="3240000"/>
            <a:ext cx="273600" cy="262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"/>
          <p:cNvSpPr/>
          <p:nvPr/>
        </p:nvSpPr>
        <p:spPr>
          <a:xfrm>
            <a:off x="2340000" y="4653000"/>
            <a:ext cx="727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8"/>
          <p:cNvSpPr/>
          <p:nvPr/>
        </p:nvSpPr>
        <p:spPr>
          <a:xfrm>
            <a:off x="3492360" y="5013360"/>
            <a:ext cx="1078560" cy="502200"/>
          </a:xfrm>
          <a:custGeom>
            <a:avLst/>
            <a:gdLst/>
            <a:ahLst/>
            <a:cxnLst/>
            <a:rect l="l" t="t" r="r" b="b"/>
            <a:pathLst>
              <a:path w="680" h="317">
                <a:moveTo>
                  <a:pt x="0" y="0"/>
                </a:moveTo>
                <a:lnTo>
                  <a:pt x="0" y="317"/>
                </a:lnTo>
                <a:lnTo>
                  <a:pt x="680" y="317"/>
                </a:lnTo>
              </a:path>
            </a:pathLst>
          </a:custGeom>
          <a:noFill/>
          <a:ln w="38160">
            <a:solidFill>
              <a:schemeClr val="dk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9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406B775-C97A-4890-A48E-590DDDD32456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72" name="CustomShape 20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1069560"/>
            <a:ext cx="773316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Auto-indexing addressing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LDR  R0, </a:t>
            </a:r>
            <a:r>
              <a:rPr lang="en-IN" sz="26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[R1, #4]!  </a:t>
            </a: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@ R0=mem[R1+4]</a:t>
            </a:r>
            <a:endParaRPr lang="en-IN" sz="26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                  @ R1=R1+4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90600" y="3044880"/>
            <a:ext cx="388512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56880" rIns="113760" bIns="5688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LDR R0,</a:t>
            </a:r>
            <a:r>
              <a:rPr lang="en-IN" sz="30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lang="en-IN" sz="30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[R1,  ]!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3390840" y="3186000"/>
            <a:ext cx="273600" cy="262440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4573440" y="3429000"/>
            <a:ext cx="1452960" cy="792720"/>
          </a:xfrm>
          <a:prstGeom prst="rect">
            <a:avLst/>
          </a:prstGeom>
          <a:noFill/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6"/>
          <p:cNvSpPr/>
          <p:nvPr/>
        </p:nvSpPr>
        <p:spPr>
          <a:xfrm>
            <a:off x="4573440" y="4222800"/>
            <a:ext cx="1452960" cy="790920"/>
          </a:xfrm>
          <a:prstGeom prst="rect">
            <a:avLst/>
          </a:prstGeom>
          <a:noFill/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4573440" y="5013360"/>
            <a:ext cx="1452960" cy="792720"/>
          </a:xfrm>
          <a:prstGeom prst="rect">
            <a:avLst/>
          </a:prstGeom>
          <a:solidFill>
            <a:srgbClr val="969696"/>
          </a:solidFill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8"/>
          <p:cNvSpPr/>
          <p:nvPr/>
        </p:nvSpPr>
        <p:spPr>
          <a:xfrm>
            <a:off x="4573440" y="2901960"/>
            <a:ext cx="360" cy="334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9"/>
          <p:cNvSpPr/>
          <p:nvPr/>
        </p:nvSpPr>
        <p:spPr>
          <a:xfrm>
            <a:off x="6027840" y="2901960"/>
            <a:ext cx="360" cy="334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10"/>
          <p:cNvSpPr/>
          <p:nvPr/>
        </p:nvSpPr>
        <p:spPr>
          <a:xfrm>
            <a:off x="6937200" y="5013360"/>
            <a:ext cx="1452960" cy="790920"/>
          </a:xfrm>
          <a:prstGeom prst="rect">
            <a:avLst/>
          </a:prstGeom>
          <a:solidFill>
            <a:srgbClr val="969696"/>
          </a:solidFill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56880" rIns="113760" bIns="568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500" b="0" strike="noStrike" spc="-1">
                <a:solidFill>
                  <a:srgbClr val="000000"/>
                </a:solidFill>
                <a:latin typeface="Tahoma"/>
                <a:ea typeface="Tahoma"/>
              </a:rPr>
              <a:t>R0</a:t>
            </a:r>
            <a:endParaRPr lang="en-IN" sz="3500" b="0" strike="noStrike" spc="-1"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844560" y="4222800"/>
            <a:ext cx="1454760" cy="790920"/>
          </a:xfrm>
          <a:prstGeom prst="rect">
            <a:avLst/>
          </a:prstGeom>
          <a:solidFill>
            <a:srgbClr val="969696"/>
          </a:solidFill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56880" rIns="113760" bIns="568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500" b="0" strike="noStrike" spc="-1">
                <a:solidFill>
                  <a:srgbClr val="000000"/>
                </a:solidFill>
                <a:latin typeface="Tahoma"/>
                <a:ea typeface="Tahoma"/>
              </a:rPr>
              <a:t>R1</a:t>
            </a:r>
            <a:endParaRPr lang="en-IN" sz="3500" b="0" strike="noStrike" spc="-1">
              <a:latin typeface="Arial"/>
            </a:endParaRPr>
          </a:p>
        </p:txBody>
      </p:sp>
      <p:grpSp>
        <p:nvGrpSpPr>
          <p:cNvPr id="184" name="Group 12"/>
          <p:cNvGrpSpPr/>
          <p:nvPr/>
        </p:nvGrpSpPr>
        <p:grpSpPr>
          <a:xfrm>
            <a:off x="3117960" y="4309920"/>
            <a:ext cx="726120" cy="702360"/>
            <a:chOff x="3117960" y="4309920"/>
            <a:chExt cx="726120" cy="702360"/>
          </a:xfrm>
        </p:grpSpPr>
        <p:sp>
          <p:nvSpPr>
            <p:cNvPr id="185" name="CustomShape 13"/>
            <p:cNvSpPr/>
            <p:nvPr/>
          </p:nvSpPr>
          <p:spPr>
            <a:xfrm>
              <a:off x="3117960" y="4309920"/>
              <a:ext cx="726120" cy="702360"/>
            </a:xfrm>
            <a:prstGeom prst="ellipse">
              <a:avLst/>
            </a:prstGeom>
            <a:noFill/>
            <a:ln w="9360">
              <a:solidFill>
                <a:schemeClr val="dk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14"/>
            <p:cNvSpPr/>
            <p:nvPr/>
          </p:nvSpPr>
          <p:spPr>
            <a:xfrm>
              <a:off x="3210120" y="4309920"/>
              <a:ext cx="557640" cy="632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56880" rIns="113760" bIns="5688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IN" sz="3500" b="0" strike="noStrike" spc="-1">
                  <a:solidFill>
                    <a:srgbClr val="000000"/>
                  </a:solidFill>
                  <a:latin typeface="Tahoma"/>
                  <a:ea typeface="Tahoma"/>
                </a:rPr>
                <a:t>+</a:t>
              </a:r>
              <a:endParaRPr lang="en-IN" sz="3500" b="0" strike="noStrike" spc="-1">
                <a:latin typeface="Arial"/>
              </a:endParaRPr>
            </a:p>
          </p:txBody>
        </p:sp>
      </p:grpSp>
      <p:sp>
        <p:nvSpPr>
          <p:cNvPr id="187" name="CustomShape 15"/>
          <p:cNvSpPr/>
          <p:nvPr/>
        </p:nvSpPr>
        <p:spPr>
          <a:xfrm>
            <a:off x="6027840" y="5451480"/>
            <a:ext cx="81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6"/>
          <p:cNvSpPr/>
          <p:nvPr/>
        </p:nvSpPr>
        <p:spPr>
          <a:xfrm>
            <a:off x="3483000" y="3605040"/>
            <a:ext cx="36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7"/>
          <p:cNvSpPr/>
          <p:nvPr/>
        </p:nvSpPr>
        <p:spPr>
          <a:xfrm>
            <a:off x="2340000" y="4653000"/>
            <a:ext cx="727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8"/>
          <p:cNvSpPr/>
          <p:nvPr/>
        </p:nvSpPr>
        <p:spPr>
          <a:xfrm>
            <a:off x="3492360" y="5013360"/>
            <a:ext cx="1078560" cy="502200"/>
          </a:xfrm>
          <a:custGeom>
            <a:avLst/>
            <a:gdLst/>
            <a:ahLst/>
            <a:cxnLst/>
            <a:rect l="l" t="t" r="r" b="b"/>
            <a:pathLst>
              <a:path w="680" h="317">
                <a:moveTo>
                  <a:pt x="0" y="0"/>
                </a:moveTo>
                <a:lnTo>
                  <a:pt x="0" y="317"/>
                </a:lnTo>
                <a:lnTo>
                  <a:pt x="680" y="317"/>
                </a:lnTo>
              </a:path>
            </a:pathLst>
          </a:custGeom>
          <a:noFill/>
          <a:ln w="38160">
            <a:solidFill>
              <a:schemeClr val="dk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9"/>
          <p:cNvSpPr/>
          <p:nvPr/>
        </p:nvSpPr>
        <p:spPr>
          <a:xfrm>
            <a:off x="1547640" y="5013360"/>
            <a:ext cx="1943640" cy="502200"/>
          </a:xfrm>
          <a:custGeom>
            <a:avLst/>
            <a:gdLst/>
            <a:ahLst/>
            <a:cxnLst/>
            <a:rect l="l" t="t" r="r" b="b"/>
            <a:pathLst>
              <a:path w="1225" h="317">
                <a:moveTo>
                  <a:pt x="1225" y="317"/>
                </a:moveTo>
                <a:lnTo>
                  <a:pt x="0" y="317"/>
                </a:lnTo>
                <a:lnTo>
                  <a:pt x="0" y="0"/>
                </a:lnTo>
              </a:path>
            </a:pathLst>
          </a:custGeom>
          <a:noFill/>
          <a:ln w="38160">
            <a:solidFill>
              <a:schemeClr val="dk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0"/>
          <p:cNvSpPr/>
          <p:nvPr/>
        </p:nvSpPr>
        <p:spPr>
          <a:xfrm>
            <a:off x="4616280" y="2444760"/>
            <a:ext cx="3735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No extra time; Fast;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93" name="CustomShape 2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D10AFA6-A4E9-47AC-AA62-92D1B9B72C78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94" name="CustomShape 22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04920" y="870120"/>
            <a:ext cx="754272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Post-index addressing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LDR  R0, </a:t>
            </a:r>
            <a:r>
              <a:rPr lang="en-IN" sz="26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[R1], #4</a:t>
            </a:r>
            <a:r>
              <a:rPr lang="en-IN" sz="260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     </a:t>
            </a: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@ R0=mem[R1]</a:t>
            </a:r>
            <a:endParaRPr lang="en-IN" sz="26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19"/>
              </a:spcBef>
            </a:pPr>
            <a:r>
              <a:rPr lang="en-IN" sz="2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                  @ R1=R1+4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573440" y="3429000"/>
            <a:ext cx="1452960" cy="792720"/>
          </a:xfrm>
          <a:prstGeom prst="rect">
            <a:avLst/>
          </a:prstGeom>
          <a:noFill/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4573440" y="4222800"/>
            <a:ext cx="1452960" cy="790920"/>
          </a:xfrm>
          <a:prstGeom prst="rect">
            <a:avLst/>
          </a:prstGeom>
          <a:solidFill>
            <a:srgbClr val="969696"/>
          </a:solidFill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4573440" y="5013360"/>
            <a:ext cx="1452960" cy="792720"/>
          </a:xfrm>
          <a:prstGeom prst="rect">
            <a:avLst/>
          </a:prstGeom>
          <a:noFill/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6"/>
          <p:cNvSpPr/>
          <p:nvPr/>
        </p:nvSpPr>
        <p:spPr>
          <a:xfrm>
            <a:off x="4573440" y="2901960"/>
            <a:ext cx="360" cy="334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6027840" y="2901960"/>
            <a:ext cx="360" cy="334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6937200" y="4219560"/>
            <a:ext cx="1452960" cy="792720"/>
          </a:xfrm>
          <a:prstGeom prst="rect">
            <a:avLst/>
          </a:prstGeom>
          <a:solidFill>
            <a:srgbClr val="969696"/>
          </a:solidFill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56880" rIns="113760" bIns="568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500" b="0" strike="noStrike" spc="-1">
                <a:solidFill>
                  <a:srgbClr val="000000"/>
                </a:solidFill>
                <a:latin typeface="Tahoma"/>
                <a:ea typeface="Tahoma"/>
              </a:rPr>
              <a:t>R0</a:t>
            </a:r>
            <a:endParaRPr lang="en-IN" sz="3500" b="0" strike="noStrike" spc="-1"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844560" y="4222800"/>
            <a:ext cx="1454760" cy="790920"/>
          </a:xfrm>
          <a:prstGeom prst="rect">
            <a:avLst/>
          </a:prstGeom>
          <a:solidFill>
            <a:srgbClr val="969696"/>
          </a:solidFill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56880" rIns="113760" bIns="568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500" b="0" strike="noStrike" spc="-1">
                <a:solidFill>
                  <a:srgbClr val="000000"/>
                </a:solidFill>
                <a:latin typeface="Tahoma"/>
                <a:ea typeface="Tahoma"/>
              </a:rPr>
              <a:t>R1</a:t>
            </a:r>
            <a:endParaRPr lang="en-IN" sz="3500" b="0" strike="noStrike" spc="-1">
              <a:latin typeface="Arial"/>
            </a:endParaRPr>
          </a:p>
        </p:txBody>
      </p:sp>
      <p:grpSp>
        <p:nvGrpSpPr>
          <p:cNvPr id="204" name="Group 10"/>
          <p:cNvGrpSpPr/>
          <p:nvPr/>
        </p:nvGrpSpPr>
        <p:grpSpPr>
          <a:xfrm>
            <a:off x="3117960" y="5229360"/>
            <a:ext cx="726120" cy="702360"/>
            <a:chOff x="3117960" y="5229360"/>
            <a:chExt cx="726120" cy="702360"/>
          </a:xfrm>
        </p:grpSpPr>
        <p:sp>
          <p:nvSpPr>
            <p:cNvPr id="205" name="CustomShape 11"/>
            <p:cNvSpPr/>
            <p:nvPr/>
          </p:nvSpPr>
          <p:spPr>
            <a:xfrm>
              <a:off x="3117960" y="5229360"/>
              <a:ext cx="726120" cy="702360"/>
            </a:xfrm>
            <a:prstGeom prst="ellipse">
              <a:avLst/>
            </a:prstGeom>
            <a:noFill/>
            <a:ln w="9360">
              <a:solidFill>
                <a:schemeClr val="dk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2"/>
            <p:cNvSpPr/>
            <p:nvPr/>
          </p:nvSpPr>
          <p:spPr>
            <a:xfrm>
              <a:off x="3210120" y="5229360"/>
              <a:ext cx="551880" cy="645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56880" rIns="113760" bIns="5688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IN" sz="3500" b="0" strike="noStrike" spc="-1">
                  <a:solidFill>
                    <a:srgbClr val="000000"/>
                  </a:solidFill>
                  <a:latin typeface="Tahoma"/>
                  <a:ea typeface="Tahoma"/>
                </a:rPr>
                <a:t>+</a:t>
              </a:r>
              <a:endParaRPr lang="en-IN" sz="3500" b="0" strike="noStrike" spc="-1">
                <a:latin typeface="Arial"/>
              </a:endParaRPr>
            </a:p>
          </p:txBody>
        </p:sp>
      </p:grpSp>
      <p:sp>
        <p:nvSpPr>
          <p:cNvPr id="207" name="CustomShape 13"/>
          <p:cNvSpPr/>
          <p:nvPr/>
        </p:nvSpPr>
        <p:spPr>
          <a:xfrm>
            <a:off x="6027840" y="4657680"/>
            <a:ext cx="81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3483000" y="3605040"/>
            <a:ext cx="8280" cy="162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5"/>
          <p:cNvSpPr/>
          <p:nvPr/>
        </p:nvSpPr>
        <p:spPr>
          <a:xfrm>
            <a:off x="474840" y="3044880"/>
            <a:ext cx="342792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56880" rIns="113760" bIns="5688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LDR R0,</a:t>
            </a:r>
            <a:r>
              <a:rPr lang="en-IN" sz="30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[R1],</a:t>
            </a:r>
            <a:r>
              <a:rPr lang="en-IN" sz="300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  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210" name="CustomShape 16"/>
          <p:cNvSpPr/>
          <p:nvPr/>
        </p:nvSpPr>
        <p:spPr>
          <a:xfrm>
            <a:off x="3348000" y="3213000"/>
            <a:ext cx="273600" cy="262440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7"/>
          <p:cNvSpPr/>
          <p:nvPr/>
        </p:nvSpPr>
        <p:spPr>
          <a:xfrm rot="10800000" flipH="1">
            <a:off x="2300040" y="4654080"/>
            <a:ext cx="227052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1547640" y="5013360"/>
            <a:ext cx="1583280" cy="575280"/>
          </a:xfrm>
          <a:custGeom>
            <a:avLst/>
            <a:gdLst/>
            <a:ahLst/>
            <a:cxnLst/>
            <a:rect l="l" t="t" r="r" b="b"/>
            <a:pathLst>
              <a:path w="998" h="363">
                <a:moveTo>
                  <a:pt x="998" y="363"/>
                </a:moveTo>
                <a:lnTo>
                  <a:pt x="0" y="363"/>
                </a:lnTo>
                <a:lnTo>
                  <a:pt x="0" y="0"/>
                </a:lnTo>
              </a:path>
            </a:pathLst>
          </a:custGeom>
          <a:noFill/>
          <a:ln w="38160">
            <a:solidFill>
              <a:schemeClr val="dk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2C69AB2-7E77-40DA-BAE5-EA0391101CE8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4" name="CustomShape 20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85800" y="1201680"/>
            <a:ext cx="761904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Comparisons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295280" y="1981080"/>
            <a:ext cx="7085520" cy="40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Pre-indexed addressing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LDR  R0, </a:t>
            </a:r>
            <a:r>
              <a:rPr lang="en-IN" sz="24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[R1, R2]  </a:t>
            </a: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@ R0=mem[R1+R2]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                 @ R1 unchanged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Auto-indexing addressing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LDR  R0, </a:t>
            </a:r>
            <a:r>
              <a:rPr lang="en-IN" sz="24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[R1, R2]! </a:t>
            </a: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@ R0=mem[R1+R2]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                 @ R1=R1+R2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Post-indexed addressing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LDR  R0, </a:t>
            </a:r>
            <a:r>
              <a:rPr lang="en-IN" sz="240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[R1], R2</a:t>
            </a:r>
            <a:r>
              <a:rPr lang="en-IN" sz="2400" b="1" strike="noStrike" spc="-1">
                <a:solidFill>
                  <a:srgbClr val="0000FF"/>
                </a:solidFill>
                <a:latin typeface="Courier New"/>
                <a:ea typeface="Courier New"/>
              </a:rPr>
              <a:t>  </a:t>
            </a: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@ R0=mem[R1]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                 @ R1=R1+R2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4835FC3-DD92-4185-894F-571E507C5C13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33520" y="1167120"/>
            <a:ext cx="761904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Example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20" name="Google Shape;286;p31"/>
          <p:cNvPicPr/>
          <p:nvPr/>
        </p:nvPicPr>
        <p:blipFill>
          <a:blip r:embed="rId2"/>
          <a:stretch/>
        </p:blipFill>
        <p:spPr>
          <a:xfrm>
            <a:off x="1621800" y="1957680"/>
            <a:ext cx="5899680" cy="1624680"/>
          </a:xfrm>
          <a:prstGeom prst="rect">
            <a:avLst/>
          </a:prstGeom>
          <a:ln>
            <a:noFill/>
          </a:ln>
        </p:spPr>
      </p:pic>
      <p:pic>
        <p:nvPicPr>
          <p:cNvPr id="221" name="Google Shape;287;p31"/>
          <p:cNvPicPr/>
          <p:nvPr/>
        </p:nvPicPr>
        <p:blipFill>
          <a:blip r:embed="rId3"/>
          <a:stretch/>
        </p:blipFill>
        <p:spPr>
          <a:xfrm>
            <a:off x="1621800" y="3612960"/>
            <a:ext cx="4680360" cy="730800"/>
          </a:xfrm>
          <a:prstGeom prst="rect">
            <a:avLst/>
          </a:prstGeom>
          <a:ln>
            <a:noFill/>
          </a:ln>
        </p:spPr>
      </p:pic>
      <p:pic>
        <p:nvPicPr>
          <p:cNvPr id="222" name="Google Shape;288;p31"/>
          <p:cNvPicPr/>
          <p:nvPr/>
        </p:nvPicPr>
        <p:blipFill>
          <a:blip r:embed="rId4"/>
          <a:stretch/>
        </p:blipFill>
        <p:spPr>
          <a:xfrm>
            <a:off x="1725480" y="4374000"/>
            <a:ext cx="4943880" cy="195444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053EDF6-EABD-4E17-B431-C431B1485D22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5800" y="1676520"/>
            <a:ext cx="398700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comic"/>
                <a:ea typeface="comic"/>
              </a:rPr>
              <a:t>The ARM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EA248C3-0E52-4FA8-AB46-F3A5345ED63E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97" name="Google Shape;104;p14"/>
          <p:cNvPicPr/>
          <p:nvPr/>
        </p:nvPicPr>
        <p:blipFill>
          <a:blip r:embed="rId2"/>
          <a:stretch/>
        </p:blipFill>
        <p:spPr>
          <a:xfrm rot="20500800">
            <a:off x="2265120" y="2459520"/>
            <a:ext cx="2122920" cy="215172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4530960" y="4599360"/>
            <a:ext cx="4418640" cy="10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C00000"/>
                </a:solidFill>
                <a:latin typeface="comic"/>
                <a:ea typeface="comic"/>
              </a:rPr>
              <a:t>Flow control Instructions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52280" y="1194120"/>
            <a:ext cx="777132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Example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26" name="Google Shape;295;p32"/>
          <p:cNvPicPr/>
          <p:nvPr/>
        </p:nvPicPr>
        <p:blipFill>
          <a:blip r:embed="rId3"/>
          <a:stretch/>
        </p:blipFill>
        <p:spPr>
          <a:xfrm>
            <a:off x="500040" y="2133720"/>
            <a:ext cx="6653880" cy="1832400"/>
          </a:xfrm>
          <a:prstGeom prst="rect">
            <a:avLst/>
          </a:prstGeom>
          <a:ln>
            <a:noFill/>
          </a:ln>
        </p:spPr>
      </p:pic>
      <p:pic>
        <p:nvPicPr>
          <p:cNvPr id="227" name="Google Shape;296;p32"/>
          <p:cNvPicPr/>
          <p:nvPr/>
        </p:nvPicPr>
        <p:blipFill>
          <a:blip r:embed="rId4"/>
          <a:stretch/>
        </p:blipFill>
        <p:spPr>
          <a:xfrm>
            <a:off x="685800" y="4038480"/>
            <a:ext cx="4939200" cy="761040"/>
          </a:xfrm>
          <a:prstGeom prst="rect">
            <a:avLst/>
          </a:prstGeom>
          <a:ln>
            <a:noFill/>
          </a:ln>
        </p:spPr>
      </p:pic>
      <p:pic>
        <p:nvPicPr>
          <p:cNvPr id="228" name="Google Shape;297;p32"/>
          <p:cNvPicPr/>
          <p:nvPr/>
        </p:nvPicPr>
        <p:blipFill>
          <a:blip r:embed="rId5"/>
          <a:stretch/>
        </p:blipFill>
        <p:spPr>
          <a:xfrm>
            <a:off x="1677240" y="4624920"/>
            <a:ext cx="4299480" cy="1730520"/>
          </a:xfrm>
          <a:prstGeom prst="rect">
            <a:avLst/>
          </a:prstGeom>
          <a:ln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B0E03D8-6B89-4774-A161-5AE4BD416D46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04920" y="1074600"/>
            <a:ext cx="777132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Example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32" name="Google Shape;304;p33"/>
          <p:cNvPicPr/>
          <p:nvPr/>
        </p:nvPicPr>
        <p:blipFill>
          <a:blip r:embed="rId2"/>
          <a:stretch/>
        </p:blipFill>
        <p:spPr>
          <a:xfrm>
            <a:off x="531000" y="2057400"/>
            <a:ext cx="6653880" cy="1832400"/>
          </a:xfrm>
          <a:prstGeom prst="rect">
            <a:avLst/>
          </a:prstGeom>
          <a:ln>
            <a:noFill/>
          </a:ln>
        </p:spPr>
      </p:pic>
      <p:pic>
        <p:nvPicPr>
          <p:cNvPr id="233" name="Google Shape;305;p33"/>
          <p:cNvPicPr/>
          <p:nvPr/>
        </p:nvPicPr>
        <p:blipFill>
          <a:blip r:embed="rId3"/>
          <a:stretch/>
        </p:blipFill>
        <p:spPr>
          <a:xfrm>
            <a:off x="566280" y="4038480"/>
            <a:ext cx="5082120" cy="713160"/>
          </a:xfrm>
          <a:prstGeom prst="rect">
            <a:avLst/>
          </a:prstGeom>
          <a:ln>
            <a:noFill/>
          </a:ln>
        </p:spPr>
      </p:pic>
      <p:pic>
        <p:nvPicPr>
          <p:cNvPr id="234" name="Google Shape;306;p33"/>
          <p:cNvPicPr/>
          <p:nvPr/>
        </p:nvPicPr>
        <p:blipFill>
          <a:blip r:embed="rId4"/>
          <a:stretch/>
        </p:blipFill>
        <p:spPr>
          <a:xfrm>
            <a:off x="1828800" y="4629960"/>
            <a:ext cx="4231800" cy="171360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38FE557-25AE-43EC-BD7E-0C760CE1DE74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56000" y="1066680"/>
            <a:ext cx="761904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Summary of addressing modes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38" name="Google Shape;313;p34"/>
          <p:cNvPicPr/>
          <p:nvPr/>
        </p:nvPicPr>
        <p:blipFill>
          <a:blip r:embed="rId2"/>
          <a:stretch/>
        </p:blipFill>
        <p:spPr>
          <a:xfrm>
            <a:off x="451440" y="3124080"/>
            <a:ext cx="8228520" cy="3128040"/>
          </a:xfrm>
          <a:prstGeom prst="rect">
            <a:avLst/>
          </a:prstGeom>
          <a:ln>
            <a:noFill/>
          </a:ln>
        </p:spPr>
      </p:pic>
      <p:pic>
        <p:nvPicPr>
          <p:cNvPr id="239" name="Google Shape;314;p34"/>
          <p:cNvPicPr/>
          <p:nvPr/>
        </p:nvPicPr>
        <p:blipFill>
          <a:blip r:embed="rId3"/>
          <a:stretch/>
        </p:blipFill>
        <p:spPr>
          <a:xfrm>
            <a:off x="990720" y="1946160"/>
            <a:ext cx="5771160" cy="105624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AE3ADEF-A143-45A4-BAA8-31EEDF38CBAA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914400" y="1314000"/>
            <a:ext cx="746640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Summary of addressing modes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43" name="Google Shape;321;p35"/>
          <p:cNvPicPr/>
          <p:nvPr/>
        </p:nvPicPr>
        <p:blipFill>
          <a:blip r:embed="rId2"/>
          <a:stretch/>
        </p:blipFill>
        <p:spPr>
          <a:xfrm>
            <a:off x="457200" y="2514600"/>
            <a:ext cx="8228520" cy="3138840"/>
          </a:xfrm>
          <a:prstGeom prst="rect">
            <a:avLst/>
          </a:prstGeom>
          <a:ln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EE3B949-1149-4729-98B7-69E00C4883B6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23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16840" y="1149480"/>
            <a:ext cx="792324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Summary of addressing modes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47" name="Google Shape;328;p36"/>
          <p:cNvPicPr/>
          <p:nvPr/>
        </p:nvPicPr>
        <p:blipFill>
          <a:blip r:embed="rId2"/>
          <a:stretch/>
        </p:blipFill>
        <p:spPr>
          <a:xfrm>
            <a:off x="500040" y="3429000"/>
            <a:ext cx="8228520" cy="2877120"/>
          </a:xfrm>
          <a:prstGeom prst="rect">
            <a:avLst/>
          </a:prstGeom>
          <a:ln>
            <a:noFill/>
          </a:ln>
        </p:spPr>
      </p:pic>
      <p:pic>
        <p:nvPicPr>
          <p:cNvPr id="248" name="Google Shape;329;p36"/>
          <p:cNvPicPr/>
          <p:nvPr/>
        </p:nvPicPr>
        <p:blipFill>
          <a:blip r:embed="rId3"/>
          <a:stretch/>
        </p:blipFill>
        <p:spPr>
          <a:xfrm>
            <a:off x="1533600" y="1905120"/>
            <a:ext cx="5771160" cy="105624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C313FFE-9475-43AC-B14D-B0CD404AC921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85800" y="1143000"/>
            <a:ext cx="8228520" cy="41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Summary of addressing modes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52" name="Google Shape;336;p37"/>
          <p:cNvPicPr/>
          <p:nvPr/>
        </p:nvPicPr>
        <p:blipFill>
          <a:blip r:embed="rId2"/>
          <a:stretch/>
        </p:blipFill>
        <p:spPr>
          <a:xfrm>
            <a:off x="457200" y="2525040"/>
            <a:ext cx="8228520" cy="285948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1037069-503A-4163-9BE6-578737840559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85800" y="1066680"/>
            <a:ext cx="777096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Load an address into a register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60000" y="1944000"/>
            <a:ext cx="82796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Note that all addressing modes are register-offsetted. Can we issue 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LDR R0, Table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? The pseudo instruction 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ADR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loads a register with an address 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table: 	.word	10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		LDR  R0, table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Assembler transfer pseudo instruction into a sequence of appropriate instructions 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  sub	r0, pc, #12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D3D3345-9BE9-4A4F-BF69-F2647CB47963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12920" y="99072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959" b="1" strike="noStrike" spc="-1">
                <a:solidFill>
                  <a:srgbClr val="0000FF"/>
                </a:solidFill>
                <a:latin typeface="Calibri"/>
                <a:ea typeface="Calibri"/>
              </a:rPr>
              <a:t>Application</a:t>
            </a:r>
            <a:endParaRPr lang="en-IN" sz="3959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52280" y="189072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90000"/>
              </a:lnSpc>
            </a:pP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ADR R1, table</a:t>
            </a:r>
            <a:endParaRPr lang="en-IN" sz="241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82"/>
              </a:spcBef>
            </a:pP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loop: 	</a:t>
            </a:r>
            <a:r>
              <a:rPr lang="en-IN" sz="241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LDR R0, [R1]</a:t>
            </a:r>
            <a:endParaRPr lang="en-IN" sz="241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82"/>
              </a:spcBef>
            </a:pPr>
            <a:r>
              <a:rPr lang="en-IN" sz="241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			ADD R1, R1, #4</a:t>
            </a:r>
            <a:endParaRPr lang="en-IN" sz="241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82"/>
              </a:spcBef>
            </a:pP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@ operations on R0</a:t>
            </a:r>
            <a:endParaRPr lang="en-IN" sz="241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82"/>
              </a:spcBef>
            </a:pP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…</a:t>
            </a:r>
            <a:endParaRPr lang="en-IN" sz="241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82"/>
              </a:spcBef>
            </a:pPr>
            <a:endParaRPr lang="en-IN" sz="241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82"/>
              </a:spcBef>
            </a:pP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ADR R1, table</a:t>
            </a:r>
            <a:endParaRPr lang="en-IN" sz="241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82"/>
              </a:spcBef>
            </a:pP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loop: 	</a:t>
            </a:r>
            <a:r>
              <a:rPr lang="en-IN" sz="2410" b="1" strike="noStrike" spc="-1">
                <a:solidFill>
                  <a:srgbClr val="FF0000"/>
                </a:solidFill>
                <a:latin typeface="Courier New"/>
                <a:ea typeface="Courier New"/>
              </a:rPr>
              <a:t>LDR R0, [R1], #4</a:t>
            </a:r>
            <a:endParaRPr lang="en-IN" sz="241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82"/>
              </a:spcBef>
            </a:pP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</a:t>
            </a:r>
            <a:endParaRPr lang="en-IN" sz="241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82"/>
              </a:spcBef>
            </a:pP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@ operations on R0</a:t>
            </a:r>
            <a:endParaRPr lang="en-IN" sz="241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82"/>
              </a:spcBef>
            </a:pPr>
            <a:r>
              <a:rPr lang="en-IN" sz="241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			…</a:t>
            </a:r>
            <a:endParaRPr lang="en-IN" sz="241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611280" y="3716280"/>
            <a:ext cx="6047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 cap="rnd">
            <a:solidFill>
              <a:schemeClr val="lt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7188120" y="2897280"/>
            <a:ext cx="1452960" cy="792720"/>
          </a:xfrm>
          <a:prstGeom prst="rect">
            <a:avLst/>
          </a:prstGeom>
          <a:noFill/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7188120" y="3691080"/>
            <a:ext cx="1452960" cy="790920"/>
          </a:xfrm>
          <a:prstGeom prst="rect">
            <a:avLst/>
          </a:prstGeom>
          <a:noFill/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6"/>
          <p:cNvSpPr/>
          <p:nvPr/>
        </p:nvSpPr>
        <p:spPr>
          <a:xfrm>
            <a:off x="7188120" y="4481640"/>
            <a:ext cx="1452960" cy="792720"/>
          </a:xfrm>
          <a:prstGeom prst="rect">
            <a:avLst/>
          </a:prstGeom>
          <a:noFill/>
          <a:ln w="1908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7"/>
          <p:cNvSpPr/>
          <p:nvPr/>
        </p:nvSpPr>
        <p:spPr>
          <a:xfrm>
            <a:off x="7188120" y="2370240"/>
            <a:ext cx="360" cy="334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8"/>
          <p:cNvSpPr/>
          <p:nvPr/>
        </p:nvSpPr>
        <p:spPr>
          <a:xfrm>
            <a:off x="8642520" y="2370240"/>
            <a:ext cx="360" cy="334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9"/>
          <p:cNvSpPr/>
          <p:nvPr/>
        </p:nvSpPr>
        <p:spPr>
          <a:xfrm>
            <a:off x="6770520" y="2874960"/>
            <a:ext cx="359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0"/>
          <p:cNvSpPr/>
          <p:nvPr/>
        </p:nvSpPr>
        <p:spPr>
          <a:xfrm>
            <a:off x="5695200" y="2603160"/>
            <a:ext cx="10958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400" b="1" strike="noStrike" spc="-1">
                <a:solidFill>
                  <a:srgbClr val="0000CC"/>
                </a:solidFill>
                <a:latin typeface="Courier New"/>
                <a:ea typeface="Courier New"/>
              </a:rPr>
              <a:t>table</a:t>
            </a:r>
            <a:endParaRPr lang="en-IN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400" b="1" strike="noStrike" spc="-1">
                <a:solidFill>
                  <a:srgbClr val="0000CC"/>
                </a:solidFill>
                <a:latin typeface="Courier New"/>
                <a:ea typeface="Courier New"/>
              </a:rPr>
              <a:t>R1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69" name="CustomShape 1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1B81803-EB1E-43CC-AE96-83EF563F92BB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0" name="CustomShape 12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1371600"/>
            <a:ext cx="8228520" cy="38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0000FF"/>
                </a:solidFill>
                <a:latin typeface="Calibri"/>
                <a:ea typeface="Calibri"/>
              </a:rPr>
              <a:t>Q &amp; A</a:t>
            </a:r>
            <a:r>
              <a:t/>
            </a:r>
            <a:br/>
            <a:r>
              <a:rPr lang="en-IN" sz="4400" b="1" strike="noStrike" spc="-1">
                <a:solidFill>
                  <a:srgbClr val="0000FF"/>
                </a:solidFill>
                <a:latin typeface="Calibri"/>
                <a:ea typeface="Calibri"/>
              </a:rPr>
              <a:t>on </a:t>
            </a:r>
            <a:r>
              <a:t/>
            </a:r>
            <a:br/>
            <a:r>
              <a:rPr lang="en-IN" sz="4400" b="1" strike="noStrike" spc="-1">
                <a:solidFill>
                  <a:srgbClr val="0000FF"/>
                </a:solidFill>
                <a:latin typeface="Calibri"/>
                <a:ea typeface="Calibri"/>
              </a:rPr>
              <a:t>Arm Instruction Set – Data Transfer group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C6791DC-1EDD-4057-9177-15A7F87F1284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85120" y="609480"/>
            <a:ext cx="792360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Flow control instructions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Determine the instruction to be executed next</a:t>
            </a:r>
            <a:endParaRPr lang="en-IN" sz="3200" b="0" strike="noStrike" spc="-1">
              <a:latin typeface="Arial"/>
            </a:endParaRPr>
          </a:p>
          <a:p>
            <a:pPr marL="343080" indent="-138600">
              <a:lnSpc>
                <a:spcPct val="100000"/>
              </a:lnSpc>
              <a:spcBef>
                <a:spcPts val="641"/>
              </a:spcBef>
            </a:pPr>
            <a:endParaRPr lang="en-IN" sz="3200" b="0" strike="noStrike" spc="-1">
              <a:latin typeface="Arial"/>
            </a:endParaRPr>
          </a:p>
        </p:txBody>
      </p:sp>
      <p:pic>
        <p:nvPicPr>
          <p:cNvPr id="102" name="Google Shape;114;p15"/>
          <p:cNvPicPr/>
          <p:nvPr/>
        </p:nvPicPr>
        <p:blipFill>
          <a:blip r:embed="rId3"/>
          <a:stretch/>
        </p:blipFill>
        <p:spPr>
          <a:xfrm>
            <a:off x="304920" y="1295280"/>
            <a:ext cx="8361360" cy="482976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4572000" y="2895480"/>
            <a:ext cx="40327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262673"/>
                </a:solidFill>
                <a:latin typeface="Trebuchet MS"/>
                <a:ea typeface="Trebuchet MS"/>
              </a:rPr>
              <a:t>pc-relative offset within 32MB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D2B9A6-2ECC-4315-92F3-C9B207D1841A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09480" y="882720"/>
            <a:ext cx="7237800" cy="83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Flow control instructions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447920" y="1722600"/>
            <a:ext cx="6247440" cy="48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Branch instruction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			</a:t>
            </a:r>
            <a:r>
              <a:rPr lang="en-IN" sz="2400" b="1" strike="noStrike" spc="-1">
                <a:solidFill>
                  <a:srgbClr val="FF0000"/>
                </a:solidFill>
                <a:latin typeface="Calibri"/>
                <a:ea typeface="Calibri"/>
              </a:rPr>
              <a:t>B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  label	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			…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label:	…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Conditional branches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			MOV  R0, #0	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loop:		…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			ADD  R0, R0, #1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			CMP  R0, #10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			</a:t>
            </a:r>
            <a:r>
              <a:rPr lang="en-IN" sz="2400" b="1" strike="noStrike" spc="-1">
                <a:solidFill>
                  <a:srgbClr val="FF0000"/>
                </a:solidFill>
                <a:latin typeface="Calibri"/>
                <a:ea typeface="Calibri"/>
              </a:rPr>
              <a:t>BNE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  loop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B73EA1A-E6BD-4E55-9A54-5FFCBB4E65C6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927000"/>
            <a:ext cx="822852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80" b="1" strike="noStrike" spc="-1">
                <a:solidFill>
                  <a:srgbClr val="0000FF"/>
                </a:solidFill>
                <a:latin typeface="Calibri"/>
                <a:ea typeface="Calibri"/>
              </a:rPr>
              <a:t>Branch conditions</a:t>
            </a:r>
            <a:endParaRPr lang="en-IN" sz="2880" b="0" strike="noStrike" spc="-1">
              <a:latin typeface="Arial"/>
            </a:endParaRPr>
          </a:p>
        </p:txBody>
      </p:sp>
      <p:pic>
        <p:nvPicPr>
          <p:cNvPr id="111" name="Google Shape;129;p17"/>
          <p:cNvPicPr/>
          <p:nvPr/>
        </p:nvPicPr>
        <p:blipFill>
          <a:blip r:embed="rId2"/>
          <a:stretch/>
        </p:blipFill>
        <p:spPr>
          <a:xfrm>
            <a:off x="411120" y="1598040"/>
            <a:ext cx="8228520" cy="473760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9A81CF3-BC65-41FC-B244-F5CA05395799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40640" y="725400"/>
            <a:ext cx="75427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Branches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15" name="Google Shape;136;p18"/>
          <p:cNvPicPr/>
          <p:nvPr/>
        </p:nvPicPr>
        <p:blipFill>
          <a:blip r:embed="rId2"/>
          <a:stretch/>
        </p:blipFill>
        <p:spPr>
          <a:xfrm>
            <a:off x="1271160" y="1469880"/>
            <a:ext cx="6465240" cy="488592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5D84127-EA9B-47C2-BE71-B1E8DA33D4AE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39560" y="99072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Branch and link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39560" y="18302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BL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instruction save the return address to 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R14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(lr)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 		BL    sub     @ call sub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  	CMP   R1, #5  @ return to here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  	MOVEQ R1, #0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  	…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sub:	…			@ sub entry point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		…</a:t>
            </a:r>
            <a:endParaRPr lang="en-IN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		MOV   PC, LR	@ return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E8EFFCD-D010-47F3-85A9-29BCD806AD1F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90720" y="958680"/>
            <a:ext cx="3580920" cy="152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comic"/>
                <a:ea typeface="comic"/>
              </a:rPr>
              <a:t>The ARM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CD8ADC0-AA08-486F-B3B5-350D003EE626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24" name="Google Shape;151;p20"/>
          <p:cNvPicPr/>
          <p:nvPr/>
        </p:nvPicPr>
        <p:blipFill>
          <a:blip r:embed="rId2"/>
          <a:stretch/>
        </p:blipFill>
        <p:spPr>
          <a:xfrm rot="20500800">
            <a:off x="3027240" y="2174760"/>
            <a:ext cx="2122920" cy="215172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4419720" y="4648320"/>
            <a:ext cx="3909960" cy="10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C00000"/>
                </a:solidFill>
                <a:latin typeface="comic"/>
                <a:ea typeface="comic"/>
              </a:rPr>
              <a:t>Data Transfer Instruction Set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39840" y="1469880"/>
            <a:ext cx="73141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FF"/>
                </a:solidFill>
                <a:latin typeface="Calibri"/>
                <a:ea typeface="Calibri"/>
              </a:rPr>
              <a:t>Data transfer instructions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447920" y="2579760"/>
            <a:ext cx="5942520" cy="335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Move data between registers and memory</a:t>
            </a:r>
            <a:endParaRPr lang="en-IN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Calibri"/>
                <a:ea typeface="Calibri"/>
              </a:rPr>
              <a:t>Basic forms</a:t>
            </a:r>
            <a:endParaRPr lang="en-IN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Single register load/store  </a:t>
            </a:r>
            <a:endParaRPr lang="en-IN" sz="24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Ex:  </a:t>
            </a:r>
            <a:r>
              <a:rPr lang="en-IN" sz="24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LDR , STR</a:t>
            </a:r>
            <a:endParaRPr lang="en-IN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C00000"/>
              </a:buClr>
              <a:buFont typeface="Arial"/>
              <a:buChar char="–"/>
            </a:pPr>
            <a:r>
              <a:rPr lang="en-IN" sz="24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Multiple register load/store</a:t>
            </a:r>
            <a:endParaRPr lang="en-IN" sz="24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Ex</a:t>
            </a:r>
            <a:r>
              <a:rPr lang="en-IN" sz="24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:</a:t>
            </a:r>
            <a:r>
              <a:rPr lang="en-IN" sz="24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  LDM, STM</a:t>
            </a:r>
            <a:endParaRPr lang="en-IN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84EFE8E-4F53-4803-8DF0-12D6A7A22FD2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SESSION JAN-MAY 2020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538</Words>
  <Application>Microsoft Office PowerPoint</Application>
  <PresentationFormat>On-screen Show (4:3)</PresentationFormat>
  <Paragraphs>205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Arial Black</vt:lpstr>
      <vt:lpstr>Calibri</vt:lpstr>
      <vt:lpstr>comic</vt:lpstr>
      <vt:lpstr>Courier New</vt:lpstr>
      <vt:lpstr>DejaVu Sans</vt:lpstr>
      <vt:lpstr>Symbol</vt:lpstr>
      <vt:lpstr>Tahoma</vt:lpstr>
      <vt:lpstr>Times New Roman</vt:lpstr>
      <vt:lpstr>Trebuchet MS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Suresh</cp:lastModifiedBy>
  <cp:revision>11</cp:revision>
  <dcterms:modified xsi:type="dcterms:W3CDTF">2020-01-24T09:41:03Z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