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C03E9B0-1A7D-4C0B-9718-72A0917747E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299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E071744-EDE2-4B00-A74A-2F041C273779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0" y="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56857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76778DF-832C-4A17-A43B-E70977E6A27D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205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354B61D-3604-40E9-811A-489B0FBED149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01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895FD6-37A6-4DEE-99B4-490D6D8E81D1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378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4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906EBEC-775A-4798-A19B-B4F61D74BA00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en-IN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09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0150EF-4BE3-4280-90E2-D8CDCF3682C8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17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C9859F5-94FF-413D-A6B9-FE7951B15C8B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62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FE668C-C21B-48B5-A6EE-12EDB11FD5BD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76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ECA2ED-0A49-4549-8E61-6C790DD92C2B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254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ED44B12-59A6-4C92-91C0-3A5DA006E58C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00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741972-066C-4EFA-A02E-5308051C1E62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19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76DE442-B814-4DC8-9FDC-A5F08BF1C2C8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32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C52C084-910B-4A63-B512-0799A338E3BE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40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5;p1"/>
          <p:cNvPicPr/>
          <p:nvPr/>
        </p:nvPicPr>
        <p:blipFill>
          <a:blip r:embed="rId14"/>
          <a:srcRect l="8752" t="18899" r="9042" b="16667"/>
          <a:stretch/>
        </p:blipFill>
        <p:spPr>
          <a:xfrm>
            <a:off x="6845400" y="0"/>
            <a:ext cx="2296800" cy="79020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330480" y="211320"/>
            <a:ext cx="651348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MICROPROCESSORS &amp; COMPUTER ARCHITECHTURE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330480" y="211320"/>
            <a:ext cx="6513480" cy="36756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5;p1"/>
          <p:cNvPicPr/>
          <p:nvPr/>
        </p:nvPicPr>
        <p:blipFill>
          <a:blip r:embed="rId14"/>
          <a:srcRect l="8752" t="18899" r="9042" b="16667"/>
          <a:stretch/>
        </p:blipFill>
        <p:spPr>
          <a:xfrm>
            <a:off x="6845400" y="0"/>
            <a:ext cx="2296800" cy="7902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495360" y="238320"/>
            <a:ext cx="63486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MICROPROCESSORS &amp; COMPUTER ARCHITECHTURE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57200" y="266400"/>
            <a:ext cx="6386760" cy="36756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Session%206/8.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Session%206/lm.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Session%206/2.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Session%206/4.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Session%206/3.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Session%206/6.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Session%206/5.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Session%206/cm.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ession%206/1.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hyperlink" Target="Session%206/7.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044080" y="3038040"/>
            <a:ext cx="4722480" cy="23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IN" sz="2480" b="1" strike="noStrike" spc="-1">
                <a:solidFill>
                  <a:srgbClr val="000000"/>
                </a:solidFill>
                <a:latin typeface="Arial Black"/>
                <a:ea typeface="Arial Black"/>
              </a:rPr>
              <a:t>UE18CS253</a:t>
            </a:r>
            <a:endParaRPr lang="en-IN" sz="248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96"/>
              </a:spcBef>
            </a:pPr>
            <a:r>
              <a:rPr lang="en-IN" sz="2480" b="1" strike="noStrike" spc="-1">
                <a:solidFill>
                  <a:srgbClr val="888888"/>
                </a:solidFill>
                <a:latin typeface="Calibri"/>
                <a:ea typeface="Calibri"/>
              </a:rPr>
              <a:t>Unit-1</a:t>
            </a:r>
            <a:endParaRPr lang="en-IN" sz="248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96"/>
              </a:spcBef>
            </a:pPr>
            <a:r>
              <a:rPr lang="en-IN" sz="2480" b="1" strike="noStrike" spc="-1">
                <a:solidFill>
                  <a:srgbClr val="888888"/>
                </a:solidFill>
                <a:latin typeface="Calibri"/>
                <a:ea typeface="Calibri"/>
              </a:rPr>
              <a:t>Session – 6</a:t>
            </a:r>
            <a:endParaRPr lang="en-IN" sz="248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96"/>
              </a:spcBef>
            </a:pPr>
            <a:r>
              <a:rPr lang="en-IN" sz="2480" b="1" strike="noStrike" spc="-1">
                <a:solidFill>
                  <a:srgbClr val="C00000"/>
                </a:solidFill>
                <a:latin typeface="Calibri"/>
                <a:ea typeface="Calibri"/>
              </a:rPr>
              <a:t>ARM </a:t>
            </a:r>
            <a:endParaRPr lang="en-IN" sz="248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96"/>
              </a:spcBef>
            </a:pPr>
            <a:r>
              <a:rPr lang="en-IN" sz="2480" b="1" strike="noStrike" spc="-1">
                <a:solidFill>
                  <a:srgbClr val="C00000"/>
                </a:solidFill>
                <a:latin typeface="Calibri"/>
                <a:ea typeface="Calibri"/>
              </a:rPr>
              <a:t>Assembly Language Programming</a:t>
            </a:r>
            <a:endParaRPr lang="en-IN" sz="2480" b="0" strike="noStrike" spc="-1">
              <a:latin typeface="Arial"/>
            </a:endParaRPr>
          </a:p>
        </p:txBody>
      </p:sp>
      <p:pic>
        <p:nvPicPr>
          <p:cNvPr id="89" name="Google Shape;95;p13"/>
          <p:cNvPicPr/>
          <p:nvPr/>
        </p:nvPicPr>
        <p:blipFill>
          <a:blip r:embed="rId3"/>
          <a:stretch/>
        </p:blipFill>
        <p:spPr>
          <a:xfrm rot="20500800">
            <a:off x="559800" y="2814120"/>
            <a:ext cx="1670760" cy="1693800"/>
          </a:xfrm>
          <a:prstGeom prst="rect">
            <a:avLst/>
          </a:prstGeom>
          <a:ln>
            <a:noFill/>
          </a:ln>
        </p:spPr>
      </p:pic>
      <p:pic>
        <p:nvPicPr>
          <p:cNvPr id="90" name="Google Shape;96;p13"/>
          <p:cNvPicPr/>
          <p:nvPr/>
        </p:nvPicPr>
        <p:blipFill>
          <a:blip r:embed="rId4"/>
          <a:stretch/>
        </p:blipFill>
        <p:spPr>
          <a:xfrm rot="3808800">
            <a:off x="7007040" y="1911960"/>
            <a:ext cx="2145600" cy="16992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8D3C298-9CB1-43F2-8D2C-1D447439F348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64000" y="1048320"/>
            <a:ext cx="6654600" cy="191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strike="noStrike" cap="small" spc="-1">
                <a:solidFill>
                  <a:srgbClr val="C00000"/>
                </a:solidFill>
                <a:latin typeface="comic"/>
                <a:ea typeface="comic"/>
              </a:rPr>
              <a:t>Microprocessors </a:t>
            </a:r>
            <a:r>
              <a:t/>
            </a:r>
            <a:br/>
            <a:r>
              <a:rPr lang="en-IN" sz="4000" b="1" strike="noStrike" cap="small" spc="-1">
                <a:solidFill>
                  <a:srgbClr val="C00000"/>
                </a:solidFill>
                <a:latin typeface="comic"/>
                <a:ea typeface="comic"/>
              </a:rPr>
              <a:t>&amp; Computer Architecture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5976000" y="5370480"/>
            <a:ext cx="29502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Credits: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MPCA Team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931320"/>
            <a:ext cx="822780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8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Conditional Execution</a:t>
            </a:r>
            <a:endParaRPr lang="en-IN" sz="288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16000" y="1752480"/>
            <a:ext cx="8631000" cy="53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Almost all ARM instructions have a condition field which allows it to be executed conditionally.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</a:pPr>
            <a:r>
              <a:rPr lang="en-IN" sz="2800" b="0" strike="noStrike" spc="-1">
                <a:solidFill>
                  <a:srgbClr val="0000FF"/>
                </a:solidFill>
                <a:latin typeface="Calibri"/>
                <a:ea typeface="Calibri"/>
              </a:rPr>
              <a:t>              </a:t>
            </a:r>
            <a:r>
              <a:rPr lang="en-IN" sz="2800" b="1" strike="noStrike" spc="-1">
                <a:solidFill>
                  <a:srgbClr val="0000FF"/>
                </a:solidFill>
                <a:latin typeface="Calibri"/>
                <a:ea typeface="Calibri"/>
              </a:rPr>
              <a:t>MOVCS R0, R1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145" name="Google Shape;180;p22"/>
          <p:cNvPicPr/>
          <p:nvPr/>
        </p:nvPicPr>
        <p:blipFill>
          <a:blip r:embed="rId3"/>
          <a:stretch/>
        </p:blipFill>
        <p:spPr>
          <a:xfrm>
            <a:off x="216000" y="3417120"/>
            <a:ext cx="8729280" cy="264924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18F17FA-62F3-4F0E-96F5-7FEF5EEFCB79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68038" y="1091562"/>
            <a:ext cx="85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u="sng" spc="-1" dirty="0">
                <a:solidFill>
                  <a:srgbClr val="0000FF"/>
                </a:solidFill>
                <a:hlinkClick r:id="rId4" action="ppaction://hlinkfile"/>
              </a:rPr>
              <a:t>CODE</a:t>
            </a:r>
            <a:endParaRPr lang="en-IN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89880" y="911880"/>
            <a:ext cx="82278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1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Conditional Execution</a:t>
            </a:r>
            <a:endParaRPr lang="en-IN" sz="261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19040" y="1545480"/>
            <a:ext cx="8227800" cy="243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CMP  R0, #5	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</a:t>
            </a:r>
            <a:r>
              <a:rPr lang="en-IN" sz="26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BEQ  bypass     </a:t>
            </a: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@ if (R0!=5) {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ADD  R1, R1, R0 @  R1=R1+R0-R2 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SUB  R1, R1, R2 @ }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bypass:</a:t>
            </a: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…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endParaRPr lang="en-IN" sz="26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14480" y="3446640"/>
            <a:ext cx="8913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 cap="rnd">
            <a:solidFill>
              <a:schemeClr val="lt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533520" y="5590080"/>
            <a:ext cx="8665920" cy="70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Rule of thumb: if the conditional sequence is three instructions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or less, it is better to use conditional execution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IN" sz="2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than a branch.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5040000" y="4230720"/>
            <a:ext cx="4104000" cy="52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FF"/>
                </a:solidFill>
                <a:latin typeface="Trebuchet MS"/>
                <a:ea typeface="Trebuchet MS"/>
              </a:rPr>
              <a:t>; smaller and faster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333360" y="3881520"/>
            <a:ext cx="8227800" cy="154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80000"/>
              </a:lnSpc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</a:t>
            </a:r>
            <a:endParaRPr lang="en-IN" sz="241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82"/>
              </a:spcBef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CMP   R0, #5</a:t>
            </a:r>
            <a:endParaRPr lang="en-IN" sz="241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82"/>
              </a:spcBef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</a:t>
            </a:r>
            <a:r>
              <a:rPr lang="en-IN" sz="241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ADDNE</a:t>
            </a: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R1, R1, R0</a:t>
            </a:r>
            <a:endParaRPr lang="en-IN" sz="241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82"/>
              </a:spcBef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</a:t>
            </a:r>
            <a:r>
              <a:rPr lang="en-IN" sz="241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SUBNE</a:t>
            </a: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R1, R1, R2</a:t>
            </a:r>
            <a:endParaRPr lang="en-IN" sz="2410" b="0" strike="noStrike" spc="-1">
              <a:latin typeface="Arial"/>
            </a:endParaRPr>
          </a:p>
          <a:p>
            <a:pPr marL="343080" indent="-153000">
              <a:lnSpc>
                <a:spcPct val="80000"/>
              </a:lnSpc>
              <a:spcBef>
                <a:spcPts val="592"/>
              </a:spcBef>
            </a:pPr>
            <a:endParaRPr lang="en-IN" sz="2410" b="0" strike="noStrike" spc="-1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49458D9-B4E9-4D1E-A5CC-F6E739E4ACD0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875160"/>
            <a:ext cx="8227800" cy="6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Conditional Execution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99400" y="1445400"/>
            <a:ext cx="8226360" cy="54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 if ((R0==R1) &amp;&amp; (R2==R3)) R4++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		CMP   R0, R1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		</a:t>
            </a:r>
            <a:r>
              <a:rPr lang="en-IN" sz="24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BNE   skip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		CMP   R2, R3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		</a:t>
            </a:r>
            <a:r>
              <a:rPr lang="en-IN" sz="24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BNE   skip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		ADD   R4, R4, #1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skip:</a:t>
            </a: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…  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		CMP   R0, R1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		CMP</a:t>
            </a:r>
            <a:r>
              <a:rPr lang="en-IN" sz="24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EQ</a:t>
            </a: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R2, R3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		ADD</a:t>
            </a:r>
            <a:r>
              <a:rPr lang="en-IN" sz="24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EQ</a:t>
            </a: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R4, R4, #1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99400" y="4800600"/>
            <a:ext cx="784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 cap="rnd">
            <a:solidFill>
              <a:schemeClr val="lt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648360" y="2133720"/>
            <a:ext cx="784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 cap="rnd">
            <a:solidFill>
              <a:schemeClr val="lt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5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1DAE83C-1EDD-41F7-BF72-8ADB90F77306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01640" y="1143000"/>
            <a:ext cx="289368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comic"/>
                <a:ea typeface="comic"/>
              </a:rPr>
              <a:t>The ARM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CB41321-E4F8-4E96-9841-7E216ED2EC0E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64" name="Google Shape;208;p25"/>
          <p:cNvPicPr/>
          <p:nvPr/>
        </p:nvPicPr>
        <p:blipFill>
          <a:blip r:embed="rId2"/>
          <a:stretch/>
        </p:blipFill>
        <p:spPr>
          <a:xfrm rot="20500800">
            <a:off x="2721600" y="2330640"/>
            <a:ext cx="2122200" cy="215100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4572000" y="4419720"/>
            <a:ext cx="4417920" cy="10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C00000"/>
                </a:solidFill>
                <a:latin typeface="comic"/>
                <a:ea typeface="comic"/>
              </a:rPr>
              <a:t>Multiple Load / Store Instructions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92480" y="1105920"/>
            <a:ext cx="82278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Multiple register load/store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66480" y="1828800"/>
            <a:ext cx="8468280" cy="434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FF"/>
                </a:solidFill>
                <a:latin typeface="Calibri"/>
                <a:ea typeface="Calibri"/>
              </a:rPr>
              <a:t>Transfer a block of data more efficiently.</a:t>
            </a:r>
            <a:endParaRPr lang="en-IN" sz="20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Used for procedure entry and exit for saving and restoring workspace registers and the return address</a:t>
            </a:r>
            <a:endParaRPr lang="en-IN" sz="20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FF"/>
                </a:solidFill>
                <a:latin typeface="Calibri"/>
                <a:ea typeface="Calibri"/>
              </a:rPr>
              <a:t>For ARM7, </a:t>
            </a:r>
            <a:r>
              <a:rPr lang="en-IN" sz="2000" b="0" i="1" strike="noStrike" spc="-1">
                <a:solidFill>
                  <a:srgbClr val="0000FF"/>
                </a:solidFill>
                <a:latin typeface="Calibri"/>
                <a:ea typeface="Calibri"/>
              </a:rPr>
              <a:t>2+Nt</a:t>
            </a:r>
            <a:r>
              <a:rPr lang="en-IN" sz="2000" b="0" strike="noStrike" spc="-1">
                <a:solidFill>
                  <a:srgbClr val="0000FF"/>
                </a:solidFill>
                <a:latin typeface="Calibri"/>
                <a:ea typeface="Calibri"/>
              </a:rPr>
              <a:t> cycles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IN" sz="2000" b="0" strike="noStrike" spc="-1">
                <a:solidFill>
                  <a:srgbClr val="0000FF"/>
                </a:solidFill>
                <a:latin typeface="Calibri"/>
                <a:ea typeface="Calibri"/>
              </a:rPr>
              <a:t>     (</a:t>
            </a:r>
            <a:r>
              <a:rPr lang="en-IN" sz="2000" b="0" i="1" strike="noStrike" spc="-1">
                <a:solidFill>
                  <a:srgbClr val="0000FF"/>
                </a:solidFill>
                <a:latin typeface="Calibri"/>
                <a:ea typeface="Calibri"/>
              </a:rPr>
              <a:t>N</a:t>
            </a:r>
            <a:r>
              <a:rPr lang="en-IN" sz="2000" b="0" strike="noStrike" spc="-1">
                <a:solidFill>
                  <a:srgbClr val="0000FF"/>
                </a:solidFill>
                <a:latin typeface="Calibri"/>
                <a:ea typeface="Calibri"/>
              </a:rPr>
              <a:t>: #words, </a:t>
            </a:r>
            <a:r>
              <a:rPr lang="en-IN" sz="2000" b="0" i="1" strike="noStrike" spc="-1">
                <a:solidFill>
                  <a:srgbClr val="0000FF"/>
                </a:solidFill>
                <a:latin typeface="Calibri"/>
                <a:ea typeface="Calibri"/>
              </a:rPr>
              <a:t>t</a:t>
            </a:r>
            <a:r>
              <a:rPr lang="en-IN" sz="2000" b="0" strike="noStrike" spc="-1">
                <a:solidFill>
                  <a:srgbClr val="0000FF"/>
                </a:solidFill>
                <a:latin typeface="Calibri"/>
                <a:ea typeface="Calibri"/>
              </a:rPr>
              <a:t>: time for a word for sequential access).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Increase interrupt latency since it can’t be  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interrupted.</a:t>
            </a:r>
            <a:endParaRPr lang="en-IN" sz="20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00"/>
              </a:spcBef>
            </a:pPr>
            <a:r>
              <a:rPr lang="en-IN" sz="2000" b="0" strike="noStrike" cap="small" spc="-1">
                <a:solidFill>
                  <a:srgbClr val="0000CC"/>
                </a:solidFill>
                <a:latin typeface="Calibri"/>
                <a:ea typeface="Calibri"/>
              </a:rPr>
              <a:t>registers are arranged an in increasing order</a:t>
            </a:r>
            <a:r>
              <a:rPr lang="en-IN" sz="2000" b="0" strike="noStrike" spc="-1">
                <a:solidFill>
                  <a:srgbClr val="0000CC"/>
                </a:solidFill>
                <a:latin typeface="Calibri"/>
                <a:ea typeface="Calibri"/>
              </a:rPr>
              <a:t>; </a:t>
            </a:r>
            <a:endParaRPr lang="en-IN" sz="20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C00000"/>
                </a:solidFill>
                <a:latin typeface="Courier New"/>
                <a:ea typeface="Courier New"/>
              </a:rPr>
              <a:t>LDMIA  R1, {R0, R2, R5} </a:t>
            </a: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@ R0 = mem[R1]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			 @ R2 = mem[R1+4]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			 @ R5 = mem[R1+8]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BE4BC8F-463E-444E-B8EE-820CF431EDF4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066680"/>
            <a:ext cx="822780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Multiple load/store register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39560" y="19836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LDM   load multiple registers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STM   store multiple registers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suffix      meaning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IA    increase after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IB    increase before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DA    decrease after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DB    decrease before</a:t>
            </a:r>
            <a:endParaRPr lang="en-IN" sz="2600" b="0" strike="noStrike" spc="-1">
              <a:latin typeface="Arial"/>
            </a:endParaRPr>
          </a:p>
          <a:p>
            <a:pPr marL="343080" indent="-137880">
              <a:lnSpc>
                <a:spcPct val="100000"/>
              </a:lnSpc>
              <a:spcBef>
                <a:spcPts val="641"/>
              </a:spcBef>
            </a:pPr>
            <a:endParaRPr lang="en-IN" sz="26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17D21A7-A2EE-4986-AC96-C1F74CB69521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1335240"/>
            <a:ext cx="82278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Addressing modes – Multiple 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176" name="Google Shape;230;p28"/>
          <p:cNvPicPr/>
          <p:nvPr/>
        </p:nvPicPr>
        <p:blipFill>
          <a:blip r:embed="rId2"/>
          <a:stretch/>
        </p:blipFill>
        <p:spPr>
          <a:xfrm>
            <a:off x="210960" y="3429000"/>
            <a:ext cx="8719920" cy="2141280"/>
          </a:xfrm>
          <a:prstGeom prst="rect">
            <a:avLst/>
          </a:prstGeom>
          <a:ln>
            <a:noFill/>
          </a:ln>
        </p:spPr>
      </p:pic>
      <p:pic>
        <p:nvPicPr>
          <p:cNvPr id="177" name="Google Shape;231;p28"/>
          <p:cNvPicPr/>
          <p:nvPr/>
        </p:nvPicPr>
        <p:blipFill>
          <a:blip r:embed="rId3"/>
          <a:stretch/>
        </p:blipFill>
        <p:spPr>
          <a:xfrm>
            <a:off x="304920" y="2354400"/>
            <a:ext cx="8380080" cy="46476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567F8DE-3544-4F1E-AB2E-1411DC4844AD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" name="CustomShape 9"/>
          <p:cNvSpPr/>
          <p:nvPr/>
        </p:nvSpPr>
        <p:spPr>
          <a:xfrm>
            <a:off x="6553080" y="1624050"/>
            <a:ext cx="14058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 smtClean="0">
                <a:latin typeface="Arial"/>
                <a:hlinkClick r:id="rId4" action="ppaction://hlinkfile"/>
              </a:rPr>
              <a:t>CODE</a:t>
            </a:r>
            <a:endParaRPr lang="en-IN" sz="1800" b="1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33520" y="846000"/>
            <a:ext cx="822780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Multiple load/store register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03760" y="1646640"/>
            <a:ext cx="8304120" cy="483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8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LDM&lt;mode&gt; Rn, {&lt;registers&gt;}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IA: addr:=Rn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IB: addr:=Rn+4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DA: addr:=Rn-#&lt;registers&gt;*4+4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DB: addr:=Rn-#&lt;registers&gt;*4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For each Ri in &lt;registers&gt; 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IB: addr:=addr+4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DB: addr:=addr-4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Ri:=M[addr]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IN" sz="24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IA: addr:=addr+4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DA: addr:=addr-4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&lt;!&gt;: Rn:=addr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11C9E54-C7F8-4D87-96C7-096B36EFB0B0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83" name="Picture 1"/>
          <p:cNvPicPr/>
          <p:nvPr/>
        </p:nvPicPr>
        <p:blipFill>
          <a:blip r:embed="rId3"/>
          <a:stretch/>
        </p:blipFill>
        <p:spPr>
          <a:xfrm>
            <a:off x="6131160" y="2110680"/>
            <a:ext cx="2465280" cy="3512880"/>
          </a:xfrm>
          <a:prstGeom prst="rect">
            <a:avLst/>
          </a:prstGeom>
          <a:ln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69080" y="956520"/>
            <a:ext cx="82278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Multiple load/store register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54320" y="1615680"/>
            <a:ext cx="5256000" cy="494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8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LDM&lt;mode&gt; Rn, {&lt;registers&gt;}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IA: addr:=Rn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IB: addr:=Rn+4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DA: addr:=Rn-#&lt;registers&gt;*4+4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DB: addr:=Rn-#&lt;registers&gt;*4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For each Ri in &lt;registers&gt; 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  </a:t>
            </a:r>
            <a:r>
              <a:rPr lang="en-IN" sz="24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IB: addr:=addr+4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DB: addr:=addr-4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Ri:=M[addr]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IA: addr:=addr+4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DA: addr:=addr-4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&lt;!&gt;: Rn:=addr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4B8150E-1DFC-4F5F-934C-FD5E780A2BE1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88" name="Picture 1"/>
          <p:cNvPicPr/>
          <p:nvPr/>
        </p:nvPicPr>
        <p:blipFill>
          <a:blip r:embed="rId3"/>
          <a:stretch/>
        </p:blipFill>
        <p:spPr>
          <a:xfrm>
            <a:off x="6386400" y="2127600"/>
            <a:ext cx="2465280" cy="3512880"/>
          </a:xfrm>
          <a:prstGeom prst="rect">
            <a:avLst/>
          </a:prstGeom>
          <a:ln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902520"/>
            <a:ext cx="82278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Multiple load/store register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85800" y="1712160"/>
            <a:ext cx="8456400" cy="46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8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LDM&lt;mode&gt; Rn, {&lt;registers&gt;}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IA: addr:=Rn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IB: addr:=Rn+4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DA: addr:=Rn-#&lt;registers&gt;*4+4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DB: addr:=Rn-#&lt;registers&gt;*4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For each Ri in &lt;registers&gt; 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IB: addr:=addr+4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DB: addr:=addr-4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Ri:=M[addr]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IA: addr:=addr+4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IN" sz="24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DA: addr:=addr-4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&lt;!&gt;: Rn:=addr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B7A6DAF-4E67-40D9-AF77-4D9CF0A975FD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19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93" name="Picture 1"/>
          <p:cNvPicPr/>
          <p:nvPr/>
        </p:nvPicPr>
        <p:blipFill>
          <a:blip r:embed="rId3"/>
          <a:stretch/>
        </p:blipFill>
        <p:spPr>
          <a:xfrm>
            <a:off x="6386400" y="2277000"/>
            <a:ext cx="2465280" cy="351288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23880" y="685800"/>
            <a:ext cx="464652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comic"/>
                <a:ea typeface="comic"/>
              </a:rPr>
              <a:t>The ARM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553080" y="632448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611C28D-7CD1-4AC9-BFEB-7B32A65C49D8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97" name="Google Shape;104;p14"/>
          <p:cNvPicPr/>
          <p:nvPr/>
        </p:nvPicPr>
        <p:blipFill>
          <a:blip r:embed="rId2"/>
          <a:stretch/>
        </p:blipFill>
        <p:spPr>
          <a:xfrm rot="20500800">
            <a:off x="2569320" y="2031120"/>
            <a:ext cx="2122200" cy="215100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4419720" y="4343400"/>
            <a:ext cx="3579480" cy="10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C00000"/>
                </a:solidFill>
                <a:latin typeface="comic"/>
                <a:ea typeface="comic"/>
              </a:rPr>
              <a:t>Multiplication Instructions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993600"/>
            <a:ext cx="82278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Multiple load/store register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17080" y="1646280"/>
            <a:ext cx="8227800" cy="520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8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LDM&lt;mode&gt; Rn, {&lt;registers&gt;}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IA: addr:=Rn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IB: addr:=Rn+4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DA: addr:=Rn-#&lt;registers&gt;*4+4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DB: addr:=Rn-#&lt;registers&gt;*4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For each Ri in &lt;registers&gt; 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IB: addr:=addr+4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  </a:t>
            </a:r>
            <a:r>
              <a:rPr lang="en-IN" sz="24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DB: addr:=addr-4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Ri:=M[addr]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IA: addr:=addr+4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DA: addr:=addr-4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&lt;!&gt;: Rn:=addr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30864FC-D8DE-492D-9D07-E280FADAA445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20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98" name="Picture 1"/>
          <p:cNvPicPr/>
          <p:nvPr/>
        </p:nvPicPr>
        <p:blipFill>
          <a:blip r:embed="rId3"/>
          <a:stretch/>
        </p:blipFill>
        <p:spPr>
          <a:xfrm>
            <a:off x="6386400" y="2243880"/>
            <a:ext cx="2465280" cy="351288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0880" y="897120"/>
            <a:ext cx="82278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52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Multiple load/store register</a:t>
            </a:r>
            <a:endParaRPr lang="en-IN" sz="252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22120" y="1475640"/>
            <a:ext cx="8227800" cy="52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</a:pPr>
            <a:r>
              <a:rPr lang="en-IN" sz="26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LDMIA R0, {R1,R2,R3}</a:t>
            </a:r>
            <a:endParaRPr lang="en-IN" sz="26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 or</a:t>
            </a:r>
            <a:endParaRPr lang="en-IN" sz="26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LDMIA R0, {R1-R3}</a:t>
            </a:r>
            <a:endParaRPr lang="en-IN" sz="26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endParaRPr lang="en-IN" sz="26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endParaRPr lang="en-IN" sz="26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R1: 10</a:t>
            </a:r>
            <a:endParaRPr lang="en-IN" sz="26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R2: 20</a:t>
            </a:r>
            <a:endParaRPr lang="en-IN" sz="26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R3: 30</a:t>
            </a:r>
            <a:endParaRPr lang="en-IN" sz="26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R0: 0x10</a:t>
            </a:r>
            <a:endParaRPr lang="en-IN" sz="2600" b="0" strike="noStrike" spc="-1" dirty="0">
              <a:latin typeface="Arial"/>
            </a:endParaRPr>
          </a:p>
          <a:p>
            <a:pPr marL="343080" indent="-137880">
              <a:lnSpc>
                <a:spcPct val="100000"/>
              </a:lnSpc>
              <a:spcBef>
                <a:spcPts val="641"/>
              </a:spcBef>
            </a:pPr>
            <a:endParaRPr lang="en-IN" sz="26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034520" y="3187080"/>
            <a:ext cx="60300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C898EA8-14E3-4B91-B607-B352AA038362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21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04" name="Picture 1"/>
          <p:cNvPicPr/>
          <p:nvPr/>
        </p:nvPicPr>
        <p:blipFill>
          <a:blip r:embed="rId3"/>
          <a:stretch/>
        </p:blipFill>
        <p:spPr>
          <a:xfrm>
            <a:off x="4154760" y="2331720"/>
            <a:ext cx="4779720" cy="353196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7579" y="1105228"/>
            <a:ext cx="85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u="sng" spc="-1" dirty="0">
                <a:solidFill>
                  <a:srgbClr val="0000FF"/>
                </a:solidFill>
                <a:hlinkClick r:id="rId4" action="ppaction://hlinkfile"/>
              </a:rPr>
              <a:t>CODE</a:t>
            </a:r>
            <a:endParaRPr lang="en-IN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28040" y="863640"/>
            <a:ext cx="822780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Multiple load/store register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05080" y="1752480"/>
            <a:ext cx="8227800" cy="441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LDMIA R0</a:t>
            </a:r>
            <a:r>
              <a:rPr lang="en-IN" sz="26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!</a:t>
            </a: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, {R1,R2,R3}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R1: 10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R2: 20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R3: 30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R0: </a:t>
            </a:r>
            <a:r>
              <a:rPr lang="en-IN" sz="26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0x01C</a:t>
            </a:r>
            <a:endParaRPr lang="en-IN" sz="2600" b="0" strike="noStrike" spc="-1">
              <a:latin typeface="Arial"/>
            </a:endParaRPr>
          </a:p>
          <a:p>
            <a:pPr marL="343080" indent="-137880">
              <a:lnSpc>
                <a:spcPct val="100000"/>
              </a:lnSpc>
              <a:spcBef>
                <a:spcPts val="641"/>
              </a:spcBef>
            </a:pPr>
            <a:endParaRPr lang="en-IN" sz="26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1E02B14-1800-465D-B6C6-AF2843278A4D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09" name="Picture 1"/>
          <p:cNvPicPr/>
          <p:nvPr/>
        </p:nvPicPr>
        <p:blipFill>
          <a:blip r:embed="rId3"/>
          <a:stretch/>
        </p:blipFill>
        <p:spPr>
          <a:xfrm>
            <a:off x="3953160" y="2367360"/>
            <a:ext cx="4779720" cy="3531960"/>
          </a:xfrm>
          <a:prstGeom prst="rect">
            <a:avLst/>
          </a:prstGeom>
          <a:ln>
            <a:noFill/>
          </a:ln>
        </p:spPr>
      </p:pic>
      <p:sp>
        <p:nvSpPr>
          <p:cNvPr id="210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080" y="1217188"/>
            <a:ext cx="85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u="sng" spc="-1" dirty="0">
                <a:solidFill>
                  <a:srgbClr val="0000FF"/>
                </a:solidFill>
                <a:hlinkClick r:id="rId4" action="ppaction://hlinkfile"/>
              </a:rPr>
              <a:t>CODE</a:t>
            </a:r>
            <a:endParaRPr lang="en-IN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990720"/>
            <a:ext cx="82278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52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Multiple load/store register</a:t>
            </a:r>
            <a:endParaRPr lang="en-IN" sz="252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09480" y="1905120"/>
            <a:ext cx="8227800" cy="418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LDM</a:t>
            </a:r>
            <a:r>
              <a:rPr lang="en-IN" sz="26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IB</a:t>
            </a: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R0!, {R1,R2,R3}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R1: 20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R2: 30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R3: 40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R0: 0x01C</a:t>
            </a:r>
            <a:endParaRPr lang="en-IN" sz="2600" b="0" strike="noStrike" spc="-1">
              <a:latin typeface="Arial"/>
            </a:endParaRPr>
          </a:p>
          <a:p>
            <a:pPr marL="343080" indent="-137880">
              <a:lnSpc>
                <a:spcPct val="100000"/>
              </a:lnSpc>
              <a:spcBef>
                <a:spcPts val="641"/>
              </a:spcBef>
            </a:pPr>
            <a:endParaRPr lang="en-IN" sz="26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F3E0F5-B59E-4E6D-BD77-794026829942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23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14" name="Picture 1"/>
          <p:cNvPicPr/>
          <p:nvPr/>
        </p:nvPicPr>
        <p:blipFill>
          <a:blip r:embed="rId3"/>
          <a:stretch/>
        </p:blipFill>
        <p:spPr>
          <a:xfrm>
            <a:off x="4057560" y="2562120"/>
            <a:ext cx="4779720" cy="3531960"/>
          </a:xfrm>
          <a:prstGeom prst="rect">
            <a:avLst/>
          </a:prstGeom>
          <a:ln>
            <a:noFill/>
          </a:ln>
        </p:spPr>
      </p:pic>
      <p:sp>
        <p:nvSpPr>
          <p:cNvPr id="215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14476" y="1535788"/>
            <a:ext cx="85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u="sng" spc="-1" dirty="0">
                <a:solidFill>
                  <a:srgbClr val="0000FF"/>
                </a:solidFill>
                <a:hlinkClick r:id="rId4" action="ppaction://hlinkfile"/>
              </a:rPr>
              <a:t>CODE</a:t>
            </a:r>
            <a:endParaRPr lang="en-IN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69080" y="1019160"/>
            <a:ext cx="822780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Multiple load/store register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69080" y="2018520"/>
            <a:ext cx="4863240" cy="33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LDM</a:t>
            </a:r>
            <a:r>
              <a:rPr lang="en-IN" sz="26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DA</a:t>
            </a: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R0!, {R1,R2,R3}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R1: 40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R2: 50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R3: 60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R0: 0x018</a:t>
            </a:r>
            <a:endParaRPr lang="en-IN" sz="2600" b="0" strike="noStrike" spc="-1">
              <a:latin typeface="Arial"/>
            </a:endParaRPr>
          </a:p>
          <a:p>
            <a:pPr marL="343080" indent="-137880">
              <a:lnSpc>
                <a:spcPct val="100000"/>
              </a:lnSpc>
              <a:spcBef>
                <a:spcPts val="641"/>
              </a:spcBef>
            </a:pPr>
            <a:endParaRPr lang="en-IN" sz="26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D842928-7FAD-4223-A418-49987A1979E2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24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19" name="Picture 1"/>
          <p:cNvPicPr/>
          <p:nvPr/>
        </p:nvPicPr>
        <p:blipFill>
          <a:blip r:embed="rId3"/>
          <a:stretch/>
        </p:blipFill>
        <p:spPr>
          <a:xfrm>
            <a:off x="3905280" y="2395440"/>
            <a:ext cx="4779720" cy="359856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4600" y="1335363"/>
            <a:ext cx="85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u="sng" spc="-1" dirty="0">
                <a:solidFill>
                  <a:srgbClr val="0000FF"/>
                </a:solidFill>
                <a:hlinkClick r:id="rId4" action="ppaction://hlinkfile"/>
              </a:rPr>
              <a:t>CODE</a:t>
            </a:r>
            <a:endParaRPr lang="en-IN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6840" y="997200"/>
            <a:ext cx="82278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C00000"/>
                </a:solidFill>
                <a:latin typeface="Calibri"/>
                <a:ea typeface="Calibri"/>
              </a:rPr>
              <a:t>Multiple load/store register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02120" y="1873080"/>
            <a:ext cx="4860000" cy="37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LDM</a:t>
            </a:r>
            <a:r>
              <a:rPr lang="en-IN" sz="26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DB</a:t>
            </a: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R0!, {R1,R2,R3}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19"/>
              </a:spcBef>
            </a:pP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19"/>
              </a:spcBef>
            </a:pP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19"/>
              </a:spcBef>
            </a:pP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R1: 30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R2: 40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R3: 50</a:t>
            </a: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R0: 0x018</a:t>
            </a:r>
            <a:endParaRPr lang="en-IN" sz="2600" b="0" strike="noStrike" spc="-1">
              <a:latin typeface="Arial"/>
            </a:endParaRPr>
          </a:p>
          <a:p>
            <a:pPr marL="343080" indent="-137880">
              <a:lnSpc>
                <a:spcPct val="90000"/>
              </a:lnSpc>
              <a:spcBef>
                <a:spcPts val="641"/>
              </a:spcBef>
            </a:pPr>
            <a:endParaRPr lang="en-IN" sz="26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6AD5F21-29D5-4D87-9450-8E4FC5271011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24" name="Picture 1"/>
          <p:cNvPicPr/>
          <p:nvPr/>
        </p:nvPicPr>
        <p:blipFill>
          <a:blip r:embed="rId3"/>
          <a:stretch/>
        </p:blipFill>
        <p:spPr>
          <a:xfrm>
            <a:off x="3905280" y="2388960"/>
            <a:ext cx="4779720" cy="3598560"/>
          </a:xfrm>
          <a:prstGeom prst="rect">
            <a:avLst/>
          </a:prstGeom>
          <a:ln>
            <a:noFill/>
          </a:ln>
        </p:spPr>
      </p:pic>
      <p:sp>
        <p:nvSpPr>
          <p:cNvPr id="225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8038" y="1452268"/>
            <a:ext cx="85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u="sng" spc="-1" dirty="0">
                <a:solidFill>
                  <a:srgbClr val="0000FF"/>
                </a:solidFill>
                <a:hlinkClick r:id="rId4" action="ppaction://hlinkfile"/>
              </a:rPr>
              <a:t>CODE</a:t>
            </a:r>
            <a:endParaRPr lang="en-IN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09480" y="838080"/>
            <a:ext cx="255708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9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Example</a:t>
            </a:r>
            <a:endParaRPr lang="en-IN" sz="2900" b="0" strike="noStrike" spc="-1">
              <a:latin typeface="Arial"/>
            </a:endParaRPr>
          </a:p>
        </p:txBody>
      </p:sp>
      <p:pic>
        <p:nvPicPr>
          <p:cNvPr id="227" name="Google Shape;358;p38"/>
          <p:cNvPicPr/>
          <p:nvPr/>
        </p:nvPicPr>
        <p:blipFill>
          <a:blip r:embed="rId2"/>
          <a:stretch/>
        </p:blipFill>
        <p:spPr>
          <a:xfrm>
            <a:off x="3096000" y="1152000"/>
            <a:ext cx="6094080" cy="760320"/>
          </a:xfrm>
          <a:prstGeom prst="rect">
            <a:avLst/>
          </a:prstGeom>
          <a:ln>
            <a:noFill/>
          </a:ln>
        </p:spPr>
      </p:pic>
      <p:pic>
        <p:nvPicPr>
          <p:cNvPr id="228" name="Google Shape;359;p38"/>
          <p:cNvPicPr/>
          <p:nvPr/>
        </p:nvPicPr>
        <p:blipFill>
          <a:blip r:embed="rId3"/>
          <a:stretch/>
        </p:blipFill>
        <p:spPr>
          <a:xfrm>
            <a:off x="2907360" y="2019240"/>
            <a:ext cx="3427200" cy="4243320"/>
          </a:xfrm>
          <a:prstGeom prst="rect">
            <a:avLst/>
          </a:prstGeom>
          <a:ln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3BE1A69-2CCD-42EE-A3AA-C844E4F2E30A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79360" y="834120"/>
            <a:ext cx="24552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9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Example</a:t>
            </a:r>
            <a:endParaRPr lang="en-IN" sz="2900" b="0" strike="noStrike" spc="-1">
              <a:latin typeface="Arial"/>
            </a:endParaRPr>
          </a:p>
        </p:txBody>
      </p:sp>
      <p:pic>
        <p:nvPicPr>
          <p:cNvPr id="232" name="Google Shape;366;p39"/>
          <p:cNvPicPr/>
          <p:nvPr/>
        </p:nvPicPr>
        <p:blipFill>
          <a:blip r:embed="rId2"/>
          <a:stretch/>
        </p:blipFill>
        <p:spPr>
          <a:xfrm>
            <a:off x="2520000" y="834120"/>
            <a:ext cx="5400360" cy="2296800"/>
          </a:xfrm>
          <a:prstGeom prst="rect">
            <a:avLst/>
          </a:prstGeom>
          <a:ln>
            <a:noFill/>
          </a:ln>
        </p:spPr>
      </p:pic>
      <p:pic>
        <p:nvPicPr>
          <p:cNvPr id="233" name="Google Shape;367;p39"/>
          <p:cNvPicPr/>
          <p:nvPr/>
        </p:nvPicPr>
        <p:blipFill>
          <a:blip r:embed="rId3"/>
          <a:stretch/>
        </p:blipFill>
        <p:spPr>
          <a:xfrm>
            <a:off x="3024000" y="3888000"/>
            <a:ext cx="5484600" cy="240228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3564720" y="3282840"/>
            <a:ext cx="399384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LDMIA  r0!, {r1-r3}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C3C73C3-E529-4120-AA9A-F918DC237ACD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374;p40"/>
          <p:cNvPicPr/>
          <p:nvPr/>
        </p:nvPicPr>
        <p:blipFill>
          <a:blip r:embed="rId2"/>
          <a:stretch/>
        </p:blipFill>
        <p:spPr>
          <a:xfrm>
            <a:off x="3024000" y="3960000"/>
            <a:ext cx="5382720" cy="2361960"/>
          </a:xfrm>
          <a:prstGeom prst="rect">
            <a:avLst/>
          </a:prstGeom>
          <a:ln>
            <a:noFill/>
          </a:ln>
        </p:spPr>
      </p:pic>
      <p:sp>
        <p:nvSpPr>
          <p:cNvPr id="238" name="CustomShape 1"/>
          <p:cNvSpPr/>
          <p:nvPr/>
        </p:nvSpPr>
        <p:spPr>
          <a:xfrm>
            <a:off x="457200" y="1219320"/>
            <a:ext cx="2421360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8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Example</a:t>
            </a:r>
            <a:endParaRPr lang="en-IN" sz="2880" b="0" strike="noStrike" spc="-1">
              <a:latin typeface="Arial"/>
            </a:endParaRPr>
          </a:p>
        </p:txBody>
      </p:sp>
      <p:pic>
        <p:nvPicPr>
          <p:cNvPr id="239" name="Google Shape;376;p40"/>
          <p:cNvPicPr/>
          <p:nvPr/>
        </p:nvPicPr>
        <p:blipFill>
          <a:blip r:embed="rId3"/>
          <a:stretch/>
        </p:blipFill>
        <p:spPr>
          <a:xfrm>
            <a:off x="2808000" y="890280"/>
            <a:ext cx="5859360" cy="249228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3944520" y="3498480"/>
            <a:ext cx="36860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LDMIB  r0!, {r1-r3}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9B5512F-A825-4540-95D7-50CA1AF0512E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383;p41"/>
          <p:cNvPicPr/>
          <p:nvPr/>
        </p:nvPicPr>
        <p:blipFill>
          <a:blip r:embed="rId2"/>
          <a:stretch/>
        </p:blipFill>
        <p:spPr>
          <a:xfrm>
            <a:off x="5799240" y="2088000"/>
            <a:ext cx="3127320" cy="3713040"/>
          </a:xfrm>
          <a:prstGeom prst="rect">
            <a:avLst/>
          </a:prstGeom>
          <a:ln>
            <a:noFill/>
          </a:ln>
        </p:spPr>
      </p:pic>
      <p:sp>
        <p:nvSpPr>
          <p:cNvPr id="244" name="CustomShape 1"/>
          <p:cNvSpPr/>
          <p:nvPr/>
        </p:nvSpPr>
        <p:spPr>
          <a:xfrm>
            <a:off x="457200" y="866880"/>
            <a:ext cx="822780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Application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38840" y="1523880"/>
            <a:ext cx="5422320" cy="490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FF"/>
                </a:solidFill>
                <a:latin typeface="Calibri"/>
                <a:ea typeface="Calibri"/>
              </a:rPr>
              <a:t>Copy a block of memory</a:t>
            </a:r>
            <a:endParaRPr lang="en-IN" sz="2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R9: address of the source</a:t>
            </a:r>
            <a:endParaRPr lang="en-IN" sz="26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R10: address of the destination</a:t>
            </a:r>
            <a:endParaRPr lang="en-IN" sz="26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R11: end address of the source</a:t>
            </a:r>
            <a:endParaRPr lang="en-IN" sz="2600" b="0" strike="noStrike" spc="-1">
              <a:latin typeface="Arial"/>
            </a:endParaRPr>
          </a:p>
          <a:p>
            <a:pPr marL="343080" indent="-137880">
              <a:lnSpc>
                <a:spcPct val="100000"/>
              </a:lnSpc>
              <a:spcBef>
                <a:spcPts val="641"/>
              </a:spcBef>
            </a:pPr>
            <a:endParaRPr lang="en-IN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loop: LDMIA R9!, {R0-R7}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  STMIA R10!, {R0-R7}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  CMP   R9, R11	</a:t>
            </a:r>
            <a:endParaRPr lang="en-IN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		  BNE   loop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2648755-6B3F-4D96-B85A-91E507E6398C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4600" y="1335363"/>
            <a:ext cx="85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u="sng" spc="-1" dirty="0">
                <a:solidFill>
                  <a:srgbClr val="0000FF"/>
                </a:solidFill>
                <a:hlinkClick r:id="rId3" action="ppaction://hlinkfile"/>
              </a:rPr>
              <a:t>CODE</a:t>
            </a:r>
            <a:endParaRPr lang="en-IN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894240"/>
            <a:ext cx="82278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1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Multiplication</a:t>
            </a:r>
            <a:endParaRPr lang="en-IN" sz="261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80600" y="1357200"/>
            <a:ext cx="8227800" cy="517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en-IN" sz="2800" b="1" strike="noStrike" spc="-1">
                <a:solidFill>
                  <a:srgbClr val="0000FF"/>
                </a:solidFill>
                <a:latin typeface="Calibri"/>
                <a:ea typeface="Calibri"/>
              </a:rPr>
              <a:t>MUL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en-IN" sz="2800" b="1" strike="noStrike" spc="-1">
                <a:solidFill>
                  <a:srgbClr val="0000FF"/>
                </a:solidFill>
                <a:latin typeface="Calibri"/>
                <a:ea typeface="Calibri"/>
              </a:rPr>
              <a:t>R0, R1, R2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	  </a:t>
            </a:r>
            <a:endParaRPr lang="en-IN" sz="2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@ R0 = (R1xR2)</a:t>
            </a:r>
            <a:r>
              <a:rPr lang="en-IN" sz="2800" b="1" strike="noStrike" spc="-1" baseline="-25000">
                <a:solidFill>
                  <a:srgbClr val="000000"/>
                </a:solidFill>
                <a:latin typeface="Calibri"/>
                <a:ea typeface="Calibri"/>
              </a:rPr>
              <a:t>[31:0]</a:t>
            </a:r>
            <a:endParaRPr lang="en-IN" sz="2800" b="0" strike="noStrike" spc="-1">
              <a:latin typeface="Arial"/>
            </a:endParaRPr>
          </a:p>
          <a:p>
            <a:pPr marL="343080" indent="-163440">
              <a:lnSpc>
                <a:spcPct val="100000"/>
              </a:lnSpc>
              <a:spcBef>
                <a:spcPts val="561"/>
              </a:spcBef>
            </a:pPr>
            <a:endParaRPr lang="en-IN" sz="2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Features:</a:t>
            </a:r>
            <a:endParaRPr lang="en-IN" sz="2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61"/>
              </a:spcBef>
              <a:buClr>
                <a:srgbClr val="C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C00000"/>
                </a:solidFill>
                <a:latin typeface="Calibri"/>
                <a:ea typeface="Calibri"/>
              </a:rPr>
              <a:t>Second operand can’t be immediate</a:t>
            </a:r>
            <a:endParaRPr lang="en-IN" sz="2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The result register must be different from the first operand</a:t>
            </a:r>
            <a:endParaRPr lang="en-IN" sz="2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Cycles depends on core type</a:t>
            </a:r>
            <a:endParaRPr lang="en-IN" sz="2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61"/>
              </a:spcBef>
              <a:buClr>
                <a:srgbClr val="C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C00000"/>
                </a:solidFill>
                <a:latin typeface="Calibri"/>
                <a:ea typeface="Calibri"/>
              </a:rPr>
              <a:t>If S bit is set, C flag is meaningless </a:t>
            </a:r>
            <a:endParaRPr lang="en-IN" sz="2800" b="0" strike="noStrike" spc="-1">
              <a:latin typeface="Arial"/>
            </a:endParaRPr>
          </a:p>
          <a:p>
            <a:pPr marL="743040" indent="-106200">
              <a:lnSpc>
                <a:spcPct val="100000"/>
              </a:lnSpc>
              <a:spcBef>
                <a:spcPts val="561"/>
              </a:spcBef>
            </a:pPr>
            <a:endParaRPr lang="en-IN" sz="2800" b="0" strike="noStrike" spc="-1">
              <a:latin typeface="Arial"/>
            </a:endParaRPr>
          </a:p>
          <a:p>
            <a:pPr marL="343080" indent="-137880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CCF786A-DC75-43E5-B410-42F834CB6B9E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04920" y="838080"/>
            <a:ext cx="822780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Application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203400" y="1384560"/>
            <a:ext cx="8532720" cy="49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0000"/>
              </a:lnSpc>
            </a:pPr>
            <a:r>
              <a:rPr lang="en-IN" sz="2480" b="1" strike="noStrike" cap="small" spc="-1">
                <a:solidFill>
                  <a:srgbClr val="0000FF"/>
                </a:solidFill>
                <a:latin typeface="Calibri"/>
                <a:ea typeface="Calibri"/>
              </a:rPr>
              <a:t>Stack</a:t>
            </a:r>
            <a:r>
              <a:rPr lang="en-IN" sz="2480" b="0" strike="noStrike" spc="-1">
                <a:solidFill>
                  <a:srgbClr val="0000FF"/>
                </a:solidFill>
                <a:latin typeface="Calibri"/>
                <a:ea typeface="Calibri"/>
              </a:rPr>
              <a:t> </a:t>
            </a:r>
            <a:endParaRPr lang="en-IN" sz="248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65"/>
              </a:spcBef>
              <a:buClr>
                <a:srgbClr val="000000"/>
              </a:buClr>
              <a:buFont typeface="Arial"/>
              <a:buChar char="•"/>
            </a:pPr>
            <a:r>
              <a:rPr lang="en-IN" sz="2330" b="0" strike="noStrike" spc="-1">
                <a:solidFill>
                  <a:srgbClr val="000000"/>
                </a:solidFill>
                <a:latin typeface="Calibri"/>
                <a:ea typeface="Calibri"/>
              </a:rPr>
              <a:t>(full: pointing to the last used; ascending: grow towards increasing memory addresses)</a:t>
            </a:r>
            <a:endParaRPr lang="en-IN" sz="2330" b="0" strike="noStrike" spc="-1">
              <a:latin typeface="Arial"/>
            </a:endParaRPr>
          </a:p>
          <a:p>
            <a:pPr marL="343080" indent="-193320">
              <a:lnSpc>
                <a:spcPct val="80000"/>
              </a:lnSpc>
              <a:spcBef>
                <a:spcPts val="465"/>
              </a:spcBef>
            </a:pPr>
            <a:endParaRPr lang="en-IN" sz="2330" b="0" strike="noStrike" spc="-1">
              <a:latin typeface="Arial"/>
            </a:endParaRPr>
          </a:p>
          <a:p>
            <a:pPr marL="343080" indent="-183600">
              <a:lnSpc>
                <a:spcPct val="80000"/>
              </a:lnSpc>
              <a:spcBef>
                <a:spcPts val="496"/>
              </a:spcBef>
            </a:pPr>
            <a:endParaRPr lang="en-IN" sz="2330" b="0" strike="noStrike" spc="-1">
              <a:latin typeface="Arial"/>
            </a:endParaRPr>
          </a:p>
          <a:p>
            <a:pPr marL="343080" indent="-183600">
              <a:lnSpc>
                <a:spcPct val="80000"/>
              </a:lnSpc>
              <a:spcBef>
                <a:spcPts val="496"/>
              </a:spcBef>
            </a:pPr>
            <a:endParaRPr lang="en-IN" sz="2330" b="0" strike="noStrike" spc="-1">
              <a:latin typeface="Arial"/>
            </a:endParaRPr>
          </a:p>
          <a:p>
            <a:pPr marL="343080" indent="-183600">
              <a:lnSpc>
                <a:spcPct val="80000"/>
              </a:lnSpc>
              <a:spcBef>
                <a:spcPts val="496"/>
              </a:spcBef>
            </a:pPr>
            <a:endParaRPr lang="en-IN" sz="233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03"/>
              </a:spcBef>
            </a:pPr>
            <a:endParaRPr lang="en-IN" sz="233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03"/>
              </a:spcBef>
            </a:pPr>
            <a:endParaRPr lang="en-IN" sz="233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03"/>
              </a:spcBef>
            </a:pPr>
            <a:endParaRPr lang="en-IN" sz="233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03"/>
              </a:spcBef>
            </a:pPr>
            <a:endParaRPr lang="en-IN" sz="233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03"/>
              </a:spcBef>
            </a:pPr>
            <a:endParaRPr lang="en-IN" sz="233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03"/>
              </a:spcBef>
            </a:pPr>
            <a:endParaRPr lang="en-IN" sz="233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03"/>
              </a:spcBef>
            </a:pPr>
            <a:r>
              <a:rPr lang="en-IN" sz="202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LDMFD R13!, {R2-R9} @ used for ATPCS</a:t>
            </a:r>
            <a:endParaRPr lang="en-IN" sz="202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03"/>
              </a:spcBef>
            </a:pPr>
            <a:r>
              <a:rPr lang="en-IN" sz="202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… @ modify R2-R9</a:t>
            </a:r>
            <a:endParaRPr lang="en-IN" sz="202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403"/>
              </a:spcBef>
            </a:pPr>
            <a:r>
              <a:rPr lang="en-IN" sz="202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STMFD R13!, {R2-R9}</a:t>
            </a:r>
            <a:endParaRPr lang="en-IN" sz="2020" b="0" strike="noStrike" spc="-1">
              <a:latin typeface="Arial"/>
            </a:endParaRPr>
          </a:p>
          <a:p>
            <a:pPr marL="343080" indent="-183600">
              <a:lnSpc>
                <a:spcPct val="80000"/>
              </a:lnSpc>
              <a:spcBef>
                <a:spcPts val="496"/>
              </a:spcBef>
            </a:pPr>
            <a:endParaRPr lang="en-IN" sz="2020" b="0" strike="noStrike" spc="-1">
              <a:latin typeface="Arial"/>
            </a:endParaRPr>
          </a:p>
        </p:txBody>
      </p:sp>
      <p:graphicFrame>
        <p:nvGraphicFramePr>
          <p:cNvPr id="250" name="Table 3"/>
          <p:cNvGraphicFramePr/>
          <p:nvPr/>
        </p:nvGraphicFramePr>
        <p:xfrm>
          <a:off x="673200" y="2456280"/>
          <a:ext cx="8064000" cy="3034800"/>
        </p:xfrm>
        <a:graphic>
          <a:graphicData uri="http://schemas.openxmlformats.org/drawingml/2006/table">
            <a:tbl>
              <a:tblPr/>
              <a:tblGrid>
                <a:gridCol w="3313080"/>
                <a:gridCol w="1223640"/>
                <a:gridCol w="1223640"/>
                <a:gridCol w="1152360"/>
                <a:gridCol w="1151280"/>
              </a:tblGrid>
              <a:tr h="446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mode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POP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=LDM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PUSH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=STM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Full ascending (</a:t>
                      </a: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FA</a:t>
                      </a:r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)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LDMFA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LDMDA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STMFA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STMIB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strike="noStrike" spc="-1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</a:rPr>
                        <a:t>Full descending </a:t>
                      </a:r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(</a:t>
                      </a: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FD</a:t>
                      </a:r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)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LDMFD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LDMIA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STMFD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STMDB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Empty ascending (</a:t>
                      </a: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EA</a:t>
                      </a:r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)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LDMEA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LDMDB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STMEA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STMIA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Empty descending (</a:t>
                      </a: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ED</a:t>
                      </a:r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)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LDMED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LDMIB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STMED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STMDA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1" name="CustomShape 4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68B1BE9-74DB-402D-9D69-068D4EDAFF50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04920" y="864360"/>
            <a:ext cx="235764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Example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54" name="Google Shape;400;p43"/>
          <p:cNvPicPr/>
          <p:nvPr/>
        </p:nvPicPr>
        <p:blipFill>
          <a:blip r:embed="rId2"/>
          <a:stretch/>
        </p:blipFill>
        <p:spPr>
          <a:xfrm>
            <a:off x="2728440" y="1114560"/>
            <a:ext cx="4423320" cy="2274840"/>
          </a:xfrm>
          <a:prstGeom prst="rect">
            <a:avLst/>
          </a:prstGeom>
          <a:ln>
            <a:noFill/>
          </a:ln>
        </p:spPr>
      </p:pic>
      <p:pic>
        <p:nvPicPr>
          <p:cNvPr id="255" name="Google Shape;401;p43"/>
          <p:cNvPicPr/>
          <p:nvPr/>
        </p:nvPicPr>
        <p:blipFill>
          <a:blip r:embed="rId3"/>
          <a:stretch/>
        </p:blipFill>
        <p:spPr>
          <a:xfrm>
            <a:off x="1872000" y="3341160"/>
            <a:ext cx="3403440" cy="474480"/>
          </a:xfrm>
          <a:prstGeom prst="rect">
            <a:avLst/>
          </a:prstGeom>
          <a:ln>
            <a:noFill/>
          </a:ln>
        </p:spPr>
      </p:pic>
      <p:pic>
        <p:nvPicPr>
          <p:cNvPr id="256" name="Google Shape;402;p43"/>
          <p:cNvPicPr/>
          <p:nvPr/>
        </p:nvPicPr>
        <p:blipFill>
          <a:blip r:embed="rId4"/>
          <a:stretch/>
        </p:blipFill>
        <p:spPr>
          <a:xfrm>
            <a:off x="2549520" y="3816000"/>
            <a:ext cx="4506120" cy="2357280"/>
          </a:xfrm>
          <a:prstGeom prst="rect">
            <a:avLst/>
          </a:prstGeom>
          <a:ln>
            <a:noFill/>
          </a:ln>
        </p:spPr>
      </p:pic>
      <p:sp>
        <p:nvSpPr>
          <p:cNvPr id="257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7ED7931-B437-4799-AC4F-4BC9B7551813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1371600"/>
            <a:ext cx="8227800" cy="38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FF"/>
                </a:solidFill>
                <a:latin typeface="Calibri"/>
                <a:ea typeface="Calibri"/>
              </a:rPr>
              <a:t>Q &amp; A</a:t>
            </a:r>
            <a:r>
              <a:t/>
            </a:r>
            <a:br/>
            <a:r>
              <a:rPr lang="en-IN" sz="3600" b="1" strike="noStrike" spc="-1">
                <a:solidFill>
                  <a:srgbClr val="0000FF"/>
                </a:solidFill>
                <a:latin typeface="Calibri"/>
                <a:ea typeface="Calibri"/>
              </a:rPr>
              <a:t>on </a:t>
            </a:r>
            <a:r>
              <a:t/>
            </a:r>
            <a:br/>
            <a:r>
              <a:rPr lang="en-IN" sz="3600" b="1" strike="noStrike" spc="-1">
                <a:solidFill>
                  <a:srgbClr val="0000FF"/>
                </a:solidFill>
                <a:latin typeface="Calibri"/>
                <a:ea typeface="Calibri"/>
              </a:rPr>
              <a:t> Arm Instruction Set  	</a:t>
            </a:r>
            <a:r>
              <a:t/>
            </a:r>
            <a:br/>
            <a:r>
              <a:rPr lang="en-IN" sz="3600" b="1" strike="noStrike" spc="-1">
                <a:solidFill>
                  <a:srgbClr val="0000FF"/>
                </a:solidFill>
                <a:latin typeface="Calibri"/>
                <a:ea typeface="Calibri"/>
              </a:rPr>
              <a:t>Conditional Execution  </a:t>
            </a:r>
            <a:r>
              <a:t/>
            </a:r>
            <a:br/>
            <a:r>
              <a:rPr lang="en-IN" sz="3600" b="1" strike="noStrike" spc="-1">
                <a:solidFill>
                  <a:srgbClr val="0000FF"/>
                </a:solidFill>
                <a:latin typeface="Calibri"/>
                <a:ea typeface="Calibri"/>
              </a:rPr>
              <a:t>&amp;   </a:t>
            </a:r>
            <a:r>
              <a:t/>
            </a:r>
            <a:br/>
            <a:r>
              <a:rPr lang="en-IN" sz="3600" b="1" strike="noStrike" spc="-1">
                <a:solidFill>
                  <a:srgbClr val="0000FF"/>
                </a:solidFill>
                <a:latin typeface="Calibri"/>
                <a:ea typeface="Calibri"/>
              </a:rPr>
              <a:t>Multiple Load / Store Instructions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5D9AB86-49B9-4E75-B374-C1F4ECC74F07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62960" y="855720"/>
            <a:ext cx="82278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Multiplication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19520" y="1468080"/>
            <a:ext cx="8808120" cy="501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  <a:buClr>
                <a:srgbClr val="0000FF"/>
              </a:buClr>
              <a:buFont typeface="Arial"/>
              <a:buChar char="•"/>
            </a:pPr>
            <a:r>
              <a:rPr lang="en-IN" sz="2800" b="1" strike="noStrike" spc="-1">
                <a:solidFill>
                  <a:srgbClr val="0000FF"/>
                </a:solidFill>
                <a:latin typeface="Calibri"/>
                <a:ea typeface="Calibri"/>
              </a:rPr>
              <a:t>M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ultip</a:t>
            </a:r>
            <a:r>
              <a:rPr lang="en-IN" sz="2800" b="0" strike="noStrike" spc="-1">
                <a:solidFill>
                  <a:srgbClr val="0000FF"/>
                </a:solidFill>
                <a:latin typeface="Calibri"/>
                <a:ea typeface="Calibri"/>
              </a:rPr>
              <a:t>l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y-</a:t>
            </a:r>
            <a:r>
              <a:rPr lang="en-IN" sz="2800" b="0" strike="noStrike" spc="-1">
                <a:solidFill>
                  <a:srgbClr val="0000FF"/>
                </a:solidFill>
                <a:latin typeface="Calibri"/>
                <a:ea typeface="Calibri"/>
              </a:rPr>
              <a:t>a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ccumulate (2D array indexing)</a:t>
            </a:r>
            <a:endParaRPr lang="en-IN" sz="28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61"/>
              </a:spcBef>
            </a:pPr>
            <a:r>
              <a:rPr lang="en-IN" sz="28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 MLA  </a:t>
            </a:r>
            <a:r>
              <a:rPr lang="en-IN" sz="2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R4, R3, R2, R1  @ R4 = R3xR2+R1</a:t>
            </a:r>
            <a:endParaRPr lang="en-IN" sz="28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360"/>
              </a:spcBef>
            </a:pPr>
            <a:endParaRPr lang="en-IN" sz="28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Multiply with a constant can often be more efficiently implemented using shifted register operand.</a:t>
            </a:r>
            <a:endParaRPr lang="en-IN" sz="28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61"/>
              </a:spcBef>
            </a:pPr>
            <a:r>
              <a:rPr lang="en-IN" sz="2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MOV  R1, #35</a:t>
            </a:r>
            <a:endParaRPr lang="en-IN" sz="28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61"/>
              </a:spcBef>
            </a:pPr>
            <a:r>
              <a:rPr lang="en-IN" sz="2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MUL  R2, R0, R1</a:t>
            </a:r>
            <a:endParaRPr lang="en-IN" sz="28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61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 or</a:t>
            </a:r>
            <a:endParaRPr lang="en-IN" sz="28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61"/>
              </a:spcBef>
            </a:pPr>
            <a:r>
              <a:rPr lang="en-IN" sz="2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ADD  R0, R0, R0, LSL #2  @ R0’=5xR0</a:t>
            </a:r>
            <a:endParaRPr lang="en-IN" sz="28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561"/>
              </a:spcBef>
            </a:pPr>
            <a:r>
              <a:rPr lang="en-IN" sz="2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RSB  R2, R0, R0, LSL #3  @ R2 =7xR0’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F4B914F-D867-445A-9280-0354C1E1E7B0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47480" y="683280"/>
            <a:ext cx="853272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MLA Example: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FF"/>
                </a:solidFill>
                <a:latin typeface="Calibri"/>
                <a:ea typeface="Calibri"/>
              </a:rPr>
              <a:t>Matrix Representation  in memory 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520000" y="2547720"/>
            <a:ext cx="6604560" cy="43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80000"/>
              </a:lnSpc>
              <a:spcBef>
                <a:spcPts val="371"/>
              </a:spcBef>
            </a:pPr>
            <a:r>
              <a:rPr lang="en-IN" sz="1850" b="0" strike="noStrike" spc="-1">
                <a:solidFill>
                  <a:srgbClr val="0000FF"/>
                </a:solidFill>
                <a:latin typeface="Calibri"/>
                <a:ea typeface="Calibri"/>
              </a:rPr>
              <a:t>Row Major Order for a  3 x 3 matrix :</a:t>
            </a:r>
            <a:endParaRPr lang="en-IN" sz="185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371"/>
              </a:spcBef>
            </a:pPr>
            <a:r>
              <a:rPr lang="en-IN" sz="1850" b="0" strike="noStrike" spc="-1">
                <a:solidFill>
                  <a:srgbClr val="000000"/>
                </a:solidFill>
                <a:latin typeface="Calibri"/>
                <a:ea typeface="Calibri"/>
              </a:rPr>
              <a:t>A [ 2, 2]  = Row Num. x No. of elements per row + Column Num.</a:t>
            </a:r>
            <a:endParaRPr lang="en-IN" sz="185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371"/>
              </a:spcBef>
            </a:pPr>
            <a:r>
              <a:rPr lang="en-IN" sz="1850" b="0" strike="noStrike" spc="-1">
                <a:solidFill>
                  <a:srgbClr val="000000"/>
                </a:solidFill>
                <a:latin typeface="Calibri"/>
                <a:ea typeface="Calibri"/>
              </a:rPr>
              <a:t>2 x  3  + 2 = 8</a:t>
            </a:r>
            <a:r>
              <a:rPr lang="en-IN" sz="1850" b="0" strike="noStrike" spc="-1" baseline="30000">
                <a:solidFill>
                  <a:srgbClr val="000000"/>
                </a:solidFill>
                <a:latin typeface="Calibri"/>
                <a:ea typeface="Calibri"/>
              </a:rPr>
              <a:t>th</a:t>
            </a:r>
            <a:r>
              <a:rPr lang="en-IN" sz="1850" b="0" strike="noStrike" spc="-1">
                <a:solidFill>
                  <a:srgbClr val="000000"/>
                </a:solidFill>
                <a:latin typeface="Calibri"/>
                <a:ea typeface="Calibri"/>
              </a:rPr>
              <a:t>  location.</a:t>
            </a:r>
            <a:endParaRPr lang="en-IN" sz="185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371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50" b="0" strike="noStrike" spc="-1">
                <a:solidFill>
                  <a:srgbClr val="000000"/>
                </a:solidFill>
                <a:latin typeface="Calibri"/>
                <a:ea typeface="Calibri"/>
              </a:rPr>
              <a:t>Since each location is of 4 bytes, the address of the 3</a:t>
            </a:r>
            <a:r>
              <a:rPr lang="en-IN" sz="1850" b="0" strike="noStrike" spc="-1" baseline="30000">
                <a:solidFill>
                  <a:srgbClr val="000000"/>
                </a:solidFill>
                <a:latin typeface="Calibri"/>
                <a:ea typeface="Calibri"/>
              </a:rPr>
              <a:t>rd</a:t>
            </a:r>
            <a:r>
              <a:rPr lang="en-IN" sz="1850" b="0" strike="noStrike" spc="-1">
                <a:solidFill>
                  <a:srgbClr val="000000"/>
                </a:solidFill>
                <a:latin typeface="Calibri"/>
                <a:ea typeface="Calibri"/>
              </a:rPr>
              <a:t>      element in the 2</a:t>
            </a:r>
            <a:r>
              <a:rPr lang="en-IN" sz="1850" b="0" strike="noStrike" spc="-1" baseline="30000">
                <a:solidFill>
                  <a:srgbClr val="000000"/>
                </a:solidFill>
                <a:latin typeface="Calibri"/>
                <a:ea typeface="Calibri"/>
              </a:rPr>
              <a:t>nd</a:t>
            </a:r>
            <a:r>
              <a:rPr lang="en-IN" sz="1850" b="0" strike="noStrike" spc="-1">
                <a:solidFill>
                  <a:srgbClr val="000000"/>
                </a:solidFill>
                <a:latin typeface="Calibri"/>
                <a:ea typeface="Calibri"/>
              </a:rPr>
              <a:t> row is   8  x 4   = 32.  </a:t>
            </a:r>
            <a:endParaRPr lang="en-IN" sz="185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371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50" b="0" strike="noStrike" spc="-1">
                <a:solidFill>
                  <a:srgbClr val="000000"/>
                </a:solidFill>
                <a:latin typeface="Calibri"/>
                <a:ea typeface="Calibri"/>
              </a:rPr>
              <a:t>This is achieved in ARM processor, using MLA instruction as follows. </a:t>
            </a:r>
            <a:endParaRPr lang="en-IN" sz="185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371"/>
              </a:spcBef>
            </a:pPr>
            <a:r>
              <a:rPr lang="en-IN" sz="1850" b="0" strike="noStrike" spc="-1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IN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MLA R1, R2, R3, R4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592"/>
              </a:spcBef>
            </a:pPr>
            <a:r>
              <a:rPr lang="en-IN" sz="1300" b="1" strike="noStrike" spc="-1">
                <a:solidFill>
                  <a:srgbClr val="000000"/>
                </a:solidFill>
                <a:latin typeface="Calibri"/>
                <a:ea typeface="Calibri"/>
              </a:rPr>
              <a:t>Mnemonic            </a:t>
            </a:r>
            <a:endParaRPr lang="en-IN" sz="13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592"/>
              </a:spcBef>
            </a:pPr>
            <a:r>
              <a:rPr lang="en-IN" sz="1300" b="1" strike="noStrike" spc="-1">
                <a:solidFill>
                  <a:srgbClr val="000000"/>
                </a:solidFill>
                <a:latin typeface="Calibri"/>
                <a:ea typeface="Calibri"/>
              </a:rPr>
              <a:t>R1: Dst   ;   R2: Row #                </a:t>
            </a:r>
            <a:endParaRPr lang="en-IN" sz="13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592"/>
              </a:spcBef>
            </a:pPr>
            <a:r>
              <a:rPr lang="en-IN" sz="1300" b="1" strike="noStrike" spc="-1">
                <a:solidFill>
                  <a:srgbClr val="000000"/>
                </a:solidFill>
                <a:latin typeface="Calibri"/>
                <a:ea typeface="Calibri"/>
              </a:rPr>
              <a:t>R3: # of elements per row  ;   R4: col #</a:t>
            </a:r>
            <a:endParaRPr lang="en-IN" sz="13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258"/>
              </a:spcBef>
            </a:pPr>
            <a:endParaRPr lang="en-IN" sz="1300" b="0" strike="noStrike" spc="-1">
              <a:latin typeface="Arial"/>
            </a:endParaRPr>
          </a:p>
          <a:p>
            <a:pPr marL="343080" indent="-341280">
              <a:lnSpc>
                <a:spcPct val="80000"/>
              </a:lnSpc>
              <a:spcBef>
                <a:spcPts val="278"/>
              </a:spcBef>
              <a:buClr>
                <a:srgbClr val="C00000"/>
              </a:buClr>
              <a:buFont typeface="Arial"/>
              <a:buChar char="•"/>
            </a:pPr>
            <a:r>
              <a:rPr lang="en-IN" sz="1390" b="1" strike="noStrike" spc="-1">
                <a:solidFill>
                  <a:srgbClr val="C00000"/>
                </a:solidFill>
                <a:latin typeface="Calibri"/>
                <a:ea typeface="Calibri"/>
              </a:rPr>
              <a:t>To get consecutive data elements in a @D Array. </a:t>
            </a:r>
            <a:endParaRPr lang="en-IN" sz="139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04920" y="2590920"/>
            <a:ext cx="912600" cy="30312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304920" y="2895480"/>
            <a:ext cx="912600" cy="30312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314280" y="4429080"/>
            <a:ext cx="912600" cy="30312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304920" y="3495600"/>
            <a:ext cx="912600" cy="30312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304920" y="4124160"/>
            <a:ext cx="912600" cy="30312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304920" y="3181320"/>
            <a:ext cx="912600" cy="30312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304920" y="3819600"/>
            <a:ext cx="912600" cy="30312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314280" y="4724280"/>
            <a:ext cx="912600" cy="30312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8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314280" y="5029200"/>
            <a:ext cx="912600" cy="30312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FF"/>
                </a:solidFill>
                <a:latin typeface="Calibri"/>
                <a:ea typeface="Calibri"/>
              </a:rPr>
              <a:t>9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1228680" y="2590920"/>
            <a:ext cx="912600" cy="312480"/>
          </a:xfrm>
          <a:prstGeom prst="rect">
            <a:avLst/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C00000"/>
                </a:solidFill>
                <a:latin typeface="Calibri"/>
                <a:ea typeface="Calibri"/>
              </a:rPr>
              <a:t>00000000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1219320" y="2895480"/>
            <a:ext cx="921960" cy="312480"/>
          </a:xfrm>
          <a:prstGeom prst="rect">
            <a:avLst/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C00000"/>
                </a:solidFill>
                <a:latin typeface="Calibri"/>
                <a:ea typeface="Calibri"/>
              </a:rPr>
              <a:t>00000001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1252440" y="5029200"/>
            <a:ext cx="912600" cy="312480"/>
          </a:xfrm>
          <a:prstGeom prst="rect">
            <a:avLst/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C00000"/>
                </a:solidFill>
                <a:latin typeface="Calibri"/>
                <a:ea typeface="Calibri"/>
              </a:rPr>
              <a:t>00000020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22" name="CustomShape 15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4B73880-3602-471A-9918-C9371D84B7AD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23" name="Picture 1"/>
          <p:cNvPicPr/>
          <p:nvPr/>
        </p:nvPicPr>
        <p:blipFill>
          <a:blip r:embed="rId2"/>
          <a:stretch/>
        </p:blipFill>
        <p:spPr>
          <a:xfrm>
            <a:off x="2944080" y="1343160"/>
            <a:ext cx="4351320" cy="1084320"/>
          </a:xfrm>
          <a:prstGeom prst="rect">
            <a:avLst/>
          </a:prstGeom>
          <a:ln>
            <a:noFill/>
          </a:ln>
        </p:spPr>
      </p:pic>
      <p:sp>
        <p:nvSpPr>
          <p:cNvPr id="124" name="CustomShape 16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19040" y="973828"/>
            <a:ext cx="85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u="sng" spc="-1" dirty="0">
                <a:solidFill>
                  <a:srgbClr val="0000FF"/>
                </a:solidFill>
                <a:hlinkClick r:id="rId3" action="ppaction://hlinkfile"/>
              </a:rPr>
              <a:t>CODE</a:t>
            </a:r>
            <a:endParaRPr lang="en-IN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712080"/>
            <a:ext cx="822780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Multiplication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126" name="Google Shape;148;p18"/>
          <p:cNvPicPr/>
          <p:nvPr/>
        </p:nvPicPr>
        <p:blipFill>
          <a:blip r:embed="rId2"/>
          <a:stretch/>
        </p:blipFill>
        <p:spPr>
          <a:xfrm>
            <a:off x="355680" y="1414800"/>
            <a:ext cx="8430840" cy="214128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49;p18"/>
          <p:cNvPicPr/>
          <p:nvPr/>
        </p:nvPicPr>
        <p:blipFill>
          <a:blip r:embed="rId3"/>
          <a:stretch/>
        </p:blipFill>
        <p:spPr>
          <a:xfrm>
            <a:off x="142920" y="3755880"/>
            <a:ext cx="8856360" cy="268884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5863B52-AE53-49A8-AF05-281ECB5E989D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30643" y="1414800"/>
            <a:ext cx="85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u="sng" spc="-1" dirty="0">
                <a:solidFill>
                  <a:srgbClr val="0000FF"/>
                </a:solidFill>
                <a:hlinkClick r:id="rId4" action="ppaction://hlinkfile"/>
              </a:rPr>
              <a:t>CODE</a:t>
            </a:r>
            <a:endParaRPr lang="en-IN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33520" y="1219320"/>
            <a:ext cx="82278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Multiplication – Example 1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131" name="Google Shape;156;p19"/>
          <p:cNvPicPr/>
          <p:nvPr/>
        </p:nvPicPr>
        <p:blipFill>
          <a:blip r:embed="rId2"/>
          <a:stretch/>
        </p:blipFill>
        <p:spPr>
          <a:xfrm>
            <a:off x="914400" y="2133720"/>
            <a:ext cx="6341760" cy="379872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09F54DE-BDBC-4464-86FF-706CAAB9428A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69880" y="1224000"/>
            <a:ext cx="822780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Multiplication Example 2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135" name="Google Shape;163;p20"/>
          <p:cNvPicPr/>
          <p:nvPr/>
        </p:nvPicPr>
        <p:blipFill>
          <a:blip r:embed="rId2"/>
          <a:stretch/>
        </p:blipFill>
        <p:spPr>
          <a:xfrm>
            <a:off x="569880" y="2133720"/>
            <a:ext cx="8132400" cy="376056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0CF2B85-C366-4241-AE1C-603645BD1867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76240" y="990720"/>
            <a:ext cx="2817720" cy="12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comic"/>
                <a:ea typeface="comic"/>
              </a:rPr>
              <a:t>The ARM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9AB97F1-3A05-49BC-B015-6EEDB47FC7A4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40" name="Google Shape;171;p21"/>
          <p:cNvPicPr/>
          <p:nvPr/>
        </p:nvPicPr>
        <p:blipFill>
          <a:blip r:embed="rId2"/>
          <a:stretch/>
        </p:blipFill>
        <p:spPr>
          <a:xfrm rot="20500800">
            <a:off x="2569320" y="2031120"/>
            <a:ext cx="2122200" cy="215100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4572000" y="4343400"/>
            <a:ext cx="3046320" cy="10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C00000"/>
                </a:solidFill>
                <a:latin typeface="comic"/>
                <a:ea typeface="comic"/>
              </a:rPr>
              <a:t>Conditional Execution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1161</Words>
  <Application>Microsoft Office PowerPoint</Application>
  <PresentationFormat>On-screen Show (4:3)</PresentationFormat>
  <Paragraphs>351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Arial Black</vt:lpstr>
      <vt:lpstr>Calibri</vt:lpstr>
      <vt:lpstr>comic</vt:lpstr>
      <vt:lpstr>Courier New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 &amp;  Computer Architecture</dc:title>
  <dc:subject/>
  <dc:creator/>
  <dc:description/>
  <cp:lastModifiedBy>Suresh</cp:lastModifiedBy>
  <cp:revision>15</cp:revision>
  <dcterms:modified xsi:type="dcterms:W3CDTF">2020-01-24T09:41:16Z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