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1AAC1AB-3B42-48AF-AD71-0FC4ACA9B54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5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3EDC491-91D6-4538-9DAD-97737D7BAC4E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551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D5A1312-CC9F-404F-A72D-69CB32B858C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324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336546-9911-47CD-B983-4D2EFDE4115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IN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38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5;p1"/>
          <p:cNvPicPr/>
          <p:nvPr/>
        </p:nvPicPr>
        <p:blipFill>
          <a:blip r:embed="rId14"/>
          <a:srcRect l="8752" t="18899" r="9042" b="16667"/>
          <a:stretch/>
        </p:blipFill>
        <p:spPr>
          <a:xfrm>
            <a:off x="6845400" y="0"/>
            <a:ext cx="2297880" cy="791280"/>
          </a:xfrm>
          <a:prstGeom prst="rect">
            <a:avLst/>
          </a:prstGeom>
          <a:ln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394200" y="219960"/>
            <a:ext cx="64512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292320" y="236880"/>
            <a:ext cx="6552720" cy="36864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3124080" y="6356520"/>
            <a:ext cx="289476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6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SESSION JAN-MAY 2020</a:t>
            </a:r>
            <a:endParaRPr lang="en-IN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BF9ED20-0972-4DC3-8BF7-1B194D0DA503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5;p1"/>
          <p:cNvPicPr/>
          <p:nvPr/>
        </p:nvPicPr>
        <p:blipFill>
          <a:blip r:embed="rId14"/>
          <a:srcRect l="8752" t="18899" r="9042" b="16667"/>
          <a:stretch/>
        </p:blipFill>
        <p:spPr>
          <a:xfrm>
            <a:off x="6845400" y="0"/>
            <a:ext cx="2297880" cy="7912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622800" y="211320"/>
            <a:ext cx="68698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57560" y="211320"/>
            <a:ext cx="6387480" cy="36864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124080" y="6356520"/>
            <a:ext cx="289476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6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SESSION JAN-MAY 2020</a:t>
            </a:r>
            <a:endParaRPr lang="en-IN" sz="16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238D05C-18FC-4FA2-9419-C4DD740CFEBA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ession%207/cla.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ession%207/1.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531800" y="1030680"/>
            <a:ext cx="6099840" cy="22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959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Microprocessors </a:t>
            </a:r>
            <a:r>
              <a:t/>
            </a:r>
            <a:br/>
            <a:r>
              <a:rPr lang="en-IN" sz="3959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&amp; Computer Architecture</a:t>
            </a:r>
            <a:endParaRPr lang="en-IN" sz="3959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304000" y="3182040"/>
            <a:ext cx="4723560" cy="23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IN" sz="2480" b="1" strike="noStrike" spc="-1">
                <a:solidFill>
                  <a:srgbClr val="000000"/>
                </a:solidFill>
                <a:latin typeface="Arial Black"/>
                <a:ea typeface="Arial Black"/>
              </a:rPr>
              <a:t>UE18CS253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888888"/>
                </a:solidFill>
                <a:latin typeface="Calibri"/>
                <a:ea typeface="Calibri"/>
              </a:rPr>
              <a:t>Unit -1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888888"/>
                </a:solidFill>
                <a:latin typeface="Calibri"/>
                <a:ea typeface="Calibri"/>
              </a:rPr>
              <a:t>Session – 7 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C00000"/>
                </a:solidFill>
                <a:latin typeface="Calibri"/>
                <a:ea typeface="Calibri"/>
              </a:rPr>
              <a:t>ARM </a:t>
            </a:r>
            <a:endParaRPr lang="en-IN" sz="2480" b="0" strike="noStrike" spc="-1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496"/>
              </a:spcBef>
            </a:pPr>
            <a:r>
              <a:rPr lang="en-IN" sz="2480" b="1" strike="noStrike" spc="-1">
                <a:solidFill>
                  <a:srgbClr val="C00000"/>
                </a:solidFill>
                <a:latin typeface="Calibri"/>
                <a:ea typeface="Calibri"/>
              </a:rPr>
              <a:t>Assembly Language Programming</a:t>
            </a:r>
            <a:endParaRPr lang="en-IN" sz="2480" b="0" strike="noStrike" spc="-1">
              <a:latin typeface="Arial"/>
            </a:endParaRPr>
          </a:p>
        </p:txBody>
      </p:sp>
      <p:pic>
        <p:nvPicPr>
          <p:cNvPr id="98" name="Google Shape;95;p13"/>
          <p:cNvPicPr/>
          <p:nvPr/>
        </p:nvPicPr>
        <p:blipFill>
          <a:blip r:embed="rId3"/>
          <a:stretch/>
        </p:blipFill>
        <p:spPr>
          <a:xfrm rot="20500800">
            <a:off x="516600" y="3944520"/>
            <a:ext cx="1710720" cy="1733760"/>
          </a:xfrm>
          <a:prstGeom prst="rect">
            <a:avLst/>
          </a:prstGeom>
          <a:ln>
            <a:noFill/>
          </a:ln>
        </p:spPr>
      </p:pic>
      <p:pic>
        <p:nvPicPr>
          <p:cNvPr id="99" name="Google Shape;96;p13"/>
          <p:cNvPicPr/>
          <p:nvPr/>
        </p:nvPicPr>
        <p:blipFill>
          <a:blip r:embed="rId4"/>
          <a:stretch/>
        </p:blipFill>
        <p:spPr>
          <a:xfrm rot="3808800">
            <a:off x="6902280" y="2560680"/>
            <a:ext cx="2146680" cy="17002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67AECB9-64AB-4AD7-A136-AE616B73837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875920" y="5591880"/>
            <a:ext cx="3082680" cy="10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Credits: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MPCA Team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72000" y="808920"/>
            <a:ext cx="935964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Parameter passing to procedures using stack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0" y="1296000"/>
            <a:ext cx="8999640" cy="56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</a:pPr>
            <a:r>
              <a:rPr lang="en-IN" sz="18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Consider the complex statement contains the five variables F, G &amp; H ; F =  ( G + H )  =&gt;  R0 = ( R1 + R2 ) ;  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71"/>
              </a:spcBef>
            </a:pPr>
            <a:r>
              <a:rPr lang="en-IN" sz="1600" b="1" strike="noStrike" cap="small" spc="-1" dirty="0">
                <a:solidFill>
                  <a:srgbClr val="C00000"/>
                </a:solidFill>
                <a:latin typeface="Calibri"/>
                <a:ea typeface="Calibri"/>
              </a:rPr>
              <a:t>Evaluation</a:t>
            </a:r>
            <a:r>
              <a:rPr lang="en-IN" sz="1600" b="1" strike="noStrike" cap="small" spc="-1" dirty="0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r>
              <a:rPr lang="en-IN" sz="1600" b="1" strike="noStrike" cap="small" spc="-1" dirty="0">
                <a:solidFill>
                  <a:srgbClr val="C00000"/>
                </a:solidFill>
                <a:latin typeface="Calibri"/>
                <a:ea typeface="Calibri"/>
              </a:rPr>
              <a:t>Using Procedure &amp; parameters on stack.</a:t>
            </a:r>
            <a:endParaRPr lang="en-IN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71"/>
              </a:spcBef>
            </a:pPr>
            <a:r>
              <a:rPr lang="en-IN" sz="18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         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71"/>
              </a:spcBef>
            </a:pPr>
            <a:r>
              <a:rPr lang="en-IN" sz="18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       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LDR    R4, =A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71"/>
              </a:spcBef>
            </a:pPr>
            <a:r>
              <a:rPr lang="en-IN" sz="1800" b="0" strike="noStrike" spc="-1" dirty="0">
                <a:solidFill>
                  <a:srgbClr val="0000FF"/>
                </a:solidFill>
                <a:latin typeface="Calibri"/>
                <a:ea typeface="Calibri"/>
              </a:rPr>
              <a:t>         MOV  R1, #25                    ; parameter1 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FF"/>
                </a:solidFill>
                <a:latin typeface="Calibri"/>
                <a:ea typeface="Calibri"/>
              </a:rPr>
              <a:t>         MOV  R2, #25                    ; parameter2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       STMFD R13!, { R1, R2}     ; parameters are </a:t>
            </a:r>
            <a:r>
              <a:rPr lang="en-IN" sz="1800" b="1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PUSH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ed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on stack.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 BL  LINK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	    STR </a:t>
            </a:r>
            <a:r>
              <a:rPr lang="en-IN" sz="18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R0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[R4]                      ; return value in Reg. R0.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       SWI 0x11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LINK:  </a:t>
            </a:r>
            <a:r>
              <a:rPr lang="en-IN" sz="1800" b="0" strike="noStrike" spc="-1" dirty="0">
                <a:solidFill>
                  <a:srgbClr val="0000FF"/>
                </a:solidFill>
                <a:latin typeface="Calibri"/>
                <a:ea typeface="Calibri"/>
              </a:rPr>
              <a:t>LDMFD R13!,{ R4, R5}     ;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parameters are </a:t>
            </a:r>
            <a:r>
              <a:rPr lang="en-IN" sz="1800" b="1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POP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ed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from the stack              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        ADD </a:t>
            </a:r>
            <a:r>
              <a:rPr lang="en-IN" sz="18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R0,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R4, R5                ;  Result is in register R0.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        MOV PC, LR                               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 A:    .WORD  0</a:t>
            </a:r>
            <a:endParaRPr lang="en-IN" sz="1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.END</a:t>
            </a:r>
            <a:endParaRPr lang="en-IN" sz="1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IN" sz="1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</a:pPr>
            <a:r>
              <a:rPr lang="en-IN" sz="14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 NOTE:            </a:t>
            </a:r>
            <a:endParaRPr lang="en-IN" sz="1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C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Result can be sent to the calling program through the stack. Left as an exercise.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34F2A6-BFE1-4C23-9675-BBF574946228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" name="CustomShape 9"/>
          <p:cNvSpPr/>
          <p:nvPr/>
        </p:nvSpPr>
        <p:spPr>
          <a:xfrm>
            <a:off x="6114960" y="1641240"/>
            <a:ext cx="140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file"/>
              </a:rPr>
              <a:t>CODE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371600"/>
            <a:ext cx="82288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Q &amp; A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on 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 Arm Instruction Set  	</a:t>
            </a:r>
            <a:r>
              <a:t/>
            </a:r>
            <a:br/>
            <a:r>
              <a:rPr lang="en-IN" sz="3600" b="1" strike="noStrike" spc="-1">
                <a:solidFill>
                  <a:srgbClr val="0000FF"/>
                </a:solidFill>
                <a:latin typeface="Calibri"/>
                <a:ea typeface="Calibri"/>
              </a:rPr>
              <a:t>Functions &amp; Procedures Instructions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93ECC99-A5AC-4436-9726-07AEB514F4B4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14400" y="990720"/>
            <a:ext cx="4647600" cy="15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comic"/>
                <a:ea typeface="comic"/>
              </a:rPr>
              <a:t>ARM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553080" y="632448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252CB01-A437-400C-A3AF-E52DDA03B4AB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104" name="Google Shape;104;p14"/>
          <p:cNvPicPr/>
          <p:nvPr/>
        </p:nvPicPr>
        <p:blipFill>
          <a:blip r:embed="rId3"/>
          <a:stretch/>
        </p:blipFill>
        <p:spPr>
          <a:xfrm rot="20500800">
            <a:off x="2722680" y="2260440"/>
            <a:ext cx="2123280" cy="21520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4648320" y="4357800"/>
            <a:ext cx="3199680" cy="10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latin typeface="comic"/>
                <a:ea typeface="comic"/>
              </a:rPr>
              <a:t>Functions  &amp; Procedures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960480"/>
            <a:ext cx="8228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1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Functions &amp; Procedures support in hardware</a:t>
            </a:r>
            <a:endParaRPr lang="en-IN" sz="261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6760" y="1747440"/>
            <a:ext cx="8609760" cy="46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 single variant on the </a:t>
            </a: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branch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theme is the option to perform a link operation before the branch is executed. </a:t>
            </a:r>
            <a:r>
              <a:rPr lang="en-IN" sz="2400" b="0" strike="noStrike" spc="-1">
                <a:solidFill>
                  <a:srgbClr val="C00000"/>
                </a:solidFill>
                <a:latin typeface="Calibri"/>
                <a:ea typeface="Calibri"/>
              </a:rPr>
              <a:t>(BL)</a:t>
            </a:r>
            <a:endParaRPr lang="en-IN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This simply means storing the current value of 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R15 (PC) in R14 </a:t>
            </a:r>
            <a:r>
              <a:rPr lang="en-IN" sz="2400" b="0" strike="noStrike" spc="-1">
                <a:solidFill>
                  <a:srgbClr val="C00000"/>
                </a:solidFill>
                <a:latin typeface="Calibri"/>
                <a:ea typeface="Calibri"/>
              </a:rPr>
              <a:t>before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the </a:t>
            </a:r>
            <a:r>
              <a:rPr lang="en-IN" sz="2400" b="0" strike="noStrike" spc="-1">
                <a:solidFill>
                  <a:srgbClr val="C00000"/>
                </a:solidFill>
                <a:latin typeface="Calibri"/>
                <a:ea typeface="Calibri"/>
              </a:rPr>
              <a:t>branch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is taken, so that the program has some way of </a:t>
            </a:r>
            <a:r>
              <a:rPr lang="en-IN" sz="2400" b="0" strike="noStrike" spc="-1">
                <a:solidFill>
                  <a:srgbClr val="C00000"/>
                </a:solidFill>
                <a:latin typeface="Calibri"/>
                <a:ea typeface="Calibri"/>
              </a:rPr>
              <a:t>returning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there.</a:t>
            </a:r>
            <a:endParaRPr lang="en-IN" sz="2400" b="0" strike="noStrike" spc="-1">
              <a:latin typeface="Arial"/>
            </a:endParaRPr>
          </a:p>
          <a:p>
            <a:pPr marL="743040" lvl="1" indent="-285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Procedure call is invoked using a BL instruction .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79"/>
              </a:spcBef>
              <a:buClr>
                <a:srgbClr val="0000FF"/>
              </a:buClr>
              <a:buFont typeface="Noto Sans Symbols"/>
              <a:buChar char="⮚"/>
            </a:pP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 Branch with link, 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BL</a:t>
            </a: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 instruction i.e., </a:t>
            </a:r>
            <a:endParaRPr lang="en-IN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79"/>
              </a:spcBef>
              <a:buClr>
                <a:srgbClr val="C00000"/>
              </a:buClr>
              <a:buFont typeface="Noto Sans Symbols"/>
              <a:buChar char="⮚"/>
            </a:pPr>
            <a:r>
              <a:rPr lang="en-IN" sz="2400" b="1" strike="noStrike" spc="-1">
                <a:solidFill>
                  <a:srgbClr val="C00000"/>
                </a:solidFill>
                <a:latin typeface="Calibri"/>
                <a:ea typeface="Calibri"/>
              </a:rPr>
              <a:t> BL subroutine</a:t>
            </a:r>
            <a:endParaRPr lang="en-IN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Other processors use 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BSR / JSR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instructions.</a:t>
            </a:r>
            <a:endParaRPr lang="en-IN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Most processors implement 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BSR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by saving the return address on the stack.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94591D-B0FF-4C3A-9F32-9A00CB6D5A7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74840" y="1130400"/>
            <a:ext cx="8228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1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Functions &amp; Procedures support in hardware </a:t>
            </a:r>
            <a:endParaRPr lang="en-IN" sz="261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80600" y="1952640"/>
            <a:ext cx="8457480" cy="44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ARM has no dedicated stack.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Arial"/>
              <a:buChar char="–"/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It copies R15 into R14</a:t>
            </a:r>
            <a:endParaRPr lang="en-IN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If the called Routine needs to use R14 for something, it can save it on the stack explicitly.</a:t>
            </a:r>
            <a:endParaRPr lang="en-IN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ARM method has the advantage that subroutines which don't need to save R14 can be called return very quickly.</a:t>
            </a:r>
            <a:endParaRPr lang="en-IN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disadvantage is that all other routines have the overhead of explicitly saving R14.</a:t>
            </a:r>
            <a:endParaRPr lang="en-IN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To return from a subroutine, the program simply has to move R14 back into R15.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–"/>
            </a:pPr>
            <a:r>
              <a:rPr lang="en-IN" sz="2000" b="1" strike="noStrike" spc="-1">
                <a:solidFill>
                  <a:srgbClr val="C00000"/>
                </a:solidFill>
                <a:latin typeface="Calibri"/>
                <a:ea typeface="Calibri"/>
              </a:rPr>
              <a:t>MOV R15, R14   or   MOV PC, LR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Arial"/>
              <a:buChar char="–"/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MOVS R15, R14   or   MOV PC, LR    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DB71CDF-7353-4F93-9F1C-14DF7C634DE1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0320" y="990720"/>
            <a:ext cx="82288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Functions &amp; Procedures support in hardware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10320" y="1768320"/>
            <a:ext cx="8522640" cy="50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70000"/>
              </a:lnSpc>
            </a:pPr>
            <a:r>
              <a:rPr lang="en-IN" sz="2380" b="1" strike="noStrike" spc="-1">
                <a:solidFill>
                  <a:srgbClr val="C00000"/>
                </a:solidFill>
                <a:latin typeface="Calibri"/>
                <a:ea typeface="Calibri"/>
              </a:rPr>
              <a:t>Example 1 :</a:t>
            </a: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</a:pP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</a:pPr>
            <a:r>
              <a:rPr lang="en-IN" sz="2040" b="1" strike="noStrike" spc="-1">
                <a:solidFill>
                  <a:srgbClr val="0000FF"/>
                </a:solidFill>
                <a:latin typeface="Calibri"/>
                <a:ea typeface="Calibri"/>
              </a:rPr>
              <a:t>A procedure to compute the statement in high level language using ARM ALP.</a:t>
            </a:r>
            <a:endParaRPr lang="en-IN" sz="204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08"/>
              </a:spcBef>
            </a:pPr>
            <a:r>
              <a:rPr lang="en-IN" sz="2040" b="1" strike="noStrike" spc="-1">
                <a:solidFill>
                  <a:srgbClr val="0000FF"/>
                </a:solidFill>
                <a:latin typeface="Calibri"/>
                <a:ea typeface="Calibri"/>
              </a:rPr>
              <a:t>         </a:t>
            </a:r>
            <a:endParaRPr lang="en-IN" sz="204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08"/>
              </a:spcBef>
            </a:pPr>
            <a:r>
              <a:rPr lang="en-IN" sz="2040" b="1" strike="noStrike" spc="-1">
                <a:solidFill>
                  <a:srgbClr val="0000FF"/>
                </a:solidFill>
                <a:latin typeface="Calibri"/>
                <a:ea typeface="Calibri"/>
              </a:rPr>
              <a:t>	         </a:t>
            </a:r>
            <a:r>
              <a:rPr lang="en-IN" sz="2040" b="1" strike="noStrike" spc="-1">
                <a:solidFill>
                  <a:srgbClr val="C00000"/>
                </a:solidFill>
                <a:latin typeface="Calibri"/>
                <a:ea typeface="Calibri"/>
              </a:rPr>
              <a:t>if (R0==R1) R2++;</a:t>
            </a:r>
            <a:r>
              <a:rPr lang="en-IN" sz="2040" b="1" strike="noStrike" spc="-1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endParaRPr lang="en-IN" sz="204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endParaRPr lang="en-IN" sz="204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r>
              <a:rPr lang="en-IN" sz="2380" b="1" strike="noStrike" spc="-1">
                <a:solidFill>
                  <a:srgbClr val="000000"/>
                </a:solidFill>
                <a:latin typeface="Calibri"/>
                <a:ea typeface="Calibri"/>
              </a:rPr>
              <a:t>            BL </a:t>
            </a:r>
            <a:r>
              <a:rPr lang="en-IN" sz="2380" b="1" strike="noStrike" cap="small" spc="-1">
                <a:solidFill>
                  <a:srgbClr val="000000"/>
                </a:solidFill>
                <a:latin typeface="Calibri"/>
                <a:ea typeface="Calibri"/>
              </a:rPr>
              <a:t>EQUAL</a:t>
            </a: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r>
              <a:rPr lang="en-IN" sz="2380" b="1" strike="noStrike" spc="-1">
                <a:solidFill>
                  <a:srgbClr val="000000"/>
                </a:solidFill>
                <a:latin typeface="Calibri"/>
                <a:ea typeface="Calibri"/>
              </a:rPr>
              <a:t>            SWI 0x11</a:t>
            </a: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r>
              <a:rPr lang="en-IN" sz="2380" b="1" strike="noStrike" spc="-1">
                <a:solidFill>
                  <a:srgbClr val="0000FF"/>
                </a:solidFill>
                <a:latin typeface="Calibri"/>
                <a:ea typeface="Calibri"/>
              </a:rPr>
              <a:t> EQUAL:  CMP   R0, R1</a:t>
            </a: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r>
              <a:rPr lang="en-IN" sz="2380" b="1" strike="noStrike" spc="-1">
                <a:solidFill>
                  <a:srgbClr val="0000FF"/>
                </a:solidFill>
                <a:latin typeface="Calibri"/>
                <a:ea typeface="Calibri"/>
              </a:rPr>
              <a:t>                 ADDEQ R2, R2, #1</a:t>
            </a: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r>
              <a:rPr lang="en-IN" sz="2380" b="1" strike="noStrike" spc="-1">
                <a:solidFill>
                  <a:srgbClr val="0000FF"/>
                </a:solidFill>
                <a:latin typeface="Calibri"/>
                <a:ea typeface="Calibri"/>
              </a:rPr>
              <a:t>                 MOV PC, LR</a:t>
            </a: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r>
              <a:rPr lang="en-IN" sz="2380" b="1" strike="noStrike" spc="-1">
                <a:solidFill>
                  <a:srgbClr val="C00000"/>
                </a:solidFill>
                <a:latin typeface="Calibri"/>
                <a:ea typeface="Calibri"/>
              </a:rPr>
              <a:t>	How to pass parameters to a procedure?</a:t>
            </a:r>
            <a:endParaRPr lang="en-IN" sz="238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476"/>
              </a:spcBef>
            </a:pPr>
            <a:r>
              <a:rPr lang="en-IN" sz="2380" b="1" strike="noStrike" spc="-1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endParaRPr lang="en-IN" sz="238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25C83C4-009F-43B2-8EDD-D0060FD727A9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864000"/>
            <a:ext cx="854244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Parameter passing to procedures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7920" y="1415880"/>
            <a:ext cx="9046080" cy="44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ARM</a:t>
            </a: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normally follows the conventions.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90000"/>
              </a:lnSpc>
              <a:spcBef>
                <a:spcPts val="400"/>
              </a:spcBef>
              <a:buClr>
                <a:srgbClr val="C00000"/>
              </a:buClr>
              <a:buFont typeface="Noto Sans Symbols"/>
              <a:buChar char="⮚"/>
            </a:pPr>
            <a:r>
              <a:rPr lang="en-IN" sz="2000" b="1" strike="noStrike" spc="-1">
                <a:solidFill>
                  <a:srgbClr val="C00000"/>
                </a:solidFill>
                <a:latin typeface="Calibri"/>
                <a:ea typeface="Calibri"/>
              </a:rPr>
              <a:t>RO – R3 </a:t>
            </a: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Four argument registers in which to pass parameters.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LR : 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One link register containing the return address register to return to the point of origin.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link stored in the Link Register </a:t>
            </a: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LR (R14), </a:t>
            </a: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is called the </a:t>
            </a: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return address.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instruction branches to the address stored in register LR.</a:t>
            </a:r>
            <a:endParaRPr lang="en-IN" sz="2000" b="0" strike="noStrike" spc="-1">
              <a:latin typeface="Arial"/>
            </a:endParaRPr>
          </a:p>
          <a:p>
            <a:pPr marL="743040" lvl="1" indent="-2851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Thus, returns to the calling program.</a:t>
            </a:r>
            <a:endParaRPr lang="en-IN" sz="20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Advantages : </a:t>
            </a:r>
            <a:endParaRPr lang="en-IN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Easier way to understand &amp; to allow code to be </a:t>
            </a:r>
            <a:r>
              <a:rPr lang="en-IN" sz="2000" b="1" strike="noStrike" spc="-1">
                <a:solidFill>
                  <a:srgbClr val="C00000"/>
                </a:solidFill>
                <a:latin typeface="Calibri"/>
                <a:ea typeface="Calibri"/>
              </a:rPr>
              <a:t>reused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Allows the programmer to concentrate on just one portion of the task at a time.</a:t>
            </a:r>
            <a:endParaRPr lang="en-IN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Parameters act as an interface between the procedure &amp; the rest of the program and data, since they can pass values &amp; return results.</a:t>
            </a:r>
            <a:endParaRPr lang="en-IN" sz="2000" b="0" strike="noStrike" spc="-1">
              <a:latin typeface="Arial"/>
            </a:endParaRPr>
          </a:p>
          <a:p>
            <a:pPr marL="1143000" indent="-100800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marL="1143000" indent="-100800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marL="743040" indent="-132480">
              <a:lnSpc>
                <a:spcPct val="90000"/>
              </a:lnSpc>
              <a:spcBef>
                <a:spcPts val="479"/>
              </a:spcBef>
            </a:pPr>
            <a:endParaRPr lang="en-IN" sz="2000" b="0" strike="noStrike" spc="-1">
              <a:latin typeface="Arial"/>
            </a:endParaRPr>
          </a:p>
          <a:p>
            <a:pPr marL="457200" indent="-132480">
              <a:lnSpc>
                <a:spcPct val="90000"/>
              </a:lnSpc>
              <a:spcBef>
                <a:spcPts val="561"/>
              </a:spcBef>
            </a:pPr>
            <a:endParaRPr lang="en-IN" sz="2000" b="0" strike="noStrike" spc="-1">
              <a:latin typeface="Arial"/>
            </a:endParaRPr>
          </a:p>
          <a:p>
            <a:pPr marL="1143000" indent="-138960">
              <a:lnSpc>
                <a:spcPct val="90000"/>
              </a:lnSpc>
              <a:spcBef>
                <a:spcPts val="281"/>
              </a:spcBef>
            </a:pPr>
            <a:endParaRPr lang="en-IN" sz="2000" b="0" strike="noStrike" spc="-1">
              <a:latin typeface="Arial"/>
            </a:endParaRPr>
          </a:p>
          <a:p>
            <a:pPr marL="1143000" indent="-138960">
              <a:lnSpc>
                <a:spcPct val="90000"/>
              </a:lnSpc>
              <a:spcBef>
                <a:spcPts val="281"/>
              </a:spcBef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1983BF7-AA48-473D-9E14-0DD3B408882C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88000" y="881280"/>
            <a:ext cx="80002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Parameter passing to procedures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36520" y="1400400"/>
            <a:ext cx="8843040" cy="46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480">
              <a:lnSpc>
                <a:spcPct val="90000"/>
              </a:lnSpc>
            </a:pP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Six steps  to be followed in the </a:t>
            </a:r>
            <a:r>
              <a:rPr lang="en-IN" sz="2800" b="1" strike="noStrike" spc="-1">
                <a:solidFill>
                  <a:srgbClr val="0000FF"/>
                </a:solidFill>
                <a:latin typeface="Calibri"/>
                <a:ea typeface="Calibri"/>
              </a:rPr>
              <a:t>execution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 of the procedure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628560" indent="-513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Put parameters in a place where the procedure can access them.</a:t>
            </a:r>
            <a:endParaRPr lang="en-IN" sz="2400" b="0" strike="noStrike" spc="-1">
              <a:latin typeface="Arial"/>
            </a:endParaRPr>
          </a:p>
          <a:p>
            <a:pPr marL="628560" indent="-513720">
              <a:lnSpc>
                <a:spcPct val="90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rabicPeriod"/>
            </a:pPr>
            <a:r>
              <a:rPr lang="en-IN" sz="2400" b="0" strike="noStrike" spc="-1">
                <a:solidFill>
                  <a:srgbClr val="C00000"/>
                </a:solidFill>
                <a:latin typeface="Calibri"/>
                <a:ea typeface="Calibri"/>
              </a:rPr>
              <a:t>Transfer control to the procedure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628560" indent="-513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Acquire the storage resources needed for the procedure.</a:t>
            </a:r>
            <a:endParaRPr lang="en-IN" sz="2400" b="0" strike="noStrike" spc="-1">
              <a:latin typeface="Arial"/>
            </a:endParaRPr>
          </a:p>
          <a:p>
            <a:pPr marL="628560" indent="-513720">
              <a:lnSpc>
                <a:spcPct val="90000"/>
              </a:lnSpc>
              <a:spcBef>
                <a:spcPts val="479"/>
              </a:spcBef>
              <a:buClr>
                <a:srgbClr val="0000FF"/>
              </a:buClr>
              <a:buFont typeface="Calibri"/>
              <a:buAutoNum type="arabicPeriod"/>
            </a:pP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Perform the desired task.</a:t>
            </a:r>
            <a:endParaRPr lang="en-IN" sz="2400" b="0" strike="noStrike" spc="-1">
              <a:latin typeface="Arial"/>
            </a:endParaRPr>
          </a:p>
          <a:p>
            <a:pPr marL="628560" indent="-513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Put the result value in a place where the calling program can access it.</a:t>
            </a:r>
            <a:endParaRPr lang="en-IN" sz="2400" b="0" strike="noStrike" spc="-1">
              <a:latin typeface="Arial"/>
            </a:endParaRPr>
          </a:p>
          <a:p>
            <a:pPr marL="628560" indent="-513720">
              <a:lnSpc>
                <a:spcPct val="90000"/>
              </a:lnSpc>
              <a:spcBef>
                <a:spcPts val="479"/>
              </a:spcBef>
              <a:buClr>
                <a:srgbClr val="C00000"/>
              </a:buClr>
              <a:buFont typeface="Calibri"/>
              <a:buAutoNum type="arabicPeriod"/>
            </a:pPr>
            <a:r>
              <a:rPr lang="en-IN" sz="2400" b="0" strike="noStrike" spc="-1">
                <a:solidFill>
                  <a:srgbClr val="C00000"/>
                </a:solidFill>
                <a:latin typeface="Calibri"/>
                <a:ea typeface="Calibri"/>
              </a:rPr>
              <a:t>Return control to the point of origin, since a procedure  can be called from several points in a program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400" b="0" strike="noStrike" spc="-1">
              <a:latin typeface="Arial"/>
            </a:endParaRPr>
          </a:p>
          <a:p>
            <a:pPr marL="1143000" indent="-100800">
              <a:lnSpc>
                <a:spcPct val="90000"/>
              </a:lnSpc>
              <a:spcBef>
                <a:spcPts val="400"/>
              </a:spcBef>
            </a:pPr>
            <a:endParaRPr lang="en-IN" sz="2400" b="0" strike="noStrike" spc="-1">
              <a:latin typeface="Arial"/>
            </a:endParaRPr>
          </a:p>
          <a:p>
            <a:pPr marL="743040" indent="-13248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132480">
              <a:lnSpc>
                <a:spcPct val="90000"/>
              </a:lnSpc>
              <a:spcBef>
                <a:spcPts val="561"/>
              </a:spcBef>
            </a:pPr>
            <a:endParaRPr lang="en-IN" sz="2400" b="0" strike="noStrike" spc="-1">
              <a:latin typeface="Arial"/>
            </a:endParaRPr>
          </a:p>
          <a:p>
            <a:pPr marL="1143000" indent="-138960">
              <a:lnSpc>
                <a:spcPct val="90000"/>
              </a:lnSpc>
              <a:spcBef>
                <a:spcPts val="281"/>
              </a:spcBef>
            </a:pPr>
            <a:endParaRPr lang="en-IN" sz="2400" b="0" strike="noStrike" spc="-1">
              <a:latin typeface="Arial"/>
            </a:endParaRPr>
          </a:p>
          <a:p>
            <a:pPr marL="1143000" indent="-138960">
              <a:lnSpc>
                <a:spcPct val="90000"/>
              </a:lnSpc>
              <a:spcBef>
                <a:spcPts val="281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F0D0FE8-427E-4A09-B3BD-8B19904CE0BA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97800" y="838080"/>
            <a:ext cx="80002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Parameter passing to procedures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08440" y="1368000"/>
            <a:ext cx="886320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70000"/>
              </a:lnSpc>
            </a:pPr>
            <a:r>
              <a:rPr lang="en-IN" sz="1960" b="1" strike="noStrike" spc="-1">
                <a:solidFill>
                  <a:srgbClr val="C00000"/>
                </a:solidFill>
                <a:latin typeface="Calibri"/>
                <a:ea typeface="Calibri"/>
              </a:rPr>
              <a:t>Example 2 :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</a:pP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</a:pPr>
            <a:r>
              <a:rPr lang="en-IN" sz="1679" b="1" strike="noStrike" spc="-1">
                <a:solidFill>
                  <a:srgbClr val="0000FF"/>
                </a:solidFill>
                <a:latin typeface="Calibri"/>
                <a:ea typeface="Calibri"/>
              </a:rPr>
              <a:t>A procedure to compute the statement in high level language using ARM ALP.</a:t>
            </a:r>
            <a:endParaRPr lang="en-IN" sz="1679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37"/>
              </a:spcBef>
            </a:pPr>
            <a:r>
              <a:rPr lang="en-IN" sz="1679" b="1" strike="noStrike" spc="-1">
                <a:solidFill>
                  <a:srgbClr val="0000FF"/>
                </a:solidFill>
                <a:latin typeface="Calibri"/>
                <a:ea typeface="Calibri"/>
              </a:rPr>
              <a:t>         </a:t>
            </a:r>
            <a:endParaRPr lang="en-IN" sz="1679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37"/>
              </a:spcBef>
            </a:pPr>
            <a:r>
              <a:rPr lang="en-IN" sz="1679" b="1" strike="noStrike" spc="-1">
                <a:solidFill>
                  <a:srgbClr val="0000FF"/>
                </a:solidFill>
                <a:latin typeface="Calibri"/>
                <a:ea typeface="Calibri"/>
              </a:rPr>
              <a:t>	</a:t>
            </a:r>
            <a:r>
              <a:rPr lang="en-IN" sz="1679" b="1" strike="noStrike" spc="-1">
                <a:solidFill>
                  <a:srgbClr val="C00000"/>
                </a:solidFill>
                <a:latin typeface="Calibri"/>
                <a:ea typeface="Calibri"/>
              </a:rPr>
              <a:t>if (R0==R1) R2++;</a:t>
            </a:r>
            <a:r>
              <a:rPr lang="en-IN" sz="1679" b="1" strike="noStrike" spc="-1">
                <a:solidFill>
                  <a:srgbClr val="0000FF"/>
                </a:solidFill>
                <a:latin typeface="Calibri"/>
                <a:ea typeface="Calibri"/>
              </a:rPr>
              <a:t>        </a:t>
            </a:r>
            <a:r>
              <a:rPr lang="en-IN" sz="1679" b="1" strike="noStrike" spc="-1">
                <a:solidFill>
                  <a:srgbClr val="FF0000"/>
                </a:solidFill>
                <a:latin typeface="Calibri"/>
                <a:ea typeface="Calibri"/>
              </a:rPr>
              <a:t>Data in Regs. R0, R1 are parameters, Result in  Reg. R2.</a:t>
            </a:r>
            <a:endParaRPr lang="en-IN" sz="1679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00"/>
                </a:solidFill>
                <a:latin typeface="Calibri"/>
                <a:ea typeface="Calibri"/>
              </a:rPr>
              <a:t>           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00"/>
                </a:solidFill>
                <a:latin typeface="Calibri"/>
                <a:ea typeface="Calibri"/>
              </a:rPr>
              <a:t>     MOV R0, #10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00"/>
                </a:solidFill>
                <a:latin typeface="Calibri"/>
                <a:ea typeface="Calibri"/>
              </a:rPr>
              <a:t>	 MOV R1, #10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00"/>
                </a:solidFill>
                <a:latin typeface="Calibri"/>
                <a:ea typeface="Calibri"/>
              </a:rPr>
              <a:t>	 BL </a:t>
            </a:r>
            <a:r>
              <a:rPr lang="en-IN" sz="1960" b="1" strike="noStrike" cap="small" spc="-1">
                <a:solidFill>
                  <a:srgbClr val="000000"/>
                </a:solidFill>
                <a:latin typeface="Calibri"/>
                <a:ea typeface="Calibri"/>
              </a:rPr>
              <a:t>GREAT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cap="small" spc="-1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lang="en-IN" sz="1960" b="1" strike="noStrike" spc="-1">
                <a:solidFill>
                  <a:srgbClr val="000000"/>
                </a:solidFill>
                <a:latin typeface="Calibri"/>
                <a:ea typeface="Calibri"/>
              </a:rPr>
              <a:t>SWI 0x11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FF"/>
                </a:solidFill>
                <a:latin typeface="Calibri"/>
                <a:ea typeface="Calibri"/>
              </a:rPr>
              <a:t>  GREAT:    CMP   R0, R1          ; comparison in the procedure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FF"/>
                </a:solidFill>
                <a:latin typeface="Calibri"/>
                <a:ea typeface="Calibri"/>
              </a:rPr>
              <a:t>  ADDEQ R2, R2, #1                 ; conditional execution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FF"/>
                </a:solidFill>
                <a:latin typeface="Calibri"/>
                <a:ea typeface="Calibri"/>
              </a:rPr>
              <a:t>  MOV PC, LR                           ; return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C00000"/>
                </a:solidFill>
                <a:latin typeface="Calibri"/>
                <a:ea typeface="Calibri"/>
              </a:rPr>
              <a:t>How to pass parameters to a procedure?  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FF"/>
                </a:solidFill>
                <a:latin typeface="Calibri"/>
                <a:ea typeface="Calibri"/>
              </a:rPr>
              <a:t>Values 10 &amp; 10 are passed  in the registers R0  &amp;  R1 </a:t>
            </a:r>
            <a:r>
              <a:rPr lang="en-IN" sz="1960" b="1" strike="noStrike" spc="-1">
                <a:solidFill>
                  <a:srgbClr val="000000"/>
                </a:solidFill>
                <a:latin typeface="Calibri"/>
                <a:ea typeface="Calibri"/>
              </a:rPr>
              <a:t>		     </a:t>
            </a:r>
            <a:endParaRPr lang="en-IN" sz="1960" b="0" strike="noStrike" spc="-1">
              <a:latin typeface="Arial"/>
            </a:endParaRPr>
          </a:p>
          <a:p>
            <a:pPr marL="343080" indent="-342360">
              <a:lnSpc>
                <a:spcPct val="70000"/>
              </a:lnSpc>
              <a:spcBef>
                <a:spcPts val="391"/>
              </a:spcBef>
            </a:pPr>
            <a:r>
              <a:rPr lang="en-IN" sz="1960" b="1" strike="noStrike" spc="-1">
                <a:solidFill>
                  <a:srgbClr val="000000"/>
                </a:solidFill>
                <a:latin typeface="Calibri"/>
                <a:ea typeface="Calibri"/>
              </a:rPr>
              <a:t>Result is passed back to the calling program through reg. R2</a:t>
            </a:r>
            <a:endParaRPr lang="en-IN" sz="196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32F9BBB-1ADE-4AC8-81F1-40BEE39E82AB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1743" y="3059668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2" action="ppaction://hlinkfile"/>
              </a:rPr>
              <a:t>CODE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45320" y="914400"/>
            <a:ext cx="822888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Parameter passing to procedures using stack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44360" y="1744200"/>
            <a:ext cx="899964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</a:pPr>
            <a:r>
              <a:rPr lang="en-IN" sz="20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Consider the following statement with three variables F, G &amp; H </a:t>
            </a: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           F =  ( G + H )      =&gt;    R0 = ( R1 + R2 )</a:t>
            </a: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; Without Procedure call.</a:t>
            </a: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20"/>
              </a:spcBef>
            </a:pPr>
            <a:endParaRPr lang="en-IN" sz="2000" b="0" strike="noStrike" spc="-1" dirty="0">
              <a:latin typeface="Arial"/>
            </a:endParaRPr>
          </a:p>
          <a:p>
            <a:pPr marL="743040" indent="-285120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MOV  R1, #25</a:t>
            </a:r>
            <a:endParaRPr lang="en-IN" sz="2000" b="0" strike="noStrike" spc="-1" dirty="0">
              <a:latin typeface="Arial"/>
            </a:endParaRPr>
          </a:p>
          <a:p>
            <a:pPr marL="743040" indent="-285120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MOV  R2, #25</a:t>
            </a:r>
            <a:endParaRPr lang="en-IN" sz="2000" b="0" strike="noStrike" spc="-1" dirty="0">
              <a:latin typeface="Arial"/>
            </a:endParaRPr>
          </a:p>
          <a:p>
            <a:pPr marL="743040" indent="-285120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MOV  </a:t>
            </a:r>
            <a:r>
              <a:rPr lang="en-IN" sz="20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R0, </a:t>
            </a:r>
            <a:r>
              <a:rPr lang="en-IN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#0</a:t>
            </a:r>
            <a:endParaRPr lang="en-IN" sz="2000" b="0" strike="noStrike" spc="-1" dirty="0">
              <a:latin typeface="Arial"/>
            </a:endParaRPr>
          </a:p>
          <a:p>
            <a:pPr marL="743040" indent="-285120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ADD   R0, R1, R2                ;  Register R0 (F) contains  G + H</a:t>
            </a: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endParaRPr lang="en-IN" sz="20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C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  How to send parameters to a procedure through a stack &amp; compute in the procedure ? </a:t>
            </a:r>
            <a:endParaRPr lang="en-IN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  How are results sent back to the calling program thro’ stack?</a:t>
            </a:r>
            <a:endParaRPr lang="en-IN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lang="en-IN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en-IN" sz="24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FF89E87-3144-4E1F-8FC3-19D62D695CC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698</Words>
  <Application>Microsoft Office PowerPoint</Application>
  <PresentationFormat>On-screen Show (4:3)</PresentationFormat>
  <Paragraphs>139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Calibri</vt:lpstr>
      <vt:lpstr>comic</vt:lpstr>
      <vt:lpstr>Courier New</vt:lpstr>
      <vt:lpstr>DejaVu Sans</vt:lpstr>
      <vt:lpstr>Noto Sans Symbols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 &amp;  Computer Architecture</dc:title>
  <dc:subject/>
  <dc:creator/>
  <dc:description/>
  <cp:lastModifiedBy>Suresh</cp:lastModifiedBy>
  <cp:revision>10</cp:revision>
  <dcterms:modified xsi:type="dcterms:W3CDTF">2020-01-24T09:41:26Z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