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9345AF8-5F21-474F-B240-80C18C90053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231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E9FB69-DF6C-42D9-B3E9-71E8A9048A3F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0" y="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1764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884760" y="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10-Jan-20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A85673A-E81C-4E36-91F1-4ED8EF3929BD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135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0" y="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F02DD7-1E39-4394-8B0C-948B6956D6D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73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0" y="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4832B3-5D82-4C0F-8C2D-229C2F72CBB3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41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5;p1"/>
          <p:cNvPicPr/>
          <p:nvPr/>
        </p:nvPicPr>
        <p:blipFill>
          <a:blip r:embed="rId14"/>
          <a:srcRect l="8764" t="18899" r="9042" b="16667"/>
          <a:stretch/>
        </p:blipFill>
        <p:spPr>
          <a:xfrm>
            <a:off x="6845400" y="0"/>
            <a:ext cx="2296440" cy="78984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457200" y="205560"/>
            <a:ext cx="638640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MICROPROCESSORS &amp; COMPUTER ARCHITECHTURE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95000" y="205560"/>
            <a:ext cx="6348600" cy="36720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5;p1"/>
          <p:cNvPicPr/>
          <p:nvPr/>
        </p:nvPicPr>
        <p:blipFill>
          <a:blip r:embed="rId14"/>
          <a:srcRect l="8764" t="18899" r="9042" b="16667"/>
          <a:stretch/>
        </p:blipFill>
        <p:spPr>
          <a:xfrm>
            <a:off x="6845400" y="0"/>
            <a:ext cx="2296440" cy="7898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470520" y="211320"/>
            <a:ext cx="650016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MICROPROCESSORS &amp; COMPUTER ARCHITECHTURE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83120" y="286560"/>
            <a:ext cx="6360480" cy="36720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15;p1"/>
          <p:cNvPicPr/>
          <p:nvPr/>
        </p:nvPicPr>
        <p:blipFill>
          <a:blip r:embed="rId14"/>
          <a:srcRect l="8764" t="18899" r="9042" b="16667"/>
          <a:stretch/>
        </p:blipFill>
        <p:spPr>
          <a:xfrm>
            <a:off x="6845400" y="0"/>
            <a:ext cx="2296440" cy="7898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066680" y="211320"/>
            <a:ext cx="622080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MICROPROCESSORS &amp; COMPUTER ARCHITECHTURE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44600" y="194760"/>
            <a:ext cx="6093720" cy="36720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716840" y="1527840"/>
            <a:ext cx="5708880" cy="22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959" b="1" strike="noStrike" cap="small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mic"/>
                <a:ea typeface="comic"/>
              </a:rPr>
              <a:t>Microprocessor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lang="en-IN" sz="3959" b="1" strike="noStrike" cap="small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mic"/>
                <a:ea typeface="comic"/>
              </a:rPr>
              <a:t>&amp; Computer Architecture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959" b="1" strike="noStrike" cap="small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mic"/>
                <a:ea typeface="comic"/>
              </a:rPr>
              <a:t> </a:t>
            </a:r>
            <a:r>
              <a:rPr lang="en-IN" sz="243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</a:rPr>
              <a:t>UE18CS253</a:t>
            </a:r>
            <a:r>
              <a:rPr lang="en-IN" sz="243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981440" y="3651120"/>
            <a:ext cx="5179320" cy="22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UNIT-1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Session – 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Interrupt Instructions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Google Shape;102;p14"/>
          <p:cNvPicPr/>
          <p:nvPr/>
        </p:nvPicPr>
        <p:blipFill>
          <a:blip r:embed="rId3"/>
          <a:stretch/>
        </p:blipFill>
        <p:spPr>
          <a:xfrm rot="20500800">
            <a:off x="294840" y="2476440"/>
            <a:ext cx="1670400" cy="169344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103;p14"/>
          <p:cNvPicPr/>
          <p:nvPr/>
        </p:nvPicPr>
        <p:blipFill>
          <a:blip r:embed="rId4"/>
          <a:stretch/>
        </p:blipFill>
        <p:spPr>
          <a:xfrm rot="3808800">
            <a:off x="6830640" y="2432520"/>
            <a:ext cx="2145240" cy="169884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C8F18F3-FBFE-4E53-A569-AFBAEBB73CBB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6123240" y="5444280"/>
            <a:ext cx="2606400" cy="103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Credits: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IN" b="0" strike="noStrike" spc="-1" smtClean="0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MPCA Team</a:t>
            </a:r>
            <a:endParaRPr lang="en-I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1014480"/>
            <a:ext cx="79225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lang="en-IN" sz="2790" b="1" strike="noStrike" cap="small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SWI Interrupt</a:t>
            </a:r>
            <a:r>
              <a:rPr lang="en-IN" sz="2520" b="1" strike="noStrike" cap="small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IN" sz="2790" b="1" strike="noStrike" cap="small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Procedures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3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(enter the supervisor mode)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lang="en-IN" sz="243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57200" y="2018520"/>
            <a:ext cx="8227440" cy="417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33520" indent="-531360">
              <a:lnSpc>
                <a:spcPct val="90000"/>
              </a:lnSpc>
              <a:buClr>
                <a:srgbClr val="0000FF"/>
              </a:buClr>
              <a:buFont typeface="Arial"/>
              <a:buChar char="•"/>
            </a:pPr>
            <a:r>
              <a:rPr lang="en-IN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SWI (software interrupt 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50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Caused by </a:t>
            </a:r>
            <a:r>
              <a:rPr lang="en-IN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“SWI 0x??” 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your program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50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Arm completes the current instruction.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50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Goto SWI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exception address </a:t>
            </a: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0x08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short form for 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0x 0000 0008)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5040">
              <a:lnSpc>
                <a:spcPct val="90000"/>
              </a:lnSpc>
              <a:buClr>
                <a:srgbClr val="0000FF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{Change to supervisor op. mode :CPSR (bit0-4)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5040">
              <a:lnSpc>
                <a:spcPct val="90000"/>
              </a:lnSpc>
              <a:buClr>
                <a:srgbClr val="0000FF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5040">
              <a:lnSpc>
                <a:spcPct val="90000"/>
              </a:lnSpc>
              <a:buClr>
                <a:srgbClr val="0000FF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5040">
              <a:lnSpc>
                <a:spcPct val="90000"/>
              </a:lnSpc>
              <a:buClr>
                <a:srgbClr val="0000FF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 from interrupt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5280" lvl="2" indent="-378720">
              <a:lnSpc>
                <a:spcPct val="90000"/>
              </a:lnSpc>
              <a:buClr>
                <a:srgbClr val="C00000"/>
              </a:buClr>
              <a:buFont typeface="Arial"/>
              <a:buChar char="•"/>
            </a:pP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MOVS  pc, lr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5040">
              <a:lnSpc>
                <a:spcPct val="90000"/>
              </a:lnSpc>
              <a:buClr>
                <a:srgbClr val="0000FF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 to main}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AF7BD94-42D1-4481-87E2-16866662D2CA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32000" y="983160"/>
            <a:ext cx="85662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Software Interrupts: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lang="en-IN" sz="2800" b="1" strike="noStrike" cap="small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'Supervisor Call’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52280" y="1929240"/>
            <a:ext cx="8836920" cy="463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Whenever a program requires </a:t>
            </a:r>
            <a:r>
              <a:rPr lang="en-IN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input or output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for instance to send some 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text to the display, 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is normal to 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call a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supervisor routine.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 algn="just">
              <a:lnSpc>
                <a:spcPct val="100000"/>
              </a:lnSpc>
              <a:buClr>
                <a:srgbClr val="C00000"/>
              </a:buClr>
              <a:buFont typeface="Arial"/>
              <a:buChar char="–"/>
            </a:pP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read data from the keyboard or to display the contents on the console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supervisor is a program which operates at a privileged level, which means that it can do things that a user-level program cannot  do directly.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limitations on the capabilities of a user-level program vary from system to system, but in many systems the user cannot access hardware facilities directly.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en-IN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supervisor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provides trusted ways to access system resources which appear to the user-level program rather like </a:t>
            </a:r>
            <a:r>
              <a:rPr lang="en-IN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subroutine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accesses.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F1D7F33-A33A-4D53-AAD2-393371DA84B3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80880" y="898560"/>
            <a:ext cx="8624160" cy="53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instruction set includes a special instruction, </a:t>
            </a: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SWI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to call these functions, (SWI stands for </a:t>
            </a: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'Software Interrupt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', but is usually pronounced </a:t>
            </a:r>
            <a:r>
              <a:rPr lang="en-IN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'Supervisor Call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Note:</a:t>
            </a:r>
            <a:r>
              <a:rPr lang="en-IN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</a:t>
            </a:r>
            <a:r>
              <a:rPr lang="en-IN" sz="20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privileged modes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there is another register for each mode called </a:t>
            </a: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Saved Processor Status Register (SPSR)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The SPSR is used to </a:t>
            </a:r>
            <a:r>
              <a:rPr lang="en-IN" sz="20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save the current </a:t>
            </a:r>
            <a:r>
              <a:rPr lang="en-IN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CPSR</a:t>
            </a: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before changing modes.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SWI interrupt occurs when the SWI instruction has been fetched and decoded successfully, and none of the other higher priority exceptions/interrupts have been flagged.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Upon entry to the handler the CPSR will be set to SVC mode.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13840"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Note: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If a </a:t>
            </a: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SWI calls another SWI 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(which is a common occurrence), then to avoid corruption, </a:t>
            </a:r>
            <a:r>
              <a:rPr lang="en-IN" sz="20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link register (LR &amp; SPSR)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must be </a:t>
            </a:r>
            <a:r>
              <a:rPr lang="en-IN" sz="20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stacked away </a:t>
            </a: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before branching to the nested SWI.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13840"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F7802B0-A2B1-43FC-8156-B0DAFCB86327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69360" y="914400"/>
            <a:ext cx="7998840" cy="48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1 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57480" y="1600200"/>
            <a:ext cx="8708040" cy="50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indent="342720">
              <a:lnSpc>
                <a:spcPct val="80000"/>
              </a:lnSpc>
            </a:pPr>
            <a:r>
              <a:rPr lang="en-IN" sz="204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procedure to compute the statement in high level language using ARM ALP.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204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IN" sz="204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(R0==R1) R2++;</a:t>
            </a:r>
            <a:r>
              <a:rPr lang="en-IN" sz="204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204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238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      </a:t>
            </a: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MOV R0, #10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      MOV R1, #10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      BL </a:t>
            </a:r>
            <a:r>
              <a:rPr lang="en-IN" sz="2200" b="1" strike="noStrike" cap="sm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GREAT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2800" b="1" strike="noStrike" cap="small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lang="en-IN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SWI 0x11</a:t>
            </a:r>
            <a:r>
              <a:rPr lang="en-IN" sz="238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terminate the program / logical end.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23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23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GREAT:     CMP   R0, R1        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23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 ADDEQ R2, R2, #1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23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 MOV PC, LR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238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1793DA7-5EB9-48DA-9067-E77E36DFCB9D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7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0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1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3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56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72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26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29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63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98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27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28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32000" y="880920"/>
            <a:ext cx="7998840" cy="48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2 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72000" y="1584000"/>
            <a:ext cx="8790480" cy="455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indent="342720">
              <a:lnSpc>
                <a:spcPct val="100000"/>
              </a:lnSpc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program to display a string on the screen using ARM ALP</a:t>
            </a:r>
            <a:r>
              <a:rPr lang="en-IN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</a:pPr>
            <a:r>
              <a:rPr lang="en-IN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System.out.print (“ Hello World”);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	  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LDR     R1, =A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LOOP:     LDRB  R0, [R1], #1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CMP R0, #0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</a:t>
            </a:r>
            <a:r>
              <a:rPr lang="en-IN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SWINE 0x00    ; display a character on the screen.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         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BNE LOOP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</a:pPr>
            <a:r>
              <a:rPr lang="en-IN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SWI  0x11      ; terminate the program.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BF378AC-2CE6-445F-A95F-324155B653BB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06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3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67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94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61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82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80880" y="759600"/>
            <a:ext cx="7998840" cy="48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3 :  </a:t>
            </a:r>
            <a:r>
              <a:rPr lang="en-IN" sz="2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does the code do?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16080" y="1395000"/>
            <a:ext cx="8510040" cy="350316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80000"/>
              </a:lnSpc>
            </a:pPr>
            <a:r>
              <a:rPr lang="en-IN" sz="204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procedure to display a string on the screen using ARM ALP</a:t>
            </a:r>
            <a:r>
              <a:rPr lang="en-IN" sz="204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204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 	// System.out.print (“ Hello World”);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222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	</a:t>
            </a:r>
            <a:r>
              <a:rPr lang="en-IN" sz="17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LDR     R1, =A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17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	 BL   strprint                    ; call display routine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176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 SWI  0x11                ; terminate the program.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17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strprint:  LDRB  R0, [R1], #1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17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CMP R0, #0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17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</a:t>
            </a:r>
            <a:r>
              <a:rPr lang="en-IN" sz="176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SWINE 0x00             ; display a character on the screen.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17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           BNE   strprint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r>
              <a:rPr lang="en-IN" sz="17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MOV PC, LR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61080" y="4821840"/>
            <a:ext cx="7846560" cy="15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 LDR     R0, =A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IN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 SWI      0x02            ; display a string on the screen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IN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 SWI      0x11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A:   .ASCIZ   “HELLO WORLD”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73800" y="4680000"/>
            <a:ext cx="9141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5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895916F-3360-46CA-8B21-5A85087299FA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61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1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118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1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37">
                                            <p:txEl>
                                              <p:pRg st="119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42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37">
                                            <p:txEl>
                                              <p:pRg st="142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01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37">
                                            <p:txEl>
                                              <p:pRg st="201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69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37">
                                            <p:txEl>
                                              <p:pRg st="269" end="2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70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37">
                                            <p:txEl>
                                              <p:pRg st="270" end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00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37">
                                            <p:txEl>
                                              <p:pRg st="300" end="3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28" end="4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237">
                                            <p:txEl>
                                              <p:pRg st="328" end="4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05" end="4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237">
                                            <p:txEl>
                                              <p:pRg st="405" end="4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32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237">
                                            <p:txEl>
                                              <p:pRg st="432" end="4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60" end="4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237">
                                            <p:txEl>
                                              <p:pRg st="460" end="4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/>
                                        <p:tgtEl>
                                          <p:spTgt spid="238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/>
                                        <p:tgtEl>
                                          <p:spTgt spid="238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/>
                                        <p:tgtEl>
                                          <p:spTgt spid="238">
                                            <p:txEl>
                                              <p:pRg st="1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/>
                                        <p:tgtEl>
                                          <p:spTgt spid="238">
                                            <p:txEl>
                                              <p:pRg st="1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77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/>
                                        <p:tgtEl>
                                          <p:spTgt spid="238">
                                            <p:txEl>
                                              <p:pRg st="77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/>
                                        <p:tgtEl>
                                          <p:spTgt spid="238">
                                            <p:txEl>
                                              <p:pRg st="77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9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/>
                                        <p:tgtEl>
                                          <p:spTgt spid="238">
                                            <p:txEl>
                                              <p:pRg st="9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/>
                                        <p:tgtEl>
                                          <p:spTgt spid="238">
                                            <p:txEl>
                                              <p:pRg st="9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9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/>
                                        <p:tgtEl>
                                          <p:spTgt spid="238">
                                            <p:txEl>
                                              <p:pRg st="9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/>
                                        <p:tgtEl>
                                          <p:spTgt spid="238">
                                            <p:txEl>
                                              <p:pRg st="9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0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/>
                                        <p:tgtEl>
                                          <p:spTgt spid="238">
                                            <p:txEl>
                                              <p:pRg st="10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/>
                                        <p:tgtEl>
                                          <p:spTgt spid="238">
                                            <p:txEl>
                                              <p:pRg st="10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57200" y="1371600"/>
            <a:ext cx="8227440" cy="38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 &amp; A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lang="en-IN" sz="36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lang="en-IN" sz="36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Software Interrupts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83EA3BD-4618-4CCD-8EEB-A6A4B68B5220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95320" y="1629360"/>
            <a:ext cx="3274560" cy="98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8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mic"/>
                <a:ea typeface="comic"/>
              </a:rPr>
              <a:t>The ARM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lang="en-IN" sz="288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mic"/>
                <a:ea typeface="comic"/>
              </a:rPr>
              <a:t>Instruction Set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Google Shape;110;p15"/>
          <p:cNvPicPr/>
          <p:nvPr/>
        </p:nvPicPr>
        <p:blipFill>
          <a:blip r:embed="rId2"/>
          <a:stretch/>
        </p:blipFill>
        <p:spPr>
          <a:xfrm rot="20500800">
            <a:off x="3026160" y="2716920"/>
            <a:ext cx="2121840" cy="215064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4876920" y="4800600"/>
            <a:ext cx="3579120" cy="107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mic"/>
                <a:ea typeface="comic"/>
              </a:rPr>
              <a:t>Software Interrupts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CC57945-B50B-4E8D-A96D-D0516248A409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76360" y="778680"/>
            <a:ext cx="784656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Interrupt/Exception?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66760" y="1592280"/>
            <a:ext cx="8227440" cy="488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Main 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Doing something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(e.g.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browsing)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 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13752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473800" y="1479600"/>
            <a:ext cx="182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5657760" y="3551400"/>
            <a:ext cx="3258720" cy="2860200"/>
          </a:xfrm>
          <a:prstGeom prst="rect">
            <a:avLst/>
          </a:prstGeom>
          <a:noFill/>
          <a:ln w="93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_isr() // </a:t>
            </a: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Interrupt service routine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some tasks (e.g. answer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     telephone)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  //when finished,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//goes back to main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 rot="10800000" flipH="1">
            <a:off x="5563440" y="4414680"/>
            <a:ext cx="1445760" cy="98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CC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6"/>
          <p:cNvSpPr/>
          <p:nvPr/>
        </p:nvSpPr>
        <p:spPr>
          <a:xfrm rot="10800000">
            <a:off x="5489640" y="5481720"/>
            <a:ext cx="1293120" cy="531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7"/>
          <p:cNvSpPr/>
          <p:nvPr/>
        </p:nvSpPr>
        <p:spPr>
          <a:xfrm>
            <a:off x="3672000" y="2808000"/>
            <a:ext cx="329364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happen anytime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Depends on types of interrupts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Google Shape;126;p16"/>
          <p:cNvPicPr/>
          <p:nvPr/>
        </p:nvPicPr>
        <p:blipFill>
          <a:blip r:embed="rId3"/>
          <a:stretch/>
        </p:blipFill>
        <p:spPr>
          <a:xfrm>
            <a:off x="2746440" y="4186080"/>
            <a:ext cx="1378800" cy="1978920"/>
          </a:xfrm>
          <a:prstGeom prst="rect">
            <a:avLst/>
          </a:prstGeom>
          <a:ln>
            <a:noFill/>
          </a:ln>
        </p:spPr>
      </p:pic>
      <p:pic>
        <p:nvPicPr>
          <p:cNvPr id="142" name="Google Shape;127;p16"/>
          <p:cNvPicPr/>
          <p:nvPr/>
        </p:nvPicPr>
        <p:blipFill>
          <a:blip r:embed="rId4"/>
          <a:stretch/>
        </p:blipFill>
        <p:spPr>
          <a:xfrm>
            <a:off x="7699320" y="4095720"/>
            <a:ext cx="988560" cy="656640"/>
          </a:xfrm>
          <a:prstGeom prst="rect">
            <a:avLst/>
          </a:prstGeom>
          <a:ln>
            <a:noFill/>
          </a:ln>
        </p:spPr>
      </p:pic>
      <p:pic>
        <p:nvPicPr>
          <p:cNvPr id="143" name="Google Shape;128;p16"/>
          <p:cNvPicPr/>
          <p:nvPr/>
        </p:nvPicPr>
        <p:blipFill>
          <a:blip r:embed="rId5"/>
          <a:stretch/>
        </p:blipFill>
        <p:spPr>
          <a:xfrm>
            <a:off x="6057360" y="1872000"/>
            <a:ext cx="1140840" cy="1217160"/>
          </a:xfrm>
          <a:prstGeom prst="rect">
            <a:avLst/>
          </a:prstGeom>
          <a:ln>
            <a:noFill/>
          </a:ln>
        </p:spPr>
      </p:pic>
      <p:sp>
        <p:nvSpPr>
          <p:cNvPr id="144" name="CustomShape 8"/>
          <p:cNvSpPr/>
          <p:nvPr/>
        </p:nvSpPr>
        <p:spPr>
          <a:xfrm>
            <a:off x="4392000" y="4176000"/>
            <a:ext cx="1401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Phone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rings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7202160" y="2076480"/>
            <a:ext cx="1264680" cy="3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Phone rings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387D488-795C-4FA6-88E5-21973506E6D4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33520" y="1143000"/>
            <a:ext cx="8227440" cy="5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200" b="1" strike="noStrike" cap="small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85200" y="1882440"/>
            <a:ext cx="839700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your computer is </a:t>
            </a:r>
            <a:r>
              <a:rPr lang="en-IN" sz="2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running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IN" sz="2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key press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will </a:t>
            </a:r>
            <a:r>
              <a:rPr lang="en-IN" sz="2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trigger an interrupt 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input a character to your system.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dispatcher in the operating system is implemented by timer interrupt.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Timer interrupts the CPU at a rate of 1KHz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At each interrupt the system determines which task to run next.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68289E0-9AD0-4FC1-9B6A-930EC2A09307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895320"/>
            <a:ext cx="8227440" cy="6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80" b="1" strike="noStrike" cap="small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Important  Interrupts </a:t>
            </a:r>
            <a:r>
              <a:rPr lang="en-IN" sz="28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636160" y="3906720"/>
            <a:ext cx="2130480" cy="115488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0" y="100844"/>
                </a:lnTo>
                <a:lnTo>
                  <a:pt x="120000" y="100844"/>
                </a:lnTo>
                <a:lnTo>
                  <a:pt x="120000" y="120000"/>
                </a:lnTo>
              </a:path>
            </a:pathLst>
          </a:custGeom>
          <a:noFill/>
          <a:ln w="25560">
            <a:solidFill>
              <a:srgbClr val="4674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5590440" y="3906720"/>
            <a:ext cx="89280" cy="115488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60000" y="0"/>
                </a:moveTo>
                <a:lnTo>
                  <a:pt x="60000" y="100844"/>
                </a:lnTo>
                <a:lnTo>
                  <a:pt x="75491" y="100844"/>
                </a:lnTo>
                <a:lnTo>
                  <a:pt x="75491" y="120000"/>
                </a:lnTo>
              </a:path>
            </a:pathLst>
          </a:custGeom>
          <a:noFill/>
          <a:ln w="25560">
            <a:solidFill>
              <a:srgbClr val="4674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3508560" y="3906720"/>
            <a:ext cx="2125800" cy="115488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120000" y="0"/>
                </a:moveTo>
                <a:lnTo>
                  <a:pt x="120000" y="100844"/>
                </a:lnTo>
                <a:lnTo>
                  <a:pt x="0" y="100844"/>
                </a:lnTo>
                <a:lnTo>
                  <a:pt x="0" y="120000"/>
                </a:lnTo>
              </a:path>
            </a:pathLst>
          </a:custGeom>
          <a:noFill/>
          <a:ln w="25560">
            <a:solidFill>
              <a:srgbClr val="4674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3507840" y="2657880"/>
            <a:ext cx="2126520" cy="3672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0" y="60000"/>
                </a:lnTo>
                <a:lnTo>
                  <a:pt x="120000" y="60000"/>
                </a:lnTo>
                <a:lnTo>
                  <a:pt x="120000" y="120000"/>
                </a:lnTo>
              </a:path>
            </a:pathLst>
          </a:custGeom>
          <a:noFill/>
          <a:ln w="25560">
            <a:solidFill>
              <a:srgbClr val="3B649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3462120" y="2657880"/>
            <a:ext cx="89280" cy="3672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60000" y="0"/>
                </a:moveTo>
                <a:lnTo>
                  <a:pt x="60000" y="120000"/>
                </a:lnTo>
              </a:path>
            </a:pathLst>
          </a:custGeom>
          <a:noFill/>
          <a:ln w="25560">
            <a:solidFill>
              <a:srgbClr val="3B649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7"/>
          <p:cNvSpPr/>
          <p:nvPr/>
        </p:nvSpPr>
        <p:spPr>
          <a:xfrm>
            <a:off x="1379160" y="2657880"/>
            <a:ext cx="2126520" cy="3672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120000" y="0"/>
                </a:moveTo>
                <a:lnTo>
                  <a:pt x="120000" y="60000"/>
                </a:lnTo>
                <a:lnTo>
                  <a:pt x="0" y="60000"/>
                </a:lnTo>
                <a:lnTo>
                  <a:pt x="0" y="120000"/>
                </a:lnTo>
              </a:path>
            </a:pathLst>
          </a:custGeom>
          <a:noFill/>
          <a:ln w="25560">
            <a:solidFill>
              <a:srgbClr val="3B649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8"/>
          <p:cNvSpPr/>
          <p:nvPr/>
        </p:nvSpPr>
        <p:spPr>
          <a:xfrm>
            <a:off x="2628000" y="1778400"/>
            <a:ext cx="1757160" cy="877320"/>
          </a:xfrm>
          <a:prstGeom prst="rect">
            <a:avLst/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9"/>
          <p:cNvSpPr/>
          <p:nvPr/>
        </p:nvSpPr>
        <p:spPr>
          <a:xfrm>
            <a:off x="2628000" y="1778400"/>
            <a:ext cx="1757160" cy="8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0" tIns="11880" rIns="11880" bIns="11880" anchor="ctr"/>
          <a:lstStyle/>
          <a:p>
            <a:pPr algn="ctr">
              <a:lnSpc>
                <a:spcPct val="100000"/>
              </a:lnSpc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Interrupts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499680" y="3027240"/>
            <a:ext cx="1757160" cy="877320"/>
          </a:xfrm>
          <a:prstGeom prst="rect">
            <a:avLst/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1"/>
          <p:cNvSpPr/>
          <p:nvPr/>
        </p:nvSpPr>
        <p:spPr>
          <a:xfrm>
            <a:off x="499680" y="3027240"/>
            <a:ext cx="1757160" cy="8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0" tIns="11880" rIns="11880" bIns="11880" anchor="ctr"/>
          <a:lstStyle/>
          <a:p>
            <a:pPr algn="ctr">
              <a:lnSpc>
                <a:spcPct val="100000"/>
              </a:lnSpc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Reset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(or power up)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2"/>
          <p:cNvSpPr/>
          <p:nvPr/>
        </p:nvSpPr>
        <p:spPr>
          <a:xfrm>
            <a:off x="2628000" y="3027240"/>
            <a:ext cx="1757160" cy="877320"/>
          </a:xfrm>
          <a:prstGeom prst="rect">
            <a:avLst/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3"/>
          <p:cNvSpPr/>
          <p:nvPr/>
        </p:nvSpPr>
        <p:spPr>
          <a:xfrm>
            <a:off x="2628000" y="3027240"/>
            <a:ext cx="1757160" cy="8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0" tIns="11880" rIns="11880" bIns="11880" anchor="ctr"/>
          <a:lstStyle/>
          <a:p>
            <a:pPr algn="ctr">
              <a:lnSpc>
                <a:spcPct val="100000"/>
              </a:lnSpc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Interrupt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SWI-XX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4"/>
          <p:cNvSpPr/>
          <p:nvPr/>
        </p:nvSpPr>
        <p:spPr>
          <a:xfrm>
            <a:off x="4756680" y="3027240"/>
            <a:ext cx="1757160" cy="877320"/>
          </a:xfrm>
          <a:prstGeom prst="rect">
            <a:avLst/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5"/>
          <p:cNvSpPr/>
          <p:nvPr/>
        </p:nvSpPr>
        <p:spPr>
          <a:xfrm>
            <a:off x="4756680" y="3027240"/>
            <a:ext cx="1757160" cy="8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0" tIns="11880" rIns="11880" bIns="11880" anchor="ctr"/>
          <a:lstStyle/>
          <a:p>
            <a:pPr algn="ctr">
              <a:lnSpc>
                <a:spcPct val="100000"/>
              </a:lnSpc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Interrupt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FIQ,IRQ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6"/>
          <p:cNvSpPr/>
          <p:nvPr/>
        </p:nvSpPr>
        <p:spPr>
          <a:xfrm>
            <a:off x="2629080" y="5064120"/>
            <a:ext cx="1757160" cy="877320"/>
          </a:xfrm>
          <a:prstGeom prst="rect">
            <a:avLst/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7"/>
          <p:cNvSpPr/>
          <p:nvPr/>
        </p:nvSpPr>
        <p:spPr>
          <a:xfrm>
            <a:off x="2629080" y="5064120"/>
            <a:ext cx="1757160" cy="8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0" tIns="11880" rIns="11880" bIns="11880" anchor="ctr"/>
          <a:lstStyle/>
          <a:p>
            <a:pPr algn="ctr">
              <a:lnSpc>
                <a:spcPct val="100000"/>
              </a:lnSpc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8"/>
          <p:cNvSpPr/>
          <p:nvPr/>
        </p:nvSpPr>
        <p:spPr>
          <a:xfrm>
            <a:off x="4768560" y="5064120"/>
            <a:ext cx="1757160" cy="877320"/>
          </a:xfrm>
          <a:prstGeom prst="rect">
            <a:avLst/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9"/>
          <p:cNvSpPr/>
          <p:nvPr/>
        </p:nvSpPr>
        <p:spPr>
          <a:xfrm>
            <a:off x="4768560" y="5064120"/>
            <a:ext cx="1757160" cy="8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0" tIns="11880" rIns="11880" bIns="11880" anchor="ctr"/>
          <a:lstStyle/>
          <a:p>
            <a:pPr algn="ctr">
              <a:lnSpc>
                <a:spcPct val="100000"/>
              </a:lnSpc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ADC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0"/>
          <p:cNvSpPr/>
          <p:nvPr/>
        </p:nvSpPr>
        <p:spPr>
          <a:xfrm>
            <a:off x="6889680" y="5064120"/>
            <a:ext cx="1757160" cy="877320"/>
          </a:xfrm>
          <a:prstGeom prst="rect">
            <a:avLst/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1"/>
          <p:cNvSpPr/>
          <p:nvPr/>
        </p:nvSpPr>
        <p:spPr>
          <a:xfrm>
            <a:off x="6889680" y="5064120"/>
            <a:ext cx="1757160" cy="8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0" tIns="11880" rIns="11880" bIns="11880" anchor="ctr"/>
          <a:lstStyle/>
          <a:p>
            <a:pPr algn="ctr">
              <a:lnSpc>
                <a:spcPct val="100000"/>
              </a:lnSpc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External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Interrupt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EINT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2"/>
          <p:cNvSpPr/>
          <p:nvPr/>
        </p:nvSpPr>
        <p:spPr>
          <a:xfrm>
            <a:off x="457200" y="4191120"/>
            <a:ext cx="2360160" cy="11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Triggered by power_up/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reset_key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3"/>
          <p:cNvSpPr/>
          <p:nvPr/>
        </p:nvSpPr>
        <p:spPr>
          <a:xfrm>
            <a:off x="5943600" y="4145040"/>
            <a:ext cx="23601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Triggered by hardware sources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4"/>
          <p:cNvSpPr/>
          <p:nvPr/>
        </p:nvSpPr>
        <p:spPr>
          <a:xfrm>
            <a:off x="6781680" y="5753160"/>
            <a:ext cx="74160" cy="741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5"/>
          <p:cNvSpPr/>
          <p:nvPr/>
        </p:nvSpPr>
        <p:spPr>
          <a:xfrm>
            <a:off x="6642000" y="5753160"/>
            <a:ext cx="74160" cy="741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6"/>
          <p:cNvSpPr/>
          <p:nvPr/>
        </p:nvSpPr>
        <p:spPr>
          <a:xfrm>
            <a:off x="2629080" y="4010040"/>
            <a:ext cx="2360160" cy="11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Triggered by the software instruction SWI x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7"/>
          <p:cNvSpPr/>
          <p:nvPr/>
        </p:nvSpPr>
        <p:spPr>
          <a:xfrm>
            <a:off x="2743200" y="2971800"/>
            <a:ext cx="1445760" cy="1094760"/>
          </a:xfrm>
          <a:prstGeom prst="ellipse">
            <a:avLst/>
          </a:prstGeom>
          <a:noFill/>
          <a:ln w="2844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8"/>
          <p:cNvSpPr/>
          <p:nvPr/>
        </p:nvSpPr>
        <p:spPr>
          <a:xfrm>
            <a:off x="5943600" y="1447920"/>
            <a:ext cx="61848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9"/>
          <p:cNvSpPr/>
          <p:nvPr/>
        </p:nvSpPr>
        <p:spPr>
          <a:xfrm flipH="1">
            <a:off x="4188960" y="1676520"/>
            <a:ext cx="1750320" cy="182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30"/>
          <p:cNvSpPr/>
          <p:nvPr/>
        </p:nvSpPr>
        <p:spPr>
          <a:xfrm>
            <a:off x="6553080" y="6248520"/>
            <a:ext cx="21315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562EAF5-321D-44C2-A7AE-36580D928B6B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1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04920" y="625320"/>
            <a:ext cx="799884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Interrupt and Exception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2000" y="1296000"/>
            <a:ext cx="8566920" cy="548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terms are used differently by various manufacturers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Traditionally exception means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80000"/>
              </a:lnSpc>
              <a:buClr>
                <a:srgbClr val="C00000"/>
              </a:buClr>
              <a:buFont typeface="Arial"/>
              <a:buChar char="–"/>
            </a:pPr>
            <a:r>
              <a:rPr lang="en-IN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normal operation of a program is interrupted and the processor will execute another piece of software (exception handling) somewhere.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Interrupt (hardware interrupt)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is an exception caused by some hardware condition happening outside the processor (e.g. external hard interrupt, IRQ FIQ).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Software interrupt (SWI)</a:t>
            </a:r>
            <a:r>
              <a:rPr lang="en-IN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is an exception caused by an assembly  software instruction (SWI 0x?? exception call instruction) written in the software code.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120600" algn="ctr">
              <a:lnSpc>
                <a:spcPct val="8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IN" sz="167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Trap</a:t>
            </a:r>
            <a:r>
              <a:rPr lang="en-IN" sz="16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is an exception caused by a failure condition of the processor (e.g. abort “pre-fetch , data” , undefined instruction, divided by_zero, or stack overflow etc)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199800">
              <a:lnSpc>
                <a:spcPct val="8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E64F3ED-36F0-4327-AD73-80EFCAE94E6A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1032840"/>
            <a:ext cx="822744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Important  Interrupts in words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1908360"/>
            <a:ext cx="8151120" cy="45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Reset, a special interrupt to start the system– happens 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at power up , or reset button depressed)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13840">
              <a:lnSpc>
                <a:spcPct val="7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  <a:buClr>
                <a:srgbClr val="C00000"/>
              </a:buClr>
              <a:buFont typeface="Arial"/>
              <a:buChar char="•"/>
            </a:pPr>
            <a:r>
              <a:rPr lang="en-IN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Software interrupt SWI :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</a:pPr>
            <a:r>
              <a:rPr lang="en-IN" sz="32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lang="en-IN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Similar to subroutine – happens when “SWI 0x??” is written in the program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Hardware interrupt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7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FIQ (fast interrupt) or IRQ (external interrupt), when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external interrupt request pin is pulled low, or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analogue to digital conversion is completed, or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timer/counter has made a regular request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169200">
              <a:lnSpc>
                <a:spcPct val="7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7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05515A0-F614-4CBE-923B-1FD07D86EA38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86840" y="792000"/>
            <a:ext cx="885420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400" b="1" strike="noStrike" cap="small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Compare hardware and software interrupt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78720" y="1133280"/>
            <a:ext cx="8662320" cy="56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indent="-1058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en-IN" sz="2800" b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Hardware interrupt</a:t>
            </a: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e.g.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1058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1058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1058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1058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en-IN" sz="2800" b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Software interrupt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893240" y="2438280"/>
            <a:ext cx="2207520" cy="9885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Computer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EINT3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 rot="10800000">
            <a:off x="6055560" y="3323880"/>
            <a:ext cx="1826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5"/>
          <p:cNvSpPr/>
          <p:nvPr/>
        </p:nvSpPr>
        <p:spPr>
          <a:xfrm>
            <a:off x="5580360" y="3325680"/>
            <a:ext cx="1674360" cy="607320"/>
          </a:xfrm>
          <a:custGeom>
            <a:avLst/>
            <a:gdLst/>
            <a:ahLst/>
            <a:cxnLst/>
            <a:rect l="l" t="t" r="r" b="b"/>
            <a:pathLst>
              <a:path w="1056" h="384">
                <a:moveTo>
                  <a:pt x="0" y="0"/>
                </a:moveTo>
                <a:lnTo>
                  <a:pt x="336" y="0"/>
                </a:lnTo>
                <a:lnTo>
                  <a:pt x="336" y="384"/>
                </a:lnTo>
                <a:lnTo>
                  <a:pt x="720" y="384"/>
                </a:lnTo>
                <a:lnTo>
                  <a:pt x="720" y="0"/>
                </a:lnTo>
                <a:lnTo>
                  <a:pt x="1056" y="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6"/>
          <p:cNvSpPr/>
          <p:nvPr/>
        </p:nvSpPr>
        <p:spPr>
          <a:xfrm>
            <a:off x="6113520" y="3544920"/>
            <a:ext cx="360" cy="30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378720" y="2273400"/>
            <a:ext cx="1388520" cy="146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IRQ_Eint1()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4642200" y="2135160"/>
            <a:ext cx="4245840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falling edge at EINT3 will trigger the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execution of the </a:t>
            </a:r>
            <a:r>
              <a:rPr lang="en-IN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interrupt service routine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__irq IRQ_Eint1()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9"/>
          <p:cNvSpPr/>
          <p:nvPr/>
        </p:nvSpPr>
        <p:spPr>
          <a:xfrm rot="10800000">
            <a:off x="1921680" y="2930400"/>
            <a:ext cx="378720" cy="22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0"/>
          <p:cNvSpPr/>
          <p:nvPr/>
        </p:nvSpPr>
        <p:spPr>
          <a:xfrm rot="10800000" flipH="1">
            <a:off x="1957680" y="3395880"/>
            <a:ext cx="455040" cy="31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2259000" y="4666680"/>
            <a:ext cx="3198240" cy="19029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Computer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Main{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SWI 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 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 flipH="1">
            <a:off x="3409200" y="5047560"/>
            <a:ext cx="2283840" cy="68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3"/>
          <p:cNvSpPr/>
          <p:nvPr/>
        </p:nvSpPr>
        <p:spPr>
          <a:xfrm>
            <a:off x="277560" y="4982400"/>
            <a:ext cx="1959840" cy="146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N-th-sys-routine()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4"/>
          <p:cNvSpPr/>
          <p:nvPr/>
        </p:nvSpPr>
        <p:spPr>
          <a:xfrm>
            <a:off x="5716440" y="4749120"/>
            <a:ext cx="295056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instruction “SWI N” in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program will trigger the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execution of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N-th-sys-routine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(system routine)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5"/>
          <p:cNvSpPr/>
          <p:nvPr/>
        </p:nvSpPr>
        <p:spPr>
          <a:xfrm rot="10800000">
            <a:off x="2373120" y="5542920"/>
            <a:ext cx="683640" cy="15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6"/>
          <p:cNvSpPr/>
          <p:nvPr/>
        </p:nvSpPr>
        <p:spPr>
          <a:xfrm rot="10800000" flipH="1">
            <a:off x="2370960" y="6108120"/>
            <a:ext cx="455040" cy="37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7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151DE1F-EE8C-4EB7-BB7D-34F2F44506AA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8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900000"/>
            <a:ext cx="8227440" cy="5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Exception (interrupt) Modes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11480" y="1766880"/>
            <a:ext cx="837972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ARM supports 7 types of exceptions and has a privileged processor mode for each type of exception.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ARM Exception (interrupt) vectors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1692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138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138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1384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Google Shape;219;p22"/>
          <p:cNvPicPr/>
          <p:nvPr/>
        </p:nvPicPr>
        <p:blipFill>
          <a:blip r:embed="rId2"/>
          <a:stretch/>
        </p:blipFill>
        <p:spPr>
          <a:xfrm>
            <a:off x="1033200" y="3154320"/>
            <a:ext cx="6751080" cy="287604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792360" y="3975480"/>
            <a:ext cx="7617960" cy="30276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4"/>
          <p:cNvSpPr/>
          <p:nvPr/>
        </p:nvSpPr>
        <p:spPr>
          <a:xfrm>
            <a:off x="8290080" y="3044520"/>
            <a:ext cx="61848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 flipH="1">
            <a:off x="8211600" y="3457080"/>
            <a:ext cx="150120" cy="60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6"/>
          <p:cNvSpPr/>
          <p:nvPr/>
        </p:nvSpPr>
        <p:spPr>
          <a:xfrm>
            <a:off x="6553080" y="6248520"/>
            <a:ext cx="21315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44251CD-FB79-4506-B418-BA71992DA893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SESSION JAN-MAY 2020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941</Words>
  <Application>Microsoft Office PowerPoint</Application>
  <PresentationFormat>On-screen Show (4:3)</PresentationFormat>
  <Paragraphs>225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Black</vt:lpstr>
      <vt:lpstr>Calibri</vt:lpstr>
      <vt:lpstr>comic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Suresh</cp:lastModifiedBy>
  <cp:revision>12</cp:revision>
  <dcterms:modified xsi:type="dcterms:W3CDTF">2020-01-24T09:41:45Z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