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37B97ED-894D-41F4-98FB-7EDB8E35D303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67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67FEEB6-799A-4A27-AE89-51276CA6B53E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IN" sz="14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0" y="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5658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3884760" y="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10-Jan-20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EC9414-3C68-4A5B-A73B-B8D52DF4B98A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IN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1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;p1"/>
          <p:cNvPicPr/>
          <p:nvPr/>
        </p:nvPicPr>
        <p:blipFill>
          <a:blip r:embed="rId14"/>
          <a:srcRect l="8764" t="18899" r="9042" b="16667"/>
          <a:stretch/>
        </p:blipFill>
        <p:spPr>
          <a:xfrm>
            <a:off x="6845400" y="0"/>
            <a:ext cx="2297160" cy="79056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342720" y="235800"/>
            <a:ext cx="661608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342720" y="275760"/>
            <a:ext cx="6616080" cy="36792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5;p1"/>
          <p:cNvPicPr/>
          <p:nvPr/>
        </p:nvPicPr>
        <p:blipFill>
          <a:blip r:embed="rId14"/>
          <a:srcRect l="8764" t="18899" r="9042" b="16667"/>
          <a:stretch/>
        </p:blipFill>
        <p:spPr>
          <a:xfrm>
            <a:off x="6845400" y="0"/>
            <a:ext cx="2297160" cy="7905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457200" y="211320"/>
            <a:ext cx="638748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MICROPROCESSORS &amp; COMPUTER ARCHITECHTURE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62160" y="232560"/>
            <a:ext cx="6482520" cy="367920"/>
          </a:xfrm>
          <a:prstGeom prst="rect">
            <a:avLst/>
          </a:prstGeom>
          <a:solidFill>
            <a:schemeClr val="lt1">
              <a:alpha val="56000"/>
            </a:schemeClr>
          </a:solidFill>
          <a:ln w="25560">
            <a:solidFill>
              <a:schemeClr val="l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288080" y="1839240"/>
            <a:ext cx="675108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Microprocessors </a:t>
            </a:r>
            <a:r>
              <a:t/>
            </a:r>
            <a:br/>
            <a:r>
              <a:rPr lang="en-IN" sz="4000" b="1" strike="noStrike" cap="small" spc="-1">
                <a:solidFill>
                  <a:srgbClr val="C00000"/>
                </a:solidFill>
                <a:latin typeface="comic"/>
                <a:ea typeface="comic"/>
              </a:rPr>
              <a:t>&amp; Computer Architecture</a:t>
            </a:r>
            <a:r>
              <a:t/>
            </a:r>
            <a:br/>
            <a:r>
              <a:rPr lang="en-IN" sz="2700" b="1" strike="noStrike" spc="-1">
                <a:solidFill>
                  <a:srgbClr val="000000"/>
                </a:solidFill>
                <a:latin typeface="Arial Black"/>
                <a:ea typeface="Arial Black"/>
              </a:rPr>
              <a:t>UE18CS253</a:t>
            </a:r>
            <a:r>
              <a:t/>
            </a:r>
            <a:br/>
            <a:endParaRPr lang="en-IN" sz="27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090880" y="3262680"/>
            <a:ext cx="5180040" cy="22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888888"/>
                </a:solidFill>
                <a:latin typeface="Calibri"/>
                <a:ea typeface="Calibri"/>
              </a:rPr>
              <a:t>UNIT-1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2800" b="1" strike="noStrike" spc="-1">
                <a:solidFill>
                  <a:srgbClr val="888888"/>
                </a:solidFill>
                <a:latin typeface="Calibri"/>
                <a:ea typeface="Calibri"/>
              </a:rPr>
              <a:t>Session – 9 and 10</a:t>
            </a:r>
            <a:endParaRPr lang="en-IN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IN" sz="2800" b="1" strike="noStrike" spc="-1">
                <a:solidFill>
                  <a:srgbClr val="C00000"/>
                </a:solidFill>
                <a:latin typeface="Calibri"/>
                <a:ea typeface="Calibri"/>
              </a:rPr>
              <a:t>Instruction Encoding</a:t>
            </a:r>
            <a:endParaRPr lang="en-IN" sz="2800" b="0" strike="noStrike" spc="-1">
              <a:latin typeface="Arial"/>
            </a:endParaRPr>
          </a:p>
        </p:txBody>
      </p:sp>
      <p:pic>
        <p:nvPicPr>
          <p:cNvPr id="90" name="Google Shape;95;p13"/>
          <p:cNvPicPr/>
          <p:nvPr/>
        </p:nvPicPr>
        <p:blipFill>
          <a:blip r:embed="rId3"/>
          <a:stretch/>
        </p:blipFill>
        <p:spPr>
          <a:xfrm rot="20501400">
            <a:off x="414360" y="3204000"/>
            <a:ext cx="1727640" cy="1751400"/>
          </a:xfrm>
          <a:prstGeom prst="rect">
            <a:avLst/>
          </a:prstGeom>
          <a:ln>
            <a:noFill/>
          </a:ln>
        </p:spPr>
      </p:pic>
      <p:pic>
        <p:nvPicPr>
          <p:cNvPr id="91" name="Google Shape;96;p13"/>
          <p:cNvPicPr/>
          <p:nvPr/>
        </p:nvPicPr>
        <p:blipFill>
          <a:blip r:embed="rId4"/>
          <a:stretch/>
        </p:blipFill>
        <p:spPr>
          <a:xfrm rot="3808800">
            <a:off x="6863040" y="2792520"/>
            <a:ext cx="2145960" cy="169956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94689D7-164D-40C6-AC9F-DE3D7806836C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875920" y="5184000"/>
            <a:ext cx="3081960" cy="103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Credits: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IN" sz="2400" spc="-1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MPCA Team</a:t>
            </a:r>
            <a:endParaRPr lang="en-IN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16000" y="1055160"/>
            <a:ext cx="878292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t/>
            </a:r>
            <a:br/>
            <a:r>
              <a:rPr lang="en-IN" sz="26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Encoding: </a:t>
            </a:r>
            <a:r>
              <a:t/>
            </a:r>
            <a:br/>
            <a:r>
              <a:rPr lang="en-IN" sz="2200" b="0" strike="noStrike" cap="small" spc="-1">
                <a:solidFill>
                  <a:srgbClr val="0000FF"/>
                </a:solidFill>
                <a:latin typeface="Calibri"/>
                <a:ea typeface="Calibri"/>
              </a:rPr>
              <a:t>data processing instructions</a:t>
            </a:r>
            <a:r>
              <a:t/>
            </a:r>
            <a:br/>
            <a:endParaRPr lang="en-IN" sz="22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44800" y="1872000"/>
            <a:ext cx="8761680" cy="12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IN" sz="1700" b="0" strike="noStrike" spc="-1">
                <a:solidFill>
                  <a:srgbClr val="000000"/>
                </a:solidFill>
                <a:latin typeface="Calibri"/>
                <a:ea typeface="Calibri"/>
              </a:rPr>
              <a:t>Machine Code is what computer processors run on: binary representations of simple instructions. All ARM processors (like the one in iPhone, or the other dozen in various devices) have 16 basic data processing instructions.</a:t>
            </a: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  <a:p>
            <a:pPr algn="just">
              <a:lnSpc>
                <a:spcPct val="90000"/>
              </a:lnSpc>
            </a:pPr>
            <a:endParaRPr lang="en-IN" sz="1700" b="0" strike="noStrike" spc="-1">
              <a:latin typeface="Arial"/>
            </a:endParaRPr>
          </a:p>
        </p:txBody>
      </p:sp>
      <p:pic>
        <p:nvPicPr>
          <p:cNvPr id="133" name="Google Shape;167;p22"/>
          <p:cNvPicPr/>
          <p:nvPr/>
        </p:nvPicPr>
        <p:blipFill>
          <a:blip r:embed="rId2"/>
          <a:stretch/>
        </p:blipFill>
        <p:spPr>
          <a:xfrm>
            <a:off x="348120" y="2783520"/>
            <a:ext cx="7714800" cy="398340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B9B11AF-24DF-4CA7-9065-3FD8020A7992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5120" y="864000"/>
            <a:ext cx="902016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binary encoding</a:t>
            </a:r>
            <a:r>
              <a:rPr lang="en-IN" sz="26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IN" sz="2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Data processing instruction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EF8BB1-A10F-463D-8A93-FBC15285122C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78" y="1273680"/>
            <a:ext cx="5751110" cy="4957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07939" y="1900800"/>
            <a:ext cx="902016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cap="small" spc="-1" dirty="0">
                <a:solidFill>
                  <a:srgbClr val="C00000"/>
                </a:solidFill>
                <a:latin typeface="Calibri"/>
                <a:ea typeface="Calibri"/>
              </a:rPr>
              <a:t>binary encoding</a:t>
            </a:r>
            <a:r>
              <a:rPr lang="en-IN" sz="2600" b="1" strike="noStrike" cap="small" spc="-1" dirty="0">
                <a:solidFill>
                  <a:srgbClr val="C00000"/>
                </a:solidFill>
                <a:latin typeface="Calibri"/>
                <a:ea typeface="Calibri"/>
              </a:rPr>
              <a:t>- </a:t>
            </a:r>
            <a:r>
              <a:rPr lang="en-IN" sz="2200" b="1" strike="noStrike" cap="small" spc="-1" dirty="0">
                <a:solidFill>
                  <a:srgbClr val="C00000"/>
                </a:solidFill>
                <a:latin typeface="Calibri"/>
                <a:ea typeface="Calibri"/>
              </a:rPr>
              <a:t>Data processing instruction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3EF8BB1-A10F-463D-8A93-FBC15285122C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407939" y="3429000"/>
            <a:ext cx="7973280" cy="110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Each data processing instruction can work with several combinations of operands. </a:t>
            </a:r>
            <a:endParaRPr lang="en-IN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                Ex 1.   </a:t>
            </a:r>
            <a:r>
              <a:rPr lang="en-IN" sz="1800" b="1" strike="noStrike" spc="-1" dirty="0">
                <a:solidFill>
                  <a:srgbClr val="0000FF"/>
                </a:solidFill>
                <a:latin typeface="Calibri"/>
                <a:ea typeface="Calibri"/>
              </a:rPr>
              <a:t>ADD    R0,    R1,    R2             ; R0 = R1 + R2</a:t>
            </a:r>
            <a:endParaRPr lang="en-IN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                 Ex 2.   </a:t>
            </a:r>
            <a:r>
              <a:rPr lang="en-IN" sz="18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ADD    R0, R1, R2, LSL #2      ; R0 = R1 + R2 &lt;&lt; 2</a:t>
            </a:r>
            <a:r>
              <a:rPr lang="en-IN" sz="1800" b="1" strike="noStrike" spc="-1" dirty="0">
                <a:solidFill>
                  <a:srgbClr val="C00000"/>
                </a:solidFill>
                <a:latin typeface="Calibri"/>
                <a:ea typeface="Calibri"/>
              </a:rPr>
              <a:t>    </a:t>
            </a:r>
            <a:endParaRPr lang="en-IN" sz="1800" b="0" strike="noStrike" spc="-1" dirty="0">
              <a:latin typeface="Arial"/>
            </a:endParaRPr>
          </a:p>
          <a:p>
            <a:pPr algn="just">
              <a:lnSpc>
                <a:spcPct val="9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	 Ex 3.</a:t>
            </a:r>
            <a:r>
              <a:rPr lang="en-IN" sz="18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  </a:t>
            </a:r>
            <a:r>
              <a:rPr lang="en-IN" sz="1800" b="0" strike="noStrike" spc="-1" dirty="0">
                <a:solidFill>
                  <a:srgbClr val="0000FF"/>
                </a:solidFill>
                <a:latin typeface="Calibri"/>
                <a:ea typeface="Calibri"/>
              </a:rPr>
              <a:t>ADD     RO, R1, #5                  ; R0 = R1 + 5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8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24880" y="1296000"/>
            <a:ext cx="7466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t/>
            </a:r>
            <a:br/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Encoding:</a:t>
            </a:r>
            <a:r>
              <a:t/>
            </a:r>
            <a:br/>
            <a:r>
              <a:rPr lang="en-IN" sz="2400" b="0" strike="noStrike" cap="small" spc="-1">
                <a:solidFill>
                  <a:srgbClr val="0000FF"/>
                </a:solidFill>
                <a:latin typeface="Calibri"/>
                <a:ea typeface="Calibri"/>
              </a:rPr>
              <a:t>data processing instructions</a:t>
            </a:r>
            <a:r>
              <a:t/>
            </a:r>
            <a:br/>
            <a:endParaRPr lang="en-IN" sz="2400" b="0" strike="noStrike" spc="-1">
              <a:latin typeface="Arial"/>
            </a:endParaRPr>
          </a:p>
        </p:txBody>
      </p:sp>
      <p:pic>
        <p:nvPicPr>
          <p:cNvPr id="141" name="Google Shape;396;p24"/>
          <p:cNvPicPr/>
          <p:nvPr/>
        </p:nvPicPr>
        <p:blipFill>
          <a:blip r:embed="rId2"/>
          <a:stretch/>
        </p:blipFill>
        <p:spPr>
          <a:xfrm>
            <a:off x="394560" y="2362320"/>
            <a:ext cx="8353800" cy="32133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5A20E43-10CF-4E31-A2D4-3BF49AA1AAA9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266760" y="1097280"/>
            <a:ext cx="822816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binary encoding  </a:t>
            </a: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- multiple register data transfer instruction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45" name="Google Shape;403;p25"/>
          <p:cNvPicPr/>
          <p:nvPr/>
        </p:nvPicPr>
        <p:blipFill>
          <a:blip r:embed="rId2"/>
          <a:stretch/>
        </p:blipFill>
        <p:spPr>
          <a:xfrm>
            <a:off x="504000" y="2088000"/>
            <a:ext cx="7847280" cy="255744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304920" y="4572000"/>
            <a:ext cx="8228160" cy="152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Ex 1:  LDMIA  R13!  , {  R0, R5 - R8, R11}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Ex 2:  STMIA  R13!  , {  R8, R4- R6, R12}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5826B5A-79A0-4132-B2CD-FFA2C1E0752F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92000" y="1199160"/>
            <a:ext cx="7466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 – </a:t>
            </a:r>
            <a:r>
              <a:rPr lang="en-IN" sz="24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Multiplication  instructions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62120" y="3429000"/>
            <a:ext cx="5247000" cy="258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  Ex 1:     MUL        R0,    R1,   R2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C00000"/>
                </a:solidFill>
                <a:latin typeface="Calibri"/>
                <a:ea typeface="Calibri"/>
              </a:rPr>
              <a:t>  Ex 2:     MLA        R0,    R1,   R2 ,  R3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  Ex 3:     SMULL    R0,    R1,   R2 ,  R3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C00000"/>
                </a:solidFill>
                <a:latin typeface="Calibri"/>
                <a:ea typeface="Calibri"/>
              </a:rPr>
              <a:t>  Ex 4:     UMLAL    R0,    R1,   R2 ,  R3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   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51" name="Google Shape;412;p26"/>
          <p:cNvPicPr/>
          <p:nvPr/>
        </p:nvPicPr>
        <p:blipFill>
          <a:blip r:embed="rId2"/>
          <a:stretch/>
        </p:blipFill>
        <p:spPr>
          <a:xfrm>
            <a:off x="762120" y="2035080"/>
            <a:ext cx="6710400" cy="80496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3D24CC4-0D22-4083-BDF3-05BCFD8B74E3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62120" y="1371600"/>
            <a:ext cx="7466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Encoding:</a:t>
            </a:r>
            <a:r>
              <a:t/>
            </a:r>
            <a:br/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en-IN" sz="24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Branch  instructions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62120" y="3657600"/>
            <a:ext cx="7847280" cy="14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  Ex 1:   B   LOOP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C00000"/>
                </a:solidFill>
                <a:latin typeface="Calibri"/>
                <a:ea typeface="Calibri"/>
              </a:rPr>
              <a:t>  Ex 2:   BL   SUBROUTINE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   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56" name="Google Shape;420;p27"/>
          <p:cNvPicPr/>
          <p:nvPr/>
        </p:nvPicPr>
        <p:blipFill>
          <a:blip r:embed="rId2"/>
          <a:stretch/>
        </p:blipFill>
        <p:spPr>
          <a:xfrm>
            <a:off x="1402200" y="2340000"/>
            <a:ext cx="6710400" cy="80496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3E98BB4-F94C-491A-A2E0-E8F2D074E5E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04920" y="2514600"/>
            <a:ext cx="8533080" cy="14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  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   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60" name="Google Shape;427;p28"/>
          <p:cNvPicPr/>
          <p:nvPr/>
        </p:nvPicPr>
        <p:blipFill>
          <a:blip r:embed="rId2"/>
          <a:stretch/>
        </p:blipFill>
        <p:spPr>
          <a:xfrm>
            <a:off x="792000" y="1631520"/>
            <a:ext cx="7292160" cy="470376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592920" y="917640"/>
            <a:ext cx="7542360" cy="52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 – </a:t>
            </a:r>
            <a:r>
              <a:rPr lang="en-IN" sz="22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Load / Store   instructions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6EC03B1-CD17-4101-9407-BB9D775FE00F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305080" y="1905120"/>
            <a:ext cx="4570560" cy="17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Q &amp; A 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6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on</a:t>
            </a:r>
            <a:endParaRPr lang="en-IN" sz="3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600" b="1" strike="noStrike" cap="small" spc="-1">
                <a:solidFill>
                  <a:srgbClr val="0000FF"/>
                </a:solidFill>
                <a:latin typeface="Calibri"/>
                <a:ea typeface="Calibri"/>
              </a:rPr>
              <a:t>Instruction Encoding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54D6C37-2AD5-4469-82A0-EDC6F7077B8F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553080" y="632448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58B222C-9B1F-4116-83EB-1AD6B73FC466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  <p:pic>
        <p:nvPicPr>
          <p:cNvPr id="96" name="Google Shape;103;p14"/>
          <p:cNvPicPr/>
          <p:nvPr/>
        </p:nvPicPr>
        <p:blipFill>
          <a:blip r:embed="rId2"/>
          <a:stretch/>
        </p:blipFill>
        <p:spPr>
          <a:xfrm rot="20500800">
            <a:off x="2948040" y="2150640"/>
            <a:ext cx="2122560" cy="215136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4246920" y="4343400"/>
            <a:ext cx="3961080" cy="107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>
                <a:solidFill>
                  <a:srgbClr val="C00000"/>
                </a:solidFill>
                <a:latin typeface="comic"/>
                <a:ea typeface="comic"/>
              </a:rPr>
              <a:t>Instruction Encoding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32000" y="1381320"/>
            <a:ext cx="4103640" cy="70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b="1" strike="noStrike" spc="-1">
                <a:solidFill>
                  <a:srgbClr val="C00000"/>
                </a:solidFill>
                <a:latin typeface="comic"/>
                <a:ea typeface="comic"/>
              </a:rPr>
              <a:t>THE ARM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1181880"/>
            <a:ext cx="78472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2097000"/>
            <a:ext cx="8228160" cy="357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FF"/>
                </a:solidFill>
                <a:latin typeface="Calibri"/>
                <a:ea typeface="Calibri"/>
              </a:rPr>
              <a:t>Some queries……</a:t>
            </a:r>
            <a:endParaRPr lang="en-IN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What is Instruction Encoding?</a:t>
            </a:r>
            <a:endParaRPr lang="en-IN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Is it required? </a:t>
            </a:r>
            <a:endParaRPr lang="en-IN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Who does….?</a:t>
            </a:r>
            <a:endParaRPr lang="en-IN" sz="2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When is it done…?</a:t>
            </a:r>
            <a:endParaRPr lang="en-IN" sz="2800" b="0" strike="noStrike" spc="-1">
              <a:latin typeface="Arial"/>
            </a:endParaRPr>
          </a:p>
          <a:p>
            <a:pPr marL="343080" indent="-138240">
              <a:lnSpc>
                <a:spcPct val="100000"/>
              </a:lnSpc>
              <a:spcBef>
                <a:spcPts val="641"/>
              </a:spcBef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1200" b="0" strike="noStrike" spc="-1">
                <a:solidFill>
                  <a:srgbClr val="898989"/>
                </a:solidFill>
                <a:latin typeface="Arial"/>
                <a:ea typeface="Arial"/>
              </a:rPr>
              <a:t>3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470560" y="1179360"/>
            <a:ext cx="18288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0600" y="1641240"/>
            <a:ext cx="8428320" cy="418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 algn="just">
              <a:lnSpc>
                <a:spcPct val="90000"/>
              </a:lnSpc>
              <a:buClr>
                <a:srgbClr val="0000FF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FF"/>
                </a:solidFill>
                <a:latin typeface="Calibri"/>
                <a:ea typeface="Calibri"/>
              </a:rPr>
              <a:t>Any processor 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uses the concept of a </a:t>
            </a: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stored program. 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Instructions that comprise the program is required to  execute are represented using binary numbers and are stored inside the memory. 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So, inside a computer, instructions as expected are also represented using a collection of bits/ bit pattern. 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How does the CPU know if something is an instruction or not? </a:t>
            </a:r>
            <a:endParaRPr lang="en-IN" sz="2000" b="0" strike="noStrike" spc="-1">
              <a:latin typeface="Arial"/>
            </a:endParaRPr>
          </a:p>
          <a:p>
            <a:pPr marL="743040" lvl="1" indent="-284400" algn="just">
              <a:lnSpc>
                <a:spcPct val="9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–"/>
            </a:pPr>
            <a:r>
              <a:rPr lang="en-IN" sz="1600" b="0" strike="noStrike" spc="-1">
                <a:solidFill>
                  <a:srgbClr val="C00000"/>
                </a:solidFill>
                <a:latin typeface="Calibri"/>
                <a:ea typeface="Calibri"/>
              </a:rPr>
              <a:t>It does not. </a:t>
            </a:r>
            <a:endParaRPr lang="en-IN" sz="16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Any memory location may potentially contain data or instructions. 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What differentiates the two is not to be found in memory itself. 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only thing that </a:t>
            </a:r>
            <a:r>
              <a:rPr lang="en-IN" sz="2000" b="1" strike="noStrike" spc="-1">
                <a:solidFill>
                  <a:srgbClr val="C00000"/>
                </a:solidFill>
                <a:latin typeface="Calibri"/>
                <a:ea typeface="Calibri"/>
              </a:rPr>
              <a:t>differentiates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an instruction from data 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is the </a:t>
            </a:r>
            <a:r>
              <a:rPr lang="en-IN" sz="2000" b="1" strike="noStrike" spc="-1">
                <a:solidFill>
                  <a:srgbClr val="C00000"/>
                </a:solidFill>
                <a:latin typeface="Calibri"/>
                <a:ea typeface="Calibri"/>
              </a:rPr>
              <a:t>point in time the CPU references it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Recall that a CPU goes through the following steps repeatedly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B5E3A8AE-E909-4972-8B75-AD64611D9AE9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4000" y="936000"/>
            <a:ext cx="890172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 </a:t>
            </a:r>
            <a:r>
              <a:rPr lang="en-IN" sz="3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– </a:t>
            </a: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An Introduction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9200" y="1092960"/>
            <a:ext cx="890172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 </a:t>
            </a:r>
            <a:r>
              <a:rPr lang="en-IN" sz="3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– </a:t>
            </a: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An Introduction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4000" y="2016000"/>
            <a:ext cx="8816760" cy="411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Fetch the instruction from memory. 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FETCH</a:t>
            </a: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 </a:t>
            </a:r>
            <a:endParaRPr lang="en-IN" sz="2400" b="0" strike="noStrike" spc="-1">
              <a:latin typeface="Arial"/>
            </a:endParaRPr>
          </a:p>
          <a:p>
            <a:pPr marL="343080" indent="-18900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Decode the instruction in the processor. </a:t>
            </a:r>
            <a:r>
              <a:rPr lang="en-IN" sz="2400" b="1" strike="noStrike" spc="-1">
                <a:solidFill>
                  <a:srgbClr val="C00000"/>
                </a:solidFill>
                <a:latin typeface="Calibri"/>
                <a:ea typeface="Calibri"/>
              </a:rPr>
              <a:t>DECODE</a:t>
            </a:r>
            <a:endParaRPr lang="en-IN" sz="2400" b="0" strike="noStrike" spc="-1">
              <a:latin typeface="Arial"/>
            </a:endParaRPr>
          </a:p>
          <a:p>
            <a:pPr marL="343080" indent="-18900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Execute the instruction.  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Execute</a:t>
            </a:r>
            <a:endParaRPr lang="en-IN" sz="2400" b="0" strike="noStrike" spc="-1">
              <a:latin typeface="Arial"/>
            </a:endParaRPr>
          </a:p>
          <a:p>
            <a:pPr marL="343080" indent="-18900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Write the data in the memory location. </a:t>
            </a:r>
            <a:r>
              <a:rPr lang="en-IN" sz="2400" b="1" strike="noStrike" spc="-1">
                <a:solidFill>
                  <a:srgbClr val="C00000"/>
                </a:solidFill>
                <a:latin typeface="Calibri"/>
                <a:ea typeface="Calibri"/>
              </a:rPr>
              <a:t>Buffer / Data </a:t>
            </a:r>
            <a:endParaRPr lang="en-IN" sz="2400" b="0" strike="noStrike" spc="-1">
              <a:latin typeface="Arial"/>
            </a:endParaRPr>
          </a:p>
          <a:p>
            <a:pPr marL="343080" indent="-189000">
              <a:lnSpc>
                <a:spcPct val="90000"/>
              </a:lnSpc>
              <a:spcBef>
                <a:spcPts val="47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Write the data in the processor register</a:t>
            </a: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Write Back </a:t>
            </a:r>
            <a:endParaRPr lang="en-IN" sz="2400" b="0" strike="noStrike" spc="-1">
              <a:latin typeface="Arial"/>
            </a:endParaRPr>
          </a:p>
          <a:p>
            <a:pPr marL="343080" indent="-201600">
              <a:lnSpc>
                <a:spcPct val="90000"/>
              </a:lnSpc>
              <a:spcBef>
                <a:spcPts val="43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201600">
              <a:lnSpc>
                <a:spcPct val="90000"/>
              </a:lnSpc>
              <a:spcBef>
                <a:spcPts val="439"/>
              </a:spcBef>
            </a:pPr>
            <a:endParaRPr lang="en-IN" sz="2400" b="0" strike="noStrike" spc="-1">
              <a:latin typeface="Arial"/>
            </a:endParaRPr>
          </a:p>
          <a:p>
            <a:pPr marL="343080" indent="-201600">
              <a:lnSpc>
                <a:spcPct val="90000"/>
              </a:lnSpc>
              <a:spcBef>
                <a:spcPts val="439"/>
              </a:spcBef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B7AF3F9-2294-4A47-ACE7-795365CEE515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44000" y="1571040"/>
            <a:ext cx="8854920" cy="51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next question is “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what is contained in the instruction?”.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en-IN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instruction is an encoding that </a:t>
            </a:r>
            <a:r>
              <a:rPr lang="en-IN" sz="1800" b="0" i="1" u="sng" strike="noStrike" spc="-1">
                <a:solidFill>
                  <a:srgbClr val="000000"/>
                </a:solidFill>
                <a:uFillTx/>
                <a:latin typeface="Calibri"/>
                <a:ea typeface="Calibri"/>
              </a:rPr>
              <a:t>uniquely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represents all the information necessary to perform each one of the steps of instruction in detail. </a:t>
            </a:r>
            <a:endParaRPr lang="en-IN" sz="18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Here are examples of what needs to be represented by an instruction:</a:t>
            </a:r>
            <a:endParaRPr lang="en-IN" sz="1800" b="0" strike="noStrike" spc="-1">
              <a:latin typeface="Arial"/>
            </a:endParaRPr>
          </a:p>
          <a:p>
            <a:pPr marL="743040" lvl="1" indent="-28440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IN" sz="15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operation that must be performed  </a:t>
            </a:r>
            <a:r>
              <a:rPr lang="en-IN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OPCODE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 Ex. </a:t>
            </a:r>
            <a:r>
              <a:rPr lang="en-IN" sz="1800" b="1" strike="noStrike" spc="-1">
                <a:solidFill>
                  <a:srgbClr val="C00000"/>
                </a:solidFill>
                <a:latin typeface="Calibri"/>
                <a:ea typeface="Calibri"/>
              </a:rPr>
              <a:t>ADD, B, BL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1800" b="0" strike="noStrike" spc="-1">
              <a:latin typeface="Arial"/>
            </a:endParaRPr>
          </a:p>
          <a:p>
            <a:pPr marL="743040" lvl="1" indent="-28440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The source operands and destination operand. Ex. GPRegisters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IN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R0</a:t>
            </a:r>
            <a:r>
              <a:rPr lang="en-IN" sz="1800" b="1" strike="noStrike" spc="-1">
                <a:solidFill>
                  <a:srgbClr val="C00000"/>
                </a:solidFill>
                <a:latin typeface="Calibri"/>
                <a:ea typeface="Calibri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and if necessary values  Ex.  Immediate Data, </a:t>
            </a:r>
            <a:r>
              <a:rPr lang="en-IN" sz="1800" b="1" strike="noStrike" spc="-1">
                <a:solidFill>
                  <a:srgbClr val="0000FF"/>
                </a:solidFill>
                <a:latin typeface="Calibri"/>
                <a:ea typeface="Calibri"/>
              </a:rPr>
              <a:t>#35</a:t>
            </a:r>
            <a:endParaRPr lang="en-IN" sz="1800" b="0" strike="noStrike" spc="-1">
              <a:latin typeface="Arial"/>
            </a:endParaRPr>
          </a:p>
          <a:p>
            <a:pPr marL="743040" lvl="1" indent="-284400" algn="just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Updating PC.</a:t>
            </a:r>
            <a:endParaRPr lang="en-IN" sz="1800" b="0" strike="noStrike" spc="-1">
              <a:latin typeface="Arial"/>
            </a:endParaRPr>
          </a:p>
          <a:p>
            <a:pPr marL="743040" lvl="1" indent="-284400" algn="just">
              <a:lnSpc>
                <a:spcPct val="100000"/>
              </a:lnSpc>
              <a:spcBef>
                <a:spcPts val="400"/>
              </a:spcBef>
              <a:buClr>
                <a:srgbClr val="C00000"/>
              </a:buClr>
              <a:buFont typeface="Arial"/>
              <a:buChar char="–"/>
            </a:pPr>
            <a:r>
              <a:rPr lang="en-IN" sz="1800" b="0" strike="noStrike" spc="-1">
                <a:solidFill>
                  <a:srgbClr val="C00000"/>
                </a:solidFill>
                <a:latin typeface="Calibri"/>
                <a:ea typeface="Calibri"/>
              </a:rPr>
              <a:t>Note: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This information may be represented implicitly. </a:t>
            </a:r>
            <a:endParaRPr lang="en-IN" sz="1800" b="0" strike="noStrike" spc="-1">
              <a:latin typeface="Arial"/>
            </a:endParaRPr>
          </a:p>
          <a:p>
            <a:pPr marL="1143000" lvl="2" indent="-22716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Ex.  All non-control-flow instructions do not explicitly contain any information on how to update the PC. It is implied that PC ought to become “PC + 4”. </a:t>
            </a:r>
            <a:endParaRPr lang="en-IN" sz="1600" b="0" strike="noStrike" spc="-1">
              <a:latin typeface="Arial"/>
            </a:endParaRPr>
          </a:p>
          <a:p>
            <a:pPr marL="1143000" lvl="2" indent="-227160" algn="just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  <a:ea typeface="Calibri"/>
              </a:rPr>
              <a:t>Only control-flow instructions contain explicit information such as the offset to be added to the target to get the address for either in branch or BL instructions.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E6418C11-3D90-4071-A0EF-50315BDAC89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44000" y="1008000"/>
            <a:ext cx="890172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 </a:t>
            </a:r>
            <a:r>
              <a:rPr lang="en-IN" sz="3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– </a:t>
            </a: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An Introduction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90440" y="1531440"/>
            <a:ext cx="8761680" cy="48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What does the instruction contain ?</a:t>
            </a:r>
            <a:endParaRPr lang="en-IN" sz="2000" b="0" strike="noStrike" spc="-1"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An instruction is formed of an opcode and upto three operands.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Machine code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or </a:t>
            </a:r>
            <a:r>
              <a:rPr lang="en-IN" sz="2000" b="1" strike="noStrike" spc="-1">
                <a:solidFill>
                  <a:srgbClr val="000000"/>
                </a:solidFill>
                <a:latin typeface="Calibri"/>
                <a:ea typeface="Calibri"/>
              </a:rPr>
              <a:t>machine language</a:t>
            </a: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set of command words or microinstructions that are executed directly by a computer’s central processing unit (CPU).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Each instruction performs a very specific task, such as a LOAD, a BRANCH, or an ADD/ Sub/CMP operation on a unit of data in a CPU register or memory.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Every instruction directly executed by a CPU is made up of a series of such instructions.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Every program directly that is run by the CPU is made up of a series of such instructions.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This process is also called DISASSEMBLER.  </a:t>
            </a:r>
            <a:endParaRPr lang="en-IN" sz="2000" b="0" strike="noStrike" spc="-1">
              <a:latin typeface="Arial"/>
            </a:endParaRPr>
          </a:p>
          <a:p>
            <a:pPr marL="343080" indent="-341640" algn="just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process of writing the instruction in 0s and 1s is called as hand assembly.</a:t>
            </a:r>
            <a:endParaRPr lang="en-IN" sz="20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8996C6C-8318-4C9F-A75D-E185E8EFCEB4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0400" y="936000"/>
            <a:ext cx="890172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 </a:t>
            </a:r>
            <a:r>
              <a:rPr lang="en-IN" sz="32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– </a:t>
            </a: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An Introduction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8000" y="948960"/>
            <a:ext cx="746604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Encoding:</a:t>
            </a:r>
            <a:r>
              <a:t/>
            </a:r>
            <a:br/>
            <a:r>
              <a:rPr lang="en-IN" sz="20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Binary codes for Condition Codes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800000"/>
            <a:ext cx="8304480" cy="38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Fifteen different conditions may be used: these are listed in </a:t>
            </a:r>
            <a:r>
              <a:rPr lang="en-IN" sz="2400" b="1" strike="noStrike" spc="-1">
                <a:solidFill>
                  <a:srgbClr val="0000FF"/>
                </a:solidFill>
                <a:latin typeface="Calibri"/>
                <a:ea typeface="Calibri"/>
              </a:rPr>
              <a:t>Condition code summary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lang="en-IN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IN" sz="2400" b="0" strike="noStrike" spc="-1">
                <a:solidFill>
                  <a:srgbClr val="C00000"/>
                </a:solidFill>
                <a:latin typeface="Calibri"/>
                <a:ea typeface="Calibri"/>
              </a:rPr>
              <a:t>sixteenth (1111) is reserved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and must not be used.</a:t>
            </a:r>
            <a:endParaRPr lang="en-IN" sz="2400" b="0" strike="noStrike" spc="-1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In the </a:t>
            </a: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absence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of a suffix, the condition field of most instructions is set to "</a:t>
            </a: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Always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" (sufix </a:t>
            </a:r>
            <a:r>
              <a:rPr lang="en-IN" sz="2400" b="0" strike="noStrike" spc="-1">
                <a:solidFill>
                  <a:srgbClr val="0000FF"/>
                </a:solidFill>
                <a:latin typeface="Calibri"/>
                <a:ea typeface="Calibri"/>
              </a:rPr>
              <a:t>AL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). This means the instruction will always be executed regardless of the CPSR condition codes.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	        	</a:t>
            </a: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       The ARM condition code field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   </a:t>
            </a:r>
            <a:endParaRPr lang="en-IN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23" name="Google Shape;150;p20"/>
          <p:cNvPicPr/>
          <p:nvPr/>
        </p:nvPicPr>
        <p:blipFill>
          <a:blip r:embed="rId2"/>
          <a:stretch/>
        </p:blipFill>
        <p:spPr>
          <a:xfrm>
            <a:off x="1208520" y="5400000"/>
            <a:ext cx="6710400" cy="804960"/>
          </a:xfrm>
          <a:prstGeom prst="rect">
            <a:avLst/>
          </a:prstGeom>
          <a:ln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DF83230-6F5C-4353-814F-493F73690940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863640"/>
            <a:ext cx="74660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t/>
            </a:r>
            <a:br/>
            <a:r>
              <a:rPr lang="en-IN" sz="28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Instruction Encoding – </a:t>
            </a:r>
            <a:r>
              <a:rPr lang="en-IN" sz="2400" b="1" strike="noStrike" cap="small" spc="-1">
                <a:solidFill>
                  <a:srgbClr val="C00000"/>
                </a:solidFill>
                <a:latin typeface="Calibri"/>
                <a:ea typeface="Calibri"/>
              </a:rPr>
              <a:t>Condition code summary</a:t>
            </a:r>
            <a:r>
              <a:t/>
            </a:r>
            <a:br/>
            <a:endParaRPr lang="en-IN" sz="2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914400"/>
            <a:ext cx="8456760" cy="533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214560" algn="just">
              <a:lnSpc>
                <a:spcPct val="90000"/>
              </a:lnSpc>
            </a:pPr>
            <a:endParaRPr lang="en-IN" sz="18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18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18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r>
              <a:rPr lang="en-IN" sz="2000" b="1" strike="noStrike" spc="-1">
                <a:solidFill>
                  <a:srgbClr val="0000FF"/>
                </a:solidFill>
                <a:latin typeface="Calibri"/>
                <a:ea typeface="Calibri"/>
              </a:rPr>
              <a:t>   </a:t>
            </a:r>
            <a:endParaRPr lang="en-IN" sz="20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  <a:p>
            <a:pPr marL="343080" indent="-214560" algn="just">
              <a:lnSpc>
                <a:spcPct val="90000"/>
              </a:lnSpc>
              <a:spcBef>
                <a:spcPts val="400"/>
              </a:spcBef>
            </a:pPr>
            <a:endParaRPr lang="en-IN" sz="2000" b="0" strike="noStrike" spc="-1">
              <a:latin typeface="Arial"/>
            </a:endParaRPr>
          </a:p>
        </p:txBody>
      </p:sp>
      <p:pic>
        <p:nvPicPr>
          <p:cNvPr id="128" name="Google Shape;158;p21"/>
          <p:cNvPicPr/>
          <p:nvPr/>
        </p:nvPicPr>
        <p:blipFill>
          <a:blip r:embed="rId2"/>
          <a:stretch/>
        </p:blipFill>
        <p:spPr>
          <a:xfrm>
            <a:off x="-98280" y="1600200"/>
            <a:ext cx="9012240" cy="4926240"/>
          </a:xfrm>
          <a:prstGeom prst="rect">
            <a:avLst/>
          </a:prstGeom>
          <a:ln>
            <a:noFill/>
          </a:ln>
        </p:spPr>
      </p:pic>
      <p:sp>
        <p:nvSpPr>
          <p:cNvPr id="129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0D67AC13-D335-407B-9E9D-87B49037B17D}" type="slidenum">
              <a:rPr lang="en-IN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8B8B8B"/>
                </a:solidFill>
                <a:latin typeface="Arial"/>
                <a:ea typeface="DejaVu Sans"/>
              </a:rPr>
              <a:t>SESSION JAN-MAY 2020</a:t>
            </a:r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478</Words>
  <Application>Microsoft Office PowerPoint</Application>
  <PresentationFormat>On-screen Show (4:3)</PresentationFormat>
  <Paragraphs>156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comic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Suresh</cp:lastModifiedBy>
  <cp:revision>11</cp:revision>
  <dcterms:modified xsi:type="dcterms:W3CDTF">2020-01-24T09:42:00Z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