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20.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png" ContentType="image/png"/>
  <Override PartName="/ppt/media/image3.jpeg" ContentType="image/jpeg"/>
  <Override PartName="/ppt/media/image4.jpeg" ContentType="image/jpeg"/>
  <Override PartName="/ppt/media/image6.png" ContentType="image/png"/>
  <Override PartName="/ppt/media/image1.jpeg" ContentType="image/jpeg"/>
  <Override PartName="/ppt/media/image11.png" ContentType="image/png"/>
  <Override PartName="/ppt/media/image5.png" ContentType="image/png"/>
  <Override PartName="/ppt/media/image2.jpeg" ContentType="image/jpeg"/>
  <Override PartName="/ppt/media/image7.jpeg" ContentType="image/jpeg"/>
  <Override PartName="/ppt/media/image8.png" ContentType="image/png"/>
  <Override PartName="/ppt/media/image10.png" ContentType="image/png"/>
  <Override PartName="/ppt/media/image9.png" ContentType="image/png"/>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IN" sz="4400" spc="-1" strike="noStrike">
                <a:latin typeface="Arial"/>
              </a:rPr>
              <a:t>Click </a:t>
            </a:r>
            <a:r>
              <a:rPr b="0" lang="en-IN" sz="4400" spc="-1" strike="noStrike">
                <a:latin typeface="Arial"/>
              </a:rPr>
              <a:t>to </a:t>
            </a:r>
            <a:r>
              <a:rPr b="0" lang="en-IN" sz="4400" spc="-1" strike="noStrike">
                <a:latin typeface="Arial"/>
              </a:rPr>
              <a:t>mov</a:t>
            </a:r>
            <a:r>
              <a:rPr b="0" lang="en-IN" sz="4400" spc="-1" strike="noStrike">
                <a:latin typeface="Arial"/>
              </a:rPr>
              <a:t>e the </a:t>
            </a:r>
            <a:r>
              <a:rPr b="0" lang="en-IN" sz="4400" spc="-1" strike="noStrike">
                <a:latin typeface="Arial"/>
              </a:rPr>
              <a:t>slide</a:t>
            </a:r>
            <a:endParaRPr b="0" lang="en-IN" sz="4400" spc="-1" strike="noStrike">
              <a:latin typeface="Arial"/>
            </a:endParaRPr>
          </a:p>
        </p:txBody>
      </p:sp>
      <p:sp>
        <p:nvSpPr>
          <p:cNvPr id="87" name="PlaceHolder 2"/>
          <p:cNvSpPr>
            <a:spLocks noGrp="1"/>
          </p:cNvSpPr>
          <p:nvPr>
            <p:ph type="body"/>
          </p:nvPr>
        </p:nvSpPr>
        <p:spPr>
          <a:xfrm>
            <a:off x="777240" y="4777560"/>
            <a:ext cx="6217560" cy="4525920"/>
          </a:xfrm>
          <a:prstGeom prst="rect">
            <a:avLst/>
          </a:prstGeom>
        </p:spPr>
        <p:txBody>
          <a:bodyPr lIns="0" rIns="0" tIns="0" bIns="0">
            <a:noAutofit/>
          </a:bodyPr>
          <a:p>
            <a:r>
              <a:rPr b="0" lang="en-IN" sz="2000" spc="-1" strike="noStrike">
                <a:latin typeface="Arial"/>
              </a:rPr>
              <a:t>Click to </a:t>
            </a:r>
            <a:r>
              <a:rPr b="0" lang="en-IN" sz="2000" spc="-1" strike="noStrike">
                <a:latin typeface="Arial"/>
              </a:rPr>
              <a:t>edit the </a:t>
            </a:r>
            <a:r>
              <a:rPr b="0" lang="en-IN" sz="2000" spc="-1" strike="noStrike">
                <a:latin typeface="Arial"/>
              </a:rPr>
              <a:t>notes </a:t>
            </a:r>
            <a:r>
              <a:rPr b="0" lang="en-IN" sz="2000" spc="-1" strike="noStrike">
                <a:latin typeface="Arial"/>
              </a:rPr>
              <a:t>format</a:t>
            </a:r>
            <a:endParaRPr b="0" lang="en-IN" sz="2000" spc="-1" strike="noStrike">
              <a:latin typeface="Arial"/>
            </a:endParaRPr>
          </a:p>
        </p:txBody>
      </p:sp>
      <p:sp>
        <p:nvSpPr>
          <p:cNvPr id="88" name="PlaceHolder 3"/>
          <p:cNvSpPr>
            <a:spLocks noGrp="1"/>
          </p:cNvSpPr>
          <p:nvPr>
            <p:ph type="hdr"/>
          </p:nvPr>
        </p:nvSpPr>
        <p:spPr>
          <a:xfrm>
            <a:off x="0" y="0"/>
            <a:ext cx="3372840" cy="50256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89" name="PlaceHolder 4"/>
          <p:cNvSpPr>
            <a:spLocks noGrp="1"/>
          </p:cNvSpPr>
          <p:nvPr>
            <p:ph type="dt"/>
          </p:nvPr>
        </p:nvSpPr>
        <p:spPr>
          <a:xfrm>
            <a:off x="4399200" y="0"/>
            <a:ext cx="3372840" cy="50256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90" name="PlaceHolder 5"/>
          <p:cNvSpPr>
            <a:spLocks noGrp="1"/>
          </p:cNvSpPr>
          <p:nvPr>
            <p:ph type="ftr"/>
          </p:nvPr>
        </p:nvSpPr>
        <p:spPr>
          <a:xfrm>
            <a:off x="0" y="9555480"/>
            <a:ext cx="3372840" cy="50256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91"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45C4338-06FE-468B-B1DB-EE7F5CA369D6}"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1143000" y="685800"/>
            <a:ext cx="4570560" cy="3427560"/>
          </a:xfrm>
          <a:prstGeom prst="rect">
            <a:avLst/>
          </a:prstGeom>
        </p:spPr>
      </p:sp>
      <p:sp>
        <p:nvSpPr>
          <p:cNvPr id="162" name="PlaceHolder 2"/>
          <p:cNvSpPr>
            <a:spLocks noGrp="1"/>
          </p:cNvSpPr>
          <p:nvPr>
            <p:ph type="body"/>
          </p:nvPr>
        </p:nvSpPr>
        <p:spPr>
          <a:xfrm>
            <a:off x="685800" y="4343400"/>
            <a:ext cx="5483880" cy="4112280"/>
          </a:xfrm>
          <a:prstGeom prst="rect">
            <a:avLst/>
          </a:prstGeom>
        </p:spPr>
        <p:txBody>
          <a:bodyPr lIns="0" rIns="0" tIns="0" bIns="0">
            <a:noAutofit/>
          </a:bodyPr>
          <a:p>
            <a:endParaRPr b="0" lang="en-IN" sz="2000" spc="-1" strike="noStrike">
              <a:latin typeface="Arial"/>
            </a:endParaRPr>
          </a:p>
        </p:txBody>
      </p:sp>
      <p:sp>
        <p:nvSpPr>
          <p:cNvPr id="163"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B82F48E-06C7-45ED-9352-33EE3D6B6D4F}" type="slidenum">
              <a:rPr b="0" lang="en-IN" sz="1200" spc="-1" strike="noStrike">
                <a:solidFill>
                  <a:srgbClr val="000000"/>
                </a:solidFill>
                <a:latin typeface="+mn-lt"/>
                <a:ea typeface="+mn-ea"/>
              </a:rPr>
              <a:t>&lt;number&gt;</a:t>
            </a:fld>
            <a:endParaRPr b="0" lang="en-IN" sz="1200" spc="-1" strike="noStrike">
              <a:latin typeface="Arial"/>
            </a:endParaRPr>
          </a:p>
        </p:txBody>
      </p:sp>
      <p:sp>
        <p:nvSpPr>
          <p:cNvPr id="164" name="CustomShape 4"/>
          <p:cNvSpPr/>
          <p:nvPr/>
        </p:nvSpPr>
        <p:spPr>
          <a:xfrm>
            <a:off x="0" y="0"/>
            <a:ext cx="2969280" cy="454680"/>
          </a:xfrm>
          <a:prstGeom prst="rect">
            <a:avLst/>
          </a:pr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1143000" y="685800"/>
            <a:ext cx="4570560" cy="3427560"/>
          </a:xfrm>
          <a:prstGeom prst="rect">
            <a:avLst/>
          </a:prstGeom>
        </p:spPr>
      </p:sp>
      <p:sp>
        <p:nvSpPr>
          <p:cNvPr id="166" name="PlaceHolder 2"/>
          <p:cNvSpPr>
            <a:spLocks noGrp="1"/>
          </p:cNvSpPr>
          <p:nvPr>
            <p:ph type="body"/>
          </p:nvPr>
        </p:nvSpPr>
        <p:spPr>
          <a:xfrm>
            <a:off x="685800" y="4343400"/>
            <a:ext cx="5483880" cy="4112280"/>
          </a:xfrm>
          <a:prstGeom prst="rect">
            <a:avLst/>
          </a:prstGeom>
        </p:spPr>
        <p:txBody>
          <a:bodyPr lIns="0" rIns="0" tIns="0" bIns="0">
            <a:noAutofit/>
          </a:bodyPr>
          <a:p>
            <a:endParaRPr b="0" lang="en-IN" sz="2000" spc="-1" strike="noStrike">
              <a:latin typeface="Arial"/>
            </a:endParaRPr>
          </a:p>
        </p:txBody>
      </p:sp>
      <p:sp>
        <p:nvSpPr>
          <p:cNvPr id="167"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D8134BB-BBD9-45BF-B9A4-A4C14AC7E466}" type="slidenum">
              <a:rPr b="0" lang="en-IN" sz="1200" spc="-1" strike="noStrike">
                <a:solidFill>
                  <a:srgbClr val="000000"/>
                </a:solidFill>
                <a:latin typeface="+mn-lt"/>
                <a:ea typeface="+mn-ea"/>
              </a:rPr>
              <a:t>&lt;number&gt;</a:t>
            </a:fld>
            <a:endParaRPr b="0" lang="en-IN" sz="1200" spc="-1" strike="noStrike">
              <a:latin typeface="Arial"/>
            </a:endParaRPr>
          </a:p>
        </p:txBody>
      </p:sp>
      <p:sp>
        <p:nvSpPr>
          <p:cNvPr id="168" name="CustomShape 4"/>
          <p:cNvSpPr/>
          <p:nvPr/>
        </p:nvSpPr>
        <p:spPr>
          <a:xfrm>
            <a:off x="0" y="0"/>
            <a:ext cx="2969280" cy="454680"/>
          </a:xfrm>
          <a:prstGeom prst="rect">
            <a:avLst/>
          </a:prstGeom>
          <a:noFill/>
          <a:ln>
            <a:noFill/>
          </a:ln>
        </p:spPr>
        <p:style>
          <a:lnRef idx="0"/>
          <a:fillRef idx="0"/>
          <a:effectRef idx="0"/>
          <a:fontRef idx="minor"/>
        </p:style>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0B8C1B8-3DF2-4D8D-8846-2F2AAC797702}" type="slidenum">
              <a:rPr b="0" lang="en-IN" sz="1200" spc="-1" strike="noStrike">
                <a:solidFill>
                  <a:srgbClr val="000000"/>
                </a:solidFill>
                <a:latin typeface="Times New Roman"/>
                <a:ea typeface="+mn-ea"/>
              </a:rPr>
              <a:t>&lt;number&gt;</a:t>
            </a:fld>
            <a:endParaRPr b="0" lang="en-IN" sz="1200" spc="-1" strike="noStrike">
              <a:latin typeface="Arial"/>
            </a:endParaRPr>
          </a:p>
        </p:txBody>
      </p:sp>
      <p:sp>
        <p:nvSpPr>
          <p:cNvPr id="182" name="PlaceHolder 2"/>
          <p:cNvSpPr>
            <a:spLocks noGrp="1"/>
          </p:cNvSpPr>
          <p:nvPr>
            <p:ph type="sldImg"/>
          </p:nvPr>
        </p:nvSpPr>
        <p:spPr>
          <a:xfrm>
            <a:off x="1143000" y="685800"/>
            <a:ext cx="4569480" cy="3426480"/>
          </a:xfrm>
          <a:prstGeom prst="rect">
            <a:avLst/>
          </a:prstGeom>
        </p:spPr>
      </p:sp>
      <p:sp>
        <p:nvSpPr>
          <p:cNvPr id="183" name="PlaceHolder 3"/>
          <p:cNvSpPr>
            <a:spLocks noGrp="1"/>
          </p:cNvSpPr>
          <p:nvPr>
            <p:ph type="body"/>
          </p:nvPr>
        </p:nvSpPr>
        <p:spPr>
          <a:xfrm>
            <a:off x="685800" y="4343400"/>
            <a:ext cx="5483880" cy="4112280"/>
          </a:xfrm>
          <a:prstGeom prst="rect">
            <a:avLst/>
          </a:prstGeom>
        </p:spPr>
        <p:txBody>
          <a:bodyPr lIns="0" rIns="0" tIns="0" bIns="0">
            <a:noAutofit/>
          </a:bodyPr>
          <a:p>
            <a:pPr marL="216000" indent="-213840">
              <a:lnSpc>
                <a:spcPct val="100000"/>
              </a:lnSpc>
            </a:pPr>
            <a:r>
              <a:rPr b="0" lang="en-IN" sz="2000" spc="-1" strike="noStrike">
                <a:latin typeface="Arial"/>
              </a:rPr>
              <a:t>As a </a:t>
            </a:r>
            <a:r>
              <a:rPr b="0" lang="en-IN" sz="2000" spc="-1" strike="noStrike">
                <a:latin typeface="Arial"/>
              </a:rPr>
              <a:t>result, </a:t>
            </a:r>
            <a:r>
              <a:rPr b="0" lang="en-IN" sz="2000" spc="-1" strike="noStrike">
                <a:latin typeface="Arial"/>
              </a:rPr>
              <a:t>when an </a:t>
            </a:r>
            <a:r>
              <a:rPr b="0" lang="en-IN" sz="2000" spc="-1" strike="noStrike">
                <a:latin typeface="Arial"/>
              </a:rPr>
              <a:t>instructio</a:t>
            </a:r>
            <a:r>
              <a:rPr b="0" lang="en-IN" sz="2000" spc="-1" strike="noStrike">
                <a:latin typeface="Arial"/>
              </a:rPr>
              <a:t>n will </a:t>
            </a:r>
            <a:r>
              <a:rPr b="0" lang="en-IN" sz="2000" spc="-1" strike="noStrike">
                <a:latin typeface="Arial"/>
              </a:rPr>
              <a:t>perform </a:t>
            </a:r>
            <a:r>
              <a:rPr b="0" lang="en-IN" sz="2000" spc="-1" strike="noStrike">
                <a:latin typeface="Arial"/>
              </a:rPr>
              <a:t>a data </a:t>
            </a:r>
            <a:r>
              <a:rPr b="0" lang="en-IN" sz="2000" spc="-1" strike="noStrike">
                <a:latin typeface="Arial"/>
              </a:rPr>
              <a:t>referenc</a:t>
            </a:r>
            <a:r>
              <a:rPr b="0" lang="en-IN" sz="2000" spc="-1" strike="noStrike">
                <a:latin typeface="Arial"/>
              </a:rPr>
              <a:t>e, will </a:t>
            </a:r>
            <a:r>
              <a:rPr b="0" lang="en-IN" sz="2000" spc="-1" strike="noStrike">
                <a:latin typeface="Arial"/>
              </a:rPr>
              <a:t>conflict </a:t>
            </a:r>
            <a:r>
              <a:rPr b="0" lang="en-IN" sz="2000" spc="-1" strike="noStrike">
                <a:latin typeface="Arial"/>
              </a:rPr>
              <a:t>with an </a:t>
            </a:r>
            <a:r>
              <a:rPr b="0" lang="en-IN" sz="2000" spc="-1" strike="noStrike">
                <a:latin typeface="Arial"/>
              </a:rPr>
              <a:t>instructio</a:t>
            </a:r>
            <a:r>
              <a:rPr b="0" lang="en-IN" sz="2000" spc="-1" strike="noStrike">
                <a:latin typeface="Arial"/>
              </a:rPr>
              <a:t>n fetch. </a:t>
            </a:r>
            <a:endParaRPr b="0" lang="en-IN" sz="2000" spc="-1" strike="noStrike">
              <a:latin typeface="Arial"/>
            </a:endParaRPr>
          </a:p>
          <a:p>
            <a:pPr marL="216000" indent="-213840">
              <a:lnSpc>
                <a:spcPct val="100000"/>
              </a:lnSpc>
            </a:pPr>
            <a:r>
              <a:rPr b="0" lang="en-IN" sz="2000" spc="-1" strike="noStrike">
                <a:latin typeface="Arial"/>
              </a:rPr>
              <a:t>In this </a:t>
            </a:r>
            <a:r>
              <a:rPr b="0" lang="en-IN" sz="2000" spc="-1" strike="noStrike">
                <a:latin typeface="Arial"/>
              </a:rPr>
              <a:t>example, </a:t>
            </a:r>
            <a:r>
              <a:rPr b="0" lang="en-IN" sz="2000" spc="-1" strike="noStrike">
                <a:latin typeface="Arial"/>
              </a:rPr>
              <a:t>the load </a:t>
            </a:r>
            <a:r>
              <a:rPr b="0" lang="en-IN" sz="2000" spc="-1" strike="noStrike">
                <a:latin typeface="Arial"/>
              </a:rPr>
              <a:t>instructio</a:t>
            </a:r>
            <a:r>
              <a:rPr b="0" lang="en-IN" sz="2000" spc="-1" strike="noStrike">
                <a:latin typeface="Arial"/>
              </a:rPr>
              <a:t>n wants </a:t>
            </a:r>
            <a:r>
              <a:rPr b="0" lang="en-IN" sz="2000" spc="-1" strike="noStrike">
                <a:latin typeface="Arial"/>
              </a:rPr>
              <a:t>to </a:t>
            </a:r>
            <a:r>
              <a:rPr b="0" lang="en-IN" sz="2000" spc="-1" strike="noStrike">
                <a:latin typeface="Arial"/>
              </a:rPr>
              <a:t>access </a:t>
            </a:r>
            <a:r>
              <a:rPr b="0" lang="en-IN" sz="2000" spc="-1" strike="noStrike">
                <a:latin typeface="Arial"/>
              </a:rPr>
              <a:t>the </a:t>
            </a:r>
            <a:r>
              <a:rPr b="0" lang="en-IN" sz="2000" spc="-1" strike="noStrike">
                <a:latin typeface="Arial"/>
              </a:rPr>
              <a:t>memory </a:t>
            </a:r>
            <a:r>
              <a:rPr b="0" lang="en-IN" sz="2000" spc="-1" strike="noStrike">
                <a:latin typeface="Arial"/>
              </a:rPr>
              <a:t>to load </a:t>
            </a:r>
            <a:r>
              <a:rPr b="0" lang="en-IN" sz="2000" spc="-1" strike="noStrike">
                <a:latin typeface="Arial"/>
              </a:rPr>
              <a:t>data at </a:t>
            </a:r>
            <a:r>
              <a:rPr b="0" lang="en-IN" sz="2000" spc="-1" strike="noStrike">
                <a:latin typeface="Arial"/>
              </a:rPr>
              <a:t>the </a:t>
            </a:r>
            <a:r>
              <a:rPr b="0" lang="en-IN" sz="2000" spc="-1" strike="noStrike">
                <a:latin typeface="Arial"/>
              </a:rPr>
              <a:t>same </a:t>
            </a:r>
            <a:r>
              <a:rPr b="0" lang="en-IN" sz="2000" spc="-1" strike="noStrike">
                <a:latin typeface="Arial"/>
              </a:rPr>
              <a:t>time </a:t>
            </a:r>
            <a:r>
              <a:rPr b="0" lang="en-IN" sz="2000" spc="-1" strike="noStrike">
                <a:latin typeface="Arial"/>
              </a:rPr>
              <a:t>when </a:t>
            </a:r>
            <a:r>
              <a:rPr b="0" lang="en-IN" sz="2000" spc="-1" strike="noStrike">
                <a:latin typeface="Arial"/>
              </a:rPr>
              <a:t>instructio</a:t>
            </a:r>
            <a:r>
              <a:rPr b="0" lang="en-IN" sz="2000" spc="-1" strike="noStrike">
                <a:latin typeface="Arial"/>
              </a:rPr>
              <a:t>n 3 </a:t>
            </a:r>
            <a:r>
              <a:rPr b="0" lang="en-IN" sz="2000" spc="-1" strike="noStrike">
                <a:latin typeface="Arial"/>
              </a:rPr>
              <a:t>wants to </a:t>
            </a:r>
            <a:r>
              <a:rPr b="0" lang="en-IN" sz="2000" spc="-1" strike="noStrike">
                <a:latin typeface="Arial"/>
              </a:rPr>
              <a:t>fetch an </a:t>
            </a:r>
            <a:r>
              <a:rPr b="0" lang="en-IN" sz="2000" spc="-1" strike="noStrike">
                <a:latin typeface="Arial"/>
              </a:rPr>
              <a:t>instructio</a:t>
            </a:r>
            <a:r>
              <a:rPr b="0" lang="en-IN" sz="2000" spc="-1" strike="noStrike">
                <a:latin typeface="Arial"/>
              </a:rPr>
              <a:t>n from </a:t>
            </a:r>
            <a:r>
              <a:rPr b="0" lang="en-IN" sz="2000" spc="-1" strike="noStrike">
                <a:latin typeface="Arial"/>
              </a:rPr>
              <a:t>memory. </a:t>
            </a:r>
            <a:endParaRPr b="0" lang="en-IN"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E13ED97-F267-446F-8C15-23A4AE6D658E}" type="slidenum">
              <a:rPr b="0" lang="en-IN" sz="1200" spc="-1" strike="noStrike">
                <a:solidFill>
                  <a:srgbClr val="000000"/>
                </a:solidFill>
                <a:latin typeface="Times New Roman"/>
                <a:ea typeface="+mn-ea"/>
              </a:rPr>
              <a:t>&lt;number&gt;</a:t>
            </a:fld>
            <a:endParaRPr b="0" lang="en-IN" sz="1200" spc="-1" strike="noStrike">
              <a:latin typeface="Arial"/>
            </a:endParaRPr>
          </a:p>
        </p:txBody>
      </p:sp>
      <p:sp>
        <p:nvSpPr>
          <p:cNvPr id="185" name="PlaceHolder 2"/>
          <p:cNvSpPr>
            <a:spLocks noGrp="1"/>
          </p:cNvSpPr>
          <p:nvPr>
            <p:ph type="sldImg"/>
          </p:nvPr>
        </p:nvSpPr>
        <p:spPr>
          <a:xfrm>
            <a:off x="1143000" y="685800"/>
            <a:ext cx="4569480" cy="3426480"/>
          </a:xfrm>
          <a:prstGeom prst="rect">
            <a:avLst/>
          </a:prstGeom>
        </p:spPr>
      </p:sp>
      <p:sp>
        <p:nvSpPr>
          <p:cNvPr id="186" name="PlaceHolder 3"/>
          <p:cNvSpPr>
            <a:spLocks noGrp="1"/>
          </p:cNvSpPr>
          <p:nvPr>
            <p:ph type="body"/>
          </p:nvPr>
        </p:nvSpPr>
        <p:spPr>
          <a:xfrm>
            <a:off x="685800" y="4343400"/>
            <a:ext cx="5483880" cy="4112280"/>
          </a:xfrm>
          <a:prstGeom prst="rect">
            <a:avLst/>
          </a:prstGeom>
        </p:spPr>
        <p:txBody>
          <a:bodyPr lIns="0" rIns="0" tIns="0" bIns="0">
            <a:noAutofit/>
          </a:bodyPr>
          <a:p>
            <a:pPr marL="216000" indent="-213840">
              <a:lnSpc>
                <a:spcPct val="100000"/>
              </a:lnSpc>
            </a:pPr>
            <a:r>
              <a:rPr b="0" lang="en-IN" sz="2000" spc="-1" strike="noStrike">
                <a:latin typeface="Arial"/>
              </a:rPr>
              <a:t>To solve </a:t>
            </a:r>
            <a:r>
              <a:rPr b="0" lang="en-IN" sz="2000" spc="-1" strike="noStrike">
                <a:latin typeface="Arial"/>
              </a:rPr>
              <a:t>the </a:t>
            </a:r>
            <a:r>
              <a:rPr b="0" lang="en-IN" sz="2000" spc="-1" strike="noStrike">
                <a:latin typeface="Arial"/>
              </a:rPr>
              <a:t>problem, </a:t>
            </a:r>
            <a:r>
              <a:rPr b="0" lang="en-IN" sz="2000" spc="-1" strike="noStrike">
                <a:latin typeface="Arial"/>
              </a:rPr>
              <a:t>a stall </a:t>
            </a:r>
            <a:r>
              <a:rPr b="0" lang="en-IN" sz="2000" spc="-1" strike="noStrike">
                <a:latin typeface="Arial"/>
              </a:rPr>
              <a:t>cycle is </a:t>
            </a:r>
            <a:r>
              <a:rPr b="0" lang="en-IN" sz="2000" spc="-1" strike="noStrike">
                <a:latin typeface="Arial"/>
              </a:rPr>
              <a:t>added. </a:t>
            </a:r>
            <a:r>
              <a:rPr b="0" lang="en-IN" sz="2000" spc="-1" strike="noStrike">
                <a:latin typeface="Arial"/>
              </a:rPr>
              <a:t>The </a:t>
            </a:r>
            <a:r>
              <a:rPr b="0" lang="en-IN" sz="2000" spc="-1" strike="noStrike">
                <a:latin typeface="Arial"/>
              </a:rPr>
              <a:t>effect of </a:t>
            </a:r>
            <a:r>
              <a:rPr b="0" lang="en-IN" sz="2000" spc="-1" strike="noStrike">
                <a:latin typeface="Arial"/>
              </a:rPr>
              <a:t>the </a:t>
            </a:r>
            <a:r>
              <a:rPr b="0" lang="en-IN" sz="2000" spc="-1" strike="noStrike">
                <a:latin typeface="Arial"/>
              </a:rPr>
              <a:t>pipeline </a:t>
            </a:r>
            <a:r>
              <a:rPr b="0" lang="en-IN" sz="2000" spc="-1" strike="noStrike">
                <a:latin typeface="Arial"/>
              </a:rPr>
              <a:t>bubble is </a:t>
            </a:r>
            <a:r>
              <a:rPr b="0" lang="en-IN" sz="2000" spc="-1" strike="noStrike">
                <a:latin typeface="Arial"/>
              </a:rPr>
              <a:t>actually </a:t>
            </a:r>
            <a:r>
              <a:rPr b="0" lang="en-IN" sz="2000" spc="-1" strike="noStrike">
                <a:latin typeface="Arial"/>
              </a:rPr>
              <a:t>to </a:t>
            </a:r>
            <a:r>
              <a:rPr b="0" lang="en-IN" sz="2000" spc="-1" strike="noStrike">
                <a:latin typeface="Arial"/>
              </a:rPr>
              <a:t>occupy </a:t>
            </a:r>
            <a:r>
              <a:rPr b="0" lang="en-IN" sz="2000" spc="-1" strike="noStrike">
                <a:latin typeface="Arial"/>
              </a:rPr>
              <a:t>the </a:t>
            </a:r>
            <a:r>
              <a:rPr b="0" lang="en-IN" sz="2000" spc="-1" strike="noStrike">
                <a:latin typeface="Arial"/>
              </a:rPr>
              <a:t>resource</a:t>
            </a:r>
            <a:r>
              <a:rPr b="0" lang="en-IN" sz="2000" spc="-1" strike="noStrike">
                <a:latin typeface="Arial"/>
              </a:rPr>
              <a:t>s for that </a:t>
            </a:r>
            <a:r>
              <a:rPr b="0" lang="en-IN" sz="2000" spc="-1" strike="noStrike">
                <a:latin typeface="Arial"/>
              </a:rPr>
              <a:t>instructio</a:t>
            </a:r>
            <a:r>
              <a:rPr b="0" lang="en-IN" sz="2000" spc="-1" strike="noStrike">
                <a:latin typeface="Arial"/>
              </a:rPr>
              <a:t>n slot as </a:t>
            </a:r>
            <a:r>
              <a:rPr b="0" lang="en-IN" sz="2000" spc="-1" strike="noStrike">
                <a:latin typeface="Arial"/>
              </a:rPr>
              <a:t>it travels </a:t>
            </a:r>
            <a:r>
              <a:rPr b="0" lang="en-IN" sz="2000" spc="-1" strike="noStrike">
                <a:latin typeface="Arial"/>
              </a:rPr>
              <a:t>through </a:t>
            </a:r>
            <a:r>
              <a:rPr b="0" lang="en-IN" sz="2000" spc="-1" strike="noStrike">
                <a:latin typeface="Arial"/>
              </a:rPr>
              <a:t>the </a:t>
            </a:r>
            <a:r>
              <a:rPr b="0" lang="en-IN" sz="2000" spc="-1" strike="noStrike">
                <a:latin typeface="Arial"/>
              </a:rPr>
              <a:t>pipeline. </a:t>
            </a:r>
            <a:r>
              <a:rPr b="0" lang="en-IN" sz="2000" spc="-1" strike="noStrike">
                <a:latin typeface="Arial"/>
              </a:rPr>
              <a:t>Performa</a:t>
            </a:r>
            <a:r>
              <a:rPr b="0" lang="en-IN" sz="2000" spc="-1" strike="noStrike">
                <a:latin typeface="Arial"/>
              </a:rPr>
              <a:t>nce </a:t>
            </a:r>
            <a:r>
              <a:rPr b="0" lang="en-IN" sz="2000" spc="-1" strike="noStrike">
                <a:latin typeface="Arial"/>
              </a:rPr>
              <a:t>wise, </a:t>
            </a:r>
            <a:r>
              <a:rPr b="0" lang="en-IN" sz="2000" spc="-1" strike="noStrike">
                <a:latin typeface="Arial"/>
              </a:rPr>
              <a:t>instructio</a:t>
            </a:r>
            <a:r>
              <a:rPr b="0" lang="en-IN" sz="2000" spc="-1" strike="noStrike">
                <a:latin typeface="Arial"/>
              </a:rPr>
              <a:t>n 3 will </a:t>
            </a:r>
            <a:r>
              <a:rPr b="0" lang="en-IN" sz="2000" spc="-1" strike="noStrike">
                <a:latin typeface="Arial"/>
              </a:rPr>
              <a:t>not </a:t>
            </a:r>
            <a:r>
              <a:rPr b="0" lang="en-IN" sz="2000" spc="-1" strike="noStrike">
                <a:latin typeface="Arial"/>
              </a:rPr>
              <a:t>complete </a:t>
            </a:r>
            <a:r>
              <a:rPr b="0" lang="en-IN" sz="2000" spc="-1" strike="noStrike">
                <a:latin typeface="Arial"/>
              </a:rPr>
              <a:t>during </a:t>
            </a:r>
            <a:r>
              <a:rPr b="0" lang="en-IN" sz="2000" spc="-1" strike="noStrike">
                <a:latin typeface="Arial"/>
              </a:rPr>
              <a:t>clock </a:t>
            </a:r>
            <a:r>
              <a:rPr b="0" lang="en-IN" sz="2000" spc="-1" strike="noStrike">
                <a:latin typeface="Arial"/>
              </a:rPr>
              <a:t>cycle 8, </a:t>
            </a:r>
            <a:r>
              <a:rPr b="0" lang="en-IN" sz="2000" spc="-1" strike="noStrike">
                <a:latin typeface="Arial"/>
              </a:rPr>
              <a:t>but </a:t>
            </a:r>
            <a:r>
              <a:rPr b="0" lang="en-IN" sz="2000" spc="-1" strike="noStrike">
                <a:latin typeface="Arial"/>
              </a:rPr>
              <a:t>during </a:t>
            </a:r>
            <a:r>
              <a:rPr b="0" lang="en-IN" sz="2000" spc="-1" strike="noStrike">
                <a:latin typeface="Arial"/>
              </a:rPr>
              <a:t>clock </a:t>
            </a:r>
            <a:r>
              <a:rPr b="0" lang="en-IN" sz="2000" spc="-1" strike="noStrike">
                <a:latin typeface="Arial"/>
              </a:rPr>
              <a:t>cycle 9. </a:t>
            </a:r>
            <a:endParaRPr b="0" lang="en-IN"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46228C6-97EA-4B70-9D48-DD521D0E9239}" type="slidenum">
              <a:rPr b="0" lang="en-IN" sz="1200" spc="-1" strike="noStrike">
                <a:solidFill>
                  <a:srgbClr val="000000"/>
                </a:solidFill>
                <a:latin typeface="Times New Roman"/>
                <a:ea typeface="+mn-ea"/>
              </a:rPr>
              <a:t>&lt;number&gt;</a:t>
            </a:fld>
            <a:endParaRPr b="0" lang="en-IN" sz="1200" spc="-1" strike="noStrike">
              <a:latin typeface="Arial"/>
            </a:endParaRPr>
          </a:p>
        </p:txBody>
      </p:sp>
      <p:sp>
        <p:nvSpPr>
          <p:cNvPr id="188" name="PlaceHolder 2"/>
          <p:cNvSpPr>
            <a:spLocks noGrp="1"/>
          </p:cNvSpPr>
          <p:nvPr>
            <p:ph type="sldImg"/>
          </p:nvPr>
        </p:nvSpPr>
        <p:spPr>
          <a:xfrm>
            <a:off x="1143000" y="685800"/>
            <a:ext cx="4570200" cy="3427200"/>
          </a:xfrm>
          <a:prstGeom prst="rect">
            <a:avLst/>
          </a:prstGeom>
        </p:spPr>
      </p:sp>
      <p:sp>
        <p:nvSpPr>
          <p:cNvPr id="189" name="PlaceHolder 3"/>
          <p:cNvSpPr>
            <a:spLocks noGrp="1"/>
          </p:cNvSpPr>
          <p:nvPr>
            <p:ph type="body"/>
          </p:nvPr>
        </p:nvSpPr>
        <p:spPr>
          <a:xfrm>
            <a:off x="685800" y="4343400"/>
            <a:ext cx="5483880" cy="4112280"/>
          </a:xfrm>
          <a:prstGeom prst="rect">
            <a:avLst/>
          </a:prstGeom>
        </p:spPr>
        <p:txBody>
          <a:bodyPr lIns="0" rIns="0" tIns="0" bIns="0">
            <a:noAutofit/>
          </a:bodyPr>
          <a:p>
            <a:pPr marL="216000" indent="-213840">
              <a:lnSpc>
                <a:spcPct val="100000"/>
              </a:lnSpc>
            </a:pPr>
            <a:r>
              <a:rPr b="0" lang="en-IN" sz="2000" spc="-1" strike="noStrike">
                <a:latin typeface="Arial"/>
              </a:rPr>
              <a:t>Sometime </a:t>
            </a:r>
            <a:r>
              <a:rPr b="0" lang="en-IN" sz="2000" spc="-1" strike="noStrike">
                <a:latin typeface="Arial"/>
              </a:rPr>
              <a:t>those </a:t>
            </a:r>
            <a:r>
              <a:rPr b="0" lang="en-IN" sz="2000" spc="-1" strike="noStrike">
                <a:latin typeface="Arial"/>
              </a:rPr>
              <a:t>diagrams </a:t>
            </a:r>
            <a:r>
              <a:rPr b="0" lang="en-IN" sz="2000" spc="-1" strike="noStrike">
                <a:latin typeface="Arial"/>
              </a:rPr>
              <a:t>are </a:t>
            </a:r>
            <a:r>
              <a:rPr b="0" lang="en-IN" sz="2000" spc="-1" strike="noStrike">
                <a:latin typeface="Arial"/>
              </a:rPr>
              <a:t>drawn </a:t>
            </a:r>
            <a:r>
              <a:rPr b="0" lang="en-IN" sz="2000" spc="-1" strike="noStrike">
                <a:latin typeface="Arial"/>
              </a:rPr>
              <a:t>with a </a:t>
            </a:r>
            <a:r>
              <a:rPr b="0" lang="en-IN" sz="2000" spc="-1" strike="noStrike">
                <a:latin typeface="Arial"/>
              </a:rPr>
              <a:t>stall </a:t>
            </a:r>
            <a:r>
              <a:rPr b="0" lang="en-IN" sz="2000" spc="-1" strike="noStrike">
                <a:latin typeface="Arial"/>
              </a:rPr>
              <a:t>occupyin</a:t>
            </a:r>
            <a:r>
              <a:rPr b="0" lang="en-IN" sz="2000" spc="-1" strike="noStrike">
                <a:latin typeface="Arial"/>
              </a:rPr>
              <a:t>g a </a:t>
            </a:r>
            <a:r>
              <a:rPr b="0" lang="en-IN" sz="2000" spc="-1" strike="noStrike">
                <a:latin typeface="Arial"/>
              </a:rPr>
              <a:t>whole </a:t>
            </a:r>
            <a:r>
              <a:rPr b="0" lang="en-IN" sz="2000" spc="-1" strike="noStrike">
                <a:latin typeface="Arial"/>
              </a:rPr>
              <a:t>raw, with </a:t>
            </a:r>
            <a:r>
              <a:rPr b="0" lang="en-IN" sz="2000" spc="-1" strike="noStrike">
                <a:latin typeface="Arial"/>
              </a:rPr>
              <a:t>instructio</a:t>
            </a:r>
            <a:r>
              <a:rPr b="0" lang="en-IN" sz="2000" spc="-1" strike="noStrike">
                <a:latin typeface="Arial"/>
              </a:rPr>
              <a:t>n 3 </a:t>
            </a:r>
            <a:r>
              <a:rPr b="0" lang="en-IN" sz="2000" spc="-1" strike="noStrike">
                <a:latin typeface="Arial"/>
              </a:rPr>
              <a:t>being </a:t>
            </a:r>
            <a:r>
              <a:rPr b="0" lang="en-IN" sz="2000" spc="-1" strike="noStrike">
                <a:latin typeface="Arial"/>
              </a:rPr>
              <a:t>moved </a:t>
            </a:r>
            <a:r>
              <a:rPr b="0" lang="en-IN" sz="2000" spc="-1" strike="noStrike">
                <a:latin typeface="Arial"/>
              </a:rPr>
              <a:t>to the </a:t>
            </a:r>
            <a:r>
              <a:rPr b="0" lang="en-IN" sz="2000" spc="-1" strike="noStrike">
                <a:latin typeface="Arial"/>
              </a:rPr>
              <a:t>next raw. </a:t>
            </a:r>
            <a:r>
              <a:rPr b="0" lang="en-IN" sz="2000" spc="-1" strike="noStrike">
                <a:latin typeface="Arial"/>
              </a:rPr>
              <a:t>In either </a:t>
            </a:r>
            <a:r>
              <a:rPr b="0" lang="en-IN" sz="2000" spc="-1" strike="noStrike">
                <a:latin typeface="Arial"/>
              </a:rPr>
              <a:t>case, </a:t>
            </a:r>
            <a:r>
              <a:rPr b="0" lang="en-IN" sz="2000" spc="-1" strike="noStrike">
                <a:latin typeface="Arial"/>
              </a:rPr>
              <a:t>the </a:t>
            </a:r>
            <a:r>
              <a:rPr b="0" lang="en-IN" sz="2000" spc="-1" strike="noStrike">
                <a:latin typeface="Arial"/>
              </a:rPr>
              <a:t>effect is </a:t>
            </a:r>
            <a:r>
              <a:rPr b="0" lang="en-IN" sz="2000" spc="-1" strike="noStrike">
                <a:latin typeface="Arial"/>
              </a:rPr>
              <a:t>the </a:t>
            </a:r>
            <a:r>
              <a:rPr b="0" lang="en-IN" sz="2000" spc="-1" strike="noStrike">
                <a:latin typeface="Arial"/>
              </a:rPr>
              <a:t>same. </a:t>
            </a:r>
            <a:r>
              <a:rPr b="0" lang="en-IN" sz="2000" spc="-1" strike="noStrike">
                <a:latin typeface="Arial"/>
              </a:rPr>
              <a:t>The </a:t>
            </a:r>
            <a:r>
              <a:rPr b="0" lang="en-IN" sz="2000" spc="-1" strike="noStrike">
                <a:latin typeface="Arial"/>
              </a:rPr>
              <a:t>instructio</a:t>
            </a:r>
            <a:r>
              <a:rPr b="0" lang="en-IN" sz="2000" spc="-1" strike="noStrike">
                <a:latin typeface="Arial"/>
              </a:rPr>
              <a:t>n 3 is </a:t>
            </a:r>
            <a:r>
              <a:rPr b="0" lang="en-IN" sz="2000" spc="-1" strike="noStrike">
                <a:latin typeface="Arial"/>
              </a:rPr>
              <a:t>not </a:t>
            </a:r>
            <a:r>
              <a:rPr b="0" lang="en-IN" sz="2000" spc="-1" strike="noStrike">
                <a:latin typeface="Arial"/>
              </a:rPr>
              <a:t>beginnin</a:t>
            </a:r>
            <a:r>
              <a:rPr b="0" lang="en-IN" sz="2000" spc="-1" strike="noStrike">
                <a:latin typeface="Arial"/>
              </a:rPr>
              <a:t>g </a:t>
            </a:r>
            <a:r>
              <a:rPr b="0" lang="en-IN" sz="2000" spc="-1" strike="noStrike">
                <a:latin typeface="Arial"/>
              </a:rPr>
              <a:t>executio</a:t>
            </a:r>
            <a:r>
              <a:rPr b="0" lang="en-IN" sz="2000" spc="-1" strike="noStrike">
                <a:latin typeface="Arial"/>
              </a:rPr>
              <a:t>n until </a:t>
            </a:r>
            <a:r>
              <a:rPr b="0" lang="en-IN" sz="2000" spc="-1" strike="noStrike">
                <a:latin typeface="Arial"/>
              </a:rPr>
              <a:t>cycle 5. </a:t>
            </a:r>
            <a:endParaRPr b="0" lang="en-IN"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1143000" y="685800"/>
            <a:ext cx="4569480" cy="3426480"/>
          </a:xfrm>
          <a:prstGeom prst="rect">
            <a:avLst/>
          </a:prstGeom>
        </p:spPr>
      </p:sp>
      <p:sp>
        <p:nvSpPr>
          <p:cNvPr id="191" name="PlaceHolder 2"/>
          <p:cNvSpPr>
            <a:spLocks noGrp="1"/>
          </p:cNvSpPr>
          <p:nvPr>
            <p:ph type="body"/>
          </p:nvPr>
        </p:nvSpPr>
        <p:spPr>
          <a:xfrm>
            <a:off x="685800" y="4343400"/>
            <a:ext cx="5483880" cy="4112280"/>
          </a:xfrm>
          <a:prstGeom prst="rect">
            <a:avLst/>
          </a:prstGeom>
        </p:spPr>
        <p:txBody>
          <a:bodyPr lIns="0" rIns="0" tIns="0" bIns="0">
            <a:noAutofit/>
          </a:bodyPr>
          <a:p>
            <a:endParaRPr b="0" lang="en-IN" sz="2000" spc="-1" strike="noStrike">
              <a:latin typeface="Arial"/>
            </a:endParaRPr>
          </a:p>
        </p:txBody>
      </p:sp>
      <p:sp>
        <p:nvSpPr>
          <p:cNvPr id="192" name="CustomShape 3"/>
          <p:cNvSpPr/>
          <p:nvPr/>
        </p:nvSpPr>
        <p:spPr>
          <a:xfrm>
            <a:off x="3884760" y="0"/>
            <a:ext cx="2969280" cy="454680"/>
          </a:xfrm>
          <a:prstGeom prst="rect">
            <a:avLst/>
          </a:prstGeom>
          <a:noFill/>
          <a:ln>
            <a:noFill/>
          </a:ln>
        </p:spPr>
        <p:style>
          <a:lnRef idx="0"/>
          <a:fillRef idx="0"/>
          <a:effectRef idx="0"/>
          <a:fontRef idx="minor"/>
        </p:style>
        <p:txBody>
          <a:bodyPr lIns="90000" rIns="90000" tIns="45000" bIns="45000">
            <a:noAutofit/>
          </a:bodyPr>
          <a:p>
            <a:pPr algn="r">
              <a:lnSpc>
                <a:spcPct val="100000"/>
              </a:lnSpc>
            </a:pPr>
            <a:fld id="{B8D007C7-2924-4F27-8CB7-6C09259CFD70}" type="datetime">
              <a:rPr b="0" lang="en-IN" sz="1200" spc="-1" strike="noStrike">
                <a:solidFill>
                  <a:srgbClr val="000000"/>
                </a:solidFill>
                <a:latin typeface="+mn-lt"/>
                <a:ea typeface="+mn-ea"/>
              </a:rPr>
              <a:t>12/02/20</a:t>
            </a:fld>
            <a:endParaRPr b="0" lang="en-IN" sz="1200" spc="-1" strike="noStrike">
              <a:latin typeface="Arial"/>
            </a:endParaRPr>
          </a:p>
        </p:txBody>
      </p:sp>
      <p:sp>
        <p:nvSpPr>
          <p:cNvPr id="193" name="CustomShape 4"/>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79BE24E-A1C1-4664-BF51-CFDFE6E0D5F7}"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143000" y="685800"/>
            <a:ext cx="4570560" cy="3427560"/>
          </a:xfrm>
          <a:prstGeom prst="rect">
            <a:avLst/>
          </a:prstGeom>
        </p:spPr>
      </p:sp>
      <p:sp>
        <p:nvSpPr>
          <p:cNvPr id="170" name="PlaceHolder 2"/>
          <p:cNvSpPr>
            <a:spLocks noGrp="1"/>
          </p:cNvSpPr>
          <p:nvPr>
            <p:ph type="body"/>
          </p:nvPr>
        </p:nvSpPr>
        <p:spPr>
          <a:xfrm>
            <a:off x="685800" y="4343400"/>
            <a:ext cx="5483880" cy="4112280"/>
          </a:xfrm>
          <a:prstGeom prst="rect">
            <a:avLst/>
          </a:prstGeom>
        </p:spPr>
        <p:txBody>
          <a:bodyPr lIns="0" rIns="0" tIns="0" bIns="0">
            <a:noAutofit/>
          </a:bodyPr>
          <a:p>
            <a:endParaRPr b="0" lang="en-IN" sz="2000" spc="-1" strike="noStrike">
              <a:latin typeface="Arial"/>
            </a:endParaRPr>
          </a:p>
        </p:txBody>
      </p:sp>
      <p:sp>
        <p:nvSpPr>
          <p:cNvPr id="171" name="CustomShape 3"/>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C0FA6D8-4C2A-447B-BDB9-5FE574418E85}" type="slidenum">
              <a:rPr b="0" lang="en-IN" sz="1200" spc="-1" strike="noStrike">
                <a:solidFill>
                  <a:srgbClr val="000000"/>
                </a:solidFill>
                <a:latin typeface="+mn-lt"/>
                <a:ea typeface="+mn-ea"/>
              </a:rPr>
              <a:t>&lt;number&gt;</a:t>
            </a:fld>
            <a:endParaRPr b="0" lang="en-IN" sz="1200" spc="-1" strike="noStrike">
              <a:latin typeface="Arial"/>
            </a:endParaRPr>
          </a:p>
        </p:txBody>
      </p:sp>
      <p:sp>
        <p:nvSpPr>
          <p:cNvPr id="172" name="CustomShape 4"/>
          <p:cNvSpPr/>
          <p:nvPr/>
        </p:nvSpPr>
        <p:spPr>
          <a:xfrm>
            <a:off x="0" y="0"/>
            <a:ext cx="2969280" cy="454680"/>
          </a:xfrm>
          <a:prstGeom prst="rect">
            <a:avLst/>
          </a:pr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1143000" y="685800"/>
            <a:ext cx="4569480" cy="3426480"/>
          </a:xfrm>
          <a:prstGeom prst="rect">
            <a:avLst/>
          </a:prstGeom>
        </p:spPr>
      </p:sp>
      <p:sp>
        <p:nvSpPr>
          <p:cNvPr id="174" name="PlaceHolder 2"/>
          <p:cNvSpPr>
            <a:spLocks noGrp="1"/>
          </p:cNvSpPr>
          <p:nvPr>
            <p:ph type="body"/>
          </p:nvPr>
        </p:nvSpPr>
        <p:spPr>
          <a:xfrm>
            <a:off x="685800" y="4343400"/>
            <a:ext cx="5483880" cy="4112280"/>
          </a:xfrm>
          <a:prstGeom prst="rect">
            <a:avLst/>
          </a:prstGeom>
        </p:spPr>
        <p:txBody>
          <a:bodyPr lIns="0" rIns="0" tIns="0" bIns="0">
            <a:noAutofit/>
          </a:bodyPr>
          <a:p>
            <a:endParaRPr b="0" lang="en-IN" sz="2000" spc="-1" strike="noStrike">
              <a:latin typeface="Arial"/>
            </a:endParaRPr>
          </a:p>
        </p:txBody>
      </p:sp>
      <p:sp>
        <p:nvSpPr>
          <p:cNvPr id="175" name="CustomShape 3"/>
          <p:cNvSpPr/>
          <p:nvPr/>
        </p:nvSpPr>
        <p:spPr>
          <a:xfrm>
            <a:off x="0" y="0"/>
            <a:ext cx="2969280" cy="454680"/>
          </a:xfrm>
          <a:prstGeom prst="rect">
            <a:avLst/>
          </a:prstGeom>
          <a:noFill/>
          <a:ln>
            <a:noFill/>
          </a:ln>
        </p:spPr>
        <p:style>
          <a:lnRef idx="0"/>
          <a:fillRef idx="0"/>
          <a:effectRef idx="0"/>
          <a:fontRef idx="minor"/>
        </p:style>
      </p:sp>
      <p:sp>
        <p:nvSpPr>
          <p:cNvPr id="176" name="CustomShape 4"/>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A84FE5D-312A-4782-B2F2-6BB8ADA920E0}"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1143000" y="685800"/>
            <a:ext cx="4569480" cy="3426480"/>
          </a:xfrm>
          <a:prstGeom prst="rect">
            <a:avLst/>
          </a:prstGeom>
        </p:spPr>
      </p:sp>
      <p:sp>
        <p:nvSpPr>
          <p:cNvPr id="178" name="PlaceHolder 2"/>
          <p:cNvSpPr>
            <a:spLocks noGrp="1"/>
          </p:cNvSpPr>
          <p:nvPr>
            <p:ph type="body"/>
          </p:nvPr>
        </p:nvSpPr>
        <p:spPr>
          <a:xfrm>
            <a:off x="685800" y="4343400"/>
            <a:ext cx="5483880" cy="4112280"/>
          </a:xfrm>
          <a:prstGeom prst="rect">
            <a:avLst/>
          </a:prstGeom>
        </p:spPr>
        <p:txBody>
          <a:bodyPr lIns="0" rIns="0" tIns="0" bIns="0">
            <a:noAutofit/>
          </a:bodyPr>
          <a:p>
            <a:endParaRPr b="0" lang="en-IN" sz="2000" spc="-1" strike="noStrike">
              <a:latin typeface="Arial"/>
            </a:endParaRPr>
          </a:p>
        </p:txBody>
      </p:sp>
      <p:sp>
        <p:nvSpPr>
          <p:cNvPr id="179" name="CustomShape 3"/>
          <p:cNvSpPr/>
          <p:nvPr/>
        </p:nvSpPr>
        <p:spPr>
          <a:xfrm>
            <a:off x="0" y="0"/>
            <a:ext cx="2969280" cy="454680"/>
          </a:xfrm>
          <a:prstGeom prst="rect">
            <a:avLst/>
          </a:prstGeom>
          <a:noFill/>
          <a:ln>
            <a:noFill/>
          </a:ln>
        </p:spPr>
        <p:style>
          <a:lnRef idx="0"/>
          <a:fillRef idx="0"/>
          <a:effectRef idx="0"/>
          <a:fontRef idx="minor"/>
        </p:style>
      </p:sp>
      <p:sp>
        <p:nvSpPr>
          <p:cNvPr id="180" name="CustomShape 4"/>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577E5C6-6528-4DF5-986E-86FAC2C0D6B1}"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IN" sz="4400" spc="-1" strike="noStrike">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400800"/>
            <a:ext cx="9141480" cy="4546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2600" y="-11160"/>
            <a:ext cx="9141480" cy="600120"/>
          </a:xfrm>
          <a:prstGeom prst="rect">
            <a:avLst/>
          </a:prstGeom>
          <a:solidFill>
            <a:schemeClr val="tx2">
              <a:lumMod val="60000"/>
              <a:lumOff val="40000"/>
            </a:schemeClr>
          </a:solidFill>
          <a:ln>
            <a:noFill/>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IN" sz="2400" spc="-1" strike="noStrike">
                <a:solidFill>
                  <a:srgbClr val="ffffff"/>
                </a:solidFill>
                <a:latin typeface="Calibri"/>
                <a:ea typeface="DejaVu Sans"/>
              </a:rPr>
              <a:t>Microprocessor &amp; Computer Architecture</a:t>
            </a:r>
            <a:endParaRPr b="0" lang="en-IN" sz="2400" spc="-1" strike="noStrike">
              <a:latin typeface="Arial"/>
            </a:endParaRPr>
          </a:p>
        </p:txBody>
      </p:sp>
      <p:sp>
        <p:nvSpPr>
          <p:cNvPr id="2" name="CustomShape 3"/>
          <p:cNvSpPr/>
          <p:nvPr/>
        </p:nvSpPr>
        <p:spPr>
          <a:xfrm>
            <a:off x="156600" y="6462000"/>
            <a:ext cx="2746080" cy="3330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600" spc="-1" strike="noStrike">
                <a:solidFill>
                  <a:srgbClr val="595959"/>
                </a:solidFill>
                <a:latin typeface="Calibri"/>
                <a:ea typeface="DejaVu Sans"/>
              </a:rPr>
              <a:t>UNIT – 2  | SESSION - 3</a:t>
            </a:r>
            <a:endParaRPr b="0" lang="en-IN" sz="1600" spc="-1" strike="noStrike">
              <a:latin typeface="Arial"/>
            </a:endParaRPr>
          </a:p>
        </p:txBody>
      </p:sp>
      <p:sp>
        <p:nvSpPr>
          <p:cNvPr id="3" name="CustomShape 4"/>
          <p:cNvSpPr/>
          <p:nvPr/>
        </p:nvSpPr>
        <p:spPr>
          <a:xfrm>
            <a:off x="3508920" y="6488640"/>
            <a:ext cx="165024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595959"/>
                </a:solidFill>
                <a:latin typeface="Arial Black"/>
                <a:ea typeface="DejaVu Sans"/>
              </a:rPr>
              <a:t>UE18CS253</a:t>
            </a:r>
            <a:endParaRPr b="0" lang="en-IN" sz="1800" spc="-1" strike="noStrike">
              <a:latin typeface="Arial"/>
            </a:endParaRPr>
          </a:p>
        </p:txBody>
      </p:sp>
      <p:pic>
        <p:nvPicPr>
          <p:cNvPr id="4" name="Picture 6" descr=""/>
          <p:cNvPicPr/>
          <p:nvPr/>
        </p:nvPicPr>
        <p:blipFill>
          <a:blip r:embed="rId2"/>
          <a:srcRect l="9377" t="20345" r="6233" b="15652"/>
          <a:stretch/>
        </p:blipFill>
        <p:spPr>
          <a:xfrm>
            <a:off x="7310520" y="-11160"/>
            <a:ext cx="1830960" cy="608760"/>
          </a:xfrm>
          <a:prstGeom prst="rect">
            <a:avLst/>
          </a:prstGeom>
          <a:ln>
            <a:noFill/>
          </a:ln>
          <a:effectLst>
            <a:outerShdw algn="tl" blurRad="50800" dir="2700000" dist="37674" rotWithShape="0">
              <a:srgbClr val="000000">
                <a:alpha val="40000"/>
              </a:srgbClr>
            </a:outerShdw>
          </a:effectLst>
        </p:spPr>
      </p:pic>
      <p:sp>
        <p:nvSpPr>
          <p:cNvPr id="5" name="PlaceHolder 5"/>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6"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6400800"/>
            <a:ext cx="9141480" cy="4546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12600" y="-11160"/>
            <a:ext cx="9141480" cy="600120"/>
          </a:xfrm>
          <a:prstGeom prst="rect">
            <a:avLst/>
          </a:prstGeom>
          <a:solidFill>
            <a:schemeClr val="tx2">
              <a:lumMod val="60000"/>
              <a:lumOff val="40000"/>
            </a:schemeClr>
          </a:solidFill>
          <a:ln>
            <a:noFill/>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IN" sz="2400" spc="-1" strike="noStrike">
                <a:solidFill>
                  <a:srgbClr val="ffffff"/>
                </a:solidFill>
                <a:latin typeface="Calibri"/>
                <a:ea typeface="DejaVu Sans"/>
              </a:rPr>
              <a:t>Microprocessor &amp; Computer Architecture</a:t>
            </a:r>
            <a:endParaRPr b="0" lang="en-IN" sz="2400" spc="-1" strike="noStrike">
              <a:latin typeface="Arial"/>
            </a:endParaRPr>
          </a:p>
        </p:txBody>
      </p:sp>
      <p:sp>
        <p:nvSpPr>
          <p:cNvPr id="45" name="CustomShape 3"/>
          <p:cNvSpPr/>
          <p:nvPr/>
        </p:nvSpPr>
        <p:spPr>
          <a:xfrm>
            <a:off x="72000" y="6458040"/>
            <a:ext cx="307368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595959"/>
                </a:solidFill>
                <a:latin typeface="Calibri"/>
                <a:ea typeface="DejaVu Sans"/>
              </a:rPr>
              <a:t>UNIT – 2  | SESSION - 3</a:t>
            </a:r>
            <a:endParaRPr b="0" lang="en-IN" sz="1800" spc="-1" strike="noStrike">
              <a:latin typeface="Arial"/>
            </a:endParaRPr>
          </a:p>
        </p:txBody>
      </p:sp>
      <p:sp>
        <p:nvSpPr>
          <p:cNvPr id="46" name="CustomShape 4"/>
          <p:cNvSpPr/>
          <p:nvPr/>
        </p:nvSpPr>
        <p:spPr>
          <a:xfrm>
            <a:off x="3508920" y="6488640"/>
            <a:ext cx="165024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1800" spc="-1" strike="noStrike">
                <a:solidFill>
                  <a:srgbClr val="595959"/>
                </a:solidFill>
                <a:latin typeface="Arial Black"/>
                <a:ea typeface="DejaVu Sans"/>
              </a:rPr>
              <a:t>UE18CS253</a:t>
            </a:r>
            <a:endParaRPr b="0" lang="en-IN" sz="1800" spc="-1" strike="noStrike">
              <a:latin typeface="Arial"/>
            </a:endParaRPr>
          </a:p>
        </p:txBody>
      </p:sp>
      <p:pic>
        <p:nvPicPr>
          <p:cNvPr id="47" name="Picture 6" descr=""/>
          <p:cNvPicPr/>
          <p:nvPr/>
        </p:nvPicPr>
        <p:blipFill>
          <a:blip r:embed="rId2"/>
          <a:srcRect l="9377" t="20345" r="6233" b="15652"/>
          <a:stretch/>
        </p:blipFill>
        <p:spPr>
          <a:xfrm>
            <a:off x="7310520" y="-11160"/>
            <a:ext cx="1830960" cy="608760"/>
          </a:xfrm>
          <a:prstGeom prst="rect">
            <a:avLst/>
          </a:prstGeom>
          <a:ln>
            <a:noFill/>
          </a:ln>
          <a:effectLst>
            <a:outerShdw algn="tl" blurRad="50800" dir="2700000" dist="37674" rotWithShape="0">
              <a:srgbClr val="000000">
                <a:alpha val="40000"/>
              </a:srgbClr>
            </a:outerShdw>
          </a:effectLst>
        </p:spPr>
      </p:pic>
      <p:sp>
        <p:nvSpPr>
          <p:cNvPr id="48" name="PlaceHolder 5"/>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a:t>
            </a:r>
            <a:r>
              <a:rPr b="0" lang="en-IN" sz="4400" spc="-1" strike="noStrike">
                <a:latin typeface="Arial"/>
              </a:rPr>
              <a:t>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49"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3" descr=""/>
          <p:cNvPicPr/>
          <p:nvPr/>
        </p:nvPicPr>
        <p:blipFill>
          <a:blip r:embed="rId1"/>
          <a:stretch/>
        </p:blipFill>
        <p:spPr>
          <a:xfrm rot="3808800">
            <a:off x="167040" y="3872880"/>
            <a:ext cx="2144880" cy="1698480"/>
          </a:xfrm>
          <a:prstGeom prst="rect">
            <a:avLst/>
          </a:prstGeom>
          <a:ln>
            <a:noFill/>
          </a:ln>
        </p:spPr>
      </p:pic>
      <p:pic>
        <p:nvPicPr>
          <p:cNvPr id="93" name="Picture 4" descr=""/>
          <p:cNvPicPr/>
          <p:nvPr/>
        </p:nvPicPr>
        <p:blipFill>
          <a:blip r:embed="rId2"/>
          <a:stretch/>
        </p:blipFill>
        <p:spPr>
          <a:xfrm rot="2350800">
            <a:off x="6797880" y="3745800"/>
            <a:ext cx="2101680" cy="1356120"/>
          </a:xfrm>
          <a:prstGeom prst="rect">
            <a:avLst/>
          </a:prstGeom>
          <a:ln>
            <a:noFill/>
          </a:ln>
          <a:effectLst>
            <a:innerShdw blurRad="63500" dir="13500000" dist="50800">
              <a:srgbClr val="000000">
                <a:alpha val="50000"/>
              </a:srgbClr>
            </a:innerShdw>
          </a:effectLst>
        </p:spPr>
      </p:pic>
      <p:sp>
        <p:nvSpPr>
          <p:cNvPr id="94" name="CustomShape 1"/>
          <p:cNvSpPr/>
          <p:nvPr/>
        </p:nvSpPr>
        <p:spPr>
          <a:xfrm>
            <a:off x="725760" y="1270440"/>
            <a:ext cx="7122240" cy="28328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3600" spc="-1" strike="noStrike" cap="small">
                <a:solidFill>
                  <a:srgbClr val="558ed5"/>
                </a:solidFill>
                <a:latin typeface="Arial"/>
                <a:ea typeface="DejaVu Sans"/>
              </a:rPr>
              <a:t>MICROPROCESSOR AND COMPUTER ARCHITECHTURE</a:t>
            </a:r>
            <a:endParaRPr b="0" lang="en-IN" sz="3600" spc="-1" strike="noStrike">
              <a:latin typeface="Arial"/>
            </a:endParaRPr>
          </a:p>
          <a:p>
            <a:pPr algn="ctr">
              <a:lnSpc>
                <a:spcPct val="100000"/>
              </a:lnSpc>
            </a:pPr>
            <a:endParaRPr b="0" lang="en-IN" sz="3600" spc="-1" strike="noStrike">
              <a:latin typeface="Arial"/>
            </a:endParaRPr>
          </a:p>
          <a:p>
            <a:pPr algn="ctr">
              <a:lnSpc>
                <a:spcPct val="100000"/>
              </a:lnSpc>
            </a:pPr>
            <a:r>
              <a:rPr b="1" lang="en-IN" sz="3600" spc="-1" strike="noStrike" cap="small">
                <a:solidFill>
                  <a:srgbClr val="558ed5"/>
                </a:solidFill>
                <a:latin typeface="Calibri"/>
                <a:ea typeface="DejaVu Sans"/>
              </a:rPr>
              <a:t>Basic Performance </a:t>
            </a:r>
            <a:endParaRPr b="0" lang="en-IN" sz="3600" spc="-1" strike="noStrike">
              <a:latin typeface="Arial"/>
            </a:endParaRPr>
          </a:p>
          <a:p>
            <a:pPr algn="ctr">
              <a:lnSpc>
                <a:spcPct val="100000"/>
              </a:lnSpc>
            </a:pPr>
            <a:r>
              <a:rPr b="1" lang="en-IN" sz="3600" spc="-1" strike="noStrike" cap="small">
                <a:solidFill>
                  <a:srgbClr val="558ed5"/>
                </a:solidFill>
                <a:latin typeface="Calibri"/>
                <a:ea typeface="DejaVu Sans"/>
              </a:rPr>
              <a:t>issues in pipeline</a:t>
            </a:r>
            <a:endParaRPr b="0" lang="en-IN" sz="3600" spc="-1" strike="noStrike">
              <a:latin typeface="Arial"/>
            </a:endParaRPr>
          </a:p>
        </p:txBody>
      </p:sp>
      <p:sp>
        <p:nvSpPr>
          <p:cNvPr id="95" name="CustomShape 2"/>
          <p:cNvSpPr/>
          <p:nvPr/>
        </p:nvSpPr>
        <p:spPr>
          <a:xfrm>
            <a:off x="6143400" y="5358960"/>
            <a:ext cx="2949120" cy="882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a:solidFill>
                  <a:srgbClr val="000000"/>
                </a:solidFill>
                <a:latin typeface="Calibri"/>
                <a:ea typeface="Calibri"/>
              </a:rPr>
              <a:t>Credits:</a:t>
            </a:r>
            <a:endParaRPr b="0" lang="en-IN" sz="2800" spc="-1" strike="noStrike">
              <a:latin typeface="Arial"/>
            </a:endParaRPr>
          </a:p>
          <a:p>
            <a:pPr>
              <a:lnSpc>
                <a:spcPct val="100000"/>
              </a:lnSpc>
            </a:pPr>
            <a:r>
              <a:rPr b="0" lang="en-IN" sz="2400" spc="-1" strike="noStrike">
                <a:solidFill>
                  <a:srgbClr val="000000"/>
                </a:solidFill>
                <a:latin typeface="Calibri"/>
                <a:ea typeface="Calibri"/>
              </a:rPr>
              <a:t>MPCA Team</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60000" y="923040"/>
            <a:ext cx="414648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800" spc="-1" strike="noStrike" cap="small">
                <a:solidFill>
                  <a:srgbClr val="558ed5"/>
                </a:solidFill>
                <a:latin typeface="Calibri"/>
                <a:ea typeface="DejaVu Sans"/>
              </a:rPr>
              <a:t>Pipeline Hazards </a:t>
            </a:r>
            <a:endParaRPr b="0" lang="en-IN" sz="2800" spc="-1" strike="noStrike">
              <a:latin typeface="Arial"/>
            </a:endParaRPr>
          </a:p>
        </p:txBody>
      </p:sp>
      <p:sp>
        <p:nvSpPr>
          <p:cNvPr id="115" name="CustomShape 2"/>
          <p:cNvSpPr/>
          <p:nvPr/>
        </p:nvSpPr>
        <p:spPr>
          <a:xfrm>
            <a:off x="216000" y="1693080"/>
            <a:ext cx="8494200" cy="408276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spcBef>
                <a:spcPts val="561"/>
              </a:spcBef>
              <a:buClr>
                <a:srgbClr val="000000"/>
              </a:buClr>
              <a:buSzPct val="45000"/>
              <a:buFont typeface="Wingdings" charset="2"/>
              <a:buChar char=""/>
            </a:pPr>
            <a:r>
              <a:rPr b="0" lang="en-IN" sz="2400" spc="-1" strike="noStrike">
                <a:solidFill>
                  <a:srgbClr val="558ed5"/>
                </a:solidFill>
                <a:latin typeface="Calibri"/>
                <a:ea typeface="DejaVu Sans"/>
              </a:rPr>
              <a:t>Hazards</a:t>
            </a:r>
            <a:r>
              <a:rPr b="0" lang="en-IN" sz="2400" spc="-1" strike="noStrike">
                <a:solidFill>
                  <a:srgbClr val="000000"/>
                </a:solidFill>
                <a:latin typeface="Calibri"/>
                <a:ea typeface="DejaVu Sans"/>
              </a:rPr>
              <a:t> in pipeline can make the pipeline to </a:t>
            </a:r>
            <a:r>
              <a:rPr b="1" lang="en-IN" sz="2400" spc="-1" strike="noStrike">
                <a:solidFill>
                  <a:srgbClr val="558ed5"/>
                </a:solidFill>
                <a:latin typeface="Calibri"/>
                <a:ea typeface="DejaVu Sans"/>
              </a:rPr>
              <a:t>stall</a:t>
            </a:r>
            <a:r>
              <a:rPr b="1" lang="en-IN" sz="2400" spc="-1" strike="noStrike">
                <a:solidFill>
                  <a:srgbClr val="000000"/>
                </a:solidFill>
                <a:latin typeface="Calibri"/>
                <a:ea typeface="DejaVu Sans"/>
              </a:rPr>
              <a:t>.</a:t>
            </a:r>
            <a:r>
              <a:rPr b="0" lang="en-IN" sz="2400" spc="-1" strike="noStrike">
                <a:solidFill>
                  <a:srgbClr val="c00000"/>
                </a:solidFill>
                <a:latin typeface="Calibri"/>
                <a:ea typeface="DejaVu Sans"/>
              </a:rPr>
              <a:t> </a:t>
            </a:r>
            <a:endParaRPr b="0" lang="en-IN" sz="2400" spc="-1" strike="noStrike">
              <a:latin typeface="Arial"/>
            </a:endParaRPr>
          </a:p>
          <a:p>
            <a:pPr marL="216000" indent="-214200">
              <a:lnSpc>
                <a:spcPct val="100000"/>
              </a:lnSpc>
              <a:spcBef>
                <a:spcPts val="561"/>
              </a:spcBef>
              <a:buClr>
                <a:srgbClr val="000000"/>
              </a:buClr>
              <a:buSzPct val="45000"/>
              <a:buFont typeface="Wingdings" charset="2"/>
              <a:buChar char=""/>
            </a:pPr>
            <a:r>
              <a:rPr b="0" lang="en-IN" sz="2400" spc="-1" strike="noStrike">
                <a:solidFill>
                  <a:srgbClr val="000000"/>
                </a:solidFill>
                <a:latin typeface="Calibri"/>
                <a:ea typeface="DejaVu Sans"/>
              </a:rPr>
              <a:t>Eliminating a hazard often requires that some instructions in the pipeline to be allowed to proceed while others are delayed.</a:t>
            </a:r>
            <a:endParaRPr b="0" lang="en-IN" sz="2400" spc="-1" strike="noStrike">
              <a:latin typeface="Arial"/>
            </a:endParaRPr>
          </a:p>
          <a:p>
            <a:pPr marL="216000" indent="-214200">
              <a:lnSpc>
                <a:spcPct val="10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When an instruction is stalled, instructions issued</a:t>
            </a:r>
            <a:r>
              <a:rPr b="0" lang="en-IN" sz="2400" spc="-1" strike="noStrike">
                <a:solidFill>
                  <a:srgbClr val="0000ff"/>
                </a:solidFill>
                <a:latin typeface="Calibri"/>
                <a:ea typeface="DejaVu Sans"/>
              </a:rPr>
              <a:t> </a:t>
            </a:r>
            <a:r>
              <a:rPr b="0" lang="en-IN" sz="2400" spc="-1" strike="noStrike">
                <a:solidFill>
                  <a:srgbClr val="558ed5"/>
                </a:solidFill>
                <a:latin typeface="Calibri"/>
                <a:ea typeface="DejaVu Sans"/>
              </a:rPr>
              <a:t>latter than</a:t>
            </a:r>
            <a:r>
              <a:rPr b="0" lang="en-IN" sz="2400" spc="-1" strike="noStrike">
                <a:solidFill>
                  <a:srgbClr val="0000ff"/>
                </a:solidFill>
                <a:latin typeface="Calibri"/>
                <a:ea typeface="DejaVu Sans"/>
              </a:rPr>
              <a:t> </a:t>
            </a:r>
            <a:r>
              <a:rPr b="0" lang="en-IN" sz="2400" spc="-1" strike="noStrike">
                <a:solidFill>
                  <a:srgbClr val="000000"/>
                </a:solidFill>
                <a:latin typeface="Calibri"/>
                <a:ea typeface="DejaVu Sans"/>
              </a:rPr>
              <a:t>the stalled instruction are</a:t>
            </a:r>
            <a:r>
              <a:rPr b="0" lang="en-IN" sz="2400" spc="-1" strike="noStrike">
                <a:solidFill>
                  <a:srgbClr val="c00000"/>
                </a:solidFill>
                <a:latin typeface="Calibri"/>
                <a:ea typeface="DejaVu Sans"/>
              </a:rPr>
              <a:t> </a:t>
            </a:r>
            <a:r>
              <a:rPr b="0" lang="en-IN" sz="2400" spc="-1" strike="noStrike">
                <a:solidFill>
                  <a:srgbClr val="558ed5"/>
                </a:solidFill>
                <a:latin typeface="Calibri"/>
                <a:ea typeface="DejaVu Sans"/>
              </a:rPr>
              <a:t>stopped</a:t>
            </a:r>
            <a:r>
              <a:rPr b="0" lang="en-IN" sz="2400" spc="-1" strike="noStrike">
                <a:solidFill>
                  <a:srgbClr val="000000"/>
                </a:solidFill>
                <a:latin typeface="Calibri"/>
                <a:ea typeface="DejaVu Sans"/>
              </a:rPr>
              <a:t>, while the ones issued </a:t>
            </a:r>
            <a:r>
              <a:rPr b="0" lang="en-IN" sz="2400" spc="-1" strike="noStrike">
                <a:solidFill>
                  <a:srgbClr val="558ed5"/>
                </a:solidFill>
                <a:latin typeface="Calibri"/>
                <a:ea typeface="DejaVu Sans"/>
              </a:rPr>
              <a:t>earlier</a:t>
            </a:r>
            <a:r>
              <a:rPr b="0" lang="en-IN" sz="2400" spc="-1" strike="noStrike">
                <a:solidFill>
                  <a:srgbClr val="000000"/>
                </a:solidFill>
                <a:latin typeface="Calibri"/>
                <a:ea typeface="DejaVu Sans"/>
              </a:rPr>
              <a:t> must continue.</a:t>
            </a:r>
            <a:endParaRPr b="0" lang="en-IN" sz="2400" spc="-1" strike="noStrike">
              <a:latin typeface="Arial"/>
            </a:endParaRPr>
          </a:p>
          <a:p>
            <a:pPr marL="216000" indent="-214200">
              <a:lnSpc>
                <a:spcPct val="10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Otherwise, hazard will never clear.</a:t>
            </a:r>
            <a:endParaRPr b="0" lang="en-IN" sz="2400" spc="-1" strike="noStrike">
              <a:latin typeface="Arial"/>
            </a:endParaRPr>
          </a:p>
          <a:p>
            <a:pPr marL="216000" indent="-214200">
              <a:lnSpc>
                <a:spcPct val="100000"/>
              </a:lnSpc>
              <a:spcBef>
                <a:spcPts val="561"/>
              </a:spcBef>
              <a:buClr>
                <a:srgbClr val="000000"/>
              </a:buClr>
              <a:buSzPct val="45000"/>
              <a:buFont typeface="Wingdings" charset="2"/>
              <a:buChar char=""/>
            </a:pPr>
            <a:r>
              <a:rPr b="0" lang="en-IN" sz="2400" spc="-1" strike="noStrike">
                <a:solidFill>
                  <a:srgbClr val="000000"/>
                </a:solidFill>
                <a:latin typeface="Calibri"/>
                <a:ea typeface="DejaVu Sans"/>
              </a:rPr>
              <a:t>No new instructions are fetched during the stall.</a:t>
            </a:r>
            <a:endParaRPr b="0" lang="en-IN" sz="2400" spc="-1" strike="noStrike">
              <a:latin typeface="Arial"/>
            </a:endParaRPr>
          </a:p>
          <a:p>
            <a:pPr marL="216000" indent="-214200">
              <a:lnSpc>
                <a:spcPct val="100000"/>
              </a:lnSpc>
              <a:spcBef>
                <a:spcPts val="561"/>
              </a:spcBef>
              <a:buClr>
                <a:srgbClr val="000000"/>
              </a:buClr>
              <a:buSzPct val="45000"/>
              <a:buFont typeface="Wingdings" charset="2"/>
              <a:buChar char=""/>
            </a:pPr>
            <a:r>
              <a:rPr b="0" lang="en-IN" sz="2400" spc="-1" strike="noStrike">
                <a:solidFill>
                  <a:srgbClr val="000000"/>
                </a:solidFill>
                <a:latin typeface="Calibri"/>
                <a:ea typeface="DejaVu Sans"/>
              </a:rPr>
              <a:t>It is not complex as it might sound!</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05280" y="1882800"/>
            <a:ext cx="8455680" cy="1552680"/>
          </a:xfrm>
          <a:prstGeom prst="rect">
            <a:avLst/>
          </a:prstGeom>
          <a:noFill/>
          <a:ln>
            <a:noFill/>
          </a:ln>
        </p:spPr>
        <p:style>
          <a:lnRef idx="0"/>
          <a:fillRef idx="0"/>
          <a:effectRef idx="0"/>
          <a:fontRef idx="minor"/>
        </p:style>
        <p:txBody>
          <a:bodyPr lIns="90000" rIns="90000" tIns="45000" bIns="45000">
            <a:spAutoFit/>
          </a:bodyPr>
          <a:p>
            <a:pPr marL="285840" indent="-283320" algn="just">
              <a:lnSpc>
                <a:spcPct val="100000"/>
              </a:lnSpc>
              <a:buClr>
                <a:srgbClr val="000000"/>
              </a:buClr>
              <a:buFont typeface="Arial"/>
              <a:buChar char="•"/>
            </a:pPr>
            <a:r>
              <a:rPr b="0" lang="en-IN" sz="2400" spc="-1" strike="noStrike">
                <a:solidFill>
                  <a:srgbClr val="000000"/>
                </a:solidFill>
                <a:latin typeface="Calibri"/>
                <a:ea typeface="DejaVu Sans"/>
              </a:rPr>
              <a:t>A stall causes the pipeline performance to degrade from ideal performance.</a:t>
            </a:r>
            <a:endParaRPr b="0" lang="en-IN" sz="2400" spc="-1" strike="noStrike">
              <a:latin typeface="Arial"/>
            </a:endParaRPr>
          </a:p>
          <a:p>
            <a:pPr marL="285840" indent="-283320" algn="just">
              <a:lnSpc>
                <a:spcPct val="100000"/>
              </a:lnSpc>
              <a:buClr>
                <a:srgbClr val="000000"/>
              </a:buClr>
              <a:buFont typeface="Arial"/>
              <a:buChar char="•"/>
            </a:pPr>
            <a:r>
              <a:rPr b="0" lang="en-IN" sz="2400" spc="-1" strike="noStrike">
                <a:solidFill>
                  <a:srgbClr val="000000"/>
                </a:solidFill>
                <a:latin typeface="Calibri"/>
                <a:ea typeface="DejaVu Sans"/>
              </a:rPr>
              <a:t>To compute the actual speedup from pipelining……..</a:t>
            </a:r>
            <a:endParaRPr b="0" lang="en-IN" sz="2400" spc="-1" strike="noStrike">
              <a:latin typeface="Arial"/>
            </a:endParaRPr>
          </a:p>
        </p:txBody>
      </p:sp>
      <p:sp>
        <p:nvSpPr>
          <p:cNvPr id="117" name="CustomShape 2"/>
          <p:cNvSpPr/>
          <p:nvPr/>
        </p:nvSpPr>
        <p:spPr>
          <a:xfrm>
            <a:off x="461520" y="1008000"/>
            <a:ext cx="414648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800" spc="-1" strike="noStrike" cap="small">
                <a:solidFill>
                  <a:srgbClr val="558ed5"/>
                </a:solidFill>
                <a:latin typeface="Calibri"/>
                <a:ea typeface="DejaVu Sans"/>
              </a:rPr>
              <a:t>Pipeline Hazards </a:t>
            </a:r>
            <a:endParaRPr b="0" lang="en-IN" sz="2800" spc="-1" strike="noStrike">
              <a:latin typeface="Arial"/>
            </a:endParaRPr>
          </a:p>
        </p:txBody>
      </p:sp>
      <p:sp>
        <p:nvSpPr>
          <p:cNvPr id="118" name="CustomShape 3"/>
          <p:cNvSpPr/>
          <p:nvPr/>
        </p:nvSpPr>
        <p:spPr>
          <a:xfrm>
            <a:off x="381600" y="3780720"/>
            <a:ext cx="8603280" cy="1617840"/>
          </a:xfrm>
          <a:prstGeom prst="rect">
            <a:avLst/>
          </a:prstGeom>
          <a:blipFill rotWithShape="0">
            <a:blip r:embed="rId1"/>
            <a:stretch>
              <a:fillRect l="-1117" t="0" r="0" b="0"/>
            </a:stretch>
          </a:blip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Tree>
  </p:cSld>
  <p:transition spd="med">
    <p:wipe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77040" y="1729800"/>
            <a:ext cx="9065520" cy="4663440"/>
          </a:xfrm>
          <a:prstGeom prst="rect">
            <a:avLst/>
          </a:prstGeom>
          <a:noFill/>
          <a:ln>
            <a:noFill/>
          </a:ln>
        </p:spPr>
        <p:style>
          <a:lnRef idx="0"/>
          <a:fillRef idx="0"/>
          <a:effectRef idx="0"/>
          <a:fontRef idx="minor"/>
        </p:style>
        <p:txBody>
          <a:bodyPr lIns="90000" rIns="90000" tIns="45000" bIns="45000">
            <a:spAutoFit/>
          </a:bodyPr>
          <a:p>
            <a:pPr marL="343080" indent="-340560">
              <a:lnSpc>
                <a:spcPct val="100000"/>
              </a:lnSpc>
              <a:buClr>
                <a:srgbClr val="000000"/>
              </a:buClr>
              <a:buFont typeface="Wingdings" charset="2"/>
              <a:buChar char=""/>
            </a:pPr>
            <a:r>
              <a:rPr b="0" lang="en-IN" sz="2000" spc="-1" strike="noStrike">
                <a:solidFill>
                  <a:srgbClr val="000000"/>
                </a:solidFill>
                <a:latin typeface="Calibri"/>
                <a:ea typeface="DejaVu Sans"/>
              </a:rPr>
              <a:t>Pipelining  decreases the CPI or clock cycle time.</a:t>
            </a:r>
            <a:endParaRPr b="0" lang="en-IN" sz="2000" spc="-1" strike="noStrike">
              <a:latin typeface="Arial"/>
            </a:endParaRPr>
          </a:p>
          <a:p>
            <a:pPr marL="1800">
              <a:lnSpc>
                <a:spcPct val="100000"/>
              </a:lnSpc>
            </a:pPr>
            <a:endParaRPr b="0" lang="en-IN" sz="2000" spc="-1" strike="noStrike">
              <a:latin typeface="Arial"/>
            </a:endParaRPr>
          </a:p>
          <a:p>
            <a:pPr marL="343080" indent="-340560">
              <a:lnSpc>
                <a:spcPct val="100000"/>
              </a:lnSpc>
              <a:buClr>
                <a:srgbClr val="000000"/>
              </a:buClr>
              <a:buFont typeface="Wingdings" charset="2"/>
              <a:buChar char=""/>
            </a:pPr>
            <a:r>
              <a:rPr b="0" lang="en-IN" sz="2000" spc="-1" strike="noStrike">
                <a:solidFill>
                  <a:srgbClr val="000000"/>
                </a:solidFill>
                <a:latin typeface="Calibri"/>
                <a:ea typeface="DejaVu Sans"/>
              </a:rPr>
              <a:t>Traditional  to use CPI to compare pipelines.</a:t>
            </a:r>
            <a:endParaRPr b="0" lang="en-IN" sz="2000" spc="-1" strike="noStrike">
              <a:latin typeface="Arial"/>
            </a:endParaRPr>
          </a:p>
          <a:p>
            <a:pPr marL="343080" indent="-340560">
              <a:lnSpc>
                <a:spcPct val="100000"/>
              </a:lnSpc>
              <a:buClr>
                <a:srgbClr val="000000"/>
              </a:buClr>
              <a:buFont typeface="Wingdings" charset="2"/>
              <a:buChar char=""/>
            </a:pPr>
            <a:r>
              <a:rPr b="0" lang="en-IN" sz="2000" spc="-1" strike="noStrike">
                <a:solidFill>
                  <a:srgbClr val="000000"/>
                </a:solidFill>
                <a:latin typeface="Calibri"/>
                <a:ea typeface="DejaVu Sans"/>
              </a:rPr>
              <a:t>Assuming that the </a:t>
            </a:r>
            <a:r>
              <a:rPr b="1" lang="en-IN" sz="2000" spc="-1" strike="noStrike">
                <a:solidFill>
                  <a:srgbClr val="000000"/>
                </a:solidFill>
                <a:latin typeface="Calibri"/>
                <a:ea typeface="DejaVu Sans"/>
              </a:rPr>
              <a:t>ideal CPI on a pipelined processor </a:t>
            </a:r>
            <a:r>
              <a:rPr b="0" lang="en-IN" sz="2000" spc="-1" strike="noStrike">
                <a:solidFill>
                  <a:srgbClr val="000000"/>
                </a:solidFill>
                <a:latin typeface="Calibri"/>
                <a:ea typeface="DejaVu Sans"/>
              </a:rPr>
              <a:t>is </a:t>
            </a:r>
            <a:r>
              <a:rPr b="1" lang="en-IN" sz="2000" spc="-1" strike="noStrike">
                <a:solidFill>
                  <a:srgbClr val="000000"/>
                </a:solidFill>
                <a:latin typeface="Calibri"/>
                <a:ea typeface="DejaVu Sans"/>
              </a:rPr>
              <a:t>almost always  1</a:t>
            </a:r>
            <a:r>
              <a:rPr b="0" lang="en-IN" sz="2000" spc="-1" strike="noStrike">
                <a:solidFill>
                  <a:srgbClr val="000000"/>
                </a:solidFill>
                <a:latin typeface="Calibri"/>
                <a:ea typeface="DejaVu Sans"/>
              </a:rPr>
              <a:t>.</a:t>
            </a:r>
            <a:endParaRPr b="0" lang="en-IN" sz="2000" spc="-1" strike="noStrike">
              <a:latin typeface="Arial"/>
            </a:endParaRPr>
          </a:p>
          <a:p>
            <a:pPr marL="343080" indent="-340560">
              <a:lnSpc>
                <a:spcPct val="100000"/>
              </a:lnSpc>
              <a:buClr>
                <a:srgbClr val="000000"/>
              </a:buClr>
              <a:buFont typeface="Wingdings" charset="2"/>
              <a:buChar char=""/>
            </a:pPr>
            <a:r>
              <a:rPr b="0" lang="en-IN" sz="2000" spc="-1" strike="noStrike">
                <a:solidFill>
                  <a:srgbClr val="000000"/>
                </a:solidFill>
                <a:latin typeface="Calibri"/>
                <a:ea typeface="DejaVu Sans"/>
              </a:rPr>
              <a:t>Computation of pipelined CPI is given by,</a:t>
            </a:r>
            <a:endParaRPr b="0" lang="en-IN" sz="2000" spc="-1" strike="noStrike">
              <a:latin typeface="Arial"/>
            </a:endParaRPr>
          </a:p>
          <a:p>
            <a:pPr marL="1800">
              <a:lnSpc>
                <a:spcPct val="100000"/>
              </a:lnSpc>
            </a:pPr>
            <a:endParaRPr b="0" lang="en-IN" sz="2000" spc="-1" strike="noStrike">
              <a:latin typeface="Arial"/>
            </a:endParaRPr>
          </a:p>
          <a:p>
            <a:pPr marL="343080" indent="-340560">
              <a:lnSpc>
                <a:spcPct val="100000"/>
              </a:lnSpc>
              <a:buClr>
                <a:srgbClr val="000000"/>
              </a:buClr>
              <a:buFont typeface="Wingdings" charset="2"/>
              <a:buChar char=""/>
            </a:pPr>
            <a:r>
              <a:rPr b="1" lang="en-IN" sz="2000" spc="-1" strike="noStrike">
                <a:solidFill>
                  <a:srgbClr val="000000"/>
                </a:solidFill>
                <a:latin typeface="Calibri"/>
                <a:ea typeface="DejaVu Sans"/>
              </a:rPr>
              <a:t>CPI pipelined  = Ideal CPI+Pipeline stall clock cycles per instruction</a:t>
            </a:r>
            <a:endParaRPr b="0" lang="en-IN" sz="2000" spc="-1" strike="noStrike">
              <a:latin typeface="Arial"/>
            </a:endParaRPr>
          </a:p>
          <a:p>
            <a:pPr marL="1800">
              <a:lnSpc>
                <a:spcPct val="100000"/>
              </a:lnSpc>
            </a:pPr>
            <a:endParaRPr b="0" lang="en-IN" sz="2000" spc="-1" strike="noStrike">
              <a:latin typeface="Arial"/>
            </a:endParaRPr>
          </a:p>
          <a:p>
            <a:pPr marL="457200">
              <a:lnSpc>
                <a:spcPct val="100000"/>
              </a:lnSpc>
            </a:pPr>
            <a:r>
              <a:rPr b="1" lang="en-IN" sz="2000" spc="-1" strike="noStrike">
                <a:solidFill>
                  <a:srgbClr val="558ed5"/>
                </a:solidFill>
                <a:latin typeface="Calibri"/>
                <a:ea typeface="DejaVu Sans"/>
              </a:rPr>
              <a:t>                      </a:t>
            </a:r>
            <a:r>
              <a:rPr b="1" lang="en-IN" sz="2000" spc="-1" strike="noStrike">
                <a:solidFill>
                  <a:srgbClr val="558ed5"/>
                </a:solidFill>
                <a:latin typeface="Calibri"/>
                <a:ea typeface="DejaVu Sans"/>
              </a:rPr>
              <a:t>=1+Pipeline stall clock cycles per instruction</a:t>
            </a:r>
            <a:endParaRPr b="0" lang="en-IN" sz="2000" spc="-1" strike="noStrike">
              <a:latin typeface="Arial"/>
            </a:endParaRPr>
          </a:p>
          <a:p>
            <a:pPr marL="457200">
              <a:lnSpc>
                <a:spcPct val="100000"/>
              </a:lnSpc>
            </a:pPr>
            <a:endParaRPr b="0" lang="en-IN" sz="2000" spc="-1" strike="noStrike">
              <a:latin typeface="Arial"/>
            </a:endParaRPr>
          </a:p>
          <a:p>
            <a:pPr marL="457200">
              <a:lnSpc>
                <a:spcPct val="100000"/>
              </a:lnSpc>
            </a:pPr>
            <a:endParaRPr b="0" lang="en-IN" sz="2000" spc="-1" strike="noStrike">
              <a:latin typeface="Arial"/>
            </a:endParaRPr>
          </a:p>
          <a:p>
            <a:pPr marL="457200">
              <a:lnSpc>
                <a:spcPct val="100000"/>
              </a:lnSpc>
            </a:pPr>
            <a:endParaRPr b="0" lang="en-IN" sz="2000" spc="-1" strike="noStrike">
              <a:latin typeface="Arial"/>
            </a:endParaRPr>
          </a:p>
          <a:p>
            <a:pPr marL="457200">
              <a:lnSpc>
                <a:spcPct val="100000"/>
              </a:lnSpc>
            </a:pPr>
            <a:endParaRPr b="0" lang="en-IN" sz="2000" spc="-1" strike="noStrike">
              <a:latin typeface="Arial"/>
            </a:endParaRPr>
          </a:p>
        </p:txBody>
      </p:sp>
      <p:sp>
        <p:nvSpPr>
          <p:cNvPr id="120" name="CustomShape 2"/>
          <p:cNvSpPr/>
          <p:nvPr/>
        </p:nvSpPr>
        <p:spPr>
          <a:xfrm>
            <a:off x="216000" y="839880"/>
            <a:ext cx="74095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cap="small">
                <a:solidFill>
                  <a:srgbClr val="558ed5"/>
                </a:solidFill>
                <a:latin typeface="Calibri"/>
                <a:ea typeface="DejaVu Sans"/>
              </a:rPr>
              <a:t>Speedup from pipelining with Stalls </a:t>
            </a:r>
            <a:endParaRPr b="0" lang="en-IN" sz="2400" spc="-1" strike="noStrike">
              <a:latin typeface="Arial"/>
            </a:endParaRPr>
          </a:p>
        </p:txBody>
      </p:sp>
      <mc:AlternateContent>
        <mc:Choice xmlns:a14="http://schemas.microsoft.com/office/drawing/2010/main" Requires="a14">
          <p:sp>
            <p:nvSpPr>
              <p:cNvPr id="121" name="Formula 3"/>
              <p:cNvSpPr txBox="1"/>
              <p:nvPr/>
            </p:nvSpPr>
            <p:spPr>
              <a:xfrm>
                <a:off x="924120" y="5484960"/>
                <a:ext cx="6707520" cy="562680"/>
              </a:xfrm>
              <a:prstGeom prst="rect">
                <a:avLst/>
              </a:prstGeom>
            </p:spPr>
            <p:txBody>
              <a:bodyPr/>
              <a:p>
                <a14:m>
                  <m:oMath xmlns:m="http://schemas.openxmlformats.org/officeDocument/2006/math">
                    <m:r>
                      <m:t xml:space="preserve">𝑺𝒑𝒆𝒆𝒅𝒖𝒑</m:t>
                    </m:r>
                    <m:r>
                      <m:t xml:space="preserve">=</m:t>
                    </m:r>
                    <m:f>
                      <m:num>
                        <m:r>
                          <m:rPr>
                            <m:lit/>
                            <m:nor/>
                          </m:rPr>
                          <m:t xml:space="preserve">CPI</m:t>
                        </m:r>
                        <m:r>
                          <m:rPr>
                            <m:lit/>
                            <m:nor/>
                          </m:rPr>
                          <m:t xml:space="preserve"> </m:t>
                        </m:r>
                        <m:r>
                          <m:rPr>
                            <m:lit/>
                            <m:nor/>
                          </m:rPr>
                          <m:t xml:space="preserve">unpipelined</m:t>
                        </m:r>
                        <m:r>
                          <m:rPr>
                            <m:lit/>
                            <m:nor/>
                          </m:rPr>
                          <m:t xml:space="preserve"> ∗ </m:t>
                        </m:r>
                        <m:r>
                          <m:rPr>
                            <m:lit/>
                            <m:nor/>
                          </m:rPr>
                          <m:t xml:space="preserve">Clock</m:t>
                        </m:r>
                        <m:r>
                          <m:rPr>
                            <m:lit/>
                            <m:nor/>
                          </m:rPr>
                          <m:t xml:space="preserve"> </m:t>
                        </m:r>
                        <m:r>
                          <m:rPr>
                            <m:lit/>
                            <m:nor/>
                          </m:rPr>
                          <m:t xml:space="preserve">cycle</m:t>
                        </m:r>
                        <m:r>
                          <m:rPr>
                            <m:lit/>
                            <m:nor/>
                          </m:rPr>
                          <m:t xml:space="preserve"> </m:t>
                        </m:r>
                        <m:r>
                          <m:rPr>
                            <m:lit/>
                            <m:nor/>
                          </m:rPr>
                          <m:t xml:space="preserve">unpipelined</m:t>
                        </m:r>
                      </m:num>
                      <m:den>
                        <m:r>
                          <m:rPr>
                            <m:lit/>
                            <m:nor/>
                          </m:rPr>
                          <m:t xml:space="preserve">CPI</m:t>
                        </m:r>
                        <m:r>
                          <m:rPr>
                            <m:lit/>
                            <m:nor/>
                          </m:rPr>
                          <m:t xml:space="preserve"> </m:t>
                        </m:r>
                        <m:r>
                          <m:rPr>
                            <m:lit/>
                            <m:nor/>
                          </m:rPr>
                          <m:t xml:space="preserve">pipelined</m:t>
                        </m:r>
                        <m:r>
                          <m:rPr>
                            <m:lit/>
                            <m:nor/>
                          </m:rPr>
                          <m:t xml:space="preserve"> ∗ </m:t>
                        </m:r>
                        <m:r>
                          <m:rPr>
                            <m:lit/>
                            <m:nor/>
                          </m:rPr>
                          <m:t xml:space="preserve">Clock</m:t>
                        </m:r>
                        <m:r>
                          <m:rPr>
                            <m:lit/>
                            <m:nor/>
                          </m:rPr>
                          <m:t xml:space="preserve"> </m:t>
                        </m:r>
                        <m:r>
                          <m:rPr>
                            <m:lit/>
                            <m:nor/>
                          </m:rPr>
                          <m:t xml:space="preserve">cycle</m:t>
                        </m:r>
                        <m:r>
                          <m:rPr>
                            <m:lit/>
                            <m:nor/>
                          </m:rPr>
                          <m:t xml:space="preserve"> </m:t>
                        </m:r>
                        <m:r>
                          <m:rPr>
                            <m:lit/>
                            <m:nor/>
                          </m:rPr>
                          <m:t xml:space="preserve">pipelined</m:t>
                        </m:r>
                      </m:den>
                    </m:f>
                  </m:oMath>
                </a14:m>
              </a:p>
            </p:txBody>
          </p:sp>
        </mc:Choice>
        <mc:Fallback/>
      </mc:AlternateContent>
    </p:spTree>
  </p:cSld>
  <p:transition spd="slow">
    <p:wipe dir="l"/>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filter="fade" transition="in">
                                      <p:cBhvr additive="repl">
                                        <p:cTn id="7" dur="20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19">
                                            <p:txEl>
                                              <p:pRg st="2" end="2"/>
                                            </p:txEl>
                                          </p:spTgt>
                                        </p:tgtEl>
                                        <p:attrNameLst>
                                          <p:attrName>style.visibility</p:attrName>
                                        </p:attrNameLst>
                                      </p:cBhvr>
                                      <p:to>
                                        <p:strVal val="visible"/>
                                      </p:to>
                                    </p:set>
                                    <p:animEffect filter="fade" transition="in">
                                      <p:cBhvr additive="repl">
                                        <p:cTn id="12" dur="2000"/>
                                        <p:tgtEl>
                                          <p:spTgt spid="1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19">
                                            <p:txEl>
                                              <p:pRg st="3" end="3"/>
                                            </p:txEl>
                                          </p:spTgt>
                                        </p:tgtEl>
                                        <p:attrNameLst>
                                          <p:attrName>style.visibility</p:attrName>
                                        </p:attrNameLst>
                                      </p:cBhvr>
                                      <p:to>
                                        <p:strVal val="visible"/>
                                      </p:to>
                                    </p:set>
                                    <p:animEffect filter="fade" transition="in">
                                      <p:cBhvr additive="repl">
                                        <p:cTn id="17" dur="2000"/>
                                        <p:tgtEl>
                                          <p:spTgt spid="119">
                                            <p:txEl>
                                              <p:pRg st="3" end="3"/>
                                            </p:txEl>
                                          </p:spTgt>
                                        </p:tgtEl>
                                      </p:cBhvr>
                                    </p:animEffect>
                                  </p:childTnLst>
                                </p:cTn>
                              </p:par>
                              <p:par>
                                <p:cTn id="18" nodeType="withEffect" fill="hold" presetClass="entr" presetID="10">
                                  <p:stCondLst>
                                    <p:cond delay="0"/>
                                  </p:stCondLst>
                                  <p:childTnLst>
                                    <p:set>
                                      <p:cBhvr>
                                        <p:cTn id="19" dur="1" fill="hold">
                                          <p:stCondLst>
                                            <p:cond delay="0"/>
                                          </p:stCondLst>
                                        </p:cTn>
                                        <p:tgtEl>
                                          <p:spTgt spid="119">
                                            <p:txEl>
                                              <p:pRg st="4" end="4"/>
                                            </p:txEl>
                                          </p:spTgt>
                                        </p:tgtEl>
                                        <p:attrNameLst>
                                          <p:attrName>style.visibility</p:attrName>
                                        </p:attrNameLst>
                                      </p:cBhvr>
                                      <p:to>
                                        <p:strVal val="visible"/>
                                      </p:to>
                                    </p:set>
                                    <p:animEffect filter="fade" transition="in">
                                      <p:cBhvr additive="repl">
                                        <p:cTn id="20" dur="2000"/>
                                        <p:tgtEl>
                                          <p:spTgt spid="119">
                                            <p:txEl>
                                              <p:pRg st="4" end="4"/>
                                            </p:txEl>
                                          </p:spTgt>
                                        </p:tgtEl>
                                      </p:cBhvr>
                                    </p:animEffect>
                                  </p:childTnLst>
                                </p:cTn>
                              </p:par>
                              <p:par>
                                <p:cTn id="21" nodeType="withEffect" fill="hold" presetClass="entr" presetID="10">
                                  <p:stCondLst>
                                    <p:cond delay="0"/>
                                  </p:stCondLst>
                                  <p:childTnLst>
                                    <p:set>
                                      <p:cBhvr>
                                        <p:cTn id="22" dur="1" fill="hold">
                                          <p:stCondLst>
                                            <p:cond delay="0"/>
                                          </p:stCondLst>
                                        </p:cTn>
                                        <p:tgtEl>
                                          <p:spTgt spid="119">
                                            <p:txEl>
                                              <p:pRg st="6" end="6"/>
                                            </p:txEl>
                                          </p:spTgt>
                                        </p:tgtEl>
                                        <p:attrNameLst>
                                          <p:attrName>style.visibility</p:attrName>
                                        </p:attrNameLst>
                                      </p:cBhvr>
                                      <p:to>
                                        <p:strVal val="visible"/>
                                      </p:to>
                                    </p:set>
                                    <p:animEffect filter="fade" transition="in">
                                      <p:cBhvr additive="repl">
                                        <p:cTn id="23" dur="2000"/>
                                        <p:tgtEl>
                                          <p:spTgt spid="119">
                                            <p:txEl>
                                              <p:pRg st="6" end="6"/>
                                            </p:txEl>
                                          </p:spTgt>
                                        </p:tgtEl>
                                      </p:cBhvr>
                                    </p:animEffect>
                                  </p:childTnLst>
                                </p:cTn>
                              </p:par>
                              <p:par>
                                <p:cTn id="24" nodeType="withEffect" fill="hold" presetClass="entr" presetID="10">
                                  <p:stCondLst>
                                    <p:cond delay="0"/>
                                  </p:stCondLst>
                                  <p:childTnLst>
                                    <p:set>
                                      <p:cBhvr>
                                        <p:cTn id="25" dur="1" fill="hold">
                                          <p:stCondLst>
                                            <p:cond delay="0"/>
                                          </p:stCondLst>
                                        </p:cTn>
                                        <p:tgtEl>
                                          <p:spTgt spid="119">
                                            <p:txEl>
                                              <p:pRg st="8" end="8"/>
                                            </p:txEl>
                                          </p:spTgt>
                                        </p:tgtEl>
                                        <p:attrNameLst>
                                          <p:attrName>style.visibility</p:attrName>
                                        </p:attrNameLst>
                                      </p:cBhvr>
                                      <p:to>
                                        <p:strVal val="visible"/>
                                      </p:to>
                                    </p:set>
                                    <p:animEffect filter="fade" transition="in">
                                      <p:cBhvr additive="repl">
                                        <p:cTn id="26" dur="2000"/>
                                        <p:tgtEl>
                                          <p:spTgt spid="119">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0">
                                  <p:stCondLst>
                                    <p:cond delay="0"/>
                                  </p:stCondLst>
                                  <p:childTnLst>
                                    <p:set>
                                      <p:cBhvr>
                                        <p:cTn id="30" dur="1" fill="hold">
                                          <p:stCondLst>
                                            <p:cond delay="0"/>
                                          </p:stCondLst>
                                        </p:cTn>
                                        <p:tgtEl>
                                          <p:spTgt spid="121"/>
                                        </p:tgtEl>
                                        <p:attrNameLst>
                                          <p:attrName>style.visibility</p:attrName>
                                        </p:attrNameLst>
                                      </p:cBhvr>
                                      <p:to>
                                        <p:strVal val="visible"/>
                                      </p:to>
                                    </p:set>
                                    <p:animEffect filter="fade" transition="in">
                                      <p:cBhvr additive="repl">
                                        <p:cTn id="31" dur="500"/>
                                        <p:tgtEl>
                                          <p:spTgt spid="12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7040" y="2038680"/>
            <a:ext cx="9065520" cy="1004400"/>
          </a:xfrm>
          <a:prstGeom prst="rect">
            <a:avLst/>
          </a:prstGeom>
          <a:noFill/>
          <a:ln>
            <a:noFill/>
          </a:ln>
        </p:spPr>
        <p:style>
          <a:lnRef idx="0"/>
          <a:fillRef idx="0"/>
          <a:effectRef idx="0"/>
          <a:fontRef idx="minor"/>
        </p:style>
        <p:txBody>
          <a:bodyPr lIns="90000" rIns="90000" tIns="45000" bIns="45000">
            <a:spAutoFit/>
          </a:bodyPr>
          <a:p>
            <a:pPr marL="343080" indent="-340560">
              <a:lnSpc>
                <a:spcPct val="100000"/>
              </a:lnSpc>
              <a:buClr>
                <a:srgbClr val="000000"/>
              </a:buClr>
              <a:buFont typeface="Wingdings" charset="2"/>
              <a:buChar char=""/>
            </a:pPr>
            <a:r>
              <a:rPr b="0" lang="en-IN" sz="2000" spc="-1" strike="noStrike">
                <a:solidFill>
                  <a:srgbClr val="000000"/>
                </a:solidFill>
                <a:latin typeface="Calibri"/>
                <a:ea typeface="DejaVu Sans"/>
              </a:rPr>
              <a:t>Ignoring, the cycle time overhead of the pipelining and   assuming that the pipeline stages are perfectly balanced,  then the cycle time of the two processors can be equal. Then, </a:t>
            </a:r>
            <a:endParaRPr b="0" lang="en-IN" sz="2000" spc="-1" strike="noStrike">
              <a:latin typeface="Arial"/>
            </a:endParaRPr>
          </a:p>
        </p:txBody>
      </p:sp>
      <p:sp>
        <p:nvSpPr>
          <p:cNvPr id="123" name="CustomShape 2"/>
          <p:cNvSpPr/>
          <p:nvPr/>
        </p:nvSpPr>
        <p:spPr>
          <a:xfrm>
            <a:off x="216000" y="912600"/>
            <a:ext cx="74095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cap="small">
                <a:solidFill>
                  <a:srgbClr val="558ed5"/>
                </a:solidFill>
                <a:latin typeface="Calibri"/>
                <a:ea typeface="DejaVu Sans"/>
              </a:rPr>
              <a:t>Speedup from pipelining with Stalls </a:t>
            </a:r>
            <a:endParaRPr b="0" lang="en-IN" sz="2400" spc="-1" strike="noStrike">
              <a:latin typeface="Arial"/>
            </a:endParaRPr>
          </a:p>
        </p:txBody>
      </p:sp>
      <p:sp>
        <p:nvSpPr>
          <p:cNvPr id="124" name="CustomShape 3"/>
          <p:cNvSpPr/>
          <p:nvPr/>
        </p:nvSpPr>
        <p:spPr>
          <a:xfrm>
            <a:off x="720000" y="3395880"/>
            <a:ext cx="6707520" cy="562680"/>
          </a:xfrm>
          <a:prstGeom prst="rect">
            <a:avLst/>
          </a:prstGeom>
          <a:blipFill rotWithShape="0">
            <a:blip r:embed="rId1"/>
            <a:stretch>
              <a:fillRect/>
            </a:stretch>
          </a:blip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
        <p:nvSpPr>
          <p:cNvPr id="125" name="CustomShape 4"/>
          <p:cNvSpPr/>
          <p:nvPr/>
        </p:nvSpPr>
        <p:spPr>
          <a:xfrm>
            <a:off x="756000" y="4819320"/>
            <a:ext cx="7306560" cy="651240"/>
          </a:xfrm>
          <a:prstGeom prst="rect">
            <a:avLst/>
          </a:prstGeom>
          <a:blipFill rotWithShape="0">
            <a:blip r:embed="rId2"/>
            <a:stretch>
              <a:fillRect/>
            </a:stretch>
          </a:blip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Tree>
  </p:cSld>
  <p:transition spd="slow">
    <p:wipe dir="l"/>
  </p:transition>
  <p:timing>
    <p:tnLst>
      <p:par>
        <p:cTn id="32" dur="indefinite" restart="never" nodeType="tmRoot">
          <p:childTnLst>
            <p:seq>
              <p:cTn id="33" dur="indefinite" nodeType="mainSeq">
                <p:childTnLst>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122">
                                            <p:txEl>
                                              <p:pRg st="0" end="0"/>
                                            </p:txEl>
                                          </p:spTgt>
                                        </p:tgtEl>
                                        <p:attrNameLst>
                                          <p:attrName>style.visibility</p:attrName>
                                        </p:attrNameLst>
                                      </p:cBhvr>
                                      <p:to>
                                        <p:strVal val="visible"/>
                                      </p:to>
                                    </p:set>
                                    <p:animEffect filter="fade" transition="in">
                                      <p:cBhvr additive="repl">
                                        <p:cTn id="38" dur="2000"/>
                                        <p:tgtEl>
                                          <p:spTgt spid="12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42">
                                  <p:stCondLst>
                                    <p:cond delay="0"/>
                                  </p:stCondLst>
                                  <p:childTnLst>
                                    <p:set>
                                      <p:cBhvr>
                                        <p:cTn id="42" dur="1" fill="hold">
                                          <p:stCondLst>
                                            <p:cond delay="0"/>
                                          </p:stCondLst>
                                        </p:cTn>
                                        <p:tgtEl>
                                          <p:spTgt spid="124"/>
                                        </p:tgtEl>
                                        <p:attrNameLst>
                                          <p:attrName>style.visibility</p:attrName>
                                        </p:attrNameLst>
                                      </p:cBhvr>
                                      <p:to>
                                        <p:strVal val="visible"/>
                                      </p:to>
                                    </p:set>
                                    <p:animEffect filter="fade" transition="in">
                                      <p:cBhvr additive="repl">
                                        <p:cTn id="43" dur="1000"/>
                                        <p:tgtEl>
                                          <p:spTgt spid="124"/>
                                        </p:tgtEl>
                                      </p:cBhvr>
                                    </p:animEffect>
                                    <p:anim calcmode="lin" valueType="num">
                                      <p:cBhvr additive="repl">
                                        <p:cTn id="44" dur="1000" fill="hold"/>
                                        <p:tgtEl>
                                          <p:spTgt spid="124"/>
                                        </p:tgtEl>
                                        <p:attrNameLst>
                                          <p:attrName>ppt_x</p:attrName>
                                        </p:attrNameLst>
                                      </p:cBhvr>
                                      <p:tavLst>
                                        <p:tav tm="0">
                                          <p:val>
                                            <p:strVal val="#ppt_x"/>
                                          </p:val>
                                        </p:tav>
                                        <p:tav tm="100000">
                                          <p:val>
                                            <p:strVal val="#ppt_x"/>
                                          </p:val>
                                        </p:tav>
                                      </p:tavLst>
                                    </p:anim>
                                    <p:anim calcmode="lin" valueType="num">
                                      <p:cBhvr additive="repl">
                                        <p:cTn id="45"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42">
                                  <p:stCondLst>
                                    <p:cond delay="0"/>
                                  </p:stCondLst>
                                  <p:childTnLst>
                                    <p:set>
                                      <p:cBhvr>
                                        <p:cTn id="49" dur="1" fill="hold">
                                          <p:stCondLst>
                                            <p:cond delay="0"/>
                                          </p:stCondLst>
                                        </p:cTn>
                                        <p:tgtEl>
                                          <p:spTgt spid="125"/>
                                        </p:tgtEl>
                                        <p:attrNameLst>
                                          <p:attrName>style.visibility</p:attrName>
                                        </p:attrNameLst>
                                      </p:cBhvr>
                                      <p:to>
                                        <p:strVal val="visible"/>
                                      </p:to>
                                    </p:set>
                                    <p:animEffect filter="fade" transition="in">
                                      <p:cBhvr additive="repl">
                                        <p:cTn id="50" dur="1000"/>
                                        <p:tgtEl>
                                          <p:spTgt spid="125"/>
                                        </p:tgtEl>
                                      </p:cBhvr>
                                    </p:animEffect>
                                    <p:anim calcmode="lin" valueType="num">
                                      <p:cBhvr additive="repl">
                                        <p:cTn id="51" dur="1000" fill="hold"/>
                                        <p:tgtEl>
                                          <p:spTgt spid="125"/>
                                        </p:tgtEl>
                                        <p:attrNameLst>
                                          <p:attrName>ppt_x</p:attrName>
                                        </p:attrNameLst>
                                      </p:cBhvr>
                                      <p:tavLst>
                                        <p:tav tm="0">
                                          <p:val>
                                            <p:strVal val="#ppt_x"/>
                                          </p:val>
                                        </p:tav>
                                        <p:tav tm="100000">
                                          <p:val>
                                            <p:strVal val="#ppt_x"/>
                                          </p:val>
                                        </p:tav>
                                      </p:tavLst>
                                    </p:anim>
                                    <p:anim calcmode="lin" valueType="num">
                                      <p:cBhvr additive="repl">
                                        <p:cTn id="52"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8520" y="1689480"/>
            <a:ext cx="8989200" cy="4358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558ed5"/>
                </a:solidFill>
                <a:latin typeface="Calibri"/>
                <a:ea typeface="DejaVu Sans"/>
              </a:rPr>
              <a:t>Case 1 :   </a:t>
            </a:r>
            <a:endParaRPr b="0" lang="en-IN" sz="2000" spc="-1" strike="noStrike">
              <a:latin typeface="Arial"/>
            </a:endParaRPr>
          </a:p>
          <a:p>
            <a:pPr>
              <a:lnSpc>
                <a:spcPct val="100000"/>
              </a:lnSpc>
            </a:pPr>
            <a:r>
              <a:rPr b="0" lang="en-IN" sz="2000" spc="-1" strike="noStrike">
                <a:solidFill>
                  <a:srgbClr val="000000"/>
                </a:solidFill>
                <a:latin typeface="Calibri"/>
                <a:ea typeface="DejaVu Sans"/>
              </a:rPr>
              <a:t>All instructions take the same number of cycles,  which equals the number of pipeline stages – also called </a:t>
            </a:r>
            <a:r>
              <a:rPr b="1" lang="en-IN" sz="2000" spc="-1" strike="noStrike">
                <a:solidFill>
                  <a:srgbClr val="558ed5"/>
                </a:solidFill>
                <a:latin typeface="Calibri"/>
                <a:ea typeface="DejaVu Sans"/>
              </a:rPr>
              <a:t>depth of the pipeline.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558ed5"/>
                </a:solidFill>
                <a:latin typeface="Calibri"/>
                <a:ea typeface="DejaVu Sans"/>
              </a:rPr>
              <a:t>In the earlier case, Un-pipelined CPI  = The depth of the pipeline or pipeline depth.</a:t>
            </a:r>
            <a:endParaRPr b="0" lang="en-IN" sz="2000" spc="-1" strike="noStrike">
              <a:latin typeface="Arial"/>
            </a:endParaRPr>
          </a:p>
          <a:p>
            <a:pPr>
              <a:lnSpc>
                <a:spcPct val="100000"/>
              </a:lnSpc>
            </a:pPr>
            <a:r>
              <a:rPr b="0" lang="en-IN" sz="2000" spc="-1" strike="noStrike">
                <a:solidFill>
                  <a:srgbClr val="000000"/>
                </a:solidFill>
                <a:latin typeface="Calibri"/>
                <a:ea typeface="DejaVu Sans"/>
              </a:rPr>
              <a:t>i.e.,</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Calibri"/>
                <a:ea typeface="DejaVu Sans"/>
              </a:rPr>
              <a:t>And if there are no pipeline stalls, Then,  pipelining can improve the performance  by the </a:t>
            </a:r>
            <a:r>
              <a:rPr b="1" lang="en-IN" sz="2000" spc="-1" strike="noStrike">
                <a:solidFill>
                  <a:srgbClr val="558ed5"/>
                </a:solidFill>
                <a:latin typeface="Calibri"/>
                <a:ea typeface="DejaVu Sans"/>
              </a:rPr>
              <a:t>depth of the pipeline.</a:t>
            </a:r>
            <a:endParaRPr b="0" lang="en-IN" sz="2000" spc="-1" strike="noStrike">
              <a:latin typeface="Arial"/>
            </a:endParaRPr>
          </a:p>
          <a:p>
            <a:pPr marL="457200">
              <a:lnSpc>
                <a:spcPct val="100000"/>
              </a:lnSpc>
            </a:pPr>
            <a:endParaRPr b="0" lang="en-IN" sz="2000" spc="-1" strike="noStrike">
              <a:latin typeface="Arial"/>
            </a:endParaRPr>
          </a:p>
        </p:txBody>
      </p:sp>
      <p:sp>
        <p:nvSpPr>
          <p:cNvPr id="127" name="CustomShape 2"/>
          <p:cNvSpPr/>
          <p:nvPr/>
        </p:nvSpPr>
        <p:spPr>
          <a:xfrm>
            <a:off x="617400" y="3629160"/>
            <a:ext cx="7306560" cy="651240"/>
          </a:xfrm>
          <a:prstGeom prst="rect">
            <a:avLst/>
          </a:prstGeom>
          <a:blipFill rotWithShape="0">
            <a:blip r:embed="rId1"/>
            <a:stretch>
              <a:fillRect/>
            </a:stretch>
          </a:blip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
        <p:nvSpPr>
          <p:cNvPr id="128" name="CustomShape 3"/>
          <p:cNvSpPr/>
          <p:nvPr/>
        </p:nvSpPr>
        <p:spPr>
          <a:xfrm>
            <a:off x="137160" y="891720"/>
            <a:ext cx="878940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400" spc="-1" strike="noStrike" cap="small">
                <a:solidFill>
                  <a:srgbClr val="558ed5"/>
                </a:solidFill>
                <a:latin typeface="Calibri"/>
                <a:ea typeface="DejaVu Sans"/>
              </a:rPr>
              <a:t>Speedup from pipelining with Stalls - continued </a:t>
            </a:r>
            <a:endParaRPr b="0" lang="en-IN" sz="2400" spc="-1" strike="noStrike">
              <a:latin typeface="Arial"/>
            </a:endParaRPr>
          </a:p>
        </p:txBody>
      </p:sp>
    </p:spTree>
  </p:cSld>
  <p:transition spd="med">
    <p:wipe dir="u"/>
  </p:transition>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126">
                                            <p:txEl>
                                              <p:pRg st="0" end="0"/>
                                            </p:txEl>
                                          </p:spTgt>
                                        </p:tgtEl>
                                        <p:attrNameLst>
                                          <p:attrName>style.visibility</p:attrName>
                                        </p:attrNameLst>
                                      </p:cBhvr>
                                      <p:to>
                                        <p:strVal val="visible"/>
                                      </p:to>
                                    </p:set>
                                    <p:animEffect filter="fade" transition="in">
                                      <p:cBhvr additive="repl">
                                        <p:cTn id="59" dur="2000"/>
                                        <p:tgtEl>
                                          <p:spTgt spid="126">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dur="1" fill="hold">
                                          <p:stCondLst>
                                            <p:cond delay="0"/>
                                          </p:stCondLst>
                                        </p:cTn>
                                        <p:tgtEl>
                                          <p:spTgt spid="126">
                                            <p:txEl>
                                              <p:pRg st="1" end="1"/>
                                            </p:txEl>
                                          </p:spTgt>
                                        </p:tgtEl>
                                        <p:attrNameLst>
                                          <p:attrName>style.visibility</p:attrName>
                                        </p:attrNameLst>
                                      </p:cBhvr>
                                      <p:to>
                                        <p:strVal val="visible"/>
                                      </p:to>
                                    </p:set>
                                    <p:animEffect filter="fade" transition="in">
                                      <p:cBhvr additive="repl">
                                        <p:cTn id="64" dur="2000"/>
                                        <p:tgtEl>
                                          <p:spTgt spid="126">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126">
                                            <p:txEl>
                                              <p:pRg st="3" end="3"/>
                                            </p:txEl>
                                          </p:spTgt>
                                        </p:tgtEl>
                                        <p:attrNameLst>
                                          <p:attrName>style.visibility</p:attrName>
                                        </p:attrNameLst>
                                      </p:cBhvr>
                                      <p:to>
                                        <p:strVal val="visible"/>
                                      </p:to>
                                    </p:set>
                                    <p:animEffect filter="fade" transition="in">
                                      <p:cBhvr additive="repl">
                                        <p:cTn id="69" dur="2000"/>
                                        <p:tgtEl>
                                          <p:spTgt spid="126">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0">
                                  <p:stCondLst>
                                    <p:cond delay="0"/>
                                  </p:stCondLst>
                                  <p:childTnLst>
                                    <p:set>
                                      <p:cBhvr>
                                        <p:cTn id="73" dur="1" fill="hold">
                                          <p:stCondLst>
                                            <p:cond delay="0"/>
                                          </p:stCondLst>
                                        </p:cTn>
                                        <p:tgtEl>
                                          <p:spTgt spid="126">
                                            <p:txEl>
                                              <p:pRg st="4" end="4"/>
                                            </p:txEl>
                                          </p:spTgt>
                                        </p:tgtEl>
                                        <p:attrNameLst>
                                          <p:attrName>style.visibility</p:attrName>
                                        </p:attrNameLst>
                                      </p:cBhvr>
                                      <p:to>
                                        <p:strVal val="visible"/>
                                      </p:to>
                                    </p:set>
                                    <p:animEffect filter="fade" transition="in">
                                      <p:cBhvr additive="repl">
                                        <p:cTn id="74" dur="2000"/>
                                        <p:tgtEl>
                                          <p:spTgt spid="12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127"/>
                                        </p:tgtEl>
                                        <p:attrNameLst>
                                          <p:attrName>style.visibility</p:attrName>
                                        </p:attrNameLst>
                                      </p:cBhvr>
                                      <p:to>
                                        <p:strVal val="visible"/>
                                      </p:to>
                                    </p:set>
                                    <p:animEffect filter="fade" transition="in">
                                      <p:cBhvr additive="repl">
                                        <p:cTn id="79" dur="500"/>
                                        <p:tgtEl>
                                          <p:spTgt spid="127"/>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0">
                                  <p:stCondLst>
                                    <p:cond delay="0"/>
                                  </p:stCondLst>
                                  <p:childTnLst>
                                    <p:set>
                                      <p:cBhvr>
                                        <p:cTn id="83" dur="1" fill="hold">
                                          <p:stCondLst>
                                            <p:cond delay="0"/>
                                          </p:stCondLst>
                                        </p:cTn>
                                        <p:tgtEl>
                                          <p:spTgt spid="126">
                                            <p:txEl>
                                              <p:pRg st="9" end="9"/>
                                            </p:txEl>
                                          </p:spTgt>
                                        </p:tgtEl>
                                        <p:attrNameLst>
                                          <p:attrName>style.visibility</p:attrName>
                                        </p:attrNameLst>
                                      </p:cBhvr>
                                      <p:to>
                                        <p:strVal val="visible"/>
                                      </p:to>
                                    </p:set>
                                    <p:animEffect filter="fade" transition="in">
                                      <p:cBhvr additive="repl">
                                        <p:cTn id="84" dur="2000"/>
                                        <p:tgtEl>
                                          <p:spTgt spid="126">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69920" y="823320"/>
            <a:ext cx="889056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400" spc="-1" strike="noStrike" cap="small">
                <a:solidFill>
                  <a:srgbClr val="558ed5"/>
                </a:solidFill>
                <a:latin typeface="Calibri"/>
                <a:ea typeface="DejaVu Sans"/>
              </a:rPr>
              <a:t>Speedup from pipelining with Stalls - continued </a:t>
            </a:r>
            <a:endParaRPr b="0" lang="en-IN" sz="2400" spc="-1" strike="noStrike">
              <a:latin typeface="Arial"/>
            </a:endParaRPr>
          </a:p>
        </p:txBody>
      </p:sp>
      <p:sp>
        <p:nvSpPr>
          <p:cNvPr id="130" name="CustomShape 2"/>
          <p:cNvSpPr/>
          <p:nvPr/>
        </p:nvSpPr>
        <p:spPr>
          <a:xfrm>
            <a:off x="152640" y="1644480"/>
            <a:ext cx="8760600" cy="973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558ed5"/>
                </a:solidFill>
                <a:latin typeface="Calibri"/>
                <a:ea typeface="DejaVu Sans"/>
              </a:rPr>
              <a:t>Case 2:</a:t>
            </a:r>
            <a:r>
              <a:rPr b="1" lang="en-IN" sz="1800" spc="-1" strike="noStrike">
                <a:solidFill>
                  <a:srgbClr val="558ed5"/>
                </a:solidFill>
                <a:latin typeface="Calibri"/>
                <a:ea typeface="DejaVu Sans"/>
              </a:rPr>
              <a:t>  </a:t>
            </a:r>
            <a:r>
              <a:rPr b="0" lang="en-IN" sz="2000" spc="-1" strike="noStrike">
                <a:solidFill>
                  <a:srgbClr val="000000"/>
                </a:solidFill>
                <a:latin typeface="Calibri"/>
                <a:ea typeface="DejaVu Sans"/>
              </a:rPr>
              <a:t>If pipelining has improving the clock cycle time, then, it can be assumed that. </a:t>
            </a:r>
            <a:r>
              <a:rPr b="0" lang="en-IN" sz="1800" spc="-1" strike="noStrike">
                <a:solidFill>
                  <a:srgbClr val="000000"/>
                </a:solidFill>
                <a:latin typeface="Calibri"/>
                <a:ea typeface="DejaVu Sans"/>
              </a:rPr>
              <a:t>Then</a:t>
            </a:r>
            <a:r>
              <a:rPr b="0" lang="en-IN" sz="2000" spc="-1" strike="noStrike">
                <a:solidFill>
                  <a:srgbClr val="000000"/>
                </a:solidFill>
                <a:latin typeface="Calibri"/>
                <a:ea typeface="DejaVu Sans"/>
              </a:rPr>
              <a:t>, </a:t>
            </a:r>
            <a:r>
              <a:rPr b="1" lang="en-IN" sz="2000" spc="-1" strike="noStrike">
                <a:solidFill>
                  <a:srgbClr val="558ed5"/>
                </a:solidFill>
                <a:latin typeface="Calibri"/>
                <a:ea typeface="DejaVu Sans"/>
              </a:rPr>
              <a:t>Un-pipelined CPI = Pipelined =  1 </a:t>
            </a: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	</a:t>
            </a:r>
            <a:endParaRPr b="0" lang="en-IN" sz="1800" spc="-1" strike="noStrike">
              <a:latin typeface="Arial"/>
            </a:endParaRPr>
          </a:p>
        </p:txBody>
      </p:sp>
      <p:sp>
        <p:nvSpPr>
          <p:cNvPr id="131" name="CustomShape 3"/>
          <p:cNvSpPr/>
          <p:nvPr/>
        </p:nvSpPr>
        <p:spPr>
          <a:xfrm>
            <a:off x="169920" y="2711880"/>
            <a:ext cx="8900280" cy="2966760"/>
          </a:xfrm>
          <a:prstGeom prst="rect">
            <a:avLst/>
          </a:prstGeom>
          <a:blipFill rotWithShape="0">
            <a:blip r:embed="rId1"/>
            <a:stretch>
              <a:fillRect l="-734" t="0" r="0" b="0"/>
            </a:stretch>
          </a:blip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Tree>
  </p:cSld>
  <p:transition spd="med">
    <p:wipe dir="u"/>
  </p:transition>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2" presetSubtype="4">
                                  <p:stCondLst>
                                    <p:cond delay="0"/>
                                  </p:stCondLst>
                                  <p:childTnLst>
                                    <p:set>
                                      <p:cBhvr>
                                        <p:cTn id="90" dur="1" fill="hold">
                                          <p:stCondLst>
                                            <p:cond delay="0"/>
                                          </p:stCondLst>
                                        </p:cTn>
                                        <p:tgtEl>
                                          <p:spTgt spid="130"/>
                                        </p:tgtEl>
                                        <p:attrNameLst>
                                          <p:attrName>style.visibility</p:attrName>
                                        </p:attrNameLst>
                                      </p:cBhvr>
                                      <p:to>
                                        <p:strVal val="visible"/>
                                      </p:to>
                                    </p:set>
                                    <p:anim calcmode="lin" valueType="num">
                                      <p:cBhvr additive="repl">
                                        <p:cTn id="91" dur="500" fill="hold"/>
                                        <p:tgtEl>
                                          <p:spTgt spid="130"/>
                                        </p:tgtEl>
                                        <p:attrNameLst>
                                          <p:attrName>ppt_x</p:attrName>
                                        </p:attrNameLst>
                                      </p:cBhvr>
                                      <p:tavLst>
                                        <p:tav tm="0">
                                          <p:val>
                                            <p:strVal val="#ppt_x"/>
                                          </p:val>
                                        </p:tav>
                                        <p:tav tm="100000">
                                          <p:val>
                                            <p:strVal val="#ppt_x"/>
                                          </p:val>
                                        </p:tav>
                                      </p:tavLst>
                                    </p:anim>
                                    <p:anim calcmode="lin" valueType="num">
                                      <p:cBhvr additive="repl">
                                        <p:cTn id="92"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2" presetSubtype="4">
                                  <p:stCondLst>
                                    <p:cond delay="0"/>
                                  </p:stCondLst>
                                  <p:childTnLst>
                                    <p:set>
                                      <p:cBhvr>
                                        <p:cTn id="96" dur="1" fill="hold">
                                          <p:stCondLst>
                                            <p:cond delay="0"/>
                                          </p:stCondLst>
                                        </p:cTn>
                                        <p:tgtEl>
                                          <p:spTgt spid="131"/>
                                        </p:tgtEl>
                                        <p:attrNameLst>
                                          <p:attrName>style.visibility</p:attrName>
                                        </p:attrNameLst>
                                      </p:cBhvr>
                                      <p:to>
                                        <p:strVal val="visible"/>
                                      </p:to>
                                    </p:set>
                                    <p:anim calcmode="lin" valueType="num">
                                      <p:cBhvr additive="repl">
                                        <p:cTn id="97" dur="500" fill="hold"/>
                                        <p:tgtEl>
                                          <p:spTgt spid="131"/>
                                        </p:tgtEl>
                                        <p:attrNameLst>
                                          <p:attrName>ppt_x</p:attrName>
                                        </p:attrNameLst>
                                      </p:cBhvr>
                                      <p:tavLst>
                                        <p:tav tm="0">
                                          <p:val>
                                            <p:strVal val="#ppt_x"/>
                                          </p:val>
                                        </p:tav>
                                        <p:tav tm="100000">
                                          <p:val>
                                            <p:strVal val="#ppt_x"/>
                                          </p:val>
                                        </p:tav>
                                      </p:tavLst>
                                    </p:anim>
                                    <p:anim calcmode="lin" valueType="num">
                                      <p:cBhvr additive="repl">
                                        <p:cTn id="98"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50920" y="807480"/>
            <a:ext cx="866880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400" spc="-1" strike="noStrike" cap="small">
                <a:solidFill>
                  <a:srgbClr val="558ed5"/>
                </a:solidFill>
                <a:latin typeface="Calibri"/>
                <a:ea typeface="DejaVu Sans"/>
              </a:rPr>
              <a:t>Speedup from pipelining with Stalls - continued </a:t>
            </a:r>
            <a:endParaRPr b="0" lang="en-IN" sz="2400" spc="-1" strike="noStrike">
              <a:latin typeface="Arial"/>
            </a:endParaRPr>
          </a:p>
        </p:txBody>
      </p:sp>
      <p:sp>
        <p:nvSpPr>
          <p:cNvPr id="133" name="CustomShape 2"/>
          <p:cNvSpPr/>
          <p:nvPr/>
        </p:nvSpPr>
        <p:spPr>
          <a:xfrm>
            <a:off x="422280" y="1698480"/>
            <a:ext cx="8719920" cy="4348080"/>
          </a:xfrm>
          <a:prstGeom prst="rect">
            <a:avLst/>
          </a:prstGeom>
          <a:blipFill rotWithShape="0">
            <a:blip r:embed="rId1"/>
            <a:stretch>
              <a:fillRect l="-680" t="0" r="0" b="0"/>
            </a:stretch>
          </a:blip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Tree>
  </p:cSld>
  <p:transition spd="med">
    <p:wipe dir="u"/>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41920" y="1004040"/>
            <a:ext cx="8227080" cy="606960"/>
          </a:xfrm>
          <a:prstGeom prst="rect">
            <a:avLst/>
          </a:prstGeom>
          <a:noFill/>
          <a:ln>
            <a:noFill/>
          </a:ln>
          <a:effectLst>
            <a:outerShdw dir="2700000" dist="37674">
              <a:srgbClr val="000000">
                <a:alpha val="40000"/>
              </a:srgbClr>
            </a:outerShdw>
          </a:effectLst>
        </p:spPr>
        <p:style>
          <a:lnRef idx="0"/>
          <a:fillRef idx="0"/>
          <a:effectRef idx="0"/>
          <a:fontRef idx="minor"/>
        </p:style>
      </p:sp>
      <p:sp>
        <p:nvSpPr>
          <p:cNvPr id="135" name="CustomShape 2"/>
          <p:cNvSpPr/>
          <p:nvPr/>
        </p:nvSpPr>
        <p:spPr>
          <a:xfrm>
            <a:off x="241920" y="1004040"/>
            <a:ext cx="8227080" cy="606960"/>
          </a:xfrm>
          <a:prstGeom prst="rect">
            <a:avLst/>
          </a:prstGeom>
          <a:noFill/>
          <a:ln>
            <a:noFill/>
          </a:ln>
          <a:effectLst>
            <a:outerShdw dir="2700000" dist="37674">
              <a:srgbClr val="000000">
                <a:alpha val="40000"/>
              </a:srgbClr>
            </a:outerShdw>
          </a:effectLst>
        </p:spPr>
        <p:style>
          <a:lnRef idx="0"/>
          <a:fillRef idx="0"/>
          <a:effectRef idx="0"/>
          <a:fontRef idx="minor"/>
        </p:style>
      </p:sp>
      <p:sp>
        <p:nvSpPr>
          <p:cNvPr id="136" name="CustomShape 3"/>
          <p:cNvSpPr/>
          <p:nvPr/>
        </p:nvSpPr>
        <p:spPr>
          <a:xfrm>
            <a:off x="241920" y="1004040"/>
            <a:ext cx="8227080" cy="606960"/>
          </a:xfrm>
          <a:prstGeom prst="rect">
            <a:avLst/>
          </a:prstGeom>
          <a:noFill/>
          <a:ln>
            <a:noFill/>
          </a:ln>
          <a:effectLst>
            <a:outerShdw dir="2700000" dist="37674">
              <a:srgbClr val="000000">
                <a:alpha val="40000"/>
              </a:srgbClr>
            </a:outerShdw>
          </a:effectLst>
        </p:spPr>
        <p:style>
          <a:lnRef idx="0"/>
          <a:fillRef idx="0"/>
          <a:effectRef idx="0"/>
          <a:fontRef idx="minor"/>
        </p:style>
      </p:sp>
      <p:sp>
        <p:nvSpPr>
          <p:cNvPr id="137" name="CustomShape 4"/>
          <p:cNvSpPr/>
          <p:nvPr/>
        </p:nvSpPr>
        <p:spPr>
          <a:xfrm>
            <a:off x="241920" y="1004040"/>
            <a:ext cx="8227080" cy="606960"/>
          </a:xfrm>
          <a:prstGeom prst="rect">
            <a:avLst/>
          </a:prstGeom>
          <a:noFill/>
          <a:ln>
            <a:noFill/>
          </a:ln>
          <a:effectLst>
            <a:outerShdw dir="2700000" dist="37674">
              <a:srgbClr val="000000">
                <a:alpha val="40000"/>
              </a:srgbClr>
            </a:outerShdw>
          </a:effectLst>
        </p:spPr>
        <p:style>
          <a:lnRef idx="0"/>
          <a:fillRef idx="0"/>
          <a:effectRef idx="0"/>
          <a:fontRef idx="minor"/>
        </p:style>
      </p:sp>
      <p:sp>
        <p:nvSpPr>
          <p:cNvPr id="138" name="CustomShape 5"/>
          <p:cNvSpPr/>
          <p:nvPr/>
        </p:nvSpPr>
        <p:spPr>
          <a:xfrm>
            <a:off x="241920" y="1004040"/>
            <a:ext cx="8227080" cy="606960"/>
          </a:xfrm>
          <a:prstGeom prst="rect">
            <a:avLst/>
          </a:prstGeom>
          <a:noFill/>
          <a:ln>
            <a:noFill/>
          </a:ln>
          <a:effectLst>
            <a:outerShdw dir="2700000" dist="37674">
              <a:srgbClr val="000000">
                <a:alpha val="40000"/>
              </a:srgbClr>
            </a:outerShdw>
          </a:effectLst>
        </p:spPr>
        <p:style>
          <a:lnRef idx="0"/>
          <a:fillRef idx="0"/>
          <a:effectRef idx="0"/>
          <a:fontRef idx="minor"/>
        </p:style>
      </p:sp>
      <p:sp>
        <p:nvSpPr>
          <p:cNvPr id="139" name="CustomShape 6"/>
          <p:cNvSpPr/>
          <p:nvPr/>
        </p:nvSpPr>
        <p:spPr>
          <a:xfrm>
            <a:off x="241920" y="1004040"/>
            <a:ext cx="8227080" cy="606960"/>
          </a:xfrm>
          <a:prstGeom prst="rect">
            <a:avLst/>
          </a:prstGeom>
          <a:noFill/>
          <a:ln>
            <a:noFill/>
          </a:ln>
          <a:effectLst>
            <a:outerShdw dir="2700000" dist="37674">
              <a:srgbClr val="000000">
                <a:alpha val="40000"/>
              </a:srgbClr>
            </a:outerShdw>
          </a:effectLst>
        </p:spPr>
        <p:style>
          <a:lnRef idx="0"/>
          <a:fillRef idx="0"/>
          <a:effectRef idx="0"/>
          <a:fontRef idx="minor"/>
        </p:style>
      </p:sp>
      <p:sp>
        <p:nvSpPr>
          <p:cNvPr id="140" name="CustomShape 7"/>
          <p:cNvSpPr/>
          <p:nvPr/>
        </p:nvSpPr>
        <p:spPr>
          <a:xfrm>
            <a:off x="241920" y="1004040"/>
            <a:ext cx="8227080" cy="606960"/>
          </a:xfrm>
          <a:prstGeom prst="rect">
            <a:avLst/>
          </a:prstGeom>
          <a:noFill/>
          <a:ln>
            <a:noFill/>
          </a:ln>
          <a:effectLst>
            <a:outerShdw dir="2700000" dist="37674">
              <a:srgbClr val="000000">
                <a:alpha val="40000"/>
              </a:srgbClr>
            </a:outerShdw>
          </a:effectLst>
        </p:spPr>
        <p:style>
          <a:lnRef idx="0"/>
          <a:fillRef idx="0"/>
          <a:effectRef idx="0"/>
          <a:fontRef idx="minor"/>
        </p:style>
      </p:sp>
      <p:sp>
        <p:nvSpPr>
          <p:cNvPr id="141" name="CustomShape 8"/>
          <p:cNvSpPr/>
          <p:nvPr/>
        </p:nvSpPr>
        <p:spPr>
          <a:xfrm>
            <a:off x="504000" y="1109520"/>
            <a:ext cx="532620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cap="small">
                <a:solidFill>
                  <a:srgbClr val="558ed5"/>
                </a:solidFill>
                <a:latin typeface="Calibri"/>
                <a:ea typeface="DejaVu Sans"/>
              </a:rPr>
              <a:t>Structural Hazards</a:t>
            </a:r>
            <a:endParaRPr b="0" lang="en-IN" sz="2800" spc="-1" strike="noStrike">
              <a:latin typeface="Arial"/>
            </a:endParaRPr>
          </a:p>
        </p:txBody>
      </p:sp>
      <p:sp>
        <p:nvSpPr>
          <p:cNvPr id="142" name="CustomShape 9"/>
          <p:cNvSpPr/>
          <p:nvPr/>
        </p:nvSpPr>
        <p:spPr>
          <a:xfrm>
            <a:off x="360000" y="1885680"/>
            <a:ext cx="8566200" cy="319824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If certain combination of instructions can’t be accommodated because of resource conflicts, the machine is said to have a </a:t>
            </a:r>
            <a:r>
              <a:rPr b="0" i="1" lang="en-IN" sz="2400" spc="-1" strike="noStrike">
                <a:solidFill>
                  <a:srgbClr val="558ed5"/>
                </a:solidFill>
                <a:latin typeface="Calibri"/>
                <a:ea typeface="DejaVu Sans"/>
              </a:rPr>
              <a:t>structural hazard.</a:t>
            </a:r>
            <a:endParaRPr b="0" lang="en-IN" sz="2400" spc="-1" strike="noStrike">
              <a:latin typeface="Arial"/>
            </a:endParaRPr>
          </a:p>
          <a:p>
            <a:pPr>
              <a:lnSpc>
                <a:spcPct val="100000"/>
              </a:lnSpc>
              <a:spcBef>
                <a:spcPts val="479"/>
              </a:spcBef>
            </a:pPr>
            <a:endParaRPr b="0" lang="en-IN" sz="2400" spc="-1" strike="noStrike">
              <a:latin typeface="Arial"/>
            </a:endParaRPr>
          </a:p>
          <a:p>
            <a:pPr marL="216000" indent="-214200">
              <a:lnSpc>
                <a:spcPct val="10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It can be generated by:</a:t>
            </a:r>
            <a:endParaRPr b="0" lang="en-IN" sz="2400" spc="-1" strike="noStrike">
              <a:latin typeface="Arial"/>
            </a:endParaRPr>
          </a:p>
          <a:p>
            <a:pPr marL="216000" indent="-214200">
              <a:lnSpc>
                <a:spcPct val="10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Some </a:t>
            </a:r>
            <a:r>
              <a:rPr b="0" lang="en-IN" sz="2400" spc="-1" strike="noStrike">
                <a:solidFill>
                  <a:srgbClr val="558ed5"/>
                </a:solidFill>
                <a:latin typeface="Calibri"/>
                <a:ea typeface="DejaVu Sans"/>
              </a:rPr>
              <a:t>functional unit </a:t>
            </a:r>
            <a:r>
              <a:rPr b="0" lang="en-IN" sz="2400" spc="-1" strike="noStrike">
                <a:solidFill>
                  <a:srgbClr val="000000"/>
                </a:solidFill>
                <a:latin typeface="Calibri"/>
                <a:ea typeface="DejaVu Sans"/>
              </a:rPr>
              <a:t>is not fully pipelined.</a:t>
            </a:r>
            <a:endParaRPr b="0" lang="en-IN" sz="2400" spc="-1" strike="noStrike">
              <a:latin typeface="Arial"/>
            </a:endParaRPr>
          </a:p>
          <a:p>
            <a:pPr marL="216000" indent="-214200">
              <a:lnSpc>
                <a:spcPct val="100000"/>
              </a:lnSpc>
              <a:buClr>
                <a:srgbClr val="000000"/>
              </a:buClr>
              <a:buSzPct val="45000"/>
              <a:buFont typeface="Wingdings" charset="2"/>
              <a:buChar char=""/>
            </a:pPr>
            <a:r>
              <a:rPr b="0" lang="en-IN" sz="2400" spc="-1" strike="noStrike">
                <a:solidFill>
                  <a:srgbClr val="000000"/>
                </a:solidFill>
                <a:latin typeface="Calibri"/>
                <a:ea typeface="DejaVu Sans"/>
              </a:rPr>
              <a:t>Some resources has not been </a:t>
            </a:r>
            <a:r>
              <a:rPr b="0" lang="en-IN" sz="2400" spc="-1" strike="noStrike">
                <a:solidFill>
                  <a:srgbClr val="558ed5"/>
                </a:solidFill>
                <a:latin typeface="Calibri"/>
                <a:ea typeface="DejaVu Sans"/>
              </a:rPr>
              <a:t>duplicated enough </a:t>
            </a:r>
            <a:r>
              <a:rPr b="0" lang="en-IN" sz="2400" spc="-1" strike="noStrike">
                <a:solidFill>
                  <a:srgbClr val="000000"/>
                </a:solidFill>
                <a:latin typeface="Calibri"/>
                <a:ea typeface="DejaVu Sans"/>
              </a:rPr>
              <a:t>to allow all the combinations in the pipeline to execute.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60000" y="864000"/>
            <a:ext cx="7198200" cy="94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cap="small">
                <a:solidFill>
                  <a:srgbClr val="558ed5"/>
                </a:solidFill>
                <a:latin typeface="Calibri"/>
                <a:ea typeface="DejaVu Sans"/>
              </a:rPr>
              <a:t>Ways To Overcome Structural Hazards</a:t>
            </a:r>
            <a:endParaRPr b="0" lang="en-IN" sz="2800" spc="-1" strike="noStrike">
              <a:latin typeface="Arial"/>
            </a:endParaRPr>
          </a:p>
        </p:txBody>
      </p:sp>
      <p:sp>
        <p:nvSpPr>
          <p:cNvPr id="144" name="CustomShape 2"/>
          <p:cNvSpPr/>
          <p:nvPr/>
        </p:nvSpPr>
        <p:spPr>
          <a:xfrm>
            <a:off x="364320" y="1965240"/>
            <a:ext cx="8414640" cy="31392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en-IN" sz="2000" spc="-1" strike="noStrike">
                <a:solidFill>
                  <a:srgbClr val="000000"/>
                </a:solidFill>
                <a:latin typeface="Arial"/>
                <a:ea typeface="DejaVu Sans"/>
              </a:rPr>
              <a:t>Duplicate resources</a:t>
            </a:r>
            <a:endParaRPr b="0" lang="en-IN" sz="2000" spc="-1" strike="noStrike">
              <a:latin typeface="Arial"/>
            </a:endParaRPr>
          </a:p>
          <a:p>
            <a:pPr>
              <a:lnSpc>
                <a:spcPct val="100000"/>
              </a:lnSpc>
            </a:pPr>
            <a:endParaRPr b="0" lang="en-IN" sz="2000" spc="-1" strike="noStrike">
              <a:latin typeface="Arial"/>
            </a:endParaRPr>
          </a:p>
          <a:p>
            <a:pPr marL="285840" indent="-285120">
              <a:lnSpc>
                <a:spcPct val="100000"/>
              </a:lnSpc>
              <a:buClr>
                <a:srgbClr val="000000"/>
              </a:buClr>
              <a:buFont typeface="Arial"/>
              <a:buChar char="•"/>
            </a:pPr>
            <a:r>
              <a:rPr b="0" lang="en-IN" sz="2000" spc="-1" strike="noStrike">
                <a:solidFill>
                  <a:srgbClr val="000000"/>
                </a:solidFill>
                <a:latin typeface="Arial"/>
                <a:ea typeface="DejaVu Sans"/>
              </a:rPr>
              <a:t>Pipeline the resources</a:t>
            </a:r>
            <a:endParaRPr b="0" lang="en-IN" sz="2000" spc="-1" strike="noStrike">
              <a:latin typeface="Arial"/>
            </a:endParaRPr>
          </a:p>
          <a:p>
            <a:pPr>
              <a:lnSpc>
                <a:spcPct val="100000"/>
              </a:lnSpc>
            </a:pPr>
            <a:endParaRPr b="0" lang="en-IN" sz="2000" spc="-1" strike="noStrike">
              <a:latin typeface="Arial"/>
            </a:endParaRPr>
          </a:p>
          <a:p>
            <a:pPr marL="285840" indent="-285120">
              <a:lnSpc>
                <a:spcPct val="100000"/>
              </a:lnSpc>
              <a:buClr>
                <a:srgbClr val="000000"/>
              </a:buClr>
              <a:buFont typeface="Arial"/>
              <a:buChar char="•"/>
            </a:pPr>
            <a:r>
              <a:rPr b="0" lang="en-IN" sz="2000" spc="-1" strike="noStrike">
                <a:solidFill>
                  <a:srgbClr val="000000"/>
                </a:solidFill>
                <a:latin typeface="Arial"/>
                <a:ea typeface="DejaVu Sans"/>
              </a:rPr>
              <a:t>Reordering instructions</a:t>
            </a:r>
            <a:endParaRPr b="0" lang="en-IN" sz="2000" spc="-1" strike="noStrike">
              <a:latin typeface="Arial"/>
            </a:endParaRPr>
          </a:p>
          <a:p>
            <a:pPr>
              <a:lnSpc>
                <a:spcPct val="100000"/>
              </a:lnSpc>
            </a:pPr>
            <a:endParaRPr b="0" lang="en-IN" sz="2000" spc="-1" strike="noStrike">
              <a:latin typeface="Arial"/>
            </a:endParaRPr>
          </a:p>
          <a:p>
            <a:pPr marL="285840" indent="-285120">
              <a:lnSpc>
                <a:spcPct val="100000"/>
              </a:lnSpc>
              <a:buClr>
                <a:srgbClr val="000000"/>
              </a:buClr>
              <a:buFont typeface="Arial"/>
              <a:buChar char="•"/>
            </a:pPr>
            <a:r>
              <a:rPr b="0" lang="en-IN" sz="2000" spc="-1" strike="noStrike">
                <a:solidFill>
                  <a:srgbClr val="000000"/>
                </a:solidFill>
                <a:latin typeface="Arial"/>
                <a:ea typeface="DejaVu Sans"/>
              </a:rPr>
              <a:t>Pipeline stalling</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2000" spc="-1" strike="noStrike">
                <a:solidFill>
                  <a:srgbClr val="558ed5"/>
                </a:solidFill>
                <a:latin typeface="Arial"/>
                <a:ea typeface="DejaVu Sans"/>
              </a:rPr>
              <a:t>No new instruction will be executed until the hazard has been solved</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72000" y="1641240"/>
            <a:ext cx="8926200" cy="4478760"/>
          </a:xfrm>
          <a:prstGeom prst="rect">
            <a:avLst/>
          </a:prstGeom>
          <a:noFill/>
          <a:ln>
            <a:noFill/>
          </a:ln>
        </p:spPr>
        <p:style>
          <a:lnRef idx="0"/>
          <a:fillRef idx="0"/>
          <a:effectRef idx="0"/>
          <a:fontRef idx="minor"/>
        </p:style>
        <p:txBody>
          <a:bodyPr lIns="90000" rIns="90000" tIns="45000" bIns="45000">
            <a:spAutoFit/>
          </a:bodyPr>
          <a:p>
            <a:pPr marL="457200">
              <a:lnSpc>
                <a:spcPct val="100000"/>
              </a:lnSpc>
            </a:pPr>
            <a:r>
              <a:rPr b="0" lang="en-IN" sz="2400" spc="-1" strike="noStrike">
                <a:solidFill>
                  <a:srgbClr val="558ed5"/>
                </a:solidFill>
                <a:latin typeface="Calibri"/>
                <a:ea typeface="DejaVu Sans"/>
              </a:rPr>
              <a:t>Ex:</a:t>
            </a:r>
            <a:r>
              <a:rPr b="0" lang="en-IN" sz="2400" spc="-1" strike="noStrike">
                <a:solidFill>
                  <a:srgbClr val="0000ff"/>
                </a:solidFill>
                <a:latin typeface="Calibri"/>
                <a:ea typeface="DejaVu Sans"/>
              </a:rPr>
              <a:t> </a:t>
            </a:r>
            <a:r>
              <a:rPr b="0" lang="en-IN" sz="2400" spc="-1" strike="noStrike">
                <a:solidFill>
                  <a:srgbClr val="000000"/>
                </a:solidFill>
                <a:latin typeface="Calibri"/>
                <a:ea typeface="DejaVu Sans"/>
              </a:rPr>
              <a:t>A machine may have only one register file write port, but under certain conditions, the pipeline might want to perform two writes in one clock cycle – this will generate structural hazard.</a:t>
            </a:r>
            <a:endParaRPr b="0" lang="en-IN" sz="2400" spc="-1" strike="noStrike">
              <a:latin typeface="Arial"/>
            </a:endParaRPr>
          </a:p>
          <a:p>
            <a:pPr marL="457200">
              <a:lnSpc>
                <a:spcPct val="100000"/>
              </a:lnSpc>
            </a:pPr>
            <a:endParaRPr b="0" lang="en-IN" sz="2400" spc="-1" strike="noStrike">
              <a:latin typeface="Arial"/>
            </a:endParaRPr>
          </a:p>
          <a:p>
            <a:pPr lvl="2" marL="1257480" indent="-340560">
              <a:lnSpc>
                <a:spcPct val="100000"/>
              </a:lnSpc>
              <a:buClr>
                <a:srgbClr val="000000"/>
              </a:buClr>
              <a:buFont typeface="Arial"/>
              <a:buChar char="•"/>
            </a:pPr>
            <a:r>
              <a:rPr b="0" lang="en-IN" sz="2400" spc="-1" strike="noStrike">
                <a:solidFill>
                  <a:srgbClr val="000000"/>
                </a:solidFill>
                <a:latin typeface="Calibri"/>
                <a:ea typeface="DejaVu Sans"/>
              </a:rPr>
              <a:t>When a sequence of instructions encounter this hazard, the pipeline will stall one of the instructions until the required unit is available.</a:t>
            </a:r>
            <a:endParaRPr b="0" lang="en-IN" sz="2400" spc="-1" strike="noStrike">
              <a:latin typeface="Arial"/>
            </a:endParaRPr>
          </a:p>
          <a:p>
            <a:pPr>
              <a:lnSpc>
                <a:spcPct val="100000"/>
              </a:lnSpc>
            </a:pPr>
            <a:endParaRPr b="0" lang="en-IN" sz="2400" spc="-1" strike="noStrike">
              <a:latin typeface="Arial"/>
            </a:endParaRPr>
          </a:p>
          <a:p>
            <a:pPr lvl="2" marL="1257480" indent="-340560">
              <a:lnSpc>
                <a:spcPct val="100000"/>
              </a:lnSpc>
              <a:buClr>
                <a:srgbClr val="000000"/>
              </a:buClr>
              <a:buFont typeface="Arial"/>
              <a:buChar char="•"/>
            </a:pPr>
            <a:r>
              <a:rPr b="0" lang="en-IN" sz="2400" spc="-1" strike="noStrike">
                <a:solidFill>
                  <a:srgbClr val="000000"/>
                </a:solidFill>
                <a:latin typeface="Calibri"/>
                <a:ea typeface="DejaVu Sans"/>
              </a:rPr>
              <a:t>Such stalls will increase the Clock cycle Per Instruction from its ideal 1 for pipelined machines.</a:t>
            </a:r>
            <a:endParaRPr b="0" lang="en-IN" sz="2400" spc="-1" strike="noStrike">
              <a:latin typeface="Arial"/>
            </a:endParaRPr>
          </a:p>
        </p:txBody>
      </p:sp>
      <p:sp>
        <p:nvSpPr>
          <p:cNvPr id="146" name="CustomShape 2"/>
          <p:cNvSpPr/>
          <p:nvPr/>
        </p:nvSpPr>
        <p:spPr>
          <a:xfrm>
            <a:off x="360000" y="864000"/>
            <a:ext cx="719820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cap="small">
                <a:solidFill>
                  <a:srgbClr val="558ed5"/>
                </a:solidFill>
                <a:latin typeface="Calibri"/>
                <a:ea typeface="DejaVu Sans"/>
              </a:rPr>
              <a:t>Structural Hazards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30680" y="767880"/>
            <a:ext cx="56293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558ed5"/>
                </a:solidFill>
                <a:latin typeface="Calibri"/>
                <a:ea typeface="DejaVu Sans"/>
              </a:rPr>
              <a:t>Performance Issues - Pipelining</a:t>
            </a:r>
            <a:endParaRPr b="0" lang="en-IN" sz="2400" spc="-1" strike="noStrike">
              <a:latin typeface="Arial"/>
            </a:endParaRPr>
          </a:p>
        </p:txBody>
      </p:sp>
      <p:sp>
        <p:nvSpPr>
          <p:cNvPr id="97" name="CustomShape 2"/>
          <p:cNvSpPr/>
          <p:nvPr/>
        </p:nvSpPr>
        <p:spPr>
          <a:xfrm>
            <a:off x="97560" y="1368000"/>
            <a:ext cx="8684280" cy="4844520"/>
          </a:xfrm>
          <a:prstGeom prst="rect">
            <a:avLst/>
          </a:prstGeom>
          <a:noFill/>
          <a:ln>
            <a:noFill/>
          </a:ln>
        </p:spPr>
        <p:style>
          <a:lnRef idx="0"/>
          <a:fillRef idx="0"/>
          <a:effectRef idx="0"/>
          <a:fontRef idx="minor"/>
        </p:style>
        <p:txBody>
          <a:bodyPr lIns="90000" rIns="90000" tIns="45000" bIns="45000">
            <a:spAutoFit/>
          </a:bodyPr>
          <a:p>
            <a:pPr marL="343080" indent="-340560" algn="just">
              <a:lnSpc>
                <a:spcPct val="100000"/>
              </a:lnSpc>
              <a:buClr>
                <a:srgbClr val="000000"/>
              </a:buClr>
              <a:buFont typeface="Wingdings" charset="2"/>
              <a:buChar char=""/>
            </a:pPr>
            <a:r>
              <a:rPr b="0" lang="en-IN" sz="2400" spc="-1" strike="noStrike">
                <a:solidFill>
                  <a:srgbClr val="000000"/>
                </a:solidFill>
                <a:latin typeface="Calibri"/>
                <a:ea typeface="DejaVu Sans"/>
              </a:rPr>
              <a:t>Pipelining </a:t>
            </a:r>
            <a:r>
              <a:rPr b="1" lang="en-IN" sz="2400" spc="-1" strike="noStrike">
                <a:solidFill>
                  <a:srgbClr val="558ed5"/>
                </a:solidFill>
                <a:latin typeface="Calibri"/>
                <a:ea typeface="DejaVu Sans"/>
              </a:rPr>
              <a:t>increases</a:t>
            </a:r>
            <a:r>
              <a:rPr b="0" lang="en-IN" sz="2400" spc="-1" strike="noStrike">
                <a:solidFill>
                  <a:srgbClr val="000000"/>
                </a:solidFill>
                <a:latin typeface="Calibri"/>
                <a:ea typeface="DejaVu Sans"/>
              </a:rPr>
              <a:t> CPU throughput.</a:t>
            </a:r>
            <a:endParaRPr b="0" lang="en-IN" sz="2400" spc="-1" strike="noStrike">
              <a:latin typeface="Arial"/>
            </a:endParaRPr>
          </a:p>
          <a:p>
            <a:pPr algn="just">
              <a:lnSpc>
                <a:spcPct val="100000"/>
              </a:lnSpc>
            </a:pPr>
            <a:endParaRPr b="0" lang="en-IN" sz="2400" spc="-1" strike="noStrike">
              <a:latin typeface="Arial"/>
            </a:endParaRPr>
          </a:p>
          <a:p>
            <a:pPr marL="343080" indent="-340560" algn="just">
              <a:lnSpc>
                <a:spcPct val="100000"/>
              </a:lnSpc>
              <a:buClr>
                <a:srgbClr val="000000"/>
              </a:buClr>
              <a:buFont typeface="Wingdings" charset="2"/>
              <a:buChar char=""/>
            </a:pPr>
            <a:r>
              <a:rPr b="0" lang="en-IN" sz="2400" spc="-1" strike="noStrike">
                <a:solidFill>
                  <a:srgbClr val="000000"/>
                </a:solidFill>
                <a:latin typeface="Calibri"/>
                <a:ea typeface="DejaVu Sans"/>
              </a:rPr>
              <a:t>Does not reduce the execution time of an individual instruction, in fact, it slightly increases due to overhead in the control of the pipeline.</a:t>
            </a:r>
            <a:endParaRPr b="0" lang="en-IN" sz="2400" spc="-1" strike="noStrike">
              <a:latin typeface="Arial"/>
            </a:endParaRPr>
          </a:p>
          <a:p>
            <a:pPr algn="just">
              <a:lnSpc>
                <a:spcPct val="100000"/>
              </a:lnSpc>
            </a:pPr>
            <a:endParaRPr b="0" lang="en-IN" sz="2400" spc="-1" strike="noStrike">
              <a:latin typeface="Arial"/>
            </a:endParaRPr>
          </a:p>
          <a:p>
            <a:pPr marL="343080" indent="-340560" algn="just">
              <a:lnSpc>
                <a:spcPct val="100000"/>
              </a:lnSpc>
              <a:buClr>
                <a:srgbClr val="000000"/>
              </a:buClr>
              <a:buFont typeface="Wingdings" charset="2"/>
              <a:buChar char=""/>
            </a:pPr>
            <a:r>
              <a:rPr b="0" lang="en-IN" sz="2400" spc="-1" strike="noStrike">
                <a:solidFill>
                  <a:srgbClr val="000000"/>
                </a:solidFill>
                <a:latin typeface="Calibri"/>
                <a:ea typeface="DejaVu Sans"/>
              </a:rPr>
              <a:t>Program total execution time is decreased. i.e., The program executes faster, even though no single instruction runs faster!</a:t>
            </a:r>
            <a:endParaRPr b="0" lang="en-IN" sz="2400" spc="-1" strike="noStrike">
              <a:latin typeface="Arial"/>
            </a:endParaRPr>
          </a:p>
          <a:p>
            <a:pPr algn="just">
              <a:lnSpc>
                <a:spcPct val="100000"/>
              </a:lnSpc>
            </a:pPr>
            <a:endParaRPr b="0" lang="en-IN" sz="2400" spc="-1" strike="noStrike">
              <a:latin typeface="Arial"/>
            </a:endParaRPr>
          </a:p>
          <a:p>
            <a:pPr marL="343080" indent="-340560" algn="just">
              <a:lnSpc>
                <a:spcPct val="100000"/>
              </a:lnSpc>
              <a:buClr>
                <a:srgbClr val="000000"/>
              </a:buClr>
              <a:buFont typeface="Wingdings" charset="2"/>
              <a:buChar char=""/>
            </a:pPr>
            <a:r>
              <a:rPr b="0" lang="en-IN" sz="2400" spc="-1" strike="noStrike">
                <a:solidFill>
                  <a:srgbClr val="000000"/>
                </a:solidFill>
                <a:latin typeface="Calibri"/>
                <a:ea typeface="DejaVu Sans"/>
              </a:rPr>
              <a:t>Execution time of each instruction does not decrease, puts limit on the practical depth of the pipeline.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4" descr=""/>
          <p:cNvPicPr/>
          <p:nvPr/>
        </p:nvPicPr>
        <p:blipFill>
          <a:blip r:embed="rId1"/>
          <a:stretch/>
        </p:blipFill>
        <p:spPr>
          <a:xfrm>
            <a:off x="461520" y="1371600"/>
            <a:ext cx="6237360" cy="4340880"/>
          </a:xfrm>
          <a:prstGeom prst="rect">
            <a:avLst/>
          </a:prstGeom>
          <a:ln>
            <a:noFill/>
          </a:ln>
        </p:spPr>
      </p:pic>
      <p:sp>
        <p:nvSpPr>
          <p:cNvPr id="148" name="CustomShape 1"/>
          <p:cNvSpPr/>
          <p:nvPr/>
        </p:nvSpPr>
        <p:spPr>
          <a:xfrm>
            <a:off x="0" y="5688000"/>
            <a:ext cx="90702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558ed5"/>
                </a:solidFill>
                <a:latin typeface="Calibri"/>
                <a:ea typeface="DejaVu Sans"/>
              </a:rPr>
              <a:t>Consider a Von Neumann architecture (same memory for instructions and data)</a:t>
            </a:r>
            <a:endParaRPr b="0" lang="en-IN" sz="2000" spc="-1" strike="noStrike">
              <a:latin typeface="Arial"/>
            </a:endParaRPr>
          </a:p>
        </p:txBody>
      </p:sp>
      <p:sp>
        <p:nvSpPr>
          <p:cNvPr id="149" name="CustomShape 2"/>
          <p:cNvSpPr/>
          <p:nvPr/>
        </p:nvSpPr>
        <p:spPr>
          <a:xfrm>
            <a:off x="288000" y="553320"/>
            <a:ext cx="608868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3100" spc="-1" strike="noStrike" cap="small">
                <a:solidFill>
                  <a:srgbClr val="558ed5"/>
                </a:solidFill>
                <a:latin typeface="Calibri"/>
                <a:ea typeface="DejaVu Sans"/>
              </a:rPr>
              <a:t>Structural</a:t>
            </a:r>
            <a:r>
              <a:rPr b="1" lang="en-IN" sz="4400" spc="-1" strike="noStrike" cap="small">
                <a:solidFill>
                  <a:srgbClr val="558ed5"/>
                </a:solidFill>
                <a:latin typeface="Calibri"/>
                <a:ea typeface="DejaVu Sans"/>
              </a:rPr>
              <a:t> </a:t>
            </a:r>
            <a:r>
              <a:rPr b="1" lang="en-IN" sz="3100" spc="-1" strike="noStrike" cap="small">
                <a:solidFill>
                  <a:srgbClr val="558ed5"/>
                </a:solidFill>
                <a:latin typeface="Calibri"/>
                <a:ea typeface="DejaVu Sans"/>
              </a:rPr>
              <a:t>Hazards</a:t>
            </a:r>
            <a:endParaRPr b="0" lang="en-IN" sz="31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28600" y="5791320"/>
            <a:ext cx="6017400" cy="453960"/>
          </a:xfrm>
          <a:prstGeom prst="rect">
            <a:avLst/>
          </a:prstGeom>
          <a:noFill/>
          <a:ln>
            <a:noFill/>
          </a:ln>
          <a:effectLst>
            <a:outerShdw dir="2700000" dist="37674">
              <a:srgbClr val="000000">
                <a:alpha val="40000"/>
              </a:srgbClr>
            </a:outerShdw>
          </a:effectLst>
        </p:spPr>
        <p:style>
          <a:lnRef idx="0"/>
          <a:fillRef idx="0"/>
          <a:effectRef idx="0"/>
          <a:fontRef idx="minor"/>
        </p:style>
      </p:sp>
      <p:pic>
        <p:nvPicPr>
          <p:cNvPr id="151" name="Picture 4" descr=""/>
          <p:cNvPicPr/>
          <p:nvPr/>
        </p:nvPicPr>
        <p:blipFill>
          <a:blip r:embed="rId1"/>
          <a:stretch/>
        </p:blipFill>
        <p:spPr>
          <a:xfrm>
            <a:off x="685800" y="1296360"/>
            <a:ext cx="6393960" cy="4493160"/>
          </a:xfrm>
          <a:prstGeom prst="rect">
            <a:avLst/>
          </a:prstGeom>
          <a:ln>
            <a:noFill/>
          </a:ln>
        </p:spPr>
      </p:pic>
      <p:sp>
        <p:nvSpPr>
          <p:cNvPr id="152" name="CustomShape 2"/>
          <p:cNvSpPr/>
          <p:nvPr/>
        </p:nvSpPr>
        <p:spPr>
          <a:xfrm>
            <a:off x="432000" y="5832000"/>
            <a:ext cx="72702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558ed5"/>
                </a:solidFill>
                <a:latin typeface="Calibri"/>
                <a:ea typeface="DejaVu Sans"/>
              </a:rPr>
              <a:t>Stall cycle added (commonly called pipeline </a:t>
            </a:r>
            <a:r>
              <a:rPr b="0" i="1" lang="en-IN" sz="2000" spc="-1" strike="noStrike">
                <a:solidFill>
                  <a:srgbClr val="558ed5"/>
                </a:solidFill>
                <a:latin typeface="Calibri"/>
                <a:ea typeface="DejaVu Sans"/>
              </a:rPr>
              <a:t>bubble</a:t>
            </a:r>
            <a:r>
              <a:rPr b="0" lang="en-IN" sz="2000" spc="-1" strike="noStrike">
                <a:solidFill>
                  <a:srgbClr val="558ed5"/>
                </a:solidFill>
                <a:latin typeface="Calibri"/>
                <a:ea typeface="DejaVu Sans"/>
              </a:rPr>
              <a:t>)</a:t>
            </a:r>
            <a:endParaRPr b="0" lang="en-IN" sz="2000" spc="-1" strike="noStrike">
              <a:latin typeface="Arial"/>
            </a:endParaRPr>
          </a:p>
        </p:txBody>
      </p:sp>
      <p:sp>
        <p:nvSpPr>
          <p:cNvPr id="153" name="CustomShape 3"/>
          <p:cNvSpPr/>
          <p:nvPr/>
        </p:nvSpPr>
        <p:spPr>
          <a:xfrm>
            <a:off x="288000" y="553680"/>
            <a:ext cx="608868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3100" spc="-1" strike="noStrike" cap="small">
                <a:solidFill>
                  <a:srgbClr val="558ed5"/>
                </a:solidFill>
                <a:latin typeface="Calibri"/>
                <a:ea typeface="DejaVu Sans"/>
              </a:rPr>
              <a:t>Structural</a:t>
            </a:r>
            <a:r>
              <a:rPr b="1" lang="en-IN" sz="4400" spc="-1" strike="noStrike" cap="small">
                <a:solidFill>
                  <a:srgbClr val="558ed5"/>
                </a:solidFill>
                <a:latin typeface="Calibri"/>
                <a:ea typeface="DejaVu Sans"/>
              </a:rPr>
              <a:t> </a:t>
            </a:r>
            <a:r>
              <a:rPr b="1" lang="en-IN" sz="3100" spc="-1" strike="noStrike" cap="small">
                <a:solidFill>
                  <a:srgbClr val="558ed5"/>
                </a:solidFill>
                <a:latin typeface="Calibri"/>
                <a:ea typeface="DejaVu Sans"/>
              </a:rPr>
              <a:t>Hazards</a:t>
            </a:r>
            <a:endParaRPr b="0" lang="en-IN" sz="31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4" name="Table 1"/>
          <p:cNvGraphicFramePr/>
          <p:nvPr/>
        </p:nvGraphicFramePr>
        <p:xfrm>
          <a:off x="228600" y="1439640"/>
          <a:ext cx="8533800" cy="3817440"/>
        </p:xfrm>
        <a:graphic>
          <a:graphicData uri="http://schemas.openxmlformats.org/drawingml/2006/table">
            <a:tbl>
              <a:tblPr/>
              <a:tblGrid>
                <a:gridCol w="1465200"/>
                <a:gridCol w="668160"/>
                <a:gridCol w="685800"/>
                <a:gridCol w="685800"/>
                <a:gridCol w="685800"/>
                <a:gridCol w="685800"/>
                <a:gridCol w="704520"/>
                <a:gridCol w="685800"/>
                <a:gridCol w="742680"/>
                <a:gridCol w="761760"/>
                <a:gridCol w="762840"/>
              </a:tblGrid>
              <a:tr h="559440">
                <a:tc>
                  <a:txBody>
                    <a:bodyPr>
                      <a:noAutofit/>
                    </a:bodyPr>
                    <a:p>
                      <a:pPr>
                        <a:lnSpc>
                          <a:spcPct val="100000"/>
                        </a:lnSpc>
                        <a:spcBef>
                          <a:spcPts val="320"/>
                        </a:spcBef>
                      </a:pPr>
                      <a:r>
                        <a:rPr b="0" lang="en-IN" sz="1600" spc="-1" strike="noStrike">
                          <a:solidFill>
                            <a:srgbClr val="000000"/>
                          </a:solidFill>
                          <a:latin typeface="Times New Roman"/>
                          <a:ea typeface="DejaVu Sans"/>
                        </a:rPr>
                        <a:t>Instruction Number</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gridSpan="10">
                  <a:txBody>
                    <a:bodyPr>
                      <a:noAutofit/>
                    </a:bodyPr>
                    <a:p>
                      <a:pPr>
                        <a:lnSpc>
                          <a:spcPct val="100000"/>
                        </a:lnSpc>
                        <a:spcBef>
                          <a:spcPts val="320"/>
                        </a:spcBef>
                      </a:pPr>
                      <a:r>
                        <a:rPr b="0" lang="en-IN" sz="1600" spc="-1" strike="noStrike">
                          <a:solidFill>
                            <a:srgbClr val="000000"/>
                          </a:solidFill>
                          <a:latin typeface="Times New Roman"/>
                          <a:ea typeface="DejaVu Sans"/>
                        </a:rPr>
                        <a:t>Clock number</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18680">
                <a:tc>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1</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2</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3</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4</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5</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7</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9</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10</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18680">
                <a:tc>
                  <a:txBody>
                    <a:bodyPr>
                      <a:noAutofit/>
                    </a:bodyPr>
                    <a:p>
                      <a:pPr>
                        <a:lnSpc>
                          <a:spcPct val="100000"/>
                        </a:lnSpc>
                        <a:spcBef>
                          <a:spcPts val="320"/>
                        </a:spcBef>
                      </a:pPr>
                      <a:r>
                        <a:rPr b="0" lang="en-IN" sz="1600" spc="-1" strike="noStrike">
                          <a:solidFill>
                            <a:srgbClr val="000000"/>
                          </a:solidFill>
                          <a:latin typeface="Times New Roman"/>
                          <a:ea typeface="DejaVu Sans"/>
                        </a:rPr>
                        <a:t>load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EX</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MEM</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WB</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18680">
                <a:tc>
                  <a:txBody>
                    <a:bodyPr>
                      <a:noAutofit/>
                    </a:bodyPr>
                    <a:p>
                      <a:pPr>
                        <a:lnSpc>
                          <a:spcPct val="100000"/>
                        </a:lnSpc>
                        <a:spcBef>
                          <a:spcPts val="320"/>
                        </a:spcBef>
                      </a:pPr>
                      <a:r>
                        <a:rPr b="0" lang="en-IN" sz="1600" spc="-1" strike="noStrike">
                          <a:solidFill>
                            <a:srgbClr val="000000"/>
                          </a:solidFill>
                          <a:latin typeface="Times New Roman"/>
                          <a:ea typeface="DejaVu Sans"/>
                        </a:rPr>
                        <a:t>Instruction i+1</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EX</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MEM</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WB</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745920">
                <a:tc>
                  <a:txBody>
                    <a:bodyPr>
                      <a:noAutofit/>
                    </a:bodyPr>
                    <a:p>
                      <a:pPr>
                        <a:lnSpc>
                          <a:spcPct val="100000"/>
                        </a:lnSpc>
                        <a:spcBef>
                          <a:spcPts val="320"/>
                        </a:spcBef>
                      </a:pPr>
                      <a:r>
                        <a:rPr b="0" lang="en-IN" sz="1600" spc="-1" strike="noStrike">
                          <a:solidFill>
                            <a:srgbClr val="000000"/>
                          </a:solidFill>
                          <a:latin typeface="Times New Roman"/>
                          <a:ea typeface="DejaVu Sans"/>
                        </a:rPr>
                        <a:t>Instruction i+2</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EX</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MEM</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WB</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18680">
                <a:tc>
                  <a:txBody>
                    <a:bodyPr>
                      <a:noAutofit/>
                    </a:bodyPr>
                    <a:p>
                      <a:pPr>
                        <a:lnSpc>
                          <a:spcPct val="100000"/>
                        </a:lnSpc>
                        <a:spcBef>
                          <a:spcPts val="320"/>
                        </a:spcBef>
                      </a:pPr>
                      <a:r>
                        <a:rPr b="0" lang="en-IN" sz="1600" spc="-1" strike="noStrike">
                          <a:solidFill>
                            <a:srgbClr val="000000"/>
                          </a:solidFill>
                          <a:latin typeface="Times New Roman"/>
                          <a:ea typeface="DejaVu Sans"/>
                        </a:rPr>
                        <a:t>Instruction i+3</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stall</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EX</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MEM</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WB</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18680">
                <a:tc>
                  <a:txBody>
                    <a:bodyPr>
                      <a:noAutofit/>
                    </a:bodyPr>
                    <a:p>
                      <a:pPr>
                        <a:lnSpc>
                          <a:spcPct val="100000"/>
                        </a:lnSpc>
                        <a:spcBef>
                          <a:spcPts val="320"/>
                        </a:spcBef>
                      </a:pPr>
                      <a:r>
                        <a:rPr b="0" lang="en-IN" sz="1600" spc="-1" strike="noStrike">
                          <a:solidFill>
                            <a:srgbClr val="000000"/>
                          </a:solidFill>
                          <a:latin typeface="Times New Roman"/>
                          <a:ea typeface="DejaVu Sans"/>
                        </a:rPr>
                        <a:t>Instruction i+4</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EX</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MEM</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WB</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19040">
                <a:tc>
                  <a:txBody>
                    <a:bodyPr>
                      <a:noAutofit/>
                    </a:bodyPr>
                    <a:p>
                      <a:pPr>
                        <a:lnSpc>
                          <a:spcPct val="100000"/>
                        </a:lnSpc>
                        <a:spcBef>
                          <a:spcPts val="320"/>
                        </a:spcBef>
                      </a:pPr>
                      <a:r>
                        <a:rPr b="0" lang="en-IN" sz="1600" spc="-1" strike="noStrike">
                          <a:solidFill>
                            <a:srgbClr val="000000"/>
                          </a:solidFill>
                          <a:latin typeface="Times New Roman"/>
                          <a:ea typeface="DejaVu Sans"/>
                        </a:rPr>
                        <a:t>Instruction i+5</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IF</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ID</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EX</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noAutofit/>
                    </a:bodyPr>
                    <a:p>
                      <a:pPr>
                        <a:lnSpc>
                          <a:spcPct val="100000"/>
                        </a:lnSpc>
                        <a:spcBef>
                          <a:spcPts val="320"/>
                        </a:spcBef>
                      </a:pPr>
                      <a:r>
                        <a:rPr b="0" lang="en-IN" sz="1600" spc="-1" strike="noStrike">
                          <a:solidFill>
                            <a:srgbClr val="000000"/>
                          </a:solidFill>
                          <a:latin typeface="Times New Roman"/>
                          <a:ea typeface="DejaVu Sans"/>
                        </a:rPr>
                        <a:t>MEM</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155" name="CustomShape 2"/>
          <p:cNvSpPr/>
          <p:nvPr/>
        </p:nvSpPr>
        <p:spPr>
          <a:xfrm>
            <a:off x="288000" y="553680"/>
            <a:ext cx="608868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3100" spc="-1" strike="noStrike" cap="small">
                <a:solidFill>
                  <a:srgbClr val="558ed5"/>
                </a:solidFill>
                <a:latin typeface="Calibri"/>
                <a:ea typeface="DejaVu Sans"/>
              </a:rPr>
              <a:t>Structural</a:t>
            </a:r>
            <a:r>
              <a:rPr b="1" lang="en-IN" sz="4400" spc="-1" strike="noStrike" cap="small">
                <a:solidFill>
                  <a:srgbClr val="558ed5"/>
                </a:solidFill>
                <a:latin typeface="Calibri"/>
                <a:ea typeface="DejaVu Sans"/>
              </a:rPr>
              <a:t> </a:t>
            </a:r>
            <a:r>
              <a:rPr b="1" lang="en-IN" sz="3100" spc="-1" strike="noStrike" cap="small">
                <a:solidFill>
                  <a:srgbClr val="558ed5"/>
                </a:solidFill>
                <a:latin typeface="Calibri"/>
                <a:ea typeface="DejaVu Sans"/>
              </a:rPr>
              <a:t>Hazards</a:t>
            </a:r>
            <a:endParaRPr b="0" lang="en-IN" sz="3100" spc="-1" strike="noStrike">
              <a:latin typeface="Arial"/>
            </a:endParaRPr>
          </a:p>
        </p:txBody>
      </p:sp>
      <p:sp>
        <p:nvSpPr>
          <p:cNvPr id="156" name="CustomShape 3"/>
          <p:cNvSpPr/>
          <p:nvPr/>
        </p:nvSpPr>
        <p:spPr>
          <a:xfrm>
            <a:off x="105840" y="5458320"/>
            <a:ext cx="9036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558ed5"/>
                </a:solidFill>
                <a:latin typeface="Calibri"/>
                <a:ea typeface="DejaVu Sans"/>
              </a:rPr>
              <a:t>Another way to represent the stall – no instruction is initiated in clock cycle 4</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245520" y="769320"/>
            <a:ext cx="608868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3100" spc="-1" strike="noStrike" cap="small">
                <a:solidFill>
                  <a:srgbClr val="558ed5"/>
                </a:solidFill>
                <a:latin typeface="Calibri"/>
                <a:ea typeface="DejaVu Sans"/>
              </a:rPr>
              <a:t>Structural</a:t>
            </a:r>
            <a:r>
              <a:rPr b="1" lang="en-IN" sz="4400" spc="-1" strike="noStrike" cap="small">
                <a:solidFill>
                  <a:srgbClr val="558ed5"/>
                </a:solidFill>
                <a:latin typeface="Calibri"/>
                <a:ea typeface="DejaVu Sans"/>
              </a:rPr>
              <a:t> </a:t>
            </a:r>
            <a:r>
              <a:rPr b="1" lang="en-IN" sz="3100" spc="-1" strike="noStrike" cap="small">
                <a:solidFill>
                  <a:srgbClr val="558ed5"/>
                </a:solidFill>
                <a:latin typeface="Calibri"/>
                <a:ea typeface="DejaVu Sans"/>
              </a:rPr>
              <a:t>Hazards</a:t>
            </a:r>
            <a:endParaRPr b="0" lang="en-IN" sz="3100" spc="-1" strike="noStrike">
              <a:latin typeface="Arial"/>
            </a:endParaRPr>
          </a:p>
        </p:txBody>
      </p:sp>
      <p:sp>
        <p:nvSpPr>
          <p:cNvPr id="158" name="CustomShape 2"/>
          <p:cNvSpPr/>
          <p:nvPr/>
        </p:nvSpPr>
        <p:spPr>
          <a:xfrm>
            <a:off x="360000" y="1800000"/>
            <a:ext cx="8422200" cy="4051440"/>
          </a:xfrm>
          <a:prstGeom prst="rect">
            <a:avLst/>
          </a:prstGeom>
          <a:noFill/>
          <a:ln>
            <a:noFill/>
          </a:ln>
        </p:spPr>
        <p:style>
          <a:lnRef idx="0"/>
          <a:fillRef idx="0"/>
          <a:effectRef idx="0"/>
          <a:fontRef idx="minor"/>
        </p:style>
        <p:txBody>
          <a:bodyPr lIns="90000" rIns="90000" tIns="45000" bIns="45000">
            <a:spAutoFit/>
          </a:bodyPr>
          <a:p>
            <a:pPr marL="216000" indent="-214200">
              <a:lnSpc>
                <a:spcPct val="10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A machine without structural hazard will have lower CPI</a:t>
            </a:r>
            <a:endParaRPr b="0" lang="en-IN" sz="2400" spc="-1" strike="noStrike">
              <a:latin typeface="Arial"/>
            </a:endParaRPr>
          </a:p>
          <a:p>
            <a:pPr>
              <a:lnSpc>
                <a:spcPct val="100000"/>
              </a:lnSpc>
              <a:spcBef>
                <a:spcPts val="479"/>
              </a:spcBef>
            </a:pPr>
            <a:endParaRPr b="0" lang="en-IN" sz="2400" spc="-1" strike="noStrike">
              <a:latin typeface="Arial"/>
            </a:endParaRPr>
          </a:p>
          <a:p>
            <a:pPr marL="216000" indent="-214200">
              <a:lnSpc>
                <a:spcPct val="10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Why a designer allows structural hazard?</a:t>
            </a:r>
            <a:endParaRPr b="0" lang="en-IN" sz="2400" spc="-1" strike="noStrike">
              <a:latin typeface="Arial"/>
            </a:endParaRPr>
          </a:p>
          <a:p>
            <a:pPr marL="216000" indent="-214200">
              <a:lnSpc>
                <a:spcPct val="100000"/>
              </a:lnSpc>
              <a:spcBef>
                <a:spcPts val="479"/>
              </a:spcBef>
              <a:buClr>
                <a:srgbClr val="000000"/>
              </a:buClr>
              <a:buSzPct val="45000"/>
              <a:buFont typeface="Wingdings" charset="2"/>
              <a:buChar char=""/>
            </a:pPr>
            <a:r>
              <a:rPr b="0" lang="en-IN" sz="2400" spc="-1" strike="noStrike">
                <a:solidFill>
                  <a:srgbClr val="558ed5"/>
                </a:solidFill>
                <a:latin typeface="Calibri"/>
                <a:ea typeface="DejaVu Sans"/>
              </a:rPr>
              <a:t>To reduce cost</a:t>
            </a:r>
            <a:endParaRPr b="0" lang="en-IN" sz="2400" spc="-1" strike="noStrike">
              <a:latin typeface="Arial"/>
            </a:endParaRPr>
          </a:p>
          <a:p>
            <a:pPr lvl="1" marL="432000" indent="-214200">
              <a:lnSpc>
                <a:spcPct val="100000"/>
              </a:lnSpc>
              <a:spcBef>
                <a:spcPts val="479"/>
              </a:spcBef>
              <a:buClr>
                <a:srgbClr val="000000"/>
              </a:buClr>
              <a:buSzPct val="45000"/>
              <a:buFont typeface="Wingdings" charset="2"/>
              <a:buChar char=""/>
            </a:pPr>
            <a:r>
              <a:rPr b="0" lang="en-IN" sz="2400" spc="-1" strike="noStrike">
                <a:solidFill>
                  <a:srgbClr val="000000"/>
                </a:solidFill>
                <a:latin typeface="Calibri"/>
                <a:ea typeface="DejaVu Sans"/>
              </a:rPr>
              <a:t>Pipelining all the functional units or duplicating them may be too costly</a:t>
            </a:r>
            <a:endParaRPr b="0" lang="en-IN" sz="2400" spc="-1" strike="noStrike">
              <a:latin typeface="Arial"/>
            </a:endParaRPr>
          </a:p>
          <a:p>
            <a:pPr marL="216000" indent="-214200">
              <a:lnSpc>
                <a:spcPct val="100000"/>
              </a:lnSpc>
              <a:spcBef>
                <a:spcPts val="479"/>
              </a:spcBef>
              <a:buClr>
                <a:srgbClr val="000000"/>
              </a:buClr>
              <a:buSzPct val="45000"/>
              <a:buFont typeface="Wingdings" charset="2"/>
              <a:buChar char=""/>
            </a:pPr>
            <a:r>
              <a:rPr b="0" lang="en-IN" sz="2400" spc="-1" strike="noStrike">
                <a:solidFill>
                  <a:srgbClr val="558ed5"/>
                </a:solidFill>
                <a:latin typeface="Calibri"/>
                <a:ea typeface="DejaVu Sans"/>
              </a:rPr>
              <a:t>To reduce latency</a:t>
            </a:r>
            <a:endParaRPr b="0" lang="en-IN" sz="2400" spc="-1" strike="noStrike">
              <a:latin typeface="Arial"/>
            </a:endParaRPr>
          </a:p>
          <a:p>
            <a:pPr lvl="1" marL="432000" indent="-214200">
              <a:lnSpc>
                <a:spcPct val="100000"/>
              </a:lnSpc>
              <a:buClr>
                <a:srgbClr val="000000"/>
              </a:buClr>
              <a:buSzPct val="45000"/>
              <a:buFont typeface="Wingdings" charset="2"/>
              <a:buChar char=""/>
            </a:pPr>
            <a:r>
              <a:rPr b="0" lang="en-IN" sz="2400" spc="-1" strike="noStrike">
                <a:solidFill>
                  <a:srgbClr val="000000"/>
                </a:solidFill>
                <a:latin typeface="Calibri"/>
                <a:ea typeface="DejaVu Sans"/>
              </a:rPr>
              <a:t>Introducing too many pipeline stages may cause latency issues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470560" y="1179360"/>
            <a:ext cx="181800" cy="364320"/>
          </a:xfrm>
          <a:prstGeom prst="rect">
            <a:avLst/>
          </a:prstGeom>
          <a:noFill/>
          <a:ln>
            <a:noFill/>
          </a:ln>
        </p:spPr>
        <p:style>
          <a:lnRef idx="0"/>
          <a:fillRef idx="0"/>
          <a:effectRef idx="0"/>
          <a:fontRef idx="minor"/>
        </p:style>
      </p:sp>
      <p:sp>
        <p:nvSpPr>
          <p:cNvPr id="160" name="CustomShape 2"/>
          <p:cNvSpPr/>
          <p:nvPr/>
        </p:nvSpPr>
        <p:spPr>
          <a:xfrm>
            <a:off x="457200" y="2133720"/>
            <a:ext cx="8227080" cy="174996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641"/>
              </a:spcBef>
            </a:pPr>
            <a:r>
              <a:rPr b="1" lang="en-IN" sz="3200" spc="-1" strike="noStrike">
                <a:solidFill>
                  <a:srgbClr val="558ed5"/>
                </a:solidFill>
                <a:latin typeface="Calibri"/>
                <a:ea typeface="DejaVu Sans"/>
              </a:rPr>
              <a:t>Q &amp; A</a:t>
            </a:r>
            <a:endParaRPr b="0" lang="en-IN" sz="3200" spc="-1" strike="noStrike">
              <a:latin typeface="Arial"/>
            </a:endParaRPr>
          </a:p>
          <a:p>
            <a:pPr algn="ctr">
              <a:lnSpc>
                <a:spcPct val="100000"/>
              </a:lnSpc>
              <a:spcBef>
                <a:spcPts val="641"/>
              </a:spcBef>
            </a:pPr>
            <a:r>
              <a:rPr b="1" lang="en-IN" sz="3200" spc="-1" strike="noStrike">
                <a:solidFill>
                  <a:srgbClr val="558ed5"/>
                </a:solidFill>
                <a:latin typeface="Calibri"/>
                <a:ea typeface="DejaVu Sans"/>
              </a:rPr>
              <a:t>Pipeline Hazards : Structural Hazards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74680" y="1224000"/>
            <a:ext cx="56293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558ed5"/>
                </a:solidFill>
                <a:latin typeface="Calibri"/>
                <a:ea typeface="DejaVu Sans"/>
              </a:rPr>
              <a:t>Performance Issues - Pipelining</a:t>
            </a:r>
            <a:endParaRPr b="0" lang="en-IN" sz="2400" spc="-1" strike="noStrike">
              <a:latin typeface="Arial"/>
            </a:endParaRPr>
          </a:p>
        </p:txBody>
      </p:sp>
      <p:sp>
        <p:nvSpPr>
          <p:cNvPr id="99" name="CustomShape 2"/>
          <p:cNvSpPr/>
          <p:nvPr/>
        </p:nvSpPr>
        <p:spPr>
          <a:xfrm>
            <a:off x="76320" y="2362320"/>
            <a:ext cx="8684280" cy="3015720"/>
          </a:xfrm>
          <a:prstGeom prst="rect">
            <a:avLst/>
          </a:prstGeom>
          <a:noFill/>
          <a:ln>
            <a:noFill/>
          </a:ln>
        </p:spPr>
        <p:style>
          <a:lnRef idx="0"/>
          <a:fillRef idx="0"/>
          <a:effectRef idx="0"/>
          <a:fontRef idx="minor"/>
        </p:style>
        <p:txBody>
          <a:bodyPr lIns="90000" rIns="90000" tIns="45000" bIns="45000">
            <a:spAutoFit/>
          </a:bodyPr>
          <a:p>
            <a:pPr marL="343080" indent="-340560" algn="just">
              <a:lnSpc>
                <a:spcPct val="100000"/>
              </a:lnSpc>
              <a:buClr>
                <a:srgbClr val="558ed5"/>
              </a:buClr>
              <a:buFont typeface="Wingdings" charset="2"/>
              <a:buChar char=""/>
            </a:pPr>
            <a:r>
              <a:rPr b="1" lang="en-IN" sz="2400" spc="-1" strike="noStrike">
                <a:solidFill>
                  <a:srgbClr val="558ed5"/>
                </a:solidFill>
                <a:latin typeface="Calibri"/>
                <a:ea typeface="DejaVu Sans"/>
              </a:rPr>
              <a:t>Pipeline Latency: </a:t>
            </a:r>
            <a:r>
              <a:rPr b="0" lang="en-IN" sz="2400" spc="-1" strike="noStrike">
                <a:solidFill>
                  <a:srgbClr val="404040"/>
                </a:solidFill>
                <a:latin typeface="Calibri"/>
                <a:ea typeface="DejaVu Sans"/>
              </a:rPr>
              <a:t>Limits arise from the imbalance among the pipeline stages and pipelining overhead.</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endParaRPr b="0" lang="en-IN" sz="2400" spc="-1" strike="noStrike">
              <a:latin typeface="Arial"/>
            </a:endParaRPr>
          </a:p>
          <a:p>
            <a:pPr marL="343080" indent="-340560" algn="just">
              <a:lnSpc>
                <a:spcPct val="100000"/>
              </a:lnSpc>
              <a:buClr>
                <a:srgbClr val="558ed5"/>
              </a:buClr>
              <a:buFont typeface="Wingdings" charset="2"/>
              <a:buChar char=""/>
            </a:pPr>
            <a:r>
              <a:rPr b="1" lang="en-IN" sz="2400" spc="-1" strike="noStrike">
                <a:solidFill>
                  <a:srgbClr val="558ed5"/>
                </a:solidFill>
                <a:latin typeface="Calibri"/>
                <a:ea typeface="DejaVu Sans"/>
              </a:rPr>
              <a:t>Pipeline Imbalance: </a:t>
            </a:r>
            <a:r>
              <a:rPr b="0" lang="en-IN" sz="2400" spc="-1" strike="noStrike">
                <a:solidFill>
                  <a:srgbClr val="404040"/>
                </a:solidFill>
                <a:latin typeface="Calibri"/>
                <a:ea typeface="DejaVu Sans"/>
              </a:rPr>
              <a:t>reduces performance as clock can run no   faster than the time needed for the slowest pipeline stage arises from the imbalance. Pipelining increases CPU throughput.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28600" y="2171880"/>
            <a:ext cx="8684280" cy="2512080"/>
          </a:xfrm>
          <a:prstGeom prst="rect">
            <a:avLst/>
          </a:prstGeom>
          <a:noFill/>
          <a:ln>
            <a:noFill/>
          </a:ln>
        </p:spPr>
        <p:style>
          <a:lnRef idx="0"/>
          <a:fillRef idx="0"/>
          <a:effectRef idx="0"/>
          <a:fontRef idx="minor"/>
        </p:style>
        <p:txBody>
          <a:bodyPr lIns="90000" rIns="90000" tIns="45000" bIns="45000">
            <a:noAutofit/>
          </a:bodyPr>
          <a:p>
            <a:pPr marL="343080" indent="-340560" algn="just">
              <a:lnSpc>
                <a:spcPct val="100000"/>
              </a:lnSpc>
              <a:spcBef>
                <a:spcPts val="479"/>
              </a:spcBef>
              <a:buClr>
                <a:srgbClr val="558ed5"/>
              </a:buClr>
              <a:buFont typeface="Wingdings" charset="2"/>
              <a:buChar char=""/>
            </a:pPr>
            <a:r>
              <a:rPr b="0" lang="en-IN" sz="2400" spc="-1" strike="noStrike">
                <a:solidFill>
                  <a:srgbClr val="558ed5"/>
                </a:solidFill>
                <a:latin typeface="Calibri"/>
                <a:ea typeface="DejaVu Sans"/>
              </a:rPr>
              <a:t>Pipeline overhead: </a:t>
            </a:r>
            <a:r>
              <a:rPr b="0" lang="en-IN" sz="2400" spc="-1" strike="noStrike">
                <a:solidFill>
                  <a:srgbClr val="000000"/>
                </a:solidFill>
                <a:latin typeface="Calibri"/>
                <a:ea typeface="DejaVu Sans"/>
              </a:rPr>
              <a:t>combination of </a:t>
            </a:r>
            <a:r>
              <a:rPr b="0" lang="en-IN" sz="2400" spc="-1" strike="noStrike">
                <a:solidFill>
                  <a:srgbClr val="558ed5"/>
                </a:solidFill>
                <a:latin typeface="Calibri"/>
                <a:ea typeface="DejaVu Sans"/>
              </a:rPr>
              <a:t>pipeline register delay </a:t>
            </a:r>
            <a:r>
              <a:rPr b="0" lang="en-IN" sz="2400" spc="-1" strike="noStrike">
                <a:solidFill>
                  <a:srgbClr val="000000"/>
                </a:solidFill>
                <a:latin typeface="Calibri"/>
                <a:ea typeface="DejaVu Sans"/>
              </a:rPr>
              <a:t>and the </a:t>
            </a:r>
            <a:r>
              <a:rPr b="0" lang="en-IN" sz="2400" spc="-1" strike="noStrike">
                <a:solidFill>
                  <a:srgbClr val="558ed5"/>
                </a:solidFill>
                <a:latin typeface="Calibri"/>
                <a:ea typeface="DejaVu Sans"/>
              </a:rPr>
              <a:t>clock skew.</a:t>
            </a:r>
            <a:endParaRPr b="0" lang="en-IN" sz="2400" spc="-1" strike="noStrike">
              <a:latin typeface="Arial"/>
            </a:endParaRPr>
          </a:p>
          <a:p>
            <a:pPr algn="just">
              <a:lnSpc>
                <a:spcPct val="100000"/>
              </a:lnSpc>
              <a:spcBef>
                <a:spcPts val="479"/>
              </a:spcBef>
            </a:pPr>
            <a:endParaRPr b="0" lang="en-IN" sz="2400" spc="-1" strike="noStrike">
              <a:latin typeface="Arial"/>
            </a:endParaRPr>
          </a:p>
          <a:p>
            <a:pPr marL="343080" indent="-340560" algn="just">
              <a:lnSpc>
                <a:spcPct val="100000"/>
              </a:lnSpc>
              <a:spcBef>
                <a:spcPts val="479"/>
              </a:spcBef>
              <a:buClr>
                <a:srgbClr val="558ed5"/>
              </a:buClr>
              <a:buFont typeface="Wingdings" charset="2"/>
              <a:buChar char=""/>
            </a:pPr>
            <a:r>
              <a:rPr b="0" lang="en-IN" sz="2400" spc="-1" strike="noStrike">
                <a:solidFill>
                  <a:srgbClr val="558ed5"/>
                </a:solidFill>
                <a:latin typeface="Calibri"/>
                <a:ea typeface="DejaVu Sans"/>
              </a:rPr>
              <a:t>Pipeline registers delay:  add </a:t>
            </a:r>
            <a:r>
              <a:rPr b="0" lang="en-IN" sz="2400" spc="-1" strike="noStrike">
                <a:solidFill>
                  <a:srgbClr val="000000"/>
                </a:solidFill>
                <a:latin typeface="Calibri"/>
                <a:ea typeface="DejaVu Sans"/>
              </a:rPr>
              <a:t>setup time that triggers a write and  propagation delay to the clock.</a:t>
            </a:r>
            <a:endParaRPr b="0" lang="en-IN" sz="2400" spc="-1" strike="noStrike">
              <a:latin typeface="Arial"/>
            </a:endParaRPr>
          </a:p>
          <a:p>
            <a:pPr algn="just">
              <a:lnSpc>
                <a:spcPct val="100000"/>
              </a:lnSpc>
              <a:spcBef>
                <a:spcPts val="479"/>
              </a:spcBef>
            </a:pPr>
            <a:endParaRPr b="0" lang="en-IN" sz="2400" spc="-1" strike="noStrike">
              <a:latin typeface="Arial"/>
            </a:endParaRPr>
          </a:p>
          <a:p>
            <a:pPr marL="343080" indent="-340560" algn="just">
              <a:lnSpc>
                <a:spcPct val="100000"/>
              </a:lnSpc>
              <a:spcBef>
                <a:spcPts val="479"/>
              </a:spcBef>
              <a:buClr>
                <a:srgbClr val="558ed5"/>
              </a:buClr>
              <a:buFont typeface="Wingdings" charset="2"/>
              <a:buChar char=""/>
            </a:pPr>
            <a:r>
              <a:rPr b="0" lang="en-IN" sz="2400" spc="-1" strike="noStrike">
                <a:solidFill>
                  <a:srgbClr val="558ed5"/>
                </a:solidFill>
                <a:latin typeface="Calibri"/>
                <a:ea typeface="DejaVu Sans"/>
              </a:rPr>
              <a:t>Clock skew: </a:t>
            </a:r>
            <a:r>
              <a:rPr b="0" lang="en-IN" sz="2400" spc="-1" strike="noStrike">
                <a:solidFill>
                  <a:srgbClr val="000000"/>
                </a:solidFill>
                <a:latin typeface="Calibri"/>
                <a:ea typeface="DejaVu Sans"/>
              </a:rPr>
              <a:t>Maximum delay between when the clock </a:t>
            </a:r>
            <a:r>
              <a:rPr b="0" lang="en-IN" sz="2400" spc="-1" strike="noStrike">
                <a:solidFill>
                  <a:srgbClr val="558ed5"/>
                </a:solidFill>
                <a:latin typeface="Calibri"/>
                <a:ea typeface="DejaVu Sans"/>
              </a:rPr>
              <a:t>arrives</a:t>
            </a:r>
            <a:r>
              <a:rPr b="0" lang="en-IN" sz="2400" spc="-1" strike="noStrike">
                <a:solidFill>
                  <a:srgbClr val="000000"/>
                </a:solidFill>
                <a:latin typeface="Calibri"/>
                <a:ea typeface="DejaVu Sans"/>
              </a:rPr>
              <a:t> at any two registers.</a:t>
            </a:r>
            <a:endParaRPr b="0" lang="en-IN" sz="2400" spc="-1" strike="noStrike">
              <a:latin typeface="Arial"/>
            </a:endParaRPr>
          </a:p>
        </p:txBody>
      </p:sp>
      <p:sp>
        <p:nvSpPr>
          <p:cNvPr id="101" name="CustomShape 2"/>
          <p:cNvSpPr/>
          <p:nvPr/>
        </p:nvSpPr>
        <p:spPr>
          <a:xfrm>
            <a:off x="346680" y="1296000"/>
            <a:ext cx="56293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558ed5"/>
                </a:solidFill>
                <a:latin typeface="Calibri"/>
                <a:ea typeface="DejaVu Sans"/>
              </a:rPr>
              <a:t>Performance Issues - Pipelining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02680" y="936000"/>
            <a:ext cx="56293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558ed5"/>
                </a:solidFill>
                <a:latin typeface="Calibri"/>
                <a:ea typeface="DejaVu Sans"/>
              </a:rPr>
              <a:t>Performance Issues - Pipelining</a:t>
            </a:r>
            <a:endParaRPr b="0" lang="en-IN" sz="2400" spc="-1" strike="noStrike">
              <a:latin typeface="Arial"/>
            </a:endParaRPr>
          </a:p>
        </p:txBody>
      </p:sp>
      <p:pic>
        <p:nvPicPr>
          <p:cNvPr id="103" name="Picture 2" descr=""/>
          <p:cNvPicPr/>
          <p:nvPr/>
        </p:nvPicPr>
        <p:blipFill>
          <a:blip r:embed="rId1"/>
          <a:stretch/>
        </p:blipFill>
        <p:spPr>
          <a:xfrm>
            <a:off x="609480" y="1905120"/>
            <a:ext cx="7922160" cy="3926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9440" y="1440000"/>
            <a:ext cx="8877240" cy="4721760"/>
          </a:xfrm>
          <a:prstGeom prst="rect">
            <a:avLst/>
          </a:prstGeom>
          <a:noFill/>
          <a:ln>
            <a:solidFill>
              <a:schemeClr val="bg1"/>
            </a:solidFill>
          </a:ln>
        </p:spPr>
        <p:style>
          <a:lnRef idx="0"/>
          <a:fillRef idx="0"/>
          <a:effectRef idx="0"/>
          <a:fontRef idx="minor"/>
        </p:style>
        <p:txBody>
          <a:bodyPr lIns="90000" rIns="90000" tIns="45000" bIns="45000">
            <a:noAutofit/>
          </a:bodyPr>
          <a:p>
            <a:pPr marL="343080" indent="-340560" algn="just">
              <a:lnSpc>
                <a:spcPct val="100000"/>
              </a:lnSpc>
              <a:spcBef>
                <a:spcPts val="479"/>
              </a:spcBef>
              <a:buClr>
                <a:srgbClr val="000000"/>
              </a:buClr>
              <a:buFont typeface="Wingdings" charset="2"/>
              <a:buChar char=""/>
            </a:pPr>
            <a:r>
              <a:rPr b="0" lang="en-IN" sz="2400" spc="-1" strike="noStrike">
                <a:solidFill>
                  <a:srgbClr val="000000"/>
                </a:solidFill>
                <a:latin typeface="Calibri"/>
                <a:ea typeface="DejaVu Sans"/>
              </a:rPr>
              <a:t>Simple RISC pipeline </a:t>
            </a:r>
            <a:r>
              <a:rPr b="0" lang="en-IN" sz="2400" spc="-1" strike="noStrike">
                <a:solidFill>
                  <a:srgbClr val="558ed5"/>
                </a:solidFill>
                <a:latin typeface="Calibri"/>
                <a:ea typeface="DejaVu Sans"/>
              </a:rPr>
              <a:t>would function fine for integer instructions </a:t>
            </a:r>
            <a:r>
              <a:rPr b="0" lang="en-IN" sz="2400" spc="-1" strike="noStrike">
                <a:solidFill>
                  <a:srgbClr val="000000"/>
                </a:solidFill>
                <a:latin typeface="Calibri"/>
                <a:ea typeface="DejaVu Sans"/>
              </a:rPr>
              <a:t>if every instruction were </a:t>
            </a:r>
            <a:r>
              <a:rPr b="1" lang="en-IN" sz="2400" spc="-1" strike="noStrike">
                <a:solidFill>
                  <a:srgbClr val="558ed5"/>
                </a:solidFill>
                <a:latin typeface="Calibri"/>
                <a:ea typeface="DejaVu Sans"/>
              </a:rPr>
              <a:t>independent</a:t>
            </a:r>
            <a:r>
              <a:rPr b="1" lang="en-IN" sz="2400" spc="-1" strike="noStrike">
                <a:solidFill>
                  <a:srgbClr val="000000"/>
                </a:solidFill>
                <a:latin typeface="Calibri"/>
                <a:ea typeface="DejaVu Sans"/>
              </a:rPr>
              <a:t> </a:t>
            </a:r>
            <a:r>
              <a:rPr b="0" lang="en-IN" sz="2400" spc="-1" strike="noStrike">
                <a:solidFill>
                  <a:srgbClr val="000000"/>
                </a:solidFill>
                <a:latin typeface="Calibri"/>
                <a:ea typeface="DejaVu Sans"/>
              </a:rPr>
              <a:t>of every other instruction in the pipeline – </a:t>
            </a:r>
            <a:r>
              <a:rPr b="1" lang="en-IN" sz="2400" spc="-1" strike="noStrike">
                <a:solidFill>
                  <a:srgbClr val="558ed5"/>
                </a:solidFill>
                <a:latin typeface="Calibri"/>
                <a:ea typeface="DejaVu Sans"/>
              </a:rPr>
              <a:t>Ideal Pipeline</a:t>
            </a:r>
            <a:endParaRPr b="0" lang="en-IN" sz="2400" spc="-1" strike="noStrike">
              <a:latin typeface="Arial"/>
            </a:endParaRPr>
          </a:p>
          <a:p>
            <a:pPr algn="just">
              <a:lnSpc>
                <a:spcPct val="100000"/>
              </a:lnSpc>
              <a:spcBef>
                <a:spcPts val="479"/>
              </a:spcBef>
            </a:pPr>
            <a:endParaRPr b="0" lang="en-IN" sz="2400" spc="-1" strike="noStrike">
              <a:latin typeface="Arial"/>
            </a:endParaRPr>
          </a:p>
          <a:p>
            <a:pPr marL="343080" indent="-340560" algn="just">
              <a:lnSpc>
                <a:spcPct val="100000"/>
              </a:lnSpc>
              <a:spcBef>
                <a:spcPts val="479"/>
              </a:spcBef>
              <a:buClr>
                <a:srgbClr val="000000"/>
              </a:buClr>
              <a:buFont typeface="Wingdings" charset="2"/>
              <a:buChar char=""/>
            </a:pPr>
            <a:r>
              <a:rPr b="0" lang="en-IN" sz="2400" spc="-1" strike="noStrike">
                <a:solidFill>
                  <a:srgbClr val="000000"/>
                </a:solidFill>
                <a:latin typeface="Calibri"/>
                <a:ea typeface="DejaVu Sans"/>
              </a:rPr>
              <a:t>But, in reality instructions in the pipeline can depend on one another- </a:t>
            </a:r>
            <a:r>
              <a:rPr b="1" lang="en-IN" sz="2400" spc="-1" strike="noStrike">
                <a:solidFill>
                  <a:srgbClr val="558ed5"/>
                </a:solidFill>
                <a:latin typeface="Calibri"/>
                <a:ea typeface="DejaVu Sans"/>
              </a:rPr>
              <a:t>Dependency</a:t>
            </a:r>
            <a:r>
              <a:rPr b="0" lang="en-IN" sz="2400" spc="-1" strike="noStrike">
                <a:solidFill>
                  <a:srgbClr val="558ed5"/>
                </a:solidFill>
                <a:latin typeface="Calibri"/>
                <a:ea typeface="DejaVu Sans"/>
              </a:rPr>
              <a:t> </a:t>
            </a:r>
            <a:endParaRPr b="0" lang="en-IN" sz="2400" spc="-1" strike="noStrike">
              <a:latin typeface="Arial"/>
            </a:endParaRPr>
          </a:p>
          <a:p>
            <a:pPr algn="just">
              <a:lnSpc>
                <a:spcPct val="100000"/>
              </a:lnSpc>
              <a:spcBef>
                <a:spcPts val="479"/>
              </a:spcBef>
            </a:pPr>
            <a:endParaRPr b="0" lang="en-IN" sz="2400" spc="-1" strike="noStrike">
              <a:latin typeface="Arial"/>
            </a:endParaRPr>
          </a:p>
          <a:p>
            <a:pPr marL="343080" indent="-340560" algn="just">
              <a:lnSpc>
                <a:spcPct val="100000"/>
              </a:lnSpc>
              <a:spcBef>
                <a:spcPts val="479"/>
              </a:spcBef>
              <a:buClr>
                <a:srgbClr val="000000"/>
              </a:buClr>
              <a:buFont typeface="Wingdings" charset="2"/>
              <a:buChar char=""/>
            </a:pPr>
            <a:r>
              <a:rPr b="0" lang="en-IN" sz="2400" spc="-1" strike="noStrike">
                <a:solidFill>
                  <a:srgbClr val="000000"/>
                </a:solidFill>
                <a:latin typeface="Calibri"/>
                <a:ea typeface="DejaVu Sans"/>
              </a:rPr>
              <a:t>This prevents the next instruction to execute during its </a:t>
            </a:r>
            <a:r>
              <a:rPr b="0" lang="en-IN" sz="2400" spc="-1" strike="noStrike">
                <a:solidFill>
                  <a:srgbClr val="558ed5"/>
                </a:solidFill>
                <a:latin typeface="Calibri"/>
                <a:ea typeface="DejaVu Sans"/>
              </a:rPr>
              <a:t>designated clock cycle</a:t>
            </a:r>
            <a:r>
              <a:rPr b="0" lang="en-IN" sz="2400" spc="-1" strike="noStrike">
                <a:solidFill>
                  <a:srgbClr val="000000"/>
                </a:solidFill>
                <a:latin typeface="Calibri"/>
                <a:ea typeface="DejaVu Sans"/>
              </a:rPr>
              <a:t>.</a:t>
            </a:r>
            <a:endParaRPr b="0" lang="en-IN" sz="2400" spc="-1" strike="noStrike">
              <a:latin typeface="Arial"/>
            </a:endParaRPr>
          </a:p>
          <a:p>
            <a:pPr algn="just">
              <a:lnSpc>
                <a:spcPct val="100000"/>
              </a:lnSpc>
              <a:spcBef>
                <a:spcPts val="479"/>
              </a:spcBef>
            </a:pPr>
            <a:endParaRPr b="0" lang="en-IN" sz="2400" spc="-1" strike="noStrike">
              <a:latin typeface="Arial"/>
            </a:endParaRPr>
          </a:p>
          <a:p>
            <a:pPr marL="343080" indent="-340560" algn="just">
              <a:lnSpc>
                <a:spcPct val="100000"/>
              </a:lnSpc>
              <a:spcBef>
                <a:spcPts val="479"/>
              </a:spcBef>
              <a:buClr>
                <a:srgbClr val="558ed5"/>
              </a:buClr>
              <a:buFont typeface="Wingdings" charset="2"/>
              <a:buChar char=""/>
            </a:pPr>
            <a:r>
              <a:rPr b="0" lang="en-IN" sz="2400" spc="-1" strike="noStrike">
                <a:solidFill>
                  <a:srgbClr val="558ed5"/>
                </a:solidFill>
                <a:latin typeface="Calibri"/>
                <a:ea typeface="DejaVu Sans"/>
              </a:rPr>
              <a:t> </a:t>
            </a:r>
            <a:r>
              <a:rPr b="0" lang="en-IN" sz="2400" spc="-1" strike="noStrike">
                <a:solidFill>
                  <a:srgbClr val="558ed5"/>
                </a:solidFill>
                <a:latin typeface="Calibri"/>
                <a:ea typeface="DejaVu Sans"/>
              </a:rPr>
              <a:t>This situations are called Hazards.</a:t>
            </a:r>
            <a:endParaRPr b="0" lang="en-IN" sz="2400" spc="-1" strike="noStrike">
              <a:latin typeface="Arial"/>
            </a:endParaRPr>
          </a:p>
        </p:txBody>
      </p:sp>
      <p:sp>
        <p:nvSpPr>
          <p:cNvPr id="105" name="CustomShape 2"/>
          <p:cNvSpPr/>
          <p:nvPr/>
        </p:nvSpPr>
        <p:spPr>
          <a:xfrm>
            <a:off x="346680" y="864000"/>
            <a:ext cx="562932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a:solidFill>
                  <a:srgbClr val="558ed5"/>
                </a:solidFill>
                <a:latin typeface="Calibri"/>
                <a:ea typeface="DejaVu Sans"/>
              </a:rPr>
              <a:t>Performance Issues - Pipelining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72000" y="3378600"/>
            <a:ext cx="8976600" cy="2885400"/>
          </a:xfrm>
          <a:prstGeom prst="rect">
            <a:avLst/>
          </a:prstGeom>
          <a:blipFill rotWithShape="0">
            <a:blip r:embed="rId1"/>
            <a:stretch>
              <a:fillRect l="-387" t="-572" r="0" b="-1631"/>
            </a:stretch>
          </a:blip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endParaRPr b="0" lang="en-IN" sz="1800" spc="-1" strike="noStrike">
              <a:latin typeface="Arial"/>
            </a:endParaRPr>
          </a:p>
        </p:txBody>
      </p:sp>
      <p:sp>
        <p:nvSpPr>
          <p:cNvPr id="107" name="CustomShape 2"/>
          <p:cNvSpPr/>
          <p:nvPr/>
        </p:nvSpPr>
        <p:spPr>
          <a:xfrm>
            <a:off x="72000" y="1419120"/>
            <a:ext cx="90702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000000"/>
                </a:solidFill>
                <a:latin typeface="Calibri"/>
                <a:ea typeface="DejaVu Sans"/>
              </a:rPr>
              <a:t>Consider the un-pipelined processor in the previous section. Assume that it has a 1ns  clock cycle and that it uses 4 cycles for ALU operations and branches and 5 cycles for memory operations. Assume that the relative frequencies of these operations are 40%, 20%, and 40%, respectively. Suppose that due to clock skew and setup, pipelining the processor adds 0.2 ns of overhead to the clock. Ignoring any latency impact, how much speedup in the instruction execution rate will we gain from a pipeline?</a:t>
            </a:r>
            <a:endParaRPr b="0" lang="en-IN" sz="1800" spc="-1" strike="noStrike">
              <a:latin typeface="Arial"/>
            </a:endParaRPr>
          </a:p>
        </p:txBody>
      </p:sp>
      <p:sp>
        <p:nvSpPr>
          <p:cNvPr id="108" name="CustomShape 3"/>
          <p:cNvSpPr/>
          <p:nvPr/>
        </p:nvSpPr>
        <p:spPr>
          <a:xfrm>
            <a:off x="93960" y="963720"/>
            <a:ext cx="688068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IN" sz="2400" spc="-1" strike="noStrike" cap="small">
                <a:solidFill>
                  <a:srgbClr val="558ed5"/>
                </a:solidFill>
                <a:latin typeface="Calibri"/>
                <a:ea typeface="DejaVu Sans"/>
              </a:rPr>
              <a:t>Speedup from pipelining - Example</a:t>
            </a:r>
            <a:endParaRPr b="0" lang="en-IN" sz="2400" spc="-1" strike="noStrike">
              <a:latin typeface="Arial"/>
            </a:endParaRPr>
          </a:p>
        </p:txBody>
      </p:sp>
    </p:spTree>
  </p:cSld>
  <mc:AlternateContent>
    <mc:Choice Requires="p14">
      <p:transition p14:dur="10"/>
    </mc:Choice>
    <mc:Fallback>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2628720" y="1523880"/>
            <a:ext cx="38836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3600" spc="-1" strike="noStrike" cap="small">
                <a:solidFill>
                  <a:srgbClr val="558ed5"/>
                </a:solidFill>
                <a:latin typeface="Calibri"/>
                <a:ea typeface="DejaVu Sans"/>
              </a:rPr>
              <a:t>Pipelining hazards</a:t>
            </a:r>
            <a:endParaRPr b="0" lang="en-IN" sz="3600" spc="-1" strike="noStrike">
              <a:latin typeface="Arial"/>
            </a:endParaRPr>
          </a:p>
        </p:txBody>
      </p:sp>
      <p:pic>
        <p:nvPicPr>
          <p:cNvPr id="110" name="Picture 4" descr=""/>
          <p:cNvPicPr/>
          <p:nvPr/>
        </p:nvPicPr>
        <p:blipFill>
          <a:blip r:embed="rId1"/>
          <a:stretch/>
        </p:blipFill>
        <p:spPr>
          <a:xfrm rot="2350800">
            <a:off x="3175920" y="3549960"/>
            <a:ext cx="2595600" cy="1561680"/>
          </a:xfrm>
          <a:prstGeom prst="rect">
            <a:avLst/>
          </a:prstGeom>
          <a:ln>
            <a:noFill/>
          </a:ln>
          <a:effectLst>
            <a:innerShdw blurRad="63500" dir="13500000" dist="50800">
              <a:srgbClr val="000000">
                <a:alpha val="50000"/>
              </a:srgbClr>
            </a:innerShdw>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84960" y="1368000"/>
            <a:ext cx="8912880" cy="4645800"/>
          </a:xfrm>
          <a:prstGeom prst="rect">
            <a:avLst/>
          </a:prstGeom>
          <a:noFill/>
          <a:ln>
            <a:noFill/>
          </a:ln>
          <a:effectLst>
            <a:outerShdw dir="2700000" dist="37674">
              <a:srgbClr val="000000">
                <a:alpha val="40000"/>
              </a:srgbClr>
            </a:outerShdw>
          </a:effectLst>
        </p:spPr>
        <p:style>
          <a:lnRef idx="0"/>
          <a:fillRef idx="0"/>
          <a:effectRef idx="0"/>
          <a:fontRef idx="minor"/>
        </p:style>
      </p:sp>
      <p:sp>
        <p:nvSpPr>
          <p:cNvPr id="112" name="CustomShape 2"/>
          <p:cNvSpPr/>
          <p:nvPr/>
        </p:nvSpPr>
        <p:spPr>
          <a:xfrm>
            <a:off x="116640" y="720720"/>
            <a:ext cx="431352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800" spc="-1" strike="noStrike" cap="small">
                <a:solidFill>
                  <a:srgbClr val="558ed5"/>
                </a:solidFill>
                <a:latin typeface="Calibri"/>
                <a:ea typeface="DejaVu Sans"/>
              </a:rPr>
              <a:t>Pipeline Hazards </a:t>
            </a:r>
            <a:endParaRPr b="0" lang="en-IN" sz="2800" spc="-1" strike="noStrike">
              <a:latin typeface="Arial"/>
            </a:endParaRPr>
          </a:p>
        </p:txBody>
      </p:sp>
      <p:sp>
        <p:nvSpPr>
          <p:cNvPr id="113" name="CustomShape 3"/>
          <p:cNvSpPr/>
          <p:nvPr/>
        </p:nvSpPr>
        <p:spPr>
          <a:xfrm>
            <a:off x="84960" y="1368000"/>
            <a:ext cx="8985240" cy="4945680"/>
          </a:xfrm>
          <a:prstGeom prst="rect">
            <a:avLst/>
          </a:prstGeom>
          <a:noFill/>
          <a:ln>
            <a:noFill/>
          </a:ln>
        </p:spPr>
        <p:style>
          <a:lnRef idx="0"/>
          <a:fillRef idx="0"/>
          <a:effectRef idx="0"/>
          <a:fontRef idx="minor"/>
        </p:style>
        <p:txBody>
          <a:bodyPr lIns="90000" rIns="90000" tIns="45000" bIns="45000">
            <a:spAutoFit/>
          </a:bodyPr>
          <a:p>
            <a:pPr marL="216000" indent="-214200">
              <a:lnSpc>
                <a:spcPct val="90000"/>
              </a:lnSpc>
              <a:spcBef>
                <a:spcPts val="479"/>
              </a:spcBef>
              <a:buClr>
                <a:srgbClr val="000000"/>
              </a:buClr>
              <a:buSzPct val="45000"/>
              <a:buFont typeface="Wingdings" charset="2"/>
              <a:buChar char=""/>
            </a:pPr>
            <a:r>
              <a:rPr b="1" lang="en-IN" sz="2000" spc="-1" strike="noStrike">
                <a:solidFill>
                  <a:srgbClr val="558ed5"/>
                </a:solidFill>
                <a:latin typeface="Calibri"/>
                <a:ea typeface="DejaVu Sans"/>
              </a:rPr>
              <a:t>Pipeline Hazards</a:t>
            </a:r>
            <a:r>
              <a:rPr b="1" lang="en-IN" sz="2000" spc="-1" strike="noStrike">
                <a:solidFill>
                  <a:srgbClr val="0000ff"/>
                </a:solidFill>
                <a:latin typeface="Calibri"/>
                <a:ea typeface="DejaVu Sans"/>
              </a:rPr>
              <a:t> </a:t>
            </a:r>
            <a:r>
              <a:rPr b="0" lang="en-IN" sz="2000" spc="-1" strike="noStrike">
                <a:solidFill>
                  <a:srgbClr val="000000"/>
                </a:solidFill>
                <a:latin typeface="Calibri"/>
                <a:ea typeface="DejaVu Sans"/>
              </a:rPr>
              <a:t>are situations that prevent the next instruction in the instruction stream from executing in its designated clock cycle.</a:t>
            </a:r>
            <a:endParaRPr b="0" lang="en-IN" sz="2000" spc="-1" strike="noStrike">
              <a:latin typeface="Arial"/>
            </a:endParaRPr>
          </a:p>
          <a:p>
            <a:pPr marL="216000" indent="-214200">
              <a:lnSpc>
                <a:spcPct val="90000"/>
              </a:lnSpc>
              <a:spcBef>
                <a:spcPts val="479"/>
              </a:spcBef>
              <a:buClr>
                <a:srgbClr val="000000"/>
              </a:buClr>
              <a:buSzPct val="45000"/>
              <a:buFont typeface="Wingdings" charset="2"/>
              <a:buChar char=""/>
            </a:pPr>
            <a:r>
              <a:rPr b="0" lang="en-IN" sz="2000" spc="-1" strike="noStrike">
                <a:solidFill>
                  <a:srgbClr val="558ed5"/>
                </a:solidFill>
                <a:latin typeface="Calibri"/>
                <a:ea typeface="DejaVu Sans"/>
              </a:rPr>
              <a:t>Hazards</a:t>
            </a:r>
            <a:r>
              <a:rPr b="0" lang="en-IN" sz="2000" spc="-1" strike="noStrike">
                <a:solidFill>
                  <a:srgbClr val="000000"/>
                </a:solidFill>
                <a:latin typeface="Calibri"/>
                <a:ea typeface="DejaVu Sans"/>
              </a:rPr>
              <a:t> reduce the performance from the ideal speedup gained by pipelining. Thus, the CPI is greater than the ideal value of 1.</a:t>
            </a:r>
            <a:endParaRPr b="0" lang="en-IN" sz="2000" spc="-1" strike="noStrike">
              <a:latin typeface="Arial"/>
            </a:endParaRPr>
          </a:p>
          <a:p>
            <a:pPr marL="343080" indent="-340920">
              <a:lnSpc>
                <a:spcPct val="90000"/>
              </a:lnSpc>
              <a:spcBef>
                <a:spcPts val="479"/>
              </a:spcBef>
              <a:buClr>
                <a:srgbClr val="000000"/>
              </a:buClr>
              <a:buSzPct val="45000"/>
              <a:buFont typeface="Wingdings" charset="2"/>
              <a:buChar char=""/>
            </a:pPr>
            <a:r>
              <a:rPr b="0" lang="en-IN" sz="2000" spc="-1" strike="noStrike">
                <a:solidFill>
                  <a:srgbClr val="558ed5"/>
                </a:solidFill>
                <a:latin typeface="Calibri"/>
                <a:ea typeface="DejaVu Sans"/>
              </a:rPr>
              <a:t>Three types of hazards</a:t>
            </a:r>
            <a:endParaRPr b="0" lang="en-IN" sz="2000" spc="-1" strike="noStrike">
              <a:latin typeface="Arial"/>
            </a:endParaRPr>
          </a:p>
          <a:p>
            <a:pPr marL="216000" indent="-214200">
              <a:lnSpc>
                <a:spcPct val="90000"/>
              </a:lnSpc>
              <a:spcBef>
                <a:spcPts val="479"/>
              </a:spcBef>
              <a:buClr>
                <a:srgbClr val="000000"/>
              </a:buClr>
              <a:buSzPct val="45000"/>
              <a:buFont typeface="Wingdings" charset="2"/>
              <a:buChar char=""/>
            </a:pPr>
            <a:r>
              <a:rPr b="1" lang="en-IN" sz="2000" spc="-1" strike="noStrike">
                <a:solidFill>
                  <a:srgbClr val="558ed5"/>
                </a:solidFill>
                <a:latin typeface="Calibri"/>
                <a:ea typeface="DejaVu Sans"/>
              </a:rPr>
              <a:t>Structural hazards</a:t>
            </a:r>
            <a:endParaRPr b="0" lang="en-IN" sz="2000" spc="-1" strike="noStrike">
              <a:latin typeface="Arial"/>
            </a:endParaRPr>
          </a:p>
          <a:p>
            <a:pPr marL="216000" indent="-214200">
              <a:lnSpc>
                <a:spcPct val="90000"/>
              </a:lnSpc>
              <a:spcBef>
                <a:spcPts val="400"/>
              </a:spcBef>
              <a:buClr>
                <a:srgbClr val="000000"/>
              </a:buClr>
              <a:buSzPct val="45000"/>
              <a:buFont typeface="Wingdings" charset="2"/>
              <a:buChar char=""/>
            </a:pPr>
            <a:r>
              <a:rPr b="0" lang="en-IN" sz="2000" spc="-1" strike="noStrike">
                <a:solidFill>
                  <a:srgbClr val="000000"/>
                </a:solidFill>
                <a:latin typeface="Calibri"/>
                <a:ea typeface="DejaVu Sans"/>
              </a:rPr>
              <a:t>Arise from </a:t>
            </a:r>
            <a:r>
              <a:rPr b="0" lang="en-IN" sz="2000" spc="-1" strike="noStrike">
                <a:solidFill>
                  <a:srgbClr val="558ed5"/>
                </a:solidFill>
                <a:latin typeface="Calibri"/>
                <a:ea typeface="DejaVu Sans"/>
              </a:rPr>
              <a:t>resource conflicts</a:t>
            </a:r>
            <a:r>
              <a:rPr b="0" lang="en-IN" sz="2000" spc="-1" strike="noStrike">
                <a:solidFill>
                  <a:srgbClr val="c00000"/>
                </a:solidFill>
                <a:latin typeface="Calibri"/>
                <a:ea typeface="DejaVu Sans"/>
              </a:rPr>
              <a:t> </a:t>
            </a:r>
            <a:r>
              <a:rPr b="0" lang="en-IN" sz="2000" spc="-1" strike="noStrike">
                <a:solidFill>
                  <a:srgbClr val="000000"/>
                </a:solidFill>
                <a:latin typeface="Calibri"/>
                <a:ea typeface="DejaVu Sans"/>
              </a:rPr>
              <a:t>when the hardware </a:t>
            </a:r>
            <a:r>
              <a:rPr b="0" lang="en-IN" sz="2000" spc="-1" strike="noStrike">
                <a:solidFill>
                  <a:srgbClr val="558ed5"/>
                </a:solidFill>
                <a:latin typeface="Calibri"/>
                <a:ea typeface="DejaVu Sans"/>
              </a:rPr>
              <a:t>can’t</a:t>
            </a:r>
            <a:r>
              <a:rPr b="0" lang="en-IN" sz="2000" spc="-1" strike="noStrike">
                <a:solidFill>
                  <a:srgbClr val="c00000"/>
                </a:solidFill>
                <a:latin typeface="Calibri"/>
                <a:ea typeface="DejaVu Sans"/>
              </a:rPr>
              <a:t> </a:t>
            </a:r>
            <a:r>
              <a:rPr b="0" lang="en-IN" sz="2000" spc="-1" strike="noStrike">
                <a:solidFill>
                  <a:srgbClr val="000000"/>
                </a:solidFill>
                <a:latin typeface="Calibri"/>
                <a:ea typeface="DejaVu Sans"/>
              </a:rPr>
              <a:t>support all possible combinations of overlapping instructions</a:t>
            </a:r>
            <a:endParaRPr b="0" lang="en-IN" sz="2000" spc="-1" strike="noStrike">
              <a:latin typeface="Arial"/>
            </a:endParaRPr>
          </a:p>
          <a:p>
            <a:pPr marL="216000" indent="-214200">
              <a:lnSpc>
                <a:spcPct val="90000"/>
              </a:lnSpc>
              <a:spcBef>
                <a:spcPts val="479"/>
              </a:spcBef>
              <a:buClr>
                <a:srgbClr val="000000"/>
              </a:buClr>
              <a:buSzPct val="45000"/>
              <a:buFont typeface="Wingdings" charset="2"/>
              <a:buChar char=""/>
            </a:pPr>
            <a:r>
              <a:rPr b="1" lang="en-IN" sz="2000" spc="-1" strike="noStrike">
                <a:solidFill>
                  <a:srgbClr val="558ed5"/>
                </a:solidFill>
                <a:latin typeface="Calibri"/>
                <a:ea typeface="DejaVu Sans"/>
              </a:rPr>
              <a:t>Data hazards</a:t>
            </a:r>
            <a:endParaRPr b="0" lang="en-IN" sz="2000" spc="-1" strike="noStrike">
              <a:latin typeface="Arial"/>
            </a:endParaRPr>
          </a:p>
          <a:p>
            <a:pPr marL="216000" indent="-214200">
              <a:lnSpc>
                <a:spcPct val="90000"/>
              </a:lnSpc>
              <a:spcBef>
                <a:spcPts val="400"/>
              </a:spcBef>
              <a:buClr>
                <a:srgbClr val="000000"/>
              </a:buClr>
              <a:buSzPct val="45000"/>
              <a:buFont typeface="Wingdings" charset="2"/>
              <a:buChar char=""/>
            </a:pPr>
            <a:r>
              <a:rPr b="0" lang="en-IN" sz="2000" spc="-1" strike="noStrike">
                <a:solidFill>
                  <a:srgbClr val="000000"/>
                </a:solidFill>
                <a:latin typeface="Calibri"/>
                <a:ea typeface="DejaVu Sans"/>
              </a:rPr>
              <a:t>Arise when an instruction </a:t>
            </a:r>
            <a:r>
              <a:rPr b="0" lang="en-IN" sz="2000" spc="-1" strike="noStrike">
                <a:solidFill>
                  <a:srgbClr val="558ed5"/>
                </a:solidFill>
                <a:latin typeface="Calibri"/>
                <a:ea typeface="DejaVu Sans"/>
              </a:rPr>
              <a:t>depends on the results</a:t>
            </a:r>
            <a:r>
              <a:rPr b="0" lang="en-IN" sz="2000" spc="-1" strike="noStrike">
                <a:solidFill>
                  <a:srgbClr val="000000"/>
                </a:solidFill>
                <a:latin typeface="Calibri"/>
                <a:ea typeface="DejaVu Sans"/>
              </a:rPr>
              <a:t> of a previous instruction in a way that is exposed by overlapping of instruction in pipeline</a:t>
            </a:r>
            <a:endParaRPr b="0" lang="en-IN" sz="2000" spc="-1" strike="noStrike">
              <a:latin typeface="Arial"/>
            </a:endParaRPr>
          </a:p>
          <a:p>
            <a:pPr marL="216000" indent="-214200">
              <a:lnSpc>
                <a:spcPct val="90000"/>
              </a:lnSpc>
              <a:spcBef>
                <a:spcPts val="479"/>
              </a:spcBef>
              <a:buClr>
                <a:srgbClr val="000000"/>
              </a:buClr>
              <a:buSzPct val="45000"/>
              <a:buFont typeface="Wingdings" charset="2"/>
              <a:buChar char=""/>
            </a:pPr>
            <a:r>
              <a:rPr b="1" lang="en-IN" sz="2000" spc="-1" strike="noStrike">
                <a:solidFill>
                  <a:srgbClr val="558ed5"/>
                </a:solidFill>
                <a:latin typeface="Calibri"/>
                <a:ea typeface="DejaVu Sans"/>
              </a:rPr>
              <a:t>Control hazards</a:t>
            </a:r>
            <a:endParaRPr b="0" lang="en-IN" sz="2000" spc="-1" strike="noStrike">
              <a:latin typeface="Arial"/>
            </a:endParaRPr>
          </a:p>
          <a:p>
            <a:pPr marL="216000" indent="-214200">
              <a:lnSpc>
                <a:spcPct val="100000"/>
              </a:lnSpc>
              <a:buClr>
                <a:srgbClr val="000000"/>
              </a:buClr>
              <a:buSzPct val="45000"/>
              <a:buFont typeface="Wingdings" charset="2"/>
              <a:buChar char=""/>
            </a:pPr>
            <a:r>
              <a:rPr b="0" lang="en-IN" sz="2000" spc="-1" strike="noStrike">
                <a:solidFill>
                  <a:srgbClr val="000000"/>
                </a:solidFill>
                <a:latin typeface="Calibri"/>
                <a:ea typeface="DejaVu Sans"/>
              </a:rPr>
              <a:t>Arise from the pipelining of </a:t>
            </a:r>
            <a:r>
              <a:rPr b="0" lang="en-IN" sz="2000" spc="-1" strike="noStrike">
                <a:solidFill>
                  <a:srgbClr val="558ed5"/>
                </a:solidFill>
                <a:latin typeface="Calibri"/>
                <a:ea typeface="DejaVu Sans"/>
              </a:rPr>
              <a:t>branches</a:t>
            </a:r>
            <a:r>
              <a:rPr b="0" lang="en-IN" sz="2000" spc="-1" strike="noStrike">
                <a:solidFill>
                  <a:srgbClr val="000000"/>
                </a:solidFill>
                <a:latin typeface="Calibri"/>
                <a:ea typeface="DejaVu Sans"/>
              </a:rPr>
              <a:t> and other instructions that </a:t>
            </a:r>
            <a:r>
              <a:rPr b="0" lang="en-IN" sz="2000" spc="-1" strike="noStrike">
                <a:solidFill>
                  <a:srgbClr val="558ed5"/>
                </a:solidFill>
                <a:latin typeface="Calibri"/>
                <a:ea typeface="DejaVu Sans"/>
              </a:rPr>
              <a:t>change the PC </a:t>
            </a:r>
            <a:r>
              <a:rPr b="0" lang="en-IN" sz="2000" spc="-1" strike="noStrike">
                <a:solidFill>
                  <a:srgbClr val="000000"/>
                </a:solidFill>
                <a:latin typeface="Calibri"/>
                <a:ea typeface="DejaVu Sans"/>
              </a:rPr>
              <a:t>(Program Counter)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3064</TotalTime>
  <Application>LibreOffice/6.2.7.1$Linux_X86_64 LibreOffice_project/20$Build-1</Application>
  <Words>1280</Words>
  <Paragraphs>195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2016-01-05T00:08:12Z</dcterms:created>
  <dc:creator>PESU-CS</dc:creator>
  <dc:description/>
  <dc:language>en-IN</dc:language>
  <cp:lastModifiedBy/>
  <dcterms:modified xsi:type="dcterms:W3CDTF">2020-02-12T06:40:27Z</dcterms:modified>
  <cp:revision>767</cp:revision>
  <dc:subject/>
  <dc:title>Microprocessor  &amp;  Computer Architecture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9</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