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3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jpeg" ContentType="image/jpeg"/>
  <Override PartName="/ppt/media/image11.jpeg" ContentType="image/jpeg"/>
  <Override PartName="/ppt/media/image7.png" ContentType="image/png"/>
  <Override PartName="/ppt/media/image16.png" ContentType="image/png"/>
  <Override PartName="/ppt/media/image3.jpeg" ContentType="image/jpeg"/>
  <Override PartName="/ppt/media/image1.jpeg" ContentType="image/jpeg"/>
  <Override PartName="/ppt/media/image4.jpeg" ContentType="image/jpeg"/>
  <Override PartName="/ppt/media/image6.png" ContentType="image/png"/>
  <Override PartName="/ppt/media/image2.jpeg" ContentType="image/jpeg"/>
  <Override PartName="/ppt/media/image8.png" ContentType="image/png"/>
  <Override PartName="/ppt/media/image9.png" ContentType="image/png"/>
  <Override PartName="/ppt/media/image10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</a:t>
            </a:r>
            <a:r>
              <a:rPr b="0" lang="en-IN" sz="2000" spc="-1" strike="noStrike">
                <a:latin typeface="Arial"/>
              </a:rPr>
              <a:t>the notes </a:t>
            </a:r>
            <a:r>
              <a:rPr b="0" lang="en-IN" sz="2000" spc="-1" strike="noStrike">
                <a:latin typeface="Arial"/>
              </a:rPr>
              <a:t>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0A9ABFA-802D-4441-9B22-0C9F1583B5C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7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20EC575-C60E-47B5-92EE-3C4988DF152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74" name="CustomShape 4"/>
          <p:cNvSpPr/>
          <p:nvPr/>
        </p:nvSpPr>
        <p:spPr>
          <a:xfrm>
            <a:off x="0" y="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69906F-BFE0-4F15-9AD8-E86537CBA4DE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AA485A-7904-4091-98E8-33D016270EF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88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28600" indent="-2264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z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q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/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:</a:t>
            </a:r>
            <a:endParaRPr b="0" lang="en-IN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/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endParaRPr b="0" lang="en-IN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288F9FE-7B3C-4C53-85D0-9D78D66B8CAE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8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1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z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…</a:t>
            </a:r>
            <a:endParaRPr b="0" lang="en-IN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z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1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’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5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4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(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6</a:t>
            </a:r>
            <a:r>
              <a:rPr b="0" lang="en-IN" sz="2000" spc="-1" strike="noStrike">
                <a:latin typeface="Arial"/>
              </a:rPr>
              <a:t>)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(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5</a:t>
            </a:r>
            <a:r>
              <a:rPr b="0" lang="en-IN" sz="2000" spc="-1" strike="noStrike">
                <a:latin typeface="Arial"/>
              </a:rPr>
              <a:t>)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b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z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,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q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q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g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y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w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.</a:t>
            </a: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90" name="CustomShape 3"/>
          <p:cNvSpPr/>
          <p:nvPr/>
        </p:nvSpPr>
        <p:spPr>
          <a:xfrm>
            <a:off x="3884760" y="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FC83BFE-0DEB-4767-A8D6-21B1D2D95494}" type="datetime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12/02/20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91" name="CustomShape 4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7E4DCE-74EA-49FB-9C9A-28565D320FE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83" name="CustomShape 3"/>
          <p:cNvSpPr/>
          <p:nvPr/>
        </p:nvSpPr>
        <p:spPr>
          <a:xfrm>
            <a:off x="0" y="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4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0AF77C0-72EC-4517-A365-6E47A57CC61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-11160"/>
            <a:ext cx="9141120" cy="599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Microprocessor &amp; Computer Architecture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" name="Picture 6" descr=""/>
          <p:cNvPicPr/>
          <p:nvPr/>
        </p:nvPicPr>
        <p:blipFill>
          <a:blip r:embed="rId2"/>
          <a:srcRect l="9377" t="20345" r="6233" b="15652"/>
          <a:stretch/>
        </p:blipFill>
        <p:spPr>
          <a:xfrm>
            <a:off x="7310520" y="-11160"/>
            <a:ext cx="1830600" cy="60840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2" name="CustomShape 2"/>
          <p:cNvSpPr/>
          <p:nvPr/>
        </p:nvSpPr>
        <p:spPr>
          <a:xfrm>
            <a:off x="0" y="6400800"/>
            <a:ext cx="9141120" cy="45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127080" y="6462000"/>
            <a:ext cx="2989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UNIT – 2  | SESSION – 4-5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3508920" y="6488640"/>
            <a:ext cx="1650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latin typeface="Arial Black"/>
                <a:ea typeface="DejaVu Sans"/>
              </a:rPr>
              <a:t>UE18CS253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12600" y="-11160"/>
            <a:ext cx="9141120" cy="599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Microprocessor &amp; Computer Architecture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44" name="Picture 6" descr=""/>
          <p:cNvPicPr/>
          <p:nvPr/>
        </p:nvPicPr>
        <p:blipFill>
          <a:blip r:embed="rId2"/>
          <a:srcRect l="9377" t="20345" r="6233" b="15652"/>
          <a:stretch/>
        </p:blipFill>
        <p:spPr>
          <a:xfrm>
            <a:off x="7310520" y="-11160"/>
            <a:ext cx="1830600" cy="60840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45" name="CustomShape 2"/>
          <p:cNvSpPr/>
          <p:nvPr/>
        </p:nvSpPr>
        <p:spPr>
          <a:xfrm>
            <a:off x="0" y="6400800"/>
            <a:ext cx="9141120" cy="45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50840" y="6462000"/>
            <a:ext cx="2989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UNIT – 2  | SESSION – 4-5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508920" y="6488640"/>
            <a:ext cx="1650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latin typeface="Arial Black"/>
                <a:ea typeface="DejaVu Sans"/>
              </a:rPr>
              <a:t>UE18CS253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12600" y="-11160"/>
            <a:ext cx="9141120" cy="599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Microprocessor &amp; Computer Architecture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7" name="Picture 6" descr=""/>
          <p:cNvPicPr/>
          <p:nvPr/>
        </p:nvPicPr>
        <p:blipFill>
          <a:blip r:embed="rId2"/>
          <a:srcRect l="9377" t="20345" r="6233" b="15652"/>
          <a:stretch/>
        </p:blipFill>
        <p:spPr>
          <a:xfrm>
            <a:off x="7310520" y="-11160"/>
            <a:ext cx="1830600" cy="60840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88" name="CustomShape 2"/>
          <p:cNvSpPr/>
          <p:nvPr/>
        </p:nvSpPr>
        <p:spPr>
          <a:xfrm>
            <a:off x="0" y="6400800"/>
            <a:ext cx="9141120" cy="45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150840" y="6462000"/>
            <a:ext cx="2989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UNIT – 2  | SESSION – 4-5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508920" y="6488640"/>
            <a:ext cx="1650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latin typeface="Arial Black"/>
                <a:ea typeface="DejaVu Sans"/>
              </a:rPr>
              <a:t>UE18CS253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14400" y="1371600"/>
            <a:ext cx="6932160" cy="32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IN" sz="36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MICROPROCESSOR AND COMPUTER ARCHITECTURE</a:t>
            </a: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IN" sz="36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 Hazards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 rot="3808800">
            <a:off x="167040" y="3389400"/>
            <a:ext cx="2145240" cy="1698840"/>
          </a:xfrm>
          <a:prstGeom prst="rect">
            <a:avLst/>
          </a:prstGeom>
          <a:ln>
            <a:noFill/>
          </a:ln>
        </p:spPr>
      </p:pic>
      <p:pic>
        <p:nvPicPr>
          <p:cNvPr id="137" name="Picture 4" descr=""/>
          <p:cNvPicPr/>
          <p:nvPr/>
        </p:nvPicPr>
        <p:blipFill>
          <a:blip r:embed="rId2"/>
          <a:stretch/>
        </p:blipFill>
        <p:spPr>
          <a:xfrm rot="2350800">
            <a:off x="6519240" y="3389760"/>
            <a:ext cx="2101320" cy="1355760"/>
          </a:xfrm>
          <a:prstGeom prst="rect">
            <a:avLst/>
          </a:prstGeom>
          <a:ln>
            <a:noFill/>
          </a:ln>
          <a:effectLst>
            <a:innerShdw blurRad="63500" dir="13500000" dist="50800">
              <a:srgbClr val="000000">
                <a:alpha val="50000"/>
              </a:srgbClr>
            </a:innerShdw>
          </a:effectLst>
        </p:spPr>
      </p:pic>
      <p:sp>
        <p:nvSpPr>
          <p:cNvPr id="138" name="CustomShape 2"/>
          <p:cNvSpPr/>
          <p:nvPr/>
        </p:nvSpPr>
        <p:spPr>
          <a:xfrm>
            <a:off x="6095880" y="5283720"/>
            <a:ext cx="2948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Credits: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MPCA Team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 1"/>
          <p:cNvGraphicFramePr/>
          <p:nvPr/>
        </p:nvGraphicFramePr>
        <p:xfrm>
          <a:off x="1242360" y="2037960"/>
          <a:ext cx="6400440" cy="3101040"/>
        </p:xfrm>
        <a:graphic>
          <a:graphicData uri="http://schemas.openxmlformats.org/drawingml/2006/table">
            <a:tbl>
              <a:tblPr/>
              <a:tblGrid>
                <a:gridCol w="1098720"/>
                <a:gridCol w="501120"/>
                <a:gridCol w="514080"/>
                <a:gridCol w="423360"/>
                <a:gridCol w="605160"/>
                <a:gridCol w="527400"/>
                <a:gridCol w="627480"/>
                <a:gridCol w="401760"/>
                <a:gridCol w="556920"/>
                <a:gridCol w="571320"/>
                <a:gridCol w="573120"/>
              </a:tblGrid>
              <a:tr h="434160"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Instruction Number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10"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Clock number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80880">
                <a:tc>
                  <a:tcPr marL="68400" marR="684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load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Instruction i+1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Instruction i+2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Instruction i+3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1" lang="en-IN" sz="1700" spc="-1" strike="noStrike">
                          <a:solidFill>
                            <a:srgbClr val="ff0000"/>
                          </a:solidFill>
                          <a:latin typeface="Times New Roman"/>
                          <a:ea typeface="DejaVu Sans"/>
                        </a:rPr>
                        <a:t>stall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1" lang="en-IN" sz="1700" spc="-1" strike="noStrike">
                          <a:solidFill>
                            <a:srgbClr val="ff0000"/>
                          </a:solidFill>
                          <a:latin typeface="Times New Roman"/>
                          <a:ea typeface="DejaVu Sans"/>
                        </a:rPr>
                        <a:t>stall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b="1" lang="en-IN" sz="1700" spc="-1" strike="noStrike">
                          <a:solidFill>
                            <a:srgbClr val="ff0000"/>
                          </a:solidFill>
                          <a:latin typeface="Times New Roman"/>
                          <a:ea typeface="DejaVu Sans"/>
                        </a:rPr>
                        <a:t>stall</a:t>
                      </a:r>
                      <a:endParaRPr b="0" lang="en-IN" sz="17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Instruction i+4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600"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Instruction i+5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CustomShape 2"/>
          <p:cNvSpPr/>
          <p:nvPr/>
        </p:nvSpPr>
        <p:spPr>
          <a:xfrm>
            <a:off x="510480" y="939960"/>
            <a:ext cx="812268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STALL CYCLES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8" dur="5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794240" y="2892240"/>
            <a:ext cx="3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1680120" y="3071880"/>
            <a:ext cx="3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2075400" y="2668320"/>
            <a:ext cx="3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roup 4"/>
          <p:cNvGrpSpPr/>
          <p:nvPr/>
        </p:nvGrpSpPr>
        <p:grpSpPr>
          <a:xfrm>
            <a:off x="658080" y="647640"/>
            <a:ext cx="7823880" cy="5562360"/>
            <a:chOff x="658080" y="647640"/>
            <a:chExt cx="7823880" cy="5562360"/>
          </a:xfrm>
        </p:grpSpPr>
        <p:sp>
          <p:nvSpPr>
            <p:cNvPr id="175" name="Line 5"/>
            <p:cNvSpPr/>
            <p:nvPr/>
          </p:nvSpPr>
          <p:spPr>
            <a:xfrm>
              <a:off x="4179600" y="2475720"/>
              <a:ext cx="136080" cy="5400"/>
            </a:xfrm>
            <a:prstGeom prst="line">
              <a:avLst/>
            </a:prstGeom>
            <a:ln w="15840">
              <a:solidFill>
                <a:srgbClr val="eb75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6"/>
            <p:cNvSpPr/>
            <p:nvPr/>
          </p:nvSpPr>
          <p:spPr>
            <a:xfrm>
              <a:off x="4315680" y="2294280"/>
              <a:ext cx="131760" cy="371160"/>
            </a:xfrm>
            <a:prstGeom prst="rect">
              <a:avLst/>
            </a:prstGeom>
            <a:solidFill>
              <a:srgbClr val="fbe2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7"/>
            <p:cNvSpPr/>
            <p:nvPr/>
          </p:nvSpPr>
          <p:spPr>
            <a:xfrm>
              <a:off x="4315680" y="2294280"/>
              <a:ext cx="131760" cy="371160"/>
            </a:xfrm>
            <a:prstGeom prst="rect">
              <a:avLst/>
            </a:prstGeom>
            <a:noFill/>
            <a:ln w="9360">
              <a:solidFill>
                <a:srgbClr val="eb75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Line 8"/>
            <p:cNvSpPr/>
            <p:nvPr/>
          </p:nvSpPr>
          <p:spPr>
            <a:xfrm flipV="1">
              <a:off x="4583880" y="2288880"/>
              <a:ext cx="1800" cy="3816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9"/>
            <p:cNvSpPr/>
            <p:nvPr/>
          </p:nvSpPr>
          <p:spPr>
            <a:xfrm flipH="1">
              <a:off x="4447800" y="2293920"/>
              <a:ext cx="136080" cy="25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Line 10"/>
            <p:cNvSpPr/>
            <p:nvPr/>
          </p:nvSpPr>
          <p:spPr>
            <a:xfrm flipH="1">
              <a:off x="4447800" y="2665440"/>
              <a:ext cx="136080" cy="25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1"/>
            <p:cNvSpPr/>
            <p:nvPr/>
          </p:nvSpPr>
          <p:spPr>
            <a:xfrm>
              <a:off x="2540160" y="2294280"/>
              <a:ext cx="135720" cy="37116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2"/>
            <p:cNvSpPr/>
            <p:nvPr/>
          </p:nvSpPr>
          <p:spPr>
            <a:xfrm>
              <a:off x="2540160" y="2294280"/>
              <a:ext cx="135720" cy="37116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13"/>
            <p:cNvSpPr/>
            <p:nvPr/>
          </p:nvSpPr>
          <p:spPr>
            <a:xfrm flipV="1">
              <a:off x="2403720" y="2288880"/>
              <a:ext cx="3960" cy="3816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Line 14"/>
            <p:cNvSpPr/>
            <p:nvPr/>
          </p:nvSpPr>
          <p:spPr>
            <a:xfrm>
              <a:off x="2403720" y="2293920"/>
              <a:ext cx="143640" cy="25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Line 15"/>
            <p:cNvSpPr/>
            <p:nvPr/>
          </p:nvSpPr>
          <p:spPr>
            <a:xfrm>
              <a:off x="2403720" y="2665440"/>
              <a:ext cx="143640" cy="25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6"/>
            <p:cNvSpPr/>
            <p:nvPr/>
          </p:nvSpPr>
          <p:spPr>
            <a:xfrm>
              <a:off x="1904760" y="2294280"/>
              <a:ext cx="131760" cy="37116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7"/>
            <p:cNvSpPr/>
            <p:nvPr/>
          </p:nvSpPr>
          <p:spPr>
            <a:xfrm>
              <a:off x="1904760" y="2294280"/>
              <a:ext cx="131760" cy="37116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8"/>
            <p:cNvSpPr/>
            <p:nvPr/>
          </p:nvSpPr>
          <p:spPr>
            <a:xfrm>
              <a:off x="1768680" y="2294280"/>
              <a:ext cx="135720" cy="37116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9"/>
            <p:cNvSpPr/>
            <p:nvPr/>
          </p:nvSpPr>
          <p:spPr>
            <a:xfrm>
              <a:off x="1838880" y="23695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190" name="CustomShape 20"/>
            <p:cNvSpPr/>
            <p:nvPr/>
          </p:nvSpPr>
          <p:spPr>
            <a:xfrm>
              <a:off x="1872360" y="2369520"/>
              <a:ext cx="849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191" name="CustomShape 21"/>
            <p:cNvSpPr/>
            <p:nvPr/>
          </p:nvSpPr>
          <p:spPr>
            <a:xfrm>
              <a:off x="2439360" y="236952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192" name="CustomShape 22"/>
            <p:cNvSpPr/>
            <p:nvPr/>
          </p:nvSpPr>
          <p:spPr>
            <a:xfrm>
              <a:off x="2525040" y="236952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193" name="CustomShape 23"/>
            <p:cNvSpPr/>
            <p:nvPr/>
          </p:nvSpPr>
          <p:spPr>
            <a:xfrm>
              <a:off x="2594160" y="236952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194" name="CustomShape 24"/>
            <p:cNvSpPr/>
            <p:nvPr/>
          </p:nvSpPr>
          <p:spPr>
            <a:xfrm>
              <a:off x="3072960" y="2109600"/>
              <a:ext cx="202680" cy="739800"/>
            </a:xfrm>
            <a:custGeom>
              <a:avLst/>
              <a:gdLst/>
              <a:ahLst/>
              <a:rect l="l" t="t" r="r" b="b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5"/>
            <p:cNvSpPr/>
            <p:nvPr/>
          </p:nvSpPr>
          <p:spPr>
            <a:xfrm>
              <a:off x="3072960" y="2109600"/>
              <a:ext cx="202680" cy="739800"/>
            </a:xfrm>
            <a:custGeom>
              <a:avLst/>
              <a:gdLst/>
              <a:ahLst/>
              <a:rect l="l" t="t" r="r" b="b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26"/>
            <p:cNvSpPr/>
            <p:nvPr/>
          </p:nvSpPr>
          <p:spPr>
            <a:xfrm>
              <a:off x="2036880" y="2475720"/>
              <a:ext cx="370800" cy="54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Line 27"/>
            <p:cNvSpPr/>
            <p:nvPr/>
          </p:nvSpPr>
          <p:spPr>
            <a:xfrm>
              <a:off x="2672280" y="2387520"/>
              <a:ext cx="404280" cy="25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Line 28"/>
            <p:cNvSpPr/>
            <p:nvPr/>
          </p:nvSpPr>
          <p:spPr>
            <a:xfrm>
              <a:off x="3276000" y="2475720"/>
              <a:ext cx="404280" cy="54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Line 29"/>
            <p:cNvSpPr/>
            <p:nvPr/>
          </p:nvSpPr>
          <p:spPr>
            <a:xfrm>
              <a:off x="2672280" y="2571840"/>
              <a:ext cx="404280" cy="25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30"/>
            <p:cNvSpPr/>
            <p:nvPr/>
          </p:nvSpPr>
          <p:spPr>
            <a:xfrm>
              <a:off x="2336760" y="2387520"/>
              <a:ext cx="66600" cy="87840"/>
            </a:xfrm>
            <a:custGeom>
              <a:avLst/>
              <a:gdLst/>
              <a:ahLst/>
              <a:rect l="l" t="t" r="r" b="b"/>
              <a:pathLst>
                <a:path w="36" h="34">
                  <a:moveTo>
                    <a:pt x="0" y="34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1"/>
            <p:cNvSpPr/>
            <p:nvPr/>
          </p:nvSpPr>
          <p:spPr>
            <a:xfrm>
              <a:off x="2540160" y="3133080"/>
              <a:ext cx="135720" cy="3736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32"/>
            <p:cNvSpPr/>
            <p:nvPr/>
          </p:nvSpPr>
          <p:spPr>
            <a:xfrm>
              <a:off x="2540160" y="3133080"/>
              <a:ext cx="135720" cy="37368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33"/>
            <p:cNvSpPr/>
            <p:nvPr/>
          </p:nvSpPr>
          <p:spPr>
            <a:xfrm>
              <a:off x="2407680" y="3133080"/>
              <a:ext cx="131760" cy="37368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4"/>
            <p:cNvSpPr/>
            <p:nvPr/>
          </p:nvSpPr>
          <p:spPr>
            <a:xfrm>
              <a:off x="2476800" y="320832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05" name="CustomShape 35"/>
            <p:cNvSpPr/>
            <p:nvPr/>
          </p:nvSpPr>
          <p:spPr>
            <a:xfrm>
              <a:off x="2508480" y="3208320"/>
              <a:ext cx="853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06" name="CustomShape 36"/>
            <p:cNvSpPr/>
            <p:nvPr/>
          </p:nvSpPr>
          <p:spPr>
            <a:xfrm>
              <a:off x="177588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07" name="CustomShape 37"/>
            <p:cNvSpPr/>
            <p:nvPr/>
          </p:nvSpPr>
          <p:spPr>
            <a:xfrm>
              <a:off x="186192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08" name="CustomShape 38"/>
            <p:cNvSpPr/>
            <p:nvPr/>
          </p:nvSpPr>
          <p:spPr>
            <a:xfrm>
              <a:off x="1947240" y="93060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09" name="CustomShape 39"/>
            <p:cNvSpPr/>
            <p:nvPr/>
          </p:nvSpPr>
          <p:spPr>
            <a:xfrm>
              <a:off x="1978920" y="9306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0" name="CustomShape 40"/>
            <p:cNvSpPr/>
            <p:nvPr/>
          </p:nvSpPr>
          <p:spPr>
            <a:xfrm>
              <a:off x="2411280" y="93060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1" name="CustomShape 41"/>
            <p:cNvSpPr/>
            <p:nvPr/>
          </p:nvSpPr>
          <p:spPr>
            <a:xfrm>
              <a:off x="2497320" y="93060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2" name="CustomShape 42"/>
            <p:cNvSpPr/>
            <p:nvPr/>
          </p:nvSpPr>
          <p:spPr>
            <a:xfrm>
              <a:off x="2583000" y="93060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3" name="CustomShape 43"/>
            <p:cNvSpPr/>
            <p:nvPr/>
          </p:nvSpPr>
          <p:spPr>
            <a:xfrm>
              <a:off x="2614320" y="9306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4" name="CustomShape 44"/>
            <p:cNvSpPr/>
            <p:nvPr/>
          </p:nvSpPr>
          <p:spPr>
            <a:xfrm>
              <a:off x="304668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5" name="CustomShape 45"/>
            <p:cNvSpPr/>
            <p:nvPr/>
          </p:nvSpPr>
          <p:spPr>
            <a:xfrm>
              <a:off x="313272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6" name="CustomShape 46"/>
            <p:cNvSpPr/>
            <p:nvPr/>
          </p:nvSpPr>
          <p:spPr>
            <a:xfrm>
              <a:off x="3218400" y="93060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7" name="CustomShape 47"/>
            <p:cNvSpPr/>
            <p:nvPr/>
          </p:nvSpPr>
          <p:spPr>
            <a:xfrm>
              <a:off x="3251880" y="9306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8" name="CustomShape 48"/>
            <p:cNvSpPr/>
            <p:nvPr/>
          </p:nvSpPr>
          <p:spPr>
            <a:xfrm>
              <a:off x="368424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19" name="CustomShape 49"/>
            <p:cNvSpPr/>
            <p:nvPr/>
          </p:nvSpPr>
          <p:spPr>
            <a:xfrm>
              <a:off x="376992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0" name="CustomShape 50"/>
            <p:cNvSpPr/>
            <p:nvPr/>
          </p:nvSpPr>
          <p:spPr>
            <a:xfrm>
              <a:off x="3855240" y="93060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1" name="CustomShape 51"/>
            <p:cNvSpPr/>
            <p:nvPr/>
          </p:nvSpPr>
          <p:spPr>
            <a:xfrm>
              <a:off x="3890520" y="9306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2" name="CustomShape 52"/>
            <p:cNvSpPr/>
            <p:nvPr/>
          </p:nvSpPr>
          <p:spPr>
            <a:xfrm>
              <a:off x="431964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3" name="CustomShape 53"/>
            <p:cNvSpPr/>
            <p:nvPr/>
          </p:nvSpPr>
          <p:spPr>
            <a:xfrm>
              <a:off x="440532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4" name="CustomShape 54"/>
            <p:cNvSpPr/>
            <p:nvPr/>
          </p:nvSpPr>
          <p:spPr>
            <a:xfrm>
              <a:off x="4490640" y="93060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5" name="CustomShape 55"/>
            <p:cNvSpPr/>
            <p:nvPr/>
          </p:nvSpPr>
          <p:spPr>
            <a:xfrm>
              <a:off x="4526280" y="9306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6" name="CustomShape 56"/>
            <p:cNvSpPr/>
            <p:nvPr/>
          </p:nvSpPr>
          <p:spPr>
            <a:xfrm>
              <a:off x="495504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7" name="CustomShape 57"/>
            <p:cNvSpPr/>
            <p:nvPr/>
          </p:nvSpPr>
          <p:spPr>
            <a:xfrm>
              <a:off x="504432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8" name="CustomShape 58"/>
            <p:cNvSpPr/>
            <p:nvPr/>
          </p:nvSpPr>
          <p:spPr>
            <a:xfrm>
              <a:off x="5129640" y="93060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29" name="CustomShape 59"/>
            <p:cNvSpPr/>
            <p:nvPr/>
          </p:nvSpPr>
          <p:spPr>
            <a:xfrm>
              <a:off x="5161680" y="9306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0" name="CustomShape 60"/>
            <p:cNvSpPr/>
            <p:nvPr/>
          </p:nvSpPr>
          <p:spPr>
            <a:xfrm>
              <a:off x="1239120" y="647640"/>
              <a:ext cx="622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1" name="CustomShape 61"/>
            <p:cNvSpPr/>
            <p:nvPr/>
          </p:nvSpPr>
          <p:spPr>
            <a:xfrm>
              <a:off x="1311840" y="64764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2" name="CustomShape 62"/>
            <p:cNvSpPr/>
            <p:nvPr/>
          </p:nvSpPr>
          <p:spPr>
            <a:xfrm>
              <a:off x="1339200" y="647640"/>
              <a:ext cx="849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3" name="CustomShape 63"/>
            <p:cNvSpPr/>
            <p:nvPr/>
          </p:nvSpPr>
          <p:spPr>
            <a:xfrm>
              <a:off x="1440720" y="6476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4" name="CustomShape 64"/>
            <p:cNvSpPr/>
            <p:nvPr/>
          </p:nvSpPr>
          <p:spPr>
            <a:xfrm>
              <a:off x="1503720" y="64764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5" name="CustomShape 65"/>
            <p:cNvSpPr/>
            <p:nvPr/>
          </p:nvSpPr>
          <p:spPr>
            <a:xfrm>
              <a:off x="1535760" y="64764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6" name="CustomShape 66"/>
            <p:cNvSpPr/>
            <p:nvPr/>
          </p:nvSpPr>
          <p:spPr>
            <a:xfrm>
              <a:off x="1576440" y="64764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7" name="CustomShape 67"/>
            <p:cNvSpPr/>
            <p:nvPr/>
          </p:nvSpPr>
          <p:spPr>
            <a:xfrm>
              <a:off x="1604160" y="64764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8" name="CustomShape 68"/>
            <p:cNvSpPr/>
            <p:nvPr/>
          </p:nvSpPr>
          <p:spPr>
            <a:xfrm>
              <a:off x="1667520" y="64764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39" name="CustomShape 69"/>
            <p:cNvSpPr/>
            <p:nvPr/>
          </p:nvSpPr>
          <p:spPr>
            <a:xfrm>
              <a:off x="1705320" y="647640"/>
              <a:ext cx="518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0" name="CustomShape 70"/>
            <p:cNvSpPr/>
            <p:nvPr/>
          </p:nvSpPr>
          <p:spPr>
            <a:xfrm>
              <a:off x="1760760" y="64764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1" name="CustomShape 71"/>
            <p:cNvSpPr/>
            <p:nvPr/>
          </p:nvSpPr>
          <p:spPr>
            <a:xfrm>
              <a:off x="1791000" y="6476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2" name="CustomShape 72"/>
            <p:cNvSpPr/>
            <p:nvPr/>
          </p:nvSpPr>
          <p:spPr>
            <a:xfrm>
              <a:off x="1854360" y="647640"/>
              <a:ext cx="518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3" name="CustomShape 73"/>
            <p:cNvSpPr/>
            <p:nvPr/>
          </p:nvSpPr>
          <p:spPr>
            <a:xfrm>
              <a:off x="1915200" y="64764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4" name="CustomShape 74"/>
            <p:cNvSpPr/>
            <p:nvPr/>
          </p:nvSpPr>
          <p:spPr>
            <a:xfrm>
              <a:off x="1974960" y="64764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5" name="CustomShape 75"/>
            <p:cNvSpPr/>
            <p:nvPr/>
          </p:nvSpPr>
          <p:spPr>
            <a:xfrm>
              <a:off x="2008080" y="64764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6" name="CustomShape 76"/>
            <p:cNvSpPr/>
            <p:nvPr/>
          </p:nvSpPr>
          <p:spPr>
            <a:xfrm>
              <a:off x="2064240" y="64764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7" name="CustomShape 77"/>
            <p:cNvSpPr/>
            <p:nvPr/>
          </p:nvSpPr>
          <p:spPr>
            <a:xfrm>
              <a:off x="2125800" y="64764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8" name="CustomShape 78"/>
            <p:cNvSpPr/>
            <p:nvPr/>
          </p:nvSpPr>
          <p:spPr>
            <a:xfrm>
              <a:off x="2185560" y="64764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49" name="CustomShape 79"/>
            <p:cNvSpPr/>
            <p:nvPr/>
          </p:nvSpPr>
          <p:spPr>
            <a:xfrm>
              <a:off x="2212200" y="6476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0" name="CustomShape 80"/>
            <p:cNvSpPr/>
            <p:nvPr/>
          </p:nvSpPr>
          <p:spPr>
            <a:xfrm>
              <a:off x="2278440" y="64764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1" name="CustomShape 81"/>
            <p:cNvSpPr/>
            <p:nvPr/>
          </p:nvSpPr>
          <p:spPr>
            <a:xfrm>
              <a:off x="2336760" y="64764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)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2" name="CustomShape 82"/>
            <p:cNvSpPr/>
            <p:nvPr/>
          </p:nvSpPr>
          <p:spPr>
            <a:xfrm>
              <a:off x="875160" y="236952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3" name="CustomShape 83"/>
            <p:cNvSpPr/>
            <p:nvPr/>
          </p:nvSpPr>
          <p:spPr>
            <a:xfrm>
              <a:off x="1170000" y="2369520"/>
              <a:ext cx="4510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4" name="CustomShape 84"/>
            <p:cNvSpPr/>
            <p:nvPr/>
          </p:nvSpPr>
          <p:spPr>
            <a:xfrm>
              <a:off x="1000800" y="236952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5" name="CustomShape 85"/>
            <p:cNvSpPr/>
            <p:nvPr/>
          </p:nvSpPr>
          <p:spPr>
            <a:xfrm>
              <a:off x="1063800" y="23695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6" name="CustomShape 86"/>
            <p:cNvSpPr/>
            <p:nvPr/>
          </p:nvSpPr>
          <p:spPr>
            <a:xfrm>
              <a:off x="1573920" y="2369520"/>
              <a:ext cx="9010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R</a:t>
              </a: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	</a:t>
              </a: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	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7" name="CustomShape 87"/>
            <p:cNvSpPr/>
            <p:nvPr/>
          </p:nvSpPr>
          <p:spPr>
            <a:xfrm>
              <a:off x="1164600" y="236952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8" name="CustomShape 88"/>
            <p:cNvSpPr/>
            <p:nvPr/>
          </p:nvSpPr>
          <p:spPr>
            <a:xfrm>
              <a:off x="1233720" y="236952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ff3305"/>
                  </a:solidFill>
                  <a:latin typeface="Arial"/>
                  <a:ea typeface="DejaVu Sans"/>
                </a:rPr>
                <a:t>,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59" name="CustomShape 89"/>
            <p:cNvSpPr/>
            <p:nvPr/>
          </p:nvSpPr>
          <p:spPr>
            <a:xfrm>
              <a:off x="1265400" y="236952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60" name="CustomShape 90"/>
            <p:cNvSpPr/>
            <p:nvPr/>
          </p:nvSpPr>
          <p:spPr>
            <a:xfrm>
              <a:off x="1297080" y="236952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61" name="CustomShape 91"/>
            <p:cNvSpPr/>
            <p:nvPr/>
          </p:nvSpPr>
          <p:spPr>
            <a:xfrm>
              <a:off x="1364400" y="236952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62" name="CustomShape 92"/>
            <p:cNvSpPr/>
            <p:nvPr/>
          </p:nvSpPr>
          <p:spPr>
            <a:xfrm>
              <a:off x="1429200" y="23695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63" name="CustomShape 93"/>
            <p:cNvSpPr/>
            <p:nvPr/>
          </p:nvSpPr>
          <p:spPr>
            <a:xfrm>
              <a:off x="1464480" y="23695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64" name="CustomShape 94"/>
            <p:cNvSpPr/>
            <p:nvPr/>
          </p:nvSpPr>
          <p:spPr>
            <a:xfrm>
              <a:off x="1496520" y="236952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65" name="CustomShape 95"/>
            <p:cNvSpPr/>
            <p:nvPr/>
          </p:nvSpPr>
          <p:spPr>
            <a:xfrm>
              <a:off x="1561320" y="236952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66" name="Line 96"/>
            <p:cNvSpPr/>
            <p:nvPr/>
          </p:nvSpPr>
          <p:spPr>
            <a:xfrm>
              <a:off x="739800" y="2293920"/>
              <a:ext cx="3600" cy="3682440"/>
            </a:xfrm>
            <a:prstGeom prst="line">
              <a:avLst/>
            </a:prstGeom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97"/>
            <p:cNvSpPr/>
            <p:nvPr/>
          </p:nvSpPr>
          <p:spPr>
            <a:xfrm>
              <a:off x="719640" y="5958360"/>
              <a:ext cx="44280" cy="64440"/>
            </a:xfrm>
            <a:custGeom>
              <a:avLst/>
              <a:gdLst/>
              <a:ahLst/>
              <a:rect l="l" t="t" r="r" b="b"/>
              <a:pathLst>
                <a:path w="24" h="25">
                  <a:moveTo>
                    <a:pt x="24" y="0"/>
                  </a:moveTo>
                  <a:lnTo>
                    <a:pt x="0" y="2"/>
                  </a:lnTo>
                  <a:lnTo>
                    <a:pt x="13" y="25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98"/>
            <p:cNvSpPr/>
            <p:nvPr/>
          </p:nvSpPr>
          <p:spPr>
            <a:xfrm>
              <a:off x="658080" y="1468440"/>
              <a:ext cx="687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69" name="CustomShape 99"/>
            <p:cNvSpPr/>
            <p:nvPr/>
          </p:nvSpPr>
          <p:spPr>
            <a:xfrm>
              <a:off x="736200" y="146844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0" name="CustomShape 100"/>
            <p:cNvSpPr/>
            <p:nvPr/>
          </p:nvSpPr>
          <p:spPr>
            <a:xfrm>
              <a:off x="775440" y="14684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1" name="CustomShape 101"/>
            <p:cNvSpPr/>
            <p:nvPr/>
          </p:nvSpPr>
          <p:spPr>
            <a:xfrm>
              <a:off x="843840" y="146844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2" name="CustomShape 102"/>
            <p:cNvSpPr/>
            <p:nvPr/>
          </p:nvSpPr>
          <p:spPr>
            <a:xfrm>
              <a:off x="907560" y="146844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3" name="CustomShape 103"/>
            <p:cNvSpPr/>
            <p:nvPr/>
          </p:nvSpPr>
          <p:spPr>
            <a:xfrm>
              <a:off x="946800" y="14684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4" name="CustomShape 104"/>
            <p:cNvSpPr/>
            <p:nvPr/>
          </p:nvSpPr>
          <p:spPr>
            <a:xfrm>
              <a:off x="1015200" y="1468440"/>
              <a:ext cx="849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5" name="CustomShape 105"/>
            <p:cNvSpPr/>
            <p:nvPr/>
          </p:nvSpPr>
          <p:spPr>
            <a:xfrm>
              <a:off x="658080" y="16682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6" name="CustomShape 106"/>
            <p:cNvSpPr/>
            <p:nvPr/>
          </p:nvSpPr>
          <p:spPr>
            <a:xfrm>
              <a:off x="720720" y="166824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7" name="CustomShape 107"/>
            <p:cNvSpPr/>
            <p:nvPr/>
          </p:nvSpPr>
          <p:spPr>
            <a:xfrm>
              <a:off x="783000" y="16682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8" name="CustomShape 108"/>
            <p:cNvSpPr/>
            <p:nvPr/>
          </p:nvSpPr>
          <p:spPr>
            <a:xfrm>
              <a:off x="849240" y="166824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79" name="CustomShape 109"/>
            <p:cNvSpPr/>
            <p:nvPr/>
          </p:nvSpPr>
          <p:spPr>
            <a:xfrm>
              <a:off x="907200" y="166824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80" name="CustomShape 110"/>
            <p:cNvSpPr/>
            <p:nvPr/>
          </p:nvSpPr>
          <p:spPr>
            <a:xfrm>
              <a:off x="976680" y="166824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81" name="CustomShape 111"/>
            <p:cNvSpPr/>
            <p:nvPr/>
          </p:nvSpPr>
          <p:spPr>
            <a:xfrm>
              <a:off x="1008000" y="166824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82" name="CustomShape 112"/>
            <p:cNvSpPr/>
            <p:nvPr/>
          </p:nvSpPr>
          <p:spPr>
            <a:xfrm>
              <a:off x="1036080" y="166824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83" name="CustomShape 113"/>
            <p:cNvSpPr/>
            <p:nvPr/>
          </p:nvSpPr>
          <p:spPr>
            <a:xfrm>
              <a:off x="1101240" y="166824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84" name="CustomShape 114"/>
            <p:cNvSpPr/>
            <p:nvPr/>
          </p:nvSpPr>
          <p:spPr>
            <a:xfrm>
              <a:off x="1168560" y="1668240"/>
              <a:ext cx="14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15"/>
            <p:cNvSpPr/>
            <p:nvPr/>
          </p:nvSpPr>
          <p:spPr>
            <a:xfrm>
              <a:off x="658080" y="18604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86" name="CustomShape 116"/>
            <p:cNvSpPr/>
            <p:nvPr/>
          </p:nvSpPr>
          <p:spPr>
            <a:xfrm>
              <a:off x="721440" y="186048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87" name="CustomShape 117"/>
            <p:cNvSpPr/>
            <p:nvPr/>
          </p:nvSpPr>
          <p:spPr>
            <a:xfrm>
              <a:off x="764280" y="18604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88" name="CustomShape 118"/>
            <p:cNvSpPr/>
            <p:nvPr/>
          </p:nvSpPr>
          <p:spPr>
            <a:xfrm>
              <a:off x="829440" y="18604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89" name="CustomShape 119"/>
            <p:cNvSpPr/>
            <p:nvPr/>
          </p:nvSpPr>
          <p:spPr>
            <a:xfrm>
              <a:off x="896400" y="186048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0" name="CustomShape 120"/>
            <p:cNvSpPr/>
            <p:nvPr/>
          </p:nvSpPr>
          <p:spPr>
            <a:xfrm>
              <a:off x="658080" y="206028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1" name="CustomShape 121"/>
            <p:cNvSpPr/>
            <p:nvPr/>
          </p:nvSpPr>
          <p:spPr>
            <a:xfrm>
              <a:off x="696960" y="206028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2" name="CustomShape 122"/>
            <p:cNvSpPr/>
            <p:nvPr/>
          </p:nvSpPr>
          <p:spPr>
            <a:xfrm>
              <a:off x="721440" y="20602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3" name="CustomShape 123"/>
            <p:cNvSpPr/>
            <p:nvPr/>
          </p:nvSpPr>
          <p:spPr>
            <a:xfrm>
              <a:off x="789840" y="206028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4" name="CustomShape 124"/>
            <p:cNvSpPr/>
            <p:nvPr/>
          </p:nvSpPr>
          <p:spPr>
            <a:xfrm>
              <a:off x="821520" y="206028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5" name="CustomShape 125"/>
            <p:cNvSpPr/>
            <p:nvPr/>
          </p:nvSpPr>
          <p:spPr>
            <a:xfrm>
              <a:off x="849960" y="20602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6" name="CustomShape 126"/>
            <p:cNvSpPr/>
            <p:nvPr/>
          </p:nvSpPr>
          <p:spPr>
            <a:xfrm>
              <a:off x="914400" y="206028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7" name="CustomShape 127"/>
            <p:cNvSpPr/>
            <p:nvPr/>
          </p:nvSpPr>
          <p:spPr>
            <a:xfrm>
              <a:off x="976680" y="206028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8" name="CustomShape 128"/>
            <p:cNvSpPr/>
            <p:nvPr/>
          </p:nvSpPr>
          <p:spPr>
            <a:xfrm>
              <a:off x="1008360" y="206028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299" name="CustomShape 129"/>
            <p:cNvSpPr/>
            <p:nvPr/>
          </p:nvSpPr>
          <p:spPr>
            <a:xfrm>
              <a:off x="1047240" y="206028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00" name="CustomShape 130"/>
            <p:cNvSpPr/>
            <p:nvPr/>
          </p:nvSpPr>
          <p:spPr>
            <a:xfrm>
              <a:off x="1114560" y="2060280"/>
              <a:ext cx="518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01" name="CustomShape 131"/>
            <p:cNvSpPr/>
            <p:nvPr/>
          </p:nvSpPr>
          <p:spPr>
            <a:xfrm>
              <a:off x="1171800" y="206028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02" name="CustomShape 132"/>
            <p:cNvSpPr/>
            <p:nvPr/>
          </p:nvSpPr>
          <p:spPr>
            <a:xfrm>
              <a:off x="1207440" y="206028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03" name="CustomShape 133"/>
            <p:cNvSpPr/>
            <p:nvPr/>
          </p:nvSpPr>
          <p:spPr>
            <a:xfrm>
              <a:off x="1233720" y="20602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04" name="CustomShape 134"/>
            <p:cNvSpPr/>
            <p:nvPr/>
          </p:nvSpPr>
          <p:spPr>
            <a:xfrm>
              <a:off x="1301040" y="20602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05" name="CustomShape 135"/>
            <p:cNvSpPr/>
            <p:nvPr/>
          </p:nvSpPr>
          <p:spPr>
            <a:xfrm>
              <a:off x="1363680" y="206028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06" name="CustomShape 136"/>
            <p:cNvSpPr/>
            <p:nvPr/>
          </p:nvSpPr>
          <p:spPr>
            <a:xfrm>
              <a:off x="1425600" y="206028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)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07" name="Line 137"/>
            <p:cNvSpPr/>
            <p:nvPr/>
          </p:nvSpPr>
          <p:spPr>
            <a:xfrm>
              <a:off x="2604960" y="761760"/>
              <a:ext cx="5536080" cy="2520"/>
            </a:xfrm>
            <a:prstGeom prst="line">
              <a:avLst/>
            </a:prstGeom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38"/>
            <p:cNvSpPr/>
            <p:nvPr/>
          </p:nvSpPr>
          <p:spPr>
            <a:xfrm>
              <a:off x="875520" y="320832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09" name="CustomShape 139"/>
            <p:cNvSpPr/>
            <p:nvPr/>
          </p:nvSpPr>
          <p:spPr>
            <a:xfrm>
              <a:off x="938880" y="320832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0" name="CustomShape 140"/>
            <p:cNvSpPr/>
            <p:nvPr/>
          </p:nvSpPr>
          <p:spPr>
            <a:xfrm>
              <a:off x="1008360" y="320832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1" name="CustomShape 141"/>
            <p:cNvSpPr/>
            <p:nvPr/>
          </p:nvSpPr>
          <p:spPr>
            <a:xfrm>
              <a:off x="1071720" y="320832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2" name="CustomShape 142"/>
            <p:cNvSpPr/>
            <p:nvPr/>
          </p:nvSpPr>
          <p:spPr>
            <a:xfrm>
              <a:off x="1107000" y="320832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3" name="CustomShape 143"/>
            <p:cNvSpPr/>
            <p:nvPr/>
          </p:nvSpPr>
          <p:spPr>
            <a:xfrm>
              <a:off x="1172160" y="320832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4" name="CustomShape 144"/>
            <p:cNvSpPr/>
            <p:nvPr/>
          </p:nvSpPr>
          <p:spPr>
            <a:xfrm>
              <a:off x="1239120" y="320832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5" name="CustomShape 145"/>
            <p:cNvSpPr/>
            <p:nvPr/>
          </p:nvSpPr>
          <p:spPr>
            <a:xfrm>
              <a:off x="1304280" y="32083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6" name="CustomShape 146"/>
            <p:cNvSpPr/>
            <p:nvPr/>
          </p:nvSpPr>
          <p:spPr>
            <a:xfrm>
              <a:off x="1335960" y="32083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7" name="CustomShape 147"/>
            <p:cNvSpPr/>
            <p:nvPr/>
          </p:nvSpPr>
          <p:spPr>
            <a:xfrm>
              <a:off x="1371600" y="320832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8" name="CustomShape 148"/>
            <p:cNvSpPr/>
            <p:nvPr/>
          </p:nvSpPr>
          <p:spPr>
            <a:xfrm>
              <a:off x="1436760" y="320832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19" name="CustomShape 149"/>
            <p:cNvSpPr/>
            <p:nvPr/>
          </p:nvSpPr>
          <p:spPr>
            <a:xfrm>
              <a:off x="1503720" y="32083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20" name="CustomShape 150"/>
            <p:cNvSpPr/>
            <p:nvPr/>
          </p:nvSpPr>
          <p:spPr>
            <a:xfrm>
              <a:off x="1535400" y="32083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21" name="CustomShape 151"/>
            <p:cNvSpPr/>
            <p:nvPr/>
          </p:nvSpPr>
          <p:spPr>
            <a:xfrm>
              <a:off x="1569240" y="320832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22" name="CustomShape 152"/>
            <p:cNvSpPr/>
            <p:nvPr/>
          </p:nvSpPr>
          <p:spPr>
            <a:xfrm>
              <a:off x="1635840" y="320832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23" name="CustomShape 153"/>
            <p:cNvSpPr/>
            <p:nvPr/>
          </p:nvSpPr>
          <p:spPr>
            <a:xfrm>
              <a:off x="2172960" y="2109600"/>
              <a:ext cx="98280" cy="744840"/>
            </a:xfrm>
            <a:custGeom>
              <a:avLst/>
              <a:gdLst/>
              <a:ahLst/>
              <a:rect l="l" t="t" r="r" b="b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  <a:lnTo>
                    <a:pt x="53" y="28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54"/>
            <p:cNvSpPr/>
            <p:nvPr/>
          </p:nvSpPr>
          <p:spPr>
            <a:xfrm>
              <a:off x="2172960" y="2109600"/>
              <a:ext cx="98280" cy="744840"/>
            </a:xfrm>
            <a:custGeom>
              <a:avLst/>
              <a:gdLst/>
              <a:ahLst/>
              <a:rect l="l" t="t" r="r" b="b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55"/>
            <p:cNvSpPr/>
            <p:nvPr/>
          </p:nvSpPr>
          <p:spPr>
            <a:xfrm>
              <a:off x="2808360" y="2109600"/>
              <a:ext cx="100440" cy="744840"/>
            </a:xfrm>
            <a:custGeom>
              <a:avLst/>
              <a:gdLst/>
              <a:ahLst/>
              <a:rect l="l" t="t" r="r" b="b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56"/>
            <p:cNvSpPr/>
            <p:nvPr/>
          </p:nvSpPr>
          <p:spPr>
            <a:xfrm>
              <a:off x="2808360" y="2109600"/>
              <a:ext cx="100440" cy="744840"/>
            </a:xfrm>
            <a:custGeom>
              <a:avLst/>
              <a:gdLst/>
              <a:ahLst/>
              <a:rect l="l" t="t" r="r" b="b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7" name="Group 157"/>
            <p:cNvGrpSpPr/>
            <p:nvPr/>
          </p:nvGrpSpPr>
          <p:grpSpPr>
            <a:xfrm>
              <a:off x="3443760" y="2109600"/>
              <a:ext cx="100440" cy="744840"/>
              <a:chOff x="3443760" y="2109600"/>
              <a:chExt cx="100440" cy="744840"/>
            </a:xfrm>
          </p:grpSpPr>
          <p:sp>
            <p:nvSpPr>
              <p:cNvPr id="328" name="CustomShape 158"/>
              <p:cNvSpPr/>
              <p:nvPr/>
            </p:nvSpPr>
            <p:spPr>
              <a:xfrm>
                <a:off x="3443760" y="210960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CustomShape 159"/>
              <p:cNvSpPr/>
              <p:nvPr/>
            </p:nvSpPr>
            <p:spPr>
              <a:xfrm>
                <a:off x="3443760" y="210960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0" name="CustomShape 160"/>
            <p:cNvSpPr/>
            <p:nvPr/>
          </p:nvSpPr>
          <p:spPr>
            <a:xfrm>
              <a:off x="4079160" y="2109600"/>
              <a:ext cx="100440" cy="744840"/>
            </a:xfrm>
            <a:custGeom>
              <a:avLst/>
              <a:gdLst/>
              <a:ahLst/>
              <a:rect l="l" t="t" r="r" b="b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Line 161"/>
            <p:cNvSpPr/>
            <p:nvPr/>
          </p:nvSpPr>
          <p:spPr>
            <a:xfrm>
              <a:off x="2672280" y="3317040"/>
              <a:ext cx="370800" cy="2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62"/>
            <p:cNvSpPr/>
            <p:nvPr/>
          </p:nvSpPr>
          <p:spPr>
            <a:xfrm>
              <a:off x="2808360" y="2943360"/>
              <a:ext cx="100440" cy="747720"/>
            </a:xfrm>
            <a:custGeom>
              <a:avLst/>
              <a:gdLst/>
              <a:ahLst/>
              <a:rect l="l" t="t" r="r" b="b"/>
              <a:pathLst>
                <a:path w="54" h="288">
                  <a:moveTo>
                    <a:pt x="54" y="288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54" y="28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63"/>
            <p:cNvSpPr/>
            <p:nvPr/>
          </p:nvSpPr>
          <p:spPr>
            <a:xfrm>
              <a:off x="2808360" y="2943360"/>
              <a:ext cx="100440" cy="747720"/>
            </a:xfrm>
            <a:custGeom>
              <a:avLst/>
              <a:gdLst/>
              <a:ahLst/>
              <a:rect l="l" t="t" r="r" b="b"/>
              <a:pathLst>
                <a:path w="54" h="288">
                  <a:moveTo>
                    <a:pt x="54" y="288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54" y="288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64"/>
            <p:cNvSpPr/>
            <p:nvPr/>
          </p:nvSpPr>
          <p:spPr>
            <a:xfrm>
              <a:off x="559404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35" name="CustomShape 165"/>
            <p:cNvSpPr/>
            <p:nvPr/>
          </p:nvSpPr>
          <p:spPr>
            <a:xfrm>
              <a:off x="5679720" y="93060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36" name="CustomShape 166"/>
            <p:cNvSpPr/>
            <p:nvPr/>
          </p:nvSpPr>
          <p:spPr>
            <a:xfrm>
              <a:off x="5765040" y="93060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37" name="CustomShape 167"/>
            <p:cNvSpPr/>
            <p:nvPr/>
          </p:nvSpPr>
          <p:spPr>
            <a:xfrm>
              <a:off x="5796720" y="9306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7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38" name="CustomShape 168"/>
            <p:cNvSpPr/>
            <p:nvPr/>
          </p:nvSpPr>
          <p:spPr>
            <a:xfrm>
              <a:off x="6229440" y="93060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39" name="CustomShape 169"/>
            <p:cNvSpPr/>
            <p:nvPr/>
          </p:nvSpPr>
          <p:spPr>
            <a:xfrm>
              <a:off x="6315120" y="93060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0" name="CustomShape 170"/>
            <p:cNvSpPr/>
            <p:nvPr/>
          </p:nvSpPr>
          <p:spPr>
            <a:xfrm>
              <a:off x="6400800" y="93060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1" name="CustomShape 171"/>
            <p:cNvSpPr/>
            <p:nvPr/>
          </p:nvSpPr>
          <p:spPr>
            <a:xfrm>
              <a:off x="6434280" y="9306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2" name="CustomShape 172"/>
            <p:cNvSpPr/>
            <p:nvPr/>
          </p:nvSpPr>
          <p:spPr>
            <a:xfrm>
              <a:off x="183384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3" name="CustomShape 173"/>
            <p:cNvSpPr/>
            <p:nvPr/>
          </p:nvSpPr>
          <p:spPr>
            <a:xfrm>
              <a:off x="189720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4" name="CustomShape 174"/>
            <p:cNvSpPr/>
            <p:nvPr/>
          </p:nvSpPr>
          <p:spPr>
            <a:xfrm>
              <a:off x="246924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5" name="CustomShape 175"/>
            <p:cNvSpPr/>
            <p:nvPr/>
          </p:nvSpPr>
          <p:spPr>
            <a:xfrm>
              <a:off x="253260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6" name="CustomShape 176"/>
            <p:cNvSpPr/>
            <p:nvPr/>
          </p:nvSpPr>
          <p:spPr>
            <a:xfrm>
              <a:off x="310464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7" name="CustomShape 177"/>
            <p:cNvSpPr/>
            <p:nvPr/>
          </p:nvSpPr>
          <p:spPr>
            <a:xfrm>
              <a:off x="316800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8" name="CustomShape 178"/>
            <p:cNvSpPr/>
            <p:nvPr/>
          </p:nvSpPr>
          <p:spPr>
            <a:xfrm>
              <a:off x="3739680" y="1211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49" name="CustomShape 179"/>
            <p:cNvSpPr/>
            <p:nvPr/>
          </p:nvSpPr>
          <p:spPr>
            <a:xfrm>
              <a:off x="3804840" y="1211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0" name="CustomShape 180"/>
            <p:cNvSpPr/>
            <p:nvPr/>
          </p:nvSpPr>
          <p:spPr>
            <a:xfrm>
              <a:off x="4242600" y="1211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1" name="CustomShape 181"/>
            <p:cNvSpPr/>
            <p:nvPr/>
          </p:nvSpPr>
          <p:spPr>
            <a:xfrm>
              <a:off x="431208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2" name="CustomShape 182"/>
            <p:cNvSpPr/>
            <p:nvPr/>
          </p:nvSpPr>
          <p:spPr>
            <a:xfrm>
              <a:off x="4375440" y="121140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/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3" name="CustomShape 183"/>
            <p:cNvSpPr/>
            <p:nvPr/>
          </p:nvSpPr>
          <p:spPr>
            <a:xfrm>
              <a:off x="440892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–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4" name="CustomShape 184"/>
            <p:cNvSpPr/>
            <p:nvPr/>
          </p:nvSpPr>
          <p:spPr>
            <a:xfrm>
              <a:off x="449856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5" name="CustomShape 185"/>
            <p:cNvSpPr/>
            <p:nvPr/>
          </p:nvSpPr>
          <p:spPr>
            <a:xfrm>
              <a:off x="4565160" y="1211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6" name="CustomShape 186"/>
            <p:cNvSpPr/>
            <p:nvPr/>
          </p:nvSpPr>
          <p:spPr>
            <a:xfrm>
              <a:off x="4982400" y="1211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–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7" name="CustomShape 187"/>
            <p:cNvSpPr/>
            <p:nvPr/>
          </p:nvSpPr>
          <p:spPr>
            <a:xfrm>
              <a:off x="507240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8" name="CustomShape 188"/>
            <p:cNvSpPr/>
            <p:nvPr/>
          </p:nvSpPr>
          <p:spPr>
            <a:xfrm>
              <a:off x="513756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59" name="CustomShape 189"/>
            <p:cNvSpPr/>
            <p:nvPr/>
          </p:nvSpPr>
          <p:spPr>
            <a:xfrm>
              <a:off x="561816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–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60" name="CustomShape 190"/>
            <p:cNvSpPr/>
            <p:nvPr/>
          </p:nvSpPr>
          <p:spPr>
            <a:xfrm>
              <a:off x="570780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61" name="CustomShape 191"/>
            <p:cNvSpPr/>
            <p:nvPr/>
          </p:nvSpPr>
          <p:spPr>
            <a:xfrm>
              <a:off x="577296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62" name="CustomShape 192"/>
            <p:cNvSpPr/>
            <p:nvPr/>
          </p:nvSpPr>
          <p:spPr>
            <a:xfrm>
              <a:off x="625572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–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63" name="CustomShape 193"/>
            <p:cNvSpPr/>
            <p:nvPr/>
          </p:nvSpPr>
          <p:spPr>
            <a:xfrm>
              <a:off x="6344640" y="1211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64" name="CustomShape 194"/>
            <p:cNvSpPr/>
            <p:nvPr/>
          </p:nvSpPr>
          <p:spPr>
            <a:xfrm>
              <a:off x="6411960" y="1211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IN" sz="800" spc="-1" strike="noStrike">
                <a:latin typeface="Arial"/>
              </a:endParaRPr>
            </a:p>
          </p:txBody>
        </p:sp>
        <p:grpSp>
          <p:nvGrpSpPr>
            <p:cNvPr id="365" name="Group 195"/>
            <p:cNvGrpSpPr/>
            <p:nvPr/>
          </p:nvGrpSpPr>
          <p:grpSpPr>
            <a:xfrm>
              <a:off x="6864840" y="730800"/>
              <a:ext cx="262080" cy="602280"/>
              <a:chOff x="6864840" y="730800"/>
              <a:chExt cx="262080" cy="602280"/>
            </a:xfrm>
          </p:grpSpPr>
          <p:sp>
            <p:nvSpPr>
              <p:cNvPr id="366" name="CustomShape 196"/>
              <p:cNvSpPr/>
              <p:nvPr/>
            </p:nvSpPr>
            <p:spPr>
              <a:xfrm>
                <a:off x="7023240" y="730800"/>
                <a:ext cx="46080" cy="59400"/>
              </a:xfrm>
              <a:custGeom>
                <a:avLst/>
                <a:gdLst/>
                <a:ahLst/>
                <a:rect l="l" t="t" r="r" b="b"/>
                <a:pathLst>
                  <a:path w="25" h="23">
                    <a:moveTo>
                      <a:pt x="0" y="0"/>
                    </a:moveTo>
                    <a:lnTo>
                      <a:pt x="2" y="23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CustomShape 197"/>
              <p:cNvSpPr/>
              <p:nvPr/>
            </p:nvSpPr>
            <p:spPr>
              <a:xfrm>
                <a:off x="6864840" y="93060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368" name="CustomShape 198"/>
              <p:cNvSpPr/>
              <p:nvPr/>
            </p:nvSpPr>
            <p:spPr>
              <a:xfrm>
                <a:off x="6950520" y="93060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369" name="CustomShape 199"/>
              <p:cNvSpPr/>
              <p:nvPr/>
            </p:nvSpPr>
            <p:spPr>
              <a:xfrm>
                <a:off x="7035840" y="930600"/>
                <a:ext cx="284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370" name="CustomShape 200"/>
              <p:cNvSpPr/>
              <p:nvPr/>
            </p:nvSpPr>
            <p:spPr>
              <a:xfrm>
                <a:off x="7069680" y="9306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9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371" name="CustomShape 201"/>
              <p:cNvSpPr/>
              <p:nvPr/>
            </p:nvSpPr>
            <p:spPr>
              <a:xfrm>
                <a:off x="6890760" y="1211400"/>
                <a:ext cx="56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–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372" name="CustomShape 202"/>
              <p:cNvSpPr/>
              <p:nvPr/>
            </p:nvSpPr>
            <p:spPr>
              <a:xfrm>
                <a:off x="6980400" y="12114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373" name="CustomShape 203"/>
              <p:cNvSpPr/>
              <p:nvPr/>
            </p:nvSpPr>
            <p:spPr>
              <a:xfrm>
                <a:off x="7047360" y="12114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0</a:t>
                </a:r>
                <a:endParaRPr b="0" lang="en-IN" sz="800" spc="-1" strike="noStrike">
                  <a:latin typeface="Arial"/>
                </a:endParaRPr>
              </a:p>
            </p:txBody>
          </p:sp>
        </p:grpSp>
        <p:sp>
          <p:nvSpPr>
            <p:cNvPr id="374" name="CustomShape 204"/>
            <p:cNvSpPr/>
            <p:nvPr/>
          </p:nvSpPr>
          <p:spPr>
            <a:xfrm>
              <a:off x="875520" y="404964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75" name="CustomShape 205"/>
            <p:cNvSpPr/>
            <p:nvPr/>
          </p:nvSpPr>
          <p:spPr>
            <a:xfrm>
              <a:off x="939240" y="4049640"/>
              <a:ext cx="96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rr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76" name="CustomShape 206"/>
            <p:cNvSpPr/>
            <p:nvPr/>
          </p:nvSpPr>
          <p:spPr>
            <a:xfrm>
              <a:off x="978120" y="404964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77" name="CustomShape 207"/>
            <p:cNvSpPr/>
            <p:nvPr/>
          </p:nvSpPr>
          <p:spPr>
            <a:xfrm>
              <a:off x="1071720" y="404964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78" name="CustomShape 208"/>
            <p:cNvSpPr/>
            <p:nvPr/>
          </p:nvSpPr>
          <p:spPr>
            <a:xfrm>
              <a:off x="1079280" y="4049640"/>
              <a:ext cx="1440" cy="30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209"/>
            <p:cNvSpPr/>
            <p:nvPr/>
          </p:nvSpPr>
          <p:spPr>
            <a:xfrm>
              <a:off x="1148040" y="40496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0" name="CustomShape 210"/>
            <p:cNvSpPr/>
            <p:nvPr/>
          </p:nvSpPr>
          <p:spPr>
            <a:xfrm>
              <a:off x="1211400" y="404964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1" name="CustomShape 211"/>
            <p:cNvSpPr/>
            <p:nvPr/>
          </p:nvSpPr>
          <p:spPr>
            <a:xfrm>
              <a:off x="1243080" y="404964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2" name="CustomShape 212"/>
            <p:cNvSpPr/>
            <p:nvPr/>
          </p:nvSpPr>
          <p:spPr>
            <a:xfrm>
              <a:off x="1260000" y="404964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3" name="CustomShape 213"/>
            <p:cNvSpPr/>
            <p:nvPr/>
          </p:nvSpPr>
          <p:spPr>
            <a:xfrm>
              <a:off x="1343880" y="40496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4" name="CustomShape 214"/>
            <p:cNvSpPr/>
            <p:nvPr/>
          </p:nvSpPr>
          <p:spPr>
            <a:xfrm>
              <a:off x="1410480" y="404964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5" name="CustomShape 215"/>
            <p:cNvSpPr/>
            <p:nvPr/>
          </p:nvSpPr>
          <p:spPr>
            <a:xfrm>
              <a:off x="1443960" y="404964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6" name="CustomShape 216"/>
            <p:cNvSpPr/>
            <p:nvPr/>
          </p:nvSpPr>
          <p:spPr>
            <a:xfrm>
              <a:off x="1476000" y="404964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7" name="CustomShape 217"/>
            <p:cNvSpPr/>
            <p:nvPr/>
          </p:nvSpPr>
          <p:spPr>
            <a:xfrm>
              <a:off x="1542960" y="404964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ff3305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8" name="CustomShape 218"/>
            <p:cNvSpPr/>
            <p:nvPr/>
          </p:nvSpPr>
          <p:spPr>
            <a:xfrm>
              <a:off x="875520" y="4883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89" name="CustomShape 219"/>
            <p:cNvSpPr/>
            <p:nvPr/>
          </p:nvSpPr>
          <p:spPr>
            <a:xfrm>
              <a:off x="938880" y="4883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0" name="CustomShape 220"/>
            <p:cNvSpPr/>
            <p:nvPr/>
          </p:nvSpPr>
          <p:spPr>
            <a:xfrm>
              <a:off x="1008360" y="4883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1" name="CustomShape 221"/>
            <p:cNvSpPr/>
            <p:nvPr/>
          </p:nvSpPr>
          <p:spPr>
            <a:xfrm>
              <a:off x="1071720" y="488340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2" name="CustomShape 222"/>
            <p:cNvSpPr/>
            <p:nvPr/>
          </p:nvSpPr>
          <p:spPr>
            <a:xfrm>
              <a:off x="1144440" y="488340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3" name="CustomShape 223"/>
            <p:cNvSpPr/>
            <p:nvPr/>
          </p:nvSpPr>
          <p:spPr>
            <a:xfrm>
              <a:off x="1229760" y="4883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4" name="CustomShape 224"/>
            <p:cNvSpPr/>
            <p:nvPr/>
          </p:nvSpPr>
          <p:spPr>
            <a:xfrm>
              <a:off x="1304280" y="488340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5" name="CustomShape 225"/>
            <p:cNvSpPr/>
            <p:nvPr/>
          </p:nvSpPr>
          <p:spPr>
            <a:xfrm>
              <a:off x="1335960" y="488340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6" name="CustomShape 226"/>
            <p:cNvSpPr/>
            <p:nvPr/>
          </p:nvSpPr>
          <p:spPr>
            <a:xfrm>
              <a:off x="1371600" y="488340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7" name="CustomShape 227"/>
            <p:cNvSpPr/>
            <p:nvPr/>
          </p:nvSpPr>
          <p:spPr>
            <a:xfrm>
              <a:off x="1436760" y="488340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8" name="CustomShape 228"/>
            <p:cNvSpPr/>
            <p:nvPr/>
          </p:nvSpPr>
          <p:spPr>
            <a:xfrm>
              <a:off x="1503720" y="488340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399" name="CustomShape 229"/>
            <p:cNvSpPr/>
            <p:nvPr/>
          </p:nvSpPr>
          <p:spPr>
            <a:xfrm>
              <a:off x="1535400" y="488340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00" name="CustomShape 230"/>
            <p:cNvSpPr/>
            <p:nvPr/>
          </p:nvSpPr>
          <p:spPr>
            <a:xfrm>
              <a:off x="1569240" y="488340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01" name="CustomShape 231"/>
            <p:cNvSpPr/>
            <p:nvPr/>
          </p:nvSpPr>
          <p:spPr>
            <a:xfrm>
              <a:off x="1635840" y="488340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02" name="CustomShape 232"/>
            <p:cNvSpPr/>
            <p:nvPr/>
          </p:nvSpPr>
          <p:spPr>
            <a:xfrm>
              <a:off x="875160" y="572472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03" name="CustomShape 233"/>
            <p:cNvSpPr/>
            <p:nvPr/>
          </p:nvSpPr>
          <p:spPr>
            <a:xfrm>
              <a:off x="933480" y="5724720"/>
              <a:ext cx="788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tr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04" name="CustomShape 234"/>
            <p:cNvSpPr/>
            <p:nvPr/>
          </p:nvSpPr>
          <p:spPr>
            <a:xfrm>
              <a:off x="1019520" y="572472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05" name="CustomShape 235"/>
            <p:cNvSpPr/>
            <p:nvPr/>
          </p:nvSpPr>
          <p:spPr>
            <a:xfrm>
              <a:off x="1099800" y="572472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06" name="CustomShape 236"/>
            <p:cNvSpPr/>
            <p:nvPr/>
          </p:nvSpPr>
          <p:spPr>
            <a:xfrm>
              <a:off x="1118160" y="5724720"/>
              <a:ext cx="1440" cy="30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237"/>
            <p:cNvSpPr/>
            <p:nvPr/>
          </p:nvSpPr>
          <p:spPr>
            <a:xfrm>
              <a:off x="1177560" y="572472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08" name="CustomShape 238"/>
            <p:cNvSpPr/>
            <p:nvPr/>
          </p:nvSpPr>
          <p:spPr>
            <a:xfrm>
              <a:off x="1250280" y="57247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09" name="CustomShape 239"/>
            <p:cNvSpPr/>
            <p:nvPr/>
          </p:nvSpPr>
          <p:spPr>
            <a:xfrm>
              <a:off x="1285920" y="572472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0" name="CustomShape 240"/>
            <p:cNvSpPr/>
            <p:nvPr/>
          </p:nvSpPr>
          <p:spPr>
            <a:xfrm>
              <a:off x="1319400" y="5724720"/>
              <a:ext cx="1440" cy="30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241"/>
            <p:cNvSpPr/>
            <p:nvPr/>
          </p:nvSpPr>
          <p:spPr>
            <a:xfrm>
              <a:off x="1328400" y="572472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[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2" name="CustomShape 242"/>
            <p:cNvSpPr/>
            <p:nvPr/>
          </p:nvSpPr>
          <p:spPr>
            <a:xfrm>
              <a:off x="1390320" y="5724720"/>
              <a:ext cx="74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3" name="CustomShape 243"/>
            <p:cNvSpPr/>
            <p:nvPr/>
          </p:nvSpPr>
          <p:spPr>
            <a:xfrm>
              <a:off x="1470960" y="5724720"/>
              <a:ext cx="3988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2,  #100]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4" name="CustomShape 244"/>
            <p:cNvSpPr/>
            <p:nvPr/>
          </p:nvSpPr>
          <p:spPr>
            <a:xfrm>
              <a:off x="1086480" y="980280"/>
              <a:ext cx="687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5" name="CustomShape 245"/>
            <p:cNvSpPr/>
            <p:nvPr/>
          </p:nvSpPr>
          <p:spPr>
            <a:xfrm>
              <a:off x="1164600" y="98028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6" name="CustomShape 246"/>
            <p:cNvSpPr/>
            <p:nvPr/>
          </p:nvSpPr>
          <p:spPr>
            <a:xfrm>
              <a:off x="1229760" y="98028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7" name="CustomShape 247"/>
            <p:cNvSpPr/>
            <p:nvPr/>
          </p:nvSpPr>
          <p:spPr>
            <a:xfrm>
              <a:off x="1257840" y="9802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8" name="CustomShape 248"/>
            <p:cNvSpPr/>
            <p:nvPr/>
          </p:nvSpPr>
          <p:spPr>
            <a:xfrm>
              <a:off x="1321200" y="9802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9" name="CustomShape 249"/>
            <p:cNvSpPr/>
            <p:nvPr/>
          </p:nvSpPr>
          <p:spPr>
            <a:xfrm>
              <a:off x="1389960" y="98028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0" name="CustomShape 250"/>
            <p:cNvSpPr/>
            <p:nvPr/>
          </p:nvSpPr>
          <p:spPr>
            <a:xfrm>
              <a:off x="1421640" y="98028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1" name="CustomShape 251"/>
            <p:cNvSpPr/>
            <p:nvPr/>
          </p:nvSpPr>
          <p:spPr>
            <a:xfrm>
              <a:off x="1486800" y="98028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2" name="CustomShape 252"/>
            <p:cNvSpPr/>
            <p:nvPr/>
          </p:nvSpPr>
          <p:spPr>
            <a:xfrm>
              <a:off x="1522440" y="980280"/>
              <a:ext cx="295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3" name="CustomShape 253"/>
            <p:cNvSpPr/>
            <p:nvPr/>
          </p:nvSpPr>
          <p:spPr>
            <a:xfrm>
              <a:off x="1086480" y="118008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4" name="CustomShape 254"/>
            <p:cNvSpPr/>
            <p:nvPr/>
          </p:nvSpPr>
          <p:spPr>
            <a:xfrm>
              <a:off x="1125720" y="11800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5" name="CustomShape 255"/>
            <p:cNvSpPr/>
            <p:nvPr/>
          </p:nvSpPr>
          <p:spPr>
            <a:xfrm>
              <a:off x="1190880" y="11800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6" name="CustomShape 256"/>
            <p:cNvSpPr/>
            <p:nvPr/>
          </p:nvSpPr>
          <p:spPr>
            <a:xfrm>
              <a:off x="1257480" y="1180080"/>
              <a:ext cx="22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7" name="CustomShape 257"/>
            <p:cNvSpPr/>
            <p:nvPr/>
          </p:nvSpPr>
          <p:spPr>
            <a:xfrm>
              <a:off x="1281600" y="1180080"/>
              <a:ext cx="514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8" name="CustomShape 258"/>
            <p:cNvSpPr/>
            <p:nvPr/>
          </p:nvSpPr>
          <p:spPr>
            <a:xfrm>
              <a:off x="1343520" y="118008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9" name="CustomShape 259"/>
            <p:cNvSpPr/>
            <p:nvPr/>
          </p:nvSpPr>
          <p:spPr>
            <a:xfrm>
              <a:off x="1375560" y="118008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30" name="CustomShape 260"/>
            <p:cNvSpPr/>
            <p:nvPr/>
          </p:nvSpPr>
          <p:spPr>
            <a:xfrm>
              <a:off x="1444320" y="1180080"/>
              <a:ext cx="331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31" name="CustomShape 261"/>
            <p:cNvSpPr/>
            <p:nvPr/>
          </p:nvSpPr>
          <p:spPr>
            <a:xfrm>
              <a:off x="1483200" y="118008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32" name="CustomShape 262"/>
            <p:cNvSpPr/>
            <p:nvPr/>
          </p:nvSpPr>
          <p:spPr>
            <a:xfrm>
              <a:off x="1578960" y="1180080"/>
              <a:ext cx="13068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R2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33" name="CustomShape 263"/>
            <p:cNvSpPr/>
            <p:nvPr/>
          </p:nvSpPr>
          <p:spPr>
            <a:xfrm>
              <a:off x="1647000" y="1180080"/>
              <a:ext cx="284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: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34" name="CustomShape 264"/>
            <p:cNvSpPr/>
            <p:nvPr/>
          </p:nvSpPr>
          <p:spPr>
            <a:xfrm>
              <a:off x="3680280" y="2294280"/>
              <a:ext cx="266040" cy="371160"/>
            </a:xfrm>
            <a:custGeom>
              <a:avLst/>
              <a:gdLst/>
              <a:ahLst/>
              <a:rect l="l" t="t" r="r" b="b"/>
              <a:pathLst>
                <a:path w="143" h="143">
                  <a:moveTo>
                    <a:pt x="141" y="14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143" y="143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265"/>
            <p:cNvSpPr/>
            <p:nvPr/>
          </p:nvSpPr>
          <p:spPr>
            <a:xfrm>
              <a:off x="3723120" y="236952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36" name="CustomShape 266"/>
            <p:cNvSpPr/>
            <p:nvPr/>
          </p:nvSpPr>
          <p:spPr>
            <a:xfrm>
              <a:off x="3808080" y="2369520"/>
              <a:ext cx="849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37" name="Line 267"/>
            <p:cNvSpPr/>
            <p:nvPr/>
          </p:nvSpPr>
          <p:spPr>
            <a:xfrm>
              <a:off x="3943080" y="2475720"/>
              <a:ext cx="135720" cy="54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268"/>
            <p:cNvSpPr/>
            <p:nvPr/>
          </p:nvSpPr>
          <p:spPr>
            <a:xfrm>
              <a:off x="4351320" y="2304360"/>
              <a:ext cx="7272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R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39" name="CustomShape 269"/>
            <p:cNvSpPr/>
            <p:nvPr/>
          </p:nvSpPr>
          <p:spPr>
            <a:xfrm>
              <a:off x="4436640" y="2304360"/>
              <a:ext cx="5616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e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40" name="CustomShape 270"/>
            <p:cNvSpPr/>
            <p:nvPr/>
          </p:nvSpPr>
          <p:spPr>
            <a:xfrm>
              <a:off x="4503960" y="2304360"/>
              <a:ext cx="57240" cy="121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800" spc="-1" strike="noStrike">
                  <a:solidFill>
                    <a:srgbClr val="eb7500"/>
                  </a:solidFill>
                  <a:latin typeface="Arial"/>
                  <a:ea typeface="DejaVu Sans"/>
                </a:rPr>
                <a:t>g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41" name="Line 271"/>
            <p:cNvSpPr/>
            <p:nvPr/>
          </p:nvSpPr>
          <p:spPr>
            <a:xfrm>
              <a:off x="4444200" y="2522520"/>
              <a:ext cx="55800" cy="732240"/>
            </a:xfrm>
            <a:prstGeom prst="line">
              <a:avLst/>
            </a:prstGeom>
            <a:ln w="15840">
              <a:solidFill>
                <a:srgbClr val="eb75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72"/>
            <p:cNvSpPr/>
            <p:nvPr/>
          </p:nvSpPr>
          <p:spPr>
            <a:xfrm>
              <a:off x="4429440" y="2473200"/>
              <a:ext cx="53640" cy="72360"/>
            </a:xfrm>
            <a:custGeom>
              <a:avLst/>
              <a:gdLst/>
              <a:ahLst/>
              <a:rect l="l" t="t" r="r" b="b"/>
              <a:pathLst>
                <a:path w="29" h="28">
                  <a:moveTo>
                    <a:pt x="14" y="26"/>
                  </a:moveTo>
                  <a:lnTo>
                    <a:pt x="17" y="28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273"/>
            <p:cNvSpPr/>
            <p:nvPr/>
          </p:nvSpPr>
          <p:spPr>
            <a:xfrm>
              <a:off x="3611520" y="2476080"/>
              <a:ext cx="467280" cy="285480"/>
            </a:xfrm>
            <a:custGeom>
              <a:avLst/>
              <a:gdLst/>
              <a:ahLst/>
              <a:rect l="l" t="t" r="r" b="b"/>
              <a:pathLst>
                <a:path w="251" h="110">
                  <a:moveTo>
                    <a:pt x="0" y="0"/>
                  </a:moveTo>
                  <a:lnTo>
                    <a:pt x="0" y="110"/>
                  </a:lnTo>
                  <a:lnTo>
                    <a:pt x="217" y="110"/>
                  </a:lnTo>
                  <a:lnTo>
                    <a:pt x="217" y="37"/>
                  </a:lnTo>
                  <a:lnTo>
                    <a:pt x="251" y="37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274"/>
            <p:cNvSpPr/>
            <p:nvPr/>
          </p:nvSpPr>
          <p:spPr>
            <a:xfrm>
              <a:off x="4075560" y="2109600"/>
              <a:ext cx="104040" cy="744840"/>
            </a:xfrm>
            <a:custGeom>
              <a:avLst/>
              <a:gdLst/>
              <a:ahLst/>
              <a:rect l="l" t="t" r="r" b="b"/>
              <a:pathLst>
                <a:path w="56" h="287">
                  <a:moveTo>
                    <a:pt x="54" y="285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6" y="287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5" name="Group 275"/>
            <p:cNvGrpSpPr/>
            <p:nvPr/>
          </p:nvGrpSpPr>
          <p:grpSpPr>
            <a:xfrm>
              <a:off x="4246920" y="2943360"/>
              <a:ext cx="4151160" cy="3266640"/>
              <a:chOff x="4246920" y="2943360"/>
              <a:chExt cx="4151160" cy="3266640"/>
            </a:xfrm>
          </p:grpSpPr>
          <p:sp>
            <p:nvSpPr>
              <p:cNvPr id="446" name="CustomShape 276"/>
              <p:cNvSpPr/>
              <p:nvPr/>
            </p:nvSpPr>
            <p:spPr>
              <a:xfrm>
                <a:off x="7492680" y="564948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CustomShape 277"/>
              <p:cNvSpPr/>
              <p:nvPr/>
            </p:nvSpPr>
            <p:spPr>
              <a:xfrm>
                <a:off x="7492680" y="564948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CustomShape 278"/>
              <p:cNvSpPr/>
              <p:nvPr/>
            </p:nvSpPr>
            <p:spPr>
              <a:xfrm>
                <a:off x="7625160" y="564948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Line 279"/>
              <p:cNvSpPr/>
              <p:nvPr/>
            </p:nvSpPr>
            <p:spPr>
              <a:xfrm>
                <a:off x="6490080" y="5742720"/>
                <a:ext cx="136080" cy="2520"/>
              </a:xfrm>
              <a:prstGeom prst="line">
                <a:avLst/>
              </a:prstGeom>
              <a:ln w="15840">
                <a:solidFill>
                  <a:srgbClr val="eb75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Line 280"/>
              <p:cNvSpPr/>
              <p:nvPr/>
            </p:nvSpPr>
            <p:spPr>
              <a:xfrm>
                <a:off x="5854680" y="4903920"/>
                <a:ext cx="132480" cy="2520"/>
              </a:xfrm>
              <a:prstGeom prst="line">
                <a:avLst/>
              </a:prstGeom>
              <a:ln w="15840">
                <a:solidFill>
                  <a:srgbClr val="eb75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Line 281"/>
              <p:cNvSpPr/>
              <p:nvPr/>
            </p:nvSpPr>
            <p:spPr>
              <a:xfrm>
                <a:off x="5854680" y="5088240"/>
                <a:ext cx="132480" cy="5040"/>
              </a:xfrm>
              <a:prstGeom prst="line">
                <a:avLst/>
              </a:prstGeom>
              <a:ln w="15840">
                <a:solidFill>
                  <a:srgbClr val="eb75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CustomShape 282"/>
              <p:cNvSpPr/>
              <p:nvPr/>
            </p:nvSpPr>
            <p:spPr>
              <a:xfrm>
                <a:off x="6989760" y="480780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CustomShape 283"/>
              <p:cNvSpPr/>
              <p:nvPr/>
            </p:nvSpPr>
            <p:spPr>
              <a:xfrm>
                <a:off x="6857280" y="480780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Line 284"/>
              <p:cNvSpPr/>
              <p:nvPr/>
            </p:nvSpPr>
            <p:spPr>
              <a:xfrm>
                <a:off x="5213880" y="4251960"/>
                <a:ext cx="135720" cy="2520"/>
              </a:xfrm>
              <a:prstGeom prst="line">
                <a:avLst/>
              </a:prstGeom>
              <a:ln w="15840">
                <a:solidFill>
                  <a:srgbClr val="eb75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Line 285"/>
              <p:cNvSpPr/>
              <p:nvPr/>
            </p:nvSpPr>
            <p:spPr>
              <a:xfrm>
                <a:off x="5213880" y="4062600"/>
                <a:ext cx="4042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Line 286"/>
              <p:cNvSpPr/>
              <p:nvPr/>
            </p:nvSpPr>
            <p:spPr>
              <a:xfrm>
                <a:off x="4578480" y="3410640"/>
                <a:ext cx="4042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Line 287"/>
              <p:cNvSpPr/>
              <p:nvPr/>
            </p:nvSpPr>
            <p:spPr>
              <a:xfrm>
                <a:off x="4578480" y="3223800"/>
                <a:ext cx="135720" cy="5040"/>
              </a:xfrm>
              <a:prstGeom prst="line">
                <a:avLst/>
              </a:prstGeom>
              <a:ln w="15840">
                <a:solidFill>
                  <a:srgbClr val="eb75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CustomShape 288"/>
              <p:cNvSpPr/>
              <p:nvPr/>
            </p:nvSpPr>
            <p:spPr>
              <a:xfrm>
                <a:off x="6221880" y="313308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CustomShape 289"/>
              <p:cNvSpPr/>
              <p:nvPr/>
            </p:nvSpPr>
            <p:spPr>
              <a:xfrm>
                <a:off x="6221880" y="313308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Line 290"/>
              <p:cNvSpPr/>
              <p:nvPr/>
            </p:nvSpPr>
            <p:spPr>
              <a:xfrm flipV="1">
                <a:off x="6490080" y="3122280"/>
                <a:ext cx="1800" cy="389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Line 291"/>
              <p:cNvSpPr/>
              <p:nvPr/>
            </p:nvSpPr>
            <p:spPr>
              <a:xfrm flipH="1">
                <a:off x="6350400" y="3132720"/>
                <a:ext cx="1396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Line 292"/>
              <p:cNvSpPr/>
              <p:nvPr/>
            </p:nvSpPr>
            <p:spPr>
              <a:xfrm flipH="1">
                <a:off x="6350400" y="3506760"/>
                <a:ext cx="1396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293"/>
              <p:cNvSpPr/>
              <p:nvPr/>
            </p:nvSpPr>
            <p:spPr>
              <a:xfrm>
                <a:off x="4446360" y="3133080"/>
                <a:ext cx="135720" cy="373680"/>
              </a:xfrm>
              <a:prstGeom prst="rect">
                <a:avLst/>
              </a:prstGeom>
              <a:solidFill>
                <a:srgbClr val="fbe2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294"/>
              <p:cNvSpPr/>
              <p:nvPr/>
            </p:nvSpPr>
            <p:spPr>
              <a:xfrm>
                <a:off x="4446360" y="3133080"/>
                <a:ext cx="135720" cy="373680"/>
              </a:xfrm>
              <a:prstGeom prst="rect">
                <a:avLst/>
              </a:prstGeom>
              <a:noFill/>
              <a:ln w="9360">
                <a:solidFill>
                  <a:srgbClr val="eb75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Line 295"/>
              <p:cNvSpPr/>
              <p:nvPr/>
            </p:nvSpPr>
            <p:spPr>
              <a:xfrm flipV="1">
                <a:off x="4309920" y="3122280"/>
                <a:ext cx="3960" cy="389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Line 296"/>
              <p:cNvSpPr/>
              <p:nvPr/>
            </p:nvSpPr>
            <p:spPr>
              <a:xfrm>
                <a:off x="4309920" y="3132720"/>
                <a:ext cx="1360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Line 297"/>
              <p:cNvSpPr/>
              <p:nvPr/>
            </p:nvSpPr>
            <p:spPr>
              <a:xfrm>
                <a:off x="4309920" y="3506760"/>
                <a:ext cx="1360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CustomShape 298"/>
              <p:cNvSpPr/>
              <p:nvPr/>
            </p:nvSpPr>
            <p:spPr>
              <a:xfrm>
                <a:off x="4982760" y="2948400"/>
                <a:ext cx="202680" cy="742320"/>
              </a:xfrm>
              <a:custGeom>
                <a:avLst/>
                <a:gdLst/>
                <a:ahLst/>
                <a:rect l="l" t="t" r="r" b="b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CustomShape 299"/>
              <p:cNvSpPr/>
              <p:nvPr/>
            </p:nvSpPr>
            <p:spPr>
              <a:xfrm>
                <a:off x="4982760" y="2948400"/>
                <a:ext cx="202680" cy="742320"/>
              </a:xfrm>
              <a:custGeom>
                <a:avLst/>
                <a:gdLst/>
                <a:ahLst/>
                <a:rect l="l" t="t" r="r" b="b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CustomShape 300"/>
              <p:cNvSpPr/>
              <p:nvPr/>
            </p:nvSpPr>
            <p:spPr>
              <a:xfrm>
                <a:off x="6253560" y="320832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471" name="CustomShape 301"/>
              <p:cNvSpPr/>
              <p:nvPr/>
            </p:nvSpPr>
            <p:spPr>
              <a:xfrm>
                <a:off x="6343200" y="320832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472" name="CustomShape 302"/>
              <p:cNvSpPr/>
              <p:nvPr/>
            </p:nvSpPr>
            <p:spPr>
              <a:xfrm>
                <a:off x="6408000" y="3208320"/>
                <a:ext cx="56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473" name="Line 303"/>
              <p:cNvSpPr/>
              <p:nvPr/>
            </p:nvSpPr>
            <p:spPr>
              <a:xfrm>
                <a:off x="5182200" y="3317040"/>
                <a:ext cx="404280" cy="2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Line 304"/>
              <p:cNvSpPr/>
              <p:nvPr/>
            </p:nvSpPr>
            <p:spPr>
              <a:xfrm>
                <a:off x="5851080" y="3317040"/>
                <a:ext cx="370800" cy="2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CustomShape 305"/>
              <p:cNvSpPr/>
              <p:nvPr/>
            </p:nvSpPr>
            <p:spPr>
              <a:xfrm>
                <a:off x="4246920" y="3229200"/>
                <a:ext cx="63000" cy="87840"/>
              </a:xfrm>
              <a:custGeom>
                <a:avLst/>
                <a:gdLst/>
                <a:ahLst/>
                <a:rect l="l" t="t" r="r" b="b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CustomShape 306"/>
              <p:cNvSpPr/>
              <p:nvPr/>
            </p:nvSpPr>
            <p:spPr>
              <a:xfrm>
                <a:off x="4714560" y="2943360"/>
                <a:ext cx="100440" cy="747720"/>
              </a:xfrm>
              <a:custGeom>
                <a:avLst/>
                <a:gdLst/>
                <a:ahLst/>
                <a:rect l="l" t="t" r="r" b="b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CustomShape 307"/>
              <p:cNvSpPr/>
              <p:nvPr/>
            </p:nvSpPr>
            <p:spPr>
              <a:xfrm>
                <a:off x="5349960" y="2943360"/>
                <a:ext cx="100440" cy="747720"/>
              </a:xfrm>
              <a:custGeom>
                <a:avLst/>
                <a:gdLst/>
                <a:ahLst/>
                <a:rect l="l" t="t" r="r" b="b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CustomShape 308"/>
              <p:cNvSpPr/>
              <p:nvPr/>
            </p:nvSpPr>
            <p:spPr>
              <a:xfrm>
                <a:off x="5987160" y="2943360"/>
                <a:ext cx="102240" cy="747720"/>
              </a:xfrm>
              <a:custGeom>
                <a:avLst/>
                <a:gdLst/>
                <a:ahLst/>
                <a:rect l="l" t="t" r="r" b="b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CustomShape 309"/>
              <p:cNvSpPr/>
              <p:nvPr/>
            </p:nvSpPr>
            <p:spPr>
              <a:xfrm>
                <a:off x="5987160" y="2943360"/>
                <a:ext cx="102240" cy="747720"/>
              </a:xfrm>
              <a:custGeom>
                <a:avLst/>
                <a:gdLst/>
                <a:ahLst/>
                <a:rect l="l" t="t" r="r" b="b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CustomShape 310"/>
              <p:cNvSpPr/>
              <p:nvPr/>
            </p:nvSpPr>
            <p:spPr>
              <a:xfrm>
                <a:off x="6857280" y="3974400"/>
                <a:ext cx="135720" cy="371160"/>
              </a:xfrm>
              <a:custGeom>
                <a:avLst/>
                <a:gdLst/>
                <a:ahLst/>
                <a:rect l="l" t="t" r="r" b="b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CustomShape 311"/>
              <p:cNvSpPr/>
              <p:nvPr/>
            </p:nvSpPr>
            <p:spPr>
              <a:xfrm>
                <a:off x="6857280" y="3974400"/>
                <a:ext cx="135720" cy="371160"/>
              </a:xfrm>
              <a:custGeom>
                <a:avLst/>
                <a:gdLst/>
                <a:ahLst/>
                <a:rect l="l" t="t" r="r" b="b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Line 312"/>
              <p:cNvSpPr/>
              <p:nvPr/>
            </p:nvSpPr>
            <p:spPr>
              <a:xfrm flipV="1">
                <a:off x="7125480" y="3963960"/>
                <a:ext cx="1800" cy="38664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Line 313"/>
              <p:cNvSpPr/>
              <p:nvPr/>
            </p:nvSpPr>
            <p:spPr>
              <a:xfrm flipH="1">
                <a:off x="6985800" y="3969000"/>
                <a:ext cx="139680" cy="504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Line 314"/>
              <p:cNvSpPr/>
              <p:nvPr/>
            </p:nvSpPr>
            <p:spPr>
              <a:xfrm flipH="1">
                <a:off x="6985800" y="4340160"/>
                <a:ext cx="139680" cy="54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CustomShape 315"/>
              <p:cNvSpPr/>
              <p:nvPr/>
            </p:nvSpPr>
            <p:spPr>
              <a:xfrm>
                <a:off x="4446360" y="3974400"/>
                <a:ext cx="135720" cy="371160"/>
              </a:xfrm>
              <a:custGeom>
                <a:avLst/>
                <a:gdLst/>
                <a:ahLst/>
                <a:rect l="l" t="t" r="r" b="b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CustomShape 316"/>
              <p:cNvSpPr/>
              <p:nvPr/>
            </p:nvSpPr>
            <p:spPr>
              <a:xfrm>
                <a:off x="4446360" y="3974400"/>
                <a:ext cx="135720" cy="371160"/>
              </a:xfrm>
              <a:custGeom>
                <a:avLst/>
                <a:gdLst/>
                <a:ahLst/>
                <a:rect l="l" t="t" r="r" b="b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CustomShape 317"/>
              <p:cNvSpPr/>
              <p:nvPr/>
            </p:nvSpPr>
            <p:spPr>
              <a:xfrm>
                <a:off x="4313880" y="3969000"/>
                <a:ext cx="131760" cy="376200"/>
              </a:xfrm>
              <a:custGeom>
                <a:avLst/>
                <a:gdLst/>
                <a:ahLst/>
                <a:rect l="l" t="t" r="r" b="b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CustomShape 318"/>
              <p:cNvSpPr/>
              <p:nvPr/>
            </p:nvSpPr>
            <p:spPr>
              <a:xfrm>
                <a:off x="4384440" y="4044600"/>
                <a:ext cx="284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489" name="CustomShape 319"/>
              <p:cNvSpPr/>
              <p:nvPr/>
            </p:nvSpPr>
            <p:spPr>
              <a:xfrm>
                <a:off x="4415760" y="4044600"/>
                <a:ext cx="849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490" name="CustomShape 320"/>
              <p:cNvSpPr/>
              <p:nvPr/>
            </p:nvSpPr>
            <p:spPr>
              <a:xfrm>
                <a:off x="5083560" y="3974400"/>
                <a:ext cx="133920" cy="371160"/>
              </a:xfrm>
              <a:custGeom>
                <a:avLst/>
                <a:gdLst/>
                <a:ahLst/>
                <a:rect l="l" t="t" r="r" b="b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CustomShape 321"/>
              <p:cNvSpPr/>
              <p:nvPr/>
            </p:nvSpPr>
            <p:spPr>
              <a:xfrm>
                <a:off x="5083560" y="3974400"/>
                <a:ext cx="133920" cy="371160"/>
              </a:xfrm>
              <a:custGeom>
                <a:avLst/>
                <a:gdLst/>
                <a:ahLst/>
                <a:rect l="l" t="t" r="r" b="b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360">
                <a:solidFill>
                  <a:srgbClr val="eb75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Line 322"/>
              <p:cNvSpPr/>
              <p:nvPr/>
            </p:nvSpPr>
            <p:spPr>
              <a:xfrm flipV="1">
                <a:off x="4947120" y="3963960"/>
                <a:ext cx="3960" cy="38664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Line 323"/>
              <p:cNvSpPr/>
              <p:nvPr/>
            </p:nvSpPr>
            <p:spPr>
              <a:xfrm>
                <a:off x="4947120" y="3969000"/>
                <a:ext cx="136080" cy="504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Line 324"/>
              <p:cNvSpPr/>
              <p:nvPr/>
            </p:nvSpPr>
            <p:spPr>
              <a:xfrm>
                <a:off x="4947120" y="4340160"/>
                <a:ext cx="136080" cy="54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CustomShape 325"/>
              <p:cNvSpPr/>
              <p:nvPr/>
            </p:nvSpPr>
            <p:spPr>
              <a:xfrm>
                <a:off x="4986720" y="409392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R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496" name="CustomShape 326"/>
              <p:cNvSpPr/>
              <p:nvPr/>
            </p:nvSpPr>
            <p:spPr>
              <a:xfrm>
                <a:off x="5072400" y="409392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e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497" name="CustomShape 327"/>
              <p:cNvSpPr/>
              <p:nvPr/>
            </p:nvSpPr>
            <p:spPr>
              <a:xfrm>
                <a:off x="5135760" y="409392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g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498" name="CustomShape 328"/>
              <p:cNvSpPr/>
              <p:nvPr/>
            </p:nvSpPr>
            <p:spPr>
              <a:xfrm>
                <a:off x="5618160" y="3784680"/>
                <a:ext cx="202680" cy="739800"/>
              </a:xfrm>
              <a:custGeom>
                <a:avLst/>
                <a:gdLst/>
                <a:ahLst/>
                <a:rect l="l" t="t" r="r" b="b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CustomShape 329"/>
              <p:cNvSpPr/>
              <p:nvPr/>
            </p:nvSpPr>
            <p:spPr>
              <a:xfrm>
                <a:off x="6221880" y="3974400"/>
                <a:ext cx="267840" cy="371160"/>
              </a:xfrm>
              <a:custGeom>
                <a:avLst/>
                <a:gdLst/>
                <a:ahLst/>
                <a:rect l="l" t="t" r="r" b="b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CustomShape 330"/>
              <p:cNvSpPr/>
              <p:nvPr/>
            </p:nvSpPr>
            <p:spPr>
              <a:xfrm>
                <a:off x="6264720" y="404460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D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01" name="CustomShape 331"/>
              <p:cNvSpPr/>
              <p:nvPr/>
            </p:nvSpPr>
            <p:spPr>
              <a:xfrm>
                <a:off x="6353640" y="4044600"/>
                <a:ext cx="849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02" name="CustomShape 332"/>
              <p:cNvSpPr/>
              <p:nvPr/>
            </p:nvSpPr>
            <p:spPr>
              <a:xfrm>
                <a:off x="6892920" y="4044600"/>
                <a:ext cx="74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03" name="CustomShape 333"/>
              <p:cNvSpPr/>
              <p:nvPr/>
            </p:nvSpPr>
            <p:spPr>
              <a:xfrm>
                <a:off x="6978600" y="40446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04" name="CustomShape 334"/>
              <p:cNvSpPr/>
              <p:nvPr/>
            </p:nvSpPr>
            <p:spPr>
              <a:xfrm>
                <a:off x="7043760" y="40446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05" name="Line 335"/>
              <p:cNvSpPr/>
              <p:nvPr/>
            </p:nvSpPr>
            <p:spPr>
              <a:xfrm>
                <a:off x="4578480" y="4158720"/>
                <a:ext cx="37260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Line 336"/>
              <p:cNvSpPr/>
              <p:nvPr/>
            </p:nvSpPr>
            <p:spPr>
              <a:xfrm>
                <a:off x="5817600" y="4158720"/>
                <a:ext cx="4042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Line 337"/>
              <p:cNvSpPr/>
              <p:nvPr/>
            </p:nvSpPr>
            <p:spPr>
              <a:xfrm>
                <a:off x="6486480" y="4158720"/>
                <a:ext cx="37080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338"/>
              <p:cNvSpPr/>
              <p:nvPr/>
            </p:nvSpPr>
            <p:spPr>
              <a:xfrm>
                <a:off x="4882320" y="4062600"/>
                <a:ext cx="68760" cy="95760"/>
              </a:xfrm>
              <a:custGeom>
                <a:avLst/>
                <a:gdLst/>
                <a:ahLst/>
                <a:rect l="l" t="t" r="r" b="b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CustomShape 339"/>
              <p:cNvSpPr/>
              <p:nvPr/>
            </p:nvSpPr>
            <p:spPr>
              <a:xfrm>
                <a:off x="6154920" y="4158720"/>
                <a:ext cx="471240" cy="277560"/>
              </a:xfrm>
              <a:custGeom>
                <a:avLst/>
                <a:gdLst/>
                <a:ahLst/>
                <a:rect l="l" t="t" r="r" b="b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CustomShape 340"/>
              <p:cNvSpPr/>
              <p:nvPr/>
            </p:nvSpPr>
            <p:spPr>
              <a:xfrm>
                <a:off x="4714560" y="378468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341"/>
              <p:cNvSpPr/>
              <p:nvPr/>
            </p:nvSpPr>
            <p:spPr>
              <a:xfrm>
                <a:off x="4714560" y="378468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CustomShape 342"/>
              <p:cNvSpPr/>
              <p:nvPr/>
            </p:nvSpPr>
            <p:spPr>
              <a:xfrm>
                <a:off x="5349960" y="378468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CustomShape 343"/>
              <p:cNvSpPr/>
              <p:nvPr/>
            </p:nvSpPr>
            <p:spPr>
              <a:xfrm>
                <a:off x="5349960" y="378468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CustomShape 344"/>
              <p:cNvSpPr/>
              <p:nvPr/>
            </p:nvSpPr>
            <p:spPr>
              <a:xfrm>
                <a:off x="5987160" y="3784680"/>
                <a:ext cx="102240" cy="744840"/>
              </a:xfrm>
              <a:custGeom>
                <a:avLst/>
                <a:gdLst/>
                <a:ahLst/>
                <a:rect l="l" t="t" r="r" b="b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CustomShape 345"/>
              <p:cNvSpPr/>
              <p:nvPr/>
            </p:nvSpPr>
            <p:spPr>
              <a:xfrm>
                <a:off x="6626520" y="3784680"/>
                <a:ext cx="98280" cy="744840"/>
              </a:xfrm>
              <a:custGeom>
                <a:avLst/>
                <a:gdLst/>
                <a:ahLst/>
                <a:rect l="l" t="t" r="r" b="b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CustomShape 346"/>
              <p:cNvSpPr/>
              <p:nvPr/>
            </p:nvSpPr>
            <p:spPr>
              <a:xfrm>
                <a:off x="6626520" y="3784680"/>
                <a:ext cx="98280" cy="744840"/>
              </a:xfrm>
              <a:custGeom>
                <a:avLst/>
                <a:gdLst/>
                <a:ahLst/>
                <a:rect l="l" t="t" r="r" b="b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CustomShape 347"/>
              <p:cNvSpPr/>
              <p:nvPr/>
            </p:nvSpPr>
            <p:spPr>
              <a:xfrm>
                <a:off x="7492680" y="480780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CustomShape 348"/>
              <p:cNvSpPr/>
              <p:nvPr/>
            </p:nvSpPr>
            <p:spPr>
              <a:xfrm>
                <a:off x="7492680" y="480780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Line 349"/>
              <p:cNvSpPr/>
              <p:nvPr/>
            </p:nvSpPr>
            <p:spPr>
              <a:xfrm flipV="1">
                <a:off x="7760880" y="4802760"/>
                <a:ext cx="1800" cy="389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Line 350"/>
              <p:cNvSpPr/>
              <p:nvPr/>
            </p:nvSpPr>
            <p:spPr>
              <a:xfrm flipH="1">
                <a:off x="7621200" y="4807800"/>
                <a:ext cx="1396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Line 351"/>
              <p:cNvSpPr/>
              <p:nvPr/>
            </p:nvSpPr>
            <p:spPr>
              <a:xfrm flipH="1">
                <a:off x="7621200" y="5181840"/>
                <a:ext cx="1396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CustomShape 352"/>
              <p:cNvSpPr/>
              <p:nvPr/>
            </p:nvSpPr>
            <p:spPr>
              <a:xfrm>
                <a:off x="5083560" y="4807800"/>
                <a:ext cx="133920" cy="37368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CustomShape 353"/>
              <p:cNvSpPr/>
              <p:nvPr/>
            </p:nvSpPr>
            <p:spPr>
              <a:xfrm>
                <a:off x="5083560" y="4807800"/>
                <a:ext cx="133920" cy="37368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CustomShape 354"/>
              <p:cNvSpPr/>
              <p:nvPr/>
            </p:nvSpPr>
            <p:spPr>
              <a:xfrm>
                <a:off x="4951080" y="4807800"/>
                <a:ext cx="131760" cy="37368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CustomShape 355"/>
              <p:cNvSpPr/>
              <p:nvPr/>
            </p:nvSpPr>
            <p:spPr>
              <a:xfrm>
                <a:off x="5018400" y="4883400"/>
                <a:ext cx="295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26" name="CustomShape 356"/>
              <p:cNvSpPr/>
              <p:nvPr/>
            </p:nvSpPr>
            <p:spPr>
              <a:xfrm>
                <a:off x="5050080" y="4883400"/>
                <a:ext cx="853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27" name="CustomShape 357"/>
              <p:cNvSpPr/>
              <p:nvPr/>
            </p:nvSpPr>
            <p:spPr>
              <a:xfrm>
                <a:off x="5718960" y="4807800"/>
                <a:ext cx="135720" cy="373680"/>
              </a:xfrm>
              <a:prstGeom prst="rect">
                <a:avLst/>
              </a:prstGeom>
              <a:solidFill>
                <a:srgbClr val="fbe2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CustomShape 358"/>
              <p:cNvSpPr/>
              <p:nvPr/>
            </p:nvSpPr>
            <p:spPr>
              <a:xfrm>
                <a:off x="5718960" y="4807800"/>
                <a:ext cx="135720" cy="373680"/>
              </a:xfrm>
              <a:prstGeom prst="rect">
                <a:avLst/>
              </a:prstGeom>
              <a:noFill/>
              <a:ln w="9360">
                <a:solidFill>
                  <a:srgbClr val="eb75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Line 359"/>
              <p:cNvSpPr/>
              <p:nvPr/>
            </p:nvSpPr>
            <p:spPr>
              <a:xfrm flipV="1">
                <a:off x="5586480" y="4802760"/>
                <a:ext cx="1800" cy="389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Line 360"/>
              <p:cNvSpPr/>
              <p:nvPr/>
            </p:nvSpPr>
            <p:spPr>
              <a:xfrm>
                <a:off x="5586480" y="4807800"/>
                <a:ext cx="13212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Line 361"/>
              <p:cNvSpPr/>
              <p:nvPr/>
            </p:nvSpPr>
            <p:spPr>
              <a:xfrm>
                <a:off x="5586480" y="5181840"/>
                <a:ext cx="13212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CustomShape 362"/>
              <p:cNvSpPr/>
              <p:nvPr/>
            </p:nvSpPr>
            <p:spPr>
              <a:xfrm>
                <a:off x="6253560" y="4626000"/>
                <a:ext cx="204480" cy="739800"/>
              </a:xfrm>
              <a:custGeom>
                <a:avLst/>
                <a:gdLst/>
                <a:ahLst/>
                <a:rect l="l" t="t" r="r" b="b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CustomShape 363"/>
              <p:cNvSpPr/>
              <p:nvPr/>
            </p:nvSpPr>
            <p:spPr>
              <a:xfrm>
                <a:off x="6904080" y="4883400"/>
                <a:ext cx="74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D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34" name="CustomShape 364"/>
              <p:cNvSpPr/>
              <p:nvPr/>
            </p:nvSpPr>
            <p:spPr>
              <a:xfrm>
                <a:off x="6989760" y="4883400"/>
                <a:ext cx="853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35" name="CustomShape 365"/>
              <p:cNvSpPr/>
              <p:nvPr/>
            </p:nvSpPr>
            <p:spPr>
              <a:xfrm>
                <a:off x="7530120" y="488340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36" name="CustomShape 366"/>
              <p:cNvSpPr/>
              <p:nvPr/>
            </p:nvSpPr>
            <p:spPr>
              <a:xfrm>
                <a:off x="7615800" y="48834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37" name="CustomShape 367"/>
              <p:cNvSpPr/>
              <p:nvPr/>
            </p:nvSpPr>
            <p:spPr>
              <a:xfrm>
                <a:off x="7679160" y="48834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38" name="Line 368"/>
              <p:cNvSpPr/>
              <p:nvPr/>
            </p:nvSpPr>
            <p:spPr>
              <a:xfrm>
                <a:off x="5213880" y="4997520"/>
                <a:ext cx="37260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Line 369"/>
              <p:cNvSpPr/>
              <p:nvPr/>
            </p:nvSpPr>
            <p:spPr>
              <a:xfrm>
                <a:off x="6454800" y="4997520"/>
                <a:ext cx="4024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Line 370"/>
              <p:cNvSpPr/>
              <p:nvPr/>
            </p:nvSpPr>
            <p:spPr>
              <a:xfrm>
                <a:off x="7125480" y="4997520"/>
                <a:ext cx="36720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CustomShape 371"/>
              <p:cNvSpPr/>
              <p:nvPr/>
            </p:nvSpPr>
            <p:spPr>
              <a:xfrm>
                <a:off x="5517720" y="4903920"/>
                <a:ext cx="68760" cy="93240"/>
              </a:xfrm>
              <a:custGeom>
                <a:avLst/>
                <a:gdLst/>
                <a:ahLst/>
                <a:rect l="l" t="t" r="r" b="b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CustomShape 372"/>
              <p:cNvSpPr/>
              <p:nvPr/>
            </p:nvSpPr>
            <p:spPr>
              <a:xfrm>
                <a:off x="6790320" y="4997520"/>
                <a:ext cx="471240" cy="277560"/>
              </a:xfrm>
              <a:custGeom>
                <a:avLst/>
                <a:gdLst/>
                <a:ahLst/>
                <a:rect l="l" t="t" r="r" b="b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CustomShape 373"/>
              <p:cNvSpPr/>
              <p:nvPr/>
            </p:nvSpPr>
            <p:spPr>
              <a:xfrm>
                <a:off x="5349960" y="462600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CustomShape 374"/>
              <p:cNvSpPr/>
              <p:nvPr/>
            </p:nvSpPr>
            <p:spPr>
              <a:xfrm>
                <a:off x="5349960" y="462600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CustomShape 375"/>
              <p:cNvSpPr/>
              <p:nvPr/>
            </p:nvSpPr>
            <p:spPr>
              <a:xfrm>
                <a:off x="5987160" y="4626000"/>
                <a:ext cx="102240" cy="744840"/>
              </a:xfrm>
              <a:custGeom>
                <a:avLst/>
                <a:gdLst/>
                <a:ahLst/>
                <a:rect l="l" t="t" r="r" b="b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CustomShape 376"/>
              <p:cNvSpPr/>
              <p:nvPr/>
            </p:nvSpPr>
            <p:spPr>
              <a:xfrm>
                <a:off x="5987160" y="4626000"/>
                <a:ext cx="102240" cy="744840"/>
              </a:xfrm>
              <a:custGeom>
                <a:avLst/>
                <a:gdLst/>
                <a:ahLst/>
                <a:rect l="l" t="t" r="r" b="b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CustomShape 377"/>
              <p:cNvSpPr/>
              <p:nvPr/>
            </p:nvSpPr>
            <p:spPr>
              <a:xfrm>
                <a:off x="6626520" y="4626000"/>
                <a:ext cx="98280" cy="744840"/>
              </a:xfrm>
              <a:custGeom>
                <a:avLst/>
                <a:gdLst/>
                <a:ahLst/>
                <a:rect l="l" t="t" r="r" b="b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CustomShape 378"/>
              <p:cNvSpPr/>
              <p:nvPr/>
            </p:nvSpPr>
            <p:spPr>
              <a:xfrm>
                <a:off x="6626520" y="4626000"/>
                <a:ext cx="98280" cy="744840"/>
              </a:xfrm>
              <a:custGeom>
                <a:avLst/>
                <a:gdLst/>
                <a:ahLst/>
                <a:rect l="l" t="t" r="r" b="b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CustomShape 379"/>
              <p:cNvSpPr/>
              <p:nvPr/>
            </p:nvSpPr>
            <p:spPr>
              <a:xfrm>
                <a:off x="7261920" y="462600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CustomShape 380"/>
              <p:cNvSpPr/>
              <p:nvPr/>
            </p:nvSpPr>
            <p:spPr>
              <a:xfrm>
                <a:off x="7261920" y="462600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CustomShape 381"/>
              <p:cNvSpPr/>
              <p:nvPr/>
            </p:nvSpPr>
            <p:spPr>
              <a:xfrm>
                <a:off x="8130240" y="5649480"/>
                <a:ext cx="133920" cy="37368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Line 382"/>
              <p:cNvSpPr/>
              <p:nvPr/>
            </p:nvSpPr>
            <p:spPr>
              <a:xfrm flipV="1">
                <a:off x="8396280" y="5644080"/>
                <a:ext cx="1800" cy="3816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Line 383"/>
              <p:cNvSpPr/>
              <p:nvPr/>
            </p:nvSpPr>
            <p:spPr>
              <a:xfrm flipH="1">
                <a:off x="8258400" y="5649120"/>
                <a:ext cx="1378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Line 384"/>
              <p:cNvSpPr/>
              <p:nvPr/>
            </p:nvSpPr>
            <p:spPr>
              <a:xfrm flipH="1">
                <a:off x="8258400" y="6023160"/>
                <a:ext cx="1378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CustomShape 385"/>
              <p:cNvSpPr/>
              <p:nvPr/>
            </p:nvSpPr>
            <p:spPr>
              <a:xfrm>
                <a:off x="5718960" y="5649480"/>
                <a:ext cx="135720" cy="37368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CustomShape 386"/>
              <p:cNvSpPr/>
              <p:nvPr/>
            </p:nvSpPr>
            <p:spPr>
              <a:xfrm>
                <a:off x="5718960" y="5649480"/>
                <a:ext cx="135720" cy="37368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CustomShape 387"/>
              <p:cNvSpPr/>
              <p:nvPr/>
            </p:nvSpPr>
            <p:spPr>
              <a:xfrm>
                <a:off x="5586480" y="5649480"/>
                <a:ext cx="131760" cy="37368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CustomShape 388"/>
              <p:cNvSpPr/>
              <p:nvPr/>
            </p:nvSpPr>
            <p:spPr>
              <a:xfrm>
                <a:off x="5653440" y="5724720"/>
                <a:ext cx="284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59" name="CustomShape 389"/>
              <p:cNvSpPr/>
              <p:nvPr/>
            </p:nvSpPr>
            <p:spPr>
              <a:xfrm>
                <a:off x="5684760" y="5724720"/>
                <a:ext cx="849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60" name="CustomShape 390"/>
              <p:cNvSpPr/>
              <p:nvPr/>
            </p:nvSpPr>
            <p:spPr>
              <a:xfrm>
                <a:off x="6354360" y="564948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CustomShape 391"/>
              <p:cNvSpPr/>
              <p:nvPr/>
            </p:nvSpPr>
            <p:spPr>
              <a:xfrm>
                <a:off x="6354360" y="5649480"/>
                <a:ext cx="135720" cy="373680"/>
              </a:xfrm>
              <a:custGeom>
                <a:avLst/>
                <a:gdLst/>
                <a:ahLst/>
                <a:rect l="l" t="t" r="r" b="b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360">
                <a:solidFill>
                  <a:srgbClr val="eb75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Line 392"/>
              <p:cNvSpPr/>
              <p:nvPr/>
            </p:nvSpPr>
            <p:spPr>
              <a:xfrm flipV="1">
                <a:off x="6221880" y="5644080"/>
                <a:ext cx="1800" cy="3816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Line 393"/>
              <p:cNvSpPr/>
              <p:nvPr/>
            </p:nvSpPr>
            <p:spPr>
              <a:xfrm>
                <a:off x="6221880" y="5649120"/>
                <a:ext cx="1360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Line 394"/>
              <p:cNvSpPr/>
              <p:nvPr/>
            </p:nvSpPr>
            <p:spPr>
              <a:xfrm>
                <a:off x="6221880" y="6023160"/>
                <a:ext cx="1360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CustomShape 395"/>
              <p:cNvSpPr/>
              <p:nvPr/>
            </p:nvSpPr>
            <p:spPr>
              <a:xfrm>
                <a:off x="6888960" y="5465160"/>
                <a:ext cx="204480" cy="739800"/>
              </a:xfrm>
              <a:custGeom>
                <a:avLst/>
                <a:gdLst/>
                <a:ahLst/>
                <a:rect l="l" t="t" r="r" b="b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CustomShape 396"/>
              <p:cNvSpPr/>
              <p:nvPr/>
            </p:nvSpPr>
            <p:spPr>
              <a:xfrm>
                <a:off x="6888960" y="5465160"/>
                <a:ext cx="204480" cy="739800"/>
              </a:xfrm>
              <a:custGeom>
                <a:avLst/>
                <a:gdLst/>
                <a:ahLst/>
                <a:rect l="l" t="t" r="r" b="b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CustomShape 397"/>
              <p:cNvSpPr/>
              <p:nvPr/>
            </p:nvSpPr>
            <p:spPr>
              <a:xfrm>
                <a:off x="7539480" y="572472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D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68" name="CustomShape 398"/>
              <p:cNvSpPr/>
              <p:nvPr/>
            </p:nvSpPr>
            <p:spPr>
              <a:xfrm>
                <a:off x="7624440" y="5724720"/>
                <a:ext cx="849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69" name="CustomShape 399"/>
              <p:cNvSpPr/>
              <p:nvPr/>
            </p:nvSpPr>
            <p:spPr>
              <a:xfrm>
                <a:off x="8165520" y="572472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70" name="CustomShape 400"/>
              <p:cNvSpPr/>
              <p:nvPr/>
            </p:nvSpPr>
            <p:spPr>
              <a:xfrm>
                <a:off x="8251200" y="572472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71" name="CustomShape 401"/>
              <p:cNvSpPr/>
              <p:nvPr/>
            </p:nvSpPr>
            <p:spPr>
              <a:xfrm>
                <a:off x="8314560" y="572472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72" name="Line 402"/>
              <p:cNvSpPr/>
              <p:nvPr/>
            </p:nvSpPr>
            <p:spPr>
              <a:xfrm>
                <a:off x="5854680" y="5833440"/>
                <a:ext cx="367200" cy="54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Line 403"/>
              <p:cNvSpPr/>
              <p:nvPr/>
            </p:nvSpPr>
            <p:spPr>
              <a:xfrm>
                <a:off x="7093800" y="5833440"/>
                <a:ext cx="398880" cy="54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Line 404"/>
              <p:cNvSpPr/>
              <p:nvPr/>
            </p:nvSpPr>
            <p:spPr>
              <a:xfrm>
                <a:off x="7760880" y="5833440"/>
                <a:ext cx="369000" cy="54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Line 405"/>
              <p:cNvSpPr/>
              <p:nvPr/>
            </p:nvSpPr>
            <p:spPr>
              <a:xfrm>
                <a:off x="6490080" y="5927040"/>
                <a:ext cx="39888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CustomShape 406"/>
              <p:cNvSpPr/>
              <p:nvPr/>
            </p:nvSpPr>
            <p:spPr>
              <a:xfrm>
                <a:off x="6154920" y="5742720"/>
                <a:ext cx="66600" cy="90360"/>
              </a:xfrm>
              <a:custGeom>
                <a:avLst/>
                <a:gdLst/>
                <a:ahLst/>
                <a:rect l="l" t="t" r="r" b="b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CustomShape 407"/>
              <p:cNvSpPr/>
              <p:nvPr/>
            </p:nvSpPr>
            <p:spPr>
              <a:xfrm>
                <a:off x="7425720" y="5833800"/>
                <a:ext cx="471240" cy="282600"/>
              </a:xfrm>
              <a:custGeom>
                <a:avLst/>
                <a:gdLst/>
                <a:ahLst/>
                <a:rect l="l" t="t" r="r" b="b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CustomShape 408"/>
              <p:cNvSpPr/>
              <p:nvPr/>
            </p:nvSpPr>
            <p:spPr>
              <a:xfrm>
                <a:off x="5987160" y="5465160"/>
                <a:ext cx="102240" cy="744840"/>
              </a:xfrm>
              <a:custGeom>
                <a:avLst/>
                <a:gdLst/>
                <a:ahLst/>
                <a:rect l="l" t="t" r="r" b="b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CustomShape 409"/>
              <p:cNvSpPr/>
              <p:nvPr/>
            </p:nvSpPr>
            <p:spPr>
              <a:xfrm>
                <a:off x="5987160" y="5465160"/>
                <a:ext cx="102240" cy="744840"/>
              </a:xfrm>
              <a:custGeom>
                <a:avLst/>
                <a:gdLst/>
                <a:ahLst/>
                <a:rect l="l" t="t" r="r" b="b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CustomShape 410"/>
              <p:cNvSpPr/>
              <p:nvPr/>
            </p:nvSpPr>
            <p:spPr>
              <a:xfrm>
                <a:off x="6626520" y="5465160"/>
                <a:ext cx="98280" cy="744840"/>
              </a:xfrm>
              <a:custGeom>
                <a:avLst/>
                <a:gdLst/>
                <a:ahLst/>
                <a:rect l="l" t="t" r="r" b="b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CustomShape 411"/>
              <p:cNvSpPr/>
              <p:nvPr/>
            </p:nvSpPr>
            <p:spPr>
              <a:xfrm>
                <a:off x="6626520" y="5465160"/>
                <a:ext cx="98280" cy="744840"/>
              </a:xfrm>
              <a:custGeom>
                <a:avLst/>
                <a:gdLst/>
                <a:ahLst/>
                <a:rect l="l" t="t" r="r" b="b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CustomShape 412"/>
              <p:cNvSpPr/>
              <p:nvPr/>
            </p:nvSpPr>
            <p:spPr>
              <a:xfrm>
                <a:off x="7261920" y="546516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CustomShape 413"/>
              <p:cNvSpPr/>
              <p:nvPr/>
            </p:nvSpPr>
            <p:spPr>
              <a:xfrm>
                <a:off x="7261920" y="546516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CustomShape 414"/>
              <p:cNvSpPr/>
              <p:nvPr/>
            </p:nvSpPr>
            <p:spPr>
              <a:xfrm>
                <a:off x="7897320" y="546516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CustomShape 415"/>
              <p:cNvSpPr/>
              <p:nvPr/>
            </p:nvSpPr>
            <p:spPr>
              <a:xfrm>
                <a:off x="7897320" y="5465160"/>
                <a:ext cx="100440" cy="744840"/>
              </a:xfrm>
              <a:custGeom>
                <a:avLst/>
                <a:gdLst/>
                <a:ahLst/>
                <a:rect l="l" t="t" r="r" b="b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CustomShape 416"/>
              <p:cNvSpPr/>
              <p:nvPr/>
            </p:nvSpPr>
            <p:spPr>
              <a:xfrm>
                <a:off x="4353120" y="326268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R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87" name="CustomShape 417"/>
              <p:cNvSpPr/>
              <p:nvPr/>
            </p:nvSpPr>
            <p:spPr>
              <a:xfrm>
                <a:off x="4438440" y="3262680"/>
                <a:ext cx="56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e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88" name="CustomShape 418"/>
              <p:cNvSpPr/>
              <p:nvPr/>
            </p:nvSpPr>
            <p:spPr>
              <a:xfrm>
                <a:off x="4501800" y="3262680"/>
                <a:ext cx="56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g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89" name="Line 419"/>
              <p:cNvSpPr/>
              <p:nvPr/>
            </p:nvSpPr>
            <p:spPr>
              <a:xfrm>
                <a:off x="4815000" y="3223800"/>
                <a:ext cx="167760" cy="504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Line 420"/>
              <p:cNvSpPr/>
              <p:nvPr/>
            </p:nvSpPr>
            <p:spPr>
              <a:xfrm>
                <a:off x="5450400" y="4251960"/>
                <a:ext cx="16776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CustomShape 421"/>
              <p:cNvSpPr/>
              <p:nvPr/>
            </p:nvSpPr>
            <p:spPr>
              <a:xfrm>
                <a:off x="6253560" y="576360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R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92" name="CustomShape 422"/>
              <p:cNvSpPr/>
              <p:nvPr/>
            </p:nvSpPr>
            <p:spPr>
              <a:xfrm>
                <a:off x="6343200" y="57636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e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93" name="CustomShape 423"/>
              <p:cNvSpPr/>
              <p:nvPr/>
            </p:nvSpPr>
            <p:spPr>
              <a:xfrm>
                <a:off x="6408000" y="5763600"/>
                <a:ext cx="56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g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94" name="CustomShape 424"/>
              <p:cNvSpPr/>
              <p:nvPr/>
            </p:nvSpPr>
            <p:spPr>
              <a:xfrm>
                <a:off x="5618160" y="4929840"/>
                <a:ext cx="74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R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95" name="CustomShape 425"/>
              <p:cNvSpPr/>
              <p:nvPr/>
            </p:nvSpPr>
            <p:spPr>
              <a:xfrm>
                <a:off x="5703840" y="492984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e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96" name="CustomShape 426"/>
              <p:cNvSpPr/>
              <p:nvPr/>
            </p:nvSpPr>
            <p:spPr>
              <a:xfrm>
                <a:off x="5771160" y="492984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eb7500"/>
                    </a:solidFill>
                    <a:latin typeface="Arial"/>
                    <a:ea typeface="DejaVu Sans"/>
                  </a:rPr>
                  <a:t>g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597" name="Line 427"/>
              <p:cNvSpPr/>
              <p:nvPr/>
            </p:nvSpPr>
            <p:spPr>
              <a:xfrm>
                <a:off x="6721200" y="5742720"/>
                <a:ext cx="16776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CustomShape 428"/>
              <p:cNvSpPr/>
              <p:nvPr/>
            </p:nvSpPr>
            <p:spPr>
              <a:xfrm>
                <a:off x="4418280" y="3169440"/>
                <a:ext cx="53640" cy="72360"/>
              </a:xfrm>
              <a:custGeom>
                <a:avLst/>
                <a:gdLst/>
                <a:ahLst/>
                <a:rect l="l" t="t" r="r" b="b"/>
                <a:pathLst>
                  <a:path w="29" h="28">
                    <a:moveTo>
                      <a:pt x="13" y="26"/>
                    </a:moveTo>
                    <a:lnTo>
                      <a:pt x="17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1" y="26"/>
                    </a:lnTo>
                    <a:lnTo>
                      <a:pt x="13" y="28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eb75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CustomShape 429"/>
              <p:cNvSpPr/>
              <p:nvPr/>
            </p:nvSpPr>
            <p:spPr>
              <a:xfrm>
                <a:off x="5033160" y="3997800"/>
                <a:ext cx="51840" cy="74880"/>
              </a:xfrm>
              <a:custGeom>
                <a:avLst/>
                <a:gdLst/>
                <a:ahLst/>
                <a:rect l="l" t="t" r="r" b="b"/>
                <a:pathLst>
                  <a:path w="28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8" y="19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eb75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CustomShape 430"/>
              <p:cNvSpPr/>
              <p:nvPr/>
            </p:nvSpPr>
            <p:spPr>
              <a:xfrm>
                <a:off x="5692680" y="4844160"/>
                <a:ext cx="53640" cy="74880"/>
              </a:xfrm>
              <a:custGeom>
                <a:avLst/>
                <a:gdLst/>
                <a:ahLst/>
                <a:rect l="l" t="t" r="r" b="b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9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9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CustomShape 431"/>
              <p:cNvSpPr/>
              <p:nvPr/>
            </p:nvSpPr>
            <p:spPr>
              <a:xfrm>
                <a:off x="6339240" y="5693400"/>
                <a:ext cx="53640" cy="74880"/>
              </a:xfrm>
              <a:custGeom>
                <a:avLst/>
                <a:gdLst/>
                <a:ahLst/>
                <a:rect l="l" t="t" r="r" b="b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Line 432"/>
              <p:cNvSpPr/>
              <p:nvPr/>
            </p:nvSpPr>
            <p:spPr>
              <a:xfrm>
                <a:off x="6085800" y="4903920"/>
                <a:ext cx="16776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Line 433"/>
              <p:cNvSpPr/>
              <p:nvPr/>
            </p:nvSpPr>
            <p:spPr>
              <a:xfrm>
                <a:off x="6085800" y="5088240"/>
                <a:ext cx="167760" cy="504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CustomShape 434"/>
              <p:cNvSpPr/>
              <p:nvPr/>
            </p:nvSpPr>
            <p:spPr>
              <a:xfrm>
                <a:off x="5517720" y="3317400"/>
                <a:ext cx="469080" cy="282600"/>
              </a:xfrm>
              <a:custGeom>
                <a:avLst/>
                <a:gdLst/>
                <a:ahLst/>
                <a:rect l="l" t="t" r="r" b="b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CustomShape 435"/>
              <p:cNvSpPr/>
              <p:nvPr/>
            </p:nvSpPr>
            <p:spPr>
              <a:xfrm>
                <a:off x="4714560" y="2943360"/>
                <a:ext cx="104040" cy="747720"/>
              </a:xfrm>
              <a:custGeom>
                <a:avLst/>
                <a:gdLst/>
                <a:ahLst/>
                <a:rect l="l" t="t" r="r" b="b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CustomShape 436"/>
              <p:cNvSpPr/>
              <p:nvPr/>
            </p:nvSpPr>
            <p:spPr>
              <a:xfrm>
                <a:off x="5346360" y="2943360"/>
                <a:ext cx="104040" cy="747720"/>
              </a:xfrm>
              <a:custGeom>
                <a:avLst/>
                <a:gdLst/>
                <a:ahLst/>
                <a:rect l="l" t="t" r="r" b="b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CustomShape 437"/>
              <p:cNvSpPr/>
              <p:nvPr/>
            </p:nvSpPr>
            <p:spPr>
              <a:xfrm>
                <a:off x="5586480" y="3133080"/>
                <a:ext cx="267840" cy="373680"/>
              </a:xfrm>
              <a:custGeom>
                <a:avLst/>
                <a:gdLst/>
                <a:ahLst/>
                <a:rect l="l" t="t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CustomShape 438"/>
              <p:cNvSpPr/>
              <p:nvPr/>
            </p:nvSpPr>
            <p:spPr>
              <a:xfrm>
                <a:off x="5629320" y="3208320"/>
                <a:ext cx="74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D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09" name="CustomShape 439"/>
              <p:cNvSpPr/>
              <p:nvPr/>
            </p:nvSpPr>
            <p:spPr>
              <a:xfrm>
                <a:off x="5714280" y="3208320"/>
                <a:ext cx="849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10" name="CustomShape 440"/>
              <p:cNvSpPr/>
              <p:nvPr/>
            </p:nvSpPr>
            <p:spPr>
              <a:xfrm>
                <a:off x="5614560" y="3784680"/>
                <a:ext cx="202680" cy="739800"/>
              </a:xfrm>
              <a:custGeom>
                <a:avLst/>
                <a:gdLst/>
                <a:ahLst/>
                <a:rect l="l" t="t" r="r" b="b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CustomShape 441"/>
              <p:cNvSpPr/>
              <p:nvPr/>
            </p:nvSpPr>
            <p:spPr>
              <a:xfrm>
                <a:off x="5987160" y="3784680"/>
                <a:ext cx="102240" cy="744840"/>
              </a:xfrm>
              <a:custGeom>
                <a:avLst/>
                <a:gdLst/>
                <a:ahLst/>
                <a:rect l="l" t="t" r="r" b="b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CustomShape 442"/>
              <p:cNvSpPr/>
              <p:nvPr/>
            </p:nvSpPr>
            <p:spPr>
              <a:xfrm>
                <a:off x="6253560" y="4626000"/>
                <a:ext cx="204480" cy="739800"/>
              </a:xfrm>
              <a:custGeom>
                <a:avLst/>
                <a:gdLst/>
                <a:ahLst/>
                <a:rect l="l" t="t" r="r" b="b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3" name="Group 443"/>
            <p:cNvGrpSpPr/>
            <p:nvPr/>
          </p:nvGrpSpPr>
          <p:grpSpPr>
            <a:xfrm>
              <a:off x="3301920" y="2943360"/>
              <a:ext cx="370800" cy="747720"/>
              <a:chOff x="3301920" y="2943360"/>
              <a:chExt cx="370800" cy="747720"/>
            </a:xfrm>
          </p:grpSpPr>
          <p:sp>
            <p:nvSpPr>
              <p:cNvPr id="614" name="Line 444"/>
              <p:cNvSpPr/>
              <p:nvPr/>
            </p:nvSpPr>
            <p:spPr>
              <a:xfrm>
                <a:off x="3301920" y="3317040"/>
                <a:ext cx="370800" cy="2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CustomShape 445"/>
              <p:cNvSpPr/>
              <p:nvPr/>
            </p:nvSpPr>
            <p:spPr>
              <a:xfrm>
                <a:off x="3438000" y="2943360"/>
                <a:ext cx="100440" cy="747720"/>
              </a:xfrm>
              <a:custGeom>
                <a:avLst/>
                <a:gdLst/>
                <a:ahLst/>
                <a:rect l="l" t="t" r="r" b="b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CustomShape 446"/>
              <p:cNvSpPr/>
              <p:nvPr/>
            </p:nvSpPr>
            <p:spPr>
              <a:xfrm>
                <a:off x="3438000" y="2943360"/>
                <a:ext cx="100440" cy="747720"/>
              </a:xfrm>
              <a:custGeom>
                <a:avLst/>
                <a:gdLst/>
                <a:ahLst/>
                <a:rect l="l" t="t" r="r" b="b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7" name="Group 447"/>
            <p:cNvGrpSpPr/>
            <p:nvPr/>
          </p:nvGrpSpPr>
          <p:grpSpPr>
            <a:xfrm>
              <a:off x="3950280" y="3784680"/>
              <a:ext cx="370800" cy="747720"/>
              <a:chOff x="3950280" y="3784680"/>
              <a:chExt cx="370800" cy="747720"/>
            </a:xfrm>
          </p:grpSpPr>
          <p:sp>
            <p:nvSpPr>
              <p:cNvPr id="618" name="Line 448"/>
              <p:cNvSpPr/>
              <p:nvPr/>
            </p:nvSpPr>
            <p:spPr>
              <a:xfrm>
                <a:off x="3950280" y="4158720"/>
                <a:ext cx="370800" cy="2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CustomShape 449"/>
              <p:cNvSpPr/>
              <p:nvPr/>
            </p:nvSpPr>
            <p:spPr>
              <a:xfrm>
                <a:off x="4086720" y="3784680"/>
                <a:ext cx="100440" cy="747720"/>
              </a:xfrm>
              <a:custGeom>
                <a:avLst/>
                <a:gdLst/>
                <a:ahLst/>
                <a:rect l="l" t="t" r="r" b="b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CustomShape 450"/>
              <p:cNvSpPr/>
              <p:nvPr/>
            </p:nvSpPr>
            <p:spPr>
              <a:xfrm>
                <a:off x="4086720" y="3784680"/>
                <a:ext cx="100440" cy="747720"/>
              </a:xfrm>
              <a:custGeom>
                <a:avLst/>
                <a:gdLst/>
                <a:ahLst/>
                <a:rect l="l" t="t" r="r" b="b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21" name="Group 451"/>
            <p:cNvGrpSpPr/>
            <p:nvPr/>
          </p:nvGrpSpPr>
          <p:grpSpPr>
            <a:xfrm>
              <a:off x="3927960" y="2943360"/>
              <a:ext cx="370800" cy="747720"/>
              <a:chOff x="3927960" y="2943360"/>
              <a:chExt cx="370800" cy="747720"/>
            </a:xfrm>
          </p:grpSpPr>
          <p:sp>
            <p:nvSpPr>
              <p:cNvPr id="622" name="Line 452"/>
              <p:cNvSpPr/>
              <p:nvPr/>
            </p:nvSpPr>
            <p:spPr>
              <a:xfrm>
                <a:off x="3927960" y="3317040"/>
                <a:ext cx="370800" cy="2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CustomShape 453"/>
              <p:cNvSpPr/>
              <p:nvPr/>
            </p:nvSpPr>
            <p:spPr>
              <a:xfrm>
                <a:off x="4064400" y="2943360"/>
                <a:ext cx="100440" cy="747720"/>
              </a:xfrm>
              <a:custGeom>
                <a:avLst/>
                <a:gdLst/>
                <a:ahLst/>
                <a:rect l="l" t="t" r="r" b="b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CustomShape 454"/>
              <p:cNvSpPr/>
              <p:nvPr/>
            </p:nvSpPr>
            <p:spPr>
              <a:xfrm>
                <a:off x="4064400" y="2943360"/>
                <a:ext cx="100440" cy="747720"/>
              </a:xfrm>
              <a:custGeom>
                <a:avLst/>
                <a:gdLst/>
                <a:ahLst/>
                <a:rect l="l" t="t" r="r" b="b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5" name="CustomShape 455"/>
            <p:cNvSpPr/>
            <p:nvPr/>
          </p:nvSpPr>
          <p:spPr>
            <a:xfrm>
              <a:off x="2837160" y="2940840"/>
              <a:ext cx="67032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ff3305"/>
                  </a:solidFill>
                  <a:latin typeface="Times New Roman"/>
                  <a:ea typeface="DejaVu Sans"/>
                </a:rPr>
                <a:t>STALL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26" name="CustomShape 456"/>
            <p:cNvSpPr/>
            <p:nvPr/>
          </p:nvSpPr>
          <p:spPr>
            <a:xfrm>
              <a:off x="3475080" y="2951280"/>
              <a:ext cx="670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ff3305"/>
                  </a:solidFill>
                  <a:latin typeface="Times New Roman"/>
                  <a:ea typeface="DejaVu Sans"/>
                </a:rPr>
                <a:t>STALL</a:t>
              </a:r>
              <a:endParaRPr b="0" lang="en-IN" sz="1200" spc="-1" strike="noStrike">
                <a:latin typeface="Arial"/>
              </a:endParaRPr>
            </a:p>
          </p:txBody>
        </p:sp>
        <p:grpSp>
          <p:nvGrpSpPr>
            <p:cNvPr id="627" name="Group 457"/>
            <p:cNvGrpSpPr/>
            <p:nvPr/>
          </p:nvGrpSpPr>
          <p:grpSpPr>
            <a:xfrm>
              <a:off x="7537680" y="730800"/>
              <a:ext cx="319320" cy="602280"/>
              <a:chOff x="7537680" y="730800"/>
              <a:chExt cx="319320" cy="602280"/>
            </a:xfrm>
          </p:grpSpPr>
          <p:sp>
            <p:nvSpPr>
              <p:cNvPr id="628" name="CustomShape 458"/>
              <p:cNvSpPr/>
              <p:nvPr/>
            </p:nvSpPr>
            <p:spPr>
              <a:xfrm>
                <a:off x="7696080" y="730800"/>
                <a:ext cx="46080" cy="59400"/>
              </a:xfrm>
              <a:custGeom>
                <a:avLst/>
                <a:gdLst/>
                <a:ahLst/>
                <a:rect l="l" t="t" r="r" b="b"/>
                <a:pathLst>
                  <a:path w="25" h="23">
                    <a:moveTo>
                      <a:pt x="0" y="0"/>
                    </a:moveTo>
                    <a:lnTo>
                      <a:pt x="2" y="23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CustomShape 459"/>
              <p:cNvSpPr/>
              <p:nvPr/>
            </p:nvSpPr>
            <p:spPr>
              <a:xfrm>
                <a:off x="7537680" y="930600"/>
                <a:ext cx="74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30" name="CustomShape 460"/>
              <p:cNvSpPr/>
              <p:nvPr/>
            </p:nvSpPr>
            <p:spPr>
              <a:xfrm>
                <a:off x="7623360" y="930600"/>
                <a:ext cx="74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31" name="CustomShape 461"/>
              <p:cNvSpPr/>
              <p:nvPr/>
            </p:nvSpPr>
            <p:spPr>
              <a:xfrm>
                <a:off x="7709040" y="930600"/>
                <a:ext cx="295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32" name="CustomShape 462"/>
              <p:cNvSpPr/>
              <p:nvPr/>
            </p:nvSpPr>
            <p:spPr>
              <a:xfrm>
                <a:off x="7743240" y="930600"/>
                <a:ext cx="1137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10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33" name="CustomShape 463"/>
              <p:cNvSpPr/>
              <p:nvPr/>
            </p:nvSpPr>
            <p:spPr>
              <a:xfrm>
                <a:off x="7563600" y="12114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–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34" name="CustomShape 464"/>
              <p:cNvSpPr/>
              <p:nvPr/>
            </p:nvSpPr>
            <p:spPr>
              <a:xfrm>
                <a:off x="7654680" y="1211400"/>
                <a:ext cx="56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35" name="CustomShape 465"/>
              <p:cNvSpPr/>
              <p:nvPr/>
            </p:nvSpPr>
            <p:spPr>
              <a:xfrm>
                <a:off x="7720200" y="12114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0</a:t>
                </a:r>
                <a:endParaRPr b="0" lang="en-IN" sz="800" spc="-1" strike="noStrike">
                  <a:latin typeface="Arial"/>
                </a:endParaRPr>
              </a:p>
            </p:txBody>
          </p:sp>
        </p:grpSp>
        <p:grpSp>
          <p:nvGrpSpPr>
            <p:cNvPr id="636" name="Group 466"/>
            <p:cNvGrpSpPr/>
            <p:nvPr/>
          </p:nvGrpSpPr>
          <p:grpSpPr>
            <a:xfrm>
              <a:off x="8167320" y="730800"/>
              <a:ext cx="314640" cy="602280"/>
              <a:chOff x="8167320" y="730800"/>
              <a:chExt cx="314640" cy="602280"/>
            </a:xfrm>
          </p:grpSpPr>
          <p:sp>
            <p:nvSpPr>
              <p:cNvPr id="637" name="CustomShape 467"/>
              <p:cNvSpPr/>
              <p:nvPr/>
            </p:nvSpPr>
            <p:spPr>
              <a:xfrm>
                <a:off x="8325720" y="730800"/>
                <a:ext cx="46080" cy="59400"/>
              </a:xfrm>
              <a:custGeom>
                <a:avLst/>
                <a:gdLst/>
                <a:ahLst/>
                <a:rect l="l" t="t" r="r" b="b"/>
                <a:pathLst>
                  <a:path w="25" h="23">
                    <a:moveTo>
                      <a:pt x="0" y="0"/>
                    </a:moveTo>
                    <a:lnTo>
                      <a:pt x="2" y="23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CustomShape 468"/>
              <p:cNvSpPr/>
              <p:nvPr/>
            </p:nvSpPr>
            <p:spPr>
              <a:xfrm>
                <a:off x="8167320" y="93060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39" name="CustomShape 469"/>
              <p:cNvSpPr/>
              <p:nvPr/>
            </p:nvSpPr>
            <p:spPr>
              <a:xfrm>
                <a:off x="8253000" y="930600"/>
                <a:ext cx="7272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40" name="CustomShape 470"/>
              <p:cNvSpPr/>
              <p:nvPr/>
            </p:nvSpPr>
            <p:spPr>
              <a:xfrm>
                <a:off x="8338320" y="930600"/>
                <a:ext cx="284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41" name="CustomShape 471"/>
              <p:cNvSpPr/>
              <p:nvPr/>
            </p:nvSpPr>
            <p:spPr>
              <a:xfrm>
                <a:off x="8375760" y="930600"/>
                <a:ext cx="10620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11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42" name="CustomShape 472"/>
              <p:cNvSpPr/>
              <p:nvPr/>
            </p:nvSpPr>
            <p:spPr>
              <a:xfrm>
                <a:off x="8191440" y="12114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–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43" name="CustomShape 473"/>
              <p:cNvSpPr/>
              <p:nvPr/>
            </p:nvSpPr>
            <p:spPr>
              <a:xfrm>
                <a:off x="8282880" y="1211400"/>
                <a:ext cx="5724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IN" sz="800" spc="-1" strike="noStrike">
                  <a:latin typeface="Arial"/>
                </a:endParaRPr>
              </a:p>
            </p:txBody>
          </p:sp>
          <p:sp>
            <p:nvSpPr>
              <p:cNvPr id="644" name="CustomShape 474"/>
              <p:cNvSpPr/>
              <p:nvPr/>
            </p:nvSpPr>
            <p:spPr>
              <a:xfrm>
                <a:off x="8349480" y="1211400"/>
                <a:ext cx="56160" cy="12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0</a:t>
                </a:r>
                <a:endParaRPr b="0" lang="en-IN" sz="800" spc="-1" strike="noStrike">
                  <a:latin typeface="Arial"/>
                </a:endParaRPr>
              </a:p>
            </p:txBody>
          </p:sp>
        </p:grpSp>
        <p:sp>
          <p:nvSpPr>
            <p:cNvPr id="645" name="CustomShape 475"/>
            <p:cNvSpPr/>
            <p:nvPr/>
          </p:nvSpPr>
          <p:spPr>
            <a:xfrm>
              <a:off x="2862000" y="3834000"/>
              <a:ext cx="670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ff3305"/>
                  </a:solidFill>
                  <a:latin typeface="Times New Roman"/>
                  <a:ea typeface="DejaVu Sans"/>
                </a:rPr>
                <a:t>STALL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46" name="CustomShape 476"/>
            <p:cNvSpPr/>
            <p:nvPr/>
          </p:nvSpPr>
          <p:spPr>
            <a:xfrm>
              <a:off x="3502440" y="3844440"/>
              <a:ext cx="67032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ff3305"/>
                  </a:solidFill>
                  <a:latin typeface="Times New Roman"/>
                  <a:ea typeface="DejaVu Sans"/>
                </a:rPr>
                <a:t>STALL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47" name="Line 477"/>
            <p:cNvSpPr/>
            <p:nvPr/>
          </p:nvSpPr>
          <p:spPr>
            <a:xfrm>
              <a:off x="4451760" y="2522520"/>
              <a:ext cx="585000" cy="1480320"/>
            </a:xfrm>
            <a:prstGeom prst="line">
              <a:avLst/>
            </a:prstGeom>
            <a:ln w="15840">
              <a:solidFill>
                <a:srgbClr val="eb75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Line 478"/>
            <p:cNvSpPr/>
            <p:nvPr/>
          </p:nvSpPr>
          <p:spPr>
            <a:xfrm>
              <a:off x="4451760" y="2512080"/>
              <a:ext cx="1300320" cy="2363400"/>
            </a:xfrm>
            <a:prstGeom prst="line">
              <a:avLst/>
            </a:prstGeom>
            <a:ln w="15840">
              <a:solidFill>
                <a:srgbClr val="eb75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Line 479"/>
            <p:cNvSpPr/>
            <p:nvPr/>
          </p:nvSpPr>
          <p:spPr>
            <a:xfrm>
              <a:off x="4455360" y="2507040"/>
              <a:ext cx="1923120" cy="3240720"/>
            </a:xfrm>
            <a:prstGeom prst="line">
              <a:avLst/>
            </a:prstGeom>
            <a:ln w="15840">
              <a:solidFill>
                <a:srgbClr val="eb75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532440" y="1726920"/>
            <a:ext cx="8100720" cy="4359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Arial"/>
                <a:ea typeface="DejaVu Sans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510480" y="939960"/>
            <a:ext cx="812268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DISADVANTAGE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95" dur="500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98" dur="500"/>
                                        <p:tgtEl>
                                          <p:spTgt spid="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3" dur="500"/>
                                        <p:tgtEl>
                                          <p:spTgt spid="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6" dur="500"/>
                                        <p:tgtEl>
                                          <p:spTgt spid="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9" dur="500"/>
                                        <p:tgtEl>
                                          <p:spTgt spid="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14" dur="500"/>
                                        <p:tgtEl>
                                          <p:spTgt spid="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19" dur="500"/>
                                        <p:tgtEl>
                                          <p:spTgt spid="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293760" y="925200"/>
            <a:ext cx="8228880" cy="38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P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f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o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m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a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n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c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(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w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i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t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h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s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t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a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l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l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s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TextShape 2"/>
          <p:cNvSpPr txBox="1"/>
          <p:nvPr/>
        </p:nvSpPr>
        <p:spPr>
          <a:xfrm>
            <a:off x="0" y="1614600"/>
            <a:ext cx="8816040" cy="4226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Arial"/>
                <a:ea typeface="DejaVu Sans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0" dur="indefinite" restart="never" nodeType="tmRoot">
          <p:childTnLst>
            <p:seq>
              <p:cTn id="221" dur="indefinite" nodeType="mainSeq">
                <p:childTnLst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6" dur="500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1" dur="500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6" dur="500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1" dur="500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6" dur="500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1" dur="500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6" dur="500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1" dur="500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205560" y="1860840"/>
            <a:ext cx="8427600" cy="340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compiler can guarantee that no data hazards exist adding NOP or MOV instructions where needed. [Instruction Scheduling]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619560" y="3562920"/>
            <a:ext cx="3301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sub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ff3300"/>
                </a:solidFill>
                <a:latin typeface="Courier New"/>
                <a:ea typeface="DejaVu Sans"/>
              </a:rPr>
              <a:t>R2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R1, R3</a:t>
            </a:r>
            <a:br/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and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R12, </a:t>
            </a:r>
            <a:r>
              <a:rPr b="1" lang="en-IN" sz="1800" spc="-1" strike="noStrike">
                <a:solidFill>
                  <a:srgbClr val="ff3300"/>
                </a:solidFill>
                <a:latin typeface="Courier New"/>
                <a:ea typeface="DejaVu Sans"/>
              </a:rPr>
              <a:t>R2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R5</a:t>
            </a:r>
            <a:br/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orr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R10, R6, </a:t>
            </a:r>
            <a:r>
              <a:rPr b="1" lang="en-IN" sz="1800" spc="-1" strike="noStrike">
                <a:solidFill>
                  <a:srgbClr val="ff3300"/>
                </a:solidFill>
                <a:latin typeface="Courier New"/>
                <a:ea typeface="DejaVu Sans"/>
              </a:rPr>
              <a:t>R2</a:t>
            </a:r>
            <a:br/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R4, </a:t>
            </a:r>
            <a:r>
              <a:rPr b="1" lang="en-IN" sz="1800" spc="-1" strike="noStrike">
                <a:solidFill>
                  <a:srgbClr val="1b49c0"/>
                </a:solidFill>
                <a:latin typeface="Courier New"/>
                <a:ea typeface="DejaVu Sans"/>
              </a:rPr>
              <a:t>R2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R2</a:t>
            </a:r>
            <a:br/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R5, [R2</a:t>
            </a:r>
            <a:r>
              <a:rPr b="1" lang="en-IN" sz="1800" spc="-1" strike="noStrike">
                <a:solidFill>
                  <a:srgbClr val="4f81bd"/>
                </a:solidFill>
                <a:latin typeface="Courier New"/>
                <a:ea typeface="DejaVu Sans"/>
              </a:rPr>
              <a:t>,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#100]</a:t>
            </a: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928040" y="3243240"/>
            <a:ext cx="25898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sub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ff3300"/>
                </a:solidFill>
                <a:latin typeface="Courier New"/>
                <a:ea typeface="DejaVu Sans"/>
              </a:rPr>
              <a:t>R2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R1, R3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NOP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or </a:t>
            </a:r>
            <a:r>
              <a:rPr b="1" lang="en-IN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MOV R0, R0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NOP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or </a:t>
            </a:r>
            <a:r>
              <a:rPr b="1" lang="en-IN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MOV R0, R0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and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R12, </a:t>
            </a:r>
            <a:r>
              <a:rPr b="1" lang="en-IN" sz="1800" spc="-1" strike="noStrike">
                <a:solidFill>
                  <a:srgbClr val="1b49c0"/>
                </a:solidFill>
                <a:latin typeface="Courier New"/>
                <a:ea typeface="DejaVu Sans"/>
              </a:rPr>
              <a:t>R2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R5</a:t>
            </a:r>
            <a:br/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orr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R10, R6, </a:t>
            </a:r>
            <a:r>
              <a:rPr b="1" lang="en-IN" sz="1800" spc="-1" strike="noStrike">
                <a:solidFill>
                  <a:srgbClr val="1b49c0"/>
                </a:solidFill>
                <a:latin typeface="Courier New"/>
                <a:ea typeface="DejaVu Sans"/>
              </a:rPr>
              <a:t>R2</a:t>
            </a:r>
            <a:br/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R4, R2, R2</a:t>
            </a:r>
            <a:br/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R5, [R2</a:t>
            </a:r>
            <a:r>
              <a:rPr b="1" lang="en-IN" sz="1800" spc="-1" strike="noStrike">
                <a:solidFill>
                  <a:srgbClr val="4f81bd"/>
                </a:solidFill>
                <a:latin typeface="Courier New"/>
                <a:ea typeface="DejaVu Sans"/>
              </a:rPr>
              <a:t>,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#100]</a:t>
            </a: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510480" y="939960"/>
            <a:ext cx="812268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INSERT NOP OR MOV R0, R0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2" dur="indefinite" restart="never" nodeType="tmRoot">
          <p:childTnLst>
            <p:seq>
              <p:cTn id="263" dur="indefinite" nodeType="mainSeq">
                <p:childTnLst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8" dur="2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73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78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83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88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roup 1"/>
          <p:cNvGrpSpPr/>
          <p:nvPr/>
        </p:nvGrpSpPr>
        <p:grpSpPr>
          <a:xfrm>
            <a:off x="2666880" y="2656800"/>
            <a:ext cx="3362040" cy="600480"/>
            <a:chOff x="2666880" y="2656800"/>
            <a:chExt cx="3362040" cy="600480"/>
          </a:xfrm>
        </p:grpSpPr>
        <p:sp>
          <p:nvSpPr>
            <p:cNvPr id="659" name="CustomShape 2"/>
            <p:cNvSpPr/>
            <p:nvPr/>
          </p:nvSpPr>
          <p:spPr>
            <a:xfrm>
              <a:off x="2666880" y="274788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IM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660" name="CustomShape 3"/>
            <p:cNvSpPr/>
            <p:nvPr/>
          </p:nvSpPr>
          <p:spPr>
            <a:xfrm>
              <a:off x="3409920" y="274788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grpSp>
          <p:nvGrpSpPr>
            <p:cNvPr id="661" name="Group 4"/>
            <p:cNvGrpSpPr/>
            <p:nvPr/>
          </p:nvGrpSpPr>
          <p:grpSpPr>
            <a:xfrm>
              <a:off x="4160880" y="2656800"/>
              <a:ext cx="327600" cy="600480"/>
              <a:chOff x="4160880" y="2656800"/>
              <a:chExt cx="327600" cy="600480"/>
            </a:xfrm>
          </p:grpSpPr>
          <p:grpSp>
            <p:nvGrpSpPr>
              <p:cNvPr id="662" name="Group 5"/>
              <p:cNvGrpSpPr/>
              <p:nvPr/>
            </p:nvGrpSpPr>
            <p:grpSpPr>
              <a:xfrm>
                <a:off x="4160880" y="2685960"/>
                <a:ext cx="327600" cy="571320"/>
                <a:chOff x="4160880" y="2685960"/>
                <a:chExt cx="327600" cy="571320"/>
              </a:xfrm>
            </p:grpSpPr>
            <p:sp>
              <p:nvSpPr>
                <p:cNvPr id="663" name="Line 6"/>
                <p:cNvSpPr/>
                <p:nvPr/>
              </p:nvSpPr>
              <p:spPr>
                <a:xfrm>
                  <a:off x="4160880" y="2685960"/>
                  <a:ext cx="0" cy="2034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4" name="Line 7"/>
                <p:cNvSpPr/>
                <p:nvPr/>
              </p:nvSpPr>
              <p:spPr>
                <a:xfrm>
                  <a:off x="4160880" y="2685960"/>
                  <a:ext cx="327600" cy="2034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5" name="Line 8"/>
                <p:cNvSpPr/>
                <p:nvPr/>
              </p:nvSpPr>
              <p:spPr>
                <a:xfrm>
                  <a:off x="4160880" y="2889360"/>
                  <a:ext cx="13356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6" name="Line 9"/>
                <p:cNvSpPr/>
                <p:nvPr/>
              </p:nvSpPr>
              <p:spPr>
                <a:xfrm flipH="1">
                  <a:off x="4160880" y="2971440"/>
                  <a:ext cx="133560" cy="8244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7" name="Line 10"/>
                <p:cNvSpPr/>
                <p:nvPr/>
              </p:nvSpPr>
              <p:spPr>
                <a:xfrm>
                  <a:off x="4160880" y="3053880"/>
                  <a:ext cx="0" cy="2034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8" name="Line 11"/>
                <p:cNvSpPr/>
                <p:nvPr/>
              </p:nvSpPr>
              <p:spPr>
                <a:xfrm flipV="1">
                  <a:off x="4160880" y="3053880"/>
                  <a:ext cx="327600" cy="2034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9" name="Line 12"/>
                <p:cNvSpPr/>
                <p:nvPr/>
              </p:nvSpPr>
              <p:spPr>
                <a:xfrm>
                  <a:off x="4488480" y="2889360"/>
                  <a:ext cx="0" cy="16452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70" name="CustomShape 13"/>
              <p:cNvSpPr/>
              <p:nvPr/>
            </p:nvSpPr>
            <p:spPr>
              <a:xfrm rot="5400000">
                <a:off x="4078800" y="2798280"/>
                <a:ext cx="510120" cy="22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040" rIns="68040" tIns="33480" bIns="3348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   </a:t>
                </a:r>
                <a:r>
                  <a:rPr b="0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ALU</a:t>
                </a:r>
                <a:endParaRPr b="0" lang="en-IN" sz="1050" spc="-1" strike="noStrike">
                  <a:latin typeface="Arial"/>
                </a:endParaRPr>
              </a:p>
            </p:txBody>
          </p:sp>
        </p:grpSp>
        <p:sp>
          <p:nvSpPr>
            <p:cNvPr id="671" name="CustomShape 14"/>
            <p:cNvSpPr/>
            <p:nvPr/>
          </p:nvSpPr>
          <p:spPr>
            <a:xfrm>
              <a:off x="4838760" y="274788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DM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672" name="CustomShape 15"/>
            <p:cNvSpPr/>
            <p:nvPr/>
          </p:nvSpPr>
          <p:spPr>
            <a:xfrm>
              <a:off x="5638680" y="274788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673" name="Line 16"/>
            <p:cNvSpPr/>
            <p:nvPr/>
          </p:nvSpPr>
          <p:spPr>
            <a:xfrm>
              <a:off x="3062160" y="297144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Line 17"/>
            <p:cNvSpPr/>
            <p:nvPr/>
          </p:nvSpPr>
          <p:spPr>
            <a:xfrm>
              <a:off x="3804840" y="2800080"/>
              <a:ext cx="34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Line 18"/>
            <p:cNvSpPr/>
            <p:nvPr/>
          </p:nvSpPr>
          <p:spPr>
            <a:xfrm>
              <a:off x="3804840" y="3085920"/>
              <a:ext cx="34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Line 19"/>
            <p:cNvSpPr/>
            <p:nvPr/>
          </p:nvSpPr>
          <p:spPr>
            <a:xfrm>
              <a:off x="4489560" y="2975040"/>
              <a:ext cx="3463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Line 20"/>
            <p:cNvSpPr/>
            <p:nvPr/>
          </p:nvSpPr>
          <p:spPr>
            <a:xfrm>
              <a:off x="5233680" y="2971440"/>
              <a:ext cx="399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8" name="Group 21"/>
          <p:cNvGrpSpPr/>
          <p:nvPr/>
        </p:nvGrpSpPr>
        <p:grpSpPr>
          <a:xfrm>
            <a:off x="4152960" y="3799800"/>
            <a:ext cx="3362040" cy="600480"/>
            <a:chOff x="4152960" y="3799800"/>
            <a:chExt cx="3362040" cy="600480"/>
          </a:xfrm>
        </p:grpSpPr>
        <p:sp>
          <p:nvSpPr>
            <p:cNvPr id="679" name="CustomShape 22"/>
            <p:cNvSpPr/>
            <p:nvPr/>
          </p:nvSpPr>
          <p:spPr>
            <a:xfrm>
              <a:off x="4152960" y="389088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IM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680" name="CustomShape 23"/>
            <p:cNvSpPr/>
            <p:nvPr/>
          </p:nvSpPr>
          <p:spPr>
            <a:xfrm>
              <a:off x="4895640" y="389088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grpSp>
          <p:nvGrpSpPr>
            <p:cNvPr id="681" name="Group 24"/>
            <p:cNvGrpSpPr/>
            <p:nvPr/>
          </p:nvGrpSpPr>
          <p:grpSpPr>
            <a:xfrm>
              <a:off x="5646960" y="3799800"/>
              <a:ext cx="327240" cy="600480"/>
              <a:chOff x="5646960" y="3799800"/>
              <a:chExt cx="327240" cy="600480"/>
            </a:xfrm>
          </p:grpSpPr>
          <p:grpSp>
            <p:nvGrpSpPr>
              <p:cNvPr id="682" name="Group 25"/>
              <p:cNvGrpSpPr/>
              <p:nvPr/>
            </p:nvGrpSpPr>
            <p:grpSpPr>
              <a:xfrm>
                <a:off x="5646960" y="3828960"/>
                <a:ext cx="327240" cy="571320"/>
                <a:chOff x="5646960" y="3828960"/>
                <a:chExt cx="327240" cy="571320"/>
              </a:xfrm>
            </p:grpSpPr>
            <p:sp>
              <p:nvSpPr>
                <p:cNvPr id="683" name="Line 26"/>
                <p:cNvSpPr/>
                <p:nvPr/>
              </p:nvSpPr>
              <p:spPr>
                <a:xfrm>
                  <a:off x="5646960" y="3828960"/>
                  <a:ext cx="0" cy="2034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4" name="Line 27"/>
                <p:cNvSpPr/>
                <p:nvPr/>
              </p:nvSpPr>
              <p:spPr>
                <a:xfrm>
                  <a:off x="5646960" y="3828960"/>
                  <a:ext cx="327240" cy="2034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5" name="Line 28"/>
                <p:cNvSpPr/>
                <p:nvPr/>
              </p:nvSpPr>
              <p:spPr>
                <a:xfrm>
                  <a:off x="5646960" y="4032360"/>
                  <a:ext cx="133200" cy="8244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6" name="Line 29"/>
                <p:cNvSpPr/>
                <p:nvPr/>
              </p:nvSpPr>
              <p:spPr>
                <a:xfrm flipH="1">
                  <a:off x="5646960" y="4114800"/>
                  <a:ext cx="13320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7" name="Line 30"/>
                <p:cNvSpPr/>
                <p:nvPr/>
              </p:nvSpPr>
              <p:spPr>
                <a:xfrm>
                  <a:off x="5646960" y="4196880"/>
                  <a:ext cx="0" cy="2034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8" name="Line 31"/>
                <p:cNvSpPr/>
                <p:nvPr/>
              </p:nvSpPr>
              <p:spPr>
                <a:xfrm flipV="1">
                  <a:off x="5646960" y="4196880"/>
                  <a:ext cx="327240" cy="20340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9" name="Line 32"/>
                <p:cNvSpPr/>
                <p:nvPr/>
              </p:nvSpPr>
              <p:spPr>
                <a:xfrm>
                  <a:off x="5974200" y="4032360"/>
                  <a:ext cx="0" cy="16452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90" name="CustomShape 33"/>
              <p:cNvSpPr/>
              <p:nvPr/>
            </p:nvSpPr>
            <p:spPr>
              <a:xfrm rot="5400000">
                <a:off x="5564880" y="3941280"/>
                <a:ext cx="510120" cy="22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040" rIns="68040" tIns="33480" bIns="3348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   </a:t>
                </a:r>
                <a:r>
                  <a:rPr b="0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ALU</a:t>
                </a:r>
                <a:endParaRPr b="0" lang="en-IN" sz="1050" spc="-1" strike="noStrike">
                  <a:latin typeface="Arial"/>
                </a:endParaRPr>
              </a:p>
            </p:txBody>
          </p:sp>
        </p:grpSp>
        <p:sp>
          <p:nvSpPr>
            <p:cNvPr id="691" name="CustomShape 34"/>
            <p:cNvSpPr/>
            <p:nvPr/>
          </p:nvSpPr>
          <p:spPr>
            <a:xfrm>
              <a:off x="6324480" y="389088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DM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692" name="CustomShape 35"/>
            <p:cNvSpPr/>
            <p:nvPr/>
          </p:nvSpPr>
          <p:spPr>
            <a:xfrm>
              <a:off x="7124760" y="389088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693" name="Line 36"/>
            <p:cNvSpPr/>
            <p:nvPr/>
          </p:nvSpPr>
          <p:spPr>
            <a:xfrm>
              <a:off x="4547880" y="4114800"/>
              <a:ext cx="34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Line 37"/>
            <p:cNvSpPr/>
            <p:nvPr/>
          </p:nvSpPr>
          <p:spPr>
            <a:xfrm>
              <a:off x="5290920" y="394308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Line 38"/>
            <p:cNvSpPr/>
            <p:nvPr/>
          </p:nvSpPr>
          <p:spPr>
            <a:xfrm>
              <a:off x="5290920" y="422892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Line 39"/>
            <p:cNvSpPr/>
            <p:nvPr/>
          </p:nvSpPr>
          <p:spPr>
            <a:xfrm>
              <a:off x="5975280" y="4118040"/>
              <a:ext cx="3466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Line 40"/>
            <p:cNvSpPr/>
            <p:nvPr/>
          </p:nvSpPr>
          <p:spPr>
            <a:xfrm>
              <a:off x="6719760" y="4114800"/>
              <a:ext cx="399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8" name="Group 41"/>
          <p:cNvGrpSpPr/>
          <p:nvPr/>
        </p:nvGrpSpPr>
        <p:grpSpPr>
          <a:xfrm>
            <a:off x="3409920" y="3228120"/>
            <a:ext cx="3362040" cy="600840"/>
            <a:chOff x="3409920" y="3228120"/>
            <a:chExt cx="3362040" cy="600840"/>
          </a:xfrm>
        </p:grpSpPr>
        <p:sp>
          <p:nvSpPr>
            <p:cNvPr id="699" name="CustomShape 42"/>
            <p:cNvSpPr/>
            <p:nvPr/>
          </p:nvSpPr>
          <p:spPr>
            <a:xfrm>
              <a:off x="3409920" y="33195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IM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00" name="CustomShape 43"/>
            <p:cNvSpPr/>
            <p:nvPr/>
          </p:nvSpPr>
          <p:spPr>
            <a:xfrm>
              <a:off x="4152960" y="33195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grpSp>
          <p:nvGrpSpPr>
            <p:cNvPr id="701" name="Group 44"/>
            <p:cNvGrpSpPr/>
            <p:nvPr/>
          </p:nvGrpSpPr>
          <p:grpSpPr>
            <a:xfrm>
              <a:off x="4903920" y="3228120"/>
              <a:ext cx="327240" cy="600840"/>
              <a:chOff x="4903920" y="3228120"/>
              <a:chExt cx="327240" cy="600840"/>
            </a:xfrm>
          </p:grpSpPr>
          <p:grpSp>
            <p:nvGrpSpPr>
              <p:cNvPr id="702" name="Group 45"/>
              <p:cNvGrpSpPr/>
              <p:nvPr/>
            </p:nvGrpSpPr>
            <p:grpSpPr>
              <a:xfrm>
                <a:off x="4903920" y="3257280"/>
                <a:ext cx="327240" cy="571680"/>
                <a:chOff x="4903920" y="3257280"/>
                <a:chExt cx="327240" cy="571680"/>
              </a:xfrm>
            </p:grpSpPr>
            <p:sp>
              <p:nvSpPr>
                <p:cNvPr id="703" name="Line 46"/>
                <p:cNvSpPr/>
                <p:nvPr/>
              </p:nvSpPr>
              <p:spPr>
                <a:xfrm>
                  <a:off x="4903920" y="3257280"/>
                  <a:ext cx="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4" name="Line 47"/>
                <p:cNvSpPr/>
                <p:nvPr/>
              </p:nvSpPr>
              <p:spPr>
                <a:xfrm>
                  <a:off x="4903920" y="3257280"/>
                  <a:ext cx="32724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5" name="Line 48"/>
                <p:cNvSpPr/>
                <p:nvPr/>
              </p:nvSpPr>
              <p:spPr>
                <a:xfrm>
                  <a:off x="4903920" y="3461040"/>
                  <a:ext cx="13320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6" name="Line 49"/>
                <p:cNvSpPr/>
                <p:nvPr/>
              </p:nvSpPr>
              <p:spPr>
                <a:xfrm flipH="1">
                  <a:off x="4903920" y="3543120"/>
                  <a:ext cx="13320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7" name="Line 50"/>
                <p:cNvSpPr/>
                <p:nvPr/>
              </p:nvSpPr>
              <p:spPr>
                <a:xfrm>
                  <a:off x="4903920" y="3625200"/>
                  <a:ext cx="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8" name="Line 51"/>
                <p:cNvSpPr/>
                <p:nvPr/>
              </p:nvSpPr>
              <p:spPr>
                <a:xfrm flipV="1">
                  <a:off x="4903920" y="3625200"/>
                  <a:ext cx="32724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9" name="Line 52"/>
                <p:cNvSpPr/>
                <p:nvPr/>
              </p:nvSpPr>
              <p:spPr>
                <a:xfrm>
                  <a:off x="5231160" y="3461040"/>
                  <a:ext cx="0" cy="1641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10" name="CustomShape 53"/>
              <p:cNvSpPr/>
              <p:nvPr/>
            </p:nvSpPr>
            <p:spPr>
              <a:xfrm rot="5400000">
                <a:off x="4821840" y="3369600"/>
                <a:ext cx="510120" cy="22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040" rIns="68040" tIns="33480" bIns="3348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   </a:t>
                </a:r>
                <a:r>
                  <a:rPr b="0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ALU</a:t>
                </a:r>
                <a:endParaRPr b="0" lang="en-IN" sz="1050" spc="-1" strike="noStrike">
                  <a:latin typeface="Arial"/>
                </a:endParaRPr>
              </a:p>
            </p:txBody>
          </p:sp>
        </p:grpSp>
        <p:sp>
          <p:nvSpPr>
            <p:cNvPr id="711" name="CustomShape 54"/>
            <p:cNvSpPr/>
            <p:nvPr/>
          </p:nvSpPr>
          <p:spPr>
            <a:xfrm>
              <a:off x="5581440" y="33195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DM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12" name="CustomShape 55"/>
            <p:cNvSpPr/>
            <p:nvPr/>
          </p:nvSpPr>
          <p:spPr>
            <a:xfrm>
              <a:off x="6381720" y="33195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13" name="Line 56"/>
            <p:cNvSpPr/>
            <p:nvPr/>
          </p:nvSpPr>
          <p:spPr>
            <a:xfrm>
              <a:off x="3804840" y="3543120"/>
              <a:ext cx="34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Line 57"/>
            <p:cNvSpPr/>
            <p:nvPr/>
          </p:nvSpPr>
          <p:spPr>
            <a:xfrm>
              <a:off x="4547880" y="3371760"/>
              <a:ext cx="34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Line 58"/>
            <p:cNvSpPr/>
            <p:nvPr/>
          </p:nvSpPr>
          <p:spPr>
            <a:xfrm>
              <a:off x="4547880" y="3657600"/>
              <a:ext cx="34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Line 59"/>
            <p:cNvSpPr/>
            <p:nvPr/>
          </p:nvSpPr>
          <p:spPr>
            <a:xfrm>
              <a:off x="5232600" y="3546720"/>
              <a:ext cx="3463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Line 60"/>
            <p:cNvSpPr/>
            <p:nvPr/>
          </p:nvSpPr>
          <p:spPr>
            <a:xfrm>
              <a:off x="5976720" y="3543120"/>
              <a:ext cx="399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8" name="Group 61"/>
          <p:cNvGrpSpPr/>
          <p:nvPr/>
        </p:nvGrpSpPr>
        <p:grpSpPr>
          <a:xfrm>
            <a:off x="1923840" y="2085120"/>
            <a:ext cx="3362040" cy="600840"/>
            <a:chOff x="1923840" y="2085120"/>
            <a:chExt cx="3362040" cy="600840"/>
          </a:xfrm>
        </p:grpSpPr>
        <p:sp>
          <p:nvSpPr>
            <p:cNvPr id="719" name="CustomShape 62"/>
            <p:cNvSpPr/>
            <p:nvPr/>
          </p:nvSpPr>
          <p:spPr>
            <a:xfrm>
              <a:off x="1923840" y="21765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IM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20" name="CustomShape 63"/>
            <p:cNvSpPr/>
            <p:nvPr/>
          </p:nvSpPr>
          <p:spPr>
            <a:xfrm>
              <a:off x="2666880" y="21765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grpSp>
          <p:nvGrpSpPr>
            <p:cNvPr id="721" name="Group 64"/>
            <p:cNvGrpSpPr/>
            <p:nvPr/>
          </p:nvGrpSpPr>
          <p:grpSpPr>
            <a:xfrm>
              <a:off x="3417840" y="2085120"/>
              <a:ext cx="327600" cy="600840"/>
              <a:chOff x="3417840" y="2085120"/>
              <a:chExt cx="327600" cy="600840"/>
            </a:xfrm>
          </p:grpSpPr>
          <p:grpSp>
            <p:nvGrpSpPr>
              <p:cNvPr id="722" name="Group 65"/>
              <p:cNvGrpSpPr/>
              <p:nvPr/>
            </p:nvGrpSpPr>
            <p:grpSpPr>
              <a:xfrm>
                <a:off x="3417840" y="2114280"/>
                <a:ext cx="327600" cy="571680"/>
                <a:chOff x="3417840" y="2114280"/>
                <a:chExt cx="327600" cy="571680"/>
              </a:xfrm>
            </p:grpSpPr>
            <p:sp>
              <p:nvSpPr>
                <p:cNvPr id="723" name="Line 66"/>
                <p:cNvSpPr/>
                <p:nvPr/>
              </p:nvSpPr>
              <p:spPr>
                <a:xfrm>
                  <a:off x="3417840" y="2114280"/>
                  <a:ext cx="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4" name="Line 67"/>
                <p:cNvSpPr/>
                <p:nvPr/>
              </p:nvSpPr>
              <p:spPr>
                <a:xfrm>
                  <a:off x="3417840" y="2114280"/>
                  <a:ext cx="32760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5" name="Line 68"/>
                <p:cNvSpPr/>
                <p:nvPr/>
              </p:nvSpPr>
              <p:spPr>
                <a:xfrm>
                  <a:off x="3417840" y="2318040"/>
                  <a:ext cx="13356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6" name="Line 69"/>
                <p:cNvSpPr/>
                <p:nvPr/>
              </p:nvSpPr>
              <p:spPr>
                <a:xfrm flipH="1">
                  <a:off x="3417840" y="2400120"/>
                  <a:ext cx="13356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7" name="Line 70"/>
                <p:cNvSpPr/>
                <p:nvPr/>
              </p:nvSpPr>
              <p:spPr>
                <a:xfrm>
                  <a:off x="3417840" y="2482200"/>
                  <a:ext cx="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8" name="Line 71"/>
                <p:cNvSpPr/>
                <p:nvPr/>
              </p:nvSpPr>
              <p:spPr>
                <a:xfrm flipV="1">
                  <a:off x="3417840" y="2482200"/>
                  <a:ext cx="32760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9" name="Line 72"/>
                <p:cNvSpPr/>
                <p:nvPr/>
              </p:nvSpPr>
              <p:spPr>
                <a:xfrm>
                  <a:off x="3745440" y="2318040"/>
                  <a:ext cx="0" cy="1641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30" name="CustomShape 73"/>
              <p:cNvSpPr/>
              <p:nvPr/>
            </p:nvSpPr>
            <p:spPr>
              <a:xfrm rot="5400000">
                <a:off x="3335760" y="2226600"/>
                <a:ext cx="510120" cy="22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040" rIns="68040" tIns="33480" bIns="3348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   </a:t>
                </a:r>
                <a:r>
                  <a:rPr b="0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ALU</a:t>
                </a:r>
                <a:endParaRPr b="0" lang="en-IN" sz="1050" spc="-1" strike="noStrike">
                  <a:latin typeface="Arial"/>
                </a:endParaRPr>
              </a:p>
            </p:txBody>
          </p:sp>
        </p:grpSp>
        <p:sp>
          <p:nvSpPr>
            <p:cNvPr id="731" name="CustomShape 74"/>
            <p:cNvSpPr/>
            <p:nvPr/>
          </p:nvSpPr>
          <p:spPr>
            <a:xfrm>
              <a:off x="4095720" y="21765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DM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32" name="CustomShape 75"/>
            <p:cNvSpPr/>
            <p:nvPr/>
          </p:nvSpPr>
          <p:spPr>
            <a:xfrm>
              <a:off x="4895640" y="21765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33" name="Line 76"/>
            <p:cNvSpPr/>
            <p:nvPr/>
          </p:nvSpPr>
          <p:spPr>
            <a:xfrm>
              <a:off x="2319120" y="240012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Line 77"/>
            <p:cNvSpPr/>
            <p:nvPr/>
          </p:nvSpPr>
          <p:spPr>
            <a:xfrm>
              <a:off x="3062160" y="222876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Line 78"/>
            <p:cNvSpPr/>
            <p:nvPr/>
          </p:nvSpPr>
          <p:spPr>
            <a:xfrm>
              <a:off x="3062160" y="251424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Line 79"/>
            <p:cNvSpPr/>
            <p:nvPr/>
          </p:nvSpPr>
          <p:spPr>
            <a:xfrm>
              <a:off x="3746520" y="2403720"/>
              <a:ext cx="3466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Line 80"/>
            <p:cNvSpPr/>
            <p:nvPr/>
          </p:nvSpPr>
          <p:spPr>
            <a:xfrm>
              <a:off x="4490640" y="2400120"/>
              <a:ext cx="4003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8" name="CustomShape 81"/>
          <p:cNvSpPr/>
          <p:nvPr/>
        </p:nvSpPr>
        <p:spPr>
          <a:xfrm>
            <a:off x="1966680" y="1846800"/>
            <a:ext cx="3808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1f497d"/>
                </a:solidFill>
                <a:latin typeface="Times New Roman"/>
                <a:ea typeface="DejaVu Sans"/>
              </a:rPr>
              <a:t>CC1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39" name="CustomShape 82"/>
          <p:cNvSpPr/>
          <p:nvPr/>
        </p:nvSpPr>
        <p:spPr>
          <a:xfrm>
            <a:off x="2652480" y="1846800"/>
            <a:ext cx="3808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1f497d"/>
                </a:solidFill>
                <a:latin typeface="Times New Roman"/>
                <a:ea typeface="DejaVu Sans"/>
              </a:rPr>
              <a:t>CC2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0" name="CustomShape 83"/>
          <p:cNvSpPr/>
          <p:nvPr/>
        </p:nvSpPr>
        <p:spPr>
          <a:xfrm>
            <a:off x="3452760" y="1846800"/>
            <a:ext cx="3808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1f497d"/>
                </a:solidFill>
                <a:latin typeface="Times New Roman"/>
                <a:ea typeface="DejaVu Sans"/>
              </a:rPr>
              <a:t>CC3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1" name="CustomShape 84"/>
          <p:cNvSpPr/>
          <p:nvPr/>
        </p:nvSpPr>
        <p:spPr>
          <a:xfrm>
            <a:off x="4195440" y="1846800"/>
            <a:ext cx="3808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1f497d"/>
                </a:solidFill>
                <a:latin typeface="Times New Roman"/>
                <a:ea typeface="DejaVu Sans"/>
              </a:rPr>
              <a:t>CC4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2" name="CustomShape 85"/>
          <p:cNvSpPr/>
          <p:nvPr/>
        </p:nvSpPr>
        <p:spPr>
          <a:xfrm>
            <a:off x="4881240" y="1846800"/>
            <a:ext cx="3808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1f497d"/>
                </a:solidFill>
                <a:latin typeface="Times New Roman"/>
                <a:ea typeface="DejaVu Sans"/>
              </a:rPr>
              <a:t>CC5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3" name="CustomShape 86"/>
          <p:cNvSpPr/>
          <p:nvPr/>
        </p:nvSpPr>
        <p:spPr>
          <a:xfrm>
            <a:off x="5681520" y="1846800"/>
            <a:ext cx="3808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1f497d"/>
                </a:solidFill>
                <a:latin typeface="Times New Roman"/>
                <a:ea typeface="DejaVu Sans"/>
              </a:rPr>
              <a:t>CC6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4" name="CustomShape 87"/>
          <p:cNvSpPr/>
          <p:nvPr/>
        </p:nvSpPr>
        <p:spPr>
          <a:xfrm>
            <a:off x="6424560" y="1846800"/>
            <a:ext cx="3808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1f497d"/>
                </a:solidFill>
                <a:latin typeface="Times New Roman"/>
                <a:ea typeface="DejaVu Sans"/>
              </a:rPr>
              <a:t>CC7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5" name="CustomShape 88"/>
          <p:cNvSpPr/>
          <p:nvPr/>
        </p:nvSpPr>
        <p:spPr>
          <a:xfrm>
            <a:off x="7110360" y="1846800"/>
            <a:ext cx="3808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1f497d"/>
                </a:solidFill>
                <a:latin typeface="Times New Roman"/>
                <a:ea typeface="DejaVu Sans"/>
              </a:rPr>
              <a:t>CC8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6" name="CustomShape 89"/>
          <p:cNvSpPr/>
          <p:nvPr/>
        </p:nvSpPr>
        <p:spPr>
          <a:xfrm>
            <a:off x="711720" y="2246760"/>
            <a:ext cx="9572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sub </a:t>
            </a:r>
            <a:r>
              <a:rPr b="1" i="1" lang="en-IN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R2</a:t>
            </a:r>
            <a:r>
              <a:rPr b="0" lang="en-IN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R1, R3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7" name="CustomShape 90"/>
          <p:cNvSpPr/>
          <p:nvPr/>
        </p:nvSpPr>
        <p:spPr>
          <a:xfrm>
            <a:off x="738000" y="3447000"/>
            <a:ext cx="338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nop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8" name="CustomShape 91"/>
          <p:cNvSpPr/>
          <p:nvPr/>
        </p:nvSpPr>
        <p:spPr>
          <a:xfrm>
            <a:off x="740880" y="4075560"/>
            <a:ext cx="10317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 R12, R2, R5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49" name="CustomShape 92"/>
          <p:cNvSpPr/>
          <p:nvPr/>
        </p:nvSpPr>
        <p:spPr>
          <a:xfrm>
            <a:off x="738000" y="2818080"/>
            <a:ext cx="338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nop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750" name="Line 93"/>
          <p:cNvSpPr/>
          <p:nvPr/>
        </p:nvSpPr>
        <p:spPr>
          <a:xfrm flipH="1">
            <a:off x="4890960" y="2419200"/>
            <a:ext cx="370080" cy="1666800"/>
          </a:xfrm>
          <a:prstGeom prst="line">
            <a:avLst/>
          </a:prstGeom>
          <a:ln cap="rnd" w="2556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94"/>
          <p:cNvSpPr/>
          <p:nvPr/>
        </p:nvSpPr>
        <p:spPr>
          <a:xfrm>
            <a:off x="2586960" y="4602960"/>
            <a:ext cx="476676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269"/>
              </a:spcBef>
            </a:pPr>
            <a:r>
              <a:rPr b="0" lang="en-IN" sz="1350" spc="-1" strike="noStrike">
                <a:solidFill>
                  <a:srgbClr val="000000"/>
                </a:solidFill>
                <a:latin typeface="Comic Sans MS"/>
                <a:ea typeface="DejaVu Sans"/>
              </a:rPr>
              <a:t>Insert enough no-ops (or other instructions that don’t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r>
              <a:rPr b="0" lang="en-IN" sz="1350" spc="-1" strike="noStrike">
                <a:solidFill>
                  <a:srgbClr val="000000"/>
                </a:solidFill>
                <a:latin typeface="Comic Sans MS"/>
                <a:ea typeface="DejaVu Sans"/>
              </a:rPr>
              <a:t>use register R2) so that data hazard doesn’t occur,</a:t>
            </a:r>
            <a:endParaRPr b="0" lang="en-IN" sz="1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752" name="Line 95"/>
          <p:cNvSpPr/>
          <p:nvPr/>
        </p:nvSpPr>
        <p:spPr>
          <a:xfrm flipH="1" flipV="1">
            <a:off x="1386720" y="2975040"/>
            <a:ext cx="1305000" cy="16275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Line 96"/>
          <p:cNvSpPr/>
          <p:nvPr/>
        </p:nvSpPr>
        <p:spPr>
          <a:xfrm flipH="1" flipV="1">
            <a:off x="1347480" y="3543120"/>
            <a:ext cx="618120" cy="1666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95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00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04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8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Shape 1"/>
          <p:cNvSpPr txBox="1"/>
          <p:nvPr/>
        </p:nvSpPr>
        <p:spPr>
          <a:xfrm>
            <a:off x="457560" y="1225080"/>
            <a:ext cx="8228880" cy="44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W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h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a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O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P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d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d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TextShape 2"/>
          <p:cNvSpPr txBox="1"/>
          <p:nvPr/>
        </p:nvSpPr>
        <p:spPr>
          <a:xfrm>
            <a:off x="628560" y="2228760"/>
            <a:ext cx="7886520" cy="340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R2, R1, R3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R4, R2, R5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orr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R8, R2, R6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R9, R4, R2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rsb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R1, R6, R7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Shape 1"/>
          <p:cNvSpPr txBox="1"/>
          <p:nvPr/>
        </p:nvSpPr>
        <p:spPr>
          <a:xfrm>
            <a:off x="457560" y="1006560"/>
            <a:ext cx="8228880" cy="44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W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h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a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O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P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d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d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TextShape 2"/>
          <p:cNvSpPr txBox="1"/>
          <p:nvPr/>
        </p:nvSpPr>
        <p:spPr>
          <a:xfrm>
            <a:off x="628560" y="1819080"/>
            <a:ext cx="7886520" cy="432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R2, R1, R3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NOP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NOP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R4, R2, R5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orr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R8, R2, R6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NOP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R9, R4, R2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rsb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R1, R6, R7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Shape 1"/>
          <p:cNvSpPr txBox="1"/>
          <p:nvPr/>
        </p:nvSpPr>
        <p:spPr>
          <a:xfrm>
            <a:off x="502200" y="857880"/>
            <a:ext cx="8228880" cy="38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D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A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T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A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F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O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R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W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A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R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D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I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N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CustomShape 2"/>
          <p:cNvSpPr/>
          <p:nvPr/>
        </p:nvSpPr>
        <p:spPr>
          <a:xfrm>
            <a:off x="195840" y="1490760"/>
            <a:ext cx="88416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IN" sz="2000" spc="-1" strike="noStrike">
                <a:solidFill>
                  <a:srgbClr val="558ed5"/>
                </a:solidFill>
                <a:latin typeface="Comic Sans MS"/>
                <a:ea typeface="DejaVu Sans"/>
              </a:rPr>
              <a:t>We could avoid stalling if we could get to EX stage, the ALU output from “previous instruction” to ALU input for the “current instruction”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760" name="Group 3"/>
          <p:cNvGrpSpPr/>
          <p:nvPr/>
        </p:nvGrpSpPr>
        <p:grpSpPr>
          <a:xfrm>
            <a:off x="2427120" y="3798000"/>
            <a:ext cx="3362040" cy="601200"/>
            <a:chOff x="2427120" y="3798000"/>
            <a:chExt cx="3362040" cy="601200"/>
          </a:xfrm>
        </p:grpSpPr>
        <p:sp>
          <p:nvSpPr>
            <p:cNvPr id="761" name="CustomShape 4"/>
            <p:cNvSpPr/>
            <p:nvPr/>
          </p:nvSpPr>
          <p:spPr>
            <a:xfrm>
              <a:off x="2427120" y="388980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IM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62" name="CustomShape 5"/>
            <p:cNvSpPr/>
            <p:nvPr/>
          </p:nvSpPr>
          <p:spPr>
            <a:xfrm>
              <a:off x="3170160" y="388980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grpSp>
          <p:nvGrpSpPr>
            <p:cNvPr id="763" name="Group 6"/>
            <p:cNvGrpSpPr/>
            <p:nvPr/>
          </p:nvGrpSpPr>
          <p:grpSpPr>
            <a:xfrm>
              <a:off x="3921120" y="3798000"/>
              <a:ext cx="327600" cy="601200"/>
              <a:chOff x="3921120" y="3798000"/>
              <a:chExt cx="327600" cy="601200"/>
            </a:xfrm>
          </p:grpSpPr>
          <p:grpSp>
            <p:nvGrpSpPr>
              <p:cNvPr id="764" name="Group 7"/>
              <p:cNvGrpSpPr/>
              <p:nvPr/>
            </p:nvGrpSpPr>
            <p:grpSpPr>
              <a:xfrm>
                <a:off x="3921120" y="3827520"/>
                <a:ext cx="327600" cy="571680"/>
                <a:chOff x="3921120" y="3827520"/>
                <a:chExt cx="327600" cy="571680"/>
              </a:xfrm>
            </p:grpSpPr>
            <p:sp>
              <p:nvSpPr>
                <p:cNvPr id="765" name="Line 8"/>
                <p:cNvSpPr/>
                <p:nvPr/>
              </p:nvSpPr>
              <p:spPr>
                <a:xfrm>
                  <a:off x="3921120" y="3827520"/>
                  <a:ext cx="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6" name="Line 9"/>
                <p:cNvSpPr/>
                <p:nvPr/>
              </p:nvSpPr>
              <p:spPr>
                <a:xfrm>
                  <a:off x="3921120" y="3827520"/>
                  <a:ext cx="32760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7" name="Line 10"/>
                <p:cNvSpPr/>
                <p:nvPr/>
              </p:nvSpPr>
              <p:spPr>
                <a:xfrm>
                  <a:off x="3921120" y="4031280"/>
                  <a:ext cx="13356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8" name="Line 11"/>
                <p:cNvSpPr/>
                <p:nvPr/>
              </p:nvSpPr>
              <p:spPr>
                <a:xfrm flipH="1">
                  <a:off x="3921120" y="4113360"/>
                  <a:ext cx="13356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9" name="Line 12"/>
                <p:cNvSpPr/>
                <p:nvPr/>
              </p:nvSpPr>
              <p:spPr>
                <a:xfrm>
                  <a:off x="3921120" y="4195440"/>
                  <a:ext cx="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0" name="Line 13"/>
                <p:cNvSpPr/>
                <p:nvPr/>
              </p:nvSpPr>
              <p:spPr>
                <a:xfrm flipV="1">
                  <a:off x="3921120" y="4195440"/>
                  <a:ext cx="32760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1" name="Line 14"/>
                <p:cNvSpPr/>
                <p:nvPr/>
              </p:nvSpPr>
              <p:spPr>
                <a:xfrm>
                  <a:off x="4248720" y="4031280"/>
                  <a:ext cx="0" cy="1641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72" name="CustomShape 15"/>
              <p:cNvSpPr/>
              <p:nvPr/>
            </p:nvSpPr>
            <p:spPr>
              <a:xfrm rot="5400000">
                <a:off x="3833640" y="3943440"/>
                <a:ext cx="517680" cy="22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040" rIns="68040" tIns="33480" bIns="3348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   </a:t>
                </a:r>
                <a:r>
                  <a:rPr b="1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ALU</a:t>
                </a:r>
                <a:endParaRPr b="0" lang="en-IN" sz="1050" spc="-1" strike="noStrike">
                  <a:latin typeface="Arial"/>
                </a:endParaRPr>
              </a:p>
            </p:txBody>
          </p:sp>
        </p:grpSp>
        <p:sp>
          <p:nvSpPr>
            <p:cNvPr id="773" name="CustomShape 16"/>
            <p:cNvSpPr/>
            <p:nvPr/>
          </p:nvSpPr>
          <p:spPr>
            <a:xfrm>
              <a:off x="4599000" y="388980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DM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74" name="CustomShape 17"/>
            <p:cNvSpPr/>
            <p:nvPr/>
          </p:nvSpPr>
          <p:spPr>
            <a:xfrm>
              <a:off x="5398920" y="388980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75" name="Line 18"/>
            <p:cNvSpPr/>
            <p:nvPr/>
          </p:nvSpPr>
          <p:spPr>
            <a:xfrm>
              <a:off x="2822400" y="411336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Line 19"/>
            <p:cNvSpPr/>
            <p:nvPr/>
          </p:nvSpPr>
          <p:spPr>
            <a:xfrm>
              <a:off x="3565440" y="394200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Line 20"/>
            <p:cNvSpPr/>
            <p:nvPr/>
          </p:nvSpPr>
          <p:spPr>
            <a:xfrm>
              <a:off x="3565440" y="422748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Line 21"/>
            <p:cNvSpPr/>
            <p:nvPr/>
          </p:nvSpPr>
          <p:spPr>
            <a:xfrm>
              <a:off x="4249800" y="4116960"/>
              <a:ext cx="3466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Line 22"/>
            <p:cNvSpPr/>
            <p:nvPr/>
          </p:nvSpPr>
          <p:spPr>
            <a:xfrm>
              <a:off x="4993920" y="4113360"/>
              <a:ext cx="4003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0" name="Group 23"/>
          <p:cNvGrpSpPr/>
          <p:nvPr/>
        </p:nvGrpSpPr>
        <p:grpSpPr>
          <a:xfrm>
            <a:off x="3170160" y="4426920"/>
            <a:ext cx="3362040" cy="600840"/>
            <a:chOff x="3170160" y="4426920"/>
            <a:chExt cx="3362040" cy="600840"/>
          </a:xfrm>
        </p:grpSpPr>
        <p:sp>
          <p:nvSpPr>
            <p:cNvPr id="781" name="CustomShape 24"/>
            <p:cNvSpPr/>
            <p:nvPr/>
          </p:nvSpPr>
          <p:spPr>
            <a:xfrm>
              <a:off x="3170160" y="45183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IM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82" name="CustomShape 25"/>
            <p:cNvSpPr/>
            <p:nvPr/>
          </p:nvSpPr>
          <p:spPr>
            <a:xfrm>
              <a:off x="3913200" y="45183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grpSp>
          <p:nvGrpSpPr>
            <p:cNvPr id="783" name="Group 26"/>
            <p:cNvGrpSpPr/>
            <p:nvPr/>
          </p:nvGrpSpPr>
          <p:grpSpPr>
            <a:xfrm>
              <a:off x="4664160" y="4426920"/>
              <a:ext cx="327600" cy="600840"/>
              <a:chOff x="4664160" y="4426920"/>
              <a:chExt cx="327600" cy="600840"/>
            </a:xfrm>
          </p:grpSpPr>
          <p:grpSp>
            <p:nvGrpSpPr>
              <p:cNvPr id="784" name="Group 27"/>
              <p:cNvGrpSpPr/>
              <p:nvPr/>
            </p:nvGrpSpPr>
            <p:grpSpPr>
              <a:xfrm>
                <a:off x="4664160" y="4456080"/>
                <a:ext cx="327600" cy="571680"/>
                <a:chOff x="4664160" y="4456080"/>
                <a:chExt cx="327600" cy="571680"/>
              </a:xfrm>
            </p:grpSpPr>
            <p:sp>
              <p:nvSpPr>
                <p:cNvPr id="785" name="Line 28"/>
                <p:cNvSpPr/>
                <p:nvPr/>
              </p:nvSpPr>
              <p:spPr>
                <a:xfrm>
                  <a:off x="4664160" y="4456080"/>
                  <a:ext cx="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6" name="Line 29"/>
                <p:cNvSpPr/>
                <p:nvPr/>
              </p:nvSpPr>
              <p:spPr>
                <a:xfrm>
                  <a:off x="4664160" y="4456080"/>
                  <a:ext cx="32760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7" name="Line 30"/>
                <p:cNvSpPr/>
                <p:nvPr/>
              </p:nvSpPr>
              <p:spPr>
                <a:xfrm>
                  <a:off x="4664160" y="4659840"/>
                  <a:ext cx="13356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8" name="Line 31"/>
                <p:cNvSpPr/>
                <p:nvPr/>
              </p:nvSpPr>
              <p:spPr>
                <a:xfrm flipH="1">
                  <a:off x="4664160" y="4741920"/>
                  <a:ext cx="133560" cy="8208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9" name="Line 32"/>
                <p:cNvSpPr/>
                <p:nvPr/>
              </p:nvSpPr>
              <p:spPr>
                <a:xfrm>
                  <a:off x="4664160" y="4824000"/>
                  <a:ext cx="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0" name="Line 33"/>
                <p:cNvSpPr/>
                <p:nvPr/>
              </p:nvSpPr>
              <p:spPr>
                <a:xfrm flipV="1">
                  <a:off x="4664160" y="4824000"/>
                  <a:ext cx="327600" cy="2037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1" name="Line 34"/>
                <p:cNvSpPr/>
                <p:nvPr/>
              </p:nvSpPr>
              <p:spPr>
                <a:xfrm>
                  <a:off x="4991760" y="4659840"/>
                  <a:ext cx="0" cy="164160"/>
                </a:xfrm>
                <a:prstGeom prst="line">
                  <a:avLst/>
                </a:prstGeom>
                <a:ln w="1260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92" name="CustomShape 35"/>
              <p:cNvSpPr/>
              <p:nvPr/>
            </p:nvSpPr>
            <p:spPr>
              <a:xfrm rot="5400000">
                <a:off x="4576680" y="4572360"/>
                <a:ext cx="517680" cy="22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8040" rIns="68040" tIns="33480" bIns="3348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   </a:t>
                </a:r>
                <a:r>
                  <a:rPr b="1" lang="en-IN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ALU</a:t>
                </a:r>
                <a:endParaRPr b="0" lang="en-IN" sz="1050" spc="-1" strike="noStrike">
                  <a:latin typeface="Arial"/>
                </a:endParaRPr>
              </a:p>
            </p:txBody>
          </p:sp>
        </p:grpSp>
        <p:sp>
          <p:nvSpPr>
            <p:cNvPr id="793" name="CustomShape 36"/>
            <p:cNvSpPr/>
            <p:nvPr/>
          </p:nvSpPr>
          <p:spPr>
            <a:xfrm>
              <a:off x="5342040" y="45183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DM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94" name="CustomShape 37"/>
            <p:cNvSpPr/>
            <p:nvPr/>
          </p:nvSpPr>
          <p:spPr>
            <a:xfrm>
              <a:off x="6141960" y="4518360"/>
              <a:ext cx="390240" cy="3902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68040" rIns="68040" tIns="33480" bIns="334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050" spc="-1" strike="noStrike">
                  <a:solidFill>
                    <a:srgbClr val="1f497d"/>
                  </a:solidFill>
                  <a:latin typeface="Times New Roman"/>
                  <a:ea typeface="DejaVu Sans"/>
                </a:rPr>
                <a:t>Reg</a:t>
              </a:r>
              <a:endParaRPr b="0" lang="en-IN" sz="1050" spc="-1" strike="noStrike">
                <a:latin typeface="Arial"/>
              </a:endParaRPr>
            </a:p>
          </p:txBody>
        </p:sp>
        <p:sp>
          <p:nvSpPr>
            <p:cNvPr id="795" name="Line 38"/>
            <p:cNvSpPr/>
            <p:nvPr/>
          </p:nvSpPr>
          <p:spPr>
            <a:xfrm>
              <a:off x="3565440" y="4741920"/>
              <a:ext cx="342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Line 39"/>
            <p:cNvSpPr/>
            <p:nvPr/>
          </p:nvSpPr>
          <p:spPr>
            <a:xfrm>
              <a:off x="4308120" y="4570560"/>
              <a:ext cx="34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Line 40"/>
            <p:cNvSpPr/>
            <p:nvPr/>
          </p:nvSpPr>
          <p:spPr>
            <a:xfrm>
              <a:off x="4308120" y="4856400"/>
              <a:ext cx="34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Line 41"/>
            <p:cNvSpPr/>
            <p:nvPr/>
          </p:nvSpPr>
          <p:spPr>
            <a:xfrm>
              <a:off x="4992840" y="4745520"/>
              <a:ext cx="3463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Line 42"/>
            <p:cNvSpPr/>
            <p:nvPr/>
          </p:nvSpPr>
          <p:spPr>
            <a:xfrm>
              <a:off x="5736960" y="4741920"/>
              <a:ext cx="399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0" name="CustomShape 43"/>
          <p:cNvSpPr/>
          <p:nvPr/>
        </p:nvSpPr>
        <p:spPr>
          <a:xfrm>
            <a:off x="1221120" y="3942000"/>
            <a:ext cx="1132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 R2, R3, R4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01" name="CustomShape 44"/>
          <p:cNvSpPr/>
          <p:nvPr/>
        </p:nvSpPr>
        <p:spPr>
          <a:xfrm>
            <a:off x="1260720" y="4570560"/>
            <a:ext cx="1094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040" rIns="68040" tIns="33480" bIns="33480">
            <a:spAutoFit/>
          </a:bodyPr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orr R5, R3, R2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02" name="Line 45"/>
          <p:cNvSpPr/>
          <p:nvPr/>
        </p:nvSpPr>
        <p:spPr>
          <a:xfrm>
            <a:off x="4308120" y="4113360"/>
            <a:ext cx="239400" cy="601560"/>
          </a:xfrm>
          <a:prstGeom prst="line">
            <a:avLst/>
          </a:prstGeom>
          <a:ln w="28440">
            <a:solidFill>
              <a:srgbClr val="0826b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Line 46"/>
          <p:cNvSpPr/>
          <p:nvPr/>
        </p:nvSpPr>
        <p:spPr>
          <a:xfrm>
            <a:off x="1793520" y="4159080"/>
            <a:ext cx="400320" cy="457200"/>
          </a:xfrm>
          <a:prstGeom prst="line">
            <a:avLst/>
          </a:prstGeom>
          <a:ln w="28440">
            <a:solidFill>
              <a:srgbClr val="0826b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47"/>
          <p:cNvSpPr/>
          <p:nvPr/>
        </p:nvSpPr>
        <p:spPr>
          <a:xfrm>
            <a:off x="4282920" y="3072240"/>
            <a:ext cx="1304280" cy="713520"/>
          </a:xfrm>
          <a:prstGeom prst="wedgeEllipseCallout">
            <a:avLst>
              <a:gd name="adj1" fmla="val -45170"/>
              <a:gd name="adj2" fmla="val 7495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350" spc="-1" strike="noStrike">
                <a:solidFill>
                  <a:srgbClr val="ffffff"/>
                </a:solidFill>
                <a:latin typeface="Arial"/>
                <a:ea typeface="DejaVu Sans"/>
              </a:rPr>
              <a:t>Result available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805" name="CustomShape 48"/>
          <p:cNvSpPr/>
          <p:nvPr/>
        </p:nvSpPr>
        <p:spPr>
          <a:xfrm>
            <a:off x="4935600" y="5295960"/>
            <a:ext cx="1304280" cy="713520"/>
          </a:xfrm>
          <a:prstGeom prst="wedgeEllipseCallout">
            <a:avLst>
              <a:gd name="adj1" fmla="val -79241"/>
              <a:gd name="adj2" fmla="val -11720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IN" sz="1350" spc="-1" strike="noStrike">
                <a:solidFill>
                  <a:srgbClr val="ffffff"/>
                </a:solidFill>
                <a:latin typeface="Arial"/>
                <a:ea typeface="DejaVu Sans"/>
              </a:rPr>
              <a:t>Result Required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806" name="CustomShape 49"/>
          <p:cNvSpPr/>
          <p:nvPr/>
        </p:nvSpPr>
        <p:spPr>
          <a:xfrm>
            <a:off x="69120" y="2510640"/>
            <a:ext cx="882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initially, register i holds the number 2i (ie. R3 = 6; R6=12; R8 = 16…)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7" name="CustomShape 50"/>
          <p:cNvSpPr/>
          <p:nvPr/>
        </p:nvSpPr>
        <p:spPr>
          <a:xfrm>
            <a:off x="3587040" y="3779640"/>
            <a:ext cx="24804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IN" sz="1050" spc="-1" strike="noStrike">
                <a:solidFill>
                  <a:srgbClr val="0000ff"/>
                </a:solidFill>
                <a:latin typeface="Times New Roman"/>
                <a:ea typeface="DejaVu Sans"/>
              </a:rPr>
              <a:t>6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0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IN" sz="1050" spc="-1" strike="noStrike">
                <a:solidFill>
                  <a:srgbClr val="0000ff"/>
                </a:solidFill>
                <a:latin typeface="Times New Roman"/>
                <a:ea typeface="DejaVu Sans"/>
              </a:rPr>
              <a:t>8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808" name="CustomShape 51"/>
          <p:cNvSpPr/>
          <p:nvPr/>
        </p:nvSpPr>
        <p:spPr>
          <a:xfrm>
            <a:off x="4298040" y="4414680"/>
            <a:ext cx="24804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IN" sz="1050" spc="-1" strike="noStrike">
                <a:solidFill>
                  <a:srgbClr val="0000ff"/>
                </a:solidFill>
                <a:latin typeface="Times New Roman"/>
                <a:ea typeface="DejaVu Sans"/>
              </a:rPr>
              <a:t>6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0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IN" sz="1050" spc="-1" strike="sngStrike">
                <a:solidFill>
                  <a:srgbClr val="ff0000"/>
                </a:solidFill>
                <a:latin typeface="Times New Roman"/>
                <a:ea typeface="DejaVu Sans"/>
              </a:rPr>
              <a:t>4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809" name="CustomShape 52"/>
          <p:cNvSpPr/>
          <p:nvPr/>
        </p:nvSpPr>
        <p:spPr>
          <a:xfrm>
            <a:off x="4218840" y="3939840"/>
            <a:ext cx="31536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IN" sz="1050" spc="-1" strike="noStrike">
                <a:solidFill>
                  <a:srgbClr val="0000ff"/>
                </a:solidFill>
                <a:latin typeface="Times New Roman"/>
                <a:ea typeface="DejaVu Sans"/>
              </a:rPr>
              <a:t>14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810" name="CustomShape 53"/>
          <p:cNvSpPr/>
          <p:nvPr/>
        </p:nvSpPr>
        <p:spPr>
          <a:xfrm>
            <a:off x="4434480" y="4663800"/>
            <a:ext cx="31536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IN" sz="1050" spc="-1" strike="noStrike">
                <a:solidFill>
                  <a:srgbClr val="0000ff"/>
                </a:solidFill>
                <a:latin typeface="Times New Roman"/>
                <a:ea typeface="DejaVu Sans"/>
              </a:rPr>
              <a:t>14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15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20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25" dur="2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28" dur="2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31" dur="2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36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41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44" dur="2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9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54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64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69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74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TextShape 1"/>
          <p:cNvSpPr txBox="1"/>
          <p:nvPr/>
        </p:nvSpPr>
        <p:spPr>
          <a:xfrm>
            <a:off x="628560" y="2078640"/>
            <a:ext cx="7886520" cy="340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Also known as: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–bypassing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Short-circuiting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Forwarding handles hazards at both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 stage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MEM stage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TextShape 2"/>
          <p:cNvSpPr txBox="1"/>
          <p:nvPr/>
        </p:nvSpPr>
        <p:spPr>
          <a:xfrm>
            <a:off x="628560" y="1035360"/>
            <a:ext cx="8228880" cy="38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D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A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T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A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F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O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R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W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A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R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D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I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N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9480" y="685800"/>
            <a:ext cx="30459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9000"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160" y="1447920"/>
            <a:ext cx="9065520" cy="51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920" algn="just">
              <a:lnSpc>
                <a:spcPct val="90000"/>
              </a:lnSpc>
              <a:spcBef>
                <a:spcPts val="479"/>
              </a:spcBef>
              <a:buClr>
                <a:srgbClr val="558ed5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Data hazards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occur when the pipeline changes the order of read/write accesses to operands so that the </a:t>
            </a:r>
            <a:r>
              <a:rPr b="0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order differs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from the </a:t>
            </a:r>
            <a:r>
              <a:rPr b="0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order seen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by sequentially executing instructions on an </a:t>
            </a:r>
            <a:r>
              <a:rPr b="0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un-pipelined machine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343080" indent="-340920">
              <a:lnSpc>
                <a:spcPct val="9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092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 the execution of following instructions, on our pipelined example processor: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ADD   R1,    R2,   R3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90000"/>
              </a:lnSpc>
              <a:spcBef>
                <a:spcPts val="479"/>
              </a:spcBef>
              <a:buClr>
                <a:srgbClr val="558ed5"/>
              </a:buClr>
              <a:buFont typeface="Arial"/>
              <a:buChar char="–"/>
            </a:pPr>
            <a:r>
              <a:rPr b="1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  </a:t>
            </a:r>
            <a:r>
              <a:rPr b="1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SUB   R4,    R1,   R5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AND   R6,    R1,   R7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90000"/>
              </a:lnSpc>
              <a:spcBef>
                <a:spcPts val="479"/>
              </a:spcBef>
              <a:buClr>
                <a:srgbClr val="558ed5"/>
              </a:buClr>
              <a:buFont typeface="Arial"/>
              <a:buChar char="–"/>
            </a:pPr>
            <a:r>
              <a:rPr b="1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ORR   R8,    R1,   R9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XOR  R10,  R1,   R11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Picture 5" descr=""/>
          <p:cNvPicPr/>
          <p:nvPr/>
        </p:nvPicPr>
        <p:blipFill>
          <a:blip r:embed="rId1"/>
          <a:stretch/>
        </p:blipFill>
        <p:spPr>
          <a:xfrm>
            <a:off x="753480" y="1948320"/>
            <a:ext cx="7188480" cy="3657240"/>
          </a:xfrm>
          <a:prstGeom prst="rect">
            <a:avLst/>
          </a:prstGeom>
          <a:ln>
            <a:noFill/>
          </a:ln>
        </p:spPr>
      </p:pic>
      <p:sp>
        <p:nvSpPr>
          <p:cNvPr id="814" name="Line 1"/>
          <p:cNvSpPr/>
          <p:nvPr/>
        </p:nvSpPr>
        <p:spPr>
          <a:xfrm>
            <a:off x="1387440" y="2784600"/>
            <a:ext cx="79560" cy="464760"/>
          </a:xfrm>
          <a:prstGeom prst="line">
            <a:avLst/>
          </a:prstGeom>
          <a:ln w="28440">
            <a:solidFill>
              <a:srgbClr val="0826b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Line 2"/>
          <p:cNvSpPr/>
          <p:nvPr/>
        </p:nvSpPr>
        <p:spPr>
          <a:xfrm>
            <a:off x="1387440" y="2801520"/>
            <a:ext cx="79560" cy="115416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Line 3"/>
          <p:cNvSpPr/>
          <p:nvPr/>
        </p:nvSpPr>
        <p:spPr>
          <a:xfrm>
            <a:off x="4704840" y="2659320"/>
            <a:ext cx="239040" cy="590040"/>
          </a:xfrm>
          <a:prstGeom prst="line">
            <a:avLst/>
          </a:prstGeom>
          <a:ln w="28440">
            <a:solidFill>
              <a:srgbClr val="0826b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Line 4"/>
          <p:cNvSpPr/>
          <p:nvPr/>
        </p:nvSpPr>
        <p:spPr>
          <a:xfrm>
            <a:off x="5773320" y="2659320"/>
            <a:ext cx="223200" cy="129636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5"/>
          <p:cNvSpPr/>
          <p:nvPr/>
        </p:nvSpPr>
        <p:spPr>
          <a:xfrm>
            <a:off x="457560" y="794520"/>
            <a:ext cx="822888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90000"/>
              </a:lnSpc>
            </a:pPr>
            <a:r>
              <a:rPr b="1" lang="en-IN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DATA FORWARDING FROM EX AND MEM STAGES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81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86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91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96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01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Picture 2" descr=""/>
          <p:cNvPicPr/>
          <p:nvPr/>
        </p:nvPicPr>
        <p:blipFill>
          <a:blip r:embed="rId1"/>
          <a:stretch/>
        </p:blipFill>
        <p:spPr>
          <a:xfrm>
            <a:off x="825840" y="1636560"/>
            <a:ext cx="7492320" cy="4307400"/>
          </a:xfrm>
          <a:prstGeom prst="rect">
            <a:avLst/>
          </a:prstGeom>
          <a:ln>
            <a:noFill/>
          </a:ln>
        </p:spPr>
      </p:pic>
      <p:sp>
        <p:nvSpPr>
          <p:cNvPr id="820" name="CustomShape 1"/>
          <p:cNvSpPr/>
          <p:nvPr/>
        </p:nvSpPr>
        <p:spPr>
          <a:xfrm>
            <a:off x="534240" y="789120"/>
            <a:ext cx="4651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FORWARDING UNIT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2" dur="indefinite" restart="never" nodeType="tmRoot">
          <p:childTnLst>
            <p:seq>
              <p:cTn id="403" dur="indefinite" nodeType="mainSeq">
                <p:childTnLst>
                  <p:par>
                    <p:cTn id="404" fill="hold">
                      <p:stCondLst>
                        <p:cond delay="0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after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408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152280" y="609480"/>
            <a:ext cx="30636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Forwarding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22" name="CustomShape 2"/>
          <p:cNvSpPr/>
          <p:nvPr/>
        </p:nvSpPr>
        <p:spPr>
          <a:xfrm>
            <a:off x="457200" y="2590920"/>
            <a:ext cx="3121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Data Dependency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 </a:t>
            </a:r>
            <a:r>
              <a:rPr b="1" lang="en-IN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R0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R1, R2, LSL #2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ADC R3, </a:t>
            </a:r>
            <a:r>
              <a:rPr b="1" lang="en-IN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R0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R4, LSR R5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SWI 0X11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23" name="Picture 2" descr=""/>
          <p:cNvPicPr/>
          <p:nvPr/>
        </p:nvPicPr>
        <p:blipFill>
          <a:blip r:embed="rId1"/>
          <a:stretch/>
        </p:blipFill>
        <p:spPr>
          <a:xfrm>
            <a:off x="3216240" y="1060200"/>
            <a:ext cx="5543280" cy="507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76320" y="571680"/>
            <a:ext cx="670356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25" name="CustomShape 2"/>
          <p:cNvSpPr/>
          <p:nvPr/>
        </p:nvSpPr>
        <p:spPr>
          <a:xfrm>
            <a:off x="76320" y="5534280"/>
            <a:ext cx="91418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Eliminate the stalls for the hazard involving SUB and AND instructions using a technique called </a:t>
            </a:r>
            <a:r>
              <a:rPr b="1" i="1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forwarding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26" name="Picture 5" descr=""/>
          <p:cNvPicPr/>
          <p:nvPr/>
        </p:nvPicPr>
        <p:blipFill>
          <a:blip r:embed="rId1"/>
          <a:stretch/>
        </p:blipFill>
        <p:spPr>
          <a:xfrm>
            <a:off x="1600200" y="1257480"/>
            <a:ext cx="6394320" cy="434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23760" y="609480"/>
            <a:ext cx="403632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18360" y="4793760"/>
            <a:ext cx="9141840" cy="15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343080" indent="-3409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Store requires an operand during MEM and forwarding is shown here. </a:t>
            </a:r>
            <a:endParaRPr b="0" lang="en-IN" sz="2000" spc="-1" strike="noStrike">
              <a:latin typeface="Arial"/>
            </a:endParaRPr>
          </a:p>
          <a:p>
            <a:pPr lvl="1" marL="743040" indent="-2836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 of the load is forwarded from the output in MEM/WB to the memory input to be stored</a:t>
            </a:r>
            <a:endParaRPr b="0" lang="en-IN" sz="2000" spc="-1" strike="noStrike">
              <a:latin typeface="Arial"/>
            </a:endParaRPr>
          </a:p>
          <a:p>
            <a:pPr lvl="1" marL="743040" indent="-2836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 addition the ALU Output is forwarded to ALU input for address calculation for both Load and Store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29" name="Picture 4" descr=""/>
          <p:cNvPicPr/>
          <p:nvPr/>
        </p:nvPicPr>
        <p:blipFill>
          <a:blip r:embed="rId1"/>
          <a:stretch/>
        </p:blipFill>
        <p:spPr>
          <a:xfrm>
            <a:off x="1257480" y="1257480"/>
            <a:ext cx="6627240" cy="34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457560" y="936360"/>
            <a:ext cx="8228880" cy="38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I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N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S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T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R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U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C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T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I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O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N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S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C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H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E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D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U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L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I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N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TextShape 2"/>
          <p:cNvSpPr txBox="1"/>
          <p:nvPr/>
        </p:nvSpPr>
        <p:spPr>
          <a:xfrm>
            <a:off x="342000" y="1600920"/>
            <a:ext cx="8344080" cy="340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58ed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Reorder the instructions to avoid as many pipeline stalls as possible: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CustomShape 3"/>
          <p:cNvSpPr/>
          <p:nvPr/>
        </p:nvSpPr>
        <p:spPr>
          <a:xfrm>
            <a:off x="596520" y="4921200"/>
            <a:ext cx="7157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040" rIns="68040" tIns="45000" bIns="45000" anchorCtr="1">
            <a:spAutoFit/>
          </a:bodyPr>
          <a:p>
            <a:pPr indent="-216000">
              <a:lnSpc>
                <a:spcPct val="100000"/>
              </a:lnSpc>
              <a:spcBef>
                <a:spcPts val="360"/>
              </a:spcBef>
              <a:buSzPct val="100000"/>
              <a:buBlip>
                <a:blip r:embed="rId1"/>
              </a:buBlip>
            </a:pPr>
            <a:r>
              <a:rPr b="0" lang="en-IN" sz="1800" spc="-1" strike="noStrike">
                <a:solidFill>
                  <a:srgbClr val="0826be"/>
                </a:solidFill>
                <a:latin typeface="Bookman Old Style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The data hazard occurs on register R6 between the second lw and the add resulting in a stall cycle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33" name="Picture 3" descr=""/>
          <p:cNvPicPr/>
          <p:nvPr/>
        </p:nvPicPr>
        <p:blipFill>
          <a:blip r:embed="rId2"/>
          <a:stretch/>
        </p:blipFill>
        <p:spPr>
          <a:xfrm>
            <a:off x="1820880" y="2452320"/>
            <a:ext cx="4499280" cy="195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9" dur="indefinite" restart="never" nodeType="tmRoot">
          <p:childTnLst>
            <p:seq>
              <p:cTn id="410" dur="indefinite" nodeType="mainSeq"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5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CustomShape 1"/>
          <p:cNvSpPr/>
          <p:nvPr/>
        </p:nvSpPr>
        <p:spPr>
          <a:xfrm>
            <a:off x="628560" y="1943280"/>
            <a:ext cx="788652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4560" bIns="34560">
            <a:no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58ed5"/>
                </a:solidFill>
                <a:latin typeface="Times New Roman"/>
                <a:ea typeface="DejaVu Sans"/>
              </a:rPr>
              <a:t>With forwarding we need to find only one independent instructions to place between them, swapping the ldr instructions works: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35" name="CustomShape 2"/>
          <p:cNvSpPr/>
          <p:nvPr/>
        </p:nvSpPr>
        <p:spPr>
          <a:xfrm>
            <a:off x="628560" y="3940200"/>
            <a:ext cx="788652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4560" bIns="34560">
            <a:no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58ed5"/>
                </a:solidFill>
                <a:latin typeface="Times New Roman"/>
                <a:ea typeface="DejaVu Sans"/>
              </a:rPr>
              <a:t>Without forwarding we need two independent instructions to place between them,  so in addition a nop is added.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36" name="CustomShape 3"/>
          <p:cNvSpPr/>
          <p:nvPr/>
        </p:nvSpPr>
        <p:spPr>
          <a:xfrm>
            <a:off x="2685960" y="799560"/>
            <a:ext cx="4571640" cy="1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ldr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R7, [R2]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ldr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R6, [R2, #4]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R4, R5, R6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R6, [R2, #4]</a:t>
            </a: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837" name="CustomShape 4"/>
          <p:cNvSpPr/>
          <p:nvPr/>
        </p:nvSpPr>
        <p:spPr>
          <a:xfrm>
            <a:off x="2685960" y="2678400"/>
            <a:ext cx="4571640" cy="1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ldr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R6, [R2, #4]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ldr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R7, [R2]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R4, R5, R6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R6, [R2, #4]</a:t>
            </a: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838" name="CustomShape 5"/>
          <p:cNvSpPr/>
          <p:nvPr/>
        </p:nvSpPr>
        <p:spPr>
          <a:xfrm>
            <a:off x="2685960" y="4676760"/>
            <a:ext cx="4571640" cy="15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ldr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R6, [R2, #4]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ldr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R7, [R2]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NOOP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R4, R5, R6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str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R6, [R2, #4]</a:t>
            </a:r>
            <a:br/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6" dur="indefinite" restart="never" nodeType="tmRoot">
          <p:childTnLst>
            <p:seq>
              <p:cTn id="417" dur="indefinite" nodeType="mainSeq">
                <p:childTnLst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2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7" dur="500"/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2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7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2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extShape 1"/>
          <p:cNvSpPr txBox="1"/>
          <p:nvPr/>
        </p:nvSpPr>
        <p:spPr>
          <a:xfrm>
            <a:off x="439200" y="885240"/>
            <a:ext cx="8228880" cy="38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E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X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A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M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P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L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TextShape 2"/>
          <p:cNvSpPr txBox="1"/>
          <p:nvPr/>
        </p:nvSpPr>
        <p:spPr>
          <a:xfrm>
            <a:off x="378360" y="1487880"/>
            <a:ext cx="1428480" cy="72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= b + c;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CustomShape 3"/>
          <p:cNvSpPr/>
          <p:nvPr/>
        </p:nvSpPr>
        <p:spPr>
          <a:xfrm>
            <a:off x="683280" y="3148920"/>
            <a:ext cx="1760400" cy="2284920"/>
          </a:xfrm>
          <a:prstGeom prst="rect">
            <a:avLst/>
          </a:prstGeom>
          <a:noFill/>
          <a:ln w="25560">
            <a:solidFill>
              <a:srgbClr val="1b49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R2, =a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R3, =b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R1, R2, R3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R1, =a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R2, =e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R3, =f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R1, R2, R3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R1, =d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2" name="CustomShape 4"/>
          <p:cNvSpPr/>
          <p:nvPr/>
        </p:nvSpPr>
        <p:spPr>
          <a:xfrm>
            <a:off x="383760" y="2492640"/>
            <a:ext cx="91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Before: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3" name="CustomShape 5"/>
          <p:cNvSpPr/>
          <p:nvPr/>
        </p:nvSpPr>
        <p:spPr>
          <a:xfrm>
            <a:off x="3513960" y="3148920"/>
            <a:ext cx="1760400" cy="22849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R2, =a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R3, =b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R1, R2, R3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R1, =a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R5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=e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R6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=f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R4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R5, R6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R4, =d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4" name="CustomShape 6"/>
          <p:cNvSpPr/>
          <p:nvPr/>
        </p:nvSpPr>
        <p:spPr>
          <a:xfrm>
            <a:off x="3126960" y="2215440"/>
            <a:ext cx="2422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Eliminate dependency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renaming registers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5" name="CustomShape 7"/>
          <p:cNvSpPr/>
          <p:nvPr/>
        </p:nvSpPr>
        <p:spPr>
          <a:xfrm>
            <a:off x="6104520" y="249264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After: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6" name="CustomShape 8"/>
          <p:cNvSpPr/>
          <p:nvPr/>
        </p:nvSpPr>
        <p:spPr>
          <a:xfrm>
            <a:off x="6345000" y="3157560"/>
            <a:ext cx="1760400" cy="2284920"/>
          </a:xfrm>
          <a:prstGeom prst="rect">
            <a:avLst/>
          </a:prstGeom>
          <a:noFill/>
          <a:ln w="2556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R2, =a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R3, =b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030a0"/>
                </a:solidFill>
                <a:latin typeface="Arial"/>
                <a:ea typeface="DejaVu Sans"/>
              </a:rPr>
              <a:t>ldr</a:t>
            </a:r>
            <a:r>
              <a:rPr b="1" lang="en-IN" sz="1800" spc="-1" strike="noStrike">
                <a:solidFill>
                  <a:srgbClr val="7030a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7030a0"/>
                </a:solidFill>
                <a:latin typeface="Arial"/>
                <a:ea typeface="DejaVu Sans"/>
              </a:rPr>
              <a:t>R5, =e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R1, R2, R3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R6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=f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030a0"/>
                </a:solidFill>
                <a:latin typeface="Arial"/>
                <a:ea typeface="DejaVu Sans"/>
              </a:rPr>
              <a:t>str</a:t>
            </a:r>
            <a:r>
              <a:rPr b="1" lang="en-IN" sz="1800" spc="-1" strike="noStrike">
                <a:solidFill>
                  <a:srgbClr val="7030a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7030a0"/>
                </a:solidFill>
                <a:latin typeface="Arial"/>
                <a:ea typeface="DejaVu Sans"/>
              </a:rPr>
              <a:t>R1, =a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R4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R5, R6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R4, =d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3" dur="indefinite" restart="never" nodeType="tmRoot">
          <p:childTnLst>
            <p:seq>
              <p:cTn id="444" dur="indefinite" nodeType="mainSeq">
                <p:childTnLst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49" dur="5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54" dur="500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59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64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69" dur="500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74" dur="500"/>
                                        <p:tgtEl>
                                          <p:spTgt spid="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79" dur="500"/>
                                        <p:tgtEl>
                                          <p:spTgt spid="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84" dur="500"/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89" dur="500"/>
                                        <p:tgtEl>
                                          <p:spTgt spid="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94" dur="500"/>
                                        <p:tgtEl>
                                          <p:spTgt spid="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99" dur="500"/>
                                        <p:tgtEl>
                                          <p:spTgt spid="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04" dur="500"/>
                                        <p:tgtEl>
                                          <p:spTgt spid="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09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14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19" dur="500"/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24" dur="500"/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29" dur="500"/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34" dur="500"/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39" dur="500"/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44" dur="500"/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49" dur="500"/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54" dur="500"/>
                                        <p:tgtEl>
                                          <p:spTgt spid="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59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64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69" dur="500"/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74" dur="500"/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79" dur="500"/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84" dur="500"/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89" dur="500"/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94" dur="500"/>
                                        <p:tgtEl>
                                          <p:spTgt spid="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99" dur="500"/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04" dur="500"/>
                                        <p:tgtEl>
                                          <p:spTgt spid="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76320" y="762120"/>
            <a:ext cx="822744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 Requiring Stalls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48" name="CustomShape 2"/>
          <p:cNvSpPr/>
          <p:nvPr/>
        </p:nvSpPr>
        <p:spPr>
          <a:xfrm>
            <a:off x="219240" y="1676520"/>
            <a:ext cx="8617680" cy="426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Unfortunately not all data hazards can be handled by forwarding. Consider the following sequence: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LW R1, 0(R2)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SUB R4, R1, R5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AND R6, R1, R7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 R8, R1, R9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problem with this sequence is that the Load operation will not have data until the end of MEM stage.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10800" y="621360"/>
            <a:ext cx="4588920" cy="5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7000"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 Requiring Stalls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50" name="CustomShape 2"/>
          <p:cNvSpPr/>
          <p:nvPr/>
        </p:nvSpPr>
        <p:spPr>
          <a:xfrm>
            <a:off x="33120" y="5382360"/>
            <a:ext cx="9110520" cy="9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load instruction can forward the results to AND and OR instruction, but not to the SUB instruction since that would mean forwarding results in “negative” time.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51" name="Picture 4" descr=""/>
          <p:cNvPicPr/>
          <p:nvPr/>
        </p:nvPicPr>
        <p:blipFill>
          <a:blip r:embed="rId1"/>
          <a:stretch/>
        </p:blipFill>
        <p:spPr>
          <a:xfrm>
            <a:off x="990720" y="1181520"/>
            <a:ext cx="6122160" cy="413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4480" y="667080"/>
            <a:ext cx="812268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18800" y="5578560"/>
            <a:ext cx="895140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0000"/>
              </a:lnSpc>
              <a:spcBef>
                <a:spcPts val="479"/>
              </a:spcBef>
            </a:pPr>
            <a:r>
              <a:rPr b="0" lang="en-IN" sz="2200" spc="-1" strike="noStrike">
                <a:solidFill>
                  <a:srgbClr val="558ed5"/>
                </a:solidFill>
                <a:latin typeface="Calibri"/>
                <a:ea typeface="DejaVu Sans"/>
              </a:rPr>
              <a:t>The use of results from ADD instruction causes hazard since the register is not written until after those instructions read it. 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524880" y="1296000"/>
            <a:ext cx="6601320" cy="418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CustomShape 1"/>
          <p:cNvSpPr/>
          <p:nvPr/>
        </p:nvSpPr>
        <p:spPr>
          <a:xfrm>
            <a:off x="458280" y="688320"/>
            <a:ext cx="822744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 Requiring Stalls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53" name="CustomShape 2"/>
          <p:cNvSpPr/>
          <p:nvPr/>
        </p:nvSpPr>
        <p:spPr>
          <a:xfrm>
            <a:off x="1800" y="4885200"/>
            <a:ext cx="91418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479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The load interlock causes a stall to be inserted at clock cycle 4, delaying the SUB instruction and those that follow by one cycle.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This delay allows the value to be successfully forwarded onto the next clock cycle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54" name="Picture 4" descr=""/>
          <p:cNvPicPr/>
          <p:nvPr/>
        </p:nvPicPr>
        <p:blipFill>
          <a:blip r:embed="rId1"/>
          <a:stretch/>
        </p:blipFill>
        <p:spPr>
          <a:xfrm>
            <a:off x="648000" y="1296000"/>
            <a:ext cx="6625800" cy="358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CustomShape 1"/>
          <p:cNvSpPr/>
          <p:nvPr/>
        </p:nvSpPr>
        <p:spPr>
          <a:xfrm>
            <a:off x="0" y="609480"/>
            <a:ext cx="753228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 Requiring Stalls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56" name="CustomShape 2"/>
          <p:cNvSpPr/>
          <p:nvPr/>
        </p:nvSpPr>
        <p:spPr>
          <a:xfrm>
            <a:off x="228600" y="1219320"/>
            <a:ext cx="91418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Before stall insertion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857" name="Table 3"/>
          <p:cNvGraphicFramePr/>
          <p:nvPr/>
        </p:nvGraphicFramePr>
        <p:xfrm>
          <a:off x="204840" y="1600200"/>
          <a:ext cx="8686080" cy="2031480"/>
        </p:xfrm>
        <a:graphic>
          <a:graphicData uri="http://schemas.openxmlformats.org/drawingml/2006/table">
            <a:tbl>
              <a:tblPr/>
              <a:tblGrid>
                <a:gridCol w="1600200"/>
                <a:gridCol w="685800"/>
                <a:gridCol w="685800"/>
                <a:gridCol w="685800"/>
                <a:gridCol w="685800"/>
                <a:gridCol w="685800"/>
                <a:gridCol w="704520"/>
                <a:gridCol w="685800"/>
                <a:gridCol w="742680"/>
                <a:gridCol w="761760"/>
                <a:gridCol w="762480"/>
              </a:tblGrid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LW R1, 0(R2)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SUB R4, R1, R5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AND R6, R1, R7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 R8, R1, R9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8" name="Table 4"/>
          <p:cNvGraphicFramePr/>
          <p:nvPr/>
        </p:nvGraphicFramePr>
        <p:xfrm>
          <a:off x="228600" y="4114800"/>
          <a:ext cx="8686080" cy="2031480"/>
        </p:xfrm>
        <a:graphic>
          <a:graphicData uri="http://schemas.openxmlformats.org/drawingml/2006/table">
            <a:tbl>
              <a:tblPr/>
              <a:tblGrid>
                <a:gridCol w="1600200"/>
                <a:gridCol w="685800"/>
                <a:gridCol w="685800"/>
                <a:gridCol w="685800"/>
                <a:gridCol w="685800"/>
                <a:gridCol w="685800"/>
                <a:gridCol w="704520"/>
                <a:gridCol w="685800"/>
                <a:gridCol w="742680"/>
                <a:gridCol w="761760"/>
                <a:gridCol w="762480"/>
              </a:tblGrid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LW R1, 0(R2)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SUB R4, R1, R5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cc3300"/>
                          </a:solidFill>
                          <a:latin typeface="Times New Roman"/>
                          <a:ea typeface="DejaVu Sans"/>
                        </a:rPr>
                        <a:t>stall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AND R6, R1, R7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cc3300"/>
                          </a:solidFill>
                          <a:latin typeface="Times New Roman"/>
                          <a:ea typeface="DejaVu Sans"/>
                        </a:rPr>
                        <a:t>stall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 R8, R1, R9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cc3300"/>
                          </a:solidFill>
                          <a:latin typeface="Times New Roman"/>
                          <a:ea typeface="DejaVu Sans"/>
                        </a:rPr>
                        <a:t>stall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9" name="CustomShape 5"/>
          <p:cNvSpPr/>
          <p:nvPr/>
        </p:nvSpPr>
        <p:spPr>
          <a:xfrm>
            <a:off x="228600" y="3733920"/>
            <a:ext cx="91418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After stall insertion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152280" y="762120"/>
            <a:ext cx="777024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Compiler Scheduling for Data Hazards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61" name="CustomShape 2"/>
          <p:cNvSpPr/>
          <p:nvPr/>
        </p:nvSpPr>
        <p:spPr>
          <a:xfrm>
            <a:off x="23760" y="1447920"/>
            <a:ext cx="914184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 a typical code, such as A = B + C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862" name="Table 3"/>
          <p:cNvGraphicFramePr/>
          <p:nvPr/>
        </p:nvGraphicFramePr>
        <p:xfrm>
          <a:off x="252360" y="2057400"/>
          <a:ext cx="8686080" cy="2031480"/>
        </p:xfrm>
        <a:graphic>
          <a:graphicData uri="http://schemas.openxmlformats.org/drawingml/2006/table">
            <a:tbl>
              <a:tblPr/>
              <a:tblGrid>
                <a:gridCol w="1600200"/>
                <a:gridCol w="685800"/>
                <a:gridCol w="685800"/>
                <a:gridCol w="685800"/>
                <a:gridCol w="685800"/>
                <a:gridCol w="685800"/>
                <a:gridCol w="704520"/>
                <a:gridCol w="685800"/>
                <a:gridCol w="742680"/>
                <a:gridCol w="761760"/>
                <a:gridCol w="762480"/>
              </a:tblGrid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LW R1, B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LW R2, C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ADD R3, R1, R2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cc3300"/>
                          </a:solidFill>
                          <a:latin typeface="Times New Roman"/>
                          <a:ea typeface="DejaVu Sans"/>
                        </a:rPr>
                        <a:t>stall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spcBef>
                          <a:spcPts val="201"/>
                        </a:spcBef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SW A, R3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IF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cc3300"/>
                          </a:solidFill>
                          <a:latin typeface="Times New Roman"/>
                          <a:ea typeface="DejaVu Sans"/>
                        </a:rPr>
                        <a:t>stall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EX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MEM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WB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63" name="CustomShape 4"/>
          <p:cNvSpPr/>
          <p:nvPr/>
        </p:nvSpPr>
        <p:spPr>
          <a:xfrm>
            <a:off x="104760" y="4191120"/>
            <a:ext cx="896112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ADD instruction must be stalled to allow the load of C to complete.</a:t>
            </a:r>
            <a:endParaRPr b="0" lang="en-IN" sz="2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SW need not be delayed because the forwarding hardware passes the result from MEM/WB directly to the data memory input for storing.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228600" y="990720"/>
            <a:ext cx="623664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1000"/>
          </a:bodyPr>
          <a:p>
            <a:pPr>
              <a:lnSpc>
                <a:spcPct val="100000"/>
              </a:lnSpc>
            </a:pPr>
            <a:r>
              <a:rPr b="1" lang="en-IN" sz="40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Compiler Scheduling for Data Hazards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65" name="CustomShape 2"/>
          <p:cNvSpPr/>
          <p:nvPr/>
        </p:nvSpPr>
        <p:spPr>
          <a:xfrm>
            <a:off x="144000" y="1728000"/>
            <a:ext cx="8902440" cy="35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Rather than just allow the pipeline to stall, the compiler could try to schedule the pipeline to avoid the stalls, by rearranging the code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compiler could try to avoid the generating the code with a load followed by an immediate use of the load destination register.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technique is called </a:t>
            </a:r>
            <a:r>
              <a:rPr b="1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pipeline scheduling</a:t>
            </a:r>
            <a:r>
              <a:rPr b="0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b="1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instruction scheduling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and is a commonly used technique in modern compilers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152280" y="914400"/>
            <a:ext cx="8227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Instruction scheduling example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122760" y="1523880"/>
            <a:ext cx="8227440" cy="16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9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 code for our example processor that avoids pipeline stalls from the following sequence: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=  B +C</a:t>
            </a:r>
            <a:endParaRPr b="0" lang="en-IN" sz="2400" spc="-1" strike="noStrike">
              <a:latin typeface="Arial"/>
            </a:endParaRPr>
          </a:p>
          <a:p>
            <a:pPr lvl="1" marL="743040" indent="-2836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 = E - F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68" name="CustomShape 3"/>
          <p:cNvSpPr/>
          <p:nvPr/>
        </p:nvSpPr>
        <p:spPr>
          <a:xfrm>
            <a:off x="304920" y="3183480"/>
            <a:ext cx="7922520" cy="27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LW Rb, B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LW Rc, C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LW Re, E ; swap instructions to avoid stall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ADD Ra, Rb, Rc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LW Rf, f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SW a, Ra ; swap instruction to avoid stall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SUB Rd, Re, Rf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SW d, Rd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5" dur="indefinite" restart="never" nodeType="tmRoot">
          <p:childTnLst>
            <p:seq>
              <p:cTn id="606" dur="indefinite" nodeType="mainSeq">
                <p:childTnLst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1" dur="2000"/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4" dur="2000"/>
                                        <p:tgtEl>
                                          <p:spTgt spid="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7" dur="2000"/>
                                        <p:tgtEl>
                                          <p:spTgt spid="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2" dur="2000"/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5" dur="2000"/>
                                        <p:tgtEl>
                                          <p:spTgt spid="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8" dur="2000"/>
                                        <p:tgtEl>
                                          <p:spTgt spid="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1" dur="2000"/>
                                        <p:tgtEl>
                                          <p:spTgt spid="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4" dur="2000"/>
                                        <p:tgtEl>
                                          <p:spTgt spid="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7" dur="2000"/>
                                        <p:tgtEl>
                                          <p:spTgt spid="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0" dur="2000"/>
                                        <p:tgtEl>
                                          <p:spTgt spid="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3" dur="2000"/>
                                        <p:tgtEl>
                                          <p:spTgt spid="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6" dur="2000"/>
                                        <p:tgtEl>
                                          <p:spTgt spid="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CustomShape 1"/>
          <p:cNvSpPr/>
          <p:nvPr/>
        </p:nvSpPr>
        <p:spPr>
          <a:xfrm>
            <a:off x="5470560" y="1179360"/>
            <a:ext cx="18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2"/>
          <p:cNvSpPr/>
          <p:nvPr/>
        </p:nvSpPr>
        <p:spPr>
          <a:xfrm>
            <a:off x="457200" y="2666880"/>
            <a:ext cx="82274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IN" sz="3600" spc="-1" strike="noStrike">
                <a:solidFill>
                  <a:srgbClr val="558ed5"/>
                </a:solidFill>
                <a:latin typeface="Calibri"/>
                <a:ea typeface="DejaVu Sans"/>
              </a:rPr>
              <a:t>Q &amp; A</a:t>
            </a: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IN" sz="3600" spc="-1" strike="noStrike">
                <a:solidFill>
                  <a:srgbClr val="558ed5"/>
                </a:solidFill>
                <a:latin typeface="Calibri"/>
                <a:ea typeface="DejaVu Sans"/>
              </a:rPr>
              <a:t>Pipeline : Data Hazards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2280" y="762120"/>
            <a:ext cx="57294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0000"/>
          </a:bodyPr>
          <a:p>
            <a:pPr>
              <a:lnSpc>
                <a:spcPct val="100000"/>
              </a:lnSpc>
            </a:pPr>
            <a:r>
              <a:rPr b="1" lang="en-IN" sz="27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 Classification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90440" y="1676520"/>
            <a:ext cx="8760960" cy="40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343080" indent="-3409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Depending on the order of read and write access in the instructions, data hazards could be classified as three types.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09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 two sequential instructions i and j, with i occurring before j. Possible data hazards.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558ed5"/>
                </a:solidFill>
                <a:latin typeface="Calibri"/>
                <a:ea typeface="DejaVu Sans"/>
              </a:rPr>
              <a:t>RAW (Read After Write) / True (Flow) Data dependency</a:t>
            </a:r>
            <a:endParaRPr b="0" lang="en-IN" sz="2400" spc="-1" strike="noStrike">
              <a:latin typeface="Arial"/>
            </a:endParaRPr>
          </a:p>
          <a:p>
            <a:pPr marL="343080" indent="-34092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 tries to read a source before i writes to it , so j incorrectly gets the old value;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  <a:p>
            <a:pPr marL="343080" indent="-34092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most common type of hazard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9240" y="864000"/>
            <a:ext cx="41889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Data Hazards Classification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52280" y="1600200"/>
            <a:ext cx="8227440" cy="42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558ed5"/>
                </a:solidFill>
                <a:latin typeface="Calibri"/>
                <a:ea typeface="DejaVu Sans"/>
              </a:rPr>
              <a:t>WAW (Write After Write) /  Output Data Dependency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 tries to write an operand before is written by i. The write ends up being performed in wrong order, having i overwrite the operand written by j, the destination containing the operand written by i rather than the one written by j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Present in pipelines that write in more than one pipe stage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558ed5"/>
                </a:solidFill>
                <a:latin typeface="Calibri"/>
                <a:ea typeface="DejaVu Sans"/>
              </a:rPr>
              <a:t>WAR (Write After Read) / Anti Data Dependency</a:t>
            </a:r>
            <a:endParaRPr b="0" lang="en-IN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 tries to write a destination before it is read by i, so the instruction i incorrectly gets the new value;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doesn’t happen in scalar pipelines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98800" y="1041840"/>
            <a:ext cx="8228880" cy="38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EXAMP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35000" y="2078640"/>
            <a:ext cx="2550600" cy="1254960"/>
          </a:xfrm>
          <a:prstGeom prst="rect">
            <a:avLst/>
          </a:prstGeom>
          <a:solidFill>
            <a:srgbClr val="e6e0ec"/>
          </a:solidFill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ff0000"/>
                </a:solidFill>
                <a:latin typeface="Arial"/>
                <a:ea typeface="DejaVu Sans"/>
              </a:rPr>
              <a:t>R1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, R2, R3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SUB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R2, R4, </a:t>
            </a:r>
            <a:r>
              <a:rPr b="1" lang="en-US" sz="2100" spc="-1" strike="noStrike">
                <a:solidFill>
                  <a:srgbClr val="ff0000"/>
                </a:solidFill>
                <a:latin typeface="Arial"/>
                <a:ea typeface="DejaVu Sans"/>
              </a:rPr>
              <a:t>R1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ORR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R1, R5, R3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32640" y="3390840"/>
            <a:ext cx="22669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ead</a:t>
            </a:r>
            <a:r>
              <a:rPr b="1" i="1" lang="en-IN" sz="2100" spc="-1" strike="noStrike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A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fter </a:t>
            </a: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W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rite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       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(RAW)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35000" y="4294080"/>
            <a:ext cx="27990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True Data Dependency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(Real)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3250080" y="2078640"/>
            <a:ext cx="2456280" cy="125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R1, </a:t>
            </a:r>
            <a:r>
              <a:rPr b="1" lang="en-IN" sz="2100" spc="-1" strike="noStrike">
                <a:solidFill>
                  <a:srgbClr val="1b49c0"/>
                </a:solidFill>
                <a:latin typeface="Arial"/>
                <a:ea typeface="DejaVu Sans"/>
              </a:rPr>
              <a:t>R2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, R3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SUB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100" spc="-1" strike="noStrike">
                <a:solidFill>
                  <a:srgbClr val="1b49c0"/>
                </a:solidFill>
                <a:latin typeface="Arial"/>
                <a:ea typeface="DejaVu Sans"/>
              </a:rPr>
              <a:t>R2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, R4, R1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ORR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R1, R5, R3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3434040" y="3473280"/>
            <a:ext cx="22669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W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rite</a:t>
            </a:r>
            <a:r>
              <a:rPr b="1" i="1" lang="en-IN" sz="2100" spc="-1" strike="noStrike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A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fter</a:t>
            </a:r>
            <a:r>
              <a:rPr b="1" i="1" lang="en-IN" sz="2100" spc="-1" strike="noStrike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ead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       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(WAR)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209040" y="4294080"/>
            <a:ext cx="28184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Anti Data Dependency (Artificial)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6114960" y="2078640"/>
            <a:ext cx="2701080" cy="1254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100" spc="-1" strike="noStrike">
                <a:solidFill>
                  <a:srgbClr val="7030a0"/>
                </a:solidFill>
                <a:latin typeface="Arial"/>
                <a:ea typeface="DejaVu Sans"/>
              </a:rPr>
              <a:t>R1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, R2, R3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SUB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R2, R4, R1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ORR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100" spc="-1" strike="noStrike">
                <a:solidFill>
                  <a:srgbClr val="7030a0"/>
                </a:solidFill>
                <a:latin typeface="Arial"/>
                <a:ea typeface="DejaVu Sans"/>
              </a:rPr>
              <a:t>R1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, R5, R3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6352920" y="3473280"/>
            <a:ext cx="22824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W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rite</a:t>
            </a:r>
            <a:r>
              <a:rPr b="1" i="1" lang="en-IN" sz="2100" spc="-1" strike="noStrike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A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fter</a:t>
            </a:r>
            <a:r>
              <a:rPr b="1" i="1" lang="en-IN" sz="2100" spc="-1" strike="noStrike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W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rite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       </a:t>
            </a:r>
            <a:r>
              <a:rPr b="1" i="1" lang="en-IN" sz="2100" spc="-1" strike="noStrike">
                <a:solidFill>
                  <a:srgbClr val="558ed5"/>
                </a:solidFill>
                <a:latin typeface="Arial"/>
                <a:ea typeface="DejaVu Sans"/>
              </a:rPr>
              <a:t>(WAW)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6027840" y="4294080"/>
            <a:ext cx="31158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Output Data Dependency (Artificial)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1520280" y="2379960"/>
            <a:ext cx="60840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2"/>
          <p:cNvSpPr/>
          <p:nvPr/>
        </p:nvSpPr>
        <p:spPr>
          <a:xfrm flipH="1">
            <a:off x="4566240" y="2372400"/>
            <a:ext cx="24264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3"/>
          <p:cNvSpPr/>
          <p:nvPr/>
        </p:nvSpPr>
        <p:spPr>
          <a:xfrm>
            <a:off x="6886440" y="2557440"/>
            <a:ext cx="156960" cy="38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ffff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14"/>
          <p:cNvSpPr/>
          <p:nvPr/>
        </p:nvSpPr>
        <p:spPr>
          <a:xfrm flipH="1">
            <a:off x="6886440" y="2242800"/>
            <a:ext cx="200160" cy="314640"/>
          </a:xfrm>
          <a:prstGeom prst="line">
            <a:avLst/>
          </a:prstGeom>
          <a:ln w="5076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5"/>
          <p:cNvSpPr/>
          <p:nvPr/>
        </p:nvSpPr>
        <p:spPr>
          <a:xfrm>
            <a:off x="1902240" y="5608440"/>
            <a:ext cx="5569920" cy="410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680">
            <a:solidFill>
              <a:srgbClr val="1b49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What about </a:t>
            </a: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r>
              <a:rPr b="1" i="1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ead </a:t>
            </a: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A</a:t>
            </a:r>
            <a:r>
              <a:rPr b="1" i="1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fter </a:t>
            </a:r>
            <a:r>
              <a:rPr b="1" i="1" lang="en-IN" sz="2100" spc="-1" strike="noStrike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r>
              <a:rPr b="1" i="1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ead </a:t>
            </a:r>
            <a:r>
              <a:rPr b="1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dependency?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2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4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7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7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8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87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92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560" y="1034280"/>
            <a:ext cx="8228880" cy="38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Ways 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to 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handle 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Data </a:t>
            </a:r>
            <a:r>
              <a:rPr b="1" lang="en-US" sz="2800" spc="-1" strike="noStrike">
                <a:solidFill>
                  <a:srgbClr val="558ed5"/>
                </a:solidFill>
                <a:latin typeface="Calibri"/>
                <a:ea typeface="DejaVu Sans"/>
              </a:rPr>
              <a:t>Hazard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28560" y="1726920"/>
            <a:ext cx="7886520" cy="437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558ed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58ed5"/>
                </a:solidFill>
                <a:latin typeface="Arial"/>
                <a:ea typeface="DejaVu Sans"/>
              </a:rPr>
              <a:t>In Software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insert independent instructions (or no-ops)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Ex: MOV R0, R0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re-order instructions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558ed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58ed5"/>
                </a:solidFill>
                <a:latin typeface="Arial"/>
                <a:ea typeface="DejaVu Sans"/>
              </a:rPr>
              <a:t>In 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Insert bubbles (i.e. stall the pipeline)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Data Forwarding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23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28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3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8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3" dur="5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8" dur="5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53" dur="5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129320"/>
            <a:ext cx="8228880" cy="44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OTHE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R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SOLU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TION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996560"/>
            <a:ext cx="7886520" cy="340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ＭＳ Ｐゴシック"/>
              </a:rPr>
              <a:t>Replication of resources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Split Memory (Instruction Memory &amp; Data Memory)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ＭＳ Ｐゴシック"/>
              </a:rPr>
              <a:t>Partitioning/Overlapping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ＭＳ Ｐゴシック"/>
              </a:rPr>
              <a:t>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half of the cycle </a:t>
            </a: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Reg Write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ＭＳ Ｐゴシック"/>
              </a:rPr>
              <a:t>nd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half of the same cycle </a:t>
            </a: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Reg Read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0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3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8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1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4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4" descr=""/>
          <p:cNvPicPr/>
          <p:nvPr/>
        </p:nvPicPr>
        <p:blipFill>
          <a:blip r:embed="rId1"/>
          <a:stretch/>
        </p:blipFill>
        <p:spPr>
          <a:xfrm>
            <a:off x="683280" y="1871640"/>
            <a:ext cx="6486480" cy="36288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250920" y="858240"/>
            <a:ext cx="812268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 cap="small">
                <a:solidFill>
                  <a:srgbClr val="558ed5"/>
                </a:solidFill>
                <a:latin typeface="Calibri"/>
                <a:ea typeface="DejaVu Sans"/>
              </a:rPr>
              <a:t>INSERT BUBBLES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1" dur="5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</TotalTime>
  <Application>LibreOffice/6.2.7.1$Linux_X86_64 LibreOffice_project/20$Build-1</Application>
  <Words>2133</Words>
  <Paragraphs>706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  <dc:description/>
  <dc:language>en-IN</dc:language>
  <cp:lastModifiedBy/>
  <dcterms:modified xsi:type="dcterms:W3CDTF">2020-02-12T06:39:01Z</dcterms:modified>
  <cp:revision>761</cp:revision>
  <dc:subject/>
  <dc:title>Microprocessor  &amp;  Computer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