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6.png" ContentType="image/png"/>
  <Override PartName="/ppt/media/image35.png" ContentType="image/png"/>
  <Override PartName="/ppt/media/image33.jpeg" ContentType="image/jpeg"/>
  <Override PartName="/ppt/media/image31.jpeg" ContentType="image/jpeg"/>
  <Override PartName="/ppt/media/image29.jpeg" ContentType="image/jpeg"/>
  <Override PartName="/ppt/media/image28.jpeg" ContentType="image/jpeg"/>
  <Override PartName="/ppt/media/image27.png" ContentType="image/png"/>
  <Override PartName="/ppt/media/image26.wmf" ContentType="image/x-wmf"/>
  <Override PartName="/ppt/media/image25.png" ContentType="image/png"/>
  <Override PartName="/ppt/media/image32.jpeg" ContentType="image/jpeg"/>
  <Override PartName="/ppt/media/image23.wmf" ContentType="image/x-wmf"/>
  <Override PartName="/ppt/media/image24.png" ContentType="image/png"/>
  <Override PartName="/ppt/media/image9.png" ContentType="image/png"/>
  <Override PartName="/ppt/media/image8.png" ContentType="image/png"/>
  <Override PartName="/ppt/media/image30.jpeg" ContentType="image/jpeg"/>
  <Override PartName="/ppt/media/image2.png" ContentType="image/png"/>
  <Override PartName="/ppt/media/image22.wmf" ContentType="image/x-wmf"/>
  <Override PartName="/ppt/media/image1.jpeg" ContentType="image/jpeg"/>
  <Override PartName="/ppt/media/image11.png" ContentType="image/png"/>
  <Override PartName="/ppt/media/image18.jpeg" ContentType="image/jpeg"/>
  <Override PartName="/ppt/media/image4.jpeg" ContentType="image/jpeg"/>
  <Override PartName="/ppt/media/image3.png" ContentType="image/png"/>
  <Override PartName="/ppt/media/image34.png" ContentType="image/png"/>
  <Override PartName="/ppt/media/image10.jpeg" ContentType="image/jpeg"/>
  <Override PartName="/ppt/media/image12.jpeg" ContentType="image/jpeg"/>
  <Override PartName="/ppt/media/image19.png" ContentType="image/png"/>
  <Override PartName="/ppt/media/image13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21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B3088B-F0D2-4584-A119-992B769E89C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FA4643-9C2B-4526-B494-10557301673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0" y="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0" y="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4DF255-01C0-4523-BC8A-F91B48862F3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2B4C2D-3D04-42DE-BF40-9FE69279C09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11/02/16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90DC76-FD1B-4EB4-9C76-1088F49B768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-11160"/>
            <a:ext cx="9142200" cy="599760"/>
          </a:xfrm>
          <a:prstGeom prst="rect">
            <a:avLst/>
          </a:prstGeom>
          <a:solidFill>
            <a:srgbClr val="6086fb"/>
          </a:solidFill>
          <a:ln>
            <a:noFill/>
          </a:ln>
          <a:effectLst>
            <a:outerShdw algn="ctr" dir="2700000" dist="37674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"/>
              </a:rPr>
              <a:t>Microprocessor &amp; Computer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Picture 3" descr=""/>
          <p:cNvPicPr/>
          <p:nvPr/>
        </p:nvPicPr>
        <p:blipFill>
          <a:blip r:embed="rId2"/>
          <a:srcRect l="9377" t="20345" r="6233" b="15652"/>
          <a:stretch/>
        </p:blipFill>
        <p:spPr>
          <a:xfrm>
            <a:off x="7310520" y="-11160"/>
            <a:ext cx="1831680" cy="609480"/>
          </a:xfrm>
          <a:prstGeom prst="rect">
            <a:avLst/>
          </a:prstGeom>
          <a:ln>
            <a:noFill/>
          </a:ln>
          <a:effectLst>
            <a:outerShdw algn="ctr" dir="2700000" dist="37674" rotWithShape="0">
              <a:srgbClr val="000000">
                <a:alpha val="41000"/>
              </a:srgbClr>
            </a:outerShdw>
          </a:effectLst>
        </p:spPr>
      </p:pic>
      <p:sp>
        <p:nvSpPr>
          <p:cNvPr id="2" name="CustomShape 2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80000"/>
            <a:ext cx="2989080" cy="33228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"/>
              </a:rPr>
              <a:t>UNIT – 2  | SESSION – 1-2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3392280" y="6443640"/>
            <a:ext cx="1721160" cy="36324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"/>
              </a:rPr>
              <a:t>UE18CS253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12600" y="-11160"/>
            <a:ext cx="9142200" cy="599760"/>
          </a:xfrm>
          <a:prstGeom prst="rect">
            <a:avLst/>
          </a:prstGeom>
          <a:solidFill>
            <a:srgbClr val="6086fb"/>
          </a:solidFill>
          <a:ln>
            <a:noFill/>
          </a:ln>
          <a:effectLst>
            <a:outerShdw algn="ctr" dir="2700000" dist="37674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"/>
              </a:rPr>
              <a:t>Microprocessor &amp; Computer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3" descr=""/>
          <p:cNvPicPr/>
          <p:nvPr/>
        </p:nvPicPr>
        <p:blipFill>
          <a:blip r:embed="rId2"/>
          <a:srcRect l="9377" t="20345" r="6233" b="15652"/>
          <a:stretch/>
        </p:blipFill>
        <p:spPr>
          <a:xfrm>
            <a:off x="7310520" y="-11160"/>
            <a:ext cx="1831680" cy="609480"/>
          </a:xfrm>
          <a:prstGeom prst="rect">
            <a:avLst/>
          </a:prstGeom>
          <a:ln>
            <a:noFill/>
          </a:ln>
          <a:effectLst>
            <a:outerShdw algn="ctr" dir="2700000" dist="37674" rotWithShape="0">
              <a:srgbClr val="000000">
                <a:alpha val="41000"/>
              </a:srgbClr>
            </a:outerShdw>
          </a:effectLst>
        </p:spPr>
      </p:pic>
      <p:sp>
        <p:nvSpPr>
          <p:cNvPr id="43" name="CustomShape 2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34200" y="6435000"/>
            <a:ext cx="2989080" cy="33228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"/>
              </a:rPr>
              <a:t>UNIT – 2  | SESSION – 1-2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392280" y="6443640"/>
            <a:ext cx="1721160" cy="36324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"/>
              </a:rPr>
              <a:t>UE18CS253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2600" y="-11160"/>
            <a:ext cx="9142200" cy="599760"/>
          </a:xfrm>
          <a:prstGeom prst="rect">
            <a:avLst/>
          </a:prstGeom>
          <a:solidFill>
            <a:srgbClr val="6086fb"/>
          </a:solidFill>
          <a:ln>
            <a:noFill/>
          </a:ln>
          <a:effectLst>
            <a:outerShdw algn="ctr" dir="2700000" dist="37674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"/>
              </a:rPr>
              <a:t>Microprocessor &amp; Computer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2"/>
          <a:srcRect l="9377" t="20345" r="6233" b="15652"/>
          <a:stretch/>
        </p:blipFill>
        <p:spPr>
          <a:xfrm>
            <a:off x="7310520" y="-11160"/>
            <a:ext cx="1831680" cy="609480"/>
          </a:xfrm>
          <a:prstGeom prst="rect">
            <a:avLst/>
          </a:prstGeom>
          <a:ln>
            <a:noFill/>
          </a:ln>
          <a:effectLst>
            <a:outerShdw algn="ctr" dir="2700000" dist="37674" rotWithShape="0">
              <a:srgbClr val="000000">
                <a:alpha val="41000"/>
              </a:srgbClr>
            </a:outerShdw>
          </a:effectLst>
        </p:spPr>
      </p:pic>
      <p:sp>
        <p:nvSpPr>
          <p:cNvPr id="84" name="CustomShape 2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34200" y="6435000"/>
            <a:ext cx="2989080" cy="33228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"/>
              </a:rPr>
              <a:t>UNIT – 2  | SESSION – 1-2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392280" y="6443640"/>
            <a:ext cx="1721160" cy="36324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"/>
              </a:rPr>
              <a:t>UE18CS253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wmf"/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wmf"/><Relationship Id="rId4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05560" y="1286280"/>
            <a:ext cx="6932520" cy="32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527afb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"/>
              </a:rPr>
              <a:t>MICROPROCESSOR AND COMPUTER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527afb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"/>
              </a:rPr>
              <a:t>INTRODUCTION TO 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 rot="3780000">
            <a:off x="171360" y="3249000"/>
            <a:ext cx="2145960" cy="1698480"/>
          </a:xfrm>
          <a:prstGeom prst="rect">
            <a:avLst/>
          </a:prstGeom>
          <a:ln>
            <a:noFill/>
          </a:ln>
        </p:spPr>
      </p:pic>
      <p:pic>
        <p:nvPicPr>
          <p:cNvPr id="130" name="Picture 3" descr=""/>
          <p:cNvPicPr/>
          <p:nvPr/>
        </p:nvPicPr>
        <p:blipFill>
          <a:blip r:embed="rId2"/>
          <a:stretch/>
        </p:blipFill>
        <p:spPr>
          <a:xfrm>
            <a:off x="6548400" y="2907720"/>
            <a:ext cx="2496960" cy="2382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6095880" y="5283360"/>
            <a:ext cx="29494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68480" y="690120"/>
            <a:ext cx="86860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Architecture 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Pipeline -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353520" y="1295280"/>
            <a:ext cx="3394440" cy="49510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4824000" y="1763640"/>
            <a:ext cx="4265280" cy="48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 -  [IF]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Decode – [ID]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 – [EX]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Buffer / data or Memory Access-[MEM]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back – [WB]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99880" y="811080"/>
            <a:ext cx="82278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Throughput and Latency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2804040"/>
            <a:ext cx="8532720" cy="374616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 the pipeline above with the indicated delays. We want to know what is the </a:t>
            </a:r>
            <a:r>
              <a:rPr b="1" i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throughput</a:t>
            </a: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the </a:t>
            </a:r>
            <a:r>
              <a:rPr b="1" i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latency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throughput: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instructions completed per second.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latency: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long does it take to execute a single instruction in the pipeline.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372680" y="3659400"/>
            <a:ext cx="252720" cy="3636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29" descr=""/>
          <p:cNvPicPr/>
          <p:nvPr/>
        </p:nvPicPr>
        <p:blipFill>
          <a:blip r:embed="rId1"/>
          <a:stretch/>
        </p:blipFill>
        <p:spPr>
          <a:xfrm>
            <a:off x="792000" y="1728000"/>
            <a:ext cx="7151400" cy="9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16720" y="577080"/>
            <a:ext cx="82278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Throughput and Latency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148760" y="2665440"/>
            <a:ext cx="6977520" cy="3636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Pipeline throughput: how often an instruction is completed.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93800" y="4536000"/>
            <a:ext cx="7576200" cy="6372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Pipeline latency: how long does it take to execute an instruction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in the pipeline.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205400" y="5787360"/>
            <a:ext cx="1589400" cy="36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Is this right?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33" descr=""/>
          <p:cNvPicPr/>
          <p:nvPr/>
        </p:nvPicPr>
        <p:blipFill>
          <a:blip r:embed="rId1"/>
          <a:stretch/>
        </p:blipFill>
        <p:spPr>
          <a:xfrm>
            <a:off x="847440" y="1545840"/>
            <a:ext cx="7151400" cy="988920"/>
          </a:xfrm>
          <a:prstGeom prst="rect">
            <a:avLst/>
          </a:prstGeom>
          <a:ln>
            <a:noFill/>
          </a:ln>
        </p:spPr>
      </p:pic>
      <p:pic>
        <p:nvPicPr>
          <p:cNvPr id="187" name="Picture 206" descr=""/>
          <p:cNvPicPr/>
          <p:nvPr/>
        </p:nvPicPr>
        <p:blipFill>
          <a:blip r:embed="rId2"/>
          <a:stretch/>
        </p:blipFill>
        <p:spPr>
          <a:xfrm>
            <a:off x="787320" y="3174840"/>
            <a:ext cx="6843960" cy="1256040"/>
          </a:xfrm>
          <a:prstGeom prst="rect">
            <a:avLst/>
          </a:prstGeom>
          <a:ln>
            <a:noFill/>
          </a:ln>
        </p:spPr>
      </p:pic>
      <p:pic>
        <p:nvPicPr>
          <p:cNvPr id="188" name="Picture 207" descr=""/>
          <p:cNvPicPr/>
          <p:nvPr/>
        </p:nvPicPr>
        <p:blipFill>
          <a:blip r:embed="rId3"/>
          <a:stretch/>
        </p:blipFill>
        <p:spPr>
          <a:xfrm>
            <a:off x="4394160" y="2971800"/>
            <a:ext cx="100080" cy="201600"/>
          </a:xfrm>
          <a:prstGeom prst="rect">
            <a:avLst/>
          </a:prstGeom>
          <a:ln>
            <a:noFill/>
          </a:ln>
        </p:spPr>
      </p:pic>
      <p:pic>
        <p:nvPicPr>
          <p:cNvPr id="189" name="Picture 208" descr=""/>
          <p:cNvPicPr/>
          <p:nvPr/>
        </p:nvPicPr>
        <p:blipFill>
          <a:blip r:embed="rId4"/>
          <a:stretch/>
        </p:blipFill>
        <p:spPr>
          <a:xfrm>
            <a:off x="876240" y="5295960"/>
            <a:ext cx="6056640" cy="72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9360" y="701640"/>
            <a:ext cx="82278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Throughput and Latency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9360" y="2649960"/>
            <a:ext cx="8890560" cy="6379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Simply adding the latencies to compute the pipeline latency, only would work for an isolated instruction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54800" y="5186160"/>
            <a:ext cx="8913600" cy="100404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 are in trouble! The latency is not constant. This happens because this is an unbalanced pipeline. The solution is to make every state the same length as the longest 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6" descr=""/>
          <p:cNvPicPr/>
          <p:nvPr/>
        </p:nvPicPr>
        <p:blipFill>
          <a:blip r:embed="rId1"/>
          <a:stretch/>
        </p:blipFill>
        <p:spPr>
          <a:xfrm>
            <a:off x="847440" y="1545840"/>
            <a:ext cx="7151400" cy="988920"/>
          </a:xfrm>
          <a:prstGeom prst="rect">
            <a:avLst/>
          </a:prstGeom>
          <a:ln>
            <a:noFill/>
          </a:ln>
        </p:spPr>
      </p:pic>
      <p:pic>
        <p:nvPicPr>
          <p:cNvPr id="194" name="Picture 7" descr=""/>
          <p:cNvPicPr/>
          <p:nvPr/>
        </p:nvPicPr>
        <p:blipFill>
          <a:blip r:embed="rId2"/>
          <a:stretch/>
        </p:blipFill>
        <p:spPr>
          <a:xfrm>
            <a:off x="154800" y="3321000"/>
            <a:ext cx="8989920" cy="1655640"/>
          </a:xfrm>
          <a:prstGeom prst="rect">
            <a:avLst/>
          </a:prstGeom>
          <a:ln>
            <a:noFill/>
          </a:ln>
        </p:spPr>
      </p:pic>
      <p:pic>
        <p:nvPicPr>
          <p:cNvPr id="195" name="Picture 214" descr=""/>
          <p:cNvPicPr/>
          <p:nvPr/>
        </p:nvPicPr>
        <p:blipFill>
          <a:blip r:embed="rId3"/>
          <a:stretch/>
        </p:blipFill>
        <p:spPr>
          <a:xfrm>
            <a:off x="4508640" y="3314880"/>
            <a:ext cx="100080" cy="20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04920" y="652320"/>
            <a:ext cx="73897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 Lessons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626440" y="1296000"/>
            <a:ext cx="3444120" cy="54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 doesn’t help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latency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single task, it helps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throughput</a:t>
            </a:r>
            <a:r>
              <a:rPr b="0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entire workload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rate limited by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slowest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 stage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tasks operating simultaneously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Potential speedup =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pipe stages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Unbalanced lengths of pipe stages reduces speedup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to “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pipeline and time to “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drain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it reduces speedup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31" descr=""/>
          <p:cNvPicPr/>
          <p:nvPr/>
        </p:nvPicPr>
        <p:blipFill>
          <a:blip r:embed="rId1"/>
          <a:stretch/>
        </p:blipFill>
        <p:spPr>
          <a:xfrm>
            <a:off x="304920" y="1414440"/>
            <a:ext cx="4932000" cy="442728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29320" y="784440"/>
            <a:ext cx="89139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7TDMI vs 9TDMI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96200" y="1400040"/>
            <a:ext cx="8750880" cy="45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7DMI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Von Neumann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stage 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CPI ~ 1.9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9TDMI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Harvard Architecture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Increases the available memory bandwidth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simultaneous access to instruction and data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stage 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CPI ~ 1.5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78560" y="722160"/>
            <a:ext cx="898992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3-stage &amp; 5-stage comparison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arrive at 5 stage pipeline from 3 stage pipeline?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Picture 5" descr=""/>
          <p:cNvPicPr/>
          <p:nvPr/>
        </p:nvPicPr>
        <p:blipFill>
          <a:blip r:embed="rId1"/>
          <a:srcRect l="0" t="0" r="0" b="19384"/>
          <a:stretch/>
        </p:blipFill>
        <p:spPr>
          <a:xfrm>
            <a:off x="-28440" y="1676520"/>
            <a:ext cx="9142200" cy="452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28600" y="648000"/>
            <a:ext cx="89139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Architecture 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380880" y="1279440"/>
            <a:ext cx="3342240" cy="48751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3962520" y="1168200"/>
            <a:ext cx="502740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 -  [IF]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instruction is</a:t>
            </a:r>
            <a:r>
              <a:rPr b="0" lang="en-IN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fetched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from memory and placed in the instruction pipeline.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 the PC to the next sequential PC by adding 4 to PC.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Decode – [ID]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instruction is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decoded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operands read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from the register files. There are </a:t>
            </a:r>
            <a:r>
              <a:rPr b="0" lang="en-IN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operand read ports in the register file so most ARM instructions can source all their operands in one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 the equality test on the registers as they are read, for a possible branch.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extend the offset field of the instruction in case it is needed.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2200" y="619920"/>
            <a:ext cx="89463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Architecture 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Pipelining- Decode stage - </a:t>
            </a:r>
            <a:r>
              <a:rPr b="1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[ID]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33440" y="1584000"/>
            <a:ext cx="3237120" cy="462528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3600000" y="1584000"/>
            <a:ext cx="5470560" cy="48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 the possible branch target address by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sign-extended offset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incremented PC.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Further, the branch can be completed by the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this stage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storing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branch target address into the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PC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if condition yielded true.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Decoding is done in parallel with reading registers, as the register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specifiers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at fixed location in a RISC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Known as </a:t>
            </a:r>
            <a:r>
              <a:rPr b="1" lang="en-IN" sz="1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fixed –field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Registers may be read which may not be used, that doesn’t hurt the performance.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2280" y="619920"/>
            <a:ext cx="89182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Architecture 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 </a:t>
            </a: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 – [EX]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2754360" cy="390960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2819520" y="1263240"/>
            <a:ext cx="610812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 called as execute / effective address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ALU operates on the operands prepared in the previous cycle, performing of the three functions depending on the instruction type.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1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  Reference: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ALU adds the base register and the offset to form the effective address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1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– Register ALU instruction: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ALU performs the operation specified by the opcode on the values read from the register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 algn="just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1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– Immediate ALU instruction: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ALU performs the operations specified by the opcode on the first value read from the register file and the sign extended immediate.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61640" y="5352840"/>
            <a:ext cx="898992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NOTE: In LOAD / STORE architecture, the EA and execution cycles can be combined into a single clock cycle, as no instruction needs to simultaneously calculate a data address and perform an operation on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3520" y="1070640"/>
            <a:ext cx="54846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Improvement of computing systems in today’s context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 rot="3808800">
            <a:off x="6830280" y="3927600"/>
            <a:ext cx="2145600" cy="16992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2743200" y="2819520"/>
            <a:ext cx="4646520" cy="28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 algn="ctr">
              <a:lnSpc>
                <a:spcPct val="100000"/>
              </a:lnSpc>
            </a:pPr>
            <a:r>
              <a:rPr b="1" lang="en-IN" sz="4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990720" y="3439080"/>
            <a:ext cx="2496960" cy="23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3400" y="762120"/>
            <a:ext cx="83750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Architecture 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 -</a:t>
            </a: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Memory Access [MEM]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2306520" cy="457632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3352680" y="1894680"/>
            <a:ext cx="5528880" cy="34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Buffer/Data or Memory Access-[MEM]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558ed5"/>
              </a:buClr>
              <a:buFont typeface="Arial"/>
              <a:buChar char="–"/>
            </a:pP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memory is accessed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if required. Otherwise the ALU result is simply buffered for one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the instruction is a LOAD, the memory does a read using effective address computed in the previous cycle.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the instruction is a STORE, then the memory writes the data from the second register read using the effective address.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40360" y="648000"/>
            <a:ext cx="809748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Architecture 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back – [WB]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642600" y="1540080"/>
            <a:ext cx="2379960" cy="472248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3352680" y="2325600"/>
            <a:ext cx="5528880" cy="27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back – [WB]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result generated by the instruction is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written back</a:t>
            </a:r>
            <a:r>
              <a:rPr b="0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register file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including any data loaded from memory</a:t>
            </a:r>
            <a:r>
              <a:rPr b="0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data may come either from memory system [for LOAD], or from the ALU [ for an ALU instruction].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648000"/>
            <a:ext cx="55188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- 5 Stage Pipelining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1"/>
          <a:stretch/>
        </p:blipFill>
        <p:spPr>
          <a:xfrm>
            <a:off x="3791520" y="1328040"/>
            <a:ext cx="4951080" cy="268416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3314880" y="4252320"/>
            <a:ext cx="32356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   -    </a:t>
            </a:r>
            <a:r>
              <a:rPr b="1" lang="en-IN" sz="20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   -    </a:t>
            </a:r>
            <a:r>
              <a:rPr b="1" lang="en-IN" sz="20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Cycle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28600" y="5181480"/>
            <a:ext cx="8685000" cy="9118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NOTE:  In 5 stage pipeline implementation: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BRANCH requires 2 cycles, STORE require 4 cycles and all other instructions  requires 5 cycles.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3" descr=""/>
          <p:cNvPicPr/>
          <p:nvPr/>
        </p:nvPicPr>
        <p:blipFill>
          <a:blip r:embed="rId2"/>
          <a:stretch/>
        </p:blipFill>
        <p:spPr>
          <a:xfrm>
            <a:off x="369720" y="1756440"/>
            <a:ext cx="2931840" cy="220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864000"/>
            <a:ext cx="8194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- 5 Stage Pipelining - 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90440" y="1752480"/>
            <a:ext cx="876132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a new instruction on each clock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cycle in PIPELINE :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of the clock cycles from the previous section becomes a PIPE stage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instruction takes 5 clock cycles to complete, during each clock cycle the hardware will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initiate a new instruction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hardware will be executing some part of the five stage different instructions.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00240" y="990720"/>
            <a:ext cx="8194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 - 5 Stage Pipelining - 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90440" y="1981080"/>
            <a:ext cx="876132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04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Previous Example: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Instruction1 in cycle 5 would be in  WB stage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Instruction2 in cycle 5 would be in  MEM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Instruction3 in cycle 5 would be in  EX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Instruction4 in cycle 5 would be in  DE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Instruction5 in cycle 5 would be in  IF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0880" y="4757040"/>
            <a:ext cx="8380080" cy="118620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NOTE: It is hard to believe that pipeline is as simple as described.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the fact of the matter is :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IT’s NOT.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Reality is to deal with problems that the PIPELINE introduces.  In future slides….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" y="779040"/>
            <a:ext cx="90482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 that the PIPELINE introduces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329120"/>
            <a:ext cx="8380080" cy="34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Determine what happens during every clock cycle of the processor</a:t>
            </a: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558ed5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 to perform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different operations with same data path resource the same cycle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  ALU cannot be asked to compute the Effective Address and perform subtract operation  at the same time.   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Ensure that overlap of instructions in the pipeline cannot cause such a conflict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Fortunately, RISC instruction set makes resource evaluation relatively easy.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3377880" y="4563720"/>
            <a:ext cx="4684680" cy="16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2000" y="995040"/>
            <a:ext cx="90482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 that the PIPELINE introduces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82760" y="2553480"/>
            <a:ext cx="8227800" cy="255780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Major functional units are used in different cycles. Hence, overlapping  the execution of multiple instructions introduces relatively few conflicts.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Separate data and instruction memory  – HARVARD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file / Register bank is used in two stages – One for reading in ID &amp; writing in WB.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PC updating during every clock cycle i.e., 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Increment and store in  PC 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648000"/>
            <a:ext cx="90482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 that the PIPELINE introduces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295280"/>
            <a:ext cx="8227800" cy="50266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Major functional units are used in different cycles. Hence, overlapping  the execution of multiple instructions introduces relatively few conflicts.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Separate data and instruction memory– HARVARD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file / Register bank is used in two stages – One for reading in ID &amp; writing in WB.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PC updating during every clock cycle i.e., </a:t>
            </a:r>
            <a:r>
              <a:rPr b="0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Increment and store in  PC 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Requires adder to compute the potential branch target during the ID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Branch does not change PC until the ID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Thus creates problem. This will be handled shortly in hazards.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50000"/>
              </a:lnSpc>
              <a:buClr>
                <a:srgbClr val="558ed5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Structural , Data &amp; Control Hazards.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Ensure that the instructions in the pipeline do not interfere with one another.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470560" y="1179360"/>
            <a:ext cx="1825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457200" y="2133720"/>
            <a:ext cx="8227800" cy="29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 &amp;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 to 5 stage pipeline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79440" y="762120"/>
            <a:ext cx="60998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 –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0600" y="1447920"/>
            <a:ext cx="8901000" cy="28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 -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instructions are overlapped in execution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Advantage of </a:t>
            </a:r>
            <a:r>
              <a:rPr b="0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parallelism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exists among the actions needed to execute an instruction.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current day processors, </a:t>
            </a:r>
            <a:r>
              <a:rPr b="0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the KEY implementation feature to make fast processors.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 Assembly line in the construction of an automobile.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2666880" y="3962520"/>
            <a:ext cx="2970000" cy="19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6000" y="707040"/>
            <a:ext cx="60998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 –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6320" y="1371600"/>
            <a:ext cx="870624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800280" indent="-341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step operates in parallel with other steps, although on a different automobile [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 computer pipeline, each step in the pipeline completes part of the instruction.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steps complete different parts of different instructions in parallel.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of these steps is called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 stage / segment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these stages are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connected one to next to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 a pipe.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Instructions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from one end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Progress through the stages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through the other end.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62720" y="762120"/>
            <a:ext cx="7108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Throughput:</a:t>
            </a:r>
            <a:r>
              <a:rPr b="1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38760" y="1523880"/>
            <a:ext cx="8577000" cy="47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automobile industry,  </a:t>
            </a:r>
            <a:r>
              <a:rPr b="0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no. of cars / automobiles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assembled per hour. i.e., </a:t>
            </a:r>
            <a:r>
              <a:rPr b="0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often a completed car exits the assembly line.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 computer, throughput is determined by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often an instruction exits the pipe line.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pipe stages are related together, all stages must be ready to proceed at the same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required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move an instruction from stage i to stage  i+1 in the pipeline is a </a:t>
            </a:r>
            <a:r>
              <a:rPr b="1" lang="en-IN" sz="2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processor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stages proceed at the same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32000" y="914400"/>
            <a:ext cx="70974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Stage Pipelining- </a:t>
            </a:r>
            <a:r>
              <a:rPr b="1" lang="en-IN" sz="24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Throughput:</a:t>
            </a:r>
            <a:r>
              <a:rPr b="0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32000" y="1472040"/>
            <a:ext cx="8577000" cy="4646520"/>
          </a:xfrm>
          <a:prstGeom prst="rect">
            <a:avLst/>
          </a:prstGeom>
          <a:blipFill>
            <a:blip r:embed="rId1"/>
            <a:stretch>
              <a:fillRect l="-620" t="-753" r="-1332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82680" y="780120"/>
            <a:ext cx="62467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Pipelining: Its Natural!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16000" y="1790280"/>
            <a:ext cx="5243040" cy="32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Laundry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mar, </a:t>
            </a:r>
            <a:r>
              <a:rPr b="0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abu, </a:t>
            </a:r>
            <a:r>
              <a:rPr b="0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athy, </a:t>
            </a:r>
            <a:r>
              <a:rPr b="0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have one load of clothes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wash, dry, and fold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Washer takes 30 minutes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Dryer takes 40 minutes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Folder” takes 20 minutes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553080" y="3860640"/>
            <a:ext cx="671400" cy="671400"/>
          </a:xfrm>
          <a:prstGeom prst="cube">
            <a:avLst>
              <a:gd name="adj" fmla="val 24995"/>
            </a:avLst>
          </a:prstGeom>
          <a:solidFill>
            <a:srgbClr val="a2c1fe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6705720" y="3733920"/>
            <a:ext cx="518760" cy="137880"/>
          </a:xfrm>
          <a:prstGeom prst="cube">
            <a:avLst>
              <a:gd name="adj" fmla="val 24995"/>
            </a:avLst>
          </a:prstGeom>
          <a:solidFill>
            <a:srgbClr val="a2c1fe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6756480" y="3797280"/>
            <a:ext cx="87120" cy="489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6635880" y="4172040"/>
            <a:ext cx="353880" cy="150480"/>
          </a:xfrm>
          <a:prstGeom prst="octagon">
            <a:avLst>
              <a:gd name="adj" fmla="val 29282"/>
            </a:avLst>
          </a:prstGeom>
          <a:solidFill>
            <a:srgbClr val="a2c1fe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7029360" y="5526000"/>
            <a:ext cx="150480" cy="339480"/>
          </a:xfrm>
          <a:custGeom>
            <a:avLst/>
            <a:gdLst/>
            <a:ahLst/>
            <a:rect l="l" t="t" r="r" b="b"/>
            <a:pathLst>
              <a:path w="96" h="215">
                <a:moveTo>
                  <a:pt x="69" y="0"/>
                </a:moveTo>
                <a:lnTo>
                  <a:pt x="95" y="0"/>
                </a:lnTo>
                <a:lnTo>
                  <a:pt x="26" y="214"/>
                </a:lnTo>
                <a:lnTo>
                  <a:pt x="0" y="214"/>
                </a:lnTo>
                <a:lnTo>
                  <a:pt x="69" y="0"/>
                </a:lnTo>
              </a:path>
            </a:pathLst>
          </a:custGeom>
          <a:solidFill>
            <a:srgbClr val="fc012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8"/>
          <p:cNvSpPr/>
          <p:nvPr/>
        </p:nvSpPr>
        <p:spPr>
          <a:xfrm>
            <a:off x="7021440" y="5524560"/>
            <a:ext cx="344160" cy="17280"/>
          </a:xfrm>
          <a:prstGeom prst="rect">
            <a:avLst/>
          </a:prstGeom>
          <a:solidFill>
            <a:srgbClr val="fc012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"/>
          <p:cNvSpPr/>
          <p:nvPr/>
        </p:nvSpPr>
        <p:spPr>
          <a:xfrm>
            <a:off x="7020000" y="5668920"/>
            <a:ext cx="344160" cy="18720"/>
          </a:xfrm>
          <a:prstGeom prst="rect">
            <a:avLst/>
          </a:prstGeom>
          <a:solidFill>
            <a:srgbClr val="fc012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>
            <a:off x="6708600" y="5668920"/>
            <a:ext cx="182520" cy="18720"/>
          </a:xfrm>
          <a:prstGeom prst="rect">
            <a:avLst/>
          </a:prstGeom>
          <a:solidFill>
            <a:srgbClr val="fc012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"/>
          <p:cNvSpPr/>
          <p:nvPr/>
        </p:nvSpPr>
        <p:spPr>
          <a:xfrm>
            <a:off x="6838920" y="5218200"/>
            <a:ext cx="85680" cy="85680"/>
          </a:xfrm>
          <a:prstGeom prst="ellipse">
            <a:avLst/>
          </a:prstGeom>
          <a:solidFill>
            <a:srgbClr val="fc012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2"/>
          <p:cNvSpPr/>
          <p:nvPr/>
        </p:nvSpPr>
        <p:spPr>
          <a:xfrm>
            <a:off x="6705720" y="5340240"/>
            <a:ext cx="342720" cy="525240"/>
          </a:xfrm>
          <a:custGeom>
            <a:avLst/>
            <a:gdLst/>
            <a:ahLst/>
            <a:rect l="l" t="t" r="r" b="b"/>
            <a:pathLst>
              <a:path w="217" h="332">
                <a:moveTo>
                  <a:pt x="59" y="25"/>
                </a:moveTo>
                <a:lnTo>
                  <a:pt x="2" y="153"/>
                </a:lnTo>
                <a:lnTo>
                  <a:pt x="1" y="155"/>
                </a:lnTo>
                <a:lnTo>
                  <a:pt x="1" y="157"/>
                </a:lnTo>
                <a:lnTo>
                  <a:pt x="0" y="159"/>
                </a:lnTo>
                <a:lnTo>
                  <a:pt x="0" y="163"/>
                </a:lnTo>
                <a:lnTo>
                  <a:pt x="0" y="165"/>
                </a:lnTo>
                <a:lnTo>
                  <a:pt x="0" y="168"/>
                </a:lnTo>
                <a:lnTo>
                  <a:pt x="1" y="171"/>
                </a:lnTo>
                <a:lnTo>
                  <a:pt x="2" y="174"/>
                </a:lnTo>
                <a:lnTo>
                  <a:pt x="3" y="176"/>
                </a:lnTo>
                <a:lnTo>
                  <a:pt x="5" y="179"/>
                </a:lnTo>
                <a:lnTo>
                  <a:pt x="7" y="181"/>
                </a:lnTo>
                <a:lnTo>
                  <a:pt x="9" y="183"/>
                </a:lnTo>
                <a:lnTo>
                  <a:pt x="12" y="184"/>
                </a:lnTo>
                <a:lnTo>
                  <a:pt x="14" y="186"/>
                </a:lnTo>
                <a:lnTo>
                  <a:pt x="15" y="186"/>
                </a:lnTo>
                <a:lnTo>
                  <a:pt x="17" y="186"/>
                </a:lnTo>
                <a:lnTo>
                  <a:pt x="20" y="186"/>
                </a:lnTo>
                <a:lnTo>
                  <a:pt x="23" y="186"/>
                </a:lnTo>
                <a:lnTo>
                  <a:pt x="141" y="186"/>
                </a:lnTo>
                <a:lnTo>
                  <a:pt x="141" y="331"/>
                </a:lnTo>
                <a:lnTo>
                  <a:pt x="178" y="331"/>
                </a:lnTo>
                <a:lnTo>
                  <a:pt x="178" y="159"/>
                </a:lnTo>
                <a:lnTo>
                  <a:pt x="178" y="157"/>
                </a:lnTo>
                <a:lnTo>
                  <a:pt x="177" y="155"/>
                </a:lnTo>
                <a:lnTo>
                  <a:pt x="176" y="153"/>
                </a:lnTo>
                <a:lnTo>
                  <a:pt x="176" y="152"/>
                </a:lnTo>
                <a:lnTo>
                  <a:pt x="175" y="151"/>
                </a:lnTo>
                <a:lnTo>
                  <a:pt x="173" y="149"/>
                </a:lnTo>
                <a:lnTo>
                  <a:pt x="172" y="148"/>
                </a:lnTo>
                <a:lnTo>
                  <a:pt x="170" y="147"/>
                </a:lnTo>
                <a:lnTo>
                  <a:pt x="168" y="146"/>
                </a:lnTo>
                <a:lnTo>
                  <a:pt x="166" y="145"/>
                </a:lnTo>
                <a:lnTo>
                  <a:pt x="164" y="145"/>
                </a:lnTo>
                <a:lnTo>
                  <a:pt x="161" y="145"/>
                </a:lnTo>
                <a:lnTo>
                  <a:pt x="159" y="145"/>
                </a:lnTo>
                <a:lnTo>
                  <a:pt x="157" y="145"/>
                </a:lnTo>
                <a:lnTo>
                  <a:pt x="155" y="145"/>
                </a:lnTo>
                <a:lnTo>
                  <a:pt x="153" y="145"/>
                </a:lnTo>
                <a:lnTo>
                  <a:pt x="85" y="141"/>
                </a:lnTo>
                <a:lnTo>
                  <a:pt x="104" y="84"/>
                </a:lnTo>
                <a:lnTo>
                  <a:pt x="118" y="104"/>
                </a:lnTo>
                <a:lnTo>
                  <a:pt x="201" y="104"/>
                </a:lnTo>
                <a:lnTo>
                  <a:pt x="203" y="103"/>
                </a:lnTo>
                <a:lnTo>
                  <a:pt x="204" y="103"/>
                </a:lnTo>
                <a:lnTo>
                  <a:pt x="206" y="103"/>
                </a:lnTo>
                <a:lnTo>
                  <a:pt x="207" y="103"/>
                </a:lnTo>
                <a:lnTo>
                  <a:pt x="209" y="101"/>
                </a:lnTo>
                <a:lnTo>
                  <a:pt x="211" y="100"/>
                </a:lnTo>
                <a:lnTo>
                  <a:pt x="212" y="98"/>
                </a:lnTo>
                <a:lnTo>
                  <a:pt x="214" y="97"/>
                </a:lnTo>
                <a:lnTo>
                  <a:pt x="215" y="95"/>
                </a:lnTo>
                <a:lnTo>
                  <a:pt x="215" y="93"/>
                </a:lnTo>
                <a:lnTo>
                  <a:pt x="216" y="91"/>
                </a:lnTo>
                <a:lnTo>
                  <a:pt x="216" y="88"/>
                </a:lnTo>
                <a:lnTo>
                  <a:pt x="216" y="85"/>
                </a:lnTo>
                <a:lnTo>
                  <a:pt x="215" y="83"/>
                </a:lnTo>
                <a:lnTo>
                  <a:pt x="214" y="81"/>
                </a:lnTo>
                <a:lnTo>
                  <a:pt x="213" y="79"/>
                </a:lnTo>
                <a:lnTo>
                  <a:pt x="211" y="77"/>
                </a:lnTo>
                <a:lnTo>
                  <a:pt x="210" y="76"/>
                </a:lnTo>
                <a:lnTo>
                  <a:pt x="208" y="74"/>
                </a:lnTo>
                <a:lnTo>
                  <a:pt x="206" y="73"/>
                </a:lnTo>
                <a:lnTo>
                  <a:pt x="205" y="72"/>
                </a:lnTo>
                <a:lnTo>
                  <a:pt x="203" y="72"/>
                </a:lnTo>
                <a:lnTo>
                  <a:pt x="201" y="72"/>
                </a:lnTo>
                <a:lnTo>
                  <a:pt x="137" y="72"/>
                </a:lnTo>
                <a:lnTo>
                  <a:pt x="123" y="49"/>
                </a:lnTo>
                <a:lnTo>
                  <a:pt x="125" y="47"/>
                </a:lnTo>
                <a:lnTo>
                  <a:pt x="126" y="44"/>
                </a:lnTo>
                <a:lnTo>
                  <a:pt x="126" y="41"/>
                </a:lnTo>
                <a:lnTo>
                  <a:pt x="127" y="38"/>
                </a:lnTo>
                <a:lnTo>
                  <a:pt x="127" y="34"/>
                </a:lnTo>
                <a:lnTo>
                  <a:pt x="127" y="31"/>
                </a:lnTo>
                <a:lnTo>
                  <a:pt x="127" y="27"/>
                </a:lnTo>
                <a:lnTo>
                  <a:pt x="126" y="24"/>
                </a:lnTo>
                <a:lnTo>
                  <a:pt x="125" y="21"/>
                </a:lnTo>
                <a:lnTo>
                  <a:pt x="124" y="20"/>
                </a:lnTo>
                <a:lnTo>
                  <a:pt x="123" y="17"/>
                </a:lnTo>
                <a:lnTo>
                  <a:pt x="122" y="15"/>
                </a:lnTo>
                <a:lnTo>
                  <a:pt x="120" y="12"/>
                </a:lnTo>
                <a:lnTo>
                  <a:pt x="118" y="10"/>
                </a:lnTo>
                <a:lnTo>
                  <a:pt x="115" y="8"/>
                </a:lnTo>
                <a:lnTo>
                  <a:pt x="113" y="6"/>
                </a:lnTo>
                <a:lnTo>
                  <a:pt x="110" y="4"/>
                </a:lnTo>
                <a:lnTo>
                  <a:pt x="107" y="3"/>
                </a:lnTo>
                <a:lnTo>
                  <a:pt x="104" y="1"/>
                </a:lnTo>
                <a:lnTo>
                  <a:pt x="100" y="1"/>
                </a:lnTo>
                <a:lnTo>
                  <a:pt x="97" y="0"/>
                </a:lnTo>
                <a:lnTo>
                  <a:pt x="95" y="0"/>
                </a:lnTo>
                <a:lnTo>
                  <a:pt x="91" y="0"/>
                </a:lnTo>
                <a:lnTo>
                  <a:pt x="88" y="0"/>
                </a:lnTo>
                <a:lnTo>
                  <a:pt x="84" y="1"/>
                </a:lnTo>
                <a:lnTo>
                  <a:pt x="81" y="2"/>
                </a:lnTo>
                <a:lnTo>
                  <a:pt x="77" y="3"/>
                </a:lnTo>
                <a:lnTo>
                  <a:pt x="74" y="5"/>
                </a:lnTo>
                <a:lnTo>
                  <a:pt x="70" y="7"/>
                </a:lnTo>
                <a:lnTo>
                  <a:pt x="68" y="10"/>
                </a:lnTo>
                <a:lnTo>
                  <a:pt x="66" y="13"/>
                </a:lnTo>
                <a:lnTo>
                  <a:pt x="64" y="15"/>
                </a:lnTo>
                <a:lnTo>
                  <a:pt x="62" y="19"/>
                </a:lnTo>
                <a:lnTo>
                  <a:pt x="60" y="21"/>
                </a:lnTo>
                <a:lnTo>
                  <a:pt x="59" y="25"/>
                </a:lnTo>
              </a:path>
            </a:pathLst>
          </a:custGeom>
          <a:solidFill>
            <a:srgbClr val="fc0128"/>
          </a:solidFill>
          <a:ln w="127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3"/>
          <p:cNvSpPr/>
          <p:nvPr/>
        </p:nvSpPr>
        <p:spPr>
          <a:xfrm>
            <a:off x="6629400" y="2641680"/>
            <a:ext cx="671400" cy="671400"/>
          </a:xfrm>
          <a:prstGeom prst="cube">
            <a:avLst>
              <a:gd name="adj" fmla="val 24995"/>
            </a:avLst>
          </a:prstGeom>
          <a:solidFill>
            <a:srgbClr val="f6bf6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4"/>
          <p:cNvSpPr/>
          <p:nvPr/>
        </p:nvSpPr>
        <p:spPr>
          <a:xfrm>
            <a:off x="6781680" y="2514600"/>
            <a:ext cx="518760" cy="137880"/>
          </a:xfrm>
          <a:prstGeom prst="cube">
            <a:avLst>
              <a:gd name="adj" fmla="val 24995"/>
            </a:avLst>
          </a:prstGeom>
          <a:solidFill>
            <a:srgbClr val="f6bf6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5"/>
          <p:cNvSpPr/>
          <p:nvPr/>
        </p:nvSpPr>
        <p:spPr>
          <a:xfrm>
            <a:off x="6762600" y="2698920"/>
            <a:ext cx="353880" cy="48960"/>
          </a:xfrm>
          <a:prstGeom prst="parallelogram">
            <a:avLst>
              <a:gd name="adj" fmla="val 174968"/>
            </a:avLst>
          </a:prstGeom>
          <a:solidFill>
            <a:srgbClr val="f6bf69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"/>
          <p:cNvSpPr/>
          <p:nvPr/>
        </p:nvSpPr>
        <p:spPr>
          <a:xfrm>
            <a:off x="7149960" y="2577960"/>
            <a:ext cx="87120" cy="489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7"/>
          <p:cNvSpPr/>
          <p:nvPr/>
        </p:nvSpPr>
        <p:spPr>
          <a:xfrm>
            <a:off x="5715000" y="1676520"/>
            <a:ext cx="520560" cy="466560"/>
          </a:xfrm>
          <a:custGeom>
            <a:avLst/>
            <a:gdLst/>
            <a:ahLst/>
            <a:rect l="l" t="t" r="r" b="b"/>
            <a:pathLst>
              <a:path w="329" h="295">
                <a:moveTo>
                  <a:pt x="40" y="4"/>
                </a:moveTo>
                <a:lnTo>
                  <a:pt x="93" y="14"/>
                </a:lnTo>
                <a:lnTo>
                  <a:pt x="92" y="0"/>
                </a:lnTo>
                <a:lnTo>
                  <a:pt x="156" y="16"/>
                </a:lnTo>
                <a:lnTo>
                  <a:pt x="156" y="0"/>
                </a:lnTo>
                <a:lnTo>
                  <a:pt x="224" y="0"/>
                </a:lnTo>
                <a:lnTo>
                  <a:pt x="223" y="15"/>
                </a:lnTo>
                <a:lnTo>
                  <a:pt x="305" y="0"/>
                </a:lnTo>
                <a:lnTo>
                  <a:pt x="205" y="83"/>
                </a:lnTo>
                <a:lnTo>
                  <a:pt x="215" y="84"/>
                </a:lnTo>
                <a:lnTo>
                  <a:pt x="226" y="86"/>
                </a:lnTo>
                <a:lnTo>
                  <a:pt x="239" y="89"/>
                </a:lnTo>
                <a:lnTo>
                  <a:pt x="250" y="93"/>
                </a:lnTo>
                <a:lnTo>
                  <a:pt x="263" y="99"/>
                </a:lnTo>
                <a:lnTo>
                  <a:pt x="274" y="104"/>
                </a:lnTo>
                <a:lnTo>
                  <a:pt x="285" y="111"/>
                </a:lnTo>
                <a:lnTo>
                  <a:pt x="294" y="119"/>
                </a:lnTo>
                <a:lnTo>
                  <a:pt x="302" y="126"/>
                </a:lnTo>
                <a:lnTo>
                  <a:pt x="309" y="135"/>
                </a:lnTo>
                <a:lnTo>
                  <a:pt x="316" y="144"/>
                </a:lnTo>
                <a:lnTo>
                  <a:pt x="321" y="155"/>
                </a:lnTo>
                <a:lnTo>
                  <a:pt x="325" y="165"/>
                </a:lnTo>
                <a:lnTo>
                  <a:pt x="327" y="174"/>
                </a:lnTo>
                <a:lnTo>
                  <a:pt x="328" y="187"/>
                </a:lnTo>
                <a:lnTo>
                  <a:pt x="327" y="200"/>
                </a:lnTo>
                <a:lnTo>
                  <a:pt x="324" y="210"/>
                </a:lnTo>
                <a:lnTo>
                  <a:pt x="321" y="220"/>
                </a:lnTo>
                <a:lnTo>
                  <a:pt x="317" y="228"/>
                </a:lnTo>
                <a:lnTo>
                  <a:pt x="311" y="237"/>
                </a:lnTo>
                <a:lnTo>
                  <a:pt x="303" y="247"/>
                </a:lnTo>
                <a:lnTo>
                  <a:pt x="292" y="258"/>
                </a:lnTo>
                <a:lnTo>
                  <a:pt x="280" y="267"/>
                </a:lnTo>
                <a:lnTo>
                  <a:pt x="268" y="274"/>
                </a:lnTo>
                <a:lnTo>
                  <a:pt x="257" y="279"/>
                </a:lnTo>
                <a:lnTo>
                  <a:pt x="246" y="284"/>
                </a:lnTo>
                <a:lnTo>
                  <a:pt x="236" y="287"/>
                </a:lnTo>
                <a:lnTo>
                  <a:pt x="224" y="290"/>
                </a:lnTo>
                <a:lnTo>
                  <a:pt x="215" y="292"/>
                </a:lnTo>
                <a:lnTo>
                  <a:pt x="201" y="293"/>
                </a:lnTo>
                <a:lnTo>
                  <a:pt x="189" y="294"/>
                </a:lnTo>
                <a:lnTo>
                  <a:pt x="133" y="294"/>
                </a:lnTo>
                <a:lnTo>
                  <a:pt x="122" y="293"/>
                </a:lnTo>
                <a:lnTo>
                  <a:pt x="108" y="291"/>
                </a:lnTo>
                <a:lnTo>
                  <a:pt x="90" y="287"/>
                </a:lnTo>
                <a:lnTo>
                  <a:pt x="73" y="280"/>
                </a:lnTo>
                <a:lnTo>
                  <a:pt x="56" y="272"/>
                </a:lnTo>
                <a:lnTo>
                  <a:pt x="41" y="262"/>
                </a:lnTo>
                <a:lnTo>
                  <a:pt x="30" y="253"/>
                </a:lnTo>
                <a:lnTo>
                  <a:pt x="21" y="244"/>
                </a:lnTo>
                <a:lnTo>
                  <a:pt x="13" y="232"/>
                </a:lnTo>
                <a:lnTo>
                  <a:pt x="7" y="219"/>
                </a:lnTo>
                <a:lnTo>
                  <a:pt x="4" y="210"/>
                </a:lnTo>
                <a:lnTo>
                  <a:pt x="1" y="201"/>
                </a:lnTo>
                <a:lnTo>
                  <a:pt x="0" y="191"/>
                </a:lnTo>
                <a:lnTo>
                  <a:pt x="1" y="183"/>
                </a:lnTo>
                <a:lnTo>
                  <a:pt x="3" y="169"/>
                </a:lnTo>
                <a:lnTo>
                  <a:pt x="7" y="156"/>
                </a:lnTo>
                <a:lnTo>
                  <a:pt x="14" y="141"/>
                </a:lnTo>
                <a:lnTo>
                  <a:pt x="24" y="129"/>
                </a:lnTo>
                <a:lnTo>
                  <a:pt x="35" y="118"/>
                </a:lnTo>
                <a:lnTo>
                  <a:pt x="49" y="107"/>
                </a:lnTo>
                <a:lnTo>
                  <a:pt x="63" y="99"/>
                </a:lnTo>
                <a:lnTo>
                  <a:pt x="82" y="91"/>
                </a:lnTo>
                <a:lnTo>
                  <a:pt x="102" y="86"/>
                </a:lnTo>
                <a:lnTo>
                  <a:pt x="115" y="83"/>
                </a:lnTo>
                <a:lnTo>
                  <a:pt x="40" y="4"/>
                </a:lnTo>
              </a:path>
            </a:pathLst>
          </a:custGeom>
          <a:solidFill>
            <a:srgbClr val="d49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8"/>
          <p:cNvSpPr/>
          <p:nvPr/>
        </p:nvSpPr>
        <p:spPr>
          <a:xfrm>
            <a:off x="5823360" y="1757520"/>
            <a:ext cx="344880" cy="36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9"/>
          <p:cNvSpPr/>
          <p:nvPr/>
        </p:nvSpPr>
        <p:spPr>
          <a:xfrm>
            <a:off x="6286680" y="1676520"/>
            <a:ext cx="520560" cy="466560"/>
          </a:xfrm>
          <a:custGeom>
            <a:avLst/>
            <a:gdLst/>
            <a:ahLst/>
            <a:rect l="l" t="t" r="r" b="b"/>
            <a:pathLst>
              <a:path w="329" h="295">
                <a:moveTo>
                  <a:pt x="40" y="4"/>
                </a:moveTo>
                <a:lnTo>
                  <a:pt x="93" y="14"/>
                </a:lnTo>
                <a:lnTo>
                  <a:pt x="92" y="0"/>
                </a:lnTo>
                <a:lnTo>
                  <a:pt x="156" y="16"/>
                </a:lnTo>
                <a:lnTo>
                  <a:pt x="156" y="0"/>
                </a:lnTo>
                <a:lnTo>
                  <a:pt x="224" y="0"/>
                </a:lnTo>
                <a:lnTo>
                  <a:pt x="223" y="15"/>
                </a:lnTo>
                <a:lnTo>
                  <a:pt x="305" y="0"/>
                </a:lnTo>
                <a:lnTo>
                  <a:pt x="205" y="83"/>
                </a:lnTo>
                <a:lnTo>
                  <a:pt x="215" y="84"/>
                </a:lnTo>
                <a:lnTo>
                  <a:pt x="226" y="86"/>
                </a:lnTo>
                <a:lnTo>
                  <a:pt x="239" y="89"/>
                </a:lnTo>
                <a:lnTo>
                  <a:pt x="250" y="93"/>
                </a:lnTo>
                <a:lnTo>
                  <a:pt x="263" y="99"/>
                </a:lnTo>
                <a:lnTo>
                  <a:pt x="274" y="104"/>
                </a:lnTo>
                <a:lnTo>
                  <a:pt x="285" y="111"/>
                </a:lnTo>
                <a:lnTo>
                  <a:pt x="294" y="119"/>
                </a:lnTo>
                <a:lnTo>
                  <a:pt x="302" y="126"/>
                </a:lnTo>
                <a:lnTo>
                  <a:pt x="309" y="135"/>
                </a:lnTo>
                <a:lnTo>
                  <a:pt x="316" y="144"/>
                </a:lnTo>
                <a:lnTo>
                  <a:pt x="321" y="155"/>
                </a:lnTo>
                <a:lnTo>
                  <a:pt x="325" y="165"/>
                </a:lnTo>
                <a:lnTo>
                  <a:pt x="327" y="174"/>
                </a:lnTo>
                <a:lnTo>
                  <a:pt x="328" y="187"/>
                </a:lnTo>
                <a:lnTo>
                  <a:pt x="327" y="200"/>
                </a:lnTo>
                <a:lnTo>
                  <a:pt x="324" y="210"/>
                </a:lnTo>
                <a:lnTo>
                  <a:pt x="321" y="220"/>
                </a:lnTo>
                <a:lnTo>
                  <a:pt x="317" y="228"/>
                </a:lnTo>
                <a:lnTo>
                  <a:pt x="311" y="237"/>
                </a:lnTo>
                <a:lnTo>
                  <a:pt x="303" y="247"/>
                </a:lnTo>
                <a:lnTo>
                  <a:pt x="292" y="258"/>
                </a:lnTo>
                <a:lnTo>
                  <a:pt x="280" y="267"/>
                </a:lnTo>
                <a:lnTo>
                  <a:pt x="268" y="274"/>
                </a:lnTo>
                <a:lnTo>
                  <a:pt x="257" y="279"/>
                </a:lnTo>
                <a:lnTo>
                  <a:pt x="246" y="284"/>
                </a:lnTo>
                <a:lnTo>
                  <a:pt x="236" y="287"/>
                </a:lnTo>
                <a:lnTo>
                  <a:pt x="224" y="290"/>
                </a:lnTo>
                <a:lnTo>
                  <a:pt x="215" y="292"/>
                </a:lnTo>
                <a:lnTo>
                  <a:pt x="201" y="293"/>
                </a:lnTo>
                <a:lnTo>
                  <a:pt x="189" y="294"/>
                </a:lnTo>
                <a:lnTo>
                  <a:pt x="133" y="294"/>
                </a:lnTo>
                <a:lnTo>
                  <a:pt x="122" y="293"/>
                </a:lnTo>
                <a:lnTo>
                  <a:pt x="108" y="291"/>
                </a:lnTo>
                <a:lnTo>
                  <a:pt x="90" y="287"/>
                </a:lnTo>
                <a:lnTo>
                  <a:pt x="73" y="280"/>
                </a:lnTo>
                <a:lnTo>
                  <a:pt x="56" y="272"/>
                </a:lnTo>
                <a:lnTo>
                  <a:pt x="41" y="262"/>
                </a:lnTo>
                <a:lnTo>
                  <a:pt x="30" y="253"/>
                </a:lnTo>
                <a:lnTo>
                  <a:pt x="21" y="244"/>
                </a:lnTo>
                <a:lnTo>
                  <a:pt x="13" y="232"/>
                </a:lnTo>
                <a:lnTo>
                  <a:pt x="7" y="219"/>
                </a:lnTo>
                <a:lnTo>
                  <a:pt x="4" y="210"/>
                </a:lnTo>
                <a:lnTo>
                  <a:pt x="1" y="201"/>
                </a:lnTo>
                <a:lnTo>
                  <a:pt x="0" y="191"/>
                </a:lnTo>
                <a:lnTo>
                  <a:pt x="1" y="183"/>
                </a:lnTo>
                <a:lnTo>
                  <a:pt x="3" y="169"/>
                </a:lnTo>
                <a:lnTo>
                  <a:pt x="7" y="156"/>
                </a:lnTo>
                <a:lnTo>
                  <a:pt x="14" y="141"/>
                </a:lnTo>
                <a:lnTo>
                  <a:pt x="24" y="129"/>
                </a:lnTo>
                <a:lnTo>
                  <a:pt x="35" y="118"/>
                </a:lnTo>
                <a:lnTo>
                  <a:pt x="49" y="107"/>
                </a:lnTo>
                <a:lnTo>
                  <a:pt x="63" y="99"/>
                </a:lnTo>
                <a:lnTo>
                  <a:pt x="82" y="91"/>
                </a:lnTo>
                <a:lnTo>
                  <a:pt x="102" y="86"/>
                </a:lnTo>
                <a:lnTo>
                  <a:pt x="115" y="83"/>
                </a:lnTo>
                <a:lnTo>
                  <a:pt x="40" y="4"/>
                </a:lnTo>
              </a:path>
            </a:pathLst>
          </a:custGeom>
          <a:solidFill>
            <a:srgbClr val="d49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0"/>
          <p:cNvSpPr/>
          <p:nvPr/>
        </p:nvSpPr>
        <p:spPr>
          <a:xfrm>
            <a:off x="6394680" y="1757520"/>
            <a:ext cx="344880" cy="36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1"/>
          <p:cNvSpPr/>
          <p:nvPr/>
        </p:nvSpPr>
        <p:spPr>
          <a:xfrm>
            <a:off x="6858000" y="1676520"/>
            <a:ext cx="520560" cy="466560"/>
          </a:xfrm>
          <a:custGeom>
            <a:avLst/>
            <a:gdLst/>
            <a:ahLst/>
            <a:rect l="l" t="t" r="r" b="b"/>
            <a:pathLst>
              <a:path w="329" h="295">
                <a:moveTo>
                  <a:pt x="40" y="4"/>
                </a:moveTo>
                <a:lnTo>
                  <a:pt x="93" y="14"/>
                </a:lnTo>
                <a:lnTo>
                  <a:pt x="92" y="0"/>
                </a:lnTo>
                <a:lnTo>
                  <a:pt x="156" y="16"/>
                </a:lnTo>
                <a:lnTo>
                  <a:pt x="156" y="0"/>
                </a:lnTo>
                <a:lnTo>
                  <a:pt x="224" y="0"/>
                </a:lnTo>
                <a:lnTo>
                  <a:pt x="223" y="15"/>
                </a:lnTo>
                <a:lnTo>
                  <a:pt x="305" y="0"/>
                </a:lnTo>
                <a:lnTo>
                  <a:pt x="205" y="83"/>
                </a:lnTo>
                <a:lnTo>
                  <a:pt x="215" y="84"/>
                </a:lnTo>
                <a:lnTo>
                  <a:pt x="226" y="86"/>
                </a:lnTo>
                <a:lnTo>
                  <a:pt x="239" y="89"/>
                </a:lnTo>
                <a:lnTo>
                  <a:pt x="250" y="93"/>
                </a:lnTo>
                <a:lnTo>
                  <a:pt x="263" y="99"/>
                </a:lnTo>
                <a:lnTo>
                  <a:pt x="274" y="104"/>
                </a:lnTo>
                <a:lnTo>
                  <a:pt x="285" y="111"/>
                </a:lnTo>
                <a:lnTo>
                  <a:pt x="294" y="119"/>
                </a:lnTo>
                <a:lnTo>
                  <a:pt x="302" y="126"/>
                </a:lnTo>
                <a:lnTo>
                  <a:pt x="309" y="135"/>
                </a:lnTo>
                <a:lnTo>
                  <a:pt x="316" y="144"/>
                </a:lnTo>
                <a:lnTo>
                  <a:pt x="321" y="155"/>
                </a:lnTo>
                <a:lnTo>
                  <a:pt x="325" y="165"/>
                </a:lnTo>
                <a:lnTo>
                  <a:pt x="327" y="174"/>
                </a:lnTo>
                <a:lnTo>
                  <a:pt x="328" y="187"/>
                </a:lnTo>
                <a:lnTo>
                  <a:pt x="327" y="200"/>
                </a:lnTo>
                <a:lnTo>
                  <a:pt x="324" y="210"/>
                </a:lnTo>
                <a:lnTo>
                  <a:pt x="321" y="220"/>
                </a:lnTo>
                <a:lnTo>
                  <a:pt x="317" y="228"/>
                </a:lnTo>
                <a:lnTo>
                  <a:pt x="311" y="237"/>
                </a:lnTo>
                <a:lnTo>
                  <a:pt x="303" y="247"/>
                </a:lnTo>
                <a:lnTo>
                  <a:pt x="292" y="258"/>
                </a:lnTo>
                <a:lnTo>
                  <a:pt x="280" y="267"/>
                </a:lnTo>
                <a:lnTo>
                  <a:pt x="268" y="274"/>
                </a:lnTo>
                <a:lnTo>
                  <a:pt x="257" y="279"/>
                </a:lnTo>
                <a:lnTo>
                  <a:pt x="246" y="284"/>
                </a:lnTo>
                <a:lnTo>
                  <a:pt x="236" y="287"/>
                </a:lnTo>
                <a:lnTo>
                  <a:pt x="224" y="290"/>
                </a:lnTo>
                <a:lnTo>
                  <a:pt x="215" y="292"/>
                </a:lnTo>
                <a:lnTo>
                  <a:pt x="201" y="293"/>
                </a:lnTo>
                <a:lnTo>
                  <a:pt x="189" y="294"/>
                </a:lnTo>
                <a:lnTo>
                  <a:pt x="133" y="294"/>
                </a:lnTo>
                <a:lnTo>
                  <a:pt x="122" y="293"/>
                </a:lnTo>
                <a:lnTo>
                  <a:pt x="108" y="291"/>
                </a:lnTo>
                <a:lnTo>
                  <a:pt x="90" y="287"/>
                </a:lnTo>
                <a:lnTo>
                  <a:pt x="73" y="280"/>
                </a:lnTo>
                <a:lnTo>
                  <a:pt x="56" y="272"/>
                </a:lnTo>
                <a:lnTo>
                  <a:pt x="41" y="262"/>
                </a:lnTo>
                <a:lnTo>
                  <a:pt x="30" y="253"/>
                </a:lnTo>
                <a:lnTo>
                  <a:pt x="21" y="244"/>
                </a:lnTo>
                <a:lnTo>
                  <a:pt x="13" y="232"/>
                </a:lnTo>
                <a:lnTo>
                  <a:pt x="7" y="219"/>
                </a:lnTo>
                <a:lnTo>
                  <a:pt x="4" y="210"/>
                </a:lnTo>
                <a:lnTo>
                  <a:pt x="1" y="201"/>
                </a:lnTo>
                <a:lnTo>
                  <a:pt x="0" y="191"/>
                </a:lnTo>
                <a:lnTo>
                  <a:pt x="1" y="183"/>
                </a:lnTo>
                <a:lnTo>
                  <a:pt x="3" y="169"/>
                </a:lnTo>
                <a:lnTo>
                  <a:pt x="7" y="156"/>
                </a:lnTo>
                <a:lnTo>
                  <a:pt x="14" y="141"/>
                </a:lnTo>
                <a:lnTo>
                  <a:pt x="24" y="129"/>
                </a:lnTo>
                <a:lnTo>
                  <a:pt x="35" y="118"/>
                </a:lnTo>
                <a:lnTo>
                  <a:pt x="49" y="107"/>
                </a:lnTo>
                <a:lnTo>
                  <a:pt x="63" y="99"/>
                </a:lnTo>
                <a:lnTo>
                  <a:pt x="82" y="91"/>
                </a:lnTo>
                <a:lnTo>
                  <a:pt x="102" y="86"/>
                </a:lnTo>
                <a:lnTo>
                  <a:pt x="115" y="83"/>
                </a:lnTo>
                <a:lnTo>
                  <a:pt x="40" y="4"/>
                </a:lnTo>
              </a:path>
            </a:pathLst>
          </a:custGeom>
          <a:solidFill>
            <a:srgbClr val="d49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2"/>
          <p:cNvSpPr/>
          <p:nvPr/>
        </p:nvSpPr>
        <p:spPr>
          <a:xfrm>
            <a:off x="6966360" y="1757520"/>
            <a:ext cx="344880" cy="36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3"/>
          <p:cNvSpPr/>
          <p:nvPr/>
        </p:nvSpPr>
        <p:spPr>
          <a:xfrm>
            <a:off x="7416720" y="1676520"/>
            <a:ext cx="520560" cy="466560"/>
          </a:xfrm>
          <a:custGeom>
            <a:avLst/>
            <a:gdLst/>
            <a:ahLst/>
            <a:rect l="l" t="t" r="r" b="b"/>
            <a:pathLst>
              <a:path w="329" h="295">
                <a:moveTo>
                  <a:pt x="40" y="4"/>
                </a:moveTo>
                <a:lnTo>
                  <a:pt x="93" y="14"/>
                </a:lnTo>
                <a:lnTo>
                  <a:pt x="92" y="0"/>
                </a:lnTo>
                <a:lnTo>
                  <a:pt x="156" y="16"/>
                </a:lnTo>
                <a:lnTo>
                  <a:pt x="156" y="0"/>
                </a:lnTo>
                <a:lnTo>
                  <a:pt x="224" y="0"/>
                </a:lnTo>
                <a:lnTo>
                  <a:pt x="223" y="15"/>
                </a:lnTo>
                <a:lnTo>
                  <a:pt x="305" y="0"/>
                </a:lnTo>
                <a:lnTo>
                  <a:pt x="205" y="83"/>
                </a:lnTo>
                <a:lnTo>
                  <a:pt x="215" y="84"/>
                </a:lnTo>
                <a:lnTo>
                  <a:pt x="226" y="86"/>
                </a:lnTo>
                <a:lnTo>
                  <a:pt x="239" y="89"/>
                </a:lnTo>
                <a:lnTo>
                  <a:pt x="250" y="93"/>
                </a:lnTo>
                <a:lnTo>
                  <a:pt x="263" y="99"/>
                </a:lnTo>
                <a:lnTo>
                  <a:pt x="274" y="104"/>
                </a:lnTo>
                <a:lnTo>
                  <a:pt x="285" y="111"/>
                </a:lnTo>
                <a:lnTo>
                  <a:pt x="294" y="119"/>
                </a:lnTo>
                <a:lnTo>
                  <a:pt x="302" y="126"/>
                </a:lnTo>
                <a:lnTo>
                  <a:pt x="309" y="135"/>
                </a:lnTo>
                <a:lnTo>
                  <a:pt x="316" y="144"/>
                </a:lnTo>
                <a:lnTo>
                  <a:pt x="321" y="155"/>
                </a:lnTo>
                <a:lnTo>
                  <a:pt x="325" y="165"/>
                </a:lnTo>
                <a:lnTo>
                  <a:pt x="327" y="174"/>
                </a:lnTo>
                <a:lnTo>
                  <a:pt x="328" y="187"/>
                </a:lnTo>
                <a:lnTo>
                  <a:pt x="327" y="200"/>
                </a:lnTo>
                <a:lnTo>
                  <a:pt x="324" y="210"/>
                </a:lnTo>
                <a:lnTo>
                  <a:pt x="321" y="220"/>
                </a:lnTo>
                <a:lnTo>
                  <a:pt x="317" y="228"/>
                </a:lnTo>
                <a:lnTo>
                  <a:pt x="311" y="237"/>
                </a:lnTo>
                <a:lnTo>
                  <a:pt x="303" y="247"/>
                </a:lnTo>
                <a:lnTo>
                  <a:pt x="292" y="258"/>
                </a:lnTo>
                <a:lnTo>
                  <a:pt x="280" y="267"/>
                </a:lnTo>
                <a:lnTo>
                  <a:pt x="268" y="274"/>
                </a:lnTo>
                <a:lnTo>
                  <a:pt x="257" y="279"/>
                </a:lnTo>
                <a:lnTo>
                  <a:pt x="246" y="284"/>
                </a:lnTo>
                <a:lnTo>
                  <a:pt x="236" y="287"/>
                </a:lnTo>
                <a:lnTo>
                  <a:pt x="224" y="290"/>
                </a:lnTo>
                <a:lnTo>
                  <a:pt x="215" y="292"/>
                </a:lnTo>
                <a:lnTo>
                  <a:pt x="201" y="293"/>
                </a:lnTo>
                <a:lnTo>
                  <a:pt x="189" y="294"/>
                </a:lnTo>
                <a:lnTo>
                  <a:pt x="133" y="294"/>
                </a:lnTo>
                <a:lnTo>
                  <a:pt x="122" y="293"/>
                </a:lnTo>
                <a:lnTo>
                  <a:pt x="108" y="291"/>
                </a:lnTo>
                <a:lnTo>
                  <a:pt x="90" y="287"/>
                </a:lnTo>
                <a:lnTo>
                  <a:pt x="73" y="280"/>
                </a:lnTo>
                <a:lnTo>
                  <a:pt x="56" y="272"/>
                </a:lnTo>
                <a:lnTo>
                  <a:pt x="41" y="262"/>
                </a:lnTo>
                <a:lnTo>
                  <a:pt x="30" y="253"/>
                </a:lnTo>
                <a:lnTo>
                  <a:pt x="21" y="244"/>
                </a:lnTo>
                <a:lnTo>
                  <a:pt x="13" y="232"/>
                </a:lnTo>
                <a:lnTo>
                  <a:pt x="7" y="219"/>
                </a:lnTo>
                <a:lnTo>
                  <a:pt x="4" y="210"/>
                </a:lnTo>
                <a:lnTo>
                  <a:pt x="1" y="201"/>
                </a:lnTo>
                <a:lnTo>
                  <a:pt x="0" y="191"/>
                </a:lnTo>
                <a:lnTo>
                  <a:pt x="1" y="183"/>
                </a:lnTo>
                <a:lnTo>
                  <a:pt x="3" y="169"/>
                </a:lnTo>
                <a:lnTo>
                  <a:pt x="7" y="156"/>
                </a:lnTo>
                <a:lnTo>
                  <a:pt x="14" y="141"/>
                </a:lnTo>
                <a:lnTo>
                  <a:pt x="24" y="129"/>
                </a:lnTo>
                <a:lnTo>
                  <a:pt x="35" y="118"/>
                </a:lnTo>
                <a:lnTo>
                  <a:pt x="49" y="107"/>
                </a:lnTo>
                <a:lnTo>
                  <a:pt x="63" y="99"/>
                </a:lnTo>
                <a:lnTo>
                  <a:pt x="82" y="91"/>
                </a:lnTo>
                <a:lnTo>
                  <a:pt x="102" y="86"/>
                </a:lnTo>
                <a:lnTo>
                  <a:pt x="115" y="83"/>
                </a:lnTo>
                <a:lnTo>
                  <a:pt x="40" y="4"/>
                </a:lnTo>
              </a:path>
            </a:pathLst>
          </a:custGeom>
          <a:solidFill>
            <a:srgbClr val="d49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4"/>
          <p:cNvSpPr/>
          <p:nvPr/>
        </p:nvSpPr>
        <p:spPr>
          <a:xfrm>
            <a:off x="7525080" y="1757520"/>
            <a:ext cx="344880" cy="36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l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533520"/>
            <a:ext cx="538272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Sequential Laundry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280" y="5572440"/>
            <a:ext cx="883728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85840" indent="-28404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Sequential laundry takes 6 hours for 4 loads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31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8033760" cy="438300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70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0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0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0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88000" y="786240"/>
            <a:ext cx="856656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Pipelined Laundry Start work ASAP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20560" y="5848560"/>
            <a:ext cx="8100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85840" indent="-284040">
              <a:lnSpc>
                <a:spcPct val="90000"/>
              </a:lnSpc>
              <a:buClr>
                <a:srgbClr val="558ed5"/>
              </a:buClr>
              <a:buFont typeface="Arial"/>
              <a:buChar char="•"/>
            </a:pPr>
            <a:r>
              <a:rPr b="1" lang="en-IN" sz="2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Pipelined laundry takes 3.5 hours for 4 loads</a:t>
            </a:r>
            <a:r>
              <a:rPr b="1" lang="en-IN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31" descr=""/>
          <p:cNvPicPr/>
          <p:nvPr/>
        </p:nvPicPr>
        <p:blipFill>
          <a:blip r:embed="rId1"/>
          <a:stretch/>
        </p:blipFill>
        <p:spPr>
          <a:xfrm>
            <a:off x="380880" y="1247040"/>
            <a:ext cx="7995960" cy="436248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7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7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Application>LibreOffice/5.1.2.2$Linux_X86_64 LibreOffice_project/10m0$Build-2</Application>
  <Words>1529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  <dc:description/>
  <dc:language>en-IN</dc:language>
  <cp:lastModifiedBy/>
  <dcterms:modified xsi:type="dcterms:W3CDTF">2020-02-12T13:25:00Z</dcterms:modified>
  <cp:revision>623</cp:revision>
  <dc:subject/>
  <dc:title>Microprocessor  &amp; 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