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3" r:id="rId1"/>
  </p:sldMasterIdLst>
  <p:notesMasterIdLst>
    <p:notesMasterId r:id="rId10"/>
  </p:notesMasterIdLst>
  <p:handoutMasterIdLst>
    <p:handoutMasterId r:id="rId11"/>
  </p:handoutMasterIdLst>
  <p:sldIdLst>
    <p:sldId id="270" r:id="rId2"/>
    <p:sldId id="271" r:id="rId3"/>
    <p:sldId id="284" r:id="rId4"/>
    <p:sldId id="275" r:id="rId5"/>
    <p:sldId id="278" r:id="rId6"/>
    <p:sldId id="276" r:id="rId7"/>
    <p:sldId id="285" r:id="rId8"/>
    <p:sldId id="277" r:id="rId9"/>
  </p:sldIdLst>
  <p:sldSz cx="9144000" cy="6858000" type="screen4x3"/>
  <p:notesSz cx="7099300" cy="10234613"/>
  <p:defaultTextStyle>
    <a:defPPr>
      <a:defRPr lang="en-US"/>
    </a:defPPr>
    <a:lvl1pPr algn="l" rtl="0" fontAlgn="base">
      <a:spcBef>
        <a:spcPct val="20000"/>
      </a:spcBef>
      <a:spcAft>
        <a:spcPct val="0"/>
      </a:spcAft>
      <a:buClr>
        <a:schemeClr val="tx1"/>
      </a:buClr>
      <a:buSzPct val="60000"/>
      <a:buFont typeface="Wingdings" pitchFamily="2" charset="2"/>
      <a:defRPr sz="3200" kern="1200">
        <a:solidFill>
          <a:schemeClr val="tx1"/>
        </a:solidFill>
        <a:latin typeface="Arial Black" pitchFamily="34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buClr>
        <a:schemeClr val="tx1"/>
      </a:buClr>
      <a:buSzPct val="60000"/>
      <a:buFont typeface="Wingdings" pitchFamily="2" charset="2"/>
      <a:defRPr sz="3200" kern="1200">
        <a:solidFill>
          <a:schemeClr val="tx1"/>
        </a:solidFill>
        <a:latin typeface="Arial Black" pitchFamily="34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buClr>
        <a:schemeClr val="tx1"/>
      </a:buClr>
      <a:buSzPct val="60000"/>
      <a:buFont typeface="Wingdings" pitchFamily="2" charset="2"/>
      <a:defRPr sz="3200" kern="1200">
        <a:solidFill>
          <a:schemeClr val="tx1"/>
        </a:solidFill>
        <a:latin typeface="Arial Black" pitchFamily="34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buClr>
        <a:schemeClr val="tx1"/>
      </a:buClr>
      <a:buSzPct val="60000"/>
      <a:buFont typeface="Wingdings" pitchFamily="2" charset="2"/>
      <a:defRPr sz="3200" kern="1200">
        <a:solidFill>
          <a:schemeClr val="tx1"/>
        </a:solidFill>
        <a:latin typeface="Arial Black" pitchFamily="34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buClr>
        <a:schemeClr val="tx1"/>
      </a:buClr>
      <a:buSzPct val="60000"/>
      <a:buFont typeface="Wingdings" pitchFamily="2" charset="2"/>
      <a:defRPr sz="3200" kern="1200">
        <a:solidFill>
          <a:schemeClr val="tx1"/>
        </a:solidFill>
        <a:latin typeface="Arial Black" pitchFamily="34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 Black" pitchFamily="34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 Black" pitchFamily="34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 Black" pitchFamily="34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 Black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808080"/>
    <a:srgbClr val="5F5F5F"/>
    <a:srgbClr val="3399FF"/>
    <a:srgbClr val="000066"/>
    <a:srgbClr val="0033CC"/>
    <a:srgbClr val="003399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34" autoAdjust="0"/>
    <p:restoredTop sz="94686" autoAdjust="0"/>
  </p:normalViewPr>
  <p:slideViewPr>
    <p:cSldViewPr>
      <p:cViewPr>
        <p:scale>
          <a:sx n="78" d="100"/>
          <a:sy n="78" d="100"/>
        </p:scale>
        <p:origin x="1474" y="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116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54371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0" hangingPunct="0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itchFamily="18" charset="0"/>
              </a:defRPr>
            </a:lvl1pPr>
          </a:lstStyle>
          <a:p>
            <a:r>
              <a:rPr lang="en-US"/>
              <a:t>The University of Adelaide, School of Computer Science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575300" y="0"/>
            <a:ext cx="1524000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0" hangingPunct="0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itchFamily="18" charset="0"/>
              </a:defRPr>
            </a:lvl1pPr>
          </a:lstStyle>
          <a:p>
            <a:fld id="{9B8F6142-F1D0-4637-96F7-E4664D4176A5}" type="datetime3">
              <a:rPr lang="en-US"/>
              <a:pPr/>
              <a:t>10 March 2020</a:t>
            </a:fld>
            <a:endParaRPr lang="en-US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54371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0" hangingPunct="0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itchFamily="18" charset="0"/>
              </a:defRPr>
            </a:lvl1pPr>
          </a:lstStyle>
          <a:p>
            <a:r>
              <a:rPr lang="en-US"/>
              <a:t>Chapter 2 — Instructions: Language of the Computer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575300" y="9723438"/>
            <a:ext cx="1524000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0" hangingPunct="0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itchFamily="18" charset="0"/>
              </a:defRPr>
            </a:lvl1pPr>
          </a:lstStyle>
          <a:p>
            <a:fld id="{57C84157-CAC9-4329-91AD-EB3C6746FA3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8849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0" hangingPunct="0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itchFamily="18" charset="0"/>
              </a:defRPr>
            </a:lvl1pPr>
          </a:lstStyle>
          <a:p>
            <a:r>
              <a:rPr lang="en-US"/>
              <a:t>The University of Adelaide, School of Computer Science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0" hangingPunct="0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itchFamily="18" charset="0"/>
              </a:defRPr>
            </a:lvl1pPr>
          </a:lstStyle>
          <a:p>
            <a:fld id="{FCF21089-5A8E-4805-BE21-6386A8343079}" type="datetime3">
              <a:rPr lang="en-US"/>
              <a:pPr/>
              <a:t>10 March 2020</a:t>
            </a:fld>
            <a:endParaRPr 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2513"/>
            <a:ext cx="5207000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0" hangingPunct="0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itchFamily="18" charset="0"/>
              </a:defRPr>
            </a:lvl1pPr>
          </a:lstStyle>
          <a:p>
            <a:r>
              <a:rPr lang="en-US"/>
              <a:t>Chapter 2 — Instructions: Language of the Computer</a:t>
            </a:r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0" hangingPunct="0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itchFamily="18" charset="0"/>
              </a:defRPr>
            </a:lvl1pPr>
          </a:lstStyle>
          <a:p>
            <a:fld id="{EE145C4F-ECA4-4DD7-819E-C9FECED2784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014874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CEACD53A-8E89-45F2-8D4A-35AFD266EB30}" type="datetime3">
              <a:rPr lang="en-US"/>
              <a:pPr/>
              <a:t>10 March 2020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CEACC0-B677-4A29-B1E6-BCE98563D55B}" type="slidenum">
              <a:rPr lang="en-US"/>
              <a:pPr/>
              <a:t>1</a:t>
            </a:fld>
            <a:endParaRPr lang="en-US"/>
          </a:p>
        </p:txBody>
      </p:sp>
      <p:sp>
        <p:nvSpPr>
          <p:cNvPr id="234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4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7DA533B-45CB-4337-89C6-857AE8953CCB}" type="datetime3">
              <a:rPr lang="en-US"/>
              <a:pPr/>
              <a:t>10 March 2020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2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7DA533B-45CB-4337-89C6-857AE8953CCB}" type="datetime3">
              <a:rPr lang="en-US"/>
              <a:pPr/>
              <a:t>10 March 2020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4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7DA533B-45CB-4337-89C6-857AE8953CCB}" type="datetime3">
              <a:rPr lang="en-US"/>
              <a:pPr/>
              <a:t>10 March 2020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5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7DA533B-45CB-4337-89C6-857AE8953CCB}" type="datetime3">
              <a:rPr lang="en-US"/>
              <a:pPr/>
              <a:t>10 March 2020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6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7DA533B-45CB-4337-89C6-857AE8953CCB}" type="datetime3">
              <a:rPr lang="en-US"/>
              <a:pPr/>
              <a:t>10 March 2020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7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7DA533B-45CB-4337-89C6-857AE8953CCB}" type="datetime3">
              <a:rPr lang="en-US"/>
              <a:pPr/>
              <a:t>10 March 2020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8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Hennessy_cover-v2 (Final)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79512" y="1412776"/>
            <a:ext cx="1872208" cy="23090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40647" name="Rectangle 7"/>
          <p:cNvSpPr>
            <a:spLocks noChangeArrowheads="1"/>
          </p:cNvSpPr>
          <p:nvPr userDrawn="1"/>
        </p:nvSpPr>
        <p:spPr bwMode="auto">
          <a:xfrm>
            <a:off x="0" y="0"/>
            <a:ext cx="9144000" cy="765175"/>
          </a:xfrm>
          <a:prstGeom prst="rect">
            <a:avLst/>
          </a:prstGeom>
          <a:solidFill>
            <a:srgbClr val="767D7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buClrTx/>
              <a:buSzTx/>
              <a:buFontTx/>
              <a:buNone/>
            </a:pPr>
            <a:endParaRPr lang="en-GB" sz="24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240649" name="Rectangle 9"/>
          <p:cNvSpPr>
            <a:spLocks noChangeArrowheads="1"/>
          </p:cNvSpPr>
          <p:nvPr userDrawn="1"/>
        </p:nvSpPr>
        <p:spPr bwMode="auto">
          <a:xfrm>
            <a:off x="0" y="765175"/>
            <a:ext cx="9144000" cy="17463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240657" name="Picture 17" descr="MK_logo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950" y="50800"/>
            <a:ext cx="1228725" cy="714375"/>
          </a:xfrm>
          <a:prstGeom prst="rect">
            <a:avLst/>
          </a:prstGeom>
          <a:noFill/>
        </p:spPr>
      </p:pic>
      <p:sp>
        <p:nvSpPr>
          <p:cNvPr id="240659" name="Rectangle 19"/>
          <p:cNvSpPr>
            <a:spLocks noChangeArrowheads="1"/>
          </p:cNvSpPr>
          <p:nvPr userDrawn="1"/>
        </p:nvSpPr>
        <p:spPr bwMode="auto">
          <a:xfrm>
            <a:off x="2197100" y="765175"/>
            <a:ext cx="46038" cy="5732463"/>
          </a:xfrm>
          <a:prstGeom prst="rect">
            <a:avLst/>
          </a:prstGeom>
          <a:gradFill rotWithShape="1">
            <a:gsLst>
              <a:gs pos="0">
                <a:srgbClr val="808080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0660" name="Rectangle 20"/>
          <p:cNvSpPr>
            <a:spLocks noChangeArrowheads="1"/>
          </p:cNvSpPr>
          <p:nvPr userDrawn="1"/>
        </p:nvSpPr>
        <p:spPr bwMode="auto">
          <a:xfrm>
            <a:off x="2559050" y="1195388"/>
            <a:ext cx="46038" cy="3816350"/>
          </a:xfrm>
          <a:prstGeom prst="rect">
            <a:avLst/>
          </a:prstGeom>
          <a:gradFill rotWithShape="1">
            <a:gsLst>
              <a:gs pos="0">
                <a:srgbClr val="767D79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0661" name="Rectangle 21"/>
          <p:cNvSpPr>
            <a:spLocks noChangeArrowheads="1"/>
          </p:cNvSpPr>
          <p:nvPr userDrawn="1"/>
        </p:nvSpPr>
        <p:spPr bwMode="auto">
          <a:xfrm>
            <a:off x="2341563" y="1916113"/>
            <a:ext cx="6623050" cy="46037"/>
          </a:xfrm>
          <a:prstGeom prst="rect">
            <a:avLst/>
          </a:prstGeom>
          <a:gradFill rotWithShape="1">
            <a:gsLst>
              <a:gs pos="0">
                <a:srgbClr val="5F5F5F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0678" name="Rectangle 38"/>
          <p:cNvSpPr>
            <a:spLocks noChangeArrowheads="1"/>
          </p:cNvSpPr>
          <p:nvPr userDrawn="1"/>
        </p:nvSpPr>
        <p:spPr bwMode="auto">
          <a:xfrm>
            <a:off x="0" y="6308725"/>
            <a:ext cx="9144000" cy="549275"/>
          </a:xfrm>
          <a:prstGeom prst="rect">
            <a:avLst/>
          </a:prstGeom>
          <a:solidFill>
            <a:srgbClr val="767D7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0679" name="Rectangle 39"/>
          <p:cNvSpPr>
            <a:spLocks noChangeArrowheads="1"/>
          </p:cNvSpPr>
          <p:nvPr userDrawn="1"/>
        </p:nvSpPr>
        <p:spPr bwMode="auto">
          <a:xfrm>
            <a:off x="0" y="6308725"/>
            <a:ext cx="9144000" cy="17463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0680" name="Rectangle 40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dirty="0"/>
              <a:t>Copyright © 2012, Elsevier Inc. All rights reserved.</a:t>
            </a:r>
          </a:p>
        </p:txBody>
      </p:sp>
      <p:pic>
        <p:nvPicPr>
          <p:cNvPr id="240681" name="Picture 41" descr="MK_logo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388" y="6381750"/>
            <a:ext cx="792162" cy="460375"/>
          </a:xfrm>
          <a:prstGeom prst="rect">
            <a:avLst/>
          </a:prstGeom>
          <a:noFill/>
        </p:spPr>
      </p:pic>
      <p:sp>
        <p:nvSpPr>
          <p:cNvPr id="240682" name="Text Box 42"/>
          <p:cNvSpPr txBox="1">
            <a:spLocks noChangeArrowheads="1"/>
          </p:cNvSpPr>
          <p:nvPr userDrawn="1"/>
        </p:nvSpPr>
        <p:spPr bwMode="auto">
          <a:xfrm>
            <a:off x="8388350" y="6497638"/>
            <a:ext cx="5762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0"/>
              </a:spcBef>
              <a:buClrTx/>
              <a:buSzTx/>
              <a:buFontTx/>
              <a:buNone/>
            </a:pPr>
            <a:fld id="{63BBFCE6-A6C8-4251-973B-1D0917AA6A4E}" type="slidenum">
              <a:rPr lang="en-AU" sz="1200" b="1">
                <a:latin typeface="Arial" charset="0"/>
              </a:rPr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t>‹#›</a:t>
            </a:fld>
            <a:endParaRPr lang="en-GB" sz="1200"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dirty="0"/>
              <a:t>Copyright © 2012, Elsevier Inc. All rights reserved.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69113" y="115888"/>
            <a:ext cx="2085975" cy="6121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1188" y="115888"/>
            <a:ext cx="6105525" cy="6121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dirty="0"/>
              <a:t>Copyright © 2012, Elsevier Inc. All rights reserved.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188" y="115888"/>
            <a:ext cx="8281987" cy="7016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684213" y="1125538"/>
            <a:ext cx="8270875" cy="511175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042988" y="6381750"/>
            <a:ext cx="7272337" cy="358775"/>
          </a:xfrm>
        </p:spPr>
        <p:txBody>
          <a:bodyPr/>
          <a:lstStyle>
            <a:lvl1pPr>
              <a:defRPr/>
            </a:lvl1pPr>
          </a:lstStyle>
          <a:p>
            <a:r>
              <a:rPr lang="en-AU" dirty="0"/>
              <a:t>Copyright © 2012, Elsevier Inc. All rights reserved.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188" y="115888"/>
            <a:ext cx="8281987" cy="7016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4213" y="1125538"/>
            <a:ext cx="4059237" cy="5111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5850" y="1125538"/>
            <a:ext cx="4059238" cy="5111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1042988" y="6381750"/>
            <a:ext cx="7272337" cy="358775"/>
          </a:xfrm>
        </p:spPr>
        <p:txBody>
          <a:bodyPr/>
          <a:lstStyle>
            <a:lvl1pPr>
              <a:defRPr/>
            </a:lvl1pPr>
          </a:lstStyle>
          <a:p>
            <a:r>
              <a:rPr lang="en-AU" dirty="0"/>
              <a:t>Copyright © 2012, Elsevier Inc. All rights reserved.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dirty="0"/>
              <a:t>Copyright © 2012, Elsevier Inc. All rights reserved.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dirty="0"/>
              <a:t>Copyright © 2012, Elsevier Inc. All rights reserved.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3" y="1125538"/>
            <a:ext cx="4059237" cy="5111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5850" y="1125538"/>
            <a:ext cx="4059238" cy="5111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dirty="0"/>
              <a:t>Copyright © 2012, Elsevier Inc. All rights reserved.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dirty="0"/>
              <a:t>Copyright © 2012, Elsevier Inc. All rights reserved.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dirty="0"/>
              <a:t>Copyright © 2012, Elsevier Inc. All rights reserved.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dirty="0"/>
              <a:t>Copyright © 2012, Elsevier Inc. All rights reserved.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dirty="0"/>
              <a:t>Copyright © 2012, Elsevier Inc. All rights reserved.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dirty="0"/>
              <a:t>Copyright © 2012, Elsevier Inc. All rights reserved.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28" name="Rectangle 12"/>
          <p:cNvSpPr>
            <a:spLocks noChangeArrowheads="1"/>
          </p:cNvSpPr>
          <p:nvPr userDrawn="1"/>
        </p:nvSpPr>
        <p:spPr bwMode="auto">
          <a:xfrm>
            <a:off x="0" y="6308725"/>
            <a:ext cx="9144000" cy="549275"/>
          </a:xfrm>
          <a:prstGeom prst="rect">
            <a:avLst/>
          </a:prstGeom>
          <a:solidFill>
            <a:srgbClr val="767D7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9629" name="Rectangle 13"/>
          <p:cNvSpPr>
            <a:spLocks noChangeArrowheads="1"/>
          </p:cNvSpPr>
          <p:nvPr userDrawn="1"/>
        </p:nvSpPr>
        <p:spPr bwMode="auto">
          <a:xfrm>
            <a:off x="0" y="6308725"/>
            <a:ext cx="9144000" cy="17463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962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4213" y="1125538"/>
            <a:ext cx="8270875" cy="511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dirty="0"/>
              <a:t>Click to edit Master text styles</a:t>
            </a:r>
          </a:p>
          <a:p>
            <a:pPr lvl="1"/>
            <a:r>
              <a:rPr lang="en-AU" dirty="0"/>
              <a:t>Second level</a:t>
            </a:r>
          </a:p>
          <a:p>
            <a:pPr lvl="2"/>
            <a:r>
              <a:rPr lang="en-AU" dirty="0"/>
              <a:t>Third level</a:t>
            </a:r>
          </a:p>
          <a:p>
            <a:pPr lvl="3"/>
            <a:r>
              <a:rPr lang="en-AU" dirty="0"/>
              <a:t>Fourth level</a:t>
            </a:r>
          </a:p>
          <a:p>
            <a:pPr lvl="4"/>
            <a:r>
              <a:rPr lang="en-AU" dirty="0"/>
              <a:t>Fifth level</a:t>
            </a:r>
          </a:p>
        </p:txBody>
      </p:sp>
      <p:sp>
        <p:nvSpPr>
          <p:cNvPr id="23962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042988" y="6381750"/>
            <a:ext cx="7272337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ClrTx/>
              <a:buSzTx/>
              <a:buFontTx/>
              <a:buNone/>
              <a:defRPr sz="1200" b="1">
                <a:latin typeface="+mn-lt"/>
              </a:defRPr>
            </a:lvl1pPr>
          </a:lstStyle>
          <a:p>
            <a:r>
              <a:rPr lang="en-AU" dirty="0"/>
              <a:t>Copyright © 2012, Elsevier Inc. All rights reserved.</a:t>
            </a:r>
          </a:p>
        </p:txBody>
      </p:sp>
      <p:sp>
        <p:nvSpPr>
          <p:cNvPr id="23961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11188" y="115888"/>
            <a:ext cx="8281987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AU"/>
              <a:t>Click to edit Master title style</a:t>
            </a:r>
          </a:p>
        </p:txBody>
      </p:sp>
      <p:pic>
        <p:nvPicPr>
          <p:cNvPr id="239627" name="Picture 11" descr="MK_logo2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179388" y="6381750"/>
            <a:ext cx="792162" cy="460375"/>
          </a:xfrm>
          <a:prstGeom prst="rect">
            <a:avLst/>
          </a:prstGeom>
          <a:noFill/>
        </p:spPr>
      </p:pic>
      <p:sp>
        <p:nvSpPr>
          <p:cNvPr id="239630" name="Text Box 14"/>
          <p:cNvSpPr txBox="1">
            <a:spLocks noChangeArrowheads="1"/>
          </p:cNvSpPr>
          <p:nvPr userDrawn="1"/>
        </p:nvSpPr>
        <p:spPr bwMode="auto">
          <a:xfrm>
            <a:off x="8388350" y="6497638"/>
            <a:ext cx="5762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0"/>
              </a:spcBef>
              <a:buClrTx/>
              <a:buSzTx/>
              <a:buFontTx/>
              <a:buNone/>
            </a:pPr>
            <a:fld id="{28EC741E-FC11-4977-9AC4-393A11CE0A97}" type="slidenum">
              <a:rPr lang="en-AU" sz="1200" b="1">
                <a:latin typeface="Arial" charset="0"/>
              </a:rPr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t>‹#›</a:t>
            </a:fld>
            <a:endParaRPr lang="en-GB" sz="1200">
              <a:latin typeface="Arial" charset="0"/>
            </a:endParaRPr>
          </a:p>
        </p:txBody>
      </p:sp>
      <p:sp>
        <p:nvSpPr>
          <p:cNvPr id="239631" name="Rectangle 15"/>
          <p:cNvSpPr>
            <a:spLocks noChangeArrowheads="1"/>
          </p:cNvSpPr>
          <p:nvPr userDrawn="1"/>
        </p:nvSpPr>
        <p:spPr bwMode="auto">
          <a:xfrm>
            <a:off x="252413" y="44450"/>
            <a:ext cx="36512" cy="3816350"/>
          </a:xfrm>
          <a:prstGeom prst="rect">
            <a:avLst/>
          </a:prstGeom>
          <a:gradFill rotWithShape="1">
            <a:gsLst>
              <a:gs pos="0">
                <a:srgbClr val="767D79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9632" name="Rectangle 16"/>
          <p:cNvSpPr>
            <a:spLocks noChangeArrowheads="1"/>
          </p:cNvSpPr>
          <p:nvPr userDrawn="1"/>
        </p:nvSpPr>
        <p:spPr bwMode="auto">
          <a:xfrm>
            <a:off x="34925" y="693738"/>
            <a:ext cx="8569325" cy="71437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  <p:sldLayoutId id="2147483665" r:id="rId12"/>
    <p:sldLayoutId id="2147483666" r:id="rId13"/>
  </p:sldLayoutIdLst>
  <p:hf sldNum="0" hdr="0" dt="0"/>
  <p:txStyles>
    <p:titleStyle>
      <a:lvl1pPr algn="l" rtl="0" fontAlgn="base">
        <a:spcBef>
          <a:spcPct val="0"/>
        </a:spcBef>
        <a:spcAft>
          <a:spcPct val="0"/>
        </a:spcAft>
        <a:defRPr sz="4000" b="1">
          <a:solidFill>
            <a:srgbClr val="0066FF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000" b="1">
          <a:solidFill>
            <a:srgbClr val="0066FF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4000" b="1">
          <a:solidFill>
            <a:srgbClr val="0066FF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4000" b="1">
          <a:solidFill>
            <a:srgbClr val="0066FF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4000" b="1">
          <a:solidFill>
            <a:srgbClr val="0066FF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rgbClr val="0066FF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rgbClr val="0066FF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rgbClr val="0066FF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rgbClr val="0066FF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0033CC"/>
        </a:buClr>
        <a:buSzPct val="60000"/>
        <a:buFont typeface="Wingdings" pitchFamily="2" charset="2"/>
        <a:buChar char="n"/>
        <a:defRPr sz="3200">
          <a:solidFill>
            <a:srgbClr val="003399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003399"/>
        </a:buClr>
        <a:buSzPct val="55000"/>
        <a:buFont typeface="Wingdings" pitchFamily="2" charset="2"/>
        <a:buChar char="n"/>
        <a:defRPr sz="2800">
          <a:solidFill>
            <a:srgbClr val="0033CC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0033CC"/>
        </a:buClr>
        <a:buSzPct val="50000"/>
        <a:buFont typeface="Wingdings" pitchFamily="2" charset="2"/>
        <a:buChar char="n"/>
        <a:defRPr sz="2400">
          <a:solidFill>
            <a:srgbClr val="000066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rgbClr val="000066"/>
        </a:buClr>
        <a:buSzPct val="55000"/>
        <a:buFont typeface="Wingdings" pitchFamily="2" charset="2"/>
        <a:buChar char="n"/>
        <a:defRPr sz="2000">
          <a:solidFill>
            <a:srgbClr val="0066FF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rgbClr val="3399FF"/>
        </a:buClr>
        <a:buSzPct val="50000"/>
        <a:buFont typeface="Wingdings" pitchFamily="2" charset="2"/>
        <a:buChar char="n"/>
        <a:defRPr sz="2000">
          <a:solidFill>
            <a:srgbClr val="3399FF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3399FF"/>
        </a:buClr>
        <a:buSzPct val="50000"/>
        <a:buFont typeface="Wingdings" pitchFamily="2" charset="2"/>
        <a:buChar char="n"/>
        <a:defRPr sz="2000">
          <a:solidFill>
            <a:srgbClr val="3399FF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3399FF"/>
        </a:buClr>
        <a:buSzPct val="50000"/>
        <a:buFont typeface="Wingdings" pitchFamily="2" charset="2"/>
        <a:buChar char="n"/>
        <a:defRPr sz="2000">
          <a:solidFill>
            <a:srgbClr val="3399FF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3399FF"/>
        </a:buClr>
        <a:buSzPct val="50000"/>
        <a:buFont typeface="Wingdings" pitchFamily="2" charset="2"/>
        <a:buChar char="n"/>
        <a:defRPr sz="2000">
          <a:solidFill>
            <a:srgbClr val="3399FF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3399FF"/>
        </a:buClr>
        <a:buSzPct val="50000"/>
        <a:buFont typeface="Wingdings" pitchFamily="2" charset="2"/>
        <a:buChar char="n"/>
        <a:defRPr sz="2000">
          <a:solidFill>
            <a:srgbClr val="3399FF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0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Copyright © 2012, Elsevier Inc. All rights reserved.</a:t>
            </a:r>
            <a:endParaRPr lang="en-AU" dirty="0"/>
          </a:p>
        </p:txBody>
      </p:sp>
      <p:sp>
        <p:nvSpPr>
          <p:cNvPr id="233483" name="Rectangle 11"/>
          <p:cNvSpPr>
            <a:spLocks noChangeArrowheads="1"/>
          </p:cNvSpPr>
          <p:nvPr/>
        </p:nvSpPr>
        <p:spPr bwMode="auto">
          <a:xfrm>
            <a:off x="2843213" y="1254125"/>
            <a:ext cx="1983235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AU" dirty="0">
                <a:solidFill>
                  <a:srgbClr val="000099"/>
                </a:solidFill>
                <a:latin typeface="Arial" charset="0"/>
              </a:rPr>
              <a:t>Chapter 2</a:t>
            </a:r>
            <a:endParaRPr lang="en-GB" dirty="0">
              <a:solidFill>
                <a:srgbClr val="000099"/>
              </a:solidFill>
              <a:latin typeface="Arial" charset="0"/>
            </a:endParaRPr>
          </a:p>
        </p:txBody>
      </p:sp>
      <p:sp>
        <p:nvSpPr>
          <p:cNvPr id="233484" name="Rectangle 12"/>
          <p:cNvSpPr>
            <a:spLocks noChangeArrowheads="1"/>
          </p:cNvSpPr>
          <p:nvPr/>
        </p:nvSpPr>
        <p:spPr bwMode="auto">
          <a:xfrm>
            <a:off x="2843213" y="2060575"/>
            <a:ext cx="5832475" cy="5794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AU" dirty="0">
                <a:solidFill>
                  <a:srgbClr val="0066FF"/>
                </a:solidFill>
                <a:latin typeface="Arial" charset="0"/>
              </a:rPr>
              <a:t>Memory Hierarchy Design</a:t>
            </a:r>
            <a:endParaRPr lang="en-GB" dirty="0">
              <a:solidFill>
                <a:srgbClr val="0066FF"/>
              </a:solidFill>
              <a:latin typeface="Arial" charset="0"/>
            </a:endParaRPr>
          </a:p>
        </p:txBody>
      </p:sp>
      <p:sp>
        <p:nvSpPr>
          <p:cNvPr id="233485" name="Text Box 13"/>
          <p:cNvSpPr txBox="1">
            <a:spLocks noChangeArrowheads="1"/>
          </p:cNvSpPr>
          <p:nvPr/>
        </p:nvSpPr>
        <p:spPr bwMode="auto">
          <a:xfrm>
            <a:off x="2825351" y="-100013"/>
            <a:ext cx="4429932" cy="89255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Times New Roman" pitchFamily="18" charset="0"/>
              </a:rPr>
              <a:t>Computer Architecture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Arial" charset="0"/>
              </a:rPr>
              <a:t>A Quantitative Approach, Fifth Edition</a:t>
            </a:r>
            <a:endParaRPr lang="en-GB" sz="20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164288" y="5933311"/>
            <a:ext cx="19797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libri" pitchFamily="34" charset="0"/>
              </a:rPr>
              <a:t>Section 2.1 Only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Copyright © 2012, Elsevier Inc. All rights reserved.</a:t>
            </a:r>
            <a:endParaRPr lang="en-AU" dirty="0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</a:t>
            </a:r>
            <a:r>
              <a:rPr lang="en-US" dirty="0"/>
              <a:t>ntroduction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/>
              <a:t>Programmers want unlimited amounts of memory with low latency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Fast memory technology is more expensive per bit than slower memory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Solution:  organize memory system into a hierarchy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Entire addressable memory space available in largest, slowest memory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Incrementally smaller and faster memories, each containing a subset of the memory below it, proceed in steps up toward the processor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Temporal and spatial locality insures that nearly all references can be found in smaller memories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Gives the allusion of a large, fast memory being presented to the processor</a:t>
            </a:r>
            <a:endParaRPr lang="en-US" sz="2400" dirty="0"/>
          </a:p>
        </p:txBody>
      </p:sp>
      <p:sp>
        <p:nvSpPr>
          <p:cNvPr id="242693" name="Text Box 5"/>
          <p:cNvSpPr txBox="1">
            <a:spLocks noChangeArrowheads="1"/>
          </p:cNvSpPr>
          <p:nvPr/>
        </p:nvSpPr>
        <p:spPr bwMode="auto">
          <a:xfrm rot="5400000">
            <a:off x="8265583" y="511587"/>
            <a:ext cx="1390124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>
                <a:solidFill>
                  <a:srgbClr val="0066FF"/>
                </a:solidFill>
                <a:latin typeface="Arial" charset="0"/>
              </a:rPr>
              <a:t>Introduction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457200" y="131763"/>
            <a:ext cx="8229600" cy="633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altLang="zh-TW" sz="2400" cap="small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Principle of locality</a:t>
            </a:r>
          </a:p>
        </p:txBody>
      </p:sp>
      <p:sp>
        <p:nvSpPr>
          <p:cNvPr id="6149" name="Rectangle 5"/>
          <p:cNvSpPr>
            <a:spLocks noChangeArrowheads="1"/>
          </p:cNvSpPr>
          <p:nvPr/>
        </p:nvSpPr>
        <p:spPr bwMode="auto">
          <a:xfrm>
            <a:off x="457200" y="908051"/>
            <a:ext cx="8229600" cy="18008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altLang="zh-TW" sz="2000" dirty="0">
                <a:solidFill>
                  <a:srgbClr val="003399"/>
                </a:solidFill>
                <a:latin typeface="+mn-lt"/>
              </a:rPr>
              <a:t>Temporal locality (locality in time): if an item is referenced, it will tend to be referenced again soon.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altLang="zh-TW" sz="2000" dirty="0">
                <a:solidFill>
                  <a:srgbClr val="003399"/>
                </a:solidFill>
                <a:latin typeface="+mn-lt"/>
              </a:rPr>
              <a:t>Spatial locality (locality in space): if an item is referenced, items whose addresses are close by will tend to be referenced soon. </a:t>
            </a:r>
          </a:p>
        </p:txBody>
      </p:sp>
      <p:graphicFrame>
        <p:nvGraphicFramePr>
          <p:cNvPr id="615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0579203"/>
              </p:ext>
            </p:extLst>
          </p:nvPr>
        </p:nvGraphicFramePr>
        <p:xfrm>
          <a:off x="457200" y="2708921"/>
          <a:ext cx="4103687" cy="218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" name="點陣圖影像" r:id="rId3" imgW="3924848" imgH="2085714" progId="Paint.Picture">
                  <p:embed/>
                </p:oleObj>
              </mc:Choice>
              <mc:Fallback>
                <p:oleObj name="點陣圖影像" r:id="rId3" imgW="3924848" imgH="2085714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2708921"/>
                        <a:ext cx="4103687" cy="2181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1" name="Line 7"/>
          <p:cNvSpPr>
            <a:spLocks noChangeShapeType="1"/>
          </p:cNvSpPr>
          <p:nvPr/>
        </p:nvSpPr>
        <p:spPr bwMode="auto">
          <a:xfrm>
            <a:off x="4117975" y="2996952"/>
            <a:ext cx="1511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2" name="Text Box 8"/>
          <p:cNvSpPr txBox="1">
            <a:spLocks noChangeArrowheads="1"/>
          </p:cNvSpPr>
          <p:nvPr/>
        </p:nvSpPr>
        <p:spPr bwMode="auto">
          <a:xfrm>
            <a:off x="5629275" y="2828677"/>
            <a:ext cx="309562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800" dirty="0">
                <a:solidFill>
                  <a:srgbClr val="C00000"/>
                </a:solidFill>
                <a:latin typeface="+mn-lt"/>
              </a:rPr>
              <a:t>for-loop is temporal locality</a:t>
            </a:r>
          </a:p>
        </p:txBody>
      </p:sp>
      <p:sp>
        <p:nvSpPr>
          <p:cNvPr id="6153" name="Line 9"/>
          <p:cNvSpPr>
            <a:spLocks noChangeShapeType="1"/>
          </p:cNvSpPr>
          <p:nvPr/>
        </p:nvSpPr>
        <p:spPr bwMode="auto">
          <a:xfrm>
            <a:off x="3001963" y="3861048"/>
            <a:ext cx="18716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4" name="Text Box 10"/>
          <p:cNvSpPr txBox="1">
            <a:spLocks noChangeArrowheads="1"/>
          </p:cNvSpPr>
          <p:nvPr/>
        </p:nvSpPr>
        <p:spPr bwMode="auto">
          <a:xfrm>
            <a:off x="5004048" y="3733800"/>
            <a:ext cx="309562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800" dirty="0">
                <a:solidFill>
                  <a:srgbClr val="C00000"/>
                </a:solidFill>
                <a:latin typeface="+mn-lt"/>
              </a:rPr>
              <a:t>array is spatial locality</a:t>
            </a:r>
          </a:p>
        </p:txBody>
      </p:sp>
      <p:sp>
        <p:nvSpPr>
          <p:cNvPr id="6155" name="Text Box 11"/>
          <p:cNvSpPr txBox="1">
            <a:spLocks noChangeArrowheads="1"/>
          </p:cNvSpPr>
          <p:nvPr/>
        </p:nvSpPr>
        <p:spPr bwMode="auto">
          <a:xfrm>
            <a:off x="353591" y="5085184"/>
            <a:ext cx="7920038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000" dirty="0">
                <a:solidFill>
                  <a:srgbClr val="003399"/>
                </a:solidFill>
                <a:latin typeface="+mn-lt"/>
              </a:rPr>
              <a:t>Observation: temporal locality means that we don’t put all program into memory whereas spatial locality means that we don’t put all data into memory, hence we have “Memory Hierarchy”</a:t>
            </a:r>
          </a:p>
        </p:txBody>
      </p:sp>
    </p:spTree>
    <p:extLst>
      <p:ext uri="{BB962C8B-B14F-4D97-AF65-F5344CB8AC3E}">
        <p14:creationId xmlns:p14="http://schemas.microsoft.com/office/powerpoint/2010/main" val="3092629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Copyright © 2012, Elsevier Inc. All rights reserved.</a:t>
            </a:r>
            <a:endParaRPr lang="en-AU" dirty="0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Hierarchy</a:t>
            </a:r>
            <a:endParaRPr lang="en-AU" dirty="0"/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 rot="5400000">
            <a:off x="8265583" y="511587"/>
            <a:ext cx="1390124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>
                <a:solidFill>
                  <a:srgbClr val="0066FF"/>
                </a:solidFill>
                <a:latin typeface="Arial" charset="0"/>
              </a:rPr>
              <a:t>Introduction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836712"/>
            <a:ext cx="8452450" cy="54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Copyright © 2012, Elsevier Inc. All rights reserved.</a:t>
            </a:r>
            <a:endParaRPr lang="en-AU" dirty="0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Performance Gap</a:t>
            </a:r>
            <a:endParaRPr lang="en-AU" dirty="0"/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 rot="5400000">
            <a:off x="8265583" y="511587"/>
            <a:ext cx="1390124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>
                <a:solidFill>
                  <a:srgbClr val="0066FF"/>
                </a:solidFill>
                <a:latin typeface="Arial" charset="0"/>
              </a:rPr>
              <a:t>Introduction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0136" y="1412776"/>
            <a:ext cx="8434312" cy="44804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Copyright © 2012, Elsevier Inc. All rights reserved.</a:t>
            </a:r>
            <a:endParaRPr lang="en-AU" dirty="0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Hierarchy Design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Memory hierarchy design becomes more crucial with recent multi-core processors: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Aggregate peak bandwidth grows with # cores:</a:t>
            </a:r>
          </a:p>
          <a:p>
            <a:pPr lvl="2">
              <a:lnSpc>
                <a:spcPct val="90000"/>
              </a:lnSpc>
            </a:pPr>
            <a:r>
              <a:rPr lang="en-US" sz="2000" dirty="0"/>
              <a:t>Intel Core i7 can generate two references per core per clock</a:t>
            </a:r>
          </a:p>
          <a:p>
            <a:pPr lvl="2">
              <a:lnSpc>
                <a:spcPct val="90000"/>
              </a:lnSpc>
            </a:pPr>
            <a:r>
              <a:rPr lang="en-US" sz="2000" dirty="0"/>
              <a:t>Four cores and 3.2 GHz clock</a:t>
            </a:r>
          </a:p>
          <a:p>
            <a:pPr lvl="3">
              <a:lnSpc>
                <a:spcPct val="90000"/>
              </a:lnSpc>
            </a:pPr>
            <a:r>
              <a:rPr lang="en-US" dirty="0"/>
              <a:t>25.6 billion 64-bit data references/second +</a:t>
            </a:r>
          </a:p>
          <a:p>
            <a:pPr lvl="3">
              <a:lnSpc>
                <a:spcPct val="90000"/>
              </a:lnSpc>
            </a:pPr>
            <a:r>
              <a:rPr lang="en-US" dirty="0"/>
              <a:t>12.8 billion 128-bit instruction references</a:t>
            </a:r>
          </a:p>
          <a:p>
            <a:pPr lvl="3">
              <a:lnSpc>
                <a:spcPct val="90000"/>
              </a:lnSpc>
            </a:pPr>
            <a:r>
              <a:rPr lang="en-US" dirty="0"/>
              <a:t>= 409.6 GB/s!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DRAM bandwidth is only 6% of this (25 GB/s)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Requires:</a:t>
            </a:r>
          </a:p>
          <a:p>
            <a:pPr lvl="3">
              <a:lnSpc>
                <a:spcPct val="90000"/>
              </a:lnSpc>
            </a:pPr>
            <a:r>
              <a:rPr lang="en-US" dirty="0"/>
              <a:t>Multi-port, pipelined caches</a:t>
            </a:r>
          </a:p>
          <a:p>
            <a:pPr lvl="3">
              <a:lnSpc>
                <a:spcPct val="90000"/>
              </a:lnSpc>
            </a:pPr>
            <a:r>
              <a:rPr lang="en-US" dirty="0"/>
              <a:t>Two levels of cache per core</a:t>
            </a:r>
          </a:p>
          <a:p>
            <a:pPr lvl="3">
              <a:lnSpc>
                <a:spcPct val="90000"/>
              </a:lnSpc>
            </a:pPr>
            <a:r>
              <a:rPr lang="en-US" dirty="0"/>
              <a:t>Shared third-level cache on chip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 rot="5400000">
            <a:off x="8265583" y="511587"/>
            <a:ext cx="1390124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>
                <a:solidFill>
                  <a:srgbClr val="0066FF"/>
                </a:solidFill>
                <a:latin typeface="Arial" charset="0"/>
              </a:rPr>
              <a:t>Introduction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Copyright © 2012, Elsevier Inc. All rights reserved.</a:t>
            </a:r>
            <a:endParaRPr lang="en-AU" dirty="0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and Power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High-end microprocessors have &gt;10 MB on-chip cache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Consumes large amount of area and power budget</a:t>
            </a:r>
          </a:p>
          <a:p>
            <a:pPr lvl="1">
              <a:lnSpc>
                <a:spcPct val="90000"/>
              </a:lnSpc>
            </a:pPr>
            <a:endParaRPr lang="en-US" sz="2400" dirty="0"/>
          </a:p>
          <a:p>
            <a:pPr lvl="1">
              <a:lnSpc>
                <a:spcPct val="90000"/>
              </a:lnSpc>
            </a:pPr>
            <a:endParaRPr lang="en-US" sz="2400" dirty="0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 rot="5400000">
            <a:off x="8265583" y="511587"/>
            <a:ext cx="1390124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>
                <a:solidFill>
                  <a:srgbClr val="0066FF"/>
                </a:solidFill>
                <a:latin typeface="Arial" charset="0"/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38098219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2420888"/>
            <a:ext cx="8270875" cy="504056"/>
          </a:xfrm>
        </p:spPr>
        <p:txBody>
          <a:bodyPr/>
          <a:lstStyle/>
          <a:p>
            <a:pPr marL="0" indent="0" algn="ctr">
              <a:lnSpc>
                <a:spcPct val="90000"/>
              </a:lnSpc>
              <a:buNone/>
            </a:pPr>
            <a:r>
              <a:rPr lang="en-US" sz="2800" dirty="0"/>
              <a:t>Q &amp; A</a:t>
            </a:r>
          </a:p>
          <a:p>
            <a:pPr lvl="1" algn="ctr">
              <a:lnSpc>
                <a:spcPct val="90000"/>
              </a:lnSpc>
            </a:pPr>
            <a:endParaRPr lang="en-US" sz="2400" dirty="0"/>
          </a:p>
          <a:p>
            <a:pPr lvl="1" algn="ctr">
              <a:lnSpc>
                <a:spcPct val="90000"/>
              </a:lnSpc>
            </a:pPr>
            <a:endParaRPr lang="en-US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cod4e">
  <a:themeElements>
    <a:clrScheme name="1_cod4e 7">
      <a:dk1>
        <a:srgbClr val="000000"/>
      </a:dk1>
      <a:lt1>
        <a:srgbClr val="FFFFFF"/>
      </a:lt1>
      <a:dk2>
        <a:srgbClr val="0039A6"/>
      </a:dk2>
      <a:lt2>
        <a:srgbClr val="808080"/>
      </a:lt2>
      <a:accent1>
        <a:srgbClr val="9FCAD3"/>
      </a:accent1>
      <a:accent2>
        <a:srgbClr val="C0C0C0"/>
      </a:accent2>
      <a:accent3>
        <a:srgbClr val="FFFFFF"/>
      </a:accent3>
      <a:accent4>
        <a:srgbClr val="000000"/>
      </a:accent4>
      <a:accent5>
        <a:srgbClr val="CDE1E6"/>
      </a:accent5>
      <a:accent6>
        <a:srgbClr val="AEAEAE"/>
      </a:accent6>
      <a:hlink>
        <a:srgbClr val="91AFBF"/>
      </a:hlink>
      <a:folHlink>
        <a:srgbClr val="ECEAAC"/>
      </a:folHlink>
    </a:clrScheme>
    <a:fontScheme name="1_cod4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tx1"/>
          </a:buClr>
          <a:buSzPct val="60000"/>
          <a:buFont typeface="Wingdings" pitchFamily="2" charset="2"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Black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tx1"/>
          </a:buClr>
          <a:buSzPct val="60000"/>
          <a:buFont typeface="Wingdings" pitchFamily="2" charset="2"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Black" pitchFamily="34" charset="0"/>
          </a:defRPr>
        </a:defPPr>
      </a:lstStyle>
    </a:lnDef>
  </a:objectDefaults>
  <a:extraClrSchemeLst>
    <a:extraClrScheme>
      <a:clrScheme name="1_cod4e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d4e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d4e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d4e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d4e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d4e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d4e 7">
        <a:dk1>
          <a:srgbClr val="000000"/>
        </a:dk1>
        <a:lt1>
          <a:srgbClr val="FFFFFF"/>
        </a:lt1>
        <a:dk2>
          <a:srgbClr val="0039A6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cod4e</Template>
  <TotalTime>26091</TotalTime>
  <Words>526</Words>
  <Application>Microsoft Office PowerPoint</Application>
  <PresentationFormat>On-screen Show (4:3)</PresentationFormat>
  <Paragraphs>77</Paragraphs>
  <Slides>8</Slides>
  <Notes>7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Arial Black</vt:lpstr>
      <vt:lpstr>Calibri</vt:lpstr>
      <vt:lpstr>Times New Roman</vt:lpstr>
      <vt:lpstr>Wingdings</vt:lpstr>
      <vt:lpstr>1_cod4e</vt:lpstr>
      <vt:lpstr>點陣圖影像</vt:lpstr>
      <vt:lpstr>PowerPoint Presentation</vt:lpstr>
      <vt:lpstr>Introduction</vt:lpstr>
      <vt:lpstr>PowerPoint Presentation</vt:lpstr>
      <vt:lpstr>Memory Hierarchy</vt:lpstr>
      <vt:lpstr>Memory Performance Gap</vt:lpstr>
      <vt:lpstr>Memory Hierarchy Design</vt:lpstr>
      <vt:lpstr>Performance and Power</vt:lpstr>
      <vt:lpstr>PowerPoint Presentation</vt:lpstr>
    </vt:vector>
  </TitlesOfParts>
  <Company>Ashenden Designs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2: Memory Hierarchy Design</dc:title>
  <dc:subject>Memory Hierarchy Design</dc:subject>
  <dc:creator>John L. Hennessy, David A. Patterson, Jason D. Bakos</dc:creator>
  <cp:keywords>memory system design, hardware-software co-design, high-performance memory systems, high-performance pipelines, virtual machines, memory hierarchy, locality, temporal locality, spatial locality, inclusion property, static power, dynamic power, block, set associative, tag, write-through, write-back, full associative, miss rate, misses per instruction, average memory access time, hit time</cp:keywords>
  <dc:description>Copyright © 2012, Elsevier Inc. All rights reserved.</dc:description>
  <cp:lastModifiedBy>Surabhi Vedagiri</cp:lastModifiedBy>
  <cp:revision>683</cp:revision>
  <dcterms:created xsi:type="dcterms:W3CDTF">2008-07-27T22:34:41Z</dcterms:created>
  <dcterms:modified xsi:type="dcterms:W3CDTF">2020-03-10T07:52:01Z</dcterms:modified>
</cp:coreProperties>
</file>