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9ABFD0-DD40-44F2-8F27-41EA1889AE4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FCA442-71F3-48DA-9FD2-0A6A4FEDFAC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CD6460D-0C2B-4466-A928-6C6433B3F44F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FC5CED-E90C-439B-AE32-0A1AAB122E0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D796C01-20F4-4F95-9B94-4788530BF945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123CAE-9524-4CFC-B2FA-4203A9DC1EFB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9DA895-3846-4487-8B66-1F51CC864181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1EE538-C87A-4C9B-9656-E61D7386D5C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48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358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432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10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C3A307B-E15F-43B2-8A3D-35B04BA5F00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875120-A199-4D86-9DEA-EF36928E023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400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A5527F2-0922-4C82-8BEE-D82561EFE9AC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B3EBA85-39FD-4D01-981D-63CED4F48C5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594B12-4985-4ACC-83BA-F16AF672CD11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1AD9B4A-2A87-4A4A-B425-5E74ADFA04E2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C27D7DC-D918-4D40-B7AE-1269BACF762A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58D504-B4BF-4B57-A455-75F25672ABCD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BA7A2E-8602-4BF9-BE09-36CCAA59E4E2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D654D1-8FD5-4AEA-BAD0-668505DE9E8F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0E14C9-0E24-49B8-A483-AA98CB636D61}" type="slidenum">
              <a:rPr lang="en-IN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2D42E1E-AA79-487D-9953-DACEDBC10E1D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10-03-2020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394940-383B-4246-8F19-731FDB3A150B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2600" y="-11160"/>
            <a:ext cx="9141480" cy="59904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Noto Sans CJK SC"/>
              </a:rPr>
              <a:t>Microprocessor &amp; Computer Architecture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8" name="Picture 3"/>
          <p:cNvPicPr/>
          <p:nvPr/>
        </p:nvPicPr>
        <p:blipFill>
          <a:blip r:embed="rId14"/>
          <a:srcRect l="9377" t="20345" r="6233" b="15652"/>
          <a:stretch/>
        </p:blipFill>
        <p:spPr>
          <a:xfrm>
            <a:off x="7310520" y="-11160"/>
            <a:ext cx="1830960" cy="608400"/>
          </a:xfrm>
          <a:prstGeom prst="rect">
            <a:avLst/>
          </a:prstGeom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" name="CustomShape 2"/>
          <p:cNvSpPr/>
          <p:nvPr/>
        </p:nvSpPr>
        <p:spPr>
          <a:xfrm>
            <a:off x="0" y="6400800"/>
            <a:ext cx="9141480" cy="4546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0"/>
            <a:ext cx="2988360" cy="3308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595959"/>
                </a:solidFill>
                <a:latin typeface="Calibri"/>
                <a:ea typeface="Noto Sans CJK SC"/>
              </a:rPr>
              <a:t>UNIT – 3  | SESSION – 4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3392640" y="6443640"/>
            <a:ext cx="1719720" cy="36252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595959"/>
                </a:solidFill>
                <a:latin typeface="Arial Black"/>
                <a:ea typeface="Noto Sans CJK SC"/>
              </a:rPr>
              <a:t>UE18CS253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12600" y="-11160"/>
            <a:ext cx="9141480" cy="59904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Noto Sans CJK SC"/>
              </a:rPr>
              <a:t>Microprocessor &amp; Computer Architecture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4" name="Picture 3"/>
          <p:cNvPicPr/>
          <p:nvPr/>
        </p:nvPicPr>
        <p:blipFill>
          <a:blip r:embed="rId14"/>
          <a:srcRect l="9377" t="20345" r="6233" b="15652"/>
          <a:stretch/>
        </p:blipFill>
        <p:spPr>
          <a:xfrm>
            <a:off x="7310520" y="-11160"/>
            <a:ext cx="1830960" cy="608400"/>
          </a:xfrm>
          <a:prstGeom prst="rect">
            <a:avLst/>
          </a:prstGeom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5" name="CustomShape 2"/>
          <p:cNvSpPr/>
          <p:nvPr/>
        </p:nvSpPr>
        <p:spPr>
          <a:xfrm>
            <a:off x="0" y="6400800"/>
            <a:ext cx="9141480" cy="4546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0" y="6480000"/>
            <a:ext cx="2988360" cy="3308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595959"/>
                </a:solidFill>
                <a:latin typeface="Calibri"/>
                <a:ea typeface="Noto Sans CJK SC"/>
              </a:rPr>
              <a:t>UNIT – 3  | SESSION – 4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392640" y="6443640"/>
            <a:ext cx="1719720" cy="36252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595959"/>
                </a:solidFill>
                <a:latin typeface="Arial Black"/>
                <a:ea typeface="Noto Sans CJK SC"/>
              </a:rPr>
              <a:t>UE18CS253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2600" y="-11160"/>
            <a:ext cx="9141480" cy="599040"/>
          </a:xfrm>
          <a:prstGeom prst="rect">
            <a:avLst/>
          </a:prstGeom>
          <a:solidFill>
            <a:srgbClr val="6086FB"/>
          </a:solidFill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Noto Sans CJK SC"/>
              </a:rPr>
              <a:t>Microprocessor &amp; Computer Architecture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87" name="Picture 3"/>
          <p:cNvPicPr/>
          <p:nvPr/>
        </p:nvPicPr>
        <p:blipFill>
          <a:blip r:embed="rId14"/>
          <a:srcRect l="9377" t="20345" r="6233" b="15652"/>
          <a:stretch/>
        </p:blipFill>
        <p:spPr>
          <a:xfrm>
            <a:off x="7310520" y="-11160"/>
            <a:ext cx="1830960" cy="608400"/>
          </a:xfrm>
          <a:prstGeom prst="rect">
            <a:avLst/>
          </a:prstGeom>
          <a:ln>
            <a:noFill/>
          </a:ln>
          <a:effectLst>
            <a:outerShdw dist="37674" dir="27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88" name="CustomShape 2"/>
          <p:cNvSpPr/>
          <p:nvPr/>
        </p:nvSpPr>
        <p:spPr>
          <a:xfrm>
            <a:off x="0" y="6400800"/>
            <a:ext cx="9141480" cy="45468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0" y="6480000"/>
            <a:ext cx="2988360" cy="33084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595959"/>
                </a:solidFill>
                <a:latin typeface="Calibri"/>
                <a:ea typeface="Noto Sans CJK SC"/>
              </a:rPr>
              <a:t>UNIT – 3  | SESSION – 4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392640" y="6443640"/>
            <a:ext cx="1719720" cy="362520"/>
          </a:xfrm>
          <a:prstGeom prst="rect">
            <a:avLst/>
          </a:prstGeom>
          <a:solidFill>
            <a:srgbClr val="C5D3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595959"/>
                </a:solidFill>
                <a:latin typeface="Arial Black"/>
                <a:ea typeface="Noto Sans CJK SC"/>
              </a:rPr>
              <a:t>UE18CS253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85960" y="1298520"/>
            <a:ext cx="6931440" cy="32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25560" rIns="63360" bIns="2556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558ED5"/>
                </a:solidFill>
                <a:latin typeface="Calibri"/>
                <a:ea typeface="Noto Sans CJK SC"/>
              </a:rPr>
              <a:t>MICROPROCESSOR AND COMPUTER ARCHITECTURE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558ED5"/>
                </a:solidFill>
                <a:latin typeface="Calibri"/>
                <a:ea typeface="Noto Sans CJK SC"/>
              </a:rPr>
              <a:t>CACHE 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558ED5"/>
                </a:solidFill>
                <a:latin typeface="Calibri"/>
                <a:ea typeface="Noto Sans CJK SC"/>
              </a:rPr>
              <a:t>PERFORMANCE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136" name="Picture 2"/>
          <p:cNvPicPr/>
          <p:nvPr/>
        </p:nvPicPr>
        <p:blipFill>
          <a:blip r:embed="rId3"/>
          <a:stretch/>
        </p:blipFill>
        <p:spPr>
          <a:xfrm rot="3780000">
            <a:off x="172440" y="3248280"/>
            <a:ext cx="2143800" cy="1697400"/>
          </a:xfrm>
          <a:prstGeom prst="rect">
            <a:avLst/>
          </a:prstGeom>
          <a:ln>
            <a:noFill/>
          </a:ln>
        </p:spPr>
      </p:pic>
      <p:pic>
        <p:nvPicPr>
          <p:cNvPr id="137" name="Picture 3"/>
          <p:cNvPicPr/>
          <p:nvPr/>
        </p:nvPicPr>
        <p:blipFill>
          <a:blip r:embed="rId4"/>
          <a:stretch/>
        </p:blipFill>
        <p:spPr>
          <a:xfrm>
            <a:off x="6548400" y="2908440"/>
            <a:ext cx="2495880" cy="23803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6095880" y="5283360"/>
            <a:ext cx="2948400" cy="87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Credits: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MPCA Team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4080" y="1364760"/>
            <a:ext cx="8587080" cy="4872960"/>
          </a:xfrm>
          <a:prstGeom prst="rect">
            <a:avLst/>
          </a:prstGeom>
          <a:blipFill rotWithShape="0">
            <a:blip r:embed="rId3"/>
            <a:stretch>
              <a:fillRect l="-699" t="-730" b="-136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158760" y="1259640"/>
            <a:ext cx="8587080" cy="4951800"/>
          </a:xfrm>
          <a:prstGeom prst="rect">
            <a:avLst/>
          </a:prstGeom>
          <a:blipFill rotWithShape="0">
            <a:blip r:embed="rId3"/>
            <a:stretch>
              <a:fillRect l="-699" t="-720" b="-1212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 – example 1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62000" y="1371960"/>
            <a:ext cx="893952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Assume we have a computer where the cycles per instruction (CPI) is 1.0 when all memory accesses hit in the cache. The only data accesses are loads and stores, and these total 50% of the instructions. If the miss penalty is 25 clock cycles and the miss rate is 2%, how much faster would the computer be if all instructions were cache hits?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21760" y="3537000"/>
            <a:ext cx="8939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1800" b="1" strike="noStrike" spc="-1">
                <a:solidFill>
                  <a:srgbClr val="558ED5"/>
                </a:solidFill>
                <a:latin typeface="Calibri"/>
                <a:ea typeface="DejaVu Sans"/>
              </a:rPr>
              <a:t>SOLUTION:  </a:t>
            </a: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1" strike="noStrike" spc="-1">
                <a:solidFill>
                  <a:srgbClr val="558ED5"/>
                </a:solidFill>
                <a:latin typeface="Calibri"/>
                <a:ea typeface="DejaVu Sans"/>
              </a:rPr>
              <a:t>First compute the performance for the computer that always hits: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62000" y="4176000"/>
            <a:ext cx="893952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CPU execution time =  ( CPU clock cycles + Memory stall cycles) × Clock cycle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     =  ( IC × CPI + 0) × Clock cycle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=    IC × 1.0 × Clock cycle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62000" y="5338080"/>
            <a:ext cx="8939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1800" b="1" strike="noStrike" spc="-1">
                <a:solidFill>
                  <a:srgbClr val="558ED5"/>
                </a:solidFill>
                <a:latin typeface="Calibri"/>
                <a:ea typeface="DejaVu Sans"/>
              </a:rPr>
              <a:t>Now for the computer with the real cache, first we compute memory stall cycles: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288000" y="5904000"/>
            <a:ext cx="8939520" cy="763200"/>
          </a:xfrm>
          <a:prstGeom prst="rect">
            <a:avLst/>
          </a:prstGeom>
          <a:blipFill rotWithShape="0">
            <a:blip r:embed="rId3"/>
            <a:stretch>
              <a:fillRect l="-53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76760" y="2397960"/>
            <a:ext cx="8939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 the middle term (1 + 0.5) represents one instruction access and 0.5 data accesses per instruction. The total performance is thus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22480" y="3202920"/>
            <a:ext cx="8939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CPU execution time cache = (IC × 1.0 + IC × 0.75) × Clock cycle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            = 1.75 × IC × Clock cycle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 – example 1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304920" y="1637280"/>
            <a:ext cx="8939520" cy="645120"/>
          </a:xfrm>
          <a:prstGeom prst="rect">
            <a:avLst/>
          </a:prstGeom>
          <a:blipFill rotWithShape="0">
            <a:blip r:embed="rId3"/>
            <a:stretch>
              <a:fillRect l="-536" t="-5534" b="-1404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22480" y="3963600"/>
            <a:ext cx="8939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1800" b="1" strike="noStrike" spc="-1">
                <a:solidFill>
                  <a:srgbClr val="558ED5"/>
                </a:solidFill>
                <a:latin typeface="Calibri"/>
                <a:ea typeface="DejaVu Sans"/>
              </a:rPr>
              <a:t>The performance ratio is the inverse of the execution times</a:t>
            </a:r>
            <a:r>
              <a:rPr lang="en-IN" sz="1800" b="0" strike="noStrike" spc="-1">
                <a:solidFill>
                  <a:srgbClr val="558ED5"/>
                </a:solidFill>
                <a:latin typeface="Calibri"/>
                <a:ea typeface="DejaVu Sans"/>
              </a:rPr>
              <a:t>: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13120" y="5414040"/>
            <a:ext cx="867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1800" b="1" strike="noStrike" spc="-1">
                <a:solidFill>
                  <a:srgbClr val="558ED5"/>
                </a:solidFill>
                <a:latin typeface="Calibri"/>
                <a:ea typeface="DejaVu Sans"/>
              </a:rPr>
              <a:t>Hence,  The computer with no cache misses is 1.75 times faster.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-90000" y="4483800"/>
            <a:ext cx="8939520" cy="664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 dirty="0">
                <a:solidFill>
                  <a:srgbClr val="558ED5"/>
                </a:solidFill>
                <a:latin typeface="Calibri"/>
                <a:ea typeface="DejaVu Sans"/>
              </a:rPr>
              <a:t>Cache performance – example 2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F398C-D06C-4687-ADFF-9ADE5B2B1323}"/>
              </a:ext>
            </a:extLst>
          </p:cNvPr>
          <p:cNvSpPr/>
          <p:nvPr/>
        </p:nvSpPr>
        <p:spPr>
          <a:xfrm>
            <a:off x="162000" y="2967335"/>
            <a:ext cx="84823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Which cache configuration would be better? </a:t>
            </a:r>
          </a:p>
          <a:p>
            <a:r>
              <a:rPr lang="en-IN" sz="2000" dirty="0"/>
              <a:t>Assume both caches have single cycle hit times. </a:t>
            </a:r>
          </a:p>
          <a:p>
            <a:r>
              <a:rPr lang="en-IN" sz="2000" dirty="0"/>
              <a:t>Memory accesses take 15 cycles, and the memory bus is 8-bytes wide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3E05F-1D0F-4920-AD61-D4BEEC29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69" y="1430691"/>
            <a:ext cx="5137315" cy="14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7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 dirty="0">
                <a:solidFill>
                  <a:srgbClr val="558ED5"/>
                </a:solidFill>
                <a:latin typeface="Calibri"/>
                <a:ea typeface="DejaVu Sans"/>
              </a:rPr>
              <a:t>Cache performance – example 2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FB0FD-29BE-4E04-9E39-CC8486C5F78B}"/>
              </a:ext>
            </a:extLst>
          </p:cNvPr>
          <p:cNvSpPr/>
          <p:nvPr/>
        </p:nvSpPr>
        <p:spPr>
          <a:xfrm>
            <a:off x="320511" y="1859340"/>
            <a:ext cx="84181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Cache #1 </a:t>
            </a:r>
          </a:p>
          <a:p>
            <a:r>
              <a:rPr lang="en-IN" sz="2000" dirty="0"/>
              <a:t>For a 32-byte memory access takes 20 cycles: </a:t>
            </a:r>
          </a:p>
          <a:p>
            <a:r>
              <a:rPr lang="en-IN" sz="2000" dirty="0"/>
              <a:t>1 (send address) + 15 (memory access) + 4 (four 8-byte transfers) </a:t>
            </a:r>
          </a:p>
          <a:p>
            <a:r>
              <a:rPr lang="en-IN" sz="2000" dirty="0"/>
              <a:t>Miss Penalty=1+15+32B/8B=20cycles • AMAT=1+0.05x20=2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Cache #2 </a:t>
            </a:r>
          </a:p>
          <a:p>
            <a:r>
              <a:rPr lang="en-IN" sz="2000" dirty="0"/>
              <a:t>For a 64-byte memory access takes 24 cycles: </a:t>
            </a:r>
          </a:p>
          <a:p>
            <a:r>
              <a:rPr lang="en-IN" sz="2000" dirty="0"/>
              <a:t>1 (send address) + 15 (memory access) + 8 (four 8-byte transfers)  </a:t>
            </a:r>
          </a:p>
          <a:p>
            <a:r>
              <a:rPr lang="en-IN" sz="2000" dirty="0"/>
              <a:t>Miss Penalty = 1 + 15 + 64B/8B = 24 cycles • AMAT = 1 + 0.04 x 24 = 1.9</a:t>
            </a:r>
          </a:p>
        </p:txBody>
      </p:sp>
    </p:spTree>
    <p:extLst>
      <p:ext uri="{BB962C8B-B14F-4D97-AF65-F5344CB8AC3E}">
        <p14:creationId xmlns:p14="http://schemas.microsoft.com/office/powerpoint/2010/main" val="3848460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 dirty="0">
                <a:solidFill>
                  <a:srgbClr val="558ED5"/>
                </a:solidFill>
                <a:latin typeface="Calibri"/>
                <a:ea typeface="DejaVu Sans"/>
              </a:rPr>
              <a:t>Cache performance – example </a:t>
            </a:r>
            <a:r>
              <a:rPr lang="en-IN" sz="2800" b="1" cap="small" spc="-1" dirty="0">
                <a:solidFill>
                  <a:srgbClr val="558ED5"/>
                </a:solidFill>
                <a:latin typeface="Calibri"/>
                <a:ea typeface="DejaVu Sans"/>
              </a:rPr>
              <a:t>3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FB0FD-29BE-4E04-9E39-CC8486C5F78B}"/>
              </a:ext>
            </a:extLst>
          </p:cNvPr>
          <p:cNvSpPr/>
          <p:nvPr/>
        </p:nvSpPr>
        <p:spPr>
          <a:xfrm>
            <a:off x="320511" y="1859340"/>
            <a:ext cx="84181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Assume that 33% of the instructions in a program are data accesses. The cache hit ratio is 97% and the hit time is one cycle, but the miss penalty is 20 cycles.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Memory stall cycles = Memory accesses x Miss rate x Miss penalty </a:t>
            </a:r>
          </a:p>
          <a:p>
            <a:r>
              <a:rPr lang="en-US" sz="2000" dirty="0"/>
              <a:t>= 0.33 x 0.03 x 20 cycles </a:t>
            </a:r>
          </a:p>
          <a:p>
            <a:r>
              <a:rPr lang="en-US" sz="2000" dirty="0"/>
              <a:t>= 0.2 cycles </a:t>
            </a:r>
          </a:p>
          <a:p>
            <a:endParaRPr lang="en-US" sz="2000" dirty="0"/>
          </a:p>
          <a:p>
            <a:r>
              <a:rPr lang="en-US" sz="2000" dirty="0"/>
              <a:t>CPI =[1 + 0.2]  = 1.2 CPU </a:t>
            </a:r>
          </a:p>
          <a:p>
            <a:r>
              <a:rPr lang="en-US" sz="2000" dirty="0"/>
              <a:t>Execution Time = IC x 1.2 x cycle Time</a:t>
            </a:r>
          </a:p>
          <a:p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37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 dirty="0">
                <a:solidFill>
                  <a:srgbClr val="558ED5"/>
                </a:solidFill>
                <a:latin typeface="Calibri"/>
                <a:ea typeface="DejaVu Sans"/>
              </a:rPr>
              <a:t>Cache performance – example 4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FB0FD-29BE-4E04-9E39-CC8486C5F78B}"/>
              </a:ext>
            </a:extLst>
          </p:cNvPr>
          <p:cNvSpPr/>
          <p:nvPr/>
        </p:nvSpPr>
        <p:spPr>
          <a:xfrm>
            <a:off x="320511" y="1859340"/>
            <a:ext cx="8418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 pipelined processor that has an average CPI of 1.8 without accounting for memory stalls.  I-Cache has a hit rate of 95% and the D-Cache has a hit rate of 98%.  Assume that memory reference instructions account for 30% of all the instructions executed.  Out of these 80% are loads and 20% are stores.  On average, the read-miss penalty is 20 cycles and the write-miss penalty is 5 cycles.  Compute the effective CPI of the processor accounting for the memory stalls.</a:t>
            </a:r>
          </a:p>
        </p:txBody>
      </p:sp>
    </p:spTree>
    <p:extLst>
      <p:ext uri="{BB962C8B-B14F-4D97-AF65-F5344CB8AC3E}">
        <p14:creationId xmlns:p14="http://schemas.microsoft.com/office/powerpoint/2010/main" val="1472144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62000" y="7318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 dirty="0">
                <a:solidFill>
                  <a:srgbClr val="558ED5"/>
                </a:solidFill>
                <a:latin typeface="Calibri"/>
                <a:ea typeface="DejaVu Sans"/>
              </a:rPr>
              <a:t>Cache performance – example 4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1F7C2-8ED6-48CC-B7A2-F72C0DD6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878"/>
            <a:ext cx="9144000" cy="45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7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70560" y="1179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457200" y="2133720"/>
            <a:ext cx="8226720" cy="29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558ED5"/>
                </a:solidFill>
                <a:latin typeface="Calibri"/>
                <a:ea typeface="DejaVu Sans"/>
              </a:rPr>
              <a:t>Q &amp; A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558ED5"/>
                </a:solidFill>
                <a:latin typeface="Calibri"/>
                <a:ea typeface="DejaVu Sans"/>
              </a:rPr>
              <a:t>Cache Performance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considerations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43360" y="1828800"/>
            <a:ext cx="8838000" cy="38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43A5C"/>
              </a:buClr>
              <a:buFont typeface="Arial"/>
              <a:buChar char="•"/>
            </a:pPr>
            <a:r>
              <a:rPr lang="en-IN" sz="2400" b="0" strike="noStrike" spc="-1" dirty="0">
                <a:latin typeface="Calibri"/>
                <a:ea typeface="DejaVu Sans"/>
              </a:rPr>
              <a:t>A key design objective is to achieve the best possible performance at the lowest possible cost</a:t>
            </a:r>
            <a:r>
              <a:rPr lang="en-IN" sz="2400" b="0" strike="noStrike" spc="-1" dirty="0">
                <a:solidFill>
                  <a:srgbClr val="043A5C"/>
                </a:solidFill>
                <a:latin typeface="Calibri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558ED5"/>
              </a:buClr>
              <a:buFont typeface="Arial"/>
              <a:buChar char="–"/>
            </a:pPr>
            <a:r>
              <a:rPr lang="en-IN" sz="2400" b="0" strike="noStrike" spc="-1" dirty="0">
                <a:solidFill>
                  <a:srgbClr val="558ED5"/>
                </a:solidFill>
                <a:latin typeface="Calibri"/>
                <a:ea typeface="DejaVu Sans"/>
              </a:rPr>
              <a:t>Price/performance ratio is a common measure.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43A5C"/>
              </a:buClr>
              <a:buFont typeface="Arial"/>
              <a:buChar char="•"/>
            </a:pPr>
            <a:r>
              <a:rPr lang="en-IN" sz="2400" b="0" strike="noStrike" spc="-1" dirty="0">
                <a:latin typeface="Calibri"/>
                <a:ea typeface="DejaVu Sans"/>
              </a:rPr>
              <a:t>Performance of a processor depends on: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43A5C"/>
              </a:buClr>
              <a:buFont typeface="Arial"/>
              <a:buChar char="–"/>
            </a:pPr>
            <a:r>
              <a:rPr lang="en-IN" sz="2400" b="0" strike="noStrike" spc="-1" dirty="0">
                <a:latin typeface="Calibri"/>
                <a:ea typeface="DejaVu Sans"/>
              </a:rPr>
              <a:t>How fast machine instructions can be brought into the processor for execution.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43A5C"/>
              </a:buClr>
              <a:buFont typeface="Arial"/>
              <a:buChar char="–"/>
            </a:pPr>
            <a:r>
              <a:rPr lang="en-IN" sz="2400" b="0" strike="noStrike" spc="-1" dirty="0">
                <a:latin typeface="Calibri"/>
                <a:ea typeface="DejaVu Sans"/>
              </a:rPr>
              <a:t>How fast the instructions can be executed.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considerations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43360" y="1828800"/>
            <a:ext cx="8838000" cy="38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latin typeface="Calibri"/>
                <a:ea typeface="DejaVu Sans"/>
              </a:rPr>
              <a:t>Memory hierarchy described earlier was created to increase the speed and size of the memory at an affordable cost.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43A5C"/>
              </a:buClr>
              <a:buFont typeface="Arial"/>
              <a:buChar char="•"/>
            </a:pPr>
            <a:r>
              <a:rPr lang="en-IN" sz="2400" b="0" strike="noStrike" spc="-1" dirty="0">
                <a:latin typeface="Calibri"/>
                <a:ea typeface="DejaVu Sans"/>
              </a:rPr>
              <a:t>Data need to be transferred between various units of this hierarchy as well. </a:t>
            </a:r>
            <a:endParaRPr lang="en-IN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 dirty="0">
                <a:latin typeface="Calibri"/>
                <a:ea typeface="DejaVu Sans"/>
              </a:rPr>
              <a:t>Speed and efficiency of data transfer between these various memory units also impacts the performance.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57600" y="1828800"/>
            <a:ext cx="8830080" cy="447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New data are brought into the processor when they are first needed.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Processor has to wait before the data transfer is complete.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 the data into the cache before they are actually needed, or a before a Read miss occurs.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Prefetching should occur (hopefully) when the processor is busy executing instructions that do not result in a read miss.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enhancements - prefetching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1800000"/>
            <a:ext cx="8990640" cy="444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Prefetching can be accomplished through software by including a special instruction in the machine language of the processor.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	- Inclusion of prefetch instructions increases the length of the programs.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Prefetching can also be accomplished using hardware: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	- Circuitry that attempts to discover patterns in memory references and then prefetches according to this pattern.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enhancements - prefetching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278720"/>
            <a:ext cx="9206640" cy="40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560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Prefetching can be accomplished through software by including a special instruction in the machine language of the processor. </a:t>
            </a:r>
            <a:endParaRPr lang="en-IN" sz="2400" b="0" strike="noStrike" spc="-1"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	- Inclusion of prefetch instructions increases the 		          length of the programs.</a:t>
            </a:r>
            <a:endParaRPr lang="en-IN" sz="2400" b="0" strike="noStrike" spc="-1">
              <a:latin typeface="Arial"/>
            </a:endParaRPr>
          </a:p>
          <a:p>
            <a:pPr marL="457560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Prefetching can also be accomplished using hardware:</a:t>
            </a:r>
            <a:endParaRPr lang="en-IN" sz="2400" b="0" strike="noStrike" spc="-1">
              <a:latin typeface="Arial"/>
            </a:endParaRPr>
          </a:p>
          <a:p>
            <a:pPr marL="457560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	- Circuitry that attempts to discover patterns in memory references and then prefetches according to this pattern.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enhancements - prefetching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4000" y="1584000"/>
            <a:ext cx="890064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Prefetching scheme does not work if it stops other accesses to the cache until the prefetch is completed.</a:t>
            </a:r>
            <a:endParaRPr lang="en-IN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558ED5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558ED5"/>
                </a:solidFill>
                <a:latin typeface="Calibri"/>
                <a:ea typeface="DejaVu Sans"/>
              </a:rPr>
              <a:t>  A cache of this type is said to be “locked” while it services a miss.</a:t>
            </a:r>
            <a:endParaRPr lang="en-IN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Cache structure which supports multiple outstanding misses is called a lockup free cache.</a:t>
            </a:r>
            <a:endParaRPr lang="en-IN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99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99"/>
                </a:solidFill>
                <a:latin typeface="Calibri"/>
                <a:ea typeface="DejaVu Sans"/>
              </a:rPr>
              <a:t>  </a:t>
            </a:r>
            <a:r>
              <a:rPr lang="en-IN" sz="2400" b="0" strike="noStrike" spc="-1">
                <a:solidFill>
                  <a:srgbClr val="558ED5"/>
                </a:solidFill>
                <a:latin typeface="Calibri"/>
                <a:ea typeface="DejaVu Sans"/>
              </a:rPr>
              <a:t>Since only one miss can be serviced at a time, a lockup free cache must include circuits that keep track of all the outstanding misses.</a:t>
            </a:r>
            <a:endParaRPr lang="en-IN" sz="2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Special registers may hold the necessary information about these misses.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0960" y="68580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Performance enhancements – lockup free cache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43360" y="88416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470560" y="197964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2"/>
          <p:cNvPicPr/>
          <p:nvPr/>
        </p:nvPicPr>
        <p:blipFill>
          <a:blip r:embed="rId3"/>
          <a:stretch/>
        </p:blipFill>
        <p:spPr>
          <a:xfrm>
            <a:off x="1219320" y="2386080"/>
            <a:ext cx="5609160" cy="475200"/>
          </a:xfrm>
          <a:prstGeom prst="rect">
            <a:avLst/>
          </a:prstGeom>
          <a:ln w="9360">
            <a:noFill/>
          </a:ln>
        </p:spPr>
      </p:pic>
      <p:pic>
        <p:nvPicPr>
          <p:cNvPr id="154" name="Picture 3"/>
          <p:cNvPicPr/>
          <p:nvPr/>
        </p:nvPicPr>
        <p:blipFill>
          <a:blip r:embed="rId4"/>
          <a:stretch/>
        </p:blipFill>
        <p:spPr>
          <a:xfrm>
            <a:off x="1295280" y="3043080"/>
            <a:ext cx="4075560" cy="751320"/>
          </a:xfrm>
          <a:prstGeom prst="rect">
            <a:avLst/>
          </a:prstGeom>
          <a:ln w="9360">
            <a:noFill/>
          </a:ln>
        </p:spPr>
      </p:pic>
      <p:pic>
        <p:nvPicPr>
          <p:cNvPr id="155" name="Picture 4"/>
          <p:cNvPicPr/>
          <p:nvPr/>
        </p:nvPicPr>
        <p:blipFill>
          <a:blip r:embed="rId5"/>
          <a:stretch/>
        </p:blipFill>
        <p:spPr>
          <a:xfrm>
            <a:off x="1847880" y="3799800"/>
            <a:ext cx="3447000" cy="684720"/>
          </a:xfrm>
          <a:prstGeom prst="rect">
            <a:avLst/>
          </a:prstGeom>
          <a:ln w="9360">
            <a:noFill/>
          </a:ln>
        </p:spPr>
      </p:pic>
      <p:pic>
        <p:nvPicPr>
          <p:cNvPr id="156" name="Picture 5"/>
          <p:cNvPicPr/>
          <p:nvPr/>
        </p:nvPicPr>
        <p:blipFill>
          <a:blip r:embed="rId6"/>
          <a:stretch/>
        </p:blipFill>
        <p:spPr>
          <a:xfrm>
            <a:off x="1371600" y="4546800"/>
            <a:ext cx="6073560" cy="513360"/>
          </a:xfrm>
          <a:prstGeom prst="rect">
            <a:avLst/>
          </a:prstGeom>
          <a:ln w="9360">
            <a:noFill/>
          </a:ln>
        </p:spPr>
      </p:pic>
      <p:pic>
        <p:nvPicPr>
          <p:cNvPr id="157" name="Picture 6"/>
          <p:cNvPicPr/>
          <p:nvPr/>
        </p:nvPicPr>
        <p:blipFill>
          <a:blip r:embed="rId7"/>
          <a:stretch/>
        </p:blipFill>
        <p:spPr>
          <a:xfrm>
            <a:off x="2743200" y="5094720"/>
            <a:ext cx="5494680" cy="732240"/>
          </a:xfrm>
          <a:prstGeom prst="rect">
            <a:avLst/>
          </a:prstGeom>
          <a:ln w="9360"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-23040" y="1590480"/>
            <a:ext cx="75873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002060"/>
                </a:solidFill>
                <a:latin typeface="Calibri"/>
                <a:ea typeface="DejaVu Sans"/>
              </a:rPr>
              <a:t>The Processor Performance Equation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43360" y="77400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558ED5"/>
                </a:solidFill>
                <a:latin typeface="Calibri"/>
                <a:ea typeface="DejaVu Sans"/>
              </a:rPr>
              <a:t>Cache performance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68320" y="1854360"/>
            <a:ext cx="183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243360" y="1443600"/>
            <a:ext cx="8756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558ED5"/>
                </a:solidFill>
                <a:latin typeface="Calibri"/>
                <a:ea typeface="DejaVu Sans"/>
              </a:rPr>
              <a:t>Different instruction types having different CPIs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62" name="Picture 3"/>
          <p:cNvPicPr/>
          <p:nvPr/>
        </p:nvPicPr>
        <p:blipFill>
          <a:blip r:embed="rId3"/>
          <a:stretch/>
        </p:blipFill>
        <p:spPr>
          <a:xfrm>
            <a:off x="1123560" y="2951280"/>
            <a:ext cx="5618520" cy="1227600"/>
          </a:xfrm>
          <a:prstGeom prst="rect">
            <a:avLst/>
          </a:prstGeom>
          <a:ln w="9360">
            <a:noFill/>
          </a:ln>
        </p:spPr>
      </p:pic>
      <p:pic>
        <p:nvPicPr>
          <p:cNvPr id="163" name="Picture 2"/>
          <p:cNvPicPr/>
          <p:nvPr/>
        </p:nvPicPr>
        <p:blipFill>
          <a:blip r:embed="rId4"/>
          <a:stretch/>
        </p:blipFill>
        <p:spPr>
          <a:xfrm>
            <a:off x="951840" y="1872360"/>
            <a:ext cx="4599360" cy="1122840"/>
          </a:xfrm>
          <a:prstGeom prst="rect">
            <a:avLst/>
          </a:prstGeom>
          <a:ln w="9360"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-38160" y="4179960"/>
            <a:ext cx="9219240" cy="25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558ED5"/>
                </a:solidFill>
                <a:latin typeface="Calibri"/>
                <a:ea typeface="DejaVu Sans"/>
              </a:rPr>
              <a:t>One method  to evaluate cache performance is to expand processor execution time. </a:t>
            </a: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558ED5"/>
                </a:solidFill>
                <a:latin typeface="Calibri"/>
                <a:ea typeface="DejaVu Sans"/>
              </a:rPr>
              <a:t>Add memory stall cycles - the number of cycles during which the processor is waiting for a memory access.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CPU Execution =  (CPU clock cycles + Memory stall cycles) x Clock cycle execution time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1076</Words>
  <Application>Microsoft Office PowerPoint</Application>
  <PresentationFormat>On-screen Show (4:3)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 R BadriPrasad</dc:creator>
  <dc:description/>
  <cp:lastModifiedBy>Surabhi Vedagiri</cp:lastModifiedBy>
  <cp:revision>55</cp:revision>
  <dcterms:created xsi:type="dcterms:W3CDTF">2006-08-16T00:00:00Z</dcterms:created>
  <dcterms:modified xsi:type="dcterms:W3CDTF">2020-03-10T07:38:49Z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