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9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94"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&lt;header&gt;</a:t>
            </a:r>
          </a:p>
        </p:txBody>
      </p:sp>
      <p:sp>
        <p:nvSpPr>
          <p:cNvPr id="9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&lt;date/time&gt;</a:t>
            </a:r>
          </a:p>
        </p:txBody>
      </p:sp>
      <p:sp>
        <p:nvSpPr>
          <p:cNvPr id="9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&lt;footer&gt;</a:t>
            </a:r>
          </a:p>
        </p:txBody>
      </p:sp>
      <p:sp>
        <p:nvSpPr>
          <p:cNvPr id="9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CFDE11D-8AC7-49B3-A939-A37B491F7CA7}"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08433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1143000" y="685800"/>
            <a:ext cx="4572000" cy="3429000"/>
          </a:xfrm>
          <a:prstGeom prst="rect">
            <a:avLst/>
          </a:prstGeom>
        </p:spPr>
      </p:sp>
      <p:sp>
        <p:nvSpPr>
          <p:cNvPr id="175"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7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3009E60-FA7B-4060-AFE0-DD9E6E527B6F}" type="slidenum">
              <a:rPr lang="en-IN" sz="1200" b="0" strike="noStrike" spc="-1">
                <a:solidFill>
                  <a:srgbClr val="000000"/>
                </a:solidFill>
                <a:latin typeface="+mn-lt"/>
                <a:ea typeface="+mn-ea"/>
              </a:rPr>
              <a:t>1</a:t>
            </a:fld>
            <a:endParaRPr lang="en-IN" sz="1200" b="0" strike="noStrike" spc="-1">
              <a:latin typeface="Times New Roman"/>
            </a:endParaRPr>
          </a:p>
        </p:txBody>
      </p:sp>
      <p:sp>
        <p:nvSpPr>
          <p:cNvPr id="177" name="TextShape 4"/>
          <p:cNvSpPr txBox="1"/>
          <p:nvPr/>
        </p:nvSpPr>
        <p:spPr>
          <a:xfrm>
            <a:off x="0" y="0"/>
            <a:ext cx="2971440" cy="456840"/>
          </a:xfrm>
          <a:prstGeom prst="rect">
            <a:avLst/>
          </a:prstGeom>
          <a:noFill/>
          <a:ln>
            <a:noFill/>
          </a:ln>
        </p:spPr>
        <p:txBody>
          <a:bodyPr>
            <a:noAutofit/>
          </a:bodyPr>
          <a:lstStyle/>
          <a:p>
            <a:endParaRPr lang="en-IN" sz="2400" b="0" strike="noStrike" spc="-1">
              <a:latin typeface="Times New Roman"/>
            </a:endParaRPr>
          </a:p>
        </p:txBody>
      </p:sp>
    </p:spTree>
    <p:extLst>
      <p:ext uri="{BB962C8B-B14F-4D97-AF65-F5344CB8AC3E}">
        <p14:creationId xmlns:p14="http://schemas.microsoft.com/office/powerpoint/2010/main" val="461150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1143000" y="685800"/>
            <a:ext cx="4572000" cy="3429000"/>
          </a:xfrm>
          <a:prstGeom prst="rect">
            <a:avLst/>
          </a:prstGeom>
        </p:spPr>
      </p:sp>
      <p:sp>
        <p:nvSpPr>
          <p:cNvPr id="211"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12" name="TextShape 3"/>
          <p:cNvSpPr txBox="1"/>
          <p:nvPr/>
        </p:nvSpPr>
        <p:spPr>
          <a:xfrm>
            <a:off x="3884760" y="0"/>
            <a:ext cx="2971440" cy="456840"/>
          </a:xfrm>
          <a:prstGeom prst="rect">
            <a:avLst/>
          </a:prstGeom>
          <a:noFill/>
          <a:ln>
            <a:noFill/>
          </a:ln>
        </p:spPr>
        <p:txBody>
          <a:bodyPr>
            <a:noAutofit/>
          </a:bodyPr>
          <a:lstStyle/>
          <a:p>
            <a:pPr algn="r">
              <a:lnSpc>
                <a:spcPct val="100000"/>
              </a:lnSpc>
            </a:pPr>
            <a:fld id="{13C5700F-B5A5-4156-B300-DDC43D58800F}"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13"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19A39D7D-B929-408B-B710-68FD89089329}" type="slidenum">
              <a:rPr lang="en-IN" sz="1200" b="0" strike="noStrike" spc="-1">
                <a:solidFill>
                  <a:srgbClr val="000000"/>
                </a:solidFill>
                <a:latin typeface="+mn-lt"/>
                <a:ea typeface="+mn-ea"/>
              </a:rPr>
              <a:t>12</a:t>
            </a:fld>
            <a:endParaRPr lang="en-IN" sz="1200" b="0" strike="noStrike" spc="-1">
              <a:latin typeface="Times New Roman"/>
            </a:endParaRPr>
          </a:p>
        </p:txBody>
      </p:sp>
    </p:spTree>
    <p:extLst>
      <p:ext uri="{BB962C8B-B14F-4D97-AF65-F5344CB8AC3E}">
        <p14:creationId xmlns:p14="http://schemas.microsoft.com/office/powerpoint/2010/main" val="67738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1143000" y="685800"/>
            <a:ext cx="4572000" cy="342900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16" name="TextShape 3"/>
          <p:cNvSpPr txBox="1"/>
          <p:nvPr/>
        </p:nvSpPr>
        <p:spPr>
          <a:xfrm>
            <a:off x="3884760" y="0"/>
            <a:ext cx="2971440" cy="456840"/>
          </a:xfrm>
          <a:prstGeom prst="rect">
            <a:avLst/>
          </a:prstGeom>
          <a:noFill/>
          <a:ln>
            <a:noFill/>
          </a:ln>
        </p:spPr>
        <p:txBody>
          <a:bodyPr>
            <a:noAutofit/>
          </a:bodyPr>
          <a:lstStyle/>
          <a:p>
            <a:pPr algn="r">
              <a:lnSpc>
                <a:spcPct val="100000"/>
              </a:lnSpc>
            </a:pPr>
            <a:fld id="{99ADD592-4CC9-47FB-8149-0D4896CE86C2}"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17"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9EA2E793-C692-471A-9485-C27CEB203A18}" type="slidenum">
              <a:rPr lang="en-IN" sz="1200" b="0" strike="noStrike" spc="-1">
                <a:solidFill>
                  <a:srgbClr val="000000"/>
                </a:solidFill>
                <a:latin typeface="+mn-lt"/>
                <a:ea typeface="+mn-ea"/>
              </a:rPr>
              <a:t>13</a:t>
            </a:fld>
            <a:endParaRPr lang="en-IN" sz="1200" b="0" strike="noStrike" spc="-1">
              <a:latin typeface="Times New Roman"/>
            </a:endParaRPr>
          </a:p>
        </p:txBody>
      </p:sp>
    </p:spTree>
    <p:extLst>
      <p:ext uri="{BB962C8B-B14F-4D97-AF65-F5344CB8AC3E}">
        <p14:creationId xmlns:p14="http://schemas.microsoft.com/office/powerpoint/2010/main" val="127729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1143000" y="685800"/>
            <a:ext cx="4572000" cy="3429000"/>
          </a:xfrm>
          <a:prstGeom prst="rect">
            <a:avLst/>
          </a:prstGeom>
        </p:spPr>
      </p:sp>
      <p:sp>
        <p:nvSpPr>
          <p:cNvPr id="219"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20" name="TextShape 3"/>
          <p:cNvSpPr txBox="1"/>
          <p:nvPr/>
        </p:nvSpPr>
        <p:spPr>
          <a:xfrm>
            <a:off x="3884760" y="0"/>
            <a:ext cx="2971440" cy="456840"/>
          </a:xfrm>
          <a:prstGeom prst="rect">
            <a:avLst/>
          </a:prstGeom>
          <a:noFill/>
          <a:ln>
            <a:noFill/>
          </a:ln>
        </p:spPr>
        <p:txBody>
          <a:bodyPr>
            <a:noAutofit/>
          </a:bodyPr>
          <a:lstStyle/>
          <a:p>
            <a:pPr algn="r">
              <a:lnSpc>
                <a:spcPct val="100000"/>
              </a:lnSpc>
            </a:pPr>
            <a:fld id="{B58A7CC9-C01B-4AB8-BB0E-2FF7A66B7E71}"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21"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9F18CBEF-3E50-48CC-87B5-0A1E7785DB5E}" type="slidenum">
              <a:rPr lang="en-IN" sz="1200" b="0" strike="noStrike" spc="-1">
                <a:solidFill>
                  <a:srgbClr val="000000"/>
                </a:solidFill>
                <a:latin typeface="+mn-lt"/>
                <a:ea typeface="+mn-ea"/>
              </a:rPr>
              <a:t>14</a:t>
            </a:fld>
            <a:endParaRPr lang="en-IN" sz="1200" b="0" strike="noStrike" spc="-1">
              <a:latin typeface="Times New Roman"/>
            </a:endParaRPr>
          </a:p>
        </p:txBody>
      </p:sp>
    </p:spTree>
    <p:extLst>
      <p:ext uri="{BB962C8B-B14F-4D97-AF65-F5344CB8AC3E}">
        <p14:creationId xmlns:p14="http://schemas.microsoft.com/office/powerpoint/2010/main" val="2605162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1143000" y="685800"/>
            <a:ext cx="4572000" cy="3429000"/>
          </a:xfrm>
          <a:prstGeom prst="rect">
            <a:avLst/>
          </a:prstGeom>
        </p:spPr>
      </p:sp>
      <p:sp>
        <p:nvSpPr>
          <p:cNvPr id="223"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24" name="TextShape 3"/>
          <p:cNvSpPr txBox="1"/>
          <p:nvPr/>
        </p:nvSpPr>
        <p:spPr>
          <a:xfrm>
            <a:off x="3884760" y="0"/>
            <a:ext cx="2971440" cy="456840"/>
          </a:xfrm>
          <a:prstGeom prst="rect">
            <a:avLst/>
          </a:prstGeom>
          <a:noFill/>
          <a:ln>
            <a:noFill/>
          </a:ln>
        </p:spPr>
        <p:txBody>
          <a:bodyPr>
            <a:noAutofit/>
          </a:bodyPr>
          <a:lstStyle/>
          <a:p>
            <a:pPr algn="r">
              <a:lnSpc>
                <a:spcPct val="100000"/>
              </a:lnSpc>
            </a:pPr>
            <a:fld id="{96DC2580-C7A0-40E7-95EA-AED471430C34}"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25"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1A58FC37-F73A-497C-A726-100209D123F1}" type="slidenum">
              <a:rPr lang="en-IN" sz="1200" b="0" strike="noStrike" spc="-1">
                <a:solidFill>
                  <a:srgbClr val="000000"/>
                </a:solidFill>
                <a:latin typeface="+mn-lt"/>
                <a:ea typeface="+mn-ea"/>
              </a:rPr>
              <a:t>15</a:t>
            </a:fld>
            <a:endParaRPr lang="en-IN" sz="1200" b="0" strike="noStrike" spc="-1">
              <a:latin typeface="Times New Roman"/>
            </a:endParaRPr>
          </a:p>
        </p:txBody>
      </p:sp>
    </p:spTree>
    <p:extLst>
      <p:ext uri="{BB962C8B-B14F-4D97-AF65-F5344CB8AC3E}">
        <p14:creationId xmlns:p14="http://schemas.microsoft.com/office/powerpoint/2010/main" val="4159990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1143000" y="685800"/>
            <a:ext cx="4572000" cy="3429000"/>
          </a:xfrm>
          <a:prstGeom prst="rect">
            <a:avLst/>
          </a:prstGeom>
        </p:spPr>
      </p:sp>
      <p:sp>
        <p:nvSpPr>
          <p:cNvPr id="227"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28" name="TextShape 3"/>
          <p:cNvSpPr txBox="1"/>
          <p:nvPr/>
        </p:nvSpPr>
        <p:spPr>
          <a:xfrm>
            <a:off x="3884760" y="0"/>
            <a:ext cx="2971440" cy="456840"/>
          </a:xfrm>
          <a:prstGeom prst="rect">
            <a:avLst/>
          </a:prstGeom>
          <a:noFill/>
          <a:ln>
            <a:noFill/>
          </a:ln>
        </p:spPr>
        <p:txBody>
          <a:bodyPr>
            <a:noAutofit/>
          </a:bodyPr>
          <a:lstStyle/>
          <a:p>
            <a:pPr algn="r">
              <a:lnSpc>
                <a:spcPct val="100000"/>
              </a:lnSpc>
            </a:pPr>
            <a:fld id="{66D1E9A0-5D88-413A-B00C-0C1EEE6CC653}"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29"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354363FD-A61F-4674-BD83-B170CA864F8C}" type="slidenum">
              <a:rPr lang="en-IN" sz="1200" b="0" strike="noStrike" spc="-1">
                <a:solidFill>
                  <a:srgbClr val="000000"/>
                </a:solidFill>
                <a:latin typeface="+mn-lt"/>
                <a:ea typeface="+mn-ea"/>
              </a:rPr>
              <a:t>16</a:t>
            </a:fld>
            <a:endParaRPr lang="en-IN" sz="1200" b="0" strike="noStrike" spc="-1">
              <a:latin typeface="Times New Roman"/>
            </a:endParaRPr>
          </a:p>
        </p:txBody>
      </p:sp>
    </p:spTree>
    <p:extLst>
      <p:ext uri="{BB962C8B-B14F-4D97-AF65-F5344CB8AC3E}">
        <p14:creationId xmlns:p14="http://schemas.microsoft.com/office/powerpoint/2010/main" val="49810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1143000" y="685800"/>
            <a:ext cx="4572000" cy="3429000"/>
          </a:xfrm>
          <a:prstGeom prst="rect">
            <a:avLst/>
          </a:prstGeom>
        </p:spPr>
      </p:sp>
      <p:sp>
        <p:nvSpPr>
          <p:cNvPr id="231"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32" name="TextShape 3"/>
          <p:cNvSpPr txBox="1"/>
          <p:nvPr/>
        </p:nvSpPr>
        <p:spPr>
          <a:xfrm>
            <a:off x="3884760" y="0"/>
            <a:ext cx="2971440" cy="456840"/>
          </a:xfrm>
          <a:prstGeom prst="rect">
            <a:avLst/>
          </a:prstGeom>
          <a:noFill/>
          <a:ln>
            <a:noFill/>
          </a:ln>
        </p:spPr>
        <p:txBody>
          <a:bodyPr>
            <a:noAutofit/>
          </a:bodyPr>
          <a:lstStyle/>
          <a:p>
            <a:pPr algn="r">
              <a:lnSpc>
                <a:spcPct val="100000"/>
              </a:lnSpc>
            </a:pPr>
            <a:fld id="{1427F2A7-3C3A-454F-A631-CA3ACEC89A51}"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33"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87F9884B-A166-464F-A330-B05CAEC5E5D4}" type="slidenum">
              <a:rPr lang="en-IN" sz="1200" b="0" strike="noStrike" spc="-1">
                <a:solidFill>
                  <a:srgbClr val="000000"/>
                </a:solidFill>
                <a:latin typeface="+mn-lt"/>
                <a:ea typeface="+mn-ea"/>
              </a:rPr>
              <a:t>17</a:t>
            </a:fld>
            <a:endParaRPr lang="en-IN" sz="1200" b="0" strike="noStrike" spc="-1">
              <a:latin typeface="Times New Roman"/>
            </a:endParaRPr>
          </a:p>
        </p:txBody>
      </p:sp>
    </p:spTree>
    <p:extLst>
      <p:ext uri="{BB962C8B-B14F-4D97-AF65-F5344CB8AC3E}">
        <p14:creationId xmlns:p14="http://schemas.microsoft.com/office/powerpoint/2010/main" val="206623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1143000" y="685800"/>
            <a:ext cx="4572000" cy="3429000"/>
          </a:xfrm>
          <a:prstGeom prst="rect">
            <a:avLst/>
          </a:prstGeom>
        </p:spPr>
      </p:sp>
      <p:sp>
        <p:nvSpPr>
          <p:cNvPr id="235"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36" name="TextShape 3"/>
          <p:cNvSpPr txBox="1"/>
          <p:nvPr/>
        </p:nvSpPr>
        <p:spPr>
          <a:xfrm>
            <a:off x="3884760" y="0"/>
            <a:ext cx="2971440" cy="456840"/>
          </a:xfrm>
          <a:prstGeom prst="rect">
            <a:avLst/>
          </a:prstGeom>
          <a:noFill/>
          <a:ln>
            <a:noFill/>
          </a:ln>
        </p:spPr>
        <p:txBody>
          <a:bodyPr>
            <a:noAutofit/>
          </a:bodyPr>
          <a:lstStyle/>
          <a:p>
            <a:pPr algn="r">
              <a:lnSpc>
                <a:spcPct val="100000"/>
              </a:lnSpc>
            </a:pPr>
            <a:fld id="{82A35645-0341-4CDA-8615-891E4A743AD3}"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37"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5FAB327E-7F63-4897-8FCD-6C4CF600BD3E}" type="slidenum">
              <a:rPr lang="en-IN" sz="1200" b="0" strike="noStrike" spc="-1">
                <a:solidFill>
                  <a:srgbClr val="000000"/>
                </a:solidFill>
                <a:latin typeface="+mn-lt"/>
                <a:ea typeface="+mn-ea"/>
              </a:rPr>
              <a:t>18</a:t>
            </a:fld>
            <a:endParaRPr lang="en-IN" sz="1200" b="0" strike="noStrike" spc="-1">
              <a:latin typeface="Times New Roman"/>
            </a:endParaRPr>
          </a:p>
        </p:txBody>
      </p:sp>
    </p:spTree>
    <p:extLst>
      <p:ext uri="{BB962C8B-B14F-4D97-AF65-F5344CB8AC3E}">
        <p14:creationId xmlns:p14="http://schemas.microsoft.com/office/powerpoint/2010/main" val="10972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1143000" y="685800"/>
            <a:ext cx="4572000" cy="3429000"/>
          </a:xfrm>
          <a:prstGeom prst="rect">
            <a:avLst/>
          </a:prstGeom>
        </p:spPr>
      </p:sp>
      <p:sp>
        <p:nvSpPr>
          <p:cNvPr id="179"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80" name="TextShape 3"/>
          <p:cNvSpPr txBox="1"/>
          <p:nvPr/>
        </p:nvSpPr>
        <p:spPr>
          <a:xfrm>
            <a:off x="3884760" y="0"/>
            <a:ext cx="2971440" cy="456840"/>
          </a:xfrm>
          <a:prstGeom prst="rect">
            <a:avLst/>
          </a:prstGeom>
          <a:noFill/>
          <a:ln>
            <a:noFill/>
          </a:ln>
        </p:spPr>
        <p:txBody>
          <a:bodyPr>
            <a:noAutofit/>
          </a:bodyPr>
          <a:lstStyle/>
          <a:p>
            <a:pPr algn="r">
              <a:lnSpc>
                <a:spcPct val="100000"/>
              </a:lnSpc>
            </a:pPr>
            <a:fld id="{C84CDBA5-E95C-44FC-AF6B-48D2087ABA10}"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181"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3E3017F7-189C-4E38-AB0D-B82EE9C1FD0D}" type="slidenum">
              <a:rPr lang="en-IN" sz="1200" b="0" strike="noStrike" spc="-1">
                <a:solidFill>
                  <a:srgbClr val="000000"/>
                </a:solidFill>
                <a:latin typeface="+mn-lt"/>
                <a:ea typeface="+mn-ea"/>
              </a:rPr>
              <a:t>2</a:t>
            </a:fld>
            <a:endParaRPr lang="en-IN" sz="1200" b="0" strike="noStrike" spc="-1">
              <a:latin typeface="Times New Roman"/>
            </a:endParaRPr>
          </a:p>
        </p:txBody>
      </p:sp>
    </p:spTree>
    <p:extLst>
      <p:ext uri="{BB962C8B-B14F-4D97-AF65-F5344CB8AC3E}">
        <p14:creationId xmlns:p14="http://schemas.microsoft.com/office/powerpoint/2010/main" val="120315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143000" y="685800"/>
            <a:ext cx="4572000" cy="3429000"/>
          </a:xfrm>
          <a:prstGeom prst="rect">
            <a:avLst/>
          </a:prstGeom>
        </p:spPr>
      </p:sp>
      <p:sp>
        <p:nvSpPr>
          <p:cNvPr id="183"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84" name="TextShape 3"/>
          <p:cNvSpPr txBox="1"/>
          <p:nvPr/>
        </p:nvSpPr>
        <p:spPr>
          <a:xfrm>
            <a:off x="3884760" y="0"/>
            <a:ext cx="2971440" cy="456840"/>
          </a:xfrm>
          <a:prstGeom prst="rect">
            <a:avLst/>
          </a:prstGeom>
          <a:noFill/>
          <a:ln>
            <a:noFill/>
          </a:ln>
        </p:spPr>
        <p:txBody>
          <a:bodyPr>
            <a:noAutofit/>
          </a:bodyPr>
          <a:lstStyle/>
          <a:p>
            <a:pPr algn="r">
              <a:lnSpc>
                <a:spcPct val="100000"/>
              </a:lnSpc>
            </a:pPr>
            <a:fld id="{D2C51296-3798-46A3-8923-723381DBEA78}"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185"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8725DA13-2EE2-43B0-91A8-C14795DFE103}" type="slidenum">
              <a:rPr lang="en-IN" sz="1200" b="0" strike="noStrike" spc="-1">
                <a:solidFill>
                  <a:srgbClr val="000000"/>
                </a:solidFill>
                <a:latin typeface="+mn-lt"/>
                <a:ea typeface="+mn-ea"/>
              </a:rPr>
              <a:t>3</a:t>
            </a:fld>
            <a:endParaRPr lang="en-IN" sz="1200" b="0" strike="noStrike" spc="-1">
              <a:latin typeface="Times New Roman"/>
            </a:endParaRPr>
          </a:p>
        </p:txBody>
      </p:sp>
    </p:spTree>
    <p:extLst>
      <p:ext uri="{BB962C8B-B14F-4D97-AF65-F5344CB8AC3E}">
        <p14:creationId xmlns:p14="http://schemas.microsoft.com/office/powerpoint/2010/main" val="225287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1143000" y="685800"/>
            <a:ext cx="4572000" cy="3429000"/>
          </a:xfrm>
          <a:prstGeom prst="rect">
            <a:avLst/>
          </a:prstGeom>
        </p:spPr>
      </p:sp>
      <p:sp>
        <p:nvSpPr>
          <p:cNvPr id="187"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88" name="TextShape 3"/>
          <p:cNvSpPr txBox="1"/>
          <p:nvPr/>
        </p:nvSpPr>
        <p:spPr>
          <a:xfrm>
            <a:off x="3884760" y="0"/>
            <a:ext cx="2971440" cy="456840"/>
          </a:xfrm>
          <a:prstGeom prst="rect">
            <a:avLst/>
          </a:prstGeom>
          <a:noFill/>
          <a:ln>
            <a:noFill/>
          </a:ln>
        </p:spPr>
        <p:txBody>
          <a:bodyPr>
            <a:noAutofit/>
          </a:bodyPr>
          <a:lstStyle/>
          <a:p>
            <a:pPr algn="r">
              <a:lnSpc>
                <a:spcPct val="100000"/>
              </a:lnSpc>
            </a:pPr>
            <a:fld id="{DE8E9656-2648-4F3E-9AF3-7158755AC8AC}"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189"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6F522E53-5459-4469-A5FC-CEE47878CBF1}" type="slidenum">
              <a:rPr lang="en-IN" sz="1200" b="0" strike="noStrike" spc="-1">
                <a:solidFill>
                  <a:srgbClr val="000000"/>
                </a:solidFill>
                <a:latin typeface="+mn-lt"/>
                <a:ea typeface="+mn-ea"/>
              </a:rPr>
              <a:t>4</a:t>
            </a:fld>
            <a:endParaRPr lang="en-IN" sz="1200" b="0" strike="noStrike" spc="-1">
              <a:latin typeface="Times New Roman"/>
            </a:endParaRPr>
          </a:p>
        </p:txBody>
      </p:sp>
    </p:spTree>
    <p:extLst>
      <p:ext uri="{BB962C8B-B14F-4D97-AF65-F5344CB8AC3E}">
        <p14:creationId xmlns:p14="http://schemas.microsoft.com/office/powerpoint/2010/main" val="92371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1143000" y="685800"/>
            <a:ext cx="4572000" cy="3429000"/>
          </a:xfrm>
          <a:prstGeom prst="rect">
            <a:avLst/>
          </a:prstGeom>
        </p:spPr>
      </p:sp>
      <p:sp>
        <p:nvSpPr>
          <p:cNvPr id="191"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92" name="TextShape 3"/>
          <p:cNvSpPr txBox="1"/>
          <p:nvPr/>
        </p:nvSpPr>
        <p:spPr>
          <a:xfrm>
            <a:off x="3884760" y="0"/>
            <a:ext cx="2971440" cy="456840"/>
          </a:xfrm>
          <a:prstGeom prst="rect">
            <a:avLst/>
          </a:prstGeom>
          <a:noFill/>
          <a:ln>
            <a:noFill/>
          </a:ln>
        </p:spPr>
        <p:txBody>
          <a:bodyPr>
            <a:noAutofit/>
          </a:bodyPr>
          <a:lstStyle/>
          <a:p>
            <a:pPr algn="r">
              <a:lnSpc>
                <a:spcPct val="100000"/>
              </a:lnSpc>
            </a:pPr>
            <a:fld id="{FB578CFF-4E99-444A-934C-D88501733189}"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193"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593FF62C-2C55-4770-BF10-9CDC539115D0}" type="slidenum">
              <a:rPr lang="en-IN" sz="1200" b="0" strike="noStrike" spc="-1">
                <a:solidFill>
                  <a:srgbClr val="000000"/>
                </a:solidFill>
                <a:latin typeface="+mn-lt"/>
                <a:ea typeface="+mn-ea"/>
              </a:rPr>
              <a:t>5</a:t>
            </a:fld>
            <a:endParaRPr lang="en-IN" sz="1200" b="0" strike="noStrike" spc="-1">
              <a:latin typeface="Times New Roman"/>
            </a:endParaRPr>
          </a:p>
        </p:txBody>
      </p:sp>
    </p:spTree>
    <p:extLst>
      <p:ext uri="{BB962C8B-B14F-4D97-AF65-F5344CB8AC3E}">
        <p14:creationId xmlns:p14="http://schemas.microsoft.com/office/powerpoint/2010/main" val="153474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noRot="1" noChangeAspect="1"/>
          </p:cNvSpPr>
          <p:nvPr>
            <p:ph type="sldImg"/>
          </p:nvPr>
        </p:nvSpPr>
        <p:spPr>
          <a:xfrm>
            <a:off x="1143000" y="685800"/>
            <a:ext cx="4572000" cy="3429000"/>
          </a:xfrm>
          <a:prstGeom prst="rect">
            <a:avLst/>
          </a:prstGeom>
        </p:spPr>
      </p:sp>
      <p:sp>
        <p:nvSpPr>
          <p:cNvPr id="195"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196" name="TextShape 3"/>
          <p:cNvSpPr txBox="1"/>
          <p:nvPr/>
        </p:nvSpPr>
        <p:spPr>
          <a:xfrm>
            <a:off x="3884760" y="0"/>
            <a:ext cx="2971440" cy="456840"/>
          </a:xfrm>
          <a:prstGeom prst="rect">
            <a:avLst/>
          </a:prstGeom>
          <a:noFill/>
          <a:ln>
            <a:noFill/>
          </a:ln>
        </p:spPr>
        <p:txBody>
          <a:bodyPr>
            <a:noAutofit/>
          </a:bodyPr>
          <a:lstStyle/>
          <a:p>
            <a:pPr algn="r">
              <a:lnSpc>
                <a:spcPct val="100000"/>
              </a:lnSpc>
            </a:pPr>
            <a:fld id="{B3F04018-0418-4B03-894B-AE76B437D584}"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197"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DFE600DC-195B-4C82-86EE-C18FB8883476}" type="slidenum">
              <a:rPr lang="en-IN" sz="1200" b="0" strike="noStrike" spc="-1">
                <a:solidFill>
                  <a:srgbClr val="000000"/>
                </a:solidFill>
                <a:latin typeface="+mn-lt"/>
                <a:ea typeface="+mn-ea"/>
              </a:rPr>
              <a:t>6</a:t>
            </a:fld>
            <a:endParaRPr lang="en-IN" sz="1200" b="0" strike="noStrike" spc="-1">
              <a:latin typeface="Times New Roman"/>
            </a:endParaRPr>
          </a:p>
        </p:txBody>
      </p:sp>
    </p:spTree>
    <p:extLst>
      <p:ext uri="{BB962C8B-B14F-4D97-AF65-F5344CB8AC3E}">
        <p14:creationId xmlns:p14="http://schemas.microsoft.com/office/powerpoint/2010/main" val="394909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1143000" y="685800"/>
            <a:ext cx="4572000" cy="3429000"/>
          </a:xfrm>
          <a:prstGeom prst="rect">
            <a:avLst/>
          </a:prstGeom>
        </p:spPr>
      </p:sp>
      <p:sp>
        <p:nvSpPr>
          <p:cNvPr id="199"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00" name="TextShape 3"/>
          <p:cNvSpPr txBox="1"/>
          <p:nvPr/>
        </p:nvSpPr>
        <p:spPr>
          <a:xfrm>
            <a:off x="3884760" y="0"/>
            <a:ext cx="2971440" cy="456840"/>
          </a:xfrm>
          <a:prstGeom prst="rect">
            <a:avLst/>
          </a:prstGeom>
          <a:noFill/>
          <a:ln>
            <a:noFill/>
          </a:ln>
        </p:spPr>
        <p:txBody>
          <a:bodyPr>
            <a:noAutofit/>
          </a:bodyPr>
          <a:lstStyle/>
          <a:p>
            <a:pPr algn="r">
              <a:lnSpc>
                <a:spcPct val="100000"/>
              </a:lnSpc>
            </a:pPr>
            <a:fld id="{F5AD663A-E488-4BB3-81ED-63D74A620DCF}"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01"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A3A0A498-DDB0-4BE3-80A1-B5FF0EC26320}" type="slidenum">
              <a:rPr lang="en-IN" sz="1200" b="0" strike="noStrike" spc="-1">
                <a:solidFill>
                  <a:srgbClr val="000000"/>
                </a:solidFill>
                <a:latin typeface="+mn-lt"/>
                <a:ea typeface="+mn-ea"/>
              </a:rPr>
              <a:t>7</a:t>
            </a:fld>
            <a:endParaRPr lang="en-IN" sz="1200" b="0" strike="noStrike" spc="-1">
              <a:latin typeface="Times New Roman"/>
            </a:endParaRPr>
          </a:p>
        </p:txBody>
      </p:sp>
    </p:spTree>
    <p:extLst>
      <p:ext uri="{BB962C8B-B14F-4D97-AF65-F5344CB8AC3E}">
        <p14:creationId xmlns:p14="http://schemas.microsoft.com/office/powerpoint/2010/main" val="398663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1143000" y="685800"/>
            <a:ext cx="4572000" cy="342900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04" name="TextShape 3"/>
          <p:cNvSpPr txBox="1"/>
          <p:nvPr/>
        </p:nvSpPr>
        <p:spPr>
          <a:xfrm>
            <a:off x="3884760" y="0"/>
            <a:ext cx="2971440" cy="456840"/>
          </a:xfrm>
          <a:prstGeom prst="rect">
            <a:avLst/>
          </a:prstGeom>
          <a:noFill/>
          <a:ln>
            <a:noFill/>
          </a:ln>
        </p:spPr>
        <p:txBody>
          <a:bodyPr>
            <a:noAutofit/>
          </a:bodyPr>
          <a:lstStyle/>
          <a:p>
            <a:pPr algn="r">
              <a:lnSpc>
                <a:spcPct val="100000"/>
              </a:lnSpc>
            </a:pPr>
            <a:fld id="{A30A0583-D0D3-4454-ACA4-4C664F902C27}"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05"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330D69BE-402E-4987-9D7C-FE16D0DC2AD9}" type="slidenum">
              <a:rPr lang="en-IN" sz="1200" b="0" strike="noStrike" spc="-1">
                <a:solidFill>
                  <a:srgbClr val="000000"/>
                </a:solidFill>
                <a:latin typeface="+mn-lt"/>
                <a:ea typeface="+mn-ea"/>
              </a:rPr>
              <a:t>10</a:t>
            </a:fld>
            <a:endParaRPr lang="en-IN" sz="1200" b="0" strike="noStrike" spc="-1">
              <a:latin typeface="Times New Roman"/>
            </a:endParaRPr>
          </a:p>
        </p:txBody>
      </p:sp>
    </p:spTree>
    <p:extLst>
      <p:ext uri="{BB962C8B-B14F-4D97-AF65-F5344CB8AC3E}">
        <p14:creationId xmlns:p14="http://schemas.microsoft.com/office/powerpoint/2010/main" val="172036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noRot="1" noChangeAspect="1"/>
          </p:cNvSpPr>
          <p:nvPr>
            <p:ph type="sldImg"/>
          </p:nvPr>
        </p:nvSpPr>
        <p:spPr>
          <a:xfrm>
            <a:off x="1143000" y="685800"/>
            <a:ext cx="4572000" cy="3429000"/>
          </a:xfrm>
          <a:prstGeom prst="rect">
            <a:avLst/>
          </a:prstGeom>
        </p:spPr>
      </p:sp>
      <p:sp>
        <p:nvSpPr>
          <p:cNvPr id="207" name="PlaceHolder 2"/>
          <p:cNvSpPr>
            <a:spLocks noGrp="1"/>
          </p:cNvSpPr>
          <p:nvPr>
            <p:ph type="body"/>
          </p:nvPr>
        </p:nvSpPr>
        <p:spPr>
          <a:xfrm>
            <a:off x="685800" y="4343400"/>
            <a:ext cx="5486040" cy="4114440"/>
          </a:xfrm>
          <a:prstGeom prst="rect">
            <a:avLst/>
          </a:prstGeom>
        </p:spPr>
        <p:txBody>
          <a:bodyPr>
            <a:noAutofit/>
          </a:bodyPr>
          <a:lstStyle/>
          <a:p>
            <a:endParaRPr lang="en-IN" sz="2000" b="0" strike="noStrike" spc="-1">
              <a:latin typeface="Arial"/>
            </a:endParaRPr>
          </a:p>
        </p:txBody>
      </p:sp>
      <p:sp>
        <p:nvSpPr>
          <p:cNvPr id="208" name="TextShape 3"/>
          <p:cNvSpPr txBox="1"/>
          <p:nvPr/>
        </p:nvSpPr>
        <p:spPr>
          <a:xfrm>
            <a:off x="3884760" y="0"/>
            <a:ext cx="2971440" cy="456840"/>
          </a:xfrm>
          <a:prstGeom prst="rect">
            <a:avLst/>
          </a:prstGeom>
          <a:noFill/>
          <a:ln>
            <a:noFill/>
          </a:ln>
        </p:spPr>
        <p:txBody>
          <a:bodyPr>
            <a:noAutofit/>
          </a:bodyPr>
          <a:lstStyle/>
          <a:p>
            <a:pPr algn="r">
              <a:lnSpc>
                <a:spcPct val="100000"/>
              </a:lnSpc>
            </a:pPr>
            <a:fld id="{1CFBC62B-DC18-4F4C-B397-A97DB9E7B2E0}" type="datetime">
              <a:rPr lang="en-IN" sz="1200" b="0" strike="noStrike" spc="-1">
                <a:solidFill>
                  <a:srgbClr val="000000"/>
                </a:solidFill>
                <a:latin typeface="+mn-lt"/>
                <a:ea typeface="+mn-ea"/>
              </a:rPr>
              <a:t>10-03-2020</a:t>
            </a:fld>
            <a:endParaRPr lang="en-IN" sz="1200" b="0" strike="noStrike" spc="-1">
              <a:latin typeface="Times New Roman"/>
            </a:endParaRPr>
          </a:p>
        </p:txBody>
      </p:sp>
      <p:sp>
        <p:nvSpPr>
          <p:cNvPr id="209" name="TextShape 4"/>
          <p:cNvSpPr txBox="1"/>
          <p:nvPr/>
        </p:nvSpPr>
        <p:spPr>
          <a:xfrm>
            <a:off x="3884760" y="8685360"/>
            <a:ext cx="2971440" cy="456840"/>
          </a:xfrm>
          <a:prstGeom prst="rect">
            <a:avLst/>
          </a:prstGeom>
          <a:noFill/>
          <a:ln>
            <a:noFill/>
          </a:ln>
        </p:spPr>
        <p:txBody>
          <a:bodyPr anchor="b">
            <a:noAutofit/>
          </a:bodyPr>
          <a:lstStyle/>
          <a:p>
            <a:pPr algn="r">
              <a:lnSpc>
                <a:spcPct val="100000"/>
              </a:lnSpc>
            </a:pPr>
            <a:fld id="{CD3CD209-387D-4448-B489-0572A8FC6BDC}" type="slidenum">
              <a:rPr lang="en-IN" sz="1200" b="0" strike="noStrike" spc="-1">
                <a:solidFill>
                  <a:srgbClr val="000000"/>
                </a:solidFill>
                <a:latin typeface="+mn-lt"/>
                <a:ea typeface="+mn-ea"/>
              </a:rPr>
              <a:t>11</a:t>
            </a:fld>
            <a:endParaRPr lang="en-IN" sz="1200" b="0" strike="noStrike" spc="-1">
              <a:latin typeface="Times New Roman"/>
            </a:endParaRPr>
          </a:p>
        </p:txBody>
      </p:sp>
    </p:spTree>
    <p:extLst>
      <p:ext uri="{BB962C8B-B14F-4D97-AF65-F5344CB8AC3E}">
        <p14:creationId xmlns:p14="http://schemas.microsoft.com/office/powerpoint/2010/main" val="76045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1"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2"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4"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5"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7" name="PlaceHolder 2"/>
          <p:cNvSpPr>
            <a:spLocks noGrp="1"/>
          </p:cNvSpPr>
          <p:nvPr>
            <p:ph type="subTitle"/>
          </p:nvPr>
        </p:nvSpPr>
        <p:spPr>
          <a:xfrm>
            <a:off x="457200" y="1600200"/>
            <a:ext cx="82292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 name="PlaceHolder 2"/>
          <p:cNvSpPr>
            <a:spLocks noGrp="1"/>
          </p:cNvSpPr>
          <p:nvPr>
            <p:ph type="subTitle"/>
          </p:nvPr>
        </p:nvSpPr>
        <p:spPr>
          <a:xfrm>
            <a:off x="457200" y="1600200"/>
            <a:ext cx="82292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3"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0"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12600" y="-11160"/>
            <a:ext cx="9141840" cy="599400"/>
          </a:xfrm>
          <a:prstGeom prst="rect">
            <a:avLst/>
          </a:prstGeom>
          <a:solidFill>
            <a:srgbClr val="6086FB"/>
          </a:solidFill>
          <a:ln>
            <a:noFill/>
          </a:ln>
          <a:effectLst>
            <a:outerShdw dist="37674" dir="2700000" algn="ctr" rotWithShape="0">
              <a:srgbClr val="000000">
                <a:alpha val="41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400" b="1" strike="noStrike" spc="-1">
                <a:solidFill>
                  <a:srgbClr val="FFFFFF"/>
                </a:solidFill>
                <a:latin typeface="Calibri"/>
                <a:ea typeface="Noto Sans CJK SC"/>
              </a:rPr>
              <a:t>Microprocessor &amp; Computer Architecture</a:t>
            </a:r>
            <a:endParaRPr lang="en-IN" sz="2400" b="0" strike="noStrike" spc="-1">
              <a:latin typeface="Arial"/>
            </a:endParaRPr>
          </a:p>
        </p:txBody>
      </p:sp>
      <p:pic>
        <p:nvPicPr>
          <p:cNvPr id="11" name="Picture 3"/>
          <p:cNvPicPr/>
          <p:nvPr/>
        </p:nvPicPr>
        <p:blipFill>
          <a:blip r:embed="rId14"/>
          <a:srcRect l="9377" t="20345" r="6233" b="15652"/>
          <a:stretch/>
        </p:blipFill>
        <p:spPr>
          <a:xfrm>
            <a:off x="7310520" y="-11160"/>
            <a:ext cx="1831320" cy="609120"/>
          </a:xfrm>
          <a:prstGeom prst="rect">
            <a:avLst/>
          </a:prstGeom>
          <a:ln>
            <a:noFill/>
          </a:ln>
          <a:effectLst>
            <a:outerShdw dist="37674" dir="2700000" algn="ctr" rotWithShape="0">
              <a:srgbClr val="000000">
                <a:alpha val="41000"/>
              </a:srgbClr>
            </a:outerShdw>
          </a:effectLst>
        </p:spPr>
      </p:pic>
      <p:sp>
        <p:nvSpPr>
          <p:cNvPr id="2" name="CustomShape 2"/>
          <p:cNvSpPr/>
          <p:nvPr/>
        </p:nvSpPr>
        <p:spPr>
          <a:xfrm>
            <a:off x="0" y="6400800"/>
            <a:ext cx="9141840" cy="455040"/>
          </a:xfrm>
          <a:prstGeom prst="rect">
            <a:avLst/>
          </a:prstGeom>
          <a:solidFill>
            <a:srgbClr val="C5D3FE"/>
          </a:solidFill>
          <a:ln>
            <a:noFill/>
          </a:ln>
        </p:spPr>
        <p:style>
          <a:lnRef idx="0">
            <a:scrgbClr r="0" g="0" b="0"/>
          </a:lnRef>
          <a:fillRef idx="0">
            <a:scrgbClr r="0" g="0" b="0"/>
          </a:fillRef>
          <a:effectRef idx="0">
            <a:scrgbClr r="0" g="0" b="0"/>
          </a:effectRef>
          <a:fontRef idx="minor"/>
        </p:style>
      </p:sp>
      <p:sp>
        <p:nvSpPr>
          <p:cNvPr id="3" name="CustomShape 3"/>
          <p:cNvSpPr/>
          <p:nvPr/>
        </p:nvSpPr>
        <p:spPr>
          <a:xfrm>
            <a:off x="0" y="6480000"/>
            <a:ext cx="2988720" cy="331920"/>
          </a:xfrm>
          <a:prstGeom prst="rect">
            <a:avLst/>
          </a:prstGeom>
          <a:solidFill>
            <a:srgbClr val="C5D3FE"/>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IN" sz="1600" b="1" strike="noStrike" spc="-1" dirty="0">
                <a:solidFill>
                  <a:srgbClr val="595959"/>
                </a:solidFill>
                <a:latin typeface="Calibri"/>
                <a:ea typeface="Noto Sans CJK SC"/>
              </a:rPr>
              <a:t>UNIT – 3  | SESSION – 5-6</a:t>
            </a:r>
            <a:endParaRPr lang="en-IN" sz="1600" b="0" strike="noStrike" spc="-1" dirty="0">
              <a:latin typeface="Arial"/>
            </a:endParaRPr>
          </a:p>
        </p:txBody>
      </p:sp>
      <p:sp>
        <p:nvSpPr>
          <p:cNvPr id="4" name="CustomShape 4"/>
          <p:cNvSpPr/>
          <p:nvPr userDrawn="1"/>
        </p:nvSpPr>
        <p:spPr>
          <a:xfrm>
            <a:off x="3392280" y="6443640"/>
            <a:ext cx="1720800" cy="362880"/>
          </a:xfrm>
          <a:prstGeom prst="rect">
            <a:avLst/>
          </a:prstGeom>
          <a:solidFill>
            <a:srgbClr val="C5D3FE"/>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IN" sz="1800" b="1" strike="noStrike" spc="-1" dirty="0">
                <a:solidFill>
                  <a:srgbClr val="595959"/>
                </a:solidFill>
                <a:latin typeface="Arial Black"/>
                <a:ea typeface="Noto Sans CJK SC"/>
              </a:rPr>
              <a:t>UE18CS253</a:t>
            </a:r>
            <a:endParaRPr lang="en-IN" sz="1800" b="0" strike="noStrike" spc="-1" dirty="0">
              <a:latin typeface="Arial"/>
            </a:endParaRPr>
          </a:p>
        </p:txBody>
      </p:sp>
      <p:sp>
        <p:nvSpPr>
          <p:cNvPr id="5" name="PlaceHolder 5"/>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7" name="PlaceHolder 7"/>
          <p:cNvSpPr>
            <a:spLocks noGrp="1"/>
          </p:cNvSpPr>
          <p:nvPr>
            <p:ph type="ftr"/>
          </p:nvPr>
        </p:nvSpPr>
        <p:spPr>
          <a:xfrm>
            <a:off x="2988720" y="5604480"/>
            <a:ext cx="2895120" cy="364680"/>
          </a:xfrm>
          <a:prstGeom prst="rect">
            <a:avLst/>
          </a:prstGeom>
        </p:spPr>
        <p:txBody>
          <a:bodyPr anchor="ctr">
            <a:noAutofit/>
          </a:bodyPr>
          <a:lstStyle/>
          <a:p>
            <a:endParaRPr lang="en-IN" sz="2400" b="0" strike="noStrike" spc="-1">
              <a:latin typeface="Times New Roman"/>
            </a:endParaRPr>
          </a:p>
        </p:txBody>
      </p:sp>
      <p:sp>
        <p:nvSpPr>
          <p:cNvPr id="8" name="PlaceHolder 8"/>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96A08666-8099-40F2-95B0-76590106B16B}" type="slidenum">
              <a:rPr lang="en-IN" sz="1200" b="0" strike="noStrike" spc="-1">
                <a:solidFill>
                  <a:srgbClr val="8B8B8B"/>
                </a:solidFill>
                <a:latin typeface="Calibri"/>
              </a:rPr>
              <a:t>‹#›</a:t>
            </a:fld>
            <a:endParaRPr lang="en-IN" sz="1200" b="0" strike="noStrike" spc="-1">
              <a:latin typeface="Times New Roman"/>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dirty="0">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dirty="0">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dirty="0">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dirty="0">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dirty="0">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dirty="0">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12600" y="-11160"/>
            <a:ext cx="9141840" cy="599400"/>
          </a:xfrm>
          <a:prstGeom prst="rect">
            <a:avLst/>
          </a:prstGeom>
          <a:solidFill>
            <a:srgbClr val="6086FB"/>
          </a:solidFill>
          <a:ln>
            <a:noFill/>
          </a:ln>
          <a:effectLst>
            <a:outerShdw dist="37674" dir="2700000" algn="ctr" rotWithShape="0">
              <a:srgbClr val="000000">
                <a:alpha val="41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400" b="1" strike="noStrike" spc="-1">
                <a:solidFill>
                  <a:srgbClr val="FFFFFF"/>
                </a:solidFill>
                <a:latin typeface="Calibri"/>
                <a:ea typeface="Noto Sans CJK SC"/>
              </a:rPr>
              <a:t>Microprocessor &amp; Computer Architecture</a:t>
            </a:r>
            <a:endParaRPr lang="en-IN" sz="2400" b="0" strike="noStrike" spc="-1">
              <a:latin typeface="Arial"/>
            </a:endParaRPr>
          </a:p>
        </p:txBody>
      </p:sp>
      <p:pic>
        <p:nvPicPr>
          <p:cNvPr id="47" name="Picture 3"/>
          <p:cNvPicPr/>
          <p:nvPr/>
        </p:nvPicPr>
        <p:blipFill>
          <a:blip r:embed="rId14"/>
          <a:srcRect l="9377" t="20345" r="6233" b="15652"/>
          <a:stretch/>
        </p:blipFill>
        <p:spPr>
          <a:xfrm>
            <a:off x="7310520" y="-11160"/>
            <a:ext cx="1831320" cy="609120"/>
          </a:xfrm>
          <a:prstGeom prst="rect">
            <a:avLst/>
          </a:prstGeom>
          <a:ln>
            <a:noFill/>
          </a:ln>
          <a:effectLst>
            <a:outerShdw dist="37674" dir="2700000" algn="ctr" rotWithShape="0">
              <a:srgbClr val="000000">
                <a:alpha val="41000"/>
              </a:srgbClr>
            </a:outerShdw>
          </a:effectLst>
        </p:spPr>
      </p:pic>
      <p:sp>
        <p:nvSpPr>
          <p:cNvPr id="48" name="CustomShape 2"/>
          <p:cNvSpPr/>
          <p:nvPr/>
        </p:nvSpPr>
        <p:spPr>
          <a:xfrm>
            <a:off x="0" y="6400800"/>
            <a:ext cx="9141840" cy="455040"/>
          </a:xfrm>
          <a:prstGeom prst="rect">
            <a:avLst/>
          </a:prstGeom>
          <a:solidFill>
            <a:srgbClr val="C5D3FE"/>
          </a:solidFill>
          <a:ln>
            <a:noFill/>
          </a:ln>
        </p:spPr>
        <p:style>
          <a:lnRef idx="0">
            <a:scrgbClr r="0" g="0" b="0"/>
          </a:lnRef>
          <a:fillRef idx="0">
            <a:scrgbClr r="0" g="0" b="0"/>
          </a:fillRef>
          <a:effectRef idx="0">
            <a:scrgbClr r="0" g="0" b="0"/>
          </a:effectRef>
          <a:fontRef idx="minor"/>
        </p:style>
      </p:sp>
      <p:sp>
        <p:nvSpPr>
          <p:cNvPr id="49" name="CustomShape 3"/>
          <p:cNvSpPr/>
          <p:nvPr/>
        </p:nvSpPr>
        <p:spPr>
          <a:xfrm>
            <a:off x="0" y="6480000"/>
            <a:ext cx="2988720" cy="331920"/>
          </a:xfrm>
          <a:prstGeom prst="rect">
            <a:avLst/>
          </a:prstGeom>
          <a:solidFill>
            <a:srgbClr val="C5D3FE"/>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IN" sz="1600" b="1" strike="noStrike" spc="-1" dirty="0">
                <a:solidFill>
                  <a:srgbClr val="595959"/>
                </a:solidFill>
                <a:latin typeface="Calibri"/>
                <a:ea typeface="Noto Sans CJK SC"/>
              </a:rPr>
              <a:t>UNIT – 3  | SESSION – 5-6</a:t>
            </a:r>
            <a:endParaRPr lang="en-IN" sz="1600" b="0" strike="noStrike" spc="-1" dirty="0">
              <a:latin typeface="Arial"/>
            </a:endParaRPr>
          </a:p>
        </p:txBody>
      </p:sp>
      <p:sp>
        <p:nvSpPr>
          <p:cNvPr id="50" name="CustomShape 4"/>
          <p:cNvSpPr/>
          <p:nvPr/>
        </p:nvSpPr>
        <p:spPr>
          <a:xfrm>
            <a:off x="3392280" y="6443640"/>
            <a:ext cx="1720800" cy="362880"/>
          </a:xfrm>
          <a:prstGeom prst="rect">
            <a:avLst/>
          </a:prstGeom>
          <a:solidFill>
            <a:srgbClr val="C5D3FE"/>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IN" sz="1800" b="1" strike="noStrike" spc="-1">
                <a:solidFill>
                  <a:srgbClr val="595959"/>
                </a:solidFill>
                <a:latin typeface="Arial Black"/>
                <a:ea typeface="Noto Sans CJK SC"/>
              </a:rPr>
              <a:t>UE18CS253</a:t>
            </a:r>
            <a:endParaRPr lang="en-IN" sz="1800" b="0" strike="noStrike" spc="-1">
              <a:latin typeface="Arial"/>
            </a:endParaRPr>
          </a:p>
        </p:txBody>
      </p:sp>
      <p:sp>
        <p:nvSpPr>
          <p:cNvPr id="51" name="PlaceHolder 5"/>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52" name="PlaceHolder 6"/>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53" name="PlaceHolder 7"/>
          <p:cNvSpPr>
            <a:spLocks noGrp="1"/>
          </p:cNvSpPr>
          <p:nvPr>
            <p:ph type="dt"/>
          </p:nvPr>
        </p:nvSpPr>
        <p:spPr>
          <a:xfrm>
            <a:off x="457200" y="6356520"/>
            <a:ext cx="2133360" cy="364680"/>
          </a:xfrm>
          <a:prstGeom prst="rect">
            <a:avLst/>
          </a:prstGeom>
        </p:spPr>
        <p:txBody>
          <a:bodyPr anchor="ctr">
            <a:noAutofit/>
          </a:bodyPr>
          <a:lstStyle/>
          <a:p>
            <a:pPr>
              <a:lnSpc>
                <a:spcPct val="100000"/>
              </a:lnSpc>
            </a:pPr>
            <a:fld id="{46AED6B0-F64A-4AD4-9733-DBB83D5BEDC3}" type="datetime">
              <a:rPr lang="en-IN" sz="1200" b="0" strike="noStrike" spc="-1">
                <a:solidFill>
                  <a:srgbClr val="8B8B8B"/>
                </a:solidFill>
                <a:latin typeface="Calibri"/>
              </a:rPr>
              <a:t>10-03-2020</a:t>
            </a:fld>
            <a:endParaRPr lang="en-IN" sz="1200" b="0" strike="noStrike" spc="-1">
              <a:latin typeface="Times New Roman"/>
            </a:endParaRPr>
          </a:p>
        </p:txBody>
      </p:sp>
      <p:sp>
        <p:nvSpPr>
          <p:cNvPr id="54" name="PlaceHolder 8"/>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a:endParaRPr>
          </a:p>
        </p:txBody>
      </p:sp>
      <p:sp>
        <p:nvSpPr>
          <p:cNvPr id="55" name="PlaceHolder 9"/>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F09DC053-0DB6-4105-B819-9BB44C692BDD}"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105560" y="1286280"/>
            <a:ext cx="6932160" cy="3218760"/>
          </a:xfrm>
          <a:prstGeom prst="rect">
            <a:avLst/>
          </a:prstGeom>
          <a:noFill/>
          <a:ln>
            <a:noFill/>
          </a:ln>
        </p:spPr>
        <p:style>
          <a:lnRef idx="0">
            <a:scrgbClr r="0" g="0" b="0"/>
          </a:lnRef>
          <a:fillRef idx="0">
            <a:scrgbClr r="0" g="0" b="0"/>
          </a:fillRef>
          <a:effectRef idx="0">
            <a:scrgbClr r="0" g="0" b="0"/>
          </a:effectRef>
          <a:fontRef idx="minor"/>
        </p:style>
        <p:txBody>
          <a:bodyPr lIns="63360" tIns="25560" rIns="63360" bIns="25560">
            <a:noAutofit/>
          </a:bodyPr>
          <a:lstStyle/>
          <a:p>
            <a:pPr algn="ctr">
              <a:lnSpc>
                <a:spcPct val="100000"/>
              </a:lnSpc>
            </a:pPr>
            <a:r>
              <a:rPr lang="en-IN" sz="3600" b="1" strike="noStrike" spc="-1" dirty="0">
                <a:solidFill>
                  <a:srgbClr val="527AFB"/>
                </a:solidFill>
                <a:latin typeface="Arial"/>
                <a:ea typeface="Noto Sans CJK SC"/>
              </a:rPr>
              <a:t>MICROPROCESSOR AND COMPUTER ARCHITECTURE</a:t>
            </a:r>
            <a:endParaRPr lang="en-IN" sz="3600" b="0" strike="noStrike" spc="-1" dirty="0">
              <a:latin typeface="Arial"/>
            </a:endParaRPr>
          </a:p>
          <a:p>
            <a:pPr algn="ctr">
              <a:lnSpc>
                <a:spcPct val="100000"/>
              </a:lnSpc>
            </a:pPr>
            <a:endParaRPr lang="en-IN" sz="3600" b="0" strike="noStrike" spc="-1" dirty="0">
              <a:latin typeface="Arial"/>
            </a:endParaRPr>
          </a:p>
          <a:p>
            <a:pPr algn="ctr">
              <a:lnSpc>
                <a:spcPct val="100000"/>
              </a:lnSpc>
            </a:pPr>
            <a:r>
              <a:rPr lang="en-IN" sz="3600" b="1" strike="noStrike" spc="-1" dirty="0">
                <a:solidFill>
                  <a:srgbClr val="527AFB"/>
                </a:solidFill>
                <a:latin typeface="Arial"/>
                <a:ea typeface="Noto Sans CJK SC"/>
              </a:rPr>
              <a:t>CACHE </a:t>
            </a:r>
            <a:endParaRPr lang="en-IN" sz="3600" b="0" strike="noStrike" spc="-1" dirty="0">
              <a:latin typeface="Arial"/>
            </a:endParaRPr>
          </a:p>
          <a:p>
            <a:pPr algn="ctr">
              <a:lnSpc>
                <a:spcPct val="100000"/>
              </a:lnSpc>
            </a:pPr>
            <a:r>
              <a:rPr lang="en-IN" sz="3600" b="1" strike="noStrike" spc="-1" dirty="0">
                <a:solidFill>
                  <a:srgbClr val="527AFB"/>
                </a:solidFill>
                <a:latin typeface="Arial"/>
                <a:ea typeface="Noto Sans CJK SC"/>
              </a:rPr>
              <a:t>PERFORMANCE</a:t>
            </a:r>
            <a:endParaRPr lang="en-IN" sz="3600" b="0" strike="noStrike" spc="-1" dirty="0">
              <a:latin typeface="Arial"/>
            </a:endParaRPr>
          </a:p>
        </p:txBody>
      </p:sp>
      <p:pic>
        <p:nvPicPr>
          <p:cNvPr id="99" name="Picture 2"/>
          <p:cNvPicPr/>
          <p:nvPr/>
        </p:nvPicPr>
        <p:blipFill>
          <a:blip r:embed="rId3"/>
          <a:stretch/>
        </p:blipFill>
        <p:spPr>
          <a:xfrm rot="3780000">
            <a:off x="171360" y="3248640"/>
            <a:ext cx="2145600" cy="1698120"/>
          </a:xfrm>
          <a:prstGeom prst="rect">
            <a:avLst/>
          </a:prstGeom>
          <a:ln>
            <a:noFill/>
          </a:ln>
        </p:spPr>
      </p:pic>
      <p:pic>
        <p:nvPicPr>
          <p:cNvPr id="100" name="Picture 3"/>
          <p:cNvPicPr/>
          <p:nvPr/>
        </p:nvPicPr>
        <p:blipFill>
          <a:blip r:embed="rId4"/>
          <a:stretch/>
        </p:blipFill>
        <p:spPr>
          <a:xfrm>
            <a:off x="6548400" y="2907720"/>
            <a:ext cx="2496600" cy="2382120"/>
          </a:xfrm>
          <a:prstGeom prst="rect">
            <a:avLst/>
          </a:prstGeom>
          <a:ln>
            <a:noFill/>
          </a:ln>
        </p:spPr>
      </p:pic>
      <p:sp>
        <p:nvSpPr>
          <p:cNvPr id="101" name="CustomShape 2"/>
          <p:cNvSpPr/>
          <p:nvPr/>
        </p:nvSpPr>
        <p:spPr>
          <a:xfrm>
            <a:off x="6095880" y="5283360"/>
            <a:ext cx="2949120" cy="88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000000"/>
                </a:solidFill>
                <a:latin typeface="Calibri"/>
                <a:ea typeface="Calibri"/>
              </a:rPr>
              <a:t>Credits:</a:t>
            </a:r>
            <a:endParaRPr lang="en-IN" sz="2800" b="0" strike="noStrike" spc="-1">
              <a:latin typeface="Arial"/>
            </a:endParaRPr>
          </a:p>
          <a:p>
            <a:pPr>
              <a:lnSpc>
                <a:spcPct val="100000"/>
              </a:lnSpc>
            </a:pPr>
            <a:r>
              <a:rPr lang="en-IN" sz="2400" b="0" strike="noStrike" spc="-1">
                <a:solidFill>
                  <a:srgbClr val="000000"/>
                </a:solidFill>
                <a:latin typeface="Calibri"/>
                <a:ea typeface="Calibri"/>
              </a:rPr>
              <a:t>MPCA Team</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42"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 – example 2</a:t>
            </a:r>
            <a:endParaRPr lang="en-IN" sz="2800" b="0" strike="noStrike" spc="-1">
              <a:latin typeface="Arial"/>
            </a:endParaRPr>
          </a:p>
        </p:txBody>
      </p:sp>
      <p:sp>
        <p:nvSpPr>
          <p:cNvPr id="143" name="CustomShape 3"/>
          <p:cNvSpPr/>
          <p:nvPr/>
        </p:nvSpPr>
        <p:spPr>
          <a:xfrm>
            <a:off x="162000" y="1371960"/>
            <a:ext cx="894024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1" strike="noStrike" spc="-1">
                <a:solidFill>
                  <a:srgbClr val="000000"/>
                </a:solidFill>
                <a:latin typeface="Calibri"/>
              </a:rPr>
              <a:t>Assume that the cache miss penalty is 200 clock cycles, and all instructions normally take 1.0 clock cycles (ignoring memory stalls). Assume that the average miss rate is 2%, there is an average of 1.5 memory references per instruction, and the average number of cache misses per 1000 instructions is 30. What is the impact on performance when behavior of the cache is included? Calculate the impact using both misses per instruction and miss rate.</a:t>
            </a:r>
            <a:endParaRPr lang="en-IN" sz="1800" b="0" strike="noStrike" spc="-1">
              <a:latin typeface="Arial"/>
            </a:endParaRPr>
          </a:p>
        </p:txBody>
      </p:sp>
      <p:sp>
        <p:nvSpPr>
          <p:cNvPr id="144" name="CustomShape 4"/>
          <p:cNvSpPr/>
          <p:nvPr/>
        </p:nvSpPr>
        <p:spPr>
          <a:xfrm>
            <a:off x="216000" y="3656880"/>
            <a:ext cx="8856000" cy="216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000000"/>
                </a:solidFill>
                <a:latin typeface="Calibri"/>
              </a:rPr>
              <a:t>SOLUTION:</a:t>
            </a:r>
            <a:endParaRPr lang="en-IN" sz="1600" b="0" strike="noStrike" spc="-1">
              <a:latin typeface="Arial"/>
            </a:endParaRPr>
          </a:p>
          <a:p>
            <a:pPr>
              <a:lnSpc>
                <a:spcPct val="100000"/>
              </a:lnSpc>
            </a:pPr>
            <a:r>
              <a:rPr lang="en-IN" sz="1600" b="0" strike="noStrike" spc="-1">
                <a:solidFill>
                  <a:srgbClr val="000000"/>
                </a:solidFill>
                <a:latin typeface="Calibri"/>
              </a:rPr>
              <a:t>CPU</a:t>
            </a:r>
            <a:r>
              <a:rPr lang="en-IN" sz="1600" b="0" strike="noStrike" spc="-1" baseline="-25000">
                <a:solidFill>
                  <a:srgbClr val="000000"/>
                </a:solidFill>
                <a:latin typeface="Calibri"/>
              </a:rPr>
              <a:t>time </a:t>
            </a:r>
            <a:r>
              <a:rPr lang="en-IN" sz="1600" b="0" strike="noStrike" spc="-1">
                <a:solidFill>
                  <a:srgbClr val="000000"/>
                </a:solidFill>
                <a:latin typeface="Calibri"/>
              </a:rPr>
              <a:t> = IC x [ CPI </a:t>
            </a:r>
            <a:r>
              <a:rPr lang="en-IN" sz="1600" b="0" strike="noStrike" spc="-1" baseline="-25000">
                <a:solidFill>
                  <a:srgbClr val="000000"/>
                </a:solidFill>
                <a:latin typeface="Calibri"/>
              </a:rPr>
              <a:t>execution </a:t>
            </a:r>
            <a:r>
              <a:rPr lang="en-IN" sz="1600" b="0" strike="noStrike" spc="-1">
                <a:solidFill>
                  <a:srgbClr val="000000"/>
                </a:solidFill>
                <a:latin typeface="Calibri"/>
              </a:rPr>
              <a:t> + Memory stall clock cycles per instructon ] x Clock cycle time    </a:t>
            </a:r>
            <a:endParaRPr lang="en-IN" sz="1600" b="0" strike="noStrike" spc="-1">
              <a:latin typeface="Arial"/>
            </a:endParaRPr>
          </a:p>
          <a:p>
            <a:pPr>
              <a:lnSpc>
                <a:spcPct val="100000"/>
              </a:lnSpc>
            </a:pPr>
            <a:r>
              <a:rPr lang="en-IN" sz="1600" b="0" strike="noStrike" spc="-1">
                <a:solidFill>
                  <a:srgbClr val="000000"/>
                </a:solidFill>
                <a:latin typeface="Calibri"/>
              </a:rPr>
              <a:t>The performance, including cache misses, is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rPr>
              <a:t>CPU time </a:t>
            </a:r>
            <a:r>
              <a:rPr lang="en-IN" sz="1600" b="0" strike="noStrike" spc="-1" baseline="-25000">
                <a:solidFill>
                  <a:srgbClr val="000000"/>
                </a:solidFill>
                <a:latin typeface="Calibri"/>
              </a:rPr>
              <a:t>with Cache  </a:t>
            </a:r>
            <a:r>
              <a:rPr lang="en-IN" sz="1600" b="0" strike="noStrike" spc="-1">
                <a:solidFill>
                  <a:srgbClr val="000000"/>
                </a:solidFill>
                <a:latin typeface="Calibri"/>
              </a:rPr>
              <a:t>= IC x [ 1.0 + ( 30/1000 x 200) x Clock cycle time</a:t>
            </a:r>
            <a:endParaRPr lang="en-IN" sz="1600" b="0" strike="noStrike" spc="-1">
              <a:latin typeface="Arial"/>
            </a:endParaRPr>
          </a:p>
          <a:p>
            <a:pPr>
              <a:lnSpc>
                <a:spcPct val="100000"/>
              </a:lnSpc>
            </a:pPr>
            <a:r>
              <a:rPr lang="en-IN" sz="1600" b="0" strike="noStrike" spc="-1">
                <a:solidFill>
                  <a:srgbClr val="000000"/>
                </a:solidFill>
                <a:latin typeface="Calibri"/>
              </a:rPr>
              <a:t>                                =  IC x 7.00 x Clock cycle time.</a:t>
            </a:r>
            <a:endParaRPr lang="en-IN" sz="1600" b="0" strike="noStrike" spc="-1">
              <a:latin typeface="Arial"/>
            </a:endParaRPr>
          </a:p>
          <a:p>
            <a:pPr>
              <a:lnSpc>
                <a:spcPct val="100000"/>
              </a:lnSpc>
            </a:pPr>
            <a:endParaRPr lang="en-IN" sz="1600" b="0" strike="noStrike" spc="-1">
              <a:latin typeface="Arial"/>
            </a:endParaRPr>
          </a:p>
        </p:txBody>
      </p:sp>
      <p:sp>
        <p:nvSpPr>
          <p:cNvPr id="145" name="CustomShape 5"/>
          <p:cNvSpPr/>
          <p:nvPr/>
        </p:nvSpPr>
        <p:spPr>
          <a:xfrm>
            <a:off x="0" y="5515560"/>
            <a:ext cx="907200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dirty="0">
                <a:solidFill>
                  <a:srgbClr val="000000"/>
                </a:solidFill>
                <a:latin typeface="Calibri"/>
              </a:rPr>
              <a:t>The clock cycle time and instruction count are the same, with or without a cache. </a:t>
            </a:r>
            <a:r>
              <a:rPr lang="en-IN" sz="1600" b="0" strike="noStrike" spc="-1">
                <a:solidFill>
                  <a:srgbClr val="000000"/>
                </a:solidFill>
                <a:latin typeface="Calibri"/>
              </a:rPr>
              <a:t>Thus CPU time increases sevenfold,  with CPI from 1.00 for a perfect cache to 7.00 with cache that can miss.</a:t>
            </a: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47"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Optimizations</a:t>
            </a:r>
            <a:endParaRPr lang="en-IN" sz="2800" b="0" strike="noStrike" spc="-1">
              <a:latin typeface="Arial"/>
            </a:endParaRPr>
          </a:p>
        </p:txBody>
      </p:sp>
      <p:sp>
        <p:nvSpPr>
          <p:cNvPr id="148" name="CustomShape 3"/>
          <p:cNvSpPr/>
          <p:nvPr/>
        </p:nvSpPr>
        <p:spPr>
          <a:xfrm>
            <a:off x="157320" y="1546200"/>
            <a:ext cx="8829000" cy="496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rPr>
              <a:t>The equation, </a:t>
            </a:r>
            <a:endParaRPr lang="en-IN" sz="2000" b="0" strike="noStrike" spc="-1">
              <a:latin typeface="Arial"/>
            </a:endParaRPr>
          </a:p>
          <a:p>
            <a:pPr>
              <a:lnSpc>
                <a:spcPct val="100000"/>
              </a:lnSpc>
            </a:pPr>
            <a:r>
              <a:rPr lang="en-IN" sz="2000" b="1" strike="noStrike" spc="-1">
                <a:solidFill>
                  <a:srgbClr val="558ED5"/>
                </a:solidFill>
                <a:latin typeface="Calibri"/>
              </a:rPr>
              <a:t>Average memory access time = Hit time + Miss rate x Miss penalty.</a:t>
            </a:r>
            <a:endParaRPr lang="en-IN" sz="2000" b="0" strike="noStrike" spc="-1">
              <a:latin typeface="Arial"/>
            </a:endParaRPr>
          </a:p>
          <a:p>
            <a:pPr>
              <a:lnSpc>
                <a:spcPct val="100000"/>
              </a:lnSpc>
            </a:pPr>
            <a:r>
              <a:rPr lang="en-IN" sz="2000" b="0" strike="noStrike" spc="-1">
                <a:solidFill>
                  <a:srgbClr val="000000"/>
                </a:solidFill>
                <a:latin typeface="Calibri"/>
              </a:rPr>
              <a:t>Gives a frame work to present cache optimizations for improving cache performance. Hence, six basic cache optimizations can be organized into three categories.</a:t>
            </a:r>
            <a:endParaRPr lang="en-IN" sz="2000" b="0" strike="noStrike" spc="-1">
              <a:latin typeface="Arial"/>
            </a:endParaRPr>
          </a:p>
          <a:p>
            <a:pPr>
              <a:lnSpc>
                <a:spcPct val="100000"/>
              </a:lnSpc>
            </a:pPr>
            <a:endParaRPr lang="en-IN" sz="2000" b="0" strike="noStrike" spc="-1">
              <a:latin typeface="Arial"/>
            </a:endParaRPr>
          </a:p>
          <a:p>
            <a:pPr marL="285840" lvl="1" indent="-285480">
              <a:lnSpc>
                <a:spcPct val="100000"/>
              </a:lnSpc>
              <a:buClr>
                <a:srgbClr val="558ED5"/>
              </a:buClr>
              <a:buFont typeface="Arial"/>
              <a:buChar char="•"/>
            </a:pPr>
            <a:r>
              <a:rPr lang="en-IN" sz="2000" b="1" strike="noStrike" spc="-1">
                <a:solidFill>
                  <a:srgbClr val="558ED5"/>
                </a:solidFill>
                <a:latin typeface="Calibri"/>
              </a:rPr>
              <a:t>Reducing the miss rate</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Larger block size, Larger cache size, and higher associativity.</a:t>
            </a:r>
            <a:endParaRPr lang="en-IN" sz="2000" b="0" strike="noStrike" spc="-1">
              <a:latin typeface="Arial"/>
            </a:endParaRPr>
          </a:p>
          <a:p>
            <a:pPr marL="457200">
              <a:lnSpc>
                <a:spcPct val="100000"/>
              </a:lnSpc>
            </a:pPr>
            <a:endParaRPr lang="en-IN" sz="2000" b="0" strike="noStrike" spc="-1">
              <a:latin typeface="Arial"/>
            </a:endParaRPr>
          </a:p>
          <a:p>
            <a:pPr marL="285840" lvl="1" indent="-285480">
              <a:lnSpc>
                <a:spcPct val="100000"/>
              </a:lnSpc>
              <a:buClr>
                <a:srgbClr val="558ED5"/>
              </a:buClr>
              <a:buFont typeface="Arial"/>
              <a:buChar char="•"/>
            </a:pPr>
            <a:r>
              <a:rPr lang="en-IN" sz="2000" b="1" strike="noStrike" spc="-1">
                <a:solidFill>
                  <a:srgbClr val="558ED5"/>
                </a:solidFill>
                <a:latin typeface="Calibri"/>
              </a:rPr>
              <a:t>Reducing the miss penalty</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Multilevel caches and giving reads priority over the writes.</a:t>
            </a:r>
            <a:endParaRPr lang="en-IN" sz="2000" b="0" strike="noStrike" spc="-1">
              <a:latin typeface="Arial"/>
            </a:endParaRPr>
          </a:p>
          <a:p>
            <a:pPr marL="457200">
              <a:lnSpc>
                <a:spcPct val="100000"/>
              </a:lnSpc>
            </a:pPr>
            <a:endParaRPr lang="en-IN" sz="2000" b="0" strike="noStrike" spc="-1">
              <a:latin typeface="Arial"/>
            </a:endParaRPr>
          </a:p>
          <a:p>
            <a:pPr marL="285840" lvl="1" indent="-285480">
              <a:lnSpc>
                <a:spcPct val="100000"/>
              </a:lnSpc>
              <a:buClr>
                <a:srgbClr val="558ED5"/>
              </a:buClr>
              <a:buFont typeface="Arial"/>
              <a:buChar char="•"/>
            </a:pPr>
            <a:r>
              <a:rPr lang="en-IN" sz="2000" b="1" strike="noStrike" spc="-1">
                <a:solidFill>
                  <a:srgbClr val="558ED5"/>
                </a:solidFill>
                <a:latin typeface="Calibri"/>
              </a:rPr>
              <a:t>Reducing the time to hit in the cache</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Avoiding address translation when indexing the cache.</a:t>
            </a:r>
            <a:endParaRPr lang="en-IN" sz="2000" b="0" strike="noStrike" spc="-1">
              <a:latin typeface="Arial"/>
            </a:endParaRPr>
          </a:p>
          <a:p>
            <a:pPr>
              <a:lnSpc>
                <a:spcPct val="100000"/>
              </a:lnSpc>
            </a:pPr>
            <a:r>
              <a:rPr lang="en-IN" sz="2000" b="0" strike="noStrike" spc="-1">
                <a:solidFill>
                  <a:srgbClr val="1B0AF6"/>
                </a:solidFill>
                <a:latin typeface="Calibri"/>
              </a:rPr>
              <a:t>	</a:t>
            </a:r>
            <a:endParaRPr lang="en-IN" sz="20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50"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dirty="0">
                <a:solidFill>
                  <a:srgbClr val="558ED5"/>
                </a:solidFill>
                <a:latin typeface="Calibri"/>
              </a:rPr>
              <a:t>Cache Optimizations</a:t>
            </a:r>
            <a:endParaRPr lang="en-IN" sz="2800" b="0" strike="noStrike" spc="-1" dirty="0">
              <a:latin typeface="Arial"/>
            </a:endParaRPr>
          </a:p>
        </p:txBody>
      </p:sp>
      <p:sp>
        <p:nvSpPr>
          <p:cNvPr id="151" name="CustomShape 3"/>
          <p:cNvSpPr/>
          <p:nvPr/>
        </p:nvSpPr>
        <p:spPr>
          <a:xfrm>
            <a:off x="162000" y="1389600"/>
            <a:ext cx="8617680" cy="40919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chemeClr val="tx2">
                    <a:lumMod val="60000"/>
                    <a:lumOff val="40000"/>
                  </a:schemeClr>
                </a:solidFill>
                <a:latin typeface="Calibri"/>
              </a:rPr>
              <a:t>The classical approach to improve cache behaviour is to reduce miss rates.</a:t>
            </a:r>
            <a:endParaRPr lang="en-IN" sz="2000" b="0" strike="noStrike" spc="-1" dirty="0">
              <a:solidFill>
                <a:schemeClr val="tx2">
                  <a:lumMod val="60000"/>
                  <a:lumOff val="40000"/>
                </a:schemeClr>
              </a:solidFill>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Calibri"/>
              </a:rPr>
              <a:t> </a:t>
            </a:r>
            <a:r>
              <a:rPr lang="en-IN" sz="2000" b="1" strike="noStrike" spc="-1" dirty="0">
                <a:solidFill>
                  <a:srgbClr val="000000"/>
                </a:solidFill>
                <a:latin typeface="Calibri"/>
              </a:rPr>
              <a:t>Three categories misses are</a:t>
            </a:r>
            <a:r>
              <a:rPr lang="en-IN" sz="2000" b="0" strike="noStrike" spc="-1" dirty="0">
                <a:solidFill>
                  <a:srgbClr val="000000"/>
                </a:solidFill>
                <a:latin typeface="Calibri"/>
              </a:rPr>
              <a:t>: </a:t>
            </a:r>
            <a:endParaRPr lang="en-IN" sz="2000" b="0" strike="noStrike" spc="-1" dirty="0">
              <a:latin typeface="Arial"/>
            </a:endParaRPr>
          </a:p>
          <a:p>
            <a:pPr>
              <a:lnSpc>
                <a:spcPct val="100000"/>
              </a:lnSpc>
            </a:pPr>
            <a:endParaRPr lang="en-IN" sz="2000" b="0" strike="noStrike" spc="-1" dirty="0">
              <a:latin typeface="Arial"/>
            </a:endParaRPr>
          </a:p>
          <a:p>
            <a:pPr marL="285840" lvl="1" indent="-285480">
              <a:lnSpc>
                <a:spcPct val="100000"/>
              </a:lnSpc>
              <a:buClr>
                <a:srgbClr val="1B0AF6"/>
              </a:buClr>
              <a:buFont typeface="Arial"/>
              <a:buChar char="•"/>
            </a:pPr>
            <a:r>
              <a:rPr lang="en-IN" sz="2000" b="1" strike="noStrike" spc="-1" dirty="0">
                <a:solidFill>
                  <a:schemeClr val="tx2">
                    <a:lumMod val="60000"/>
                    <a:lumOff val="40000"/>
                  </a:schemeClr>
                </a:solidFill>
                <a:latin typeface="Calibri"/>
              </a:rPr>
              <a:t>Compulsory :   </a:t>
            </a:r>
            <a:endParaRPr lang="en-IN" sz="2000" b="0" strike="noStrike" spc="-1" dirty="0">
              <a:solidFill>
                <a:schemeClr val="tx2">
                  <a:lumMod val="60000"/>
                  <a:lumOff val="40000"/>
                </a:schemeClr>
              </a:solidFill>
              <a:latin typeface="Arial"/>
            </a:endParaRPr>
          </a:p>
          <a:p>
            <a:pPr marL="743040" lvl="2" indent="-285480">
              <a:lnSpc>
                <a:spcPct val="100000"/>
              </a:lnSpc>
              <a:buClr>
                <a:srgbClr val="000000"/>
              </a:buClr>
              <a:buFont typeface="Arial"/>
              <a:buChar char="•"/>
            </a:pPr>
            <a:r>
              <a:rPr lang="en-IN" sz="2000" b="0" strike="noStrike" spc="-1" dirty="0">
                <a:solidFill>
                  <a:srgbClr val="000000"/>
                </a:solidFill>
                <a:latin typeface="Calibri"/>
              </a:rPr>
              <a:t>The very first access to block cannot be in the cache. So, the block must be brought into the cache.</a:t>
            </a:r>
            <a:endParaRPr lang="en-IN" sz="2000" b="0" strike="noStrike" spc="-1" dirty="0">
              <a:latin typeface="Arial"/>
            </a:endParaRPr>
          </a:p>
          <a:p>
            <a:pPr marL="743040" lvl="2" indent="-285480">
              <a:lnSpc>
                <a:spcPct val="100000"/>
              </a:lnSpc>
              <a:buClr>
                <a:srgbClr val="000000"/>
              </a:buClr>
              <a:buFont typeface="Arial"/>
              <a:buChar char="•"/>
            </a:pPr>
            <a:r>
              <a:rPr lang="en-IN" sz="2000" b="0" strike="noStrike" spc="-1" dirty="0">
                <a:solidFill>
                  <a:srgbClr val="000000"/>
                </a:solidFill>
                <a:latin typeface="Calibri"/>
              </a:rPr>
              <a:t>These are called cold-start misses or first reference misses.</a:t>
            </a:r>
            <a:endParaRPr lang="en-IN" sz="2000" b="0" strike="noStrike" spc="-1" dirty="0">
              <a:latin typeface="Arial"/>
            </a:endParaRPr>
          </a:p>
          <a:p>
            <a:pPr marL="457200">
              <a:lnSpc>
                <a:spcPct val="100000"/>
              </a:lnSpc>
            </a:pPr>
            <a:endParaRPr lang="en-IN" sz="2000" b="0" strike="noStrike" spc="-1" dirty="0">
              <a:latin typeface="Arial"/>
            </a:endParaRPr>
          </a:p>
          <a:p>
            <a:pPr marL="285840" lvl="1" indent="-285480">
              <a:lnSpc>
                <a:spcPct val="100000"/>
              </a:lnSpc>
              <a:buClr>
                <a:srgbClr val="1B0AF6"/>
              </a:buClr>
              <a:buFont typeface="Arial"/>
              <a:buChar char="•"/>
            </a:pPr>
            <a:r>
              <a:rPr lang="en-IN" sz="2000" b="1" strike="noStrike" spc="-1" dirty="0">
                <a:solidFill>
                  <a:schemeClr val="tx2">
                    <a:lumMod val="60000"/>
                    <a:lumOff val="40000"/>
                  </a:schemeClr>
                </a:solidFill>
                <a:latin typeface="Calibri"/>
              </a:rPr>
              <a:t>Capacity:</a:t>
            </a:r>
            <a:endParaRPr lang="en-IN" sz="2000" b="0" strike="noStrike" spc="-1" dirty="0">
              <a:solidFill>
                <a:schemeClr val="tx2">
                  <a:lumMod val="60000"/>
                  <a:lumOff val="40000"/>
                </a:schemeClr>
              </a:solidFill>
              <a:latin typeface="Arial"/>
            </a:endParaRPr>
          </a:p>
          <a:p>
            <a:pPr marL="743040" lvl="2" indent="-285480">
              <a:lnSpc>
                <a:spcPct val="100000"/>
              </a:lnSpc>
              <a:buClr>
                <a:srgbClr val="000000"/>
              </a:buClr>
              <a:buFont typeface="Arial"/>
              <a:buChar char="•"/>
            </a:pPr>
            <a:r>
              <a:rPr lang="en-IN" sz="2000" b="0" strike="noStrike" spc="-1" dirty="0">
                <a:solidFill>
                  <a:srgbClr val="000000"/>
                </a:solidFill>
                <a:latin typeface="Calibri"/>
              </a:rPr>
              <a:t>If the cache cannot contain all the blocks needed during execution of a program, capacity misses [ in addition to compulsory misses]  will occur because of blocks being discarded and later retrieved. </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Optimizations</a:t>
            </a:r>
            <a:endParaRPr lang="en-IN" sz="2800" b="0" strike="noStrike" spc="-1">
              <a:latin typeface="Arial"/>
            </a:endParaRPr>
          </a:p>
        </p:txBody>
      </p:sp>
      <p:sp>
        <p:nvSpPr>
          <p:cNvPr id="154" name="CustomShape 3"/>
          <p:cNvSpPr/>
          <p:nvPr/>
        </p:nvSpPr>
        <p:spPr>
          <a:xfrm>
            <a:off x="162000" y="1389600"/>
            <a:ext cx="8617680" cy="43997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000000"/>
                </a:solidFill>
                <a:latin typeface="Calibri"/>
              </a:rPr>
              <a:t> </a:t>
            </a:r>
            <a:r>
              <a:rPr lang="en-IN" sz="2000" b="1" strike="noStrike" spc="-1" dirty="0">
                <a:solidFill>
                  <a:srgbClr val="000000"/>
                </a:solidFill>
                <a:latin typeface="Calibri"/>
              </a:rPr>
              <a:t>Three categories misses are</a:t>
            </a:r>
            <a:r>
              <a:rPr lang="en-IN" sz="2000" b="0" strike="noStrike" spc="-1" dirty="0">
                <a:solidFill>
                  <a:srgbClr val="000000"/>
                </a:solidFill>
                <a:latin typeface="Calibri"/>
              </a:rPr>
              <a:t>:</a:t>
            </a:r>
            <a:endParaRPr lang="en-IN" sz="2000" b="0" strike="noStrike" spc="-1" dirty="0">
              <a:latin typeface="Arial"/>
            </a:endParaRPr>
          </a:p>
          <a:p>
            <a:pPr>
              <a:lnSpc>
                <a:spcPct val="100000"/>
              </a:lnSpc>
            </a:pPr>
            <a:endParaRPr lang="en-IN" sz="2000" b="0" strike="noStrike" spc="-1" dirty="0">
              <a:latin typeface="Arial"/>
            </a:endParaRPr>
          </a:p>
          <a:p>
            <a:pPr marL="285840" lvl="1" indent="-285480">
              <a:lnSpc>
                <a:spcPct val="100000"/>
              </a:lnSpc>
              <a:buClr>
                <a:srgbClr val="1B0AF6"/>
              </a:buClr>
              <a:buFont typeface="Arial"/>
              <a:buChar char="•"/>
            </a:pPr>
            <a:r>
              <a:rPr lang="en-IN" sz="2000" b="1" strike="noStrike" spc="-1" dirty="0">
                <a:solidFill>
                  <a:schemeClr val="tx2">
                    <a:lumMod val="60000"/>
                    <a:lumOff val="40000"/>
                  </a:schemeClr>
                </a:solidFill>
                <a:latin typeface="Calibri"/>
              </a:rPr>
              <a:t>Conflict:</a:t>
            </a:r>
            <a:endParaRPr lang="en-IN" sz="2000" b="0" strike="noStrike" spc="-1" dirty="0">
              <a:solidFill>
                <a:schemeClr val="tx2">
                  <a:lumMod val="60000"/>
                  <a:lumOff val="40000"/>
                </a:schemeClr>
              </a:solidFill>
              <a:latin typeface="Arial"/>
            </a:endParaRPr>
          </a:p>
          <a:p>
            <a:pPr marL="743040" lvl="2" indent="-285480">
              <a:lnSpc>
                <a:spcPct val="100000"/>
              </a:lnSpc>
              <a:buClr>
                <a:srgbClr val="000000"/>
              </a:buClr>
              <a:buFont typeface="Arial"/>
              <a:buChar char="•"/>
            </a:pPr>
            <a:r>
              <a:rPr lang="en-IN" sz="2000" b="0" strike="noStrike" spc="-1" dirty="0">
                <a:solidFill>
                  <a:srgbClr val="000000"/>
                </a:solidFill>
                <a:latin typeface="Calibri"/>
              </a:rPr>
              <a:t>If the block placement strategy is set associative or direct mapped, conflict misses [in addition to compulsory and capacity misses ] will occur because a block may be discarded and later retrieved if too many blocks map to its set. These misses are also called collision misses.</a:t>
            </a:r>
            <a:endParaRPr lang="en-IN" sz="2000" b="0" strike="noStrike" spc="-1" dirty="0">
              <a:latin typeface="Arial"/>
            </a:endParaRPr>
          </a:p>
          <a:p>
            <a:pPr marL="743040" lvl="2" indent="-285480">
              <a:lnSpc>
                <a:spcPct val="100000"/>
              </a:lnSpc>
              <a:buClr>
                <a:srgbClr val="000000"/>
              </a:buClr>
              <a:buFont typeface="Arial"/>
              <a:buChar char="•"/>
            </a:pPr>
            <a:r>
              <a:rPr lang="en-IN" sz="2000" b="0" strike="noStrike" spc="-1" dirty="0">
                <a:solidFill>
                  <a:srgbClr val="000000"/>
                </a:solidFill>
                <a:latin typeface="Calibri"/>
              </a:rPr>
              <a:t>The idea is that hits in a fully associative cache that become misses in an n-way set associative cache, due to more than n requests on some popular sets.</a:t>
            </a:r>
            <a:endParaRPr lang="en-IN" sz="2000" b="0" strike="noStrike" spc="-1" dirty="0">
              <a:latin typeface="Arial"/>
            </a:endParaRPr>
          </a:p>
          <a:p>
            <a:pPr marL="457200">
              <a:lnSpc>
                <a:spcPct val="100000"/>
              </a:lnSpc>
            </a:pPr>
            <a:endParaRPr lang="en-IN" sz="2000" b="0" strike="noStrike" spc="-1" dirty="0">
              <a:latin typeface="Arial"/>
            </a:endParaRPr>
          </a:p>
          <a:p>
            <a:pPr marL="457200">
              <a:lnSpc>
                <a:spcPct val="100000"/>
              </a:lnSpc>
            </a:pPr>
            <a:endParaRPr lang="en-IN" sz="2000" b="0" strike="noStrike" spc="-1" dirty="0">
              <a:latin typeface="Arial"/>
            </a:endParaRPr>
          </a:p>
          <a:p>
            <a:pPr>
              <a:lnSpc>
                <a:spcPct val="100000"/>
              </a:lnSpc>
            </a:pPr>
            <a:r>
              <a:rPr lang="en-IN" sz="2000" b="1" strike="noStrike" spc="-1" dirty="0">
                <a:solidFill>
                  <a:srgbClr val="558ED5"/>
                </a:solidFill>
                <a:latin typeface="Calibri"/>
              </a:rPr>
              <a:t>NOTE:  Further adding a 4</a:t>
            </a:r>
            <a:r>
              <a:rPr lang="en-IN" sz="2000" b="1" strike="noStrike" spc="-1" baseline="30000" dirty="0">
                <a:solidFill>
                  <a:srgbClr val="558ED5"/>
                </a:solidFill>
                <a:latin typeface="Calibri"/>
              </a:rPr>
              <a:t>th</a:t>
            </a:r>
            <a:r>
              <a:rPr lang="en-IN" sz="2000" b="1" strike="noStrike" spc="-1" dirty="0">
                <a:solidFill>
                  <a:srgbClr val="558ED5"/>
                </a:solidFill>
                <a:latin typeface="Calibri"/>
              </a:rPr>
              <a:t> C , for coherence misses due to flushes to keep multiple caches coherent in a multiprocessor environment.</a:t>
            </a:r>
            <a:endParaRPr lang="en-IN" sz="20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56"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Optimizations</a:t>
            </a:r>
            <a:endParaRPr lang="en-IN" sz="2800" b="0" strike="noStrike" spc="-1">
              <a:latin typeface="Arial"/>
            </a:endParaRPr>
          </a:p>
        </p:txBody>
      </p:sp>
      <p:sp>
        <p:nvSpPr>
          <p:cNvPr id="157" name="CustomShape 3"/>
          <p:cNvSpPr/>
          <p:nvPr/>
        </p:nvSpPr>
        <p:spPr>
          <a:xfrm>
            <a:off x="174240" y="1334520"/>
            <a:ext cx="861768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lvl="1" indent="-285480">
              <a:lnSpc>
                <a:spcPct val="100000"/>
              </a:lnSpc>
              <a:buClr>
                <a:srgbClr val="558ED5"/>
              </a:buClr>
              <a:buFont typeface="Arial"/>
              <a:buChar char="•"/>
            </a:pPr>
            <a:r>
              <a:rPr lang="en-IN" sz="2000" b="1" strike="noStrike" spc="-1">
                <a:solidFill>
                  <a:srgbClr val="558ED5"/>
                </a:solidFill>
                <a:latin typeface="Calibri"/>
              </a:rPr>
              <a:t>Compulsory Misses :   </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Those that occur in an infinite cache.</a:t>
            </a:r>
            <a:endParaRPr lang="en-IN" sz="2000" b="0" strike="noStrike" spc="-1">
              <a:latin typeface="Arial"/>
            </a:endParaRPr>
          </a:p>
          <a:p>
            <a:pPr marL="285840" lvl="1" indent="-285480">
              <a:lnSpc>
                <a:spcPct val="100000"/>
              </a:lnSpc>
              <a:buClr>
                <a:srgbClr val="558ED5"/>
              </a:buClr>
              <a:buFont typeface="Arial"/>
              <a:buChar char="•"/>
            </a:pPr>
            <a:r>
              <a:rPr lang="en-IN" sz="2000" b="1" strike="noStrike" spc="-1">
                <a:solidFill>
                  <a:srgbClr val="558ED5"/>
                </a:solidFill>
                <a:latin typeface="Calibri"/>
              </a:rPr>
              <a:t>Capacity Misses:</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Those that occur in a fully associative cache. </a:t>
            </a:r>
            <a:endParaRPr lang="en-IN" sz="2000" b="0" strike="noStrike" spc="-1">
              <a:latin typeface="Arial"/>
            </a:endParaRPr>
          </a:p>
          <a:p>
            <a:pPr marL="285840" lvl="1" indent="-285480">
              <a:lnSpc>
                <a:spcPct val="100000"/>
              </a:lnSpc>
              <a:buClr>
                <a:srgbClr val="558ED5"/>
              </a:buClr>
              <a:buFont typeface="Arial"/>
              <a:buChar char="•"/>
            </a:pPr>
            <a:r>
              <a:rPr lang="en-IN" sz="2000" b="1" strike="noStrike" spc="-1">
                <a:solidFill>
                  <a:srgbClr val="558ED5"/>
                </a:solidFill>
                <a:latin typeface="Calibri"/>
              </a:rPr>
              <a:t>Conflict Misses:</a:t>
            </a:r>
            <a:endParaRPr lang="en-IN" sz="2000" b="0" strike="noStrike" spc="-1">
              <a:latin typeface="Arial"/>
            </a:endParaRPr>
          </a:p>
          <a:p>
            <a:pPr marL="743040" lvl="2" indent="-285480">
              <a:lnSpc>
                <a:spcPct val="100000"/>
              </a:lnSpc>
              <a:buClr>
                <a:srgbClr val="000000"/>
              </a:buClr>
              <a:buFont typeface="Arial"/>
              <a:buChar char="•"/>
            </a:pPr>
            <a:r>
              <a:rPr lang="en-IN" sz="2000" b="0" strike="noStrike" spc="-1">
                <a:solidFill>
                  <a:srgbClr val="000000"/>
                </a:solidFill>
                <a:latin typeface="Calibri"/>
              </a:rPr>
              <a:t>Those that occur going from fully associative to eight-way associative, four–way associative , and so on…</a:t>
            </a:r>
            <a:endParaRPr lang="en-IN" sz="2000" b="0" strike="noStrike" spc="-1">
              <a:latin typeface="Arial"/>
            </a:endParaRPr>
          </a:p>
        </p:txBody>
      </p:sp>
      <p:sp>
        <p:nvSpPr>
          <p:cNvPr id="158" name="CustomShape 4"/>
          <p:cNvSpPr/>
          <p:nvPr/>
        </p:nvSpPr>
        <p:spPr>
          <a:xfrm>
            <a:off x="83880" y="3581280"/>
            <a:ext cx="9060120" cy="193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rPr>
              <a:t>To show the benefit of associativity, conflict misses are divided into misses caused by each decrease in associativity. </a:t>
            </a:r>
            <a:endParaRPr lang="en-IN" sz="1800" b="0" strike="noStrike" spc="-1" dirty="0">
              <a:latin typeface="Arial"/>
            </a:endParaRPr>
          </a:p>
          <a:p>
            <a:pPr>
              <a:lnSpc>
                <a:spcPct val="100000"/>
              </a:lnSpc>
            </a:pPr>
            <a:r>
              <a:rPr lang="en-IN" sz="1800" b="0" strike="noStrike" spc="-1" dirty="0">
                <a:solidFill>
                  <a:srgbClr val="000000"/>
                </a:solidFill>
                <a:latin typeface="Calibri"/>
              </a:rPr>
              <a:t>Here are the four divisions of conflict misses and how they are calculated:</a:t>
            </a:r>
            <a:endParaRPr lang="en-IN" sz="1800" b="0" strike="noStrike" spc="-1" dirty="0">
              <a:latin typeface="Arial"/>
            </a:endParaRPr>
          </a:p>
          <a:p>
            <a:pPr>
              <a:lnSpc>
                <a:spcPct val="100000"/>
              </a:lnSpc>
            </a:pPr>
            <a:r>
              <a:rPr lang="en-IN" sz="1800" b="0" strike="noStrike" spc="-1" dirty="0">
                <a:solidFill>
                  <a:srgbClr val="000000"/>
                </a:solidFill>
                <a:latin typeface="Calibri"/>
              </a:rPr>
              <a:t>■ </a:t>
            </a:r>
            <a:r>
              <a:rPr lang="en-IN" sz="1600" b="0" i="1" strike="noStrike" spc="-1" dirty="0">
                <a:solidFill>
                  <a:schemeClr val="tx2">
                    <a:lumMod val="60000"/>
                    <a:lumOff val="40000"/>
                  </a:schemeClr>
                </a:solidFill>
                <a:latin typeface="Calibri"/>
              </a:rPr>
              <a:t>Eight-way</a:t>
            </a:r>
            <a:r>
              <a:rPr lang="en-IN" sz="1600" b="0" strike="noStrike" spc="-1" dirty="0">
                <a:solidFill>
                  <a:srgbClr val="000000"/>
                </a:solidFill>
                <a:latin typeface="Calibri"/>
              </a:rPr>
              <a:t>—Conflict misses due to going from fully associative to eight-way associative</a:t>
            </a:r>
            <a:endParaRPr lang="en-IN" sz="1600" b="0" strike="noStrike" spc="-1" dirty="0">
              <a:latin typeface="Arial"/>
            </a:endParaRPr>
          </a:p>
          <a:p>
            <a:pPr>
              <a:lnSpc>
                <a:spcPct val="100000"/>
              </a:lnSpc>
            </a:pPr>
            <a:r>
              <a:rPr lang="en-IN" sz="1600" b="0" strike="noStrike" spc="-1" dirty="0">
                <a:solidFill>
                  <a:srgbClr val="000000"/>
                </a:solidFill>
                <a:latin typeface="Calibri"/>
              </a:rPr>
              <a:t>■ </a:t>
            </a:r>
            <a:r>
              <a:rPr lang="en-IN" sz="1600" b="0" i="1" strike="noStrike" spc="-1" dirty="0">
                <a:solidFill>
                  <a:schemeClr val="tx2">
                    <a:lumMod val="60000"/>
                    <a:lumOff val="40000"/>
                  </a:schemeClr>
                </a:solidFill>
                <a:latin typeface="Calibri"/>
              </a:rPr>
              <a:t>Four-way</a:t>
            </a:r>
            <a:r>
              <a:rPr lang="en-IN" sz="1600" b="0" strike="noStrike" spc="-1" dirty="0">
                <a:solidFill>
                  <a:srgbClr val="000000"/>
                </a:solidFill>
                <a:latin typeface="Calibri"/>
              </a:rPr>
              <a:t>—Conflict misses due to going from eight-way associative to four way associative</a:t>
            </a:r>
            <a:endParaRPr lang="en-IN" sz="1600" b="0" strike="noStrike" spc="-1" dirty="0">
              <a:latin typeface="Arial"/>
            </a:endParaRPr>
          </a:p>
          <a:p>
            <a:pPr>
              <a:lnSpc>
                <a:spcPct val="100000"/>
              </a:lnSpc>
            </a:pPr>
            <a:r>
              <a:rPr lang="en-IN" sz="1600" b="0" strike="noStrike" spc="-1" dirty="0">
                <a:solidFill>
                  <a:srgbClr val="000000"/>
                </a:solidFill>
                <a:latin typeface="Calibri"/>
              </a:rPr>
              <a:t>■ </a:t>
            </a:r>
            <a:r>
              <a:rPr lang="en-IN" sz="1600" b="0" i="1" strike="noStrike" spc="-1" dirty="0">
                <a:solidFill>
                  <a:schemeClr val="tx2">
                    <a:lumMod val="60000"/>
                    <a:lumOff val="40000"/>
                  </a:schemeClr>
                </a:solidFill>
                <a:latin typeface="Calibri"/>
              </a:rPr>
              <a:t>Two-way</a:t>
            </a:r>
            <a:r>
              <a:rPr lang="en-IN" sz="1600" b="0" strike="noStrike" spc="-1" dirty="0">
                <a:solidFill>
                  <a:srgbClr val="000000"/>
                </a:solidFill>
                <a:latin typeface="Calibri"/>
              </a:rPr>
              <a:t>—Conflict misses due to going from four-way associative to two way associative</a:t>
            </a:r>
            <a:endParaRPr lang="en-IN" sz="1600" b="0" strike="noStrike" spc="-1" dirty="0">
              <a:latin typeface="Arial"/>
            </a:endParaRPr>
          </a:p>
          <a:p>
            <a:pPr>
              <a:lnSpc>
                <a:spcPct val="100000"/>
              </a:lnSpc>
            </a:pPr>
            <a:r>
              <a:rPr lang="en-IN" sz="1600" b="0" strike="noStrike" spc="-1" dirty="0">
                <a:solidFill>
                  <a:srgbClr val="000000"/>
                </a:solidFill>
                <a:latin typeface="Calibri"/>
              </a:rPr>
              <a:t>■ </a:t>
            </a:r>
            <a:r>
              <a:rPr lang="en-IN" sz="1600" b="0" i="1" strike="noStrike" spc="-1" dirty="0">
                <a:solidFill>
                  <a:schemeClr val="tx2">
                    <a:lumMod val="60000"/>
                    <a:lumOff val="40000"/>
                  </a:schemeClr>
                </a:solidFill>
                <a:latin typeface="Calibri"/>
              </a:rPr>
              <a:t>One-way</a:t>
            </a:r>
            <a:r>
              <a:rPr lang="en-IN" sz="1600" b="0" strike="noStrike" spc="-1" dirty="0">
                <a:solidFill>
                  <a:srgbClr val="000000"/>
                </a:solidFill>
                <a:latin typeface="Calibri"/>
              </a:rPr>
              <a:t>—Conflict misses due to going from two-way associative to one way associative</a:t>
            </a:r>
            <a:endParaRPr lang="en-IN" sz="16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60" name="CustomShape 2"/>
          <p:cNvSpPr/>
          <p:nvPr/>
        </p:nvSpPr>
        <p:spPr>
          <a:xfrm>
            <a:off x="72000" y="1393560"/>
            <a:ext cx="9216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rPr>
              <a:t>Conceptually, conflicts are the easiest:   </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Fully associative placement avoids all conflict misses, </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Expensive in hardware and </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May slow down the processor clock rate leads to lower overall performance.  </a:t>
            </a:r>
            <a:endParaRPr lang="en-IN" sz="1800" b="0" strike="noStrike" spc="-1">
              <a:latin typeface="Arial"/>
            </a:endParaRPr>
          </a:p>
        </p:txBody>
      </p:sp>
      <p:sp>
        <p:nvSpPr>
          <p:cNvPr id="161" name="CustomShape 3"/>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Optimizations</a:t>
            </a:r>
            <a:endParaRPr lang="en-IN" sz="2800" b="0" strike="noStrike" spc="-1">
              <a:latin typeface="Arial"/>
            </a:endParaRPr>
          </a:p>
        </p:txBody>
      </p:sp>
      <p:pic>
        <p:nvPicPr>
          <p:cNvPr id="162" name="Picture 2"/>
          <p:cNvPicPr/>
          <p:nvPr/>
        </p:nvPicPr>
        <p:blipFill>
          <a:blip r:embed="rId3"/>
          <a:stretch/>
        </p:blipFill>
        <p:spPr>
          <a:xfrm>
            <a:off x="801720" y="2592000"/>
            <a:ext cx="6902280" cy="361512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64" name="CustomShape 2"/>
          <p:cNvSpPr/>
          <p:nvPr/>
        </p:nvSpPr>
        <p:spPr>
          <a:xfrm>
            <a:off x="181080" y="856440"/>
            <a:ext cx="86353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165" name="Picture 2"/>
          <p:cNvPicPr/>
          <p:nvPr/>
        </p:nvPicPr>
        <p:blipFill>
          <a:blip r:embed="rId3"/>
          <a:stretch/>
        </p:blipFill>
        <p:spPr>
          <a:xfrm>
            <a:off x="1752480" y="1869480"/>
            <a:ext cx="5022360" cy="3200040"/>
          </a:xfrm>
          <a:prstGeom prst="rect">
            <a:avLst/>
          </a:prstGeom>
          <a:ln>
            <a:noFill/>
          </a:ln>
        </p:spPr>
      </p:pic>
      <p:pic>
        <p:nvPicPr>
          <p:cNvPr id="166" name="Picture 3"/>
          <p:cNvPicPr/>
          <p:nvPr/>
        </p:nvPicPr>
        <p:blipFill>
          <a:blip r:embed="rId4"/>
          <a:stretch/>
        </p:blipFill>
        <p:spPr>
          <a:xfrm>
            <a:off x="1739880" y="5266440"/>
            <a:ext cx="5905080" cy="485280"/>
          </a:xfrm>
          <a:prstGeom prst="rect">
            <a:avLst/>
          </a:prstGeom>
          <a:ln>
            <a:noFill/>
          </a:ln>
        </p:spPr>
      </p:pic>
      <p:sp>
        <p:nvSpPr>
          <p:cNvPr id="167" name="CustomShape 3"/>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Optimizations</a:t>
            </a:r>
            <a:endParaRPr lang="en-IN" sz="2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69" name="CustomShape 2"/>
          <p:cNvSpPr/>
          <p:nvPr/>
        </p:nvSpPr>
        <p:spPr>
          <a:xfrm>
            <a:off x="181080" y="856440"/>
            <a:ext cx="86353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70" name="CustomShape 3"/>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6 Basic Cache Optimizations</a:t>
            </a:r>
            <a:endParaRPr lang="en-IN" sz="2800" b="0" strike="noStrike" spc="-1">
              <a:latin typeface="Arial"/>
            </a:endParaRPr>
          </a:p>
        </p:txBody>
      </p:sp>
      <p:sp>
        <p:nvSpPr>
          <p:cNvPr id="171" name="CustomShape 4"/>
          <p:cNvSpPr/>
          <p:nvPr/>
        </p:nvSpPr>
        <p:spPr>
          <a:xfrm>
            <a:off x="263160" y="1546200"/>
            <a:ext cx="8617680" cy="49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lvl="1" indent="-342720">
              <a:lnSpc>
                <a:spcPct val="100000"/>
              </a:lnSpc>
              <a:buClr>
                <a:srgbClr val="000000"/>
              </a:buClr>
              <a:buFont typeface="Arial"/>
              <a:buChar char="•"/>
            </a:pPr>
            <a:r>
              <a:rPr lang="en-IN" sz="2000" b="1" strike="noStrike" spc="-1">
                <a:solidFill>
                  <a:srgbClr val="000000"/>
                </a:solidFill>
                <a:latin typeface="Calibri"/>
              </a:rPr>
              <a:t>First Optimization: </a:t>
            </a:r>
            <a:r>
              <a:rPr lang="en-IN" sz="2000" b="0" strike="noStrike" spc="-1">
                <a:solidFill>
                  <a:srgbClr val="000000"/>
                </a:solidFill>
                <a:latin typeface="Calibri"/>
              </a:rPr>
              <a:t>Larger Block Size to Reduce Miss Rate</a:t>
            </a:r>
            <a:r>
              <a:rPr lang="en-IN" sz="2000" b="1" strike="noStrike" spc="-1">
                <a:solidFill>
                  <a:srgbClr val="000000"/>
                </a:solidFill>
                <a:latin typeface="Calibri"/>
              </a:rPr>
              <a:t>.</a:t>
            </a:r>
            <a:endParaRPr lang="en-IN" sz="2000" b="0" strike="noStrike" spc="-1">
              <a:latin typeface="Arial"/>
            </a:endParaRPr>
          </a:p>
          <a:p>
            <a:pPr>
              <a:lnSpc>
                <a:spcPct val="100000"/>
              </a:lnSpc>
            </a:pPr>
            <a:endParaRPr lang="en-IN" sz="2000" b="0" strike="noStrike" spc="-1">
              <a:latin typeface="Arial"/>
            </a:endParaRPr>
          </a:p>
          <a:p>
            <a:pPr marL="343080" lvl="1" indent="-342720">
              <a:lnSpc>
                <a:spcPct val="100000"/>
              </a:lnSpc>
              <a:buClr>
                <a:srgbClr val="000000"/>
              </a:buClr>
              <a:buFont typeface="Arial"/>
              <a:buChar char="•"/>
            </a:pPr>
            <a:r>
              <a:rPr lang="en-IN" sz="2000" b="1" strike="noStrike" spc="-1">
                <a:solidFill>
                  <a:srgbClr val="000000"/>
                </a:solidFill>
                <a:latin typeface="Calibri"/>
              </a:rPr>
              <a:t>Second Optimization: </a:t>
            </a:r>
            <a:r>
              <a:rPr lang="en-IN" sz="2000" b="0" strike="noStrike" spc="-1">
                <a:solidFill>
                  <a:srgbClr val="000000"/>
                </a:solidFill>
                <a:latin typeface="Calibri"/>
              </a:rPr>
              <a:t>Larger Caches to Reduce Miss Rate</a:t>
            </a:r>
            <a:r>
              <a:rPr lang="en-IN" sz="2000" b="1" strike="noStrike" spc="-1">
                <a:solidFill>
                  <a:srgbClr val="000000"/>
                </a:solidFill>
                <a:latin typeface="Calibri"/>
              </a:rPr>
              <a:t>.</a:t>
            </a:r>
            <a:endParaRPr lang="en-IN" sz="2000" b="0" strike="noStrike" spc="-1">
              <a:latin typeface="Arial"/>
            </a:endParaRPr>
          </a:p>
          <a:p>
            <a:pPr>
              <a:lnSpc>
                <a:spcPct val="100000"/>
              </a:lnSpc>
            </a:pPr>
            <a:endParaRPr lang="en-IN" sz="2000" b="0" strike="noStrike" spc="-1">
              <a:latin typeface="Arial"/>
            </a:endParaRPr>
          </a:p>
          <a:p>
            <a:pPr marL="343080" lvl="1" indent="-342720">
              <a:lnSpc>
                <a:spcPct val="100000"/>
              </a:lnSpc>
              <a:buClr>
                <a:srgbClr val="000000"/>
              </a:buClr>
              <a:buFont typeface="Arial"/>
              <a:buChar char="•"/>
            </a:pPr>
            <a:r>
              <a:rPr lang="en-IN" sz="2000" b="1" strike="noStrike" spc="-1">
                <a:solidFill>
                  <a:srgbClr val="000000"/>
                </a:solidFill>
                <a:latin typeface="Calibri"/>
              </a:rPr>
              <a:t>Third Optimization: </a:t>
            </a:r>
            <a:r>
              <a:rPr lang="en-IN" sz="2000" b="0" strike="noStrike" spc="-1">
                <a:solidFill>
                  <a:srgbClr val="000000"/>
                </a:solidFill>
                <a:latin typeface="Calibri"/>
              </a:rPr>
              <a:t>Higher Associativity to Reduce Miss Rate.</a:t>
            </a:r>
            <a:endParaRPr lang="en-IN" sz="2000" b="0" strike="noStrike" spc="-1">
              <a:latin typeface="Arial"/>
            </a:endParaRPr>
          </a:p>
          <a:p>
            <a:pPr>
              <a:lnSpc>
                <a:spcPct val="100000"/>
              </a:lnSpc>
            </a:pPr>
            <a:endParaRPr lang="en-IN" sz="2000" b="0" strike="noStrike" spc="-1">
              <a:latin typeface="Arial"/>
            </a:endParaRPr>
          </a:p>
          <a:p>
            <a:pPr marL="343080" lvl="1" indent="-342720">
              <a:lnSpc>
                <a:spcPct val="100000"/>
              </a:lnSpc>
              <a:buClr>
                <a:srgbClr val="000000"/>
              </a:buClr>
              <a:buFont typeface="Arial"/>
              <a:buChar char="•"/>
            </a:pPr>
            <a:r>
              <a:rPr lang="en-IN" sz="2000" b="1" strike="noStrike" spc="-1">
                <a:solidFill>
                  <a:srgbClr val="000000"/>
                </a:solidFill>
                <a:latin typeface="Calibri"/>
              </a:rPr>
              <a:t>Fourth Optimization :  </a:t>
            </a:r>
            <a:r>
              <a:rPr lang="en-IN" sz="2000" b="0" strike="noStrike" spc="-1">
                <a:solidFill>
                  <a:srgbClr val="000000"/>
                </a:solidFill>
                <a:latin typeface="Calibri"/>
              </a:rPr>
              <a:t>Multilevel Caches to Reduce Miss Penalty.</a:t>
            </a:r>
            <a:endParaRPr lang="en-IN" sz="2000" b="0" strike="noStrike" spc="-1">
              <a:latin typeface="Arial"/>
            </a:endParaRPr>
          </a:p>
          <a:p>
            <a:pPr>
              <a:lnSpc>
                <a:spcPct val="100000"/>
              </a:lnSpc>
            </a:pPr>
            <a:endParaRPr lang="en-IN" sz="2000" b="0" strike="noStrike" spc="-1">
              <a:latin typeface="Arial"/>
            </a:endParaRPr>
          </a:p>
          <a:p>
            <a:pPr marL="343080" lvl="1" indent="-342720">
              <a:lnSpc>
                <a:spcPct val="100000"/>
              </a:lnSpc>
              <a:buClr>
                <a:srgbClr val="000000"/>
              </a:buClr>
              <a:buFont typeface="Arial"/>
              <a:buChar char="•"/>
            </a:pPr>
            <a:r>
              <a:rPr lang="en-IN" sz="2000" b="1" strike="noStrike" spc="-1">
                <a:solidFill>
                  <a:srgbClr val="000000"/>
                </a:solidFill>
                <a:latin typeface="Calibri"/>
              </a:rPr>
              <a:t>Fifth Optimization:  </a:t>
            </a:r>
            <a:r>
              <a:rPr lang="en-IN" sz="2000" b="0" strike="noStrike" spc="-1">
                <a:solidFill>
                  <a:srgbClr val="000000"/>
                </a:solidFill>
                <a:latin typeface="Calibri"/>
              </a:rPr>
              <a:t>Giving Priority to Read Misses over Writes to Reduce Miss Penalty.</a:t>
            </a:r>
            <a:endParaRPr lang="en-IN" sz="2000" b="0" strike="noStrike" spc="-1">
              <a:latin typeface="Arial"/>
            </a:endParaRPr>
          </a:p>
          <a:p>
            <a:pPr>
              <a:lnSpc>
                <a:spcPct val="100000"/>
              </a:lnSpc>
            </a:pPr>
            <a:endParaRPr lang="en-IN" sz="2000" b="0" strike="noStrike" spc="-1">
              <a:latin typeface="Arial"/>
            </a:endParaRPr>
          </a:p>
          <a:p>
            <a:pPr marL="343080" lvl="1" indent="-342720">
              <a:lnSpc>
                <a:spcPct val="100000"/>
              </a:lnSpc>
              <a:buClr>
                <a:srgbClr val="000000"/>
              </a:buClr>
              <a:buFont typeface="Arial"/>
              <a:buChar char="•"/>
            </a:pPr>
            <a:r>
              <a:rPr lang="en-IN" sz="2000" b="1" strike="noStrike" spc="-1">
                <a:solidFill>
                  <a:srgbClr val="000000"/>
                </a:solidFill>
                <a:latin typeface="Calibri"/>
              </a:rPr>
              <a:t>Sixth Optimization:  </a:t>
            </a:r>
            <a:r>
              <a:rPr lang="en-IN" sz="2000" b="0" strike="noStrike" spc="-1">
                <a:solidFill>
                  <a:srgbClr val="000000"/>
                </a:solidFill>
                <a:latin typeface="Calibri"/>
              </a:rPr>
              <a:t>Avoiding Address Translation during Indexing of the Cache to Reduce Hit Time.</a:t>
            </a:r>
            <a:endParaRPr lang="en-IN" sz="2000" b="0" strike="noStrike" spc="-1">
              <a:latin typeface="Arial"/>
            </a:endParaRPr>
          </a:p>
          <a:p>
            <a:pPr>
              <a:lnSpc>
                <a:spcPct val="100000"/>
              </a:lnSpc>
            </a:pPr>
            <a:r>
              <a:rPr lang="en-IN" sz="2000" b="1" strike="noStrike" spc="-1">
                <a:solidFill>
                  <a:srgbClr val="000000"/>
                </a:solidFill>
                <a:latin typeface="Calibri"/>
              </a:rPr>
              <a:t> </a:t>
            </a:r>
            <a:endParaRPr lang="en-IN" sz="20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73" name="CustomShape 2"/>
          <p:cNvSpPr/>
          <p:nvPr/>
        </p:nvSpPr>
        <p:spPr>
          <a:xfrm>
            <a:off x="457200" y="2133720"/>
            <a:ext cx="8227440" cy="296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3600" b="1" strike="noStrike" spc="-1">
                <a:solidFill>
                  <a:srgbClr val="558ED5"/>
                </a:solidFill>
                <a:latin typeface="Calibri"/>
                <a:ea typeface="DejaVu Sans"/>
              </a:rPr>
              <a:t>Q &amp; A</a:t>
            </a:r>
            <a:endParaRPr lang="en-IN" sz="3600" b="0" strike="noStrike" spc="-1">
              <a:latin typeface="Arial"/>
            </a:endParaRPr>
          </a:p>
          <a:p>
            <a:pPr algn="ctr">
              <a:lnSpc>
                <a:spcPct val="100000"/>
              </a:lnSpc>
            </a:pPr>
            <a:r>
              <a:rPr lang="en-IN" sz="3600" b="1" strike="noStrike" spc="-1">
                <a:solidFill>
                  <a:srgbClr val="558ED5"/>
                </a:solidFill>
                <a:latin typeface="Calibri"/>
                <a:ea typeface="DejaVu Sans"/>
              </a:rPr>
              <a:t>Cache Optimizations</a:t>
            </a:r>
            <a:endParaRPr lang="en-IN" sz="3600" b="0" strike="noStrike" spc="-1">
              <a:latin typeface="Arial"/>
            </a:endParaRPr>
          </a:p>
          <a:p>
            <a:pPr algn="ctr">
              <a:lnSpc>
                <a:spcPct val="100000"/>
              </a:lnSpc>
            </a:pPr>
            <a:r>
              <a:rPr lang="en-IN" sz="3200" b="0" strike="noStrike" spc="-1">
                <a:solidFill>
                  <a:srgbClr val="0000FF"/>
                </a:solidFill>
                <a:latin typeface="Calibri"/>
                <a:ea typeface="DejaVu Sans"/>
              </a:rPr>
              <a:t> </a:t>
            </a: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364720" y="1312920"/>
            <a:ext cx="183960" cy="366480"/>
          </a:xfrm>
          <a:prstGeom prst="rect">
            <a:avLst/>
          </a:prstGeom>
          <a:noFill/>
          <a:ln>
            <a:noFill/>
          </a:ln>
        </p:spPr>
        <p:style>
          <a:lnRef idx="0">
            <a:scrgbClr r="0" g="0" b="0"/>
          </a:lnRef>
          <a:fillRef idx="0">
            <a:scrgbClr r="0" g="0" b="0"/>
          </a:fillRef>
          <a:effectRef idx="0">
            <a:scrgbClr r="0" g="0" b="0"/>
          </a:effectRef>
          <a:fontRef idx="minor"/>
        </p:style>
      </p:sp>
      <p:pic>
        <p:nvPicPr>
          <p:cNvPr id="103" name="Picture 2"/>
          <p:cNvPicPr/>
          <p:nvPr/>
        </p:nvPicPr>
        <p:blipFill>
          <a:blip r:embed="rId3"/>
          <a:stretch/>
        </p:blipFill>
        <p:spPr>
          <a:xfrm>
            <a:off x="1265760" y="2068560"/>
            <a:ext cx="5609880" cy="475920"/>
          </a:xfrm>
          <a:prstGeom prst="rect">
            <a:avLst/>
          </a:prstGeom>
          <a:ln w="9360">
            <a:noFill/>
          </a:ln>
        </p:spPr>
      </p:pic>
      <p:pic>
        <p:nvPicPr>
          <p:cNvPr id="104" name="Picture 3"/>
          <p:cNvPicPr/>
          <p:nvPr/>
        </p:nvPicPr>
        <p:blipFill>
          <a:blip r:embed="rId4"/>
          <a:stretch/>
        </p:blipFill>
        <p:spPr>
          <a:xfrm>
            <a:off x="1342080" y="2725560"/>
            <a:ext cx="4076280" cy="752040"/>
          </a:xfrm>
          <a:prstGeom prst="rect">
            <a:avLst/>
          </a:prstGeom>
          <a:ln w="9360">
            <a:noFill/>
          </a:ln>
        </p:spPr>
      </p:pic>
      <p:pic>
        <p:nvPicPr>
          <p:cNvPr id="105" name="Picture 4"/>
          <p:cNvPicPr/>
          <p:nvPr/>
        </p:nvPicPr>
        <p:blipFill>
          <a:blip r:embed="rId5"/>
          <a:stretch/>
        </p:blipFill>
        <p:spPr>
          <a:xfrm>
            <a:off x="1894680" y="3482280"/>
            <a:ext cx="3447720" cy="685440"/>
          </a:xfrm>
          <a:prstGeom prst="rect">
            <a:avLst/>
          </a:prstGeom>
          <a:ln w="9360">
            <a:noFill/>
          </a:ln>
        </p:spPr>
      </p:pic>
      <p:pic>
        <p:nvPicPr>
          <p:cNvPr id="106" name="Picture 5"/>
          <p:cNvPicPr/>
          <p:nvPr/>
        </p:nvPicPr>
        <p:blipFill>
          <a:blip r:embed="rId6"/>
          <a:stretch/>
        </p:blipFill>
        <p:spPr>
          <a:xfrm>
            <a:off x="1418400" y="4229280"/>
            <a:ext cx="6074280" cy="514080"/>
          </a:xfrm>
          <a:prstGeom prst="rect">
            <a:avLst/>
          </a:prstGeom>
          <a:ln w="9360">
            <a:noFill/>
          </a:ln>
        </p:spPr>
      </p:pic>
      <p:pic>
        <p:nvPicPr>
          <p:cNvPr id="107" name="Picture 6"/>
          <p:cNvPicPr/>
          <p:nvPr/>
        </p:nvPicPr>
        <p:blipFill>
          <a:blip r:embed="rId7"/>
          <a:stretch/>
        </p:blipFill>
        <p:spPr>
          <a:xfrm>
            <a:off x="2408760" y="4719600"/>
            <a:ext cx="5495400" cy="732960"/>
          </a:xfrm>
          <a:prstGeom prst="rect">
            <a:avLst/>
          </a:prstGeom>
          <a:ln w="9360">
            <a:noFill/>
          </a:ln>
        </p:spPr>
      </p:pic>
      <p:sp>
        <p:nvSpPr>
          <p:cNvPr id="108" name="CustomShape 2"/>
          <p:cNvSpPr/>
          <p:nvPr/>
        </p:nvSpPr>
        <p:spPr>
          <a:xfrm>
            <a:off x="116280" y="1523520"/>
            <a:ext cx="75877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400" b="1" strike="noStrike" cap="small" spc="-1">
                <a:solidFill>
                  <a:srgbClr val="558ED5"/>
                </a:solidFill>
                <a:latin typeface="Calibri"/>
              </a:rPr>
              <a:t>The Processor Performance Equation</a:t>
            </a:r>
            <a:endParaRPr lang="en-IN" sz="2400" b="0" strike="noStrike" spc="-1">
              <a:latin typeface="Arial"/>
            </a:endParaRPr>
          </a:p>
        </p:txBody>
      </p:sp>
      <p:sp>
        <p:nvSpPr>
          <p:cNvPr id="109" name="CustomShape 3"/>
          <p:cNvSpPr/>
          <p:nvPr/>
        </p:nvSpPr>
        <p:spPr>
          <a:xfrm>
            <a:off x="243360" y="88416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243360" y="77400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
        <p:nvSpPr>
          <p:cNvPr id="111" name="CustomShape 2"/>
          <p:cNvSpPr/>
          <p:nvPr/>
        </p:nvSpPr>
        <p:spPr>
          <a:xfrm>
            <a:off x="5368320" y="1854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12" name="CustomShape 3"/>
          <p:cNvSpPr/>
          <p:nvPr/>
        </p:nvSpPr>
        <p:spPr>
          <a:xfrm>
            <a:off x="243360" y="1443600"/>
            <a:ext cx="85406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558ED5"/>
                </a:solidFill>
                <a:latin typeface="Calibri"/>
              </a:rPr>
              <a:t>Different instruction types having different CPIs</a:t>
            </a:r>
            <a:endParaRPr lang="en-IN" sz="2400" b="0" strike="noStrike" spc="-1">
              <a:latin typeface="Arial"/>
            </a:endParaRPr>
          </a:p>
        </p:txBody>
      </p:sp>
      <p:pic>
        <p:nvPicPr>
          <p:cNvPr id="113" name="Picture 3"/>
          <p:cNvPicPr/>
          <p:nvPr/>
        </p:nvPicPr>
        <p:blipFill>
          <a:blip r:embed="rId3"/>
          <a:stretch/>
        </p:blipFill>
        <p:spPr>
          <a:xfrm>
            <a:off x="1305720" y="2951280"/>
            <a:ext cx="5619240" cy="1228320"/>
          </a:xfrm>
          <a:prstGeom prst="rect">
            <a:avLst/>
          </a:prstGeom>
          <a:ln w="9360">
            <a:noFill/>
          </a:ln>
        </p:spPr>
      </p:pic>
      <p:pic>
        <p:nvPicPr>
          <p:cNvPr id="114" name="Picture 2"/>
          <p:cNvPicPr/>
          <p:nvPr/>
        </p:nvPicPr>
        <p:blipFill>
          <a:blip r:embed="rId4"/>
          <a:stretch/>
        </p:blipFill>
        <p:spPr>
          <a:xfrm>
            <a:off x="951840" y="1872360"/>
            <a:ext cx="4600080" cy="1123560"/>
          </a:xfrm>
          <a:prstGeom prst="rect">
            <a:avLst/>
          </a:prstGeom>
          <a:ln w="9360">
            <a:noFill/>
          </a:ln>
        </p:spPr>
      </p:pic>
      <p:sp>
        <p:nvSpPr>
          <p:cNvPr id="115" name="CustomShape 4"/>
          <p:cNvSpPr/>
          <p:nvPr/>
        </p:nvSpPr>
        <p:spPr>
          <a:xfrm>
            <a:off x="-38160" y="4042440"/>
            <a:ext cx="9219960" cy="25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558ED5"/>
              </a:buClr>
              <a:buFont typeface="Arial"/>
              <a:buChar char="•"/>
            </a:pPr>
            <a:r>
              <a:rPr lang="en-IN" sz="2000" b="0" strike="noStrike" spc="-1">
                <a:solidFill>
                  <a:srgbClr val="558ED5"/>
                </a:solidFill>
                <a:latin typeface="Calibri"/>
              </a:rPr>
              <a:t>One method  to evaluate cache performance is to expand processor execution time, i.e. Instruction count - IC. </a:t>
            </a:r>
            <a:endParaRPr lang="en-IN" sz="2000" b="0" strike="noStrike" spc="-1">
              <a:latin typeface="Arial"/>
            </a:endParaRPr>
          </a:p>
          <a:p>
            <a:pPr marL="343080" indent="-342720">
              <a:lnSpc>
                <a:spcPct val="100000"/>
              </a:lnSpc>
              <a:buClr>
                <a:srgbClr val="558ED5"/>
              </a:buClr>
              <a:buFont typeface="Arial"/>
              <a:buChar char="•"/>
            </a:pPr>
            <a:r>
              <a:rPr lang="en-IN" sz="2000" b="0" strike="noStrike" spc="-1">
                <a:solidFill>
                  <a:srgbClr val="558ED5"/>
                </a:solidFill>
                <a:latin typeface="Calibri"/>
              </a:rPr>
              <a:t>Add memory stall cycles - the number of cycles during which the processor is waiting for a memory access.</a:t>
            </a:r>
            <a:endParaRPr lang="en-IN" sz="2000" b="0" strike="noStrike" spc="-1">
              <a:latin typeface="Arial"/>
            </a:endParaRPr>
          </a:p>
          <a:p>
            <a:pPr>
              <a:lnSpc>
                <a:spcPct val="100000"/>
              </a:lnSpc>
            </a:pPr>
            <a:endParaRPr lang="en-IN" sz="2000" b="0" strike="noStrike" spc="-1">
              <a:latin typeface="Arial"/>
            </a:endParaRPr>
          </a:p>
          <a:p>
            <a:pPr marL="343080" indent="-342720">
              <a:lnSpc>
                <a:spcPct val="100000"/>
              </a:lnSpc>
              <a:buClr>
                <a:srgbClr val="000000"/>
              </a:buClr>
              <a:buFont typeface="Arial"/>
              <a:buChar char="•"/>
            </a:pPr>
            <a:r>
              <a:rPr lang="en-IN" sz="2000" b="1" strike="noStrike" spc="-1">
                <a:solidFill>
                  <a:srgbClr val="000000"/>
                </a:solidFill>
                <a:latin typeface="Calibri"/>
              </a:rPr>
              <a:t>CPU Execution =  (CPU clock cycles + Memory stall cycles) x Clock cycle execution time</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
        <p:nvSpPr>
          <p:cNvPr id="117" name="CustomShape 2"/>
          <p:cNvSpPr/>
          <p:nvPr/>
        </p:nvSpPr>
        <p:spPr>
          <a:xfrm>
            <a:off x="154080" y="1364760"/>
            <a:ext cx="8587800" cy="4873680"/>
          </a:xfrm>
          <a:prstGeom prst="rect">
            <a:avLst/>
          </a:prstGeom>
          <a:blipFill rotWithShape="0">
            <a:blip r:embed="rId3"/>
            <a:stretch>
              <a:fillRect l="-707" t="-745" b="-1375"/>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Calibri"/>
              </a:rPr>
              <a:t> </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19" name="CustomShape 2"/>
          <p:cNvSpPr/>
          <p:nvPr/>
        </p:nvSpPr>
        <p:spPr>
          <a:xfrm>
            <a:off x="158760" y="1259640"/>
            <a:ext cx="8587800" cy="4952520"/>
          </a:xfrm>
          <a:prstGeom prst="rect">
            <a:avLst/>
          </a:prstGeom>
          <a:blipFill rotWithShape="0">
            <a:blip r:embed="rId3"/>
            <a:stretch>
              <a:fillRect l="-707" t="-734" b="-1226"/>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Calibri"/>
              </a:rPr>
              <a:t> </a:t>
            </a:r>
            <a:endParaRPr lang="en-IN" sz="1800" b="0" strike="noStrike" spc="-1">
              <a:latin typeface="Arial"/>
            </a:endParaRPr>
          </a:p>
        </p:txBody>
      </p:sp>
      <p:sp>
        <p:nvSpPr>
          <p:cNvPr id="120" name="CustomShape 3"/>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22" name="CustomShape 2"/>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dirty="0">
                <a:solidFill>
                  <a:srgbClr val="558ED5"/>
                </a:solidFill>
                <a:latin typeface="Calibri"/>
              </a:rPr>
              <a:t>Cache performance – example 1</a:t>
            </a:r>
            <a:endParaRPr lang="en-IN" sz="2800" b="0" strike="noStrike" spc="-1" dirty="0">
              <a:latin typeface="Arial"/>
            </a:endParaRPr>
          </a:p>
        </p:txBody>
      </p:sp>
      <p:sp>
        <p:nvSpPr>
          <p:cNvPr id="123" name="CustomShape 3"/>
          <p:cNvSpPr/>
          <p:nvPr/>
        </p:nvSpPr>
        <p:spPr>
          <a:xfrm>
            <a:off x="162000" y="1371960"/>
            <a:ext cx="8940240" cy="19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1" strike="noStrike" spc="-1">
                <a:solidFill>
                  <a:srgbClr val="000000"/>
                </a:solidFill>
                <a:latin typeface="Calibri"/>
              </a:rPr>
              <a:t>Assume we have a computer where the cycles per instruction (CPI) is 1.0 when all memory accesses hit in the cache. The only data accesses are loads and stores, and these total 50% of the instructions. If the miss penalty is 25 clock cycles and the miss rate is 2%, how much faster would the computer be if all instructions were cache hits?</a:t>
            </a:r>
            <a:endParaRPr lang="en-IN" sz="2000" b="0" strike="noStrike" spc="-1">
              <a:latin typeface="Arial"/>
            </a:endParaRPr>
          </a:p>
        </p:txBody>
      </p:sp>
      <p:sp>
        <p:nvSpPr>
          <p:cNvPr id="124" name="CustomShape 4"/>
          <p:cNvSpPr/>
          <p:nvPr/>
        </p:nvSpPr>
        <p:spPr>
          <a:xfrm>
            <a:off x="221760" y="3209400"/>
            <a:ext cx="8940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1" strike="noStrike" spc="-1">
                <a:solidFill>
                  <a:srgbClr val="558ED5"/>
                </a:solidFill>
                <a:latin typeface="Calibri"/>
              </a:rPr>
              <a:t>SOLUTION:  </a:t>
            </a:r>
            <a:endParaRPr lang="en-IN" sz="1800" b="0" strike="noStrike" spc="-1">
              <a:latin typeface="Arial"/>
            </a:endParaRPr>
          </a:p>
          <a:p>
            <a:pPr algn="just">
              <a:lnSpc>
                <a:spcPct val="100000"/>
              </a:lnSpc>
            </a:pPr>
            <a:r>
              <a:rPr lang="en-IN" sz="1800" b="1" strike="noStrike" spc="-1">
                <a:solidFill>
                  <a:srgbClr val="558ED5"/>
                </a:solidFill>
                <a:latin typeface="Calibri"/>
              </a:rPr>
              <a:t>First compute the performance for the computer that always hits: </a:t>
            </a:r>
            <a:endParaRPr lang="en-IN" sz="1800" b="0" strike="noStrike" spc="-1">
              <a:latin typeface="Arial"/>
            </a:endParaRPr>
          </a:p>
        </p:txBody>
      </p:sp>
      <p:sp>
        <p:nvSpPr>
          <p:cNvPr id="125" name="CustomShape 5"/>
          <p:cNvSpPr/>
          <p:nvPr/>
        </p:nvSpPr>
        <p:spPr>
          <a:xfrm>
            <a:off x="162000" y="3950640"/>
            <a:ext cx="8940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rPr>
              <a:t>CPU execution time =  ( CPU clock cycles + Memory stall cycles) × Clock cycle</a:t>
            </a:r>
            <a:endParaRPr lang="en-IN" sz="1800" b="0" strike="noStrike" spc="-1" dirty="0">
              <a:latin typeface="Arial"/>
            </a:endParaRPr>
          </a:p>
          <a:p>
            <a:pPr>
              <a:lnSpc>
                <a:spcPct val="100000"/>
              </a:lnSpc>
            </a:pPr>
            <a:r>
              <a:rPr lang="en-IN" sz="1800" b="0" strike="noStrike" spc="-1" dirty="0">
                <a:solidFill>
                  <a:srgbClr val="000000"/>
                </a:solidFill>
                <a:latin typeface="Calibri"/>
              </a:rPr>
              <a:t>		     =  ( IC × CPI + 0) × Clock cycle =    IC × 1.0 × Clock cycle</a:t>
            </a:r>
            <a:endParaRPr lang="en-IN" sz="1800" b="0" strike="noStrike" spc="-1" dirty="0">
              <a:latin typeface="Arial"/>
            </a:endParaRPr>
          </a:p>
        </p:txBody>
      </p:sp>
      <p:sp>
        <p:nvSpPr>
          <p:cNvPr id="126" name="CustomShape 6"/>
          <p:cNvSpPr/>
          <p:nvPr/>
        </p:nvSpPr>
        <p:spPr>
          <a:xfrm>
            <a:off x="37440" y="4968000"/>
            <a:ext cx="8940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1" strike="noStrike" spc="-1" dirty="0">
                <a:solidFill>
                  <a:srgbClr val="558ED5"/>
                </a:solidFill>
                <a:latin typeface="Calibri"/>
              </a:rPr>
              <a:t>Now for the computer with the real cache, first we compute memory stall cycles:</a:t>
            </a:r>
            <a:endParaRPr lang="en-IN" sz="1800" b="0" strike="noStrike" spc="-1" dirty="0">
              <a:latin typeface="Arial"/>
            </a:endParaRPr>
          </a:p>
        </p:txBody>
      </p:sp>
      <p:sp>
        <p:nvSpPr>
          <p:cNvPr id="128" name="CustomShape 8"/>
          <p:cNvSpPr/>
          <p:nvPr/>
        </p:nvSpPr>
        <p:spPr>
          <a:xfrm>
            <a:off x="221760" y="5511960"/>
            <a:ext cx="8940240" cy="763920"/>
          </a:xfrm>
          <a:prstGeom prst="rect">
            <a:avLst/>
          </a:prstGeom>
          <a:blipFill rotWithShape="0">
            <a:blip r:embed="rId3"/>
            <a:stretch>
              <a:fillRect l="-544"/>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Calibri"/>
              </a:rPr>
              <a:t> </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470560" y="1179360"/>
            <a:ext cx="183960" cy="366480"/>
          </a:xfrm>
          <a:prstGeom prst="rect">
            <a:avLst/>
          </a:prstGeom>
          <a:noFill/>
          <a:ln>
            <a:noFill/>
          </a:ln>
        </p:spPr>
        <p:style>
          <a:lnRef idx="0">
            <a:scrgbClr r="0" g="0" b="0"/>
          </a:lnRef>
          <a:fillRef idx="0">
            <a:scrgbClr r="0" g="0" b="0"/>
          </a:fillRef>
          <a:effectRef idx="0">
            <a:scrgbClr r="0" g="0" b="0"/>
          </a:effectRef>
          <a:fontRef idx="minor"/>
        </p:style>
      </p:sp>
      <p:sp>
        <p:nvSpPr>
          <p:cNvPr id="130" name="CustomShape 2"/>
          <p:cNvSpPr/>
          <p:nvPr/>
        </p:nvSpPr>
        <p:spPr>
          <a:xfrm>
            <a:off x="176760" y="2397960"/>
            <a:ext cx="8940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rPr>
              <a:t>where the middle term (1 + 0.5) represents one instruction access and 0.5 data accesses per instruction. The total performance is thus</a:t>
            </a:r>
            <a:endParaRPr lang="en-IN" sz="1800" b="0" strike="noStrike" spc="-1">
              <a:latin typeface="Arial"/>
            </a:endParaRPr>
          </a:p>
        </p:txBody>
      </p:sp>
      <p:sp>
        <p:nvSpPr>
          <p:cNvPr id="131" name="CustomShape 3"/>
          <p:cNvSpPr/>
          <p:nvPr/>
        </p:nvSpPr>
        <p:spPr>
          <a:xfrm>
            <a:off x="222480" y="3202920"/>
            <a:ext cx="8940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Calibri"/>
              </a:rPr>
              <a:t>CPU execution time cache = (IC × 1.0 + IC × 0.75) × Clock cycle</a:t>
            </a:r>
            <a:endParaRPr lang="en-IN" sz="1800" b="0" strike="noStrike" spc="-1">
              <a:latin typeface="Arial"/>
            </a:endParaRPr>
          </a:p>
          <a:p>
            <a:pPr>
              <a:lnSpc>
                <a:spcPct val="100000"/>
              </a:lnSpc>
            </a:pPr>
            <a:r>
              <a:rPr lang="en-IN" sz="1800" b="0" strike="noStrike" spc="-1">
                <a:solidFill>
                  <a:srgbClr val="000000"/>
                </a:solidFill>
                <a:latin typeface="Calibri"/>
              </a:rPr>
              <a:t>		            = 1.75 × IC × Clock cycle</a:t>
            </a:r>
            <a:endParaRPr lang="en-IN" sz="1800" b="0" strike="noStrike" spc="-1">
              <a:latin typeface="Arial"/>
            </a:endParaRPr>
          </a:p>
        </p:txBody>
      </p:sp>
      <p:sp>
        <p:nvSpPr>
          <p:cNvPr id="132" name="CustomShape 4"/>
          <p:cNvSpPr/>
          <p:nvPr/>
        </p:nvSpPr>
        <p:spPr>
          <a:xfrm>
            <a:off x="162000" y="7318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 – example 1</a:t>
            </a:r>
            <a:endParaRPr lang="en-IN" sz="2800" b="0" strike="noStrike" spc="-1">
              <a:latin typeface="Arial"/>
            </a:endParaRPr>
          </a:p>
        </p:txBody>
      </p:sp>
      <p:sp>
        <p:nvSpPr>
          <p:cNvPr id="133" name="CustomShape 5"/>
          <p:cNvSpPr/>
          <p:nvPr/>
        </p:nvSpPr>
        <p:spPr>
          <a:xfrm>
            <a:off x="304920" y="1637280"/>
            <a:ext cx="8940240" cy="645840"/>
          </a:xfrm>
          <a:prstGeom prst="rect">
            <a:avLst/>
          </a:prstGeom>
          <a:blipFill rotWithShape="0">
            <a:blip r:embed="rId3"/>
            <a:stretch>
              <a:fillRect l="-544" t="-5627" b="-14139"/>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Calibri"/>
              </a:rPr>
              <a:t> </a:t>
            </a:r>
            <a:endParaRPr lang="en-IN" sz="1800" b="0" strike="noStrike" spc="-1">
              <a:latin typeface="Arial"/>
            </a:endParaRPr>
          </a:p>
        </p:txBody>
      </p:sp>
      <p:sp>
        <p:nvSpPr>
          <p:cNvPr id="134" name="CustomShape 6"/>
          <p:cNvSpPr/>
          <p:nvPr/>
        </p:nvSpPr>
        <p:spPr>
          <a:xfrm>
            <a:off x="222480" y="3963600"/>
            <a:ext cx="8940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1" strike="noStrike" spc="-1" dirty="0">
                <a:solidFill>
                  <a:schemeClr val="tx2">
                    <a:lumMod val="60000"/>
                    <a:lumOff val="40000"/>
                  </a:schemeClr>
                </a:solidFill>
                <a:latin typeface="Calibri"/>
              </a:rPr>
              <a:t>The performance ratio is the inverse of the execution times</a:t>
            </a:r>
            <a:r>
              <a:rPr lang="en-IN" sz="1800" b="0" strike="noStrike" spc="-1" dirty="0">
                <a:solidFill>
                  <a:schemeClr val="tx2">
                    <a:lumMod val="60000"/>
                    <a:lumOff val="40000"/>
                  </a:schemeClr>
                </a:solidFill>
                <a:latin typeface="Calibri"/>
              </a:rPr>
              <a:t>:</a:t>
            </a:r>
            <a:endParaRPr lang="en-IN" sz="1800" b="0" strike="noStrike" spc="-1" dirty="0">
              <a:solidFill>
                <a:schemeClr val="tx2">
                  <a:lumMod val="60000"/>
                  <a:lumOff val="40000"/>
                </a:schemeClr>
              </a:solidFill>
              <a:latin typeface="Arial"/>
            </a:endParaRPr>
          </a:p>
        </p:txBody>
      </p:sp>
      <p:sp>
        <p:nvSpPr>
          <p:cNvPr id="135" name="CustomShape 7"/>
          <p:cNvSpPr/>
          <p:nvPr/>
        </p:nvSpPr>
        <p:spPr>
          <a:xfrm>
            <a:off x="213120" y="5414040"/>
            <a:ext cx="8676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1" strike="noStrike" spc="-1">
                <a:solidFill>
                  <a:srgbClr val="558ED5"/>
                </a:solidFill>
                <a:latin typeface="Calibri"/>
              </a:rPr>
              <a:t>Hence,  The computer with no cache misses is 1.75 times faster.</a:t>
            </a:r>
            <a:endParaRPr lang="en-IN" sz="1800" b="0" strike="noStrike" spc="-1">
              <a:latin typeface="Arial"/>
            </a:endParaRPr>
          </a:p>
        </p:txBody>
      </p:sp>
      <p:sp>
        <p:nvSpPr>
          <p:cNvPr id="136" name="CustomShape 8"/>
          <p:cNvSpPr/>
          <p:nvPr/>
        </p:nvSpPr>
        <p:spPr>
          <a:xfrm>
            <a:off x="-90000" y="4483800"/>
            <a:ext cx="8940240" cy="66528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Calibri"/>
              </a:rPr>
              <a:t> </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62000" y="6976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
        <p:nvSpPr>
          <p:cNvPr id="138" name="CustomShape 2"/>
          <p:cNvSpPr/>
          <p:nvPr/>
        </p:nvSpPr>
        <p:spPr>
          <a:xfrm>
            <a:off x="162000" y="1219320"/>
            <a:ext cx="898200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en-IN" sz="1800" b="0" strike="noStrike" spc="-1" dirty="0">
                <a:solidFill>
                  <a:srgbClr val="000000"/>
                </a:solidFill>
                <a:latin typeface="Calibri"/>
              </a:rPr>
              <a:t>CPU performance is measured by</a:t>
            </a:r>
            <a:endParaRPr lang="en-IN" sz="1800" b="0" strike="noStrike" spc="-1" dirty="0">
              <a:latin typeface="Arial"/>
            </a:endParaRPr>
          </a:p>
          <a:p>
            <a:pPr marL="800280" lvl="1" indent="-342720">
              <a:lnSpc>
                <a:spcPct val="100000"/>
              </a:lnSpc>
              <a:buClr>
                <a:srgbClr val="558ED5"/>
              </a:buClr>
              <a:buFont typeface="Arial"/>
              <a:buChar char="•"/>
            </a:pPr>
            <a:r>
              <a:rPr lang="en-IN" sz="1800" b="1" strike="noStrike" spc="-1" dirty="0">
                <a:solidFill>
                  <a:srgbClr val="558ED5"/>
                </a:solidFill>
                <a:latin typeface="Calibri"/>
              </a:rPr>
              <a:t>Instruction Count  </a:t>
            </a:r>
            <a:endParaRPr lang="en-IN" sz="1800" b="0" strike="noStrike" spc="-1" dirty="0">
              <a:latin typeface="Arial"/>
            </a:endParaRPr>
          </a:p>
          <a:p>
            <a:pPr marL="800280" lvl="1" indent="-342720">
              <a:lnSpc>
                <a:spcPct val="100000"/>
              </a:lnSpc>
              <a:buClr>
                <a:srgbClr val="558ED5"/>
              </a:buClr>
              <a:buFont typeface="Arial"/>
              <a:buChar char="•"/>
            </a:pPr>
            <a:r>
              <a:rPr lang="en-IN" sz="1800" b="1" strike="noStrike" spc="-1" dirty="0">
                <a:solidFill>
                  <a:srgbClr val="558ED5"/>
                </a:solidFill>
                <a:latin typeface="Calibri"/>
              </a:rPr>
              <a:t>Miss Rate </a:t>
            </a:r>
            <a:endParaRPr lang="en-IN" sz="1800" b="0" strike="noStrike" spc="-1" dirty="0">
              <a:latin typeface="Arial"/>
            </a:endParaRPr>
          </a:p>
          <a:p>
            <a:pPr marL="800280" lvl="1" indent="-342720">
              <a:lnSpc>
                <a:spcPct val="100000"/>
              </a:lnSpc>
              <a:buClr>
                <a:srgbClr val="000000"/>
              </a:buClr>
              <a:buFont typeface="Arial"/>
              <a:buChar char="•"/>
            </a:pPr>
            <a:r>
              <a:rPr lang="en-IN" sz="1800" b="0" strike="noStrike" spc="-1" dirty="0">
                <a:solidFill>
                  <a:srgbClr val="000000"/>
                </a:solidFill>
                <a:latin typeface="Calibri"/>
              </a:rPr>
              <a:t>Both independent of hardware</a:t>
            </a:r>
            <a:endParaRPr lang="en-IN" sz="1800" b="0" strike="noStrike" spc="-1" dirty="0">
              <a:latin typeface="Arial"/>
            </a:endParaRPr>
          </a:p>
          <a:p>
            <a:pPr marL="343080" indent="-342720">
              <a:lnSpc>
                <a:spcPct val="100000"/>
              </a:lnSpc>
              <a:buClr>
                <a:srgbClr val="000000"/>
              </a:buClr>
              <a:buFont typeface="Arial"/>
              <a:buChar char="•"/>
            </a:pPr>
            <a:r>
              <a:rPr lang="en-IN" sz="1800" b="0" strike="noStrike" spc="-1" dirty="0">
                <a:solidFill>
                  <a:srgbClr val="000000"/>
                </a:solidFill>
                <a:latin typeface="Calibri"/>
              </a:rPr>
              <a:t>A better measure of memory hierarchy performance is </a:t>
            </a:r>
            <a:r>
              <a:rPr lang="en-IN" sz="1800" b="1" strike="noStrike" spc="-1" dirty="0">
                <a:solidFill>
                  <a:srgbClr val="558ED5"/>
                </a:solidFill>
                <a:latin typeface="Calibri"/>
              </a:rPr>
              <a:t>-  Average memory access time.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558ED5"/>
                </a:solidFill>
                <a:latin typeface="Calibri"/>
              </a:rPr>
              <a:t>Average memory access time = Hit time + Miss rate x Miss penalty</a:t>
            </a:r>
            <a:r>
              <a:rPr lang="en-IN" sz="1800" b="0" strike="noStrike" spc="-1" dirty="0">
                <a:solidFill>
                  <a:srgbClr val="558ED5"/>
                </a:solidFill>
                <a:latin typeface="Calibri"/>
              </a:rPr>
              <a:t>.</a:t>
            </a:r>
            <a:endParaRPr lang="en-IN" sz="1800" b="0" strike="noStrike" spc="-1" dirty="0">
              <a:latin typeface="Arial"/>
            </a:endParaRPr>
          </a:p>
          <a:p>
            <a:pPr>
              <a:lnSpc>
                <a:spcPct val="100000"/>
              </a:lnSpc>
            </a:pPr>
            <a:r>
              <a:rPr lang="en-IN" sz="1800" b="0" strike="noStrike" spc="-1" dirty="0">
                <a:solidFill>
                  <a:srgbClr val="558ED5"/>
                </a:solidFill>
                <a:latin typeface="Calibri"/>
              </a:rPr>
              <a:t>where Hit time – Time to hit in the cache.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rPr>
              <a:t>The components of a average access time can be measured either as </a:t>
            </a:r>
            <a:endParaRPr lang="en-IN" sz="1800" b="0" strike="noStrike" spc="-1" dirty="0">
              <a:latin typeface="Arial"/>
            </a:endParaRPr>
          </a:p>
          <a:p>
            <a:pPr marL="285840" lvl="1" indent="-285480">
              <a:lnSpc>
                <a:spcPct val="100000"/>
              </a:lnSpc>
              <a:buClr>
                <a:srgbClr val="000000"/>
              </a:buClr>
              <a:buFont typeface="Arial"/>
              <a:buChar char="•"/>
            </a:pPr>
            <a:r>
              <a:rPr lang="en-IN" sz="1800" b="0" strike="noStrike" spc="-1" dirty="0">
                <a:solidFill>
                  <a:srgbClr val="000000"/>
                </a:solidFill>
                <a:latin typeface="Calibri"/>
              </a:rPr>
              <a:t>Absolute time on a hit, say, 0.25 to 1.0 ns.</a:t>
            </a:r>
            <a:endParaRPr lang="en-IN" sz="1800" b="0" strike="noStrike" spc="-1" dirty="0">
              <a:latin typeface="Arial"/>
            </a:endParaRPr>
          </a:p>
          <a:p>
            <a:pPr marL="285840" lvl="1" indent="-285480">
              <a:lnSpc>
                <a:spcPct val="100000"/>
              </a:lnSpc>
              <a:buClr>
                <a:srgbClr val="000000"/>
              </a:buClr>
              <a:buFont typeface="Arial"/>
              <a:buChar char="•"/>
            </a:pPr>
            <a:r>
              <a:rPr lang="en-IN" sz="1800" b="0" strike="noStrike" spc="-1" dirty="0">
                <a:solidFill>
                  <a:srgbClr val="000000"/>
                </a:solidFill>
                <a:latin typeface="Calibri"/>
              </a:rPr>
              <a:t>Number of clock cycles that the processor waits for the memory, such as 150 to 200 clock cycles.</a:t>
            </a:r>
            <a:endParaRPr lang="en-IN" sz="1800" b="0" strike="noStrike" spc="-1" dirty="0">
              <a:latin typeface="Arial"/>
            </a:endParaRPr>
          </a:p>
          <a:p>
            <a:pPr>
              <a:lnSpc>
                <a:spcPct val="100000"/>
              </a:lnSpc>
            </a:pPr>
            <a:r>
              <a:rPr lang="en-IN" sz="1800" b="1" strike="noStrike" spc="-1" dirty="0">
                <a:solidFill>
                  <a:srgbClr val="558ED5"/>
                </a:solidFill>
                <a:latin typeface="Calibri"/>
              </a:rPr>
              <a:t>Note:  </a:t>
            </a:r>
            <a:endParaRPr lang="en-IN" sz="1800" b="0" strike="noStrike" spc="-1" dirty="0">
              <a:latin typeface="Arial"/>
            </a:endParaRPr>
          </a:p>
          <a:p>
            <a:pPr marL="285840" indent="-285480">
              <a:lnSpc>
                <a:spcPct val="100000"/>
              </a:lnSpc>
              <a:buClr>
                <a:srgbClr val="558ED5"/>
              </a:buClr>
              <a:buFont typeface="Arial"/>
              <a:buChar char="•"/>
            </a:pPr>
            <a:r>
              <a:rPr lang="en-IN" sz="1800" b="0" strike="noStrike" spc="-1" dirty="0">
                <a:solidFill>
                  <a:srgbClr val="558ED5"/>
                </a:solidFill>
                <a:latin typeface="Calibri"/>
              </a:rPr>
              <a:t> Average memory access time is still an indirect measure of performance., although, better measure than miss rate.</a:t>
            </a:r>
            <a:endParaRPr lang="en-IN" sz="1800" b="0" strike="noStrike" spc="-1" dirty="0">
              <a:latin typeface="Arial"/>
            </a:endParaRPr>
          </a:p>
          <a:p>
            <a:pPr marL="285840" indent="-285480">
              <a:lnSpc>
                <a:spcPct val="100000"/>
              </a:lnSpc>
              <a:buClr>
                <a:srgbClr val="558ED5"/>
              </a:buClr>
              <a:buFont typeface="Arial"/>
              <a:buChar char="•"/>
            </a:pPr>
            <a:r>
              <a:rPr lang="en-IN" sz="1800" b="0" strike="noStrike" spc="-1" dirty="0">
                <a:solidFill>
                  <a:srgbClr val="558ED5"/>
                </a:solidFill>
                <a:latin typeface="Calibri"/>
              </a:rPr>
              <a:t> This formula can help to decide between spilt cache and a unified cache.</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62000" y="697680"/>
            <a:ext cx="8229240" cy="6393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IN" sz="2800" b="1" strike="noStrike" cap="small" spc="-1">
                <a:solidFill>
                  <a:srgbClr val="558ED5"/>
                </a:solidFill>
                <a:latin typeface="Calibri"/>
              </a:rPr>
              <a:t>Cache performance</a:t>
            </a:r>
            <a:endParaRPr lang="en-IN" sz="2800" b="0" strike="noStrike" spc="-1">
              <a:latin typeface="Arial"/>
            </a:endParaRPr>
          </a:p>
        </p:txBody>
      </p:sp>
      <p:sp>
        <p:nvSpPr>
          <p:cNvPr id="140" name="CustomShape 2"/>
          <p:cNvSpPr/>
          <p:nvPr/>
        </p:nvSpPr>
        <p:spPr>
          <a:xfrm>
            <a:off x="162000" y="1676520"/>
            <a:ext cx="879228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IN" sz="2400" b="0" strike="noStrike" spc="-1">
                <a:solidFill>
                  <a:srgbClr val="000000"/>
                </a:solidFill>
                <a:latin typeface="Calibri"/>
              </a:rPr>
              <a:t>CPU time = [CPU execution clock cycles + Memory stall clock cycles]  x Clock cycle time.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558ED5"/>
                </a:solidFill>
                <a:latin typeface="Calibri"/>
              </a:rPr>
              <a:t>The equation has a question: </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000000"/>
              </a:buClr>
              <a:buFont typeface="Arial"/>
              <a:buChar char="•"/>
            </a:pPr>
            <a:r>
              <a:rPr lang="en-IN" sz="2400" b="0" strike="noStrike" spc="-1">
                <a:solidFill>
                  <a:srgbClr val="000000"/>
                </a:solidFill>
                <a:latin typeface="Calibri"/>
              </a:rPr>
              <a:t>Clock cycles for a cache hit should be considered part of </a:t>
            </a:r>
            <a:endParaRPr lang="en-IN" sz="2400" b="0" strike="noStrike" spc="-1">
              <a:latin typeface="Arial"/>
            </a:endParaRPr>
          </a:p>
          <a:p>
            <a:pPr marL="1257480" lvl="2" indent="-342720">
              <a:lnSpc>
                <a:spcPct val="100000"/>
              </a:lnSpc>
              <a:buClr>
                <a:srgbClr val="000000"/>
              </a:buClr>
              <a:buFont typeface="Arial"/>
              <a:buChar char="•"/>
            </a:pPr>
            <a:r>
              <a:rPr lang="en-IN" sz="2400" b="0" strike="noStrike" spc="-1">
                <a:solidFill>
                  <a:srgbClr val="000000"/>
                </a:solidFill>
                <a:latin typeface="Calibri"/>
              </a:rPr>
              <a:t>CPU execution clock cycles?  or</a:t>
            </a:r>
            <a:endParaRPr lang="en-IN" sz="2400" b="0" strike="noStrike" spc="-1">
              <a:latin typeface="Arial"/>
            </a:endParaRPr>
          </a:p>
          <a:p>
            <a:pPr marL="1257480" lvl="2" indent="-342720">
              <a:lnSpc>
                <a:spcPct val="100000"/>
              </a:lnSpc>
              <a:buClr>
                <a:srgbClr val="000000"/>
              </a:buClr>
              <a:buFont typeface="Arial"/>
              <a:buChar char="•"/>
            </a:pPr>
            <a:r>
              <a:rPr lang="en-IN" sz="2400" b="0" strike="noStrike" spc="-1">
                <a:solidFill>
                  <a:srgbClr val="000000"/>
                </a:solidFill>
                <a:latin typeface="Calibri"/>
              </a:rPr>
              <a:t>Memory stall clock cycles?</a:t>
            </a:r>
            <a:endParaRPr lang="en-IN" sz="2400" b="0" strike="noStrike" spc="-1">
              <a:latin typeface="Arial"/>
            </a:endParaRPr>
          </a:p>
          <a:p>
            <a:pPr marL="914400">
              <a:lnSpc>
                <a:spcPct val="100000"/>
              </a:lnSpc>
            </a:pPr>
            <a:endParaRPr lang="en-IN" sz="2400" b="0" strike="noStrike" spc="-1">
              <a:latin typeface="Arial"/>
            </a:endParaRPr>
          </a:p>
          <a:p>
            <a:pPr marL="743040" lvl="1" indent="-285480">
              <a:lnSpc>
                <a:spcPct val="100000"/>
              </a:lnSpc>
              <a:buClr>
                <a:srgbClr val="558ED5"/>
              </a:buClr>
              <a:buFont typeface="Arial"/>
              <a:buChar char="•"/>
            </a:pPr>
            <a:r>
              <a:rPr lang="en-IN" sz="2400" b="1" strike="noStrike" spc="-1">
                <a:solidFill>
                  <a:srgbClr val="558ED5"/>
                </a:solidFill>
                <a:latin typeface="Calibri"/>
              </a:rPr>
              <a:t>Most widely accepted, is to include in CPU execution clock cycles. </a:t>
            </a:r>
            <a:endParaRPr lang="en-IN"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TotalTime>
  <Words>1291</Words>
  <Application>Microsoft Office PowerPoint</Application>
  <PresentationFormat>On-screen Show (4:3)</PresentationFormat>
  <Paragraphs>169</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Arial Black</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 R BadriPrasad</dc:creator>
  <dc:description/>
  <cp:lastModifiedBy>Surabhi Vedagiri</cp:lastModifiedBy>
  <cp:revision>96</cp:revision>
  <dcterms:created xsi:type="dcterms:W3CDTF">2006-08-16T00:00:00Z</dcterms:created>
  <dcterms:modified xsi:type="dcterms:W3CDTF">2020-03-10T00:55:02Z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