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491" r:id="rId4"/>
    <p:sldId id="455" r:id="rId5"/>
    <p:sldId id="456" r:id="rId6"/>
    <p:sldId id="492" r:id="rId7"/>
    <p:sldId id="496" r:id="rId8"/>
    <p:sldId id="493" r:id="rId9"/>
    <p:sldId id="494" r:id="rId10"/>
    <p:sldId id="497" r:id="rId11"/>
    <p:sldId id="499" r:id="rId12"/>
    <p:sldId id="498" r:id="rId13"/>
    <p:sldId id="519" r:id="rId14"/>
    <p:sldId id="508" r:id="rId15"/>
    <p:sldId id="503" r:id="rId16"/>
    <p:sldId id="500" r:id="rId17"/>
    <p:sldId id="502" r:id="rId18"/>
    <p:sldId id="504" r:id="rId19"/>
    <p:sldId id="501" r:id="rId20"/>
    <p:sldId id="505" r:id="rId21"/>
    <p:sldId id="506" r:id="rId22"/>
    <p:sldId id="507" r:id="rId23"/>
    <p:sldId id="509" r:id="rId24"/>
    <p:sldId id="513" r:id="rId25"/>
    <p:sldId id="517" r:id="rId26"/>
    <p:sldId id="514" r:id="rId27"/>
    <p:sldId id="515" r:id="rId28"/>
    <p:sldId id="516" r:id="rId29"/>
    <p:sldId id="523" r:id="rId30"/>
    <p:sldId id="510" r:id="rId31"/>
    <p:sldId id="511" r:id="rId32"/>
    <p:sldId id="512" r:id="rId33"/>
    <p:sldId id="518" r:id="rId34"/>
    <p:sldId id="520" r:id="rId35"/>
    <p:sldId id="538" r:id="rId36"/>
    <p:sldId id="539" r:id="rId37"/>
    <p:sldId id="543" r:id="rId38"/>
    <p:sldId id="521" r:id="rId39"/>
    <p:sldId id="522" r:id="rId40"/>
    <p:sldId id="537" r:id="rId41"/>
    <p:sldId id="536" r:id="rId42"/>
    <p:sldId id="598" r:id="rId43"/>
    <p:sldId id="599" r:id="rId44"/>
    <p:sldId id="601" r:id="rId45"/>
    <p:sldId id="600" r:id="rId46"/>
    <p:sldId id="526" r:id="rId47"/>
    <p:sldId id="525" r:id="rId48"/>
    <p:sldId id="591" r:id="rId49"/>
    <p:sldId id="595" r:id="rId50"/>
    <p:sldId id="596" r:id="rId51"/>
    <p:sldId id="592" r:id="rId52"/>
    <p:sldId id="593" r:id="rId53"/>
    <p:sldId id="594" r:id="rId54"/>
    <p:sldId id="597" r:id="rId55"/>
    <p:sldId id="540" r:id="rId56"/>
    <p:sldId id="544" r:id="rId57"/>
    <p:sldId id="545" r:id="rId58"/>
    <p:sldId id="552" r:id="rId59"/>
    <p:sldId id="559" r:id="rId60"/>
    <p:sldId id="560" r:id="rId61"/>
    <p:sldId id="541" r:id="rId62"/>
    <p:sldId id="542" r:id="rId63"/>
    <p:sldId id="548" r:id="rId64"/>
    <p:sldId id="549" r:id="rId65"/>
    <p:sldId id="602" r:id="rId66"/>
    <p:sldId id="603" r:id="rId67"/>
    <p:sldId id="604" r:id="rId68"/>
    <p:sldId id="605" r:id="rId69"/>
    <p:sldId id="606" r:id="rId70"/>
    <p:sldId id="607" r:id="rId71"/>
    <p:sldId id="608" r:id="rId72"/>
    <p:sldId id="609" r:id="rId73"/>
    <p:sldId id="610" r:id="rId74"/>
    <p:sldId id="611" r:id="rId75"/>
    <p:sldId id="612" r:id="rId76"/>
    <p:sldId id="613" r:id="rId77"/>
    <p:sldId id="614" r:id="rId78"/>
    <p:sldId id="615" r:id="rId79"/>
    <p:sldId id="616" r:id="rId80"/>
    <p:sldId id="617" r:id="rId81"/>
    <p:sldId id="618" r:id="rId82"/>
    <p:sldId id="619" r:id="rId83"/>
    <p:sldId id="620" r:id="rId84"/>
    <p:sldId id="621" r:id="rId85"/>
    <p:sldId id="622" r:id="rId86"/>
    <p:sldId id="623" r:id="rId87"/>
    <p:sldId id="624" r:id="rId88"/>
    <p:sldId id="625" r:id="rId89"/>
    <p:sldId id="626" r:id="rId90"/>
    <p:sldId id="627" r:id="rId91"/>
    <p:sldId id="628" r:id="rId92"/>
    <p:sldId id="629" r:id="rId93"/>
    <p:sldId id="630" r:id="rId94"/>
    <p:sldId id="631" r:id="rId95"/>
    <p:sldId id="632" r:id="rId96"/>
    <p:sldId id="633" r:id="rId97"/>
    <p:sldId id="634" r:id="rId98"/>
    <p:sldId id="635" r:id="rId99"/>
    <p:sldId id="636" r:id="rId100"/>
    <p:sldId id="637" r:id="rId101"/>
    <p:sldId id="638" r:id="rId102"/>
    <p:sldId id="639" r:id="rId103"/>
    <p:sldId id="640" r:id="rId104"/>
    <p:sldId id="641" r:id="rId105"/>
    <p:sldId id="642" r:id="rId106"/>
    <p:sldId id="643" r:id="rId107"/>
    <p:sldId id="644" r:id="rId108"/>
    <p:sldId id="645" r:id="rId109"/>
    <p:sldId id="646" r:id="rId110"/>
    <p:sldId id="647" r:id="rId111"/>
    <p:sldId id="648" r:id="rId112"/>
    <p:sldId id="649" r:id="rId113"/>
    <p:sldId id="650"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3" d="100"/>
          <a:sy n="73" d="100"/>
        </p:scale>
        <p:origin x="-172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306"/>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E22421-8B4B-4BE1-AB9B-CBB3E144BA25}"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22421-8B4B-4BE1-AB9B-CBB3E144BA25}"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22421-8B4B-4BE1-AB9B-CBB3E144BA25}"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22421-8B4B-4BE1-AB9B-CBB3E144BA25}"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E22421-8B4B-4BE1-AB9B-CBB3E144BA25}"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E22421-8B4B-4BE1-AB9B-CBB3E144BA25}"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E22421-8B4B-4BE1-AB9B-CBB3E144BA25}" type="datetimeFigureOut">
              <a:rPr lang="en-US" smtClean="0"/>
              <a:pPr/>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E22421-8B4B-4BE1-AB9B-CBB3E144BA25}" type="datetimeFigureOut">
              <a:rPr lang="en-US" smtClean="0"/>
              <a:pPr/>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E22421-8B4B-4BE1-AB9B-CBB3E144BA25}" type="datetimeFigureOut">
              <a:rPr lang="en-US" smtClean="0"/>
              <a:pPr/>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22421-8B4B-4BE1-AB9B-CBB3E144BA25}"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22421-8B4B-4BE1-AB9B-CBB3E144BA25}"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22421-8B4B-4BE1-AB9B-CBB3E144BA25}" type="datetimeFigureOut">
              <a:rPr lang="en-US" smtClean="0"/>
              <a:pPr/>
              <a:t>1/23/2020</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97CCF-D808-427D-A01F-B643DAC4C7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COperatorPrecedenceTable.pdf" TargetMode="Externa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hyperlink" Target="programs/solution2.c" TargetMode="External"/><Relationship Id="rId2" Type="http://schemas.openxmlformats.org/officeDocument/2006/relationships/hyperlink" Target="programs/solution1.c"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programs/reverse_digits.c" TargetMode="External"/><Relationship Id="rId4" Type="http://schemas.openxmlformats.org/officeDocument/2006/relationships/hyperlink" Target="programs/solution3.c" TargetMode="External"/></Relationships>
</file>

<file path=ppt/slides/_rels/slide112.xml.rels><?xml version="1.0" encoding="UTF-8" standalone="yes"?>
<Relationships xmlns="http://schemas.openxmlformats.org/package/2006/relationships"><Relationship Id="rId3" Type="http://schemas.openxmlformats.org/officeDocument/2006/relationships/hyperlink" Target="programs/Armstrong%20numbers.docx" TargetMode="External"/><Relationship Id="rId2" Type="http://schemas.openxmlformats.org/officeDocument/2006/relationships/hyperlink" Target="programs/prime_nums.c"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programs/armstrong.c" TargetMode="Externa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programs/factorial.c"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programs/get_put.c"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hyperlink" Target="../../../../Course%20Material/C%20Programming/programs/second.c"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685800" y="2514600"/>
            <a:ext cx="7770600" cy="914400"/>
          </a:xfrm>
          <a:prstGeom prst="rect">
            <a:avLst/>
          </a:prstGeom>
          <a:noFill/>
          <a:ln>
            <a:noFill/>
          </a:ln>
        </p:spPr>
        <p:txBody>
          <a:bodyPr lIns="90000" tIns="45000" rIns="90000" bIns="45000" anchor="ctr"/>
          <a:lstStyle/>
          <a:p>
            <a:pPr algn="ctr">
              <a:lnSpc>
                <a:spcPct val="100000"/>
              </a:lnSpc>
            </a:pPr>
            <a:r>
              <a:rPr lang="en-IN" sz="3600" b="1" dirty="0" smtClean="0">
                <a:solidFill>
                  <a:srgbClr val="000000"/>
                </a:solidFill>
                <a:latin typeface="Arial"/>
                <a:ea typeface="DejaVu Sans"/>
              </a:rPr>
              <a:t>Problem Solving with C</a:t>
            </a:r>
            <a:endParaRPr dirty="0"/>
          </a:p>
        </p:txBody>
      </p:sp>
      <p:sp>
        <p:nvSpPr>
          <p:cNvPr id="37" name="CustomShape 2"/>
          <p:cNvSpPr/>
          <p:nvPr/>
        </p:nvSpPr>
        <p:spPr>
          <a:xfrm>
            <a:off x="1371600" y="3886200"/>
            <a:ext cx="6399000" cy="1750680"/>
          </a:xfrm>
          <a:prstGeom prst="rect">
            <a:avLst/>
          </a:prstGeom>
          <a:noFill/>
          <a:ln>
            <a:noFill/>
          </a:ln>
        </p:spPr>
      </p:sp>
      <p:sp>
        <p:nvSpPr>
          <p:cNvPr id="41" name="CustomShape 5"/>
          <p:cNvSpPr/>
          <p:nvPr/>
        </p:nvSpPr>
        <p:spPr>
          <a:xfrm>
            <a:off x="1944000" y="4104000"/>
            <a:ext cx="5326920" cy="842040"/>
          </a:xfrm>
          <a:prstGeom prst="rect">
            <a:avLst/>
          </a:prstGeom>
          <a:noFill/>
          <a:ln>
            <a:noFill/>
          </a:ln>
        </p:spPr>
        <p:txBody>
          <a:bodyPr lIns="90000" tIns="45000" rIns="90000" bIns="45000"/>
          <a:lstStyle/>
          <a:p>
            <a:pPr algn="ctr">
              <a:lnSpc>
                <a:spcPct val="100000"/>
              </a:lnSpc>
            </a:pPr>
            <a:r>
              <a:rPr lang="en-IN" sz="1300" dirty="0">
                <a:solidFill>
                  <a:srgbClr val="000000"/>
                </a:solidFill>
                <a:latin typeface="Arial"/>
                <a:ea typeface="DejaVu Sans"/>
              </a:rPr>
              <a:t>Compiled by</a:t>
            </a:r>
            <a:endParaRPr dirty="0"/>
          </a:p>
          <a:p>
            <a:pPr algn="ctr">
              <a:lnSpc>
                <a:spcPct val="100000"/>
              </a:lnSpc>
            </a:pPr>
            <a:endParaRPr dirty="0"/>
          </a:p>
          <a:p>
            <a:pPr algn="ctr">
              <a:lnSpc>
                <a:spcPct val="100000"/>
              </a:lnSpc>
            </a:pPr>
            <a:r>
              <a:rPr lang="en-IN" sz="2200" dirty="0">
                <a:solidFill>
                  <a:srgbClr val="000000"/>
                </a:solidFill>
                <a:latin typeface="Arial"/>
                <a:ea typeface="DejaVu Sans"/>
              </a:rPr>
              <a:t>M S </a:t>
            </a:r>
            <a:r>
              <a:rPr lang="en-IN" sz="2200" dirty="0" err="1">
                <a:solidFill>
                  <a:srgbClr val="000000"/>
                </a:solidFill>
                <a:latin typeface="Arial"/>
                <a:ea typeface="DejaVu Sans"/>
              </a:rPr>
              <a:t>Anand</a:t>
            </a:r>
            <a:r>
              <a:rPr lang="en-IN" sz="2200" dirty="0">
                <a:solidFill>
                  <a:srgbClr val="000000"/>
                </a:solidFill>
                <a:latin typeface="Arial"/>
                <a:ea typeface="DejaVu Sans"/>
              </a:rPr>
              <a:t> (anandms@pes.edu)</a:t>
            </a:r>
            <a:endParaRPr dirty="0"/>
          </a:p>
        </p:txBody>
      </p:sp>
      <p:sp>
        <p:nvSpPr>
          <p:cNvPr id="42"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3" name="CustomShape 7"/>
          <p:cNvSpPr/>
          <p:nvPr/>
        </p:nvSpPr>
        <p:spPr>
          <a:xfrm>
            <a:off x="7931160" y="6192000"/>
            <a:ext cx="1220400" cy="428400"/>
          </a:xfrm>
          <a:prstGeom prst="rect">
            <a:avLst/>
          </a:prstGeom>
          <a:noFill/>
          <a:ln>
            <a:noFill/>
          </a:ln>
        </p:spPr>
      </p:sp>
      <p:sp>
        <p:nvSpPr>
          <p:cNvPr id="10" name="TextBox 9"/>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3785652"/>
          </a:xfrm>
          <a:prstGeom prst="rect">
            <a:avLst/>
          </a:prstGeom>
          <a:noFill/>
        </p:spPr>
        <p:txBody>
          <a:bodyPr wrap="square" rtlCol="0">
            <a:spAutoFit/>
          </a:bodyPr>
          <a:lstStyle/>
          <a:p>
            <a:r>
              <a:rPr lang="en-IN" sz="2400" dirty="0" smtClean="0">
                <a:latin typeface="Arial" pitchFamily="34" charset="0"/>
                <a:cs typeface="Arial" pitchFamily="34" charset="0"/>
              </a:rPr>
              <a:t>While the core of ANSI C was settled early, arguments over the contents of the standard libraries dragged on for years. The formal standard was not issued until the end of 1989, well after most compilers had implemented the 1985 recommendations. The standard was originally known as ANSI X3.159, but was </a:t>
            </a:r>
            <a:r>
              <a:rPr lang="en-IN" sz="2400" dirty="0" err="1" smtClean="0">
                <a:latin typeface="Arial" pitchFamily="34" charset="0"/>
                <a:cs typeface="Arial" pitchFamily="34" charset="0"/>
              </a:rPr>
              <a:t>redesignated</a:t>
            </a:r>
            <a:r>
              <a:rPr lang="en-IN" sz="2400" dirty="0" smtClean="0">
                <a:latin typeface="Arial" pitchFamily="34" charset="0"/>
                <a:cs typeface="Arial" pitchFamily="34" charset="0"/>
              </a:rPr>
              <a:t> ISO/IEC 9899:1990 when the International Standards Organization (ISO) took over sponsorship in 1990. The language variant it describes is generally known as </a:t>
            </a:r>
            <a:r>
              <a:rPr lang="en-IN" sz="2400" b="1" u="sng" dirty="0" smtClean="0">
                <a:latin typeface="Arial" pitchFamily="34" charset="0"/>
                <a:cs typeface="Arial" pitchFamily="34" charset="0"/>
              </a:rPr>
              <a:t>C89 or C90</a:t>
            </a:r>
            <a:r>
              <a:rPr lang="en-IN" sz="2400" dirty="0" smtClean="0">
                <a:latin typeface="Arial" pitchFamily="34" charset="0"/>
                <a:cs typeface="Arial" pitchFamily="34" charset="0"/>
              </a:rPr>
              <a:t>.</a:t>
            </a:r>
          </a:p>
          <a:p>
            <a:endParaRPr lang="en-IN" sz="24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10</a:t>
            </a:fld>
            <a:endParaRPr lang="en-US" dirty="0"/>
          </a:p>
        </p:txBody>
      </p:sp>
      <p:pic>
        <p:nvPicPr>
          <p:cNvPr id="9"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100</a:t>
            </a:fld>
            <a:endParaRPr lang="en-US" dirty="0"/>
          </a:p>
        </p:txBody>
      </p:sp>
      <p:sp>
        <p:nvSpPr>
          <p:cNvPr id="9" name="TextBox 8"/>
          <p:cNvSpPr txBox="1"/>
          <p:nvPr/>
        </p:nvSpPr>
        <p:spPr>
          <a:xfrm>
            <a:off x="533400" y="838201"/>
            <a:ext cx="8001000" cy="5016758"/>
          </a:xfrm>
          <a:prstGeom prst="rect">
            <a:avLst/>
          </a:prstGeom>
          <a:noFill/>
        </p:spPr>
        <p:txBody>
          <a:bodyPr wrap="square" rtlCol="0">
            <a:spAutoFit/>
          </a:bodyPr>
          <a:lstStyle/>
          <a:p>
            <a:r>
              <a:rPr lang="en-IN" sz="2000" b="1" u="sng" dirty="0" smtClean="0">
                <a:latin typeface="Arial" pitchFamily="34" charset="0"/>
                <a:cs typeface="Arial" pitchFamily="34" charset="0"/>
              </a:rPr>
              <a:t>Operator precedence and </a:t>
            </a:r>
            <a:r>
              <a:rPr lang="en-IN" sz="2000" b="1" u="sng" dirty="0" err="1" smtClean="0">
                <a:latin typeface="Arial" pitchFamily="34" charset="0"/>
                <a:cs typeface="Arial" pitchFamily="34" charset="0"/>
              </a:rPr>
              <a:t>associativity</a:t>
            </a:r>
            <a:endParaRPr lang="en-IN" sz="2000" b="1" u="sng" dirty="0" smtClean="0">
              <a:latin typeface="Arial" pitchFamily="34" charset="0"/>
              <a:cs typeface="Arial" pitchFamily="34" charset="0"/>
            </a:endParaRPr>
          </a:p>
          <a:p>
            <a:r>
              <a:rPr lang="en-US" sz="2000" dirty="0" smtClean="0">
                <a:latin typeface="Arial" pitchFamily="34" charset="0"/>
                <a:cs typeface="Arial" pitchFamily="34" charset="0"/>
              </a:rPr>
              <a:t>In C, precedence of arithmetic operators( *, %, /, +, -) is higher than relational operators(==, !=, &gt;, &lt;, &gt;=, &lt;=) and precedence of relational operator is higher than logical operators(&amp;&amp;, || and !).</a:t>
            </a:r>
          </a:p>
          <a:p>
            <a:endParaRPr lang="en-GB" sz="2000" dirty="0" smtClean="0">
              <a:latin typeface="Arial" pitchFamily="34" charset="0"/>
              <a:cs typeface="Arial" pitchFamily="34" charset="0"/>
            </a:endParaRPr>
          </a:p>
          <a:p>
            <a:pPr fontAlgn="base"/>
            <a:r>
              <a:rPr lang="en-US" sz="2000" b="1" dirty="0" smtClean="0">
                <a:latin typeface="Arial" pitchFamily="34" charset="0"/>
                <a:cs typeface="Arial" pitchFamily="34" charset="0"/>
              </a:rPr>
              <a:t>Example</a:t>
            </a:r>
          </a:p>
          <a:p>
            <a:r>
              <a:rPr lang="en-US" sz="2000" dirty="0" smtClean="0">
                <a:latin typeface="Arial" pitchFamily="34" charset="0"/>
                <a:cs typeface="Arial" pitchFamily="34" charset="0"/>
              </a:rPr>
              <a:t>(1 &gt; 2 + 3 &amp;&amp; 4) </a:t>
            </a:r>
          </a:p>
          <a:p>
            <a:r>
              <a:rPr lang="en-US" sz="2000" dirty="0" smtClean="0">
                <a:latin typeface="Arial" pitchFamily="34" charset="0"/>
                <a:cs typeface="Arial" pitchFamily="34" charset="0"/>
              </a:rPr>
              <a:t>This expression is equivalent to: ((1 &gt; (2 + 3)) &amp;&amp; 4) </a:t>
            </a:r>
            <a:r>
              <a:rPr lang="en-US" sz="2000" dirty="0" err="1" smtClean="0">
                <a:latin typeface="Arial" pitchFamily="34" charset="0"/>
                <a:cs typeface="Arial" pitchFamily="34" charset="0"/>
              </a:rPr>
              <a:t>i.e</a:t>
            </a:r>
            <a:r>
              <a:rPr lang="en-US" sz="2000" dirty="0" smtClean="0">
                <a:latin typeface="Arial" pitchFamily="34" charset="0"/>
                <a:cs typeface="Arial" pitchFamily="34" charset="0"/>
              </a:rPr>
              <a:t>, (2 + 3) executes first resulting into 5 then, first part of the expression (1 &gt; 5) executes resulting into 0 (false) then, (0 &amp;&amp; 4) executes resulting into 0 (false)</a:t>
            </a:r>
          </a:p>
          <a:p>
            <a:endParaRPr lang="en-GB" sz="2000" dirty="0" smtClean="0">
              <a:latin typeface="Arial" pitchFamily="34" charset="0"/>
              <a:cs typeface="Arial" pitchFamily="34" charset="0"/>
            </a:endParaRPr>
          </a:p>
          <a:p>
            <a:pPr fontAlgn="base"/>
            <a:r>
              <a:rPr lang="en-US" sz="2000" b="1" dirty="0" err="1" smtClean="0">
                <a:latin typeface="Arial" pitchFamily="34" charset="0"/>
                <a:cs typeface="Arial" pitchFamily="34" charset="0"/>
              </a:rPr>
              <a:t>Associativity</a:t>
            </a:r>
            <a:r>
              <a:rPr lang="en-US" sz="2000" b="1" dirty="0" smtClean="0">
                <a:latin typeface="Arial" pitchFamily="34" charset="0"/>
                <a:cs typeface="Arial" pitchFamily="34" charset="0"/>
              </a:rPr>
              <a:t> of operators</a:t>
            </a:r>
          </a:p>
          <a:p>
            <a:pPr fontAlgn="base"/>
            <a:r>
              <a:rPr lang="en-US" sz="2000" dirty="0" smtClean="0">
                <a:latin typeface="Arial" pitchFamily="34" charset="0"/>
                <a:cs typeface="Arial" pitchFamily="34" charset="0"/>
              </a:rPr>
              <a:t>If two operators of same precedence (priority) are present in an expression, </a:t>
            </a:r>
            <a:r>
              <a:rPr lang="en-US" sz="2000" b="1" dirty="0" err="1" smtClean="0">
                <a:latin typeface="Arial" pitchFamily="34" charset="0"/>
                <a:cs typeface="Arial" pitchFamily="34" charset="0"/>
              </a:rPr>
              <a:t>Associativity</a:t>
            </a:r>
            <a:r>
              <a:rPr lang="en-US" sz="2000" dirty="0" smtClean="0">
                <a:latin typeface="Arial" pitchFamily="34" charset="0"/>
                <a:cs typeface="Arial" pitchFamily="34" charset="0"/>
              </a:rPr>
              <a:t> of operators indicates the order in which they execute</a:t>
            </a:r>
            <a:r>
              <a:rPr lang="en-US" sz="2000" dirty="0" smtClean="0"/>
              <a:t>.</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101</a:t>
            </a:fld>
            <a:endParaRPr lang="en-US" dirty="0"/>
          </a:p>
        </p:txBody>
      </p:sp>
      <p:sp>
        <p:nvSpPr>
          <p:cNvPr id="9" name="TextBox 8"/>
          <p:cNvSpPr txBox="1"/>
          <p:nvPr/>
        </p:nvSpPr>
        <p:spPr>
          <a:xfrm>
            <a:off x="533400" y="838201"/>
            <a:ext cx="8001000" cy="4093428"/>
          </a:xfrm>
          <a:prstGeom prst="rect">
            <a:avLst/>
          </a:prstGeom>
          <a:noFill/>
        </p:spPr>
        <p:txBody>
          <a:bodyPr wrap="square" rtlCol="0">
            <a:spAutoFit/>
          </a:bodyPr>
          <a:lstStyle/>
          <a:p>
            <a:pPr fontAlgn="base"/>
            <a:r>
              <a:rPr lang="en-US" sz="2000" b="1" dirty="0" smtClean="0">
                <a:latin typeface="Arial" pitchFamily="34" charset="0"/>
                <a:cs typeface="Arial" pitchFamily="34" charset="0"/>
              </a:rPr>
              <a:t>Example</a:t>
            </a:r>
          </a:p>
          <a:p>
            <a:pPr fontAlgn="base"/>
            <a:r>
              <a:rPr lang="en-US" sz="2000" dirty="0" smtClean="0">
                <a:latin typeface="Arial" pitchFamily="34" charset="0"/>
                <a:cs typeface="Arial" pitchFamily="34" charset="0"/>
              </a:rPr>
              <a:t>1 == 2 != 3</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Here, operators == and != have same precedence. The </a:t>
            </a:r>
            <a:r>
              <a:rPr lang="en-US" sz="2000" dirty="0" err="1" smtClean="0">
                <a:latin typeface="Arial" pitchFamily="34" charset="0"/>
                <a:cs typeface="Arial" pitchFamily="34" charset="0"/>
              </a:rPr>
              <a:t>associativity</a:t>
            </a:r>
            <a:r>
              <a:rPr lang="en-US" sz="2000" dirty="0" smtClean="0">
                <a:latin typeface="Arial" pitchFamily="34" charset="0"/>
                <a:cs typeface="Arial" pitchFamily="34" charset="0"/>
              </a:rPr>
              <a:t> of both == and != is left to right, </a:t>
            </a:r>
            <a:r>
              <a:rPr lang="en-US" sz="2000" dirty="0" err="1" smtClean="0">
                <a:latin typeface="Arial" pitchFamily="34" charset="0"/>
                <a:cs typeface="Arial" pitchFamily="34" charset="0"/>
              </a:rPr>
              <a:t>i.e</a:t>
            </a:r>
            <a:r>
              <a:rPr lang="en-US" sz="2000" dirty="0" smtClean="0">
                <a:latin typeface="Arial" pitchFamily="34" charset="0"/>
                <a:cs typeface="Arial" pitchFamily="34" charset="0"/>
              </a:rPr>
              <a:t>, the expression on the left is executed first and moves towards the right.</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Thus, the expression above is equivalent to :</a:t>
            </a:r>
          </a:p>
          <a:p>
            <a:r>
              <a:rPr lang="en-US" sz="2000" dirty="0" smtClean="0">
                <a:latin typeface="Arial" pitchFamily="34" charset="0"/>
                <a:cs typeface="Arial" pitchFamily="34" charset="0"/>
              </a:rPr>
              <a:t>((1 == 2) != 3) </a:t>
            </a:r>
            <a:r>
              <a:rPr lang="en-US" sz="2000" dirty="0" err="1" smtClean="0">
                <a:latin typeface="Arial" pitchFamily="34" charset="0"/>
                <a:cs typeface="Arial" pitchFamily="34" charset="0"/>
              </a:rPr>
              <a:t>i.e</a:t>
            </a:r>
            <a:r>
              <a:rPr lang="en-US" sz="2000" dirty="0" smtClean="0">
                <a:latin typeface="Arial" pitchFamily="34" charset="0"/>
                <a:cs typeface="Arial" pitchFamily="34" charset="0"/>
              </a:rPr>
              <a:t>, (1 == 2) executes first resulting into 0 (false) then, (0 != 3) executes resulting into 1 (true)</a:t>
            </a:r>
          </a:p>
          <a:p>
            <a:endParaRPr lang="en-GB" sz="2000" dirty="0" smtClean="0">
              <a:latin typeface="Arial" pitchFamily="34" charset="0"/>
              <a:cs typeface="Arial" pitchFamily="34" charset="0"/>
            </a:endParaRPr>
          </a:p>
          <a:p>
            <a:r>
              <a:rPr lang="en-IN" sz="2000" dirty="0" smtClean="0">
                <a:latin typeface="Arial" pitchFamily="34" charset="0"/>
                <a:cs typeface="Arial" pitchFamily="34" charset="0"/>
              </a:rPr>
              <a:t>The </a:t>
            </a:r>
            <a:r>
              <a:rPr lang="en-IN" sz="2000" dirty="0" smtClean="0">
                <a:latin typeface="Arial" pitchFamily="34" charset="0"/>
                <a:cs typeface="Arial" pitchFamily="34" charset="0"/>
                <a:hlinkClick r:id="rId2" action="ppaction://hlinkfile"/>
              </a:rPr>
              <a:t>document</a:t>
            </a:r>
            <a:r>
              <a:rPr lang="en-IN" sz="2000" dirty="0" smtClean="0">
                <a:latin typeface="Arial" pitchFamily="34" charset="0"/>
                <a:cs typeface="Arial" pitchFamily="34" charset="0"/>
              </a:rPr>
              <a:t>.</a:t>
            </a:r>
          </a:p>
          <a:p>
            <a:endParaRPr lang="en-IN" sz="2000"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 calcmode="lin" valueType="num">
                                      <p:cBhvr additive="base">
                                        <p:cTn id="3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102</a:t>
            </a:fld>
            <a:endParaRPr lang="en-US" dirty="0"/>
          </a:p>
        </p:txBody>
      </p:sp>
      <p:sp>
        <p:nvSpPr>
          <p:cNvPr id="9" name="TextBox 8"/>
          <p:cNvSpPr txBox="1"/>
          <p:nvPr/>
        </p:nvSpPr>
        <p:spPr>
          <a:xfrm>
            <a:off x="533400" y="838201"/>
            <a:ext cx="8001000" cy="4093428"/>
          </a:xfrm>
          <a:prstGeom prst="rect">
            <a:avLst/>
          </a:prstGeom>
          <a:noFill/>
        </p:spPr>
        <p:txBody>
          <a:bodyPr wrap="square" rtlCol="0">
            <a:spAutoFit/>
          </a:bodyPr>
          <a:lstStyle/>
          <a:p>
            <a:r>
              <a:rPr lang="en-IN" sz="2000" b="1" u="sng" dirty="0" smtClean="0">
                <a:latin typeface="Arial" pitchFamily="34" charset="0"/>
                <a:cs typeface="Arial" pitchFamily="34" charset="0"/>
              </a:rPr>
              <a:t>The loops</a:t>
            </a:r>
          </a:p>
          <a:p>
            <a:r>
              <a:rPr lang="en-IN" sz="2000" dirty="0">
                <a:latin typeface="Arial" pitchFamily="34" charset="0"/>
                <a:cs typeface="Arial" pitchFamily="34" charset="0"/>
              </a:rPr>
              <a:t>The loop is a fundamental programming tool with the ability to compare items. A comparison of some kind is </a:t>
            </a:r>
            <a:r>
              <a:rPr lang="en-IN" sz="2000" dirty="0" smtClean="0">
                <a:latin typeface="Arial" pitchFamily="34" charset="0"/>
                <a:cs typeface="Arial" pitchFamily="34" charset="0"/>
              </a:rPr>
              <a:t>always implicit </a:t>
            </a:r>
            <a:r>
              <a:rPr lang="en-IN" sz="2000" dirty="0">
                <a:latin typeface="Arial" pitchFamily="34" charset="0"/>
                <a:cs typeface="Arial" pitchFamily="34" charset="0"/>
              </a:rPr>
              <a:t>in a loop because it provides the way for the loop to end. A typical loop would repeat a block of statements </a:t>
            </a:r>
            <a:r>
              <a:rPr lang="en-IN" sz="2000" dirty="0" smtClean="0">
                <a:latin typeface="Arial" pitchFamily="34" charset="0"/>
                <a:cs typeface="Arial" pitchFamily="34" charset="0"/>
              </a:rPr>
              <a:t>a given </a:t>
            </a:r>
            <a:r>
              <a:rPr lang="en-IN" sz="2000" dirty="0">
                <a:latin typeface="Arial" pitchFamily="34" charset="0"/>
                <a:cs typeface="Arial" pitchFamily="34" charset="0"/>
              </a:rPr>
              <a:t>number of times. This kind of loop maintains a count of the number of times the loop block has been executed</a:t>
            </a:r>
            <a:r>
              <a:rPr lang="en-IN" sz="2000" dirty="0" smtClean="0">
                <a:latin typeface="Arial" pitchFamily="34" charset="0"/>
                <a:cs typeface="Arial" pitchFamily="34" charset="0"/>
              </a:rPr>
              <a:t>. The </a:t>
            </a:r>
            <a:r>
              <a:rPr lang="en-IN" sz="2000" dirty="0">
                <a:latin typeface="Arial" pitchFamily="34" charset="0"/>
                <a:cs typeface="Arial" pitchFamily="34" charset="0"/>
              </a:rPr>
              <a:t>count is compared with the required number of loop block iterations and the result decides when the </a:t>
            </a:r>
            <a:r>
              <a:rPr lang="en-IN" sz="2000" dirty="0" smtClean="0">
                <a:latin typeface="Arial" pitchFamily="34" charset="0"/>
                <a:cs typeface="Arial" pitchFamily="34" charset="0"/>
              </a:rPr>
              <a:t>loop should </a:t>
            </a:r>
            <a:r>
              <a:rPr lang="en-IN" sz="2000" dirty="0">
                <a:latin typeface="Arial" pitchFamily="34" charset="0"/>
                <a:cs typeface="Arial" pitchFamily="34" charset="0"/>
              </a:rPr>
              <a:t>end</a:t>
            </a:r>
            <a:r>
              <a:rPr lang="en-IN" sz="2000" dirty="0" smtClean="0">
                <a:latin typeface="Arial" pitchFamily="34" charset="0"/>
                <a:cs typeface="Arial" pitchFamily="34" charset="0"/>
              </a:rPr>
              <a:t>.</a:t>
            </a:r>
          </a:p>
          <a:p>
            <a:endParaRPr lang="en-IN" sz="2000" dirty="0">
              <a:latin typeface="Arial" pitchFamily="34" charset="0"/>
              <a:cs typeface="Arial" pitchFamily="34" charset="0"/>
            </a:endParaRPr>
          </a:p>
          <a:p>
            <a:r>
              <a:rPr lang="en-IN" sz="2000" u="sng" dirty="0">
                <a:latin typeface="Arial" pitchFamily="34" charset="0"/>
                <a:cs typeface="Arial" pitchFamily="34" charset="0"/>
              </a:rPr>
              <a:t>The </a:t>
            </a:r>
            <a:r>
              <a:rPr lang="en-IN" sz="2000" b="1" u="sng" dirty="0">
                <a:latin typeface="Arial" pitchFamily="34" charset="0"/>
                <a:cs typeface="Arial" pitchFamily="34" charset="0"/>
              </a:rPr>
              <a:t>for</a:t>
            </a:r>
            <a:r>
              <a:rPr lang="en-IN" sz="2000" u="sng" dirty="0">
                <a:latin typeface="Arial" pitchFamily="34" charset="0"/>
                <a:cs typeface="Arial" pitchFamily="34" charset="0"/>
              </a:rPr>
              <a:t> Loop</a:t>
            </a:r>
          </a:p>
          <a:p>
            <a:r>
              <a:rPr lang="en-IN" sz="2000" dirty="0">
                <a:latin typeface="Arial" pitchFamily="34" charset="0"/>
                <a:cs typeface="Arial" pitchFamily="34" charset="0"/>
              </a:rPr>
              <a:t>You typically use the for loop to execute a block of statements a given number of times.</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103</a:t>
            </a:fld>
            <a:endParaRPr lang="en-US" dirty="0"/>
          </a:p>
        </p:txBody>
      </p:sp>
      <p:sp>
        <p:nvSpPr>
          <p:cNvPr id="9" name="TextBox 8"/>
          <p:cNvSpPr txBox="1"/>
          <p:nvPr/>
        </p:nvSpPr>
        <p:spPr>
          <a:xfrm>
            <a:off x="533400" y="838201"/>
            <a:ext cx="8001000" cy="5324535"/>
          </a:xfrm>
          <a:prstGeom prst="rect">
            <a:avLst/>
          </a:prstGeom>
          <a:noFill/>
        </p:spPr>
        <p:txBody>
          <a:bodyPr wrap="square" rtlCol="0">
            <a:spAutoFit/>
          </a:bodyPr>
          <a:lstStyle/>
          <a:p>
            <a:r>
              <a:rPr lang="en-IN" sz="2000" b="1" u="sng" dirty="0">
                <a:latin typeface="Arial" pitchFamily="34" charset="0"/>
                <a:cs typeface="Arial" pitchFamily="34" charset="0"/>
              </a:rPr>
              <a:t>General </a:t>
            </a:r>
            <a:r>
              <a:rPr lang="en-IN" sz="2000" b="1" u="sng" dirty="0" smtClean="0">
                <a:latin typeface="Arial" pitchFamily="34" charset="0"/>
                <a:cs typeface="Arial" pitchFamily="34" charset="0"/>
              </a:rPr>
              <a:t>form </a:t>
            </a:r>
            <a:r>
              <a:rPr lang="en-IN" sz="2000" b="1" u="sng" dirty="0">
                <a:latin typeface="Arial" pitchFamily="34" charset="0"/>
                <a:cs typeface="Arial" pitchFamily="34" charset="0"/>
              </a:rPr>
              <a:t>of the for Loop</a:t>
            </a:r>
          </a:p>
          <a:p>
            <a:r>
              <a:rPr lang="en-IN" sz="2000" dirty="0">
                <a:latin typeface="Arial" pitchFamily="34" charset="0"/>
                <a:cs typeface="Arial" pitchFamily="34" charset="0"/>
              </a:rPr>
              <a:t>The general pattern for the for loop is:</a:t>
            </a:r>
          </a:p>
          <a:p>
            <a:r>
              <a:rPr lang="en-IN" sz="2000" dirty="0">
                <a:latin typeface="Arial" pitchFamily="34" charset="0"/>
                <a:cs typeface="Arial" pitchFamily="34" charset="0"/>
              </a:rPr>
              <a:t>for(</a:t>
            </a:r>
            <a:r>
              <a:rPr lang="en-IN" sz="2000" dirty="0" err="1">
                <a:latin typeface="Arial" pitchFamily="34" charset="0"/>
                <a:cs typeface="Arial" pitchFamily="34" charset="0"/>
              </a:rPr>
              <a:t>starting_condition</a:t>
            </a:r>
            <a:r>
              <a:rPr lang="en-IN" sz="2000" dirty="0">
                <a:latin typeface="Arial" pitchFamily="34" charset="0"/>
                <a:cs typeface="Arial" pitchFamily="34" charset="0"/>
              </a:rPr>
              <a:t>; </a:t>
            </a:r>
            <a:r>
              <a:rPr lang="en-IN" sz="2000" dirty="0" err="1">
                <a:latin typeface="Arial" pitchFamily="34" charset="0"/>
                <a:cs typeface="Arial" pitchFamily="34" charset="0"/>
              </a:rPr>
              <a:t>continuation_condition</a:t>
            </a:r>
            <a:r>
              <a:rPr lang="en-IN" sz="2000" dirty="0">
                <a:latin typeface="Arial" pitchFamily="34" charset="0"/>
                <a:cs typeface="Arial" pitchFamily="34" charset="0"/>
              </a:rPr>
              <a:t> ; </a:t>
            </a:r>
            <a:r>
              <a:rPr lang="en-IN" sz="2000" dirty="0" err="1">
                <a:latin typeface="Arial" pitchFamily="34" charset="0"/>
                <a:cs typeface="Arial" pitchFamily="34" charset="0"/>
              </a:rPr>
              <a:t>action_per_iteration</a:t>
            </a:r>
            <a:r>
              <a:rPr lang="en-IN" sz="2000" dirty="0">
                <a:latin typeface="Arial" pitchFamily="34" charset="0"/>
                <a:cs typeface="Arial" pitchFamily="34" charset="0"/>
              </a:rPr>
              <a:t>)</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loop_statement</a:t>
            </a:r>
            <a:r>
              <a:rPr lang="en-IN" sz="2000" dirty="0">
                <a:latin typeface="Arial" pitchFamily="34" charset="0"/>
                <a:cs typeface="Arial" pitchFamily="34" charset="0"/>
              </a:rPr>
              <a:t>;</a:t>
            </a:r>
          </a:p>
          <a:p>
            <a:r>
              <a:rPr lang="en-IN" sz="2000" dirty="0" err="1">
                <a:latin typeface="Arial" pitchFamily="34" charset="0"/>
                <a:cs typeface="Arial" pitchFamily="34" charset="0"/>
              </a:rPr>
              <a:t>next_statement</a:t>
            </a:r>
            <a:r>
              <a:rPr lang="en-IN" sz="2000" dirty="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a:t>
            </a:r>
            <a:r>
              <a:rPr lang="en-IN" sz="2000" dirty="0">
                <a:latin typeface="Arial" pitchFamily="34" charset="0"/>
                <a:cs typeface="Arial" pitchFamily="34" charset="0"/>
              </a:rPr>
              <a:t>statement to be repeated is represented by </a:t>
            </a:r>
            <a:r>
              <a:rPr lang="en-IN" sz="2000" dirty="0" err="1">
                <a:latin typeface="Arial" pitchFamily="34" charset="0"/>
                <a:cs typeface="Arial" pitchFamily="34" charset="0"/>
              </a:rPr>
              <a:t>loop_statement</a:t>
            </a:r>
            <a:r>
              <a:rPr lang="en-IN" sz="2000" dirty="0">
                <a:latin typeface="Arial" pitchFamily="34" charset="0"/>
                <a:cs typeface="Arial" pitchFamily="34" charset="0"/>
              </a:rPr>
              <a:t>. In general, this could equally well be a block </a:t>
            </a:r>
            <a:r>
              <a:rPr lang="en-IN" sz="2000" dirty="0" smtClean="0">
                <a:latin typeface="Arial" pitchFamily="34" charset="0"/>
                <a:cs typeface="Arial" pitchFamily="34" charset="0"/>
              </a:rPr>
              <a:t>of several </a:t>
            </a:r>
            <a:r>
              <a:rPr lang="en-IN" sz="2000" dirty="0">
                <a:latin typeface="Arial" pitchFamily="34" charset="0"/>
                <a:cs typeface="Arial" pitchFamily="34" charset="0"/>
              </a:rPr>
              <a:t>statements enclosed between braces.</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a:t>
            </a:r>
            <a:r>
              <a:rPr lang="en-IN" sz="2000" dirty="0" err="1">
                <a:latin typeface="Arial" pitchFamily="34" charset="0"/>
                <a:cs typeface="Arial" pitchFamily="34" charset="0"/>
              </a:rPr>
              <a:t>starting_condition</a:t>
            </a:r>
            <a:r>
              <a:rPr lang="en-IN" sz="2000" dirty="0">
                <a:latin typeface="Arial" pitchFamily="34" charset="0"/>
                <a:cs typeface="Arial" pitchFamily="34" charset="0"/>
              </a:rPr>
              <a:t> usually (but not always) sets an initial value to a loop control variable. The </a:t>
            </a:r>
            <a:r>
              <a:rPr lang="en-IN" sz="2000" i="1" dirty="0">
                <a:latin typeface="Arial" pitchFamily="34" charset="0"/>
                <a:cs typeface="Arial" pitchFamily="34" charset="0"/>
              </a:rPr>
              <a:t>loop </a:t>
            </a:r>
            <a:r>
              <a:rPr lang="en-IN" sz="2000" i="1" dirty="0" smtClean="0">
                <a:latin typeface="Arial" pitchFamily="34" charset="0"/>
                <a:cs typeface="Arial" pitchFamily="34" charset="0"/>
              </a:rPr>
              <a:t>control variable </a:t>
            </a:r>
            <a:r>
              <a:rPr lang="en-IN" sz="2000" i="1" dirty="0">
                <a:latin typeface="Arial" pitchFamily="34" charset="0"/>
                <a:cs typeface="Arial" pitchFamily="34" charset="0"/>
              </a:rPr>
              <a:t>is typically, but not necessarily, a counter of some kind that tracks how often the loop has been repeated. </a:t>
            </a:r>
            <a:r>
              <a:rPr lang="en-IN" sz="2000" i="1" u="sng" dirty="0" smtClean="0">
                <a:latin typeface="Arial" pitchFamily="34" charset="0"/>
                <a:cs typeface="Arial" pitchFamily="34" charset="0"/>
              </a:rPr>
              <a:t>You </a:t>
            </a:r>
            <a:r>
              <a:rPr lang="en-IN" sz="2000" u="sng" dirty="0" smtClean="0">
                <a:latin typeface="Arial" pitchFamily="34" charset="0"/>
                <a:cs typeface="Arial" pitchFamily="34" charset="0"/>
              </a:rPr>
              <a:t>can </a:t>
            </a:r>
            <a:r>
              <a:rPr lang="en-IN" sz="2000" u="sng" dirty="0">
                <a:latin typeface="Arial" pitchFamily="34" charset="0"/>
                <a:cs typeface="Arial" pitchFamily="34" charset="0"/>
              </a:rPr>
              <a:t>also declare and initialize several variables of the same type here with the declarations separated by commas</a:t>
            </a:r>
            <a:r>
              <a:rPr lang="en-IN" sz="2000" u="sng" dirty="0" smtClean="0">
                <a:latin typeface="Arial" pitchFamily="34" charset="0"/>
                <a:cs typeface="Arial" pitchFamily="34" charset="0"/>
              </a:rPr>
              <a:t>; in </a:t>
            </a:r>
            <a:r>
              <a:rPr lang="en-IN" sz="2000" u="sng" dirty="0">
                <a:latin typeface="Arial" pitchFamily="34" charset="0"/>
                <a:cs typeface="Arial" pitchFamily="34" charset="0"/>
              </a:rPr>
              <a:t>this case all the variables will be local to the loop and will not exist once the loop ends</a:t>
            </a:r>
            <a:r>
              <a:rPr lang="en-IN" sz="2000" dirty="0">
                <a:latin typeface="Arial" pitchFamily="34" charset="0"/>
                <a:cs typeface="Arial" pitchFamily="34" charset="0"/>
              </a:rPr>
              <a:t>.</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104</a:t>
            </a:fld>
            <a:endParaRPr lang="en-US" dirty="0"/>
          </a:p>
        </p:txBody>
      </p:sp>
      <p:sp>
        <p:nvSpPr>
          <p:cNvPr id="9" name="TextBox 8"/>
          <p:cNvSpPr txBox="1"/>
          <p:nvPr/>
        </p:nvSpPr>
        <p:spPr>
          <a:xfrm>
            <a:off x="533400" y="838201"/>
            <a:ext cx="8001000" cy="4093428"/>
          </a:xfrm>
          <a:prstGeom prst="rect">
            <a:avLst/>
          </a:prstGeom>
          <a:noFill/>
        </p:spPr>
        <p:txBody>
          <a:bodyPr wrap="square" rtlCol="0">
            <a:spAutoFit/>
          </a:bodyPr>
          <a:lstStyle/>
          <a:p>
            <a:r>
              <a:rPr lang="en-IN" sz="2000" u="sng" dirty="0">
                <a:latin typeface="Arial" pitchFamily="34" charset="0"/>
                <a:cs typeface="Arial" pitchFamily="34" charset="0"/>
              </a:rPr>
              <a:t>The </a:t>
            </a:r>
            <a:r>
              <a:rPr lang="en-IN" sz="2000" u="sng" dirty="0" err="1">
                <a:latin typeface="Arial" pitchFamily="34" charset="0"/>
                <a:cs typeface="Arial" pitchFamily="34" charset="0"/>
              </a:rPr>
              <a:t>continuation_condition</a:t>
            </a:r>
            <a:r>
              <a:rPr lang="en-IN" sz="2000" u="sng" dirty="0">
                <a:latin typeface="Arial" pitchFamily="34" charset="0"/>
                <a:cs typeface="Arial" pitchFamily="34" charset="0"/>
              </a:rPr>
              <a:t> is a logical expression evaluating to true or false</a:t>
            </a:r>
            <a:r>
              <a:rPr lang="en-IN" sz="2000" dirty="0">
                <a:latin typeface="Arial" pitchFamily="34" charset="0"/>
                <a:cs typeface="Arial" pitchFamily="34" charset="0"/>
              </a:rPr>
              <a:t>. This determines whether </a:t>
            </a:r>
            <a:r>
              <a:rPr lang="en-IN" sz="2000" dirty="0" smtClean="0">
                <a:latin typeface="Arial" pitchFamily="34" charset="0"/>
                <a:cs typeface="Arial" pitchFamily="34" charset="0"/>
              </a:rPr>
              <a:t>the loop </a:t>
            </a:r>
            <a:r>
              <a:rPr lang="en-IN" sz="2000" dirty="0">
                <a:latin typeface="Arial" pitchFamily="34" charset="0"/>
                <a:cs typeface="Arial" pitchFamily="34" charset="0"/>
              </a:rPr>
              <a:t>should continue to be executed. As long as this condition has the value true, the loop continues. </a:t>
            </a:r>
            <a:r>
              <a:rPr lang="en-IN" sz="2000" u="sng" dirty="0">
                <a:latin typeface="Arial" pitchFamily="34" charset="0"/>
                <a:cs typeface="Arial" pitchFamily="34" charset="0"/>
              </a:rPr>
              <a:t>It </a:t>
            </a:r>
            <a:r>
              <a:rPr lang="en-IN" sz="2000" u="sng" dirty="0" smtClean="0">
                <a:latin typeface="Arial" pitchFamily="34" charset="0"/>
                <a:cs typeface="Arial" pitchFamily="34" charset="0"/>
              </a:rPr>
              <a:t>typically checks </a:t>
            </a:r>
            <a:r>
              <a:rPr lang="en-IN" sz="2000" u="sng" dirty="0">
                <a:latin typeface="Arial" pitchFamily="34" charset="0"/>
                <a:cs typeface="Arial" pitchFamily="34" charset="0"/>
              </a:rPr>
              <a:t>the value of the loop control variable, but you can put any logical or arithmetic expression here as long as </a:t>
            </a:r>
            <a:r>
              <a:rPr lang="en-IN" sz="2000" u="sng" dirty="0" smtClean="0">
                <a:latin typeface="Arial" pitchFamily="34" charset="0"/>
                <a:cs typeface="Arial" pitchFamily="34" charset="0"/>
              </a:rPr>
              <a:t>you know </a:t>
            </a:r>
            <a:r>
              <a:rPr lang="en-IN" sz="2000" u="sng" dirty="0">
                <a:latin typeface="Arial" pitchFamily="34" charset="0"/>
                <a:cs typeface="Arial" pitchFamily="34" charset="0"/>
              </a:rPr>
              <a:t>what you’re doing</a:t>
            </a:r>
            <a:r>
              <a:rPr lang="en-IN" sz="2000" dirty="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As already </a:t>
            </a:r>
            <a:r>
              <a:rPr lang="en-IN" sz="2000" dirty="0">
                <a:latin typeface="Arial" pitchFamily="34" charset="0"/>
                <a:cs typeface="Arial" pitchFamily="34" charset="0"/>
              </a:rPr>
              <a:t>seen, the </a:t>
            </a:r>
            <a:r>
              <a:rPr lang="en-IN" sz="2000" dirty="0" err="1">
                <a:latin typeface="Arial" pitchFamily="34" charset="0"/>
                <a:cs typeface="Arial" pitchFamily="34" charset="0"/>
              </a:rPr>
              <a:t>continuation_condition</a:t>
            </a:r>
            <a:r>
              <a:rPr lang="en-IN" sz="2000" dirty="0">
                <a:latin typeface="Arial" pitchFamily="34" charset="0"/>
                <a:cs typeface="Arial" pitchFamily="34" charset="0"/>
              </a:rPr>
              <a:t> is tested at the beginning of the loop rather than at </a:t>
            </a:r>
            <a:r>
              <a:rPr lang="en-IN" sz="2000" dirty="0" smtClean="0">
                <a:latin typeface="Arial" pitchFamily="34" charset="0"/>
                <a:cs typeface="Arial" pitchFamily="34" charset="0"/>
              </a:rPr>
              <a:t>the end</a:t>
            </a:r>
            <a:r>
              <a:rPr lang="en-IN" sz="2000" dirty="0">
                <a:latin typeface="Arial" pitchFamily="34" charset="0"/>
                <a:cs typeface="Arial" pitchFamily="34" charset="0"/>
              </a:rPr>
              <a:t>. This obviously means that the </a:t>
            </a:r>
            <a:r>
              <a:rPr lang="en-IN" sz="2000" dirty="0" err="1">
                <a:latin typeface="Arial" pitchFamily="34" charset="0"/>
                <a:cs typeface="Arial" pitchFamily="34" charset="0"/>
              </a:rPr>
              <a:t>loop_statement</a:t>
            </a:r>
            <a:r>
              <a:rPr lang="en-IN" sz="2000" dirty="0">
                <a:latin typeface="Arial" pitchFamily="34" charset="0"/>
                <a:cs typeface="Arial" pitchFamily="34" charset="0"/>
              </a:rPr>
              <a:t> will not be executed at all if the </a:t>
            </a:r>
            <a:r>
              <a:rPr lang="en-IN" sz="2000" dirty="0" err="1">
                <a:latin typeface="Arial" pitchFamily="34" charset="0"/>
                <a:cs typeface="Arial" pitchFamily="34" charset="0"/>
              </a:rPr>
              <a:t>continuation_condition</a:t>
            </a:r>
            <a:r>
              <a:rPr lang="en-IN" sz="2000" dirty="0">
                <a:latin typeface="Arial" pitchFamily="34" charset="0"/>
                <a:cs typeface="Arial" pitchFamily="34" charset="0"/>
              </a:rPr>
              <a:t> </a:t>
            </a:r>
            <a:r>
              <a:rPr lang="en-IN" sz="2000" dirty="0" smtClean="0">
                <a:latin typeface="Arial" pitchFamily="34" charset="0"/>
                <a:cs typeface="Arial" pitchFamily="34" charset="0"/>
              </a:rPr>
              <a:t>starts out </a:t>
            </a:r>
            <a:r>
              <a:rPr lang="en-IN" sz="2000" dirty="0">
                <a:latin typeface="Arial" pitchFamily="34" charset="0"/>
                <a:cs typeface="Arial" pitchFamily="34" charset="0"/>
              </a:rPr>
              <a:t>as false.</a:t>
            </a:r>
          </a:p>
          <a:p>
            <a:endParaRPr lang="en-IN" sz="2000" dirty="0" smtClean="0"/>
          </a:p>
          <a:p>
            <a:endParaRPr lang="en-IN" sz="2000"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105</a:t>
            </a:fld>
            <a:endParaRPr lang="en-US" dirty="0"/>
          </a:p>
        </p:txBody>
      </p:sp>
      <p:sp>
        <p:nvSpPr>
          <p:cNvPr id="9" name="TextBox 8"/>
          <p:cNvSpPr txBox="1"/>
          <p:nvPr/>
        </p:nvSpPr>
        <p:spPr>
          <a:xfrm>
            <a:off x="533400" y="838200"/>
            <a:ext cx="8001000" cy="5632311"/>
          </a:xfrm>
          <a:prstGeom prst="rect">
            <a:avLst/>
          </a:prstGeom>
          <a:noFill/>
        </p:spPr>
        <p:txBody>
          <a:bodyPr wrap="square" rtlCol="0">
            <a:spAutoFit/>
          </a:bodyPr>
          <a:lstStyle/>
          <a:p>
            <a:r>
              <a:rPr lang="en-IN" sz="2000" dirty="0" smtClean="0">
                <a:latin typeface="Arial" pitchFamily="34" charset="0"/>
                <a:cs typeface="Arial" pitchFamily="34" charset="0"/>
              </a:rPr>
              <a:t>The </a:t>
            </a:r>
            <a:r>
              <a:rPr lang="en-IN" sz="2000" dirty="0" err="1">
                <a:latin typeface="Arial" pitchFamily="34" charset="0"/>
                <a:cs typeface="Arial" pitchFamily="34" charset="0"/>
              </a:rPr>
              <a:t>action_per_iteration</a:t>
            </a:r>
            <a:r>
              <a:rPr lang="en-IN" sz="2000" dirty="0">
                <a:latin typeface="Arial" pitchFamily="34" charset="0"/>
                <a:cs typeface="Arial" pitchFamily="34" charset="0"/>
              </a:rPr>
              <a:t> is executed at the end of each loop iteration. It is usually (but again, not necessarily</a:t>
            </a:r>
            <a:r>
              <a:rPr lang="en-IN" sz="2000" dirty="0" smtClean="0">
                <a:latin typeface="Arial" pitchFamily="34" charset="0"/>
                <a:cs typeface="Arial" pitchFamily="34" charset="0"/>
              </a:rPr>
              <a:t>) an </a:t>
            </a:r>
            <a:r>
              <a:rPr lang="en-IN" sz="2000" dirty="0">
                <a:latin typeface="Arial" pitchFamily="34" charset="0"/>
                <a:cs typeface="Arial" pitchFamily="34" charset="0"/>
              </a:rPr>
              <a:t>increment or decrement of one or more loop control variables. Where several variables are modified, you </a:t>
            </a:r>
            <a:r>
              <a:rPr lang="en-IN" sz="2000" dirty="0" smtClean="0">
                <a:latin typeface="Arial" pitchFamily="34" charset="0"/>
                <a:cs typeface="Arial" pitchFamily="34" charset="0"/>
              </a:rPr>
              <a:t>separate the </a:t>
            </a:r>
            <a:r>
              <a:rPr lang="en-IN" sz="2000" dirty="0">
                <a:latin typeface="Arial" pitchFamily="34" charset="0"/>
                <a:cs typeface="Arial" pitchFamily="34" charset="0"/>
              </a:rPr>
              <a:t>expressions that modify the variables by commas. At each loop iteration, </a:t>
            </a:r>
            <a:r>
              <a:rPr lang="en-IN" sz="2000" dirty="0" err="1">
                <a:latin typeface="Arial" pitchFamily="34" charset="0"/>
                <a:cs typeface="Arial" pitchFamily="34" charset="0"/>
              </a:rPr>
              <a:t>loop_statement</a:t>
            </a:r>
            <a:r>
              <a:rPr lang="en-IN" sz="2000" dirty="0">
                <a:latin typeface="Arial" pitchFamily="34" charset="0"/>
                <a:cs typeface="Arial" pitchFamily="34" charset="0"/>
              </a:rPr>
              <a:t> is executed. The loop </a:t>
            </a:r>
            <a:r>
              <a:rPr lang="en-IN" sz="2000" dirty="0" smtClean="0">
                <a:latin typeface="Arial" pitchFamily="34" charset="0"/>
                <a:cs typeface="Arial" pitchFamily="34" charset="0"/>
              </a:rPr>
              <a:t>is terminated</a:t>
            </a:r>
            <a:r>
              <a:rPr lang="en-IN" sz="2000" dirty="0">
                <a:latin typeface="Arial" pitchFamily="34" charset="0"/>
                <a:cs typeface="Arial" pitchFamily="34" charset="0"/>
              </a:rPr>
              <a:t>, and execution continues with </a:t>
            </a:r>
            <a:r>
              <a:rPr lang="en-IN" sz="2000" dirty="0" err="1">
                <a:latin typeface="Arial" pitchFamily="34" charset="0"/>
                <a:cs typeface="Arial" pitchFamily="34" charset="0"/>
              </a:rPr>
              <a:t>next_statement</a:t>
            </a:r>
            <a:r>
              <a:rPr lang="en-IN" sz="2000" dirty="0">
                <a:latin typeface="Arial" pitchFamily="34" charset="0"/>
                <a:cs typeface="Arial" pitchFamily="34" charset="0"/>
              </a:rPr>
              <a:t> as soon as the </a:t>
            </a:r>
            <a:r>
              <a:rPr lang="en-IN" sz="2000" dirty="0" err="1">
                <a:latin typeface="Arial" pitchFamily="34" charset="0"/>
                <a:cs typeface="Arial" pitchFamily="34" charset="0"/>
              </a:rPr>
              <a:t>continuation_condition</a:t>
            </a:r>
            <a:r>
              <a:rPr lang="en-IN" sz="2000" dirty="0">
                <a:latin typeface="Arial" pitchFamily="34" charset="0"/>
                <a:cs typeface="Arial" pitchFamily="34" charset="0"/>
              </a:rPr>
              <a:t> is false.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Here’s </a:t>
            </a:r>
            <a:r>
              <a:rPr lang="en-IN" sz="2000" dirty="0">
                <a:latin typeface="Arial" pitchFamily="34" charset="0"/>
                <a:cs typeface="Arial" pitchFamily="34" charset="0"/>
              </a:rPr>
              <a:t>an example of a loop with two variables declared in the first loop control condition:</a:t>
            </a:r>
          </a:p>
          <a:p>
            <a:r>
              <a:rPr lang="nn-NO" sz="2000" dirty="0">
                <a:latin typeface="Arial" pitchFamily="34" charset="0"/>
                <a:cs typeface="Arial" pitchFamily="34" charset="0"/>
              </a:rPr>
              <a:t>for(int i = 1, j = 2 ; i &lt;= 5 ; ++i, j = j + 2)</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a:latin typeface="Arial" pitchFamily="34" charset="0"/>
                <a:cs typeface="Arial" pitchFamily="34" charset="0"/>
              </a:rPr>
              <a:t>(" %5d", </a:t>
            </a:r>
            <a:r>
              <a:rPr lang="en-IN" sz="2000" dirty="0" err="1">
                <a:latin typeface="Arial" pitchFamily="34" charset="0"/>
                <a:cs typeface="Arial" pitchFamily="34" charset="0"/>
              </a:rPr>
              <a:t>i</a:t>
            </a:r>
            <a:r>
              <a:rPr lang="en-IN" sz="2000" dirty="0">
                <a:latin typeface="Arial" pitchFamily="34" charset="0"/>
                <a:cs typeface="Arial" pitchFamily="34" charset="0"/>
              </a:rPr>
              <a:t>*j);</a:t>
            </a:r>
          </a:p>
          <a:p>
            <a:r>
              <a:rPr lang="en-IN" sz="2000" dirty="0">
                <a:latin typeface="Arial" pitchFamily="34" charset="0"/>
                <a:cs typeface="Arial" pitchFamily="34" charset="0"/>
              </a:rPr>
              <a:t>The output produced by this fragment will be the values 2, 8, 18, 32, and 50 on a single line</a:t>
            </a:r>
            <a:r>
              <a:rPr lang="en-IN" sz="2000" dirty="0" smtClean="0">
                <a:latin typeface="Arial" pitchFamily="34" charset="0"/>
                <a:cs typeface="Arial" pitchFamily="34" charset="0"/>
              </a:rPr>
              <a:t>.</a:t>
            </a:r>
          </a:p>
          <a:p>
            <a:endParaRPr lang="en-IN" sz="2000" dirty="0">
              <a:latin typeface="Arial" pitchFamily="34" charset="0"/>
              <a:cs typeface="Arial" pitchFamily="34" charset="0"/>
            </a:endParaRPr>
          </a:p>
          <a:p>
            <a:r>
              <a:rPr lang="en-IN" sz="2000" u="sng" dirty="0">
                <a:latin typeface="Arial" pitchFamily="34" charset="0"/>
                <a:cs typeface="Arial" pitchFamily="34" charset="0"/>
              </a:rPr>
              <a:t>Modifying the for Loop Control Variable</a:t>
            </a:r>
          </a:p>
          <a:p>
            <a:r>
              <a:rPr lang="en-IN" sz="2000" dirty="0" smtClean="0">
                <a:latin typeface="Arial" pitchFamily="34" charset="0"/>
                <a:cs typeface="Arial" pitchFamily="34" charset="0"/>
              </a:rPr>
              <a:t>You </a:t>
            </a:r>
            <a:r>
              <a:rPr lang="en-IN" sz="2000" dirty="0">
                <a:latin typeface="Arial" pitchFamily="34" charset="0"/>
                <a:cs typeface="Arial" pitchFamily="34" charset="0"/>
              </a:rPr>
              <a:t>are not limited to incrementing the loop control variable by 1. You can change it by any amount</a:t>
            </a:r>
            <a:r>
              <a:rPr lang="en-IN" sz="2000" dirty="0" smtClean="0">
                <a:latin typeface="Arial" pitchFamily="34" charset="0"/>
                <a:cs typeface="Arial" pitchFamily="34" charset="0"/>
              </a:rPr>
              <a:t>, positive </a:t>
            </a:r>
            <a:r>
              <a:rPr lang="en-IN" sz="2000" dirty="0">
                <a:latin typeface="Arial" pitchFamily="34" charset="0"/>
                <a:cs typeface="Arial" pitchFamily="34" charset="0"/>
              </a:rPr>
              <a:t>or negative</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106</a:t>
            </a:fld>
            <a:endParaRPr lang="en-US" dirty="0"/>
          </a:p>
        </p:txBody>
      </p:sp>
      <p:sp>
        <p:nvSpPr>
          <p:cNvPr id="9" name="TextBox 8"/>
          <p:cNvSpPr txBox="1"/>
          <p:nvPr/>
        </p:nvSpPr>
        <p:spPr>
          <a:xfrm>
            <a:off x="533400" y="838201"/>
            <a:ext cx="8001000" cy="5324535"/>
          </a:xfrm>
          <a:prstGeom prst="rect">
            <a:avLst/>
          </a:prstGeom>
          <a:noFill/>
        </p:spPr>
        <p:txBody>
          <a:bodyPr wrap="square" rtlCol="0">
            <a:spAutoFit/>
          </a:bodyPr>
          <a:lstStyle/>
          <a:p>
            <a:r>
              <a:rPr lang="en-IN" sz="2000" b="1" u="sng" dirty="0">
                <a:latin typeface="Arial" pitchFamily="34" charset="0"/>
                <a:cs typeface="Arial" pitchFamily="34" charset="0"/>
              </a:rPr>
              <a:t>A for Loop with </a:t>
            </a:r>
            <a:r>
              <a:rPr lang="en-IN" sz="2000" b="1" u="sng" dirty="0" smtClean="0">
                <a:latin typeface="Arial" pitchFamily="34" charset="0"/>
                <a:cs typeface="Arial" pitchFamily="34" charset="0"/>
              </a:rPr>
              <a:t>no parameters</a:t>
            </a:r>
            <a:endParaRPr lang="en-IN" sz="2000" b="1" u="sng" dirty="0">
              <a:latin typeface="Arial" pitchFamily="34" charset="0"/>
              <a:cs typeface="Arial" pitchFamily="34" charset="0"/>
            </a:endParaRPr>
          </a:p>
          <a:p>
            <a:r>
              <a:rPr lang="en-IN" sz="2000" dirty="0" smtClean="0">
                <a:latin typeface="Arial" pitchFamily="34" charset="0"/>
                <a:cs typeface="Arial" pitchFamily="34" charset="0"/>
              </a:rPr>
              <a:t>The </a:t>
            </a:r>
            <a:r>
              <a:rPr lang="en-IN" sz="2000" dirty="0">
                <a:latin typeface="Arial" pitchFamily="34" charset="0"/>
                <a:cs typeface="Arial" pitchFamily="34" charset="0"/>
              </a:rPr>
              <a:t>minimal </a:t>
            </a:r>
            <a:r>
              <a:rPr lang="en-IN" sz="2000" dirty="0" smtClean="0">
                <a:latin typeface="Arial" pitchFamily="34" charset="0"/>
                <a:cs typeface="Arial" pitchFamily="34" charset="0"/>
              </a:rPr>
              <a:t>for loop </a:t>
            </a:r>
            <a:r>
              <a:rPr lang="en-IN" sz="2000" dirty="0">
                <a:latin typeface="Arial" pitchFamily="34" charset="0"/>
                <a:cs typeface="Arial" pitchFamily="34" charset="0"/>
              </a:rPr>
              <a:t>looks like this:</a:t>
            </a:r>
          </a:p>
          <a:p>
            <a:r>
              <a:rPr lang="en-IN" sz="2000" dirty="0">
                <a:latin typeface="Arial" pitchFamily="34" charset="0"/>
                <a:cs typeface="Arial" pitchFamily="34" charset="0"/>
              </a:rPr>
              <a:t>for( ;; )</a:t>
            </a:r>
          </a:p>
          <a:p>
            <a:r>
              <a:rPr lang="en-IN" sz="2000" dirty="0">
                <a:latin typeface="Arial" pitchFamily="34" charset="0"/>
                <a:cs typeface="Arial" pitchFamily="34" charset="0"/>
              </a:rPr>
              <a:t>{</a:t>
            </a:r>
          </a:p>
          <a:p>
            <a:r>
              <a:rPr lang="en-IN" sz="2000" dirty="0" smtClean="0">
                <a:latin typeface="Arial" pitchFamily="34" charset="0"/>
                <a:cs typeface="Arial" pitchFamily="34" charset="0"/>
              </a:rPr>
              <a:t>	/* </a:t>
            </a:r>
            <a:r>
              <a:rPr lang="en-IN" sz="2000" dirty="0">
                <a:latin typeface="Arial" pitchFamily="34" charset="0"/>
                <a:cs typeface="Arial" pitchFamily="34" charset="0"/>
              </a:rPr>
              <a:t>statements */</a:t>
            </a:r>
          </a:p>
          <a:p>
            <a:r>
              <a:rPr lang="en-IN" sz="2000" dirty="0">
                <a:latin typeface="Arial" pitchFamily="34" charset="0"/>
                <a:cs typeface="Arial" pitchFamily="34" charset="0"/>
              </a:rPr>
              <a:t>}</a:t>
            </a:r>
          </a:p>
          <a:p>
            <a:r>
              <a:rPr lang="en-IN" sz="2000" dirty="0">
                <a:latin typeface="Arial" pitchFamily="34" charset="0"/>
                <a:cs typeface="Arial" pitchFamily="34" charset="0"/>
              </a:rPr>
              <a:t>The loop body could be a single statement, but when there are no loop parameters, it is usually a block </a:t>
            </a:r>
            <a:r>
              <a:rPr lang="en-IN" sz="2000" dirty="0" smtClean="0">
                <a:latin typeface="Arial" pitchFamily="34" charset="0"/>
                <a:cs typeface="Arial" pitchFamily="34" charset="0"/>
              </a:rPr>
              <a:t>of statements</a:t>
            </a:r>
            <a:r>
              <a:rPr lang="en-IN" sz="2000" dirty="0">
                <a:latin typeface="Arial" pitchFamily="34" charset="0"/>
                <a:cs typeface="Arial" pitchFamily="34" charset="0"/>
              </a:rPr>
              <a:t>. Because the condition for continuing the loop is absent, the loop will continue indefinitely</a:t>
            </a:r>
            <a:r>
              <a:rPr lang="en-IN" sz="2000" dirty="0" smtClean="0">
                <a:latin typeface="Arial" pitchFamily="34" charset="0"/>
                <a:cs typeface="Arial" pitchFamily="34" charset="0"/>
              </a:rPr>
              <a:t>.</a:t>
            </a:r>
          </a:p>
          <a:p>
            <a:endParaRPr lang="en-IN" sz="2000" dirty="0">
              <a:latin typeface="Arial" pitchFamily="34" charset="0"/>
              <a:cs typeface="Arial" pitchFamily="34" charset="0"/>
            </a:endParaRPr>
          </a:p>
          <a:p>
            <a:r>
              <a:rPr lang="en-IN" sz="2000" dirty="0">
                <a:latin typeface="Arial" pitchFamily="34" charset="0"/>
                <a:cs typeface="Arial" pitchFamily="34" charset="0"/>
              </a:rPr>
              <a:t>Unless </a:t>
            </a:r>
            <a:r>
              <a:rPr lang="en-IN" sz="2000" dirty="0" smtClean="0">
                <a:latin typeface="Arial" pitchFamily="34" charset="0"/>
                <a:cs typeface="Arial" pitchFamily="34" charset="0"/>
              </a:rPr>
              <a:t>you want </a:t>
            </a:r>
            <a:r>
              <a:rPr lang="en-IN" sz="2000" dirty="0">
                <a:latin typeface="Arial" pitchFamily="34" charset="0"/>
                <a:cs typeface="Arial" pitchFamily="34" charset="0"/>
              </a:rPr>
              <a:t>your computer to be indefinitely doing nothing, the loop body must contain the means of exiting from the loop</a:t>
            </a:r>
            <a:r>
              <a:rPr lang="en-IN" sz="2000" dirty="0" smtClean="0">
                <a:latin typeface="Arial" pitchFamily="34" charset="0"/>
                <a:cs typeface="Arial" pitchFamily="34" charset="0"/>
              </a:rPr>
              <a:t>. To </a:t>
            </a:r>
            <a:r>
              <a:rPr lang="en-IN" sz="2000" dirty="0">
                <a:latin typeface="Arial" pitchFamily="34" charset="0"/>
                <a:cs typeface="Arial" pitchFamily="34" charset="0"/>
              </a:rPr>
              <a:t>stop the loop, the loop body must contain two things: a test of some kind to determine when the condition </a:t>
            </a:r>
            <a:r>
              <a:rPr lang="en-IN" sz="2000" dirty="0" smtClean="0">
                <a:latin typeface="Arial" pitchFamily="34" charset="0"/>
                <a:cs typeface="Arial" pitchFamily="34" charset="0"/>
              </a:rPr>
              <a:t>for ending </a:t>
            </a:r>
            <a:r>
              <a:rPr lang="en-IN" sz="2000" dirty="0">
                <a:latin typeface="Arial" pitchFamily="34" charset="0"/>
                <a:cs typeface="Arial" pitchFamily="34" charset="0"/>
              </a:rPr>
              <a:t>the loop has been reached, and a statement that will end the current loop iteration and continue </a:t>
            </a:r>
            <a:r>
              <a:rPr lang="en-IN" sz="2000" dirty="0" smtClean="0">
                <a:latin typeface="Arial" pitchFamily="34" charset="0"/>
                <a:cs typeface="Arial" pitchFamily="34" charset="0"/>
              </a:rPr>
              <a:t>execution with </a:t>
            </a:r>
            <a:r>
              <a:rPr lang="en-IN" sz="2000" dirty="0">
                <a:latin typeface="Arial" pitchFamily="34" charset="0"/>
                <a:cs typeface="Arial" pitchFamily="34" charset="0"/>
              </a:rPr>
              <a:t>the statement that follows the loop.</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 calcmode="lin" valueType="num">
                                      <p:cBhvr additive="base">
                                        <p:cTn id="4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107</a:t>
            </a:fld>
            <a:endParaRPr lang="en-US" dirty="0"/>
          </a:p>
        </p:txBody>
      </p:sp>
      <p:sp>
        <p:nvSpPr>
          <p:cNvPr id="9" name="TextBox 8"/>
          <p:cNvSpPr txBox="1"/>
          <p:nvPr/>
        </p:nvSpPr>
        <p:spPr>
          <a:xfrm>
            <a:off x="533400" y="838200"/>
            <a:ext cx="8001000" cy="3785652"/>
          </a:xfrm>
          <a:prstGeom prst="rect">
            <a:avLst/>
          </a:prstGeom>
          <a:noFill/>
        </p:spPr>
        <p:txBody>
          <a:bodyPr wrap="square" rtlCol="0">
            <a:spAutoFit/>
          </a:bodyPr>
          <a:lstStyle/>
          <a:p>
            <a:r>
              <a:rPr lang="en-IN" sz="2000" b="1" dirty="0" smtClean="0">
                <a:latin typeface="Arial" pitchFamily="34" charset="0"/>
                <a:cs typeface="Arial" pitchFamily="34" charset="0"/>
              </a:rPr>
              <a:t>The </a:t>
            </a:r>
            <a:r>
              <a:rPr lang="en-IN" sz="2000" b="1" dirty="0">
                <a:latin typeface="Arial" pitchFamily="34" charset="0"/>
                <a:cs typeface="Arial" pitchFamily="34" charset="0"/>
              </a:rPr>
              <a:t>break </a:t>
            </a:r>
            <a:r>
              <a:rPr lang="en-IN" sz="2000" b="1" dirty="0" smtClean="0">
                <a:latin typeface="Arial" pitchFamily="34" charset="0"/>
                <a:cs typeface="Arial" pitchFamily="34" charset="0"/>
              </a:rPr>
              <a:t>statement </a:t>
            </a:r>
            <a:r>
              <a:rPr lang="en-IN" sz="2000" b="1" dirty="0">
                <a:latin typeface="Arial" pitchFamily="34" charset="0"/>
                <a:cs typeface="Arial" pitchFamily="34" charset="0"/>
              </a:rPr>
              <a:t>in a </a:t>
            </a:r>
            <a:r>
              <a:rPr lang="en-IN" sz="2000" b="1" dirty="0" smtClean="0">
                <a:latin typeface="Arial" pitchFamily="34" charset="0"/>
                <a:cs typeface="Arial" pitchFamily="34" charset="0"/>
              </a:rPr>
              <a:t>loop</a:t>
            </a:r>
            <a:endParaRPr lang="en-IN" sz="2000" b="1" dirty="0">
              <a:latin typeface="Arial" pitchFamily="34" charset="0"/>
              <a:cs typeface="Arial" pitchFamily="34" charset="0"/>
            </a:endParaRPr>
          </a:p>
          <a:p>
            <a:r>
              <a:rPr lang="en-IN" sz="2000" dirty="0" smtClean="0">
                <a:latin typeface="Arial" pitchFamily="34" charset="0"/>
                <a:cs typeface="Arial" pitchFamily="34" charset="0"/>
              </a:rPr>
              <a:t>For </a:t>
            </a:r>
            <a:r>
              <a:rPr lang="en-IN" sz="2000" dirty="0">
                <a:latin typeface="Arial" pitchFamily="34" charset="0"/>
                <a:cs typeface="Arial" pitchFamily="34" charset="0"/>
              </a:rPr>
              <a:t>instance:</a:t>
            </a:r>
          </a:p>
          <a:p>
            <a:r>
              <a:rPr lang="en-IN" sz="2000" dirty="0">
                <a:latin typeface="Arial" pitchFamily="34" charset="0"/>
                <a:cs typeface="Arial" pitchFamily="34" charset="0"/>
              </a:rPr>
              <a:t>char answer = 0;</a:t>
            </a:r>
          </a:p>
          <a:p>
            <a:r>
              <a:rPr lang="en-IN" sz="2000" dirty="0">
                <a:latin typeface="Arial" pitchFamily="34" charset="0"/>
                <a:cs typeface="Arial" pitchFamily="34" charset="0"/>
              </a:rPr>
              <a:t>for( ;; )</a:t>
            </a:r>
          </a:p>
          <a:p>
            <a:r>
              <a:rPr lang="en-IN" sz="2000" dirty="0">
                <a:latin typeface="Arial" pitchFamily="34" charset="0"/>
                <a:cs typeface="Arial" pitchFamily="34" charset="0"/>
              </a:rPr>
              <a:t>{</a:t>
            </a:r>
          </a:p>
          <a:p>
            <a:r>
              <a:rPr lang="en-IN" sz="2000" dirty="0" smtClean="0">
                <a:latin typeface="Arial" pitchFamily="34" charset="0"/>
                <a:cs typeface="Arial" pitchFamily="34" charset="0"/>
              </a:rPr>
              <a:t>	/* </a:t>
            </a:r>
            <a:r>
              <a:rPr lang="en-IN" sz="2000" dirty="0">
                <a:latin typeface="Arial" pitchFamily="34" charset="0"/>
                <a:cs typeface="Arial" pitchFamily="34" charset="0"/>
              </a:rPr>
              <a:t>Code to read and process some data */</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a:latin typeface="Arial" pitchFamily="34" charset="0"/>
                <a:cs typeface="Arial" pitchFamily="34" charset="0"/>
              </a:rPr>
              <a:t>("Do you want to enter some more(y/n): ");</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scanf</a:t>
            </a:r>
            <a:r>
              <a:rPr lang="en-IN" sz="2000" dirty="0">
                <a:latin typeface="Arial" pitchFamily="34" charset="0"/>
                <a:cs typeface="Arial" pitchFamily="34" charset="0"/>
              </a:rPr>
              <a:t>("%c", &amp;answer);</a:t>
            </a:r>
          </a:p>
          <a:p>
            <a:r>
              <a:rPr lang="en-IN" sz="2000" dirty="0" smtClean="0">
                <a:latin typeface="Arial" pitchFamily="34" charset="0"/>
                <a:cs typeface="Arial" pitchFamily="34" charset="0"/>
              </a:rPr>
              <a:t>	if(</a:t>
            </a:r>
            <a:r>
              <a:rPr lang="en-IN" sz="2000" dirty="0" err="1" smtClean="0">
                <a:latin typeface="Arial" pitchFamily="34" charset="0"/>
                <a:cs typeface="Arial" pitchFamily="34" charset="0"/>
              </a:rPr>
              <a:t>tolower</a:t>
            </a:r>
            <a:r>
              <a:rPr lang="en-IN" sz="2000" dirty="0" smtClean="0">
                <a:latin typeface="Arial" pitchFamily="34" charset="0"/>
                <a:cs typeface="Arial" pitchFamily="34" charset="0"/>
              </a:rPr>
              <a:t>(answer</a:t>
            </a:r>
            <a:r>
              <a:rPr lang="en-IN" sz="2000" dirty="0">
                <a:latin typeface="Arial" pitchFamily="34" charset="0"/>
                <a:cs typeface="Arial" pitchFamily="34" charset="0"/>
              </a:rPr>
              <a:t>) == 'n')</a:t>
            </a:r>
          </a:p>
          <a:p>
            <a:r>
              <a:rPr lang="en-IN" sz="2000" dirty="0" smtClean="0">
                <a:latin typeface="Arial" pitchFamily="34" charset="0"/>
                <a:cs typeface="Arial" pitchFamily="34" charset="0"/>
              </a:rPr>
              <a:t>		break</a:t>
            </a:r>
            <a:r>
              <a:rPr lang="en-IN" sz="2000" dirty="0">
                <a:latin typeface="Arial" pitchFamily="34" charset="0"/>
                <a:cs typeface="Arial" pitchFamily="34" charset="0"/>
              </a:rPr>
              <a:t>; // Go to statement after the loop</a:t>
            </a:r>
          </a:p>
          <a:p>
            <a:r>
              <a:rPr lang="en-IN" sz="2000" dirty="0">
                <a:latin typeface="Arial" pitchFamily="34" charset="0"/>
                <a:cs typeface="Arial" pitchFamily="34" charset="0"/>
              </a:rPr>
              <a:t>}</a:t>
            </a:r>
          </a:p>
          <a:p>
            <a:r>
              <a:rPr lang="en-IN" sz="2000" dirty="0">
                <a:latin typeface="Arial" pitchFamily="34" charset="0"/>
                <a:cs typeface="Arial" pitchFamily="34" charset="0"/>
              </a:rPr>
              <a:t>/* Statement after the loop */</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anim calcmode="lin" valueType="num">
                                      <p:cBhvr additive="base">
                                        <p:cTn id="6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1" end="11"/>
                                            </p:txEl>
                                          </p:spTgt>
                                        </p:tgtEl>
                                        <p:attrNameLst>
                                          <p:attrName>style.visibility</p:attrName>
                                        </p:attrNameLst>
                                      </p:cBhvr>
                                      <p:to>
                                        <p:strVal val="visible"/>
                                      </p:to>
                                    </p:set>
                                    <p:anim calcmode="lin" valueType="num">
                                      <p:cBhvr additive="base">
                                        <p:cTn id="7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108</a:t>
            </a:fld>
            <a:endParaRPr lang="en-US" dirty="0"/>
          </a:p>
        </p:txBody>
      </p:sp>
      <p:sp>
        <p:nvSpPr>
          <p:cNvPr id="9" name="TextBox 8"/>
          <p:cNvSpPr txBox="1"/>
          <p:nvPr/>
        </p:nvSpPr>
        <p:spPr>
          <a:xfrm>
            <a:off x="533400" y="838200"/>
            <a:ext cx="8001000" cy="5632311"/>
          </a:xfrm>
          <a:prstGeom prst="rect">
            <a:avLst/>
          </a:prstGeom>
          <a:noFill/>
        </p:spPr>
        <p:txBody>
          <a:bodyPr wrap="square" rtlCol="0">
            <a:spAutoFit/>
          </a:bodyPr>
          <a:lstStyle/>
          <a:p>
            <a:r>
              <a:rPr lang="en-IN" sz="2000" b="1" u="sng" dirty="0">
                <a:latin typeface="Arial" pitchFamily="34" charset="0"/>
                <a:cs typeface="Arial" pitchFamily="34" charset="0"/>
              </a:rPr>
              <a:t>The while Loop</a:t>
            </a:r>
          </a:p>
          <a:p>
            <a:r>
              <a:rPr lang="en-IN" sz="2000" dirty="0" smtClean="0">
                <a:latin typeface="Arial" pitchFamily="34" charset="0"/>
                <a:cs typeface="Arial" pitchFamily="34" charset="0"/>
              </a:rPr>
              <a:t>With </a:t>
            </a:r>
            <a:r>
              <a:rPr lang="en-IN" sz="2000" dirty="0">
                <a:latin typeface="Arial" pitchFamily="34" charset="0"/>
                <a:cs typeface="Arial" pitchFamily="34" charset="0"/>
              </a:rPr>
              <a:t>a </a:t>
            </a:r>
            <a:r>
              <a:rPr lang="en-IN" sz="2000" dirty="0" smtClean="0">
                <a:latin typeface="Arial" pitchFamily="34" charset="0"/>
                <a:cs typeface="Arial" pitchFamily="34" charset="0"/>
              </a:rPr>
              <a:t>while loop</a:t>
            </a:r>
            <a:r>
              <a:rPr lang="en-IN" sz="2000" dirty="0">
                <a:latin typeface="Arial" pitchFamily="34" charset="0"/>
                <a:cs typeface="Arial" pitchFamily="34" charset="0"/>
              </a:rPr>
              <a:t>, the mechanism for repeating a set of statements allows execution to continue for </a:t>
            </a:r>
            <a:r>
              <a:rPr lang="en-IN" sz="2000" b="1" u="sng" dirty="0">
                <a:latin typeface="Arial" pitchFamily="34" charset="0"/>
                <a:cs typeface="Arial" pitchFamily="34" charset="0"/>
              </a:rPr>
              <a:t>as long as a specified </a:t>
            </a:r>
            <a:r>
              <a:rPr lang="en-IN" sz="2000" b="1" u="sng" dirty="0" smtClean="0">
                <a:latin typeface="Arial" pitchFamily="34" charset="0"/>
                <a:cs typeface="Arial" pitchFamily="34" charset="0"/>
              </a:rPr>
              <a:t>logical expression </a:t>
            </a:r>
            <a:r>
              <a:rPr lang="en-IN" sz="2000" b="1" u="sng" dirty="0">
                <a:latin typeface="Arial" pitchFamily="34" charset="0"/>
                <a:cs typeface="Arial" pitchFamily="34" charset="0"/>
              </a:rPr>
              <a:t>evaluates to true</a:t>
            </a:r>
            <a:r>
              <a:rPr lang="en-IN" sz="2000" dirty="0">
                <a:latin typeface="Arial" pitchFamily="34" charset="0"/>
                <a:cs typeface="Arial" pitchFamily="34" charset="0"/>
              </a:rPr>
              <a:t>. </a:t>
            </a:r>
            <a:r>
              <a:rPr lang="en-IN" sz="2000" dirty="0" smtClean="0">
                <a:latin typeface="Arial" pitchFamily="34" charset="0"/>
                <a:cs typeface="Arial" pitchFamily="34" charset="0"/>
              </a:rPr>
              <a:t>It can be described in </a:t>
            </a:r>
            <a:r>
              <a:rPr lang="en-IN" sz="2000" dirty="0">
                <a:latin typeface="Arial" pitchFamily="34" charset="0"/>
                <a:cs typeface="Arial" pitchFamily="34" charset="0"/>
              </a:rPr>
              <a:t>words as follows:</a:t>
            </a:r>
          </a:p>
          <a:p>
            <a:r>
              <a:rPr lang="en-IN" sz="2000" dirty="0">
                <a:latin typeface="Arial" pitchFamily="34" charset="0"/>
                <a:cs typeface="Arial" pitchFamily="34" charset="0"/>
              </a:rPr>
              <a:t>While this condition is true</a:t>
            </a:r>
          </a:p>
          <a:p>
            <a:r>
              <a:rPr lang="en-IN" sz="2000" dirty="0" smtClean="0">
                <a:latin typeface="Arial" pitchFamily="34" charset="0"/>
                <a:cs typeface="Arial" pitchFamily="34" charset="0"/>
              </a:rPr>
              <a:t>	Keep </a:t>
            </a:r>
            <a:r>
              <a:rPr lang="en-IN" sz="2000" dirty="0">
                <a:latin typeface="Arial" pitchFamily="34" charset="0"/>
                <a:cs typeface="Arial" pitchFamily="34" charset="0"/>
              </a:rPr>
              <a:t>on doing </a:t>
            </a:r>
            <a:r>
              <a:rPr lang="en-IN" sz="2000" dirty="0" smtClean="0">
                <a:latin typeface="Arial" pitchFamily="34" charset="0"/>
                <a:cs typeface="Arial" pitchFamily="34" charset="0"/>
              </a:rPr>
              <a:t>this</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while (condition is True)</a:t>
            </a:r>
          </a:p>
          <a:p>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 Whatever you need to do</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t>
            </a:r>
          </a:p>
          <a:p>
            <a:r>
              <a:rPr lang="en-IN" sz="2000" dirty="0" smtClean="0">
                <a:latin typeface="Arial" pitchFamily="34" charset="0"/>
                <a:cs typeface="Arial" pitchFamily="34" charset="0"/>
              </a:rPr>
              <a:t>Next statement;</a:t>
            </a:r>
          </a:p>
          <a:p>
            <a:endParaRPr lang="en-IN" sz="2000" dirty="0">
              <a:latin typeface="Arial" pitchFamily="34" charset="0"/>
              <a:cs typeface="Arial" pitchFamily="34" charset="0"/>
            </a:endParaRPr>
          </a:p>
          <a:p>
            <a:r>
              <a:rPr lang="en-IN" sz="2000" dirty="0" smtClean="0">
                <a:latin typeface="Arial" pitchFamily="34" charset="0"/>
                <a:cs typeface="Arial" pitchFamily="34" charset="0"/>
              </a:rPr>
              <a:t>You can have nested loops.</a:t>
            </a:r>
          </a:p>
          <a:p>
            <a:endParaRPr lang="en-IN" sz="2000" dirty="0">
              <a:latin typeface="Arial" pitchFamily="34" charset="0"/>
              <a:cs typeface="Arial" pitchFamily="34" charset="0"/>
            </a:endParaRPr>
          </a:p>
          <a:p>
            <a:r>
              <a:rPr lang="en-IN" sz="2000" dirty="0" smtClean="0">
                <a:latin typeface="Arial" pitchFamily="34" charset="0"/>
                <a:cs typeface="Arial" pitchFamily="34" charset="0"/>
              </a:rPr>
              <a:t>Nested loop and the </a:t>
            </a:r>
            <a:r>
              <a:rPr lang="en-IN" sz="2000" dirty="0" err="1" smtClean="0">
                <a:latin typeface="Arial" pitchFamily="34" charset="0"/>
                <a:cs typeface="Arial" pitchFamily="34" charset="0"/>
              </a:rPr>
              <a:t>goto</a:t>
            </a:r>
            <a:r>
              <a:rPr lang="en-IN" sz="2000" dirty="0" smtClean="0">
                <a:latin typeface="Arial" pitchFamily="34" charset="0"/>
                <a:cs typeface="Arial" pitchFamily="34" charset="0"/>
              </a:rPr>
              <a:t> statement</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 calcmode="lin" valueType="num">
                                      <p:cBhvr additive="base">
                                        <p:cTn id="4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9" end="9"/>
                                            </p:txEl>
                                          </p:spTgt>
                                        </p:tgtEl>
                                        <p:attrNameLst>
                                          <p:attrName>style.visibility</p:attrName>
                                        </p:attrNameLst>
                                      </p:cBhvr>
                                      <p:to>
                                        <p:strVal val="visible"/>
                                      </p:to>
                                    </p:set>
                                    <p:anim calcmode="lin" valueType="num">
                                      <p:cBhvr additive="base">
                                        <p:cTn id="49"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10" end="10"/>
                                            </p:txEl>
                                          </p:spTgt>
                                        </p:tgtEl>
                                        <p:attrNameLst>
                                          <p:attrName>style.visibility</p:attrName>
                                        </p:attrNameLst>
                                      </p:cBhvr>
                                      <p:to>
                                        <p:strVal val="visible"/>
                                      </p:to>
                                    </p:set>
                                    <p:anim calcmode="lin" valueType="num">
                                      <p:cBhvr additive="base">
                                        <p:cTn id="55"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12" end="12"/>
                                            </p:txEl>
                                          </p:spTgt>
                                        </p:tgtEl>
                                        <p:attrNameLst>
                                          <p:attrName>style.visibility</p:attrName>
                                        </p:attrNameLst>
                                      </p:cBhvr>
                                      <p:to>
                                        <p:strVal val="visible"/>
                                      </p:to>
                                    </p:set>
                                    <p:anim calcmode="lin" valueType="num">
                                      <p:cBhvr additive="base">
                                        <p:cTn id="61"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4" end="14"/>
                                            </p:txEl>
                                          </p:spTgt>
                                        </p:tgtEl>
                                        <p:attrNameLst>
                                          <p:attrName>style.visibility</p:attrName>
                                        </p:attrNameLst>
                                      </p:cBhvr>
                                      <p:to>
                                        <p:strVal val="visible"/>
                                      </p:to>
                                    </p:set>
                                    <p:anim calcmode="lin" valueType="num">
                                      <p:cBhvr additive="base">
                                        <p:cTn id="67"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109</a:t>
            </a:fld>
            <a:endParaRPr lang="en-US" dirty="0"/>
          </a:p>
        </p:txBody>
      </p:sp>
      <p:sp>
        <p:nvSpPr>
          <p:cNvPr id="9" name="TextBox 8"/>
          <p:cNvSpPr txBox="1"/>
          <p:nvPr/>
        </p:nvSpPr>
        <p:spPr>
          <a:xfrm>
            <a:off x="533400" y="838200"/>
            <a:ext cx="8001000" cy="5570756"/>
          </a:xfrm>
          <a:prstGeom prst="rect">
            <a:avLst/>
          </a:prstGeom>
          <a:noFill/>
        </p:spPr>
        <p:txBody>
          <a:bodyPr wrap="square" rtlCol="0">
            <a:spAutoFit/>
          </a:bodyPr>
          <a:lstStyle/>
          <a:p>
            <a:r>
              <a:rPr lang="en-IN" sz="2000" b="1" u="sng" dirty="0">
                <a:latin typeface="Arial" pitchFamily="34" charset="0"/>
                <a:cs typeface="Arial" pitchFamily="34" charset="0"/>
              </a:rPr>
              <a:t>The do-while Loop</a:t>
            </a:r>
          </a:p>
          <a:p>
            <a:r>
              <a:rPr lang="en-IN" dirty="0" smtClean="0">
                <a:latin typeface="Arial" pitchFamily="34" charset="0"/>
                <a:cs typeface="Arial" pitchFamily="34" charset="0"/>
              </a:rPr>
              <a:t>There’s </a:t>
            </a:r>
            <a:r>
              <a:rPr lang="en-IN" dirty="0">
                <a:latin typeface="Arial" pitchFamily="34" charset="0"/>
                <a:cs typeface="Arial" pitchFamily="34" charset="0"/>
              </a:rPr>
              <a:t>a subtle difference between the do-while loop and the other two. </a:t>
            </a:r>
            <a:r>
              <a:rPr lang="en-IN" u="sng" dirty="0">
                <a:latin typeface="Arial" pitchFamily="34" charset="0"/>
                <a:cs typeface="Arial" pitchFamily="34" charset="0"/>
              </a:rPr>
              <a:t>The test </a:t>
            </a:r>
            <a:r>
              <a:rPr lang="en-IN" u="sng" dirty="0" smtClean="0">
                <a:latin typeface="Arial" pitchFamily="34" charset="0"/>
                <a:cs typeface="Arial" pitchFamily="34" charset="0"/>
              </a:rPr>
              <a:t>for whether </a:t>
            </a:r>
            <a:r>
              <a:rPr lang="en-IN" u="sng" dirty="0">
                <a:latin typeface="Arial" pitchFamily="34" charset="0"/>
                <a:cs typeface="Arial" pitchFamily="34" charset="0"/>
              </a:rPr>
              <a:t>the loop should continue is at the </a:t>
            </a:r>
            <a:r>
              <a:rPr lang="en-IN" i="1" u="sng" dirty="0">
                <a:latin typeface="Arial" pitchFamily="34" charset="0"/>
                <a:cs typeface="Arial" pitchFamily="34" charset="0"/>
              </a:rPr>
              <a:t>end of the loop, so the loop statement or statement block always </a:t>
            </a:r>
            <a:r>
              <a:rPr lang="en-IN" i="1" u="sng" dirty="0" smtClean="0">
                <a:latin typeface="Arial" pitchFamily="34" charset="0"/>
                <a:cs typeface="Arial" pitchFamily="34" charset="0"/>
              </a:rPr>
              <a:t>executes </a:t>
            </a:r>
            <a:r>
              <a:rPr lang="en-IN" u="sng" dirty="0" smtClean="0">
                <a:latin typeface="Arial" pitchFamily="34" charset="0"/>
                <a:cs typeface="Arial" pitchFamily="34" charset="0"/>
              </a:rPr>
              <a:t>at </a:t>
            </a:r>
            <a:r>
              <a:rPr lang="en-IN" u="sng" dirty="0">
                <a:latin typeface="Arial" pitchFamily="34" charset="0"/>
                <a:cs typeface="Arial" pitchFamily="34" charset="0"/>
              </a:rPr>
              <a:t>least once</a:t>
            </a:r>
            <a:r>
              <a:rPr lang="en-IN" dirty="0">
                <a:latin typeface="Arial" pitchFamily="34" charset="0"/>
                <a:cs typeface="Arial" pitchFamily="34" charset="0"/>
              </a:rPr>
              <a:t>. The while loop and the for loop test at the beginning of the loop, so the body of the loop won’t </a:t>
            </a:r>
            <a:r>
              <a:rPr lang="en-IN" dirty="0" smtClean="0">
                <a:latin typeface="Arial" pitchFamily="34" charset="0"/>
                <a:cs typeface="Arial" pitchFamily="34" charset="0"/>
              </a:rPr>
              <a:t>execute at </a:t>
            </a:r>
            <a:r>
              <a:rPr lang="en-IN" dirty="0">
                <a:latin typeface="Arial" pitchFamily="34" charset="0"/>
                <a:cs typeface="Arial" pitchFamily="34" charset="0"/>
              </a:rPr>
              <a:t>all when the condition is false at the outset</a:t>
            </a:r>
            <a:r>
              <a:rPr lang="en-IN" sz="2000" dirty="0">
                <a:latin typeface="Arial" pitchFamily="34" charset="0"/>
                <a:cs typeface="Arial" pitchFamily="34" charset="0"/>
              </a:rPr>
              <a:t>. </a:t>
            </a:r>
            <a:endParaRPr lang="en-IN" sz="2000" dirty="0" smtClean="0">
              <a:latin typeface="Arial" pitchFamily="34" charset="0"/>
              <a:cs typeface="Arial" pitchFamily="34" charset="0"/>
            </a:endParaRPr>
          </a:p>
          <a:p>
            <a:endParaRPr lang="en-IN" sz="2000" dirty="0"/>
          </a:p>
          <a:p>
            <a:r>
              <a:rPr lang="en-IN" sz="1600" b="1" dirty="0" err="1">
                <a:latin typeface="Arial" pitchFamily="34" charset="0"/>
                <a:cs typeface="Arial" pitchFamily="34" charset="0"/>
              </a:rPr>
              <a:t>int</a:t>
            </a:r>
            <a:r>
              <a:rPr lang="en-IN" sz="1600" b="1" dirty="0">
                <a:latin typeface="Arial" pitchFamily="34" charset="0"/>
                <a:cs typeface="Arial" pitchFamily="34" charset="0"/>
              </a:rPr>
              <a:t> number = 4;</a:t>
            </a:r>
          </a:p>
          <a:p>
            <a:r>
              <a:rPr lang="en-IN" sz="1600" b="1" dirty="0">
                <a:latin typeface="Arial" pitchFamily="34" charset="0"/>
                <a:cs typeface="Arial" pitchFamily="34" charset="0"/>
              </a:rPr>
              <a:t>while(number &lt; 4)</a:t>
            </a:r>
          </a:p>
          <a:p>
            <a:r>
              <a:rPr lang="en-IN" sz="1600" b="1" dirty="0">
                <a:latin typeface="Arial" pitchFamily="34" charset="0"/>
                <a:cs typeface="Arial" pitchFamily="34" charset="0"/>
              </a:rPr>
              <a:t>{</a:t>
            </a:r>
          </a:p>
          <a:p>
            <a:r>
              <a:rPr lang="en-IN" sz="1600" b="1" dirty="0" smtClean="0">
                <a:latin typeface="Arial" pitchFamily="34" charset="0"/>
                <a:cs typeface="Arial" pitchFamily="34" charset="0"/>
              </a:rPr>
              <a:t>	</a:t>
            </a:r>
            <a:r>
              <a:rPr lang="en-IN" sz="1600" b="1" dirty="0" err="1" smtClean="0">
                <a:latin typeface="Arial" pitchFamily="34" charset="0"/>
                <a:cs typeface="Arial" pitchFamily="34" charset="0"/>
              </a:rPr>
              <a:t>printf</a:t>
            </a:r>
            <a:r>
              <a:rPr lang="en-IN" sz="1600" b="1" dirty="0">
                <a:latin typeface="Arial" pitchFamily="34" charset="0"/>
                <a:cs typeface="Arial" pitchFamily="34" charset="0"/>
              </a:rPr>
              <a:t>("\</a:t>
            </a:r>
            <a:r>
              <a:rPr lang="en-IN" sz="1600" b="1" dirty="0" err="1">
                <a:latin typeface="Arial" pitchFamily="34" charset="0"/>
                <a:cs typeface="Arial" pitchFamily="34" charset="0"/>
              </a:rPr>
              <a:t>nNumber</a:t>
            </a:r>
            <a:r>
              <a:rPr lang="en-IN" sz="1600" b="1" dirty="0">
                <a:latin typeface="Arial" pitchFamily="34" charset="0"/>
                <a:cs typeface="Arial" pitchFamily="34" charset="0"/>
              </a:rPr>
              <a:t> = %d", number);</a:t>
            </a:r>
          </a:p>
          <a:p>
            <a:r>
              <a:rPr lang="en-IN" sz="1600" b="1" dirty="0" smtClean="0">
                <a:latin typeface="Arial" pitchFamily="34" charset="0"/>
                <a:cs typeface="Arial" pitchFamily="34" charset="0"/>
              </a:rPr>
              <a:t>	number</a:t>
            </a:r>
            <a:r>
              <a:rPr lang="en-IN" sz="1600" b="1" dirty="0">
                <a:latin typeface="Arial" pitchFamily="34" charset="0"/>
                <a:cs typeface="Arial" pitchFamily="34" charset="0"/>
              </a:rPr>
              <a:t>++;</a:t>
            </a:r>
          </a:p>
          <a:p>
            <a:r>
              <a:rPr lang="en-IN" sz="1600" b="1" dirty="0" smtClean="0">
                <a:latin typeface="Arial" pitchFamily="34" charset="0"/>
                <a:cs typeface="Arial" pitchFamily="34" charset="0"/>
              </a:rPr>
              <a:t>}</a:t>
            </a:r>
          </a:p>
          <a:p>
            <a:endParaRPr lang="en-IN" sz="1600" b="1" dirty="0">
              <a:latin typeface="Arial" pitchFamily="34" charset="0"/>
              <a:cs typeface="Arial" pitchFamily="34" charset="0"/>
            </a:endParaRPr>
          </a:p>
          <a:p>
            <a:r>
              <a:rPr lang="en-IN" sz="1600" b="1" dirty="0" err="1">
                <a:latin typeface="Arial" pitchFamily="34" charset="0"/>
                <a:cs typeface="Arial" pitchFamily="34" charset="0"/>
              </a:rPr>
              <a:t>int</a:t>
            </a:r>
            <a:r>
              <a:rPr lang="en-IN" sz="1600" b="1" dirty="0">
                <a:latin typeface="Arial" pitchFamily="34" charset="0"/>
                <a:cs typeface="Arial" pitchFamily="34" charset="0"/>
              </a:rPr>
              <a:t> number = 4;</a:t>
            </a:r>
          </a:p>
          <a:p>
            <a:r>
              <a:rPr lang="en-IN" sz="1600" b="1" dirty="0">
                <a:latin typeface="Arial" pitchFamily="34" charset="0"/>
                <a:cs typeface="Arial" pitchFamily="34" charset="0"/>
              </a:rPr>
              <a:t>do</a:t>
            </a:r>
          </a:p>
          <a:p>
            <a:r>
              <a:rPr lang="en-IN" sz="1600" b="1" dirty="0">
                <a:latin typeface="Arial" pitchFamily="34" charset="0"/>
                <a:cs typeface="Arial" pitchFamily="34" charset="0"/>
              </a:rPr>
              <a:t>{</a:t>
            </a:r>
          </a:p>
          <a:p>
            <a:r>
              <a:rPr lang="en-IN" sz="1600" b="1" dirty="0" smtClean="0">
                <a:latin typeface="Arial" pitchFamily="34" charset="0"/>
                <a:cs typeface="Arial" pitchFamily="34" charset="0"/>
              </a:rPr>
              <a:t>	</a:t>
            </a:r>
            <a:r>
              <a:rPr lang="en-IN" sz="1600" b="1" dirty="0" err="1" smtClean="0">
                <a:latin typeface="Arial" pitchFamily="34" charset="0"/>
                <a:cs typeface="Arial" pitchFamily="34" charset="0"/>
              </a:rPr>
              <a:t>printf</a:t>
            </a:r>
            <a:r>
              <a:rPr lang="en-IN" sz="1600" b="1" dirty="0">
                <a:latin typeface="Arial" pitchFamily="34" charset="0"/>
                <a:cs typeface="Arial" pitchFamily="34" charset="0"/>
              </a:rPr>
              <a:t>("\</a:t>
            </a:r>
            <a:r>
              <a:rPr lang="en-IN" sz="1600" b="1" dirty="0" err="1">
                <a:latin typeface="Arial" pitchFamily="34" charset="0"/>
                <a:cs typeface="Arial" pitchFamily="34" charset="0"/>
              </a:rPr>
              <a:t>nNumber</a:t>
            </a:r>
            <a:r>
              <a:rPr lang="en-IN" sz="1600" b="1" dirty="0">
                <a:latin typeface="Arial" pitchFamily="34" charset="0"/>
                <a:cs typeface="Arial" pitchFamily="34" charset="0"/>
              </a:rPr>
              <a:t> = %d", number);</a:t>
            </a:r>
          </a:p>
          <a:p>
            <a:r>
              <a:rPr lang="en-IN" sz="1600" b="1" dirty="0" smtClean="0">
                <a:latin typeface="Arial" pitchFamily="34" charset="0"/>
                <a:cs typeface="Arial" pitchFamily="34" charset="0"/>
              </a:rPr>
              <a:t>	number</a:t>
            </a:r>
            <a:r>
              <a:rPr lang="en-IN" sz="1600" b="1" dirty="0">
                <a:latin typeface="Arial" pitchFamily="34" charset="0"/>
                <a:cs typeface="Arial" pitchFamily="34" charset="0"/>
              </a:rPr>
              <a:t>++;</a:t>
            </a:r>
          </a:p>
          <a:p>
            <a:r>
              <a:rPr lang="en-IN" sz="1600" b="1" dirty="0">
                <a:latin typeface="Arial" pitchFamily="34" charset="0"/>
                <a:cs typeface="Arial" pitchFamily="34" charset="0"/>
              </a:rPr>
              <a:t>}</a:t>
            </a:r>
          </a:p>
          <a:p>
            <a:r>
              <a:rPr lang="en-IN" sz="1600" b="1" dirty="0">
                <a:latin typeface="Arial" pitchFamily="34" charset="0"/>
                <a:cs typeface="Arial" pitchFamily="34" charset="0"/>
              </a:rPr>
              <a:t>while(number &lt; 4);</a:t>
            </a:r>
            <a:endParaRPr lang="en-IN" sz="1600" b="1"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 calcmode="lin" valueType="num">
                                      <p:cBhvr additive="base">
                                        <p:cTn id="4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 calcmode="lin" valueType="num">
                                      <p:cBhvr additive="base">
                                        <p:cTn id="4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10" end="10"/>
                                            </p:txEl>
                                          </p:spTgt>
                                        </p:tgtEl>
                                        <p:attrNameLst>
                                          <p:attrName>style.visibility</p:attrName>
                                        </p:attrNameLst>
                                      </p:cBhvr>
                                      <p:to>
                                        <p:strVal val="visible"/>
                                      </p:to>
                                    </p:set>
                                    <p:anim calcmode="lin" valueType="num">
                                      <p:cBhvr additive="base">
                                        <p:cTn id="55"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11" end="11"/>
                                            </p:txEl>
                                          </p:spTgt>
                                        </p:tgtEl>
                                        <p:attrNameLst>
                                          <p:attrName>style.visibility</p:attrName>
                                        </p:attrNameLst>
                                      </p:cBhvr>
                                      <p:to>
                                        <p:strVal val="visible"/>
                                      </p:to>
                                    </p:set>
                                    <p:anim calcmode="lin" valueType="num">
                                      <p:cBhvr additive="base">
                                        <p:cTn id="61"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2" end="12"/>
                                            </p:txEl>
                                          </p:spTgt>
                                        </p:tgtEl>
                                        <p:attrNameLst>
                                          <p:attrName>style.visibility</p:attrName>
                                        </p:attrNameLst>
                                      </p:cBhvr>
                                      <p:to>
                                        <p:strVal val="visible"/>
                                      </p:to>
                                    </p:set>
                                    <p:anim calcmode="lin" valueType="num">
                                      <p:cBhvr additive="base">
                                        <p:cTn id="67"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3" end="13"/>
                                            </p:txEl>
                                          </p:spTgt>
                                        </p:tgtEl>
                                        <p:attrNameLst>
                                          <p:attrName>style.visibility</p:attrName>
                                        </p:attrNameLst>
                                      </p:cBhvr>
                                      <p:to>
                                        <p:strVal val="visible"/>
                                      </p:to>
                                    </p:set>
                                    <p:anim calcmode="lin" valueType="num">
                                      <p:cBhvr additive="base">
                                        <p:cTn id="73"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
                                            <p:txEl>
                                              <p:pRg st="14" end="14"/>
                                            </p:txEl>
                                          </p:spTgt>
                                        </p:tgtEl>
                                        <p:attrNameLst>
                                          <p:attrName>style.visibility</p:attrName>
                                        </p:attrNameLst>
                                      </p:cBhvr>
                                      <p:to>
                                        <p:strVal val="visible"/>
                                      </p:to>
                                    </p:set>
                                    <p:anim calcmode="lin" valueType="num">
                                      <p:cBhvr additive="base">
                                        <p:cTn id="79"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9">
                                            <p:txEl>
                                              <p:pRg st="15" end="15"/>
                                            </p:txEl>
                                          </p:spTgt>
                                        </p:tgtEl>
                                        <p:attrNameLst>
                                          <p:attrName>style.visibility</p:attrName>
                                        </p:attrNameLst>
                                      </p:cBhvr>
                                      <p:to>
                                        <p:strVal val="visible"/>
                                      </p:to>
                                    </p:set>
                                    <p:anim calcmode="lin" valueType="num">
                                      <p:cBhvr additive="base">
                                        <p:cTn id="85"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9">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9">
                                            <p:txEl>
                                              <p:pRg st="16" end="16"/>
                                            </p:txEl>
                                          </p:spTgt>
                                        </p:tgtEl>
                                        <p:attrNameLst>
                                          <p:attrName>style.visibility</p:attrName>
                                        </p:attrNameLst>
                                      </p:cBhvr>
                                      <p:to>
                                        <p:strVal val="visible"/>
                                      </p:to>
                                    </p:set>
                                    <p:anim calcmode="lin" valueType="num">
                                      <p:cBhvr additive="base">
                                        <p:cTn id="91" dur="500" fill="hold"/>
                                        <p:tgtEl>
                                          <p:spTgt spid="9">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9">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2"/>
            <a:ext cx="8010580" cy="5262979"/>
          </a:xfrm>
          <a:prstGeom prst="rect">
            <a:avLst/>
          </a:prstGeom>
          <a:noFill/>
        </p:spPr>
        <p:txBody>
          <a:bodyPr wrap="square" rtlCol="0">
            <a:spAutoFit/>
          </a:bodyPr>
          <a:lstStyle/>
          <a:p>
            <a:r>
              <a:rPr lang="en-IN" sz="2400" dirty="0" smtClean="0">
                <a:latin typeface="Arial" pitchFamily="34" charset="0"/>
                <a:cs typeface="Arial" pitchFamily="34" charset="0"/>
              </a:rPr>
              <a:t>A very minor revision of C89, known as Amendment 1, AM1, or C93, was floated in 1993. It added more support for wide characters and Unicode. This became ISO/IEC 9899-1:1994.</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Revision of the C89 standard began in 1993. In 1999, ISO/IEC 9899 (</a:t>
            </a:r>
            <a:r>
              <a:rPr lang="en-IN" sz="2400" u="sng" dirty="0" smtClean="0">
                <a:latin typeface="Arial" pitchFamily="34" charset="0"/>
                <a:cs typeface="Arial" pitchFamily="34" charset="0"/>
              </a:rPr>
              <a:t>generally known as C99</a:t>
            </a:r>
            <a:r>
              <a:rPr lang="en-IN" sz="2400" dirty="0" smtClean="0">
                <a:latin typeface="Arial" pitchFamily="34" charset="0"/>
                <a:cs typeface="Arial" pitchFamily="34" charset="0"/>
              </a:rPr>
              <a:t>) was adopted by ISO. It incorporated Amendment 1, and added a great many minor features. Perhaps the most significant one for most programmers is the C++-like </a:t>
            </a:r>
            <a:r>
              <a:rPr lang="en-IN" sz="2400" u="sng" dirty="0" smtClean="0">
                <a:latin typeface="Arial" pitchFamily="34" charset="0"/>
                <a:cs typeface="Arial" pitchFamily="34" charset="0"/>
              </a:rPr>
              <a:t>ability to declare variables at any point in a block, rather than just at the beginning. Macros with a variable number of arguments were also added</a:t>
            </a:r>
            <a:r>
              <a:rPr lang="en-IN" sz="2400" dirty="0" smtClean="0">
                <a:latin typeface="Arial" pitchFamily="34" charset="0"/>
                <a:cs typeface="Arial" pitchFamily="34" charset="0"/>
              </a:rPr>
              <a:t>.</a:t>
            </a:r>
          </a:p>
          <a:p>
            <a:endParaRPr lang="en-US" sz="24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11</a:t>
            </a:fld>
            <a:endParaRPr lang="en-US" dirty="0"/>
          </a:p>
        </p:txBody>
      </p:sp>
      <p:pic>
        <p:nvPicPr>
          <p:cNvPr id="9"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110</a:t>
            </a:fld>
            <a:endParaRPr lang="en-US" dirty="0"/>
          </a:p>
        </p:txBody>
      </p:sp>
      <p:sp>
        <p:nvSpPr>
          <p:cNvPr id="9" name="TextBox 8"/>
          <p:cNvSpPr txBox="1"/>
          <p:nvPr/>
        </p:nvSpPr>
        <p:spPr>
          <a:xfrm>
            <a:off x="533400" y="838201"/>
            <a:ext cx="8001000" cy="5324535"/>
          </a:xfrm>
          <a:prstGeom prst="rect">
            <a:avLst/>
          </a:prstGeom>
          <a:noFill/>
        </p:spPr>
        <p:txBody>
          <a:bodyPr wrap="square" rtlCol="0">
            <a:spAutoFit/>
          </a:bodyPr>
          <a:lstStyle/>
          <a:p>
            <a:r>
              <a:rPr lang="en-IN" sz="2000" b="1" u="sng" dirty="0">
                <a:latin typeface="Arial" pitchFamily="34" charset="0"/>
                <a:cs typeface="Arial" pitchFamily="34" charset="0"/>
              </a:rPr>
              <a:t>The continue Statement</a:t>
            </a:r>
          </a:p>
          <a:p>
            <a:r>
              <a:rPr lang="en-IN" sz="2000" dirty="0">
                <a:latin typeface="Arial" pitchFamily="34" charset="0"/>
                <a:cs typeface="Arial" pitchFamily="34" charset="0"/>
              </a:rPr>
              <a:t>Sometimes a situation arises where you don’t want to end a loop, but you want to </a:t>
            </a:r>
            <a:r>
              <a:rPr lang="en-IN" sz="2000" u="sng" dirty="0">
                <a:latin typeface="Arial" pitchFamily="34" charset="0"/>
                <a:cs typeface="Arial" pitchFamily="34" charset="0"/>
              </a:rPr>
              <a:t>skip the current iteration </a:t>
            </a:r>
            <a:r>
              <a:rPr lang="en-IN" sz="2000" u="sng" dirty="0" smtClean="0">
                <a:latin typeface="Arial" pitchFamily="34" charset="0"/>
                <a:cs typeface="Arial" pitchFamily="34" charset="0"/>
              </a:rPr>
              <a:t>and continue </a:t>
            </a:r>
            <a:r>
              <a:rPr lang="en-IN" sz="2000" u="sng" dirty="0">
                <a:latin typeface="Arial" pitchFamily="34" charset="0"/>
                <a:cs typeface="Arial" pitchFamily="34" charset="0"/>
              </a:rPr>
              <a:t>with the next</a:t>
            </a:r>
            <a:r>
              <a:rPr lang="en-IN" sz="2000" dirty="0">
                <a:latin typeface="Arial" pitchFamily="34" charset="0"/>
                <a:cs typeface="Arial" pitchFamily="34" charset="0"/>
              </a:rPr>
              <a:t>. The continue statement in the body of a loop does this and is written as:</a:t>
            </a:r>
          </a:p>
          <a:p>
            <a:r>
              <a:rPr lang="en-IN" sz="2000" dirty="0">
                <a:latin typeface="Arial" pitchFamily="34" charset="0"/>
                <a:cs typeface="Arial" pitchFamily="34" charset="0"/>
              </a:rPr>
              <a:t>continue;</a:t>
            </a:r>
          </a:p>
          <a:p>
            <a:r>
              <a:rPr lang="en-IN" sz="2000" dirty="0">
                <a:latin typeface="Arial" pitchFamily="34" charset="0"/>
                <a:cs typeface="Arial" pitchFamily="34" charset="0"/>
              </a:rPr>
              <a:t>Of course, continue is a keyword, so you must not use it for other purposes. </a:t>
            </a:r>
            <a:endParaRPr lang="en-IN" sz="2000" dirty="0" smtClean="0">
              <a:latin typeface="Arial" pitchFamily="34" charset="0"/>
              <a:cs typeface="Arial" pitchFamily="34" charset="0"/>
            </a:endParaRPr>
          </a:p>
          <a:p>
            <a:r>
              <a:rPr lang="en-IN" sz="2000" b="1" u="sng" dirty="0" smtClean="0">
                <a:latin typeface="Arial" pitchFamily="34" charset="0"/>
                <a:cs typeface="Arial" pitchFamily="34" charset="0"/>
              </a:rPr>
              <a:t>Example</a:t>
            </a:r>
            <a:endParaRPr lang="en-IN" sz="2000" b="1" u="sng" dirty="0">
              <a:latin typeface="Arial" pitchFamily="34" charset="0"/>
              <a:cs typeface="Arial" pitchFamily="34" charset="0"/>
            </a:endParaRPr>
          </a:p>
          <a:p>
            <a:r>
              <a:rPr lang="en-IN" sz="2000" dirty="0" err="1">
                <a:latin typeface="Arial" pitchFamily="34" charset="0"/>
                <a:cs typeface="Arial" pitchFamily="34" charset="0"/>
              </a:rPr>
              <a:t>enum</a:t>
            </a:r>
            <a:r>
              <a:rPr lang="en-IN" sz="2000" dirty="0">
                <a:latin typeface="Arial" pitchFamily="34" charset="0"/>
                <a:cs typeface="Arial" pitchFamily="34" charset="0"/>
              </a:rPr>
              <a:t> Day { Monday, Tuesday, Wednesday, Thursday, Friday, Saturday, Sunday};</a:t>
            </a:r>
          </a:p>
          <a:p>
            <a:r>
              <a:rPr lang="en-IN" sz="2000" dirty="0">
                <a:latin typeface="Arial" pitchFamily="34" charset="0"/>
                <a:cs typeface="Arial" pitchFamily="34" charset="0"/>
              </a:rPr>
              <a:t>for(</a:t>
            </a:r>
            <a:r>
              <a:rPr lang="en-IN" sz="2000" dirty="0" err="1">
                <a:latin typeface="Arial" pitchFamily="34" charset="0"/>
                <a:cs typeface="Arial" pitchFamily="34" charset="0"/>
              </a:rPr>
              <a:t>enum</a:t>
            </a:r>
            <a:r>
              <a:rPr lang="en-IN" sz="2000" dirty="0">
                <a:latin typeface="Arial" pitchFamily="34" charset="0"/>
                <a:cs typeface="Arial" pitchFamily="34" charset="0"/>
              </a:rPr>
              <a:t> Day </a:t>
            </a:r>
            <a:r>
              <a:rPr lang="en-IN" sz="2000" dirty="0" err="1">
                <a:latin typeface="Arial" pitchFamily="34" charset="0"/>
                <a:cs typeface="Arial" pitchFamily="34" charset="0"/>
              </a:rPr>
              <a:t>day</a:t>
            </a:r>
            <a:r>
              <a:rPr lang="en-IN" sz="2000" dirty="0">
                <a:latin typeface="Arial" pitchFamily="34" charset="0"/>
                <a:cs typeface="Arial" pitchFamily="34" charset="0"/>
              </a:rPr>
              <a:t> = Monday; day &lt;= Sunday ; ++day)</a:t>
            </a:r>
          </a:p>
          <a:p>
            <a:r>
              <a:rPr lang="en-IN" sz="2000" dirty="0">
                <a:latin typeface="Arial" pitchFamily="34" charset="0"/>
                <a:cs typeface="Arial" pitchFamily="34" charset="0"/>
              </a:rPr>
              <a:t>{</a:t>
            </a:r>
          </a:p>
          <a:p>
            <a:r>
              <a:rPr lang="en-IN" sz="2000" dirty="0" smtClean="0">
                <a:latin typeface="Arial" pitchFamily="34" charset="0"/>
                <a:cs typeface="Arial" pitchFamily="34" charset="0"/>
              </a:rPr>
              <a:t>	if(day </a:t>
            </a:r>
            <a:r>
              <a:rPr lang="en-IN" sz="2000" dirty="0">
                <a:latin typeface="Arial" pitchFamily="34" charset="0"/>
                <a:cs typeface="Arial" pitchFamily="34" charset="0"/>
              </a:rPr>
              <a:t>== Wednesday)</a:t>
            </a:r>
          </a:p>
          <a:p>
            <a:r>
              <a:rPr lang="en-IN" sz="2000" dirty="0" smtClean="0">
                <a:latin typeface="Arial" pitchFamily="34" charset="0"/>
                <a:cs typeface="Arial" pitchFamily="34" charset="0"/>
              </a:rPr>
              <a:t>		continue</a:t>
            </a:r>
            <a:r>
              <a:rPr lang="en-IN" sz="2000" dirty="0">
                <a:latin typeface="Arial" pitchFamily="34" charset="0"/>
                <a:cs typeface="Arial" pitchFamily="34" charset="0"/>
              </a:rPr>
              <a:t>;</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a:latin typeface="Arial" pitchFamily="34" charset="0"/>
                <a:cs typeface="Arial" pitchFamily="34" charset="0"/>
              </a:rPr>
              <a:t>("It's not Wednesday!\n");</a:t>
            </a:r>
          </a:p>
          <a:p>
            <a:r>
              <a:rPr lang="en-IN" sz="2000" dirty="0" smtClean="0">
                <a:latin typeface="Arial" pitchFamily="34" charset="0"/>
                <a:cs typeface="Arial" pitchFamily="34" charset="0"/>
              </a:rPr>
              <a:t>	/* </a:t>
            </a:r>
            <a:r>
              <a:rPr lang="en-IN" sz="2000" dirty="0">
                <a:latin typeface="Arial" pitchFamily="34" charset="0"/>
                <a:cs typeface="Arial" pitchFamily="34" charset="0"/>
              </a:rPr>
              <a:t>Do something useful with day */</a:t>
            </a:r>
          </a:p>
          <a:p>
            <a:r>
              <a:rPr lang="en-IN" sz="2000" dirty="0">
                <a:latin typeface="Arial" pitchFamily="34" charset="0"/>
                <a:cs typeface="Arial" pitchFamily="34" charset="0"/>
              </a:rPr>
              <a:t>}</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anim calcmode="lin" valueType="num">
                                      <p:cBhvr additive="base">
                                        <p:cTn id="6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1" end="11"/>
                                            </p:txEl>
                                          </p:spTgt>
                                        </p:tgtEl>
                                        <p:attrNameLst>
                                          <p:attrName>style.visibility</p:attrName>
                                        </p:attrNameLst>
                                      </p:cBhvr>
                                      <p:to>
                                        <p:strVal val="visible"/>
                                      </p:to>
                                    </p:set>
                                    <p:anim calcmode="lin" valueType="num">
                                      <p:cBhvr additive="base">
                                        <p:cTn id="7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
                                            <p:txEl>
                                              <p:pRg st="12" end="12"/>
                                            </p:txEl>
                                          </p:spTgt>
                                        </p:tgtEl>
                                        <p:attrNameLst>
                                          <p:attrName>style.visibility</p:attrName>
                                        </p:attrNameLst>
                                      </p:cBhvr>
                                      <p:to>
                                        <p:strVal val="visible"/>
                                      </p:to>
                                    </p:set>
                                    <p:anim calcmode="lin" valueType="num">
                                      <p:cBhvr additive="base">
                                        <p:cTn id="79"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111</a:t>
            </a:fld>
            <a:endParaRPr lang="en-US" dirty="0"/>
          </a:p>
        </p:txBody>
      </p:sp>
      <p:sp>
        <p:nvSpPr>
          <p:cNvPr id="9" name="TextBox 8"/>
          <p:cNvSpPr txBox="1"/>
          <p:nvPr/>
        </p:nvSpPr>
        <p:spPr>
          <a:xfrm>
            <a:off x="533400" y="838202"/>
            <a:ext cx="8001000" cy="4401205"/>
          </a:xfrm>
          <a:prstGeom prst="rect">
            <a:avLst/>
          </a:prstGeom>
          <a:noFill/>
        </p:spPr>
        <p:txBody>
          <a:bodyPr wrap="square" rtlCol="0">
            <a:spAutoFit/>
          </a:bodyPr>
          <a:lstStyle/>
          <a:p>
            <a:r>
              <a:rPr lang="en-IN" sz="2000" b="1" u="sng" dirty="0" smtClean="0">
                <a:latin typeface="Arial" pitchFamily="34" charset="0"/>
                <a:cs typeface="Arial" pitchFamily="34" charset="0"/>
              </a:rPr>
              <a:t>Programs</a:t>
            </a:r>
            <a:endParaRPr lang="en-IN" sz="2000" b="1" u="sng" dirty="0">
              <a:latin typeface="Arial" pitchFamily="34" charset="0"/>
              <a:cs typeface="Arial" pitchFamily="34" charset="0"/>
            </a:endParaRPr>
          </a:p>
          <a:p>
            <a:r>
              <a:rPr lang="en-IN" sz="2000" dirty="0" smtClean="0">
                <a:latin typeface="Arial" pitchFamily="34" charset="0"/>
                <a:cs typeface="Arial" pitchFamily="34" charset="0"/>
              </a:rPr>
              <a:t>Write a program in C to count the number of characters, words and lines while taking inputs from any source (keyboard, file).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hlinkClick r:id="rId2" action="ppaction://hlinkfile"/>
              </a:rPr>
              <a:t>Solution 1</a:t>
            </a:r>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hlinkClick r:id="rId3" action="ppaction://hlinkfile"/>
              </a:rPr>
              <a:t>Solution 2</a:t>
            </a:r>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hlinkClick r:id="rId4" action="ppaction://hlinkfile"/>
              </a:rPr>
              <a:t>Solution 3</a:t>
            </a:r>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Write a program to reverse the digits of a positive number</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hlinkClick r:id="rId5" action="ppaction://hlinkfile"/>
              </a:rPr>
              <a:t>Program</a:t>
            </a:r>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6"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anim calcmode="lin" valueType="num">
                                      <p:cBhvr additive="base">
                                        <p:cTn id="37"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11" end="11"/>
                                            </p:txEl>
                                          </p:spTgt>
                                        </p:tgtEl>
                                        <p:attrNameLst>
                                          <p:attrName>style.visibility</p:attrName>
                                        </p:attrNameLst>
                                      </p:cBhvr>
                                      <p:to>
                                        <p:strVal val="visible"/>
                                      </p:to>
                                    </p:set>
                                    <p:anim calcmode="lin" valueType="num">
                                      <p:cBhvr additive="base">
                                        <p:cTn id="4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112</a:t>
            </a:fld>
            <a:endParaRPr lang="en-US" dirty="0"/>
          </a:p>
        </p:txBody>
      </p:sp>
      <p:sp>
        <p:nvSpPr>
          <p:cNvPr id="9" name="TextBox 8"/>
          <p:cNvSpPr txBox="1"/>
          <p:nvPr/>
        </p:nvSpPr>
        <p:spPr>
          <a:xfrm>
            <a:off x="533400" y="838201"/>
            <a:ext cx="8001000" cy="5324535"/>
          </a:xfrm>
          <a:prstGeom prst="rect">
            <a:avLst/>
          </a:prstGeom>
          <a:noFill/>
        </p:spPr>
        <p:txBody>
          <a:bodyPr wrap="square" rtlCol="0">
            <a:spAutoFit/>
          </a:bodyPr>
          <a:lstStyle/>
          <a:p>
            <a:r>
              <a:rPr lang="en-IN" sz="2000" dirty="0" smtClean="0">
                <a:latin typeface="Arial" pitchFamily="34" charset="0"/>
                <a:cs typeface="Arial" pitchFamily="34" charset="0"/>
              </a:rPr>
              <a:t>Write a program to print all prime numbers between two numbers given by the user.</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hlinkClick r:id="rId2" action="ppaction://hlinkfile"/>
              </a:rPr>
              <a:t>Program</a:t>
            </a:r>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Write a program to print all Armstrong numbers between two numbers given by the user.</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 positive integer is called an Armstrong number of order n if</a:t>
            </a:r>
          </a:p>
          <a:p>
            <a:r>
              <a:rPr lang="en-IN" sz="2000" dirty="0" err="1" smtClean="0">
                <a:latin typeface="Arial" pitchFamily="34" charset="0"/>
                <a:cs typeface="Arial" pitchFamily="34" charset="0"/>
              </a:rPr>
              <a:t>abcd</a:t>
            </a:r>
            <a:r>
              <a:rPr lang="en-IN" sz="2000" dirty="0" smtClean="0">
                <a:latin typeface="Arial" pitchFamily="34" charset="0"/>
                <a:cs typeface="Arial" pitchFamily="34" charset="0"/>
              </a:rPr>
              <a:t>... = a</a:t>
            </a:r>
            <a:r>
              <a:rPr lang="en-IN" sz="2000" baseline="30000" dirty="0" smtClean="0">
                <a:latin typeface="Arial" pitchFamily="34" charset="0"/>
                <a:cs typeface="Arial" pitchFamily="34" charset="0"/>
              </a:rPr>
              <a:t>n</a:t>
            </a:r>
            <a:r>
              <a:rPr lang="en-IN" sz="2000" dirty="0" smtClean="0">
                <a:latin typeface="Arial" pitchFamily="34" charset="0"/>
                <a:cs typeface="Arial" pitchFamily="34" charset="0"/>
              </a:rPr>
              <a:t> + </a:t>
            </a:r>
            <a:r>
              <a:rPr lang="en-IN" sz="2000" dirty="0" err="1" smtClean="0">
                <a:latin typeface="Arial" pitchFamily="34" charset="0"/>
                <a:cs typeface="Arial" pitchFamily="34" charset="0"/>
              </a:rPr>
              <a:t>b</a:t>
            </a:r>
            <a:r>
              <a:rPr lang="en-IN" sz="2000" baseline="30000" dirty="0" err="1" smtClean="0">
                <a:latin typeface="Arial" pitchFamily="34" charset="0"/>
                <a:cs typeface="Arial" pitchFamily="34" charset="0"/>
              </a:rPr>
              <a:t>n</a:t>
            </a:r>
            <a:r>
              <a:rPr lang="en-IN" sz="2000" dirty="0" smtClean="0">
                <a:latin typeface="Arial" pitchFamily="34" charset="0"/>
                <a:cs typeface="Arial" pitchFamily="34" charset="0"/>
              </a:rPr>
              <a:t> + </a:t>
            </a:r>
            <a:r>
              <a:rPr lang="en-IN" sz="2000" dirty="0" err="1" smtClean="0">
                <a:latin typeface="Arial" pitchFamily="34" charset="0"/>
                <a:cs typeface="Arial" pitchFamily="34" charset="0"/>
              </a:rPr>
              <a:t>c</a:t>
            </a:r>
            <a:r>
              <a:rPr lang="en-IN" sz="2000" baseline="30000" dirty="0" err="1" smtClean="0">
                <a:latin typeface="Arial" pitchFamily="34" charset="0"/>
                <a:cs typeface="Arial" pitchFamily="34" charset="0"/>
              </a:rPr>
              <a:t>n</a:t>
            </a:r>
            <a:r>
              <a:rPr lang="en-IN" sz="2000" dirty="0" smtClean="0">
                <a:latin typeface="Arial" pitchFamily="34" charset="0"/>
                <a:cs typeface="Arial" pitchFamily="34" charset="0"/>
              </a:rPr>
              <a:t> + </a:t>
            </a:r>
            <a:r>
              <a:rPr lang="en-IN" sz="2000" dirty="0" err="1" smtClean="0">
                <a:latin typeface="Arial" pitchFamily="34" charset="0"/>
                <a:cs typeface="Arial" pitchFamily="34" charset="0"/>
              </a:rPr>
              <a:t>d</a:t>
            </a:r>
            <a:r>
              <a:rPr lang="en-IN" sz="2000" baseline="30000" dirty="0" err="1" smtClean="0">
                <a:latin typeface="Arial" pitchFamily="34" charset="0"/>
                <a:cs typeface="Arial" pitchFamily="34" charset="0"/>
              </a:rPr>
              <a:t>n</a:t>
            </a:r>
            <a:r>
              <a:rPr lang="en-IN" sz="2000" dirty="0" smtClean="0">
                <a:latin typeface="Arial" pitchFamily="34" charset="0"/>
                <a:cs typeface="Arial" pitchFamily="34" charset="0"/>
              </a:rPr>
              <a:t> +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In case of an Armstrong number of 3 digits, the sum of cubes of each digits is equal to the number itself. For example:</a:t>
            </a:r>
          </a:p>
          <a:p>
            <a:r>
              <a:rPr lang="en-IN" sz="2000" dirty="0" smtClean="0">
                <a:latin typeface="Arial" pitchFamily="34" charset="0"/>
                <a:cs typeface="Arial" pitchFamily="34" charset="0"/>
              </a:rPr>
              <a:t>153 = 1*1*1 + 5*5*5 + 3*3*3 // 153 is an Armstrong number.</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Some Armstrong numbers are </a:t>
            </a:r>
            <a:r>
              <a:rPr lang="en-IN" sz="2000" dirty="0" smtClean="0">
                <a:latin typeface="Arial" pitchFamily="34" charset="0"/>
                <a:cs typeface="Arial" pitchFamily="34" charset="0"/>
                <a:hlinkClick r:id="rId3" action="ppaction://hlinkfile"/>
              </a:rPr>
              <a:t>here</a:t>
            </a:r>
            <a:r>
              <a:rPr lang="en-IN" sz="2000" dirty="0" smtClean="0">
                <a:latin typeface="Arial" pitchFamily="34" charset="0"/>
                <a:cs typeface="Arial" pitchFamily="34" charset="0"/>
              </a:rPr>
              <a:t>.</a:t>
            </a:r>
          </a:p>
          <a:p>
            <a:r>
              <a:rPr lang="en-IN" sz="2000" dirty="0" smtClean="0">
                <a:latin typeface="Arial" pitchFamily="34" charset="0"/>
                <a:cs typeface="Arial" pitchFamily="34" charset="0"/>
                <a:hlinkClick r:id="rId4" action="ppaction://hlinkfile"/>
              </a:rPr>
              <a:t>Program</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5"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anim calcmode="lin" valueType="num">
                                      <p:cBhvr additive="base">
                                        <p:cTn id="37"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 calcmode="lin" valueType="num">
                                      <p:cBhvr additive="base">
                                        <p:cTn id="43"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12" end="12"/>
                                            </p:txEl>
                                          </p:spTgt>
                                        </p:tgtEl>
                                        <p:attrNameLst>
                                          <p:attrName>style.visibility</p:attrName>
                                        </p:attrNameLst>
                                      </p:cBhvr>
                                      <p:to>
                                        <p:strVal val="visible"/>
                                      </p:to>
                                    </p:set>
                                    <p:anim calcmode="lin" valueType="num">
                                      <p:cBhvr additive="base">
                                        <p:cTn id="49"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anim calcmode="lin" valueType="num">
                                      <p:cBhvr additive="base">
                                        <p:cTn id="55"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113</a:t>
            </a:fld>
            <a:endParaRPr lang="en-US" dirty="0"/>
          </a:p>
        </p:txBody>
      </p:sp>
      <p:sp>
        <p:nvSpPr>
          <p:cNvPr id="9" name="TextBox 8"/>
          <p:cNvSpPr txBox="1"/>
          <p:nvPr/>
        </p:nvSpPr>
        <p:spPr>
          <a:xfrm>
            <a:off x="533400" y="838202"/>
            <a:ext cx="8001000" cy="1323439"/>
          </a:xfrm>
          <a:prstGeom prst="rect">
            <a:avLst/>
          </a:prstGeom>
          <a:noFill/>
        </p:spPr>
        <p:txBody>
          <a:bodyPr wrap="square" rtlCol="0">
            <a:spAutoFit/>
          </a:bodyPr>
          <a:lstStyle/>
          <a:p>
            <a:r>
              <a:rPr lang="en-IN" sz="2000" dirty="0" smtClean="0">
                <a:latin typeface="Arial" pitchFamily="34" charset="0"/>
                <a:cs typeface="Arial" pitchFamily="34" charset="0"/>
              </a:rPr>
              <a:t>Program to find the factorial of a number</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hlinkClick r:id="rId2" action="ppaction://hlinkfile"/>
              </a:rPr>
              <a:t>Source</a:t>
            </a:r>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3"/>
            <a:ext cx="8010580" cy="4893647"/>
          </a:xfrm>
          <a:prstGeom prst="rect">
            <a:avLst/>
          </a:prstGeom>
          <a:noFill/>
        </p:spPr>
        <p:txBody>
          <a:bodyPr wrap="square" rtlCol="0">
            <a:spAutoFit/>
          </a:bodyPr>
          <a:lstStyle/>
          <a:p>
            <a:r>
              <a:rPr lang="en-IN" sz="2400" b="1" u="sng" dirty="0" smtClean="0">
                <a:latin typeface="Arial" pitchFamily="34" charset="0"/>
                <a:cs typeface="Arial" pitchFamily="34" charset="0"/>
              </a:rPr>
              <a:t>C Standards.....</a:t>
            </a:r>
          </a:p>
          <a:p>
            <a:r>
              <a:rPr lang="en-IN" sz="2000" dirty="0" smtClean="0">
                <a:latin typeface="Arial" pitchFamily="34" charset="0"/>
                <a:cs typeface="Arial" pitchFamily="34" charset="0"/>
              </a:rPr>
              <a:t>C99 was followed by the C11 standards</a:t>
            </a:r>
          </a:p>
          <a:p>
            <a:endParaRPr lang="en-IN" sz="2000" dirty="0" smtClean="0">
              <a:latin typeface="Arial" pitchFamily="34" charset="0"/>
              <a:cs typeface="Arial" pitchFamily="34" charset="0"/>
            </a:endParaRPr>
          </a:p>
          <a:p>
            <a:r>
              <a:rPr lang="en-IN" sz="2000" b="1" dirty="0" smtClean="0">
                <a:latin typeface="Arial" pitchFamily="34" charset="0"/>
                <a:cs typeface="Arial" pitchFamily="34" charset="0"/>
              </a:rPr>
              <a:t>C18</a:t>
            </a:r>
            <a:r>
              <a:rPr lang="en-IN" sz="2000" dirty="0" smtClean="0">
                <a:latin typeface="Arial" pitchFamily="34" charset="0"/>
                <a:cs typeface="Arial" pitchFamily="34" charset="0"/>
              </a:rPr>
              <a:t> and </a:t>
            </a:r>
            <a:r>
              <a:rPr lang="en-IN" sz="2000" b="1" dirty="0" smtClean="0">
                <a:latin typeface="Arial" pitchFamily="34" charset="0"/>
                <a:cs typeface="Arial" pitchFamily="34" charset="0"/>
              </a:rPr>
              <a:t>C17</a:t>
            </a:r>
            <a:r>
              <a:rPr lang="en-IN" sz="2000" dirty="0" smtClean="0">
                <a:latin typeface="Arial" pitchFamily="34" charset="0"/>
                <a:cs typeface="Arial" pitchFamily="34" charset="0"/>
              </a:rPr>
              <a:t> are informal names for </a:t>
            </a:r>
            <a:r>
              <a:rPr lang="en-IN" sz="2000" b="1" dirty="0" smtClean="0">
                <a:latin typeface="Arial" pitchFamily="34" charset="0"/>
                <a:cs typeface="Arial" pitchFamily="34" charset="0"/>
              </a:rPr>
              <a:t>ISO/IEC 9899:2018</a:t>
            </a:r>
            <a:r>
              <a:rPr lang="en-IN" sz="2000" dirty="0" smtClean="0">
                <a:latin typeface="Arial" pitchFamily="34" charset="0"/>
                <a:cs typeface="Arial" pitchFamily="34" charset="0"/>
              </a:rPr>
              <a:t>,the most recent standard for the C programming language, published in June 2018. It replaced C11 (standard ISO/IEC 9899:2011). Support was scheduled for GCC 8 and LLVM Clang 6.0 </a:t>
            </a:r>
          </a:p>
          <a:p>
            <a:endParaRPr lang="en-IN" sz="2400" dirty="0" smtClean="0">
              <a:latin typeface="Arial" pitchFamily="34" charset="0"/>
              <a:cs typeface="Arial" pitchFamily="34" charset="0"/>
            </a:endParaRPr>
          </a:p>
          <a:p>
            <a:r>
              <a:rPr lang="en-IN" sz="2400" b="1" u="sng" dirty="0" smtClean="0">
                <a:latin typeface="Arial" pitchFamily="34" charset="0"/>
                <a:cs typeface="Arial" pitchFamily="34" charset="0"/>
              </a:rPr>
              <a:t>Do you have a choice in terms of following one of these standards?</a:t>
            </a:r>
          </a:p>
          <a:p>
            <a:r>
              <a:rPr lang="en-IN" sz="2400" b="1" u="sng" dirty="0" smtClean="0">
                <a:latin typeface="Arial" pitchFamily="34" charset="0"/>
                <a:cs typeface="Arial" pitchFamily="34" charset="0"/>
              </a:rPr>
              <a:t>Yes.</a:t>
            </a:r>
          </a:p>
          <a:p>
            <a:r>
              <a:rPr lang="en-IN" sz="2400" dirty="0" err="1" smtClean="0">
                <a:latin typeface="Arial" pitchFamily="34" charset="0"/>
                <a:cs typeface="Arial" pitchFamily="34" charset="0"/>
              </a:rPr>
              <a:t>gcc</a:t>
            </a:r>
            <a:r>
              <a:rPr lang="en-IN" sz="2400" dirty="0" smtClean="0">
                <a:latin typeface="Arial" pitchFamily="34" charset="0"/>
                <a:cs typeface="Arial" pitchFamily="34" charset="0"/>
              </a:rPr>
              <a:t> –std=c99 </a:t>
            </a:r>
            <a:r>
              <a:rPr lang="en-IN" sz="2400" dirty="0" err="1" smtClean="0">
                <a:latin typeface="Arial" pitchFamily="34" charset="0"/>
                <a:cs typeface="Arial" pitchFamily="34" charset="0"/>
              </a:rPr>
              <a:t>source_files</a:t>
            </a:r>
            <a:endParaRPr lang="en-IN" sz="2400" dirty="0" smtClean="0">
              <a:latin typeface="Arial" pitchFamily="34" charset="0"/>
              <a:cs typeface="Arial" pitchFamily="34" charset="0"/>
            </a:endParaRPr>
          </a:p>
          <a:p>
            <a:endParaRPr lang="en-IN" sz="2400" dirty="0" smtClean="0">
              <a:latin typeface="Arial" pitchFamily="34" charset="0"/>
              <a:cs typeface="Arial" pitchFamily="34" charset="0"/>
            </a:endParaRPr>
          </a:p>
          <a:p>
            <a:r>
              <a:rPr lang="en-IN" sz="2400" dirty="0" err="1" smtClean="0">
                <a:latin typeface="Arial" pitchFamily="34" charset="0"/>
                <a:cs typeface="Arial" pitchFamily="34" charset="0"/>
              </a:rPr>
              <a:t>gcc</a:t>
            </a:r>
            <a:r>
              <a:rPr lang="en-IN" sz="2400" dirty="0" smtClean="0">
                <a:latin typeface="Arial" pitchFamily="34" charset="0"/>
                <a:cs typeface="Arial" pitchFamily="34" charset="0"/>
              </a:rPr>
              <a:t> –std=c11 </a:t>
            </a:r>
            <a:r>
              <a:rPr lang="en-IN" sz="2400" dirty="0" err="1" smtClean="0">
                <a:latin typeface="Arial" pitchFamily="34" charset="0"/>
                <a:cs typeface="Arial" pitchFamily="34" charset="0"/>
              </a:rPr>
              <a:t>source_files</a:t>
            </a:r>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12</a:t>
            </a:fld>
            <a:endParaRPr lang="en-US" dirty="0"/>
          </a:p>
        </p:txBody>
      </p:sp>
      <p:pic>
        <p:nvPicPr>
          <p:cNvPr id="9"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3416320"/>
          </a:xfrm>
          <a:prstGeom prst="rect">
            <a:avLst/>
          </a:prstGeom>
          <a:noFill/>
        </p:spPr>
        <p:txBody>
          <a:bodyPr wrap="square" rtlCol="0">
            <a:spAutoFit/>
          </a:bodyPr>
          <a:lstStyle/>
          <a:p>
            <a:r>
              <a:rPr lang="en-IN" sz="2400" b="1" u="sng" dirty="0" smtClean="0">
                <a:latin typeface="Arial" pitchFamily="34" charset="0"/>
                <a:cs typeface="Arial" pitchFamily="34" charset="0"/>
              </a:rPr>
              <a:t>Popularity of C</a:t>
            </a:r>
          </a:p>
          <a:p>
            <a:r>
              <a:rPr lang="en-IN" sz="2400" dirty="0" smtClean="0">
                <a:latin typeface="Arial" pitchFamily="34" charset="0"/>
                <a:cs typeface="Arial" pitchFamily="34" charset="0"/>
              </a:rPr>
              <a:t>The TIOBE Programming Community index is an indicator of the popularity of programming languages. The index is updated once a month. The ratings are based on the number of skilled engineers world-wide, courses and third party vendors.</a:t>
            </a:r>
          </a:p>
          <a:p>
            <a:endParaRPr lang="en-IN" sz="2400" dirty="0" smtClean="0">
              <a:latin typeface="Arial" pitchFamily="34" charset="0"/>
              <a:cs typeface="Arial" pitchFamily="34" charset="0"/>
            </a:endParaRPr>
          </a:p>
          <a:p>
            <a:r>
              <a:rPr lang="en-IN" sz="2400" smtClean="0">
                <a:latin typeface="Arial" pitchFamily="34" charset="0"/>
                <a:cs typeface="Arial" pitchFamily="34" charset="0"/>
              </a:rPr>
              <a:t>Nov </a:t>
            </a:r>
            <a:r>
              <a:rPr lang="en-IN" sz="2400" dirty="0" smtClean="0">
                <a:latin typeface="Arial" pitchFamily="34" charset="0"/>
                <a:cs typeface="Arial" pitchFamily="34" charset="0"/>
              </a:rPr>
              <a:t>2019 – The three most popular programming languages are Java, C and Python, in that order. </a:t>
            </a:r>
            <a:endParaRPr lang="en-US" sz="24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13</a:t>
            </a:fld>
            <a:endParaRPr lang="en-US" dirty="0"/>
          </a:p>
        </p:txBody>
      </p:sp>
      <p:pic>
        <p:nvPicPr>
          <p:cNvPr id="9"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2"/>
            <a:ext cx="8010580" cy="4462760"/>
          </a:xfrm>
          <a:prstGeom prst="rect">
            <a:avLst/>
          </a:prstGeom>
          <a:noFill/>
        </p:spPr>
        <p:txBody>
          <a:bodyPr wrap="square" rtlCol="0">
            <a:spAutoFit/>
          </a:bodyPr>
          <a:lstStyle/>
          <a:p>
            <a:r>
              <a:rPr lang="en-IN" sz="2000" b="1" u="sng" dirty="0" smtClean="0">
                <a:latin typeface="Arial" pitchFamily="34" charset="0"/>
                <a:cs typeface="Arial" pitchFamily="34" charset="0"/>
              </a:rPr>
              <a:t>C – A bird’s eye view</a:t>
            </a:r>
          </a:p>
          <a:p>
            <a:r>
              <a:rPr lang="en-IN" sz="2400" dirty="0" smtClean="0">
                <a:latin typeface="Arial" pitchFamily="34" charset="0"/>
                <a:cs typeface="Arial" pitchFamily="34" charset="0"/>
              </a:rPr>
              <a:t>C is a general-purpose programming language. It has been closely associated with the UNIX system where it was developed, since both the system and most of the programs that run on it are written in C. The language, however, is not tied to anyone operating system or machine; and although it has been called a "system programming language" because it is useful for writing compilers and operating systems, it has been used equally well to write major programs in many different domains.</a:t>
            </a:r>
          </a:p>
          <a:p>
            <a:endParaRPr lang="en-IN" sz="24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14</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2"/>
            <a:ext cx="8010580" cy="5016758"/>
          </a:xfrm>
          <a:prstGeom prst="rect">
            <a:avLst/>
          </a:prstGeom>
          <a:noFill/>
        </p:spPr>
        <p:txBody>
          <a:bodyPr wrap="square" rtlCol="0">
            <a:spAutoFit/>
          </a:bodyPr>
          <a:lstStyle/>
          <a:p>
            <a:r>
              <a:rPr lang="en-IN" sz="2000" b="1" u="sng" dirty="0" smtClean="0">
                <a:latin typeface="Arial" pitchFamily="34" charset="0"/>
                <a:cs typeface="Arial" pitchFamily="34" charset="0"/>
              </a:rPr>
              <a:t>C – A bird’s eye view ….</a:t>
            </a:r>
          </a:p>
          <a:p>
            <a:r>
              <a:rPr lang="en-IN" sz="2000" dirty="0" smtClean="0">
                <a:latin typeface="Arial" pitchFamily="34" charset="0"/>
                <a:cs typeface="Arial" pitchFamily="34" charset="0"/>
              </a:rPr>
              <a:t>Many of the important ideas of C stem from the language BCPL, developed by Martin Richards. The influence of BCPL on C proceeded indirectly through the language B, which was written by Ken Thompson in 1970 for the first UNIX system on the DEC PDP-7. BCPL and B are "</a:t>
            </a:r>
            <a:r>
              <a:rPr lang="en-IN" sz="2000" dirty="0" err="1" smtClean="0">
                <a:latin typeface="Arial" pitchFamily="34" charset="0"/>
                <a:cs typeface="Arial" pitchFamily="34" charset="0"/>
              </a:rPr>
              <a:t>typeless</a:t>
            </a:r>
            <a:r>
              <a:rPr lang="en-IN" sz="2000" dirty="0" smtClean="0">
                <a:latin typeface="Arial" pitchFamily="34" charset="0"/>
                <a:cs typeface="Arial" pitchFamily="34" charset="0"/>
              </a:rPr>
              <a:t>" languages. By contrast, C provides a variety of data types. </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The fundamental types are characters, and integers and floating point numbers of several sizes.</a:t>
            </a:r>
          </a:p>
          <a:p>
            <a:endParaRPr lang="en-IN" sz="2000" u="sng" dirty="0" smtClean="0">
              <a:latin typeface="Arial" pitchFamily="34" charset="0"/>
              <a:cs typeface="Arial" pitchFamily="34" charset="0"/>
            </a:endParaRPr>
          </a:p>
          <a:p>
            <a:r>
              <a:rPr lang="en-IN" sz="2000" u="sng" dirty="0" smtClean="0">
                <a:latin typeface="Arial" pitchFamily="34" charset="0"/>
                <a:cs typeface="Arial" pitchFamily="34" charset="0"/>
              </a:rPr>
              <a:t>In addition, there is a hierarchy of derived data types created with pointers, arrays, structures, and unions. Expressions are formed from operators and operands; any expression, including an assignment or a function call, can be a statement. Pointers provide for machine-independent address arithmetic.</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15</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3"/>
            <a:ext cx="8010580" cy="4401205"/>
          </a:xfrm>
          <a:prstGeom prst="rect">
            <a:avLst/>
          </a:prstGeom>
          <a:noFill/>
        </p:spPr>
        <p:txBody>
          <a:bodyPr wrap="square" rtlCol="0">
            <a:spAutoFit/>
          </a:bodyPr>
          <a:lstStyle/>
          <a:p>
            <a:r>
              <a:rPr lang="en-IN" sz="2000" dirty="0" smtClean="0">
                <a:latin typeface="Arial" pitchFamily="34" charset="0"/>
                <a:cs typeface="Arial" pitchFamily="34" charset="0"/>
              </a:rPr>
              <a:t>C provides the fundamental control-flow constructions required for well structured programs: statement grouping, decision making (if-else), selecting one of a set of possible cases (switch), looping with the termination test at the top (while, for) or at the bottom (do),and early loop exit (break).</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Functions may return values of basic types, structures, unions, or pointers. Any function may be called recursively. Local variables are typically "automatic," or created anew with each invocation. Function definitions may not be nested but variables may be declared in a block-structured fashion. The functions of a C program may exist in separate source files that are compiled separately. Variables may be internal to a function, external but known only within a single source file, or visible to the entire program.</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16</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5016758"/>
          </a:xfrm>
          <a:prstGeom prst="rect">
            <a:avLst/>
          </a:prstGeom>
          <a:noFill/>
        </p:spPr>
        <p:txBody>
          <a:bodyPr wrap="square" rtlCol="0">
            <a:spAutoFit/>
          </a:bodyPr>
          <a:lstStyle/>
          <a:p>
            <a:r>
              <a:rPr lang="en-IN" sz="2000" dirty="0" smtClean="0">
                <a:latin typeface="Arial" pitchFamily="34" charset="0"/>
                <a:cs typeface="Arial" pitchFamily="34" charset="0"/>
              </a:rPr>
              <a:t>A pre-processing step performs macro substitution on program text, inclusion of other source files, and conditional compilation.</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C is a relatively "low level" language. It simply means that C deals with the same sort of objects that most computers do, namely characters, numbers, and addresses. These may be combined and moved about with the arithmetic and logical operators implemented by real machines.</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C provides no operations to deal directly with composite objects such as character strings, sets, lists, or arrays. There are no operations that manipulate an entire array or string, although structures may be copied as a unit. The language does not define any storage allocation facility other than static definition and the stack discipline provided by the local variables of functions; there is no heap or garbage collection. </a:t>
            </a:r>
            <a:endParaRPr lang="en-IN" sz="2000" dirty="0" smtClean="0"/>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17</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4462760"/>
          </a:xfrm>
          <a:prstGeom prst="rect">
            <a:avLst/>
          </a:prstGeom>
          <a:noFill/>
        </p:spPr>
        <p:txBody>
          <a:bodyPr wrap="square" rtlCol="0">
            <a:spAutoFit/>
          </a:bodyPr>
          <a:lstStyle/>
          <a:p>
            <a:r>
              <a:rPr lang="en-IN" sz="2400" dirty="0" smtClean="0">
                <a:latin typeface="Arial" pitchFamily="34" charset="0"/>
                <a:cs typeface="Arial" pitchFamily="34" charset="0"/>
              </a:rPr>
              <a:t>Finally, C itself provides no input/output facilities; there are no READ or WRITE statements, and no built-in file access methods. All of these higher-level mechanisms must be provided by explicitly called functions. Most C implementations have included a reasonably standard collection of such functions.</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Similarly, C offers only straightforward, single-thread control flow: tests, loops, grouping, and subprograms, but not multiprogramming, parallel operations, synchronization, or </a:t>
            </a:r>
            <a:r>
              <a:rPr lang="en-IN" sz="2400" dirty="0" err="1" smtClean="0">
                <a:latin typeface="Arial" pitchFamily="34" charset="0"/>
                <a:cs typeface="Arial" pitchFamily="34" charset="0"/>
              </a:rPr>
              <a:t>coroutines</a:t>
            </a:r>
            <a:r>
              <a:rPr lang="en-IN" sz="2400" dirty="0" smtClean="0">
                <a:latin typeface="Arial" pitchFamily="34" charset="0"/>
                <a:cs typeface="Arial" pitchFamily="34" charset="0"/>
              </a:rPr>
              <a:t>.</a:t>
            </a:r>
          </a:p>
          <a:p>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18</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2"/>
            <a:ext cx="8010580" cy="5324535"/>
          </a:xfrm>
          <a:prstGeom prst="rect">
            <a:avLst/>
          </a:prstGeom>
          <a:noFill/>
        </p:spPr>
        <p:txBody>
          <a:bodyPr wrap="square" rtlCol="0">
            <a:spAutoFit/>
          </a:bodyPr>
          <a:lstStyle/>
          <a:p>
            <a:r>
              <a:rPr lang="en-IN" sz="2000" dirty="0" smtClean="0">
                <a:latin typeface="Arial" pitchFamily="34" charset="0"/>
                <a:cs typeface="Arial" pitchFamily="34" charset="0"/>
              </a:rPr>
              <a:t>The standard is based on the original reference manual. The language is relatively little changed; one of the goals of the standard was to make sure that most existing programs would remain valid, or, failing that, that compilers could produce warnings of new </a:t>
            </a:r>
            <a:r>
              <a:rPr lang="en-IN" sz="2000" dirty="0" err="1" smtClean="0">
                <a:latin typeface="Arial" pitchFamily="34" charset="0"/>
                <a:cs typeface="Arial" pitchFamily="34" charset="0"/>
              </a:rPr>
              <a:t>behavior</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For most programmers, the most important change is a new syntax for declaring and defining functions. A function declaration can now include a description of the arguments of the function; the definition syntax changes to match. This extra information makes it much easier for compilers to detect errors caused by mismatched arguments.</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There are other small-scale language changes. Structure assignment and enumerations, which had been widely available, are now officially part of the language. Floating-point computations may now be done in single precision. The properties of arithmetic, especially for unsigned types, are clarified. The </a:t>
            </a:r>
            <a:r>
              <a:rPr lang="en-IN" sz="2000" dirty="0" err="1" smtClean="0">
                <a:latin typeface="Arial" pitchFamily="34" charset="0"/>
                <a:cs typeface="Arial" pitchFamily="34" charset="0"/>
              </a:rPr>
              <a:t>preprocessor</a:t>
            </a:r>
            <a:r>
              <a:rPr lang="en-IN" sz="2000" dirty="0" smtClean="0">
                <a:latin typeface="Arial" pitchFamily="34" charset="0"/>
                <a:cs typeface="Arial" pitchFamily="34" charset="0"/>
              </a:rPr>
              <a:t> is more elaborate.</a:t>
            </a:r>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19</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2"/>
          <p:cNvSpPr/>
          <p:nvPr/>
        </p:nvSpPr>
        <p:spPr>
          <a:xfrm>
            <a:off x="872640" y="936000"/>
            <a:ext cx="7694280" cy="475092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endParaRPr/>
          </a:p>
        </p:txBody>
      </p:sp>
      <p:sp>
        <p:nvSpPr>
          <p:cNvPr id="48" name="CustomShape 4"/>
          <p:cNvSpPr/>
          <p:nvPr/>
        </p:nvSpPr>
        <p:spPr>
          <a:xfrm>
            <a:off x="8101440" y="6192000"/>
            <a:ext cx="1220400" cy="428400"/>
          </a:xfrm>
          <a:prstGeom prst="rect">
            <a:avLst/>
          </a:prstGeom>
          <a:noFill/>
          <a:ln>
            <a:noFill/>
          </a:ln>
        </p:spPr>
      </p:sp>
      <p:sp>
        <p:nvSpPr>
          <p:cNvPr id="49" name="CustomShape 5"/>
          <p:cNvSpPr/>
          <p:nvPr/>
        </p:nvSpPr>
        <p:spPr>
          <a:xfrm>
            <a:off x="432000" y="864000"/>
            <a:ext cx="8206920" cy="5163120"/>
          </a:xfrm>
          <a:prstGeom prst="rect">
            <a:avLst/>
          </a:prstGeom>
          <a:noFill/>
          <a:ln>
            <a:noFill/>
          </a:ln>
        </p:spPr>
        <p:txBody>
          <a:bodyPr lIns="90000" tIns="45000" rIns="90000" bIns="45000"/>
          <a:lstStyle/>
          <a:p>
            <a:pPr>
              <a:lnSpc>
                <a:spcPct val="100000"/>
              </a:lnSpc>
            </a:pPr>
            <a:r>
              <a:rPr lang="en-IN" sz="2000" b="1" dirty="0" smtClean="0">
                <a:solidFill>
                  <a:srgbClr val="000000"/>
                </a:solidFill>
                <a:latin typeface="Arial"/>
                <a:ea typeface="DejaVu Sans"/>
              </a:rPr>
              <a:t>Text </a:t>
            </a:r>
            <a:r>
              <a:rPr lang="en-IN" sz="2000" b="1" dirty="0">
                <a:solidFill>
                  <a:srgbClr val="000000"/>
                </a:solidFill>
                <a:latin typeface="Arial"/>
                <a:ea typeface="DejaVu Sans"/>
              </a:rPr>
              <a:t>Book(s):</a:t>
            </a:r>
            <a:endParaRPr dirty="0"/>
          </a:p>
          <a:p>
            <a:pPr marL="457200" indent="-457200">
              <a:buFont typeface="+mj-lt"/>
              <a:buAutoNum type="arabicPeriod"/>
            </a:pPr>
            <a:r>
              <a:rPr lang="en-US" sz="2000" dirty="0" smtClean="0">
                <a:latin typeface="Arial" pitchFamily="34" charset="0"/>
                <a:cs typeface="Arial" pitchFamily="34" charset="0"/>
              </a:rPr>
              <a:t>“How To Solve It By Computer”, R G </a:t>
            </a:r>
            <a:r>
              <a:rPr lang="en-US" sz="2000" dirty="0" err="1" smtClean="0">
                <a:latin typeface="Arial" pitchFamily="34" charset="0"/>
                <a:cs typeface="Arial" pitchFamily="34" charset="0"/>
              </a:rPr>
              <a:t>Dromey</a:t>
            </a:r>
            <a:r>
              <a:rPr lang="en-US" sz="2000" dirty="0" smtClean="0">
                <a:latin typeface="Arial" pitchFamily="34" charset="0"/>
                <a:cs typeface="Arial" pitchFamily="34" charset="0"/>
              </a:rPr>
              <a:t>, Pearson, 2011. </a:t>
            </a:r>
          </a:p>
          <a:p>
            <a:pPr marL="457200" indent="-457200">
              <a:buFont typeface="+mj-lt"/>
              <a:buAutoNum type="arabicPeriod"/>
            </a:pPr>
            <a:r>
              <a:rPr lang="en-US" sz="2000" dirty="0" smtClean="0">
                <a:latin typeface="Arial" pitchFamily="34" charset="0"/>
                <a:cs typeface="Arial" pitchFamily="34" charset="0"/>
              </a:rPr>
              <a:t>“The C Programming Language”, Brian Kernighan, Dennis Ritchie, 2nd Edition, Prentice Hall PTR, 1988. </a:t>
            </a:r>
          </a:p>
          <a:p>
            <a:pPr marL="457200" indent="-457200"/>
            <a:endParaRPr lang="en-US" sz="2000" dirty="0" smtClean="0">
              <a:latin typeface="Arial" pitchFamily="34" charset="0"/>
              <a:cs typeface="Arial" pitchFamily="34" charset="0"/>
            </a:endParaRPr>
          </a:p>
          <a:p>
            <a:pPr>
              <a:lnSpc>
                <a:spcPct val="100000"/>
              </a:lnSpc>
            </a:pPr>
            <a:r>
              <a:rPr lang="en-IN" sz="2000" b="1" dirty="0" smtClean="0">
                <a:solidFill>
                  <a:srgbClr val="000000"/>
                </a:solidFill>
                <a:latin typeface="Arial"/>
                <a:ea typeface="DejaVu Sans"/>
              </a:rPr>
              <a:t>Other Book(s):</a:t>
            </a:r>
            <a:endParaRPr lang="en-IN" sz="2000" dirty="0" smtClean="0"/>
          </a:p>
          <a:p>
            <a:pPr marL="457200" indent="-457200">
              <a:buFont typeface="+mj-lt"/>
              <a:buAutoNum type="arabicPeriod"/>
            </a:pPr>
            <a:r>
              <a:rPr lang="nl-NL" sz="2000" dirty="0" smtClean="0">
                <a:latin typeface="Arial" pitchFamily="34" charset="0"/>
                <a:cs typeface="Arial" pitchFamily="34" charset="0"/>
              </a:rPr>
              <a:t>“Expert C Programming; Deep C secrets”, Peter van der Linden</a:t>
            </a:r>
          </a:p>
          <a:p>
            <a:pPr marL="457200" indent="-457200">
              <a:buFont typeface="+mj-lt"/>
              <a:buAutoNum type="arabicPeriod"/>
            </a:pPr>
            <a:r>
              <a:rPr lang="en-IN" sz="2000" dirty="0" smtClean="0">
                <a:latin typeface="Arial" pitchFamily="34" charset="0"/>
                <a:cs typeface="Arial" pitchFamily="34" charset="0"/>
              </a:rPr>
              <a:t>“ The C puzzle Book”, Alan R </a:t>
            </a:r>
            <a:r>
              <a:rPr lang="en-IN" sz="2000" dirty="0" err="1" smtClean="0">
                <a:latin typeface="Arial" pitchFamily="34" charset="0"/>
                <a:cs typeface="Arial" pitchFamily="34" charset="0"/>
              </a:rPr>
              <a:t>Feuer</a:t>
            </a:r>
            <a:endParaRPr lang="en-US" sz="2000" dirty="0" smtClean="0">
              <a:latin typeface="Arial" pitchFamily="34" charset="0"/>
              <a:cs typeface="Arial" pitchFamily="34" charset="0"/>
            </a:endParaRPr>
          </a:p>
          <a:p>
            <a:pPr>
              <a:lnSpc>
                <a:spcPct val="100000"/>
              </a:lnSpc>
            </a:pPr>
            <a:endParaRPr dirty="0"/>
          </a:p>
        </p:txBody>
      </p:sp>
      <p:sp>
        <p:nvSpPr>
          <p:cNvPr id="8"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7" name="TextBox 6"/>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2</a:t>
            </a:fld>
            <a:endParaRPr lang="en-US" dirty="0"/>
          </a:p>
        </p:txBody>
      </p:sp>
      <p:pic>
        <p:nvPicPr>
          <p:cNvPr id="9"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 calcmode="lin" valueType="num">
                                      <p:cBhvr additive="base">
                                        <p:cTn id="7"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
                                            <p:txEl>
                                              <p:pRg st="1" end="1"/>
                                            </p:txEl>
                                          </p:spTgt>
                                        </p:tgtEl>
                                        <p:attrNameLst>
                                          <p:attrName>style.visibility</p:attrName>
                                        </p:attrNameLst>
                                      </p:cBhvr>
                                      <p:to>
                                        <p:strVal val="visible"/>
                                      </p:to>
                                    </p:set>
                                    <p:anim calcmode="lin" valueType="num">
                                      <p:cBhvr additive="base">
                                        <p:cTn id="13" dur="500" fill="hold"/>
                                        <p:tgtEl>
                                          <p:spTgt spid="4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
                                            <p:txEl>
                                              <p:pRg st="2" end="2"/>
                                            </p:txEl>
                                          </p:spTgt>
                                        </p:tgtEl>
                                        <p:attrNameLst>
                                          <p:attrName>style.visibility</p:attrName>
                                        </p:attrNameLst>
                                      </p:cBhvr>
                                      <p:to>
                                        <p:strVal val="visible"/>
                                      </p:to>
                                    </p:set>
                                    <p:anim calcmode="lin" valueType="num">
                                      <p:cBhvr additive="base">
                                        <p:cTn id="19" dur="500" fill="hold"/>
                                        <p:tgtEl>
                                          <p:spTgt spid="4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
                                            <p:txEl>
                                              <p:pRg st="4" end="4"/>
                                            </p:txEl>
                                          </p:spTgt>
                                        </p:tgtEl>
                                        <p:attrNameLst>
                                          <p:attrName>style.visibility</p:attrName>
                                        </p:attrNameLst>
                                      </p:cBhvr>
                                      <p:to>
                                        <p:strVal val="visible"/>
                                      </p:to>
                                    </p:set>
                                    <p:anim calcmode="lin" valueType="num">
                                      <p:cBhvr additive="base">
                                        <p:cTn id="25" dur="500" fill="hold"/>
                                        <p:tgtEl>
                                          <p:spTgt spid="4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
                                            <p:txEl>
                                              <p:pRg st="5" end="5"/>
                                            </p:txEl>
                                          </p:spTgt>
                                        </p:tgtEl>
                                        <p:attrNameLst>
                                          <p:attrName>style.visibility</p:attrName>
                                        </p:attrNameLst>
                                      </p:cBhvr>
                                      <p:to>
                                        <p:strVal val="visible"/>
                                      </p:to>
                                    </p:set>
                                    <p:anim calcmode="lin" valueType="num">
                                      <p:cBhvr additive="base">
                                        <p:cTn id="31" dur="500" fill="hold"/>
                                        <p:tgtEl>
                                          <p:spTgt spid="4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
                                            <p:txEl>
                                              <p:pRg st="6" end="6"/>
                                            </p:txEl>
                                          </p:spTgt>
                                        </p:tgtEl>
                                        <p:attrNameLst>
                                          <p:attrName>style.visibility</p:attrName>
                                        </p:attrNameLst>
                                      </p:cBhvr>
                                      <p:to>
                                        <p:strVal val="visible"/>
                                      </p:to>
                                    </p:set>
                                    <p:anim calcmode="lin" valueType="num">
                                      <p:cBhvr additive="base">
                                        <p:cTn id="37" dur="500" fill="hold"/>
                                        <p:tgtEl>
                                          <p:spTgt spid="4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2"/>
            <a:ext cx="8010580" cy="4893647"/>
          </a:xfrm>
          <a:prstGeom prst="rect">
            <a:avLst/>
          </a:prstGeom>
          <a:noFill/>
        </p:spPr>
        <p:txBody>
          <a:bodyPr wrap="square" rtlCol="0">
            <a:spAutoFit/>
          </a:bodyPr>
          <a:lstStyle/>
          <a:p>
            <a:r>
              <a:rPr lang="en-IN" sz="2400" dirty="0" smtClean="0">
                <a:latin typeface="Arial" pitchFamily="34" charset="0"/>
                <a:cs typeface="Arial" pitchFamily="34" charset="0"/>
              </a:rPr>
              <a:t>A second significant contribution of the standard is the definition of a library to accompany C. It specifies functions for accessing the operating system (for instance, to read and write files), formatted input and output, memory allocation, string manipulation, and the like. A collection of standard headers provides uniform access to declarations of functions and data types. Programs that use this library to interact with a host system are assured of compatible </a:t>
            </a:r>
            <a:r>
              <a:rPr lang="en-IN" sz="2400" dirty="0" err="1" smtClean="0">
                <a:latin typeface="Arial" pitchFamily="34" charset="0"/>
                <a:cs typeface="Arial" pitchFamily="34" charset="0"/>
              </a:rPr>
              <a:t>behavior</a:t>
            </a:r>
            <a:r>
              <a:rPr lang="en-IN" sz="2400" dirty="0" smtClean="0">
                <a:latin typeface="Arial" pitchFamily="34" charset="0"/>
                <a:cs typeface="Arial" pitchFamily="34" charset="0"/>
              </a:rPr>
              <a:t>. Most of the library is closely </a:t>
            </a:r>
            <a:r>
              <a:rPr lang="en-IN" sz="2400" dirty="0" err="1" smtClean="0">
                <a:latin typeface="Arial" pitchFamily="34" charset="0"/>
                <a:cs typeface="Arial" pitchFamily="34" charset="0"/>
              </a:rPr>
              <a:t>modeled</a:t>
            </a:r>
            <a:r>
              <a:rPr lang="en-IN" sz="2400" dirty="0" smtClean="0">
                <a:latin typeface="Arial" pitchFamily="34" charset="0"/>
                <a:cs typeface="Arial" pitchFamily="34" charset="0"/>
              </a:rPr>
              <a:t> on the "standard </a:t>
            </a:r>
            <a:r>
              <a:rPr lang="en-IN" sz="2400" i="1" dirty="0" smtClean="0">
                <a:latin typeface="Arial" pitchFamily="34" charset="0"/>
                <a:cs typeface="Arial" pitchFamily="34" charset="0"/>
              </a:rPr>
              <a:t>I/O library“ </a:t>
            </a:r>
            <a:r>
              <a:rPr lang="en-IN" sz="2400" dirty="0" smtClean="0">
                <a:latin typeface="Arial" pitchFamily="34" charset="0"/>
                <a:cs typeface="Arial" pitchFamily="34" charset="0"/>
              </a:rPr>
              <a:t>of the UNIX system. This library was described in the first edition, and has been widely used on other systems as well. Again, most programmers will not see much change.</a:t>
            </a:r>
            <a:endParaRPr lang="en-US" sz="24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20</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2"/>
            <a:ext cx="8010580" cy="6001643"/>
          </a:xfrm>
          <a:prstGeom prst="rect">
            <a:avLst/>
          </a:prstGeom>
          <a:noFill/>
        </p:spPr>
        <p:txBody>
          <a:bodyPr wrap="square" rtlCol="0">
            <a:spAutoFit/>
          </a:bodyPr>
          <a:lstStyle/>
          <a:p>
            <a:r>
              <a:rPr lang="en-IN" sz="2400" dirty="0" smtClean="0">
                <a:latin typeface="Arial" pitchFamily="34" charset="0"/>
                <a:cs typeface="Arial" pitchFamily="34" charset="0"/>
              </a:rPr>
              <a:t>Because the data types and control structures provided by C are supported directly by most computers, the run-time library required to implement self-contained programs is tiny. The standard library functions are only called explicitly, so they can be avoided if they are not needed. Most can be written in C, and except for the operating system details they conceal, are themselves portable.</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Although C matches the capabilities of many computers, it is independent of any particular machine architecture. </a:t>
            </a:r>
            <a:r>
              <a:rPr lang="en-IN" sz="2400" b="1" u="sng" dirty="0" smtClean="0">
                <a:latin typeface="Arial" pitchFamily="34" charset="0"/>
                <a:cs typeface="Arial" pitchFamily="34" charset="0"/>
              </a:rPr>
              <a:t>With a little care' it is easy to write portable programs, that is, programs that can be run without change on a variety of hardware</a:t>
            </a:r>
            <a:r>
              <a:rPr lang="en-IN" sz="2400" dirty="0" smtClean="0">
                <a:latin typeface="Arial" pitchFamily="34" charset="0"/>
                <a:cs typeface="Arial" pitchFamily="34" charset="0"/>
              </a:rPr>
              <a:t>. The standard makes portability issues explicit, and prescribes a set of constants that characterize the machine on which the program is run.</a:t>
            </a:r>
            <a:endParaRPr lang="en-US" sz="24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21</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2"/>
            <a:ext cx="8010580" cy="4708981"/>
          </a:xfrm>
          <a:prstGeom prst="rect">
            <a:avLst/>
          </a:prstGeom>
          <a:noFill/>
        </p:spPr>
        <p:txBody>
          <a:bodyPr wrap="square" rtlCol="0">
            <a:spAutoFit/>
          </a:bodyPr>
          <a:lstStyle/>
          <a:p>
            <a:r>
              <a:rPr lang="en-IN" sz="2000" dirty="0" smtClean="0">
                <a:latin typeface="Arial" pitchFamily="34" charset="0"/>
                <a:cs typeface="Arial" pitchFamily="34" charset="0"/>
              </a:rPr>
              <a:t>C is not a strongly-typed language, but as it has evolved, its type-checking has been strengthened. The original definition of C frowned on, but permitted, the interchange of pointers and integers; this has long since been eliminated, and the standard now requires the proper declarations and explicit conversions that had already been enforced by good compilers. The new function declarations are another step in this direction. Compilers will warn of most type errors, and there is no automatic conversion of incompatible data types. Nevertheless, C retains the basic philosophy that programmers know what they are doing; it only requires that they state their intentions explicitly.</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C, like any other language, has its blemishes. Some of the operators have the wrong precedence; some parts of the syntax could be better. Nonetheless, C has proven to be an extremely effective and expressive language for a wide variety of programming applications.</a:t>
            </a:r>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22</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2"/>
            <a:ext cx="8010580" cy="5632311"/>
          </a:xfrm>
          <a:prstGeom prst="rect">
            <a:avLst/>
          </a:prstGeom>
          <a:noFill/>
        </p:spPr>
        <p:txBody>
          <a:bodyPr wrap="square" rtlCol="0">
            <a:spAutoFit/>
          </a:bodyPr>
          <a:lstStyle/>
          <a:p>
            <a:r>
              <a:rPr lang="en-IN" sz="2000" b="1" u="sng" dirty="0" smtClean="0">
                <a:latin typeface="Arial" pitchFamily="34" charset="0"/>
                <a:cs typeface="Arial" pitchFamily="34" charset="0"/>
              </a:rPr>
              <a:t>Compiler</a:t>
            </a:r>
          </a:p>
          <a:p>
            <a:r>
              <a:rPr lang="en-US" sz="2000" dirty="0" smtClean="0">
                <a:latin typeface="Arial" pitchFamily="34" charset="0"/>
                <a:cs typeface="Arial" pitchFamily="34" charset="0"/>
              </a:rPr>
              <a:t>A compiler is just a program that converts your program written in terms you understand into a form your computer understands.</a:t>
            </a:r>
          </a:p>
          <a:p>
            <a:endParaRPr lang="en-US" sz="2000" dirty="0" smtClean="0">
              <a:latin typeface="Arial" pitchFamily="34" charset="0"/>
              <a:cs typeface="Arial" pitchFamily="34" charset="0"/>
            </a:endParaRPr>
          </a:p>
          <a:p>
            <a:r>
              <a:rPr lang="en-US" sz="2000" b="1" u="sng" dirty="0" smtClean="0">
                <a:latin typeface="Arial" pitchFamily="34" charset="0"/>
                <a:cs typeface="Arial" pitchFamily="34" charset="0"/>
              </a:rPr>
              <a:t>The Standard Library</a:t>
            </a:r>
          </a:p>
          <a:p>
            <a:r>
              <a:rPr lang="en-US" sz="2000" dirty="0" smtClean="0">
                <a:latin typeface="Arial" pitchFamily="34" charset="0"/>
                <a:cs typeface="Arial" pitchFamily="34" charset="0"/>
              </a:rPr>
              <a:t>The </a:t>
            </a:r>
            <a:r>
              <a:rPr lang="en-US" sz="2000" i="1" dirty="0" smtClean="0">
                <a:latin typeface="Arial" pitchFamily="34" charset="0"/>
                <a:cs typeface="Arial" pitchFamily="34" charset="0"/>
              </a:rPr>
              <a:t>standard library for C is also specified within the C11 standard. The standard library defines constants, symbols, </a:t>
            </a:r>
            <a:r>
              <a:rPr lang="en-US" sz="2000" dirty="0" smtClean="0">
                <a:latin typeface="Arial" pitchFamily="34" charset="0"/>
                <a:cs typeface="Arial" pitchFamily="34" charset="0"/>
              </a:rPr>
              <a:t>and functions that you frequently need when writing a C program. It also provides some optional extensions to the basic C language. Machine-dependent facilities such as input and output for your computer are implemented by the standard library in a machine-independent form. This means that you write data to a disk file in C in the same way on your PC as you would on any other kind of computer, even though the underlying hardware processes are quite different. The standard functionality that the library contains includes capabilities that most programmers are likely to need, such as processing text strings or math calculations. This saves you an enormous amount of effort that would be required to implement such things yourself.</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23</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5170646"/>
          </a:xfrm>
          <a:prstGeom prst="rect">
            <a:avLst/>
          </a:prstGeom>
          <a:noFill/>
        </p:spPr>
        <p:txBody>
          <a:bodyPr wrap="square" rtlCol="0">
            <a:spAutoFit/>
          </a:bodyPr>
          <a:lstStyle/>
          <a:p>
            <a:r>
              <a:rPr lang="en-US" dirty="0" smtClean="0">
                <a:latin typeface="Arial" pitchFamily="34" charset="0"/>
                <a:cs typeface="Arial" pitchFamily="34" charset="0"/>
              </a:rPr>
              <a:t>The standard library is specified in a set of standard files called </a:t>
            </a:r>
            <a:r>
              <a:rPr lang="en-US" i="1" dirty="0" smtClean="0">
                <a:latin typeface="Arial" pitchFamily="34" charset="0"/>
                <a:cs typeface="Arial" pitchFamily="34" charset="0"/>
              </a:rPr>
              <a:t>header files. Header files always have names with </a:t>
            </a:r>
            <a:r>
              <a:rPr lang="en-US" dirty="0" smtClean="0">
                <a:latin typeface="Arial" pitchFamily="34" charset="0"/>
                <a:cs typeface="Arial" pitchFamily="34" charset="0"/>
              </a:rPr>
              <a:t>the extension .h. To make a particular set of standard features available in your C program file, you just include the appropriate standard header file (will be explained later). Every program you write will make use of the standard library</a:t>
            </a:r>
            <a:r>
              <a:rPr lang="en-US" sz="2000" dirty="0" smtClean="0">
                <a:latin typeface="Arial" pitchFamily="34" charset="0"/>
                <a:cs typeface="Arial" pitchFamily="34" charset="0"/>
              </a:rPr>
              <a:t>.</a:t>
            </a:r>
          </a:p>
          <a:p>
            <a:endParaRPr lang="en-US" sz="2000" dirty="0" smtClean="0">
              <a:latin typeface="Arial" pitchFamily="34" charset="0"/>
              <a:cs typeface="Arial" pitchFamily="34" charset="0"/>
            </a:endParaRPr>
          </a:p>
          <a:p>
            <a:r>
              <a:rPr lang="en-US" u="sng" dirty="0" smtClean="0">
                <a:latin typeface="Arial" pitchFamily="34" charset="0"/>
                <a:cs typeface="Arial" pitchFamily="34" charset="0"/>
              </a:rPr>
              <a:t>Creating C Programs</a:t>
            </a:r>
          </a:p>
          <a:p>
            <a:r>
              <a:rPr lang="en-US" dirty="0" smtClean="0">
                <a:latin typeface="Arial" pitchFamily="34" charset="0"/>
                <a:cs typeface="Arial" pitchFamily="34" charset="0"/>
              </a:rPr>
              <a:t>There are four fundamental stages, or processes, in the creation of any C program:</a:t>
            </a:r>
          </a:p>
          <a:p>
            <a:pPr marL="457200" indent="-457200">
              <a:buFont typeface="+mj-lt"/>
              <a:buAutoNum type="arabicPeriod"/>
            </a:pPr>
            <a:r>
              <a:rPr lang="en-US" dirty="0" smtClean="0">
                <a:latin typeface="Arial" pitchFamily="34" charset="0"/>
                <a:cs typeface="Arial" pitchFamily="34" charset="0"/>
              </a:rPr>
              <a:t>Editing</a:t>
            </a:r>
          </a:p>
          <a:p>
            <a:pPr marL="457200" indent="-457200">
              <a:buFont typeface="+mj-lt"/>
              <a:buAutoNum type="arabicPeriod"/>
            </a:pPr>
            <a:r>
              <a:rPr lang="en-US" dirty="0" smtClean="0">
                <a:latin typeface="Arial" pitchFamily="34" charset="0"/>
                <a:cs typeface="Arial" pitchFamily="34" charset="0"/>
              </a:rPr>
              <a:t>Compiling</a:t>
            </a:r>
          </a:p>
          <a:p>
            <a:pPr marL="457200" indent="-457200">
              <a:buFont typeface="+mj-lt"/>
              <a:buAutoNum type="arabicPeriod"/>
            </a:pPr>
            <a:r>
              <a:rPr lang="en-US" dirty="0" smtClean="0">
                <a:latin typeface="Arial" pitchFamily="34" charset="0"/>
                <a:cs typeface="Arial" pitchFamily="34" charset="0"/>
              </a:rPr>
              <a:t>Linking</a:t>
            </a:r>
          </a:p>
          <a:p>
            <a:pPr marL="457200" indent="-457200">
              <a:buFont typeface="+mj-lt"/>
              <a:buAutoNum type="arabicPeriod"/>
            </a:pPr>
            <a:r>
              <a:rPr lang="en-US" dirty="0" smtClean="0">
                <a:latin typeface="Arial" pitchFamily="34" charset="0"/>
                <a:cs typeface="Arial" pitchFamily="34" charset="0"/>
              </a:rPr>
              <a:t>Executing</a:t>
            </a:r>
          </a:p>
          <a:p>
            <a:pPr marL="457200" indent="-457200"/>
            <a:endParaRPr lang="en-US" sz="2000" dirty="0" smtClean="0">
              <a:latin typeface="Arial" pitchFamily="34" charset="0"/>
              <a:cs typeface="Arial" pitchFamily="34" charset="0"/>
            </a:endParaRPr>
          </a:p>
          <a:p>
            <a:r>
              <a:rPr lang="en-US" dirty="0" smtClean="0">
                <a:latin typeface="Arial" pitchFamily="34" charset="0"/>
                <a:cs typeface="Arial" pitchFamily="34" charset="0"/>
              </a:rPr>
              <a:t>The processes of editing, compiling, linking, and executing are essentially the same for developing programs in any environment and with any compiled language. Figure (next slide) summarizes how you would typically pass through processes as you create your own C programs.</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24</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25</a:t>
            </a:fld>
            <a:endParaRPr lang="en-US" dirty="0"/>
          </a:p>
        </p:txBody>
      </p:sp>
      <p:pic>
        <p:nvPicPr>
          <p:cNvPr id="10242" name="Picture 2" descr="Image result for process of compilation and execution in c"/>
          <p:cNvPicPr>
            <a:picLocks noChangeAspect="1" noChangeArrowheads="1"/>
          </p:cNvPicPr>
          <p:nvPr/>
        </p:nvPicPr>
        <p:blipFill>
          <a:blip r:embed="rId2" cstate="print"/>
          <a:srcRect/>
          <a:stretch>
            <a:fillRect/>
          </a:stretch>
        </p:blipFill>
        <p:spPr bwMode="auto">
          <a:xfrm>
            <a:off x="5029200" y="990600"/>
            <a:ext cx="2743200" cy="5373860"/>
          </a:xfrm>
          <a:prstGeom prst="rect">
            <a:avLst/>
          </a:prstGeom>
          <a:noFill/>
        </p:spPr>
      </p:pic>
      <p:sp>
        <p:nvSpPr>
          <p:cNvPr id="9" name="TextBox 8"/>
          <p:cNvSpPr txBox="1"/>
          <p:nvPr/>
        </p:nvSpPr>
        <p:spPr>
          <a:xfrm>
            <a:off x="914400" y="457200"/>
            <a:ext cx="5105400" cy="381000"/>
          </a:xfrm>
          <a:prstGeom prst="rect">
            <a:avLst/>
          </a:prstGeom>
          <a:noFill/>
        </p:spPr>
        <p:txBody>
          <a:bodyPr wrap="square" rtlCol="0">
            <a:spAutoFit/>
          </a:bodyPr>
          <a:lstStyle/>
          <a:p>
            <a:r>
              <a:rPr lang="en-US" b="1" dirty="0" smtClean="0">
                <a:latin typeface="Arial" pitchFamily="34" charset="0"/>
                <a:cs typeface="Arial" pitchFamily="34" charset="0"/>
              </a:rPr>
              <a:t>Creating and executing a C program</a:t>
            </a:r>
            <a:endParaRPr lang="en-US" b="1" dirty="0">
              <a:latin typeface="Arial" pitchFamily="34" charset="0"/>
              <a:cs typeface="Arial" pitchFamily="34" charset="0"/>
            </a:endParaRPr>
          </a:p>
        </p:txBody>
      </p:sp>
      <p:pic>
        <p:nvPicPr>
          <p:cNvPr id="10"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pic>
        <p:nvPicPr>
          <p:cNvPr id="90114" name="Picture 2" descr="Image result for c compilation process"/>
          <p:cNvPicPr>
            <a:picLocks noChangeAspect="1" noChangeArrowheads="1"/>
          </p:cNvPicPr>
          <p:nvPr/>
        </p:nvPicPr>
        <p:blipFill>
          <a:blip r:embed="rId4" cstate="print"/>
          <a:srcRect/>
          <a:stretch>
            <a:fillRect/>
          </a:stretch>
        </p:blipFill>
        <p:spPr bwMode="auto">
          <a:xfrm>
            <a:off x="914400" y="990600"/>
            <a:ext cx="2743200" cy="5130142"/>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2"/>
            <a:ext cx="8010580" cy="5632311"/>
          </a:xfrm>
          <a:prstGeom prst="rect">
            <a:avLst/>
          </a:prstGeom>
          <a:noFill/>
        </p:spPr>
        <p:txBody>
          <a:bodyPr wrap="square" rtlCol="0">
            <a:spAutoFit/>
          </a:bodyPr>
          <a:lstStyle/>
          <a:p>
            <a:r>
              <a:rPr lang="en-US" sz="2000" b="1" u="sng" dirty="0" smtClean="0">
                <a:latin typeface="Arial" pitchFamily="34" charset="0"/>
                <a:cs typeface="Arial" pitchFamily="34" charset="0"/>
              </a:rPr>
              <a:t>Editing</a:t>
            </a:r>
          </a:p>
          <a:p>
            <a:r>
              <a:rPr lang="en-US" sz="2000" i="1" dirty="0" smtClean="0">
                <a:latin typeface="Arial" pitchFamily="34" charset="0"/>
                <a:cs typeface="Arial" pitchFamily="34" charset="0"/>
              </a:rPr>
              <a:t>Editing is the process of creating and modifying C source code—the name given to the program instructions you write. </a:t>
            </a:r>
            <a:r>
              <a:rPr lang="en-US" sz="2000" dirty="0" smtClean="0">
                <a:latin typeface="Arial" pitchFamily="34" charset="0"/>
                <a:cs typeface="Arial" pitchFamily="34" charset="0"/>
              </a:rPr>
              <a:t>Some C compilers come with a specific editor program that provides a lot of assistance in managing your programs.</a:t>
            </a:r>
          </a:p>
          <a:p>
            <a:endParaRPr lang="en-US" sz="2000" dirty="0" smtClean="0">
              <a:latin typeface="Arial" pitchFamily="34" charset="0"/>
              <a:cs typeface="Arial" pitchFamily="34" charset="0"/>
            </a:endParaRPr>
          </a:p>
          <a:p>
            <a:r>
              <a:rPr lang="en-US" sz="2000" b="1" u="sng" dirty="0" smtClean="0">
                <a:latin typeface="Arial" pitchFamily="34" charset="0"/>
                <a:cs typeface="Arial" pitchFamily="34" charset="0"/>
              </a:rPr>
              <a:t>Compiling</a:t>
            </a:r>
          </a:p>
          <a:p>
            <a:r>
              <a:rPr lang="en-US" sz="2000" dirty="0" smtClean="0">
                <a:latin typeface="Arial" pitchFamily="34" charset="0"/>
                <a:cs typeface="Arial" pitchFamily="34" charset="0"/>
              </a:rPr>
              <a:t>The </a:t>
            </a:r>
            <a:r>
              <a:rPr lang="en-US" sz="2000" i="1" dirty="0" smtClean="0">
                <a:latin typeface="Arial" pitchFamily="34" charset="0"/>
                <a:cs typeface="Arial" pitchFamily="34" charset="0"/>
              </a:rPr>
              <a:t>compiler converts your source code into machine language and detects and reports errors in the compilation </a:t>
            </a:r>
            <a:r>
              <a:rPr lang="en-US" sz="2000" dirty="0" smtClean="0">
                <a:latin typeface="Arial" pitchFamily="34" charset="0"/>
                <a:cs typeface="Arial" pitchFamily="34" charset="0"/>
              </a:rPr>
              <a:t>process. The input to this stage is the file you produce during your editing, which is usually referred to as a </a:t>
            </a:r>
            <a:r>
              <a:rPr lang="en-US" sz="2000" i="1" dirty="0" smtClean="0">
                <a:latin typeface="Arial" pitchFamily="34" charset="0"/>
                <a:cs typeface="Arial" pitchFamily="34" charset="0"/>
              </a:rPr>
              <a:t>source file.</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compiler can detect a wide range of errors that are due to invalid or unrecognized program code, as well as structural errors where, for example, part of a program can never be executed. The output from the compiler is known as </a:t>
            </a:r>
            <a:r>
              <a:rPr lang="en-US" sz="2000" i="1" dirty="0" smtClean="0">
                <a:latin typeface="Arial" pitchFamily="34" charset="0"/>
                <a:cs typeface="Arial" pitchFamily="34" charset="0"/>
              </a:rPr>
              <a:t>object code. </a:t>
            </a:r>
            <a:r>
              <a:rPr lang="en-US" sz="2000" dirty="0" smtClean="0">
                <a:latin typeface="Arial" pitchFamily="34" charset="0"/>
                <a:cs typeface="Arial" pitchFamily="34" charset="0"/>
              </a:rPr>
              <a:t>The compiler can detect several different kinds of errors during the translation process, and most of these will prevent the object file from being created.</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26</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2"/>
            <a:ext cx="8010580" cy="4093428"/>
          </a:xfrm>
          <a:prstGeom prst="rect">
            <a:avLst/>
          </a:prstGeom>
          <a:noFill/>
        </p:spPr>
        <p:txBody>
          <a:bodyPr wrap="square" rtlCol="0">
            <a:spAutoFit/>
          </a:bodyPr>
          <a:lstStyle/>
          <a:p>
            <a:r>
              <a:rPr lang="en-US" sz="2000" dirty="0" smtClean="0">
                <a:latin typeface="Arial" pitchFamily="34" charset="0"/>
                <a:cs typeface="Arial" pitchFamily="34" charset="0"/>
              </a:rPr>
              <a:t>Compilation is a two-stage process. The first stage is called the </a:t>
            </a:r>
            <a:r>
              <a:rPr lang="en-US" sz="2000" i="1" dirty="0" smtClean="0">
                <a:latin typeface="Arial" pitchFamily="34" charset="0"/>
                <a:cs typeface="Arial" pitchFamily="34" charset="0"/>
              </a:rPr>
              <a:t>preprocessing phase, during which your code may </a:t>
            </a:r>
            <a:r>
              <a:rPr lang="en-US" sz="2000" dirty="0" smtClean="0">
                <a:latin typeface="Arial" pitchFamily="34" charset="0"/>
                <a:cs typeface="Arial" pitchFamily="34" charset="0"/>
              </a:rPr>
              <a:t>be modified or added to, and the second stage is the actual compilation that generates the object code. Your source file can include preprocessing </a:t>
            </a:r>
            <a:r>
              <a:rPr lang="en-US" sz="2000" i="1" dirty="0" smtClean="0">
                <a:latin typeface="Arial" pitchFamily="34" charset="0"/>
                <a:cs typeface="Arial" pitchFamily="34" charset="0"/>
              </a:rPr>
              <a:t>macros, which you use to add to or modify the C program statements.</a:t>
            </a:r>
          </a:p>
          <a:p>
            <a:endParaRPr lang="en-US" sz="2000" dirty="0" smtClean="0">
              <a:latin typeface="Arial" pitchFamily="34" charset="0"/>
              <a:cs typeface="Arial" pitchFamily="34" charset="0"/>
            </a:endParaRPr>
          </a:p>
          <a:p>
            <a:r>
              <a:rPr lang="en-US" sz="2000" b="1" u="sng" dirty="0" smtClean="0">
                <a:latin typeface="Arial" pitchFamily="34" charset="0"/>
                <a:cs typeface="Arial" pitchFamily="34" charset="0"/>
              </a:rPr>
              <a:t>Linking</a:t>
            </a:r>
          </a:p>
          <a:p>
            <a:r>
              <a:rPr lang="en-US" sz="2000" dirty="0" smtClean="0">
                <a:latin typeface="Arial" pitchFamily="34" charset="0"/>
                <a:cs typeface="Arial" pitchFamily="34" charset="0"/>
              </a:rPr>
              <a:t>The </a:t>
            </a:r>
            <a:r>
              <a:rPr lang="en-US" sz="2000" i="1" dirty="0" smtClean="0">
                <a:latin typeface="Arial" pitchFamily="34" charset="0"/>
                <a:cs typeface="Arial" pitchFamily="34" charset="0"/>
              </a:rPr>
              <a:t>linker combines the object modules generated by the compiler from source code files, adds required code </a:t>
            </a:r>
            <a:r>
              <a:rPr lang="en-US" sz="2000" dirty="0" smtClean="0">
                <a:latin typeface="Arial" pitchFamily="34" charset="0"/>
                <a:cs typeface="Arial" pitchFamily="34" charset="0"/>
              </a:rPr>
              <a:t>modules from the standard library supplied as part of C, and welds everything into an executable whole. The linker also detects and reports errors; for example, if part of your program is missing or a nonexistent library component is referenced.</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27</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2"/>
            <a:ext cx="8010580" cy="4401205"/>
          </a:xfrm>
          <a:prstGeom prst="rect">
            <a:avLst/>
          </a:prstGeom>
          <a:noFill/>
        </p:spPr>
        <p:txBody>
          <a:bodyPr wrap="square" rtlCol="0">
            <a:spAutoFit/>
          </a:bodyPr>
          <a:lstStyle/>
          <a:p>
            <a:r>
              <a:rPr lang="en-US" sz="2000" b="1" u="sng" dirty="0" smtClean="0">
                <a:latin typeface="Arial" pitchFamily="34" charset="0"/>
                <a:cs typeface="Arial" pitchFamily="34" charset="0"/>
              </a:rPr>
              <a:t>Executing</a:t>
            </a:r>
          </a:p>
          <a:p>
            <a:r>
              <a:rPr lang="en-US" sz="2000" dirty="0" smtClean="0">
                <a:latin typeface="Arial" pitchFamily="34" charset="0"/>
                <a:cs typeface="Arial" pitchFamily="34" charset="0"/>
              </a:rPr>
              <a:t>The execution stage is where you run your program, having completed all the previous processes successfully. Unfortunately, this stage can also generate a wide variety of error conditions that can include producing the wrong output, just sitting there and doing nothing, or perhaps crashing your computer for good measure. In all cases, it’s back to the editing process to check your source code.</a:t>
            </a:r>
          </a:p>
          <a:p>
            <a:endParaRPr lang="en-US" sz="2000" dirty="0" smtClean="0">
              <a:latin typeface="Arial" pitchFamily="34" charset="0"/>
              <a:cs typeface="Arial" pitchFamily="34" charset="0"/>
            </a:endParaRPr>
          </a:p>
          <a:p>
            <a:r>
              <a:rPr lang="en-US" sz="2000" b="1" u="sng" dirty="0" smtClean="0">
                <a:latin typeface="Arial" pitchFamily="34" charset="0"/>
                <a:cs typeface="Arial" pitchFamily="34" charset="0"/>
              </a:rPr>
              <a:t>Debugging</a:t>
            </a:r>
          </a:p>
          <a:p>
            <a:r>
              <a:rPr lang="en-US" sz="2000" dirty="0" smtClean="0">
                <a:latin typeface="Arial" pitchFamily="34" charset="0"/>
                <a:cs typeface="Arial" pitchFamily="34" charset="0"/>
              </a:rPr>
              <a:t>Find the errors and fix them.</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purpose of a debugger such as </a:t>
            </a:r>
            <a:r>
              <a:rPr lang="en-IN" sz="2000" dirty="0" err="1" smtClean="0">
                <a:latin typeface="Arial" pitchFamily="34" charset="0"/>
                <a:cs typeface="Arial" pitchFamily="34" charset="0"/>
              </a:rPr>
              <a:t>gdb</a:t>
            </a:r>
            <a:r>
              <a:rPr lang="en-IN" sz="2000" dirty="0" smtClean="0">
                <a:latin typeface="Arial" pitchFamily="34" charset="0"/>
                <a:cs typeface="Arial" pitchFamily="34" charset="0"/>
              </a:rPr>
              <a:t> is to allow you to see what is going on “inside” another program while it executes—or what another program was doing at the moment it crashed.</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28</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2"/>
            <a:ext cx="8010580" cy="4708981"/>
          </a:xfrm>
          <a:prstGeom prst="rect">
            <a:avLst/>
          </a:prstGeom>
          <a:noFill/>
        </p:spPr>
        <p:txBody>
          <a:bodyPr wrap="square" rtlCol="0">
            <a:spAutoFit/>
          </a:bodyPr>
          <a:lstStyle/>
          <a:p>
            <a:r>
              <a:rPr lang="en-IN" sz="2000" dirty="0" err="1" smtClean="0">
                <a:latin typeface="Arial" pitchFamily="34" charset="0"/>
                <a:cs typeface="Arial" pitchFamily="34" charset="0"/>
              </a:rPr>
              <a:t>gdb</a:t>
            </a:r>
            <a:r>
              <a:rPr lang="en-IN" sz="2000" dirty="0" smtClean="0">
                <a:latin typeface="Arial" pitchFamily="34" charset="0"/>
                <a:cs typeface="Arial" pitchFamily="34" charset="0"/>
              </a:rPr>
              <a:t> can do four main kinds of things (plus other things in support of these) to help you catch bugs in the act:</a:t>
            </a:r>
          </a:p>
          <a:p>
            <a:pPr marL="457200" indent="-457200">
              <a:buFont typeface="+mj-lt"/>
              <a:buAutoNum type="arabicPeriod"/>
            </a:pPr>
            <a:r>
              <a:rPr lang="en-IN" sz="2000" dirty="0" smtClean="0">
                <a:latin typeface="Arial" pitchFamily="34" charset="0"/>
                <a:cs typeface="Arial" pitchFamily="34" charset="0"/>
              </a:rPr>
              <a:t>Start your program, specifying anything that might affect its </a:t>
            </a:r>
            <a:r>
              <a:rPr lang="en-IN" sz="2000" dirty="0" err="1" smtClean="0">
                <a:latin typeface="Arial" pitchFamily="34" charset="0"/>
                <a:cs typeface="Arial" pitchFamily="34" charset="0"/>
              </a:rPr>
              <a:t>behavior</a:t>
            </a:r>
            <a:r>
              <a:rPr lang="en-IN" sz="2000" dirty="0" smtClean="0">
                <a:latin typeface="Arial" pitchFamily="34" charset="0"/>
                <a:cs typeface="Arial" pitchFamily="34" charset="0"/>
              </a:rPr>
              <a:t>.</a:t>
            </a:r>
          </a:p>
          <a:p>
            <a:pPr marL="457200" indent="-457200">
              <a:buFont typeface="+mj-lt"/>
              <a:buAutoNum type="arabicPeriod"/>
            </a:pPr>
            <a:r>
              <a:rPr lang="en-IN" sz="2000" dirty="0" smtClean="0">
                <a:latin typeface="Arial" pitchFamily="34" charset="0"/>
                <a:cs typeface="Arial" pitchFamily="34" charset="0"/>
              </a:rPr>
              <a:t>Make your program stop on specified conditions.</a:t>
            </a:r>
          </a:p>
          <a:p>
            <a:pPr marL="457200" indent="-457200">
              <a:buFont typeface="+mj-lt"/>
              <a:buAutoNum type="arabicPeriod"/>
            </a:pPr>
            <a:r>
              <a:rPr lang="en-IN" sz="2000" dirty="0" smtClean="0">
                <a:latin typeface="Arial" pitchFamily="34" charset="0"/>
                <a:cs typeface="Arial" pitchFamily="34" charset="0"/>
              </a:rPr>
              <a:t>Examine what has happened, when your program has stopped.</a:t>
            </a:r>
          </a:p>
          <a:p>
            <a:pPr marL="457200" indent="-457200">
              <a:buFont typeface="+mj-lt"/>
              <a:buAutoNum type="arabicPeriod"/>
            </a:pPr>
            <a:r>
              <a:rPr lang="en-IN" sz="2000" dirty="0" smtClean="0">
                <a:latin typeface="Arial" pitchFamily="34" charset="0"/>
                <a:cs typeface="Arial" pitchFamily="34" charset="0"/>
              </a:rPr>
              <a:t>Change things in your program, so you can experiment with correcting the effects of one bug and go on to learn about another.</a:t>
            </a:r>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An Integrated Development Environment (IDE) provides all the tools which help us edit, compile, link, execute and debug programs.</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Examples:</a:t>
            </a:r>
          </a:p>
          <a:p>
            <a:r>
              <a:rPr lang="en-US" sz="2000" dirty="0" err="1" smtClean="0">
                <a:latin typeface="Arial" pitchFamily="34" charset="0"/>
                <a:cs typeface="Arial" pitchFamily="34" charset="0"/>
              </a:rPr>
              <a:t>CodeBlock</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NetBeans</a:t>
            </a:r>
            <a:r>
              <a:rPr lang="en-US" sz="2000" dirty="0" smtClean="0">
                <a:latin typeface="Arial" pitchFamily="34" charset="0"/>
                <a:cs typeface="Arial" pitchFamily="34" charset="0"/>
              </a:rPr>
              <a:t>, Eclipse, MSVC++, etc.</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29</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3</a:t>
            </a:fld>
            <a:endParaRPr lang="en-US" dirty="0"/>
          </a:p>
        </p:txBody>
      </p:sp>
      <p:pic>
        <p:nvPicPr>
          <p:cNvPr id="131074" name="Picture 2" descr="Related image"/>
          <p:cNvPicPr>
            <a:picLocks noChangeAspect="1" noChangeArrowheads="1"/>
          </p:cNvPicPr>
          <p:nvPr/>
        </p:nvPicPr>
        <p:blipFill>
          <a:blip r:embed="rId2" cstate="print"/>
          <a:srcRect/>
          <a:stretch>
            <a:fillRect/>
          </a:stretch>
        </p:blipFill>
        <p:spPr bwMode="auto">
          <a:xfrm>
            <a:off x="2209800" y="1066800"/>
            <a:ext cx="3878592" cy="5267326"/>
          </a:xfrm>
          <a:prstGeom prst="rect">
            <a:avLst/>
          </a:prstGeom>
          <a:noFill/>
        </p:spPr>
      </p:pic>
      <p:sp>
        <p:nvSpPr>
          <p:cNvPr id="9" name="TextBox 8"/>
          <p:cNvSpPr txBox="1"/>
          <p:nvPr/>
        </p:nvSpPr>
        <p:spPr>
          <a:xfrm>
            <a:off x="1143000" y="381000"/>
            <a:ext cx="5181600" cy="369332"/>
          </a:xfrm>
          <a:prstGeom prst="rect">
            <a:avLst/>
          </a:prstGeom>
          <a:noFill/>
        </p:spPr>
        <p:txBody>
          <a:bodyPr wrap="square" rtlCol="0">
            <a:spAutoFit/>
          </a:bodyPr>
          <a:lstStyle/>
          <a:p>
            <a:pPr algn="ctr"/>
            <a:r>
              <a:rPr lang="en-IN" b="1" dirty="0" smtClean="0">
                <a:latin typeface="Arial" pitchFamily="34" charset="0"/>
                <a:cs typeface="Arial" pitchFamily="34" charset="0"/>
              </a:rPr>
              <a:t>Timeline of C Programming Language</a:t>
            </a:r>
            <a:endParaRPr lang="en-IN" b="1" dirty="0">
              <a:latin typeface="Arial" pitchFamily="34" charset="0"/>
              <a:cs typeface="Arial" pitchFamily="34" charset="0"/>
            </a:endParaRPr>
          </a:p>
        </p:txBody>
      </p:sp>
      <p:pic>
        <p:nvPicPr>
          <p:cNvPr id="10"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3785652"/>
          </a:xfrm>
          <a:prstGeom prst="rect">
            <a:avLst/>
          </a:prstGeom>
          <a:noFill/>
        </p:spPr>
        <p:txBody>
          <a:bodyPr wrap="square" rtlCol="0">
            <a:spAutoFit/>
          </a:bodyPr>
          <a:lstStyle/>
          <a:p>
            <a:r>
              <a:rPr lang="en-IN" sz="2000" dirty="0" smtClean="0">
                <a:latin typeface="Arial" pitchFamily="34" charset="0"/>
                <a:cs typeface="Arial" pitchFamily="34" charset="0"/>
              </a:rPr>
              <a:t>The very first program in C</a:t>
            </a:r>
          </a:p>
          <a:p>
            <a:endParaRPr lang="en-IN" sz="2000" dirty="0" smtClean="0">
              <a:latin typeface="Arial" pitchFamily="34" charset="0"/>
              <a:cs typeface="Arial" pitchFamily="34" charset="0"/>
            </a:endParaRPr>
          </a:p>
          <a:p>
            <a:r>
              <a:rPr lang="en-US" sz="2000" dirty="0" smtClean="0">
                <a:latin typeface="Arial" pitchFamily="34" charset="0"/>
                <a:cs typeface="Arial" pitchFamily="34" charset="0"/>
              </a:rPr>
              <a:t>/* Your Very First C Program - Displaying Hello World */</a:t>
            </a:r>
          </a:p>
          <a:p>
            <a:r>
              <a:rPr lang="en-US" sz="2000" dirty="0" smtClean="0">
                <a:latin typeface="Arial" pitchFamily="34" charset="0"/>
                <a:cs typeface="Arial" pitchFamily="34" charset="0"/>
              </a:rPr>
              <a:t>#include &lt;</a:t>
            </a:r>
            <a:r>
              <a:rPr lang="en-US" sz="2000" dirty="0" err="1" smtClean="0">
                <a:latin typeface="Arial" pitchFamily="34" charset="0"/>
                <a:cs typeface="Arial" pitchFamily="34" charset="0"/>
              </a:rPr>
              <a:t>stdio.h</a:t>
            </a:r>
            <a:r>
              <a:rPr lang="en-US" sz="2000" dirty="0" smtClean="0">
                <a:latin typeface="Arial" pitchFamily="34" charset="0"/>
                <a:cs typeface="Arial" pitchFamily="34" charset="0"/>
              </a:rPr>
              <a:t>&gt;</a:t>
            </a:r>
          </a:p>
          <a:p>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main(void)</a:t>
            </a:r>
          </a:p>
          <a:p>
            <a:r>
              <a:rPr lang="en-US" sz="2000" dirty="0" smtClean="0">
                <a:latin typeface="Arial" pitchFamily="34" charset="0"/>
                <a:cs typeface="Arial" pitchFamily="34" charset="0"/>
              </a:rPr>
              <a:t>{</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printf</a:t>
            </a:r>
            <a:r>
              <a:rPr lang="en-US" sz="2000" dirty="0" smtClean="0">
                <a:latin typeface="Arial" pitchFamily="34" charset="0"/>
                <a:cs typeface="Arial" pitchFamily="34" charset="0"/>
              </a:rPr>
              <a:t>("Hello world!");</a:t>
            </a:r>
          </a:p>
          <a:p>
            <a:r>
              <a:rPr lang="en-US" sz="2000" dirty="0" smtClean="0">
                <a:latin typeface="Arial" pitchFamily="34" charset="0"/>
                <a:cs typeface="Arial" pitchFamily="34" charset="0"/>
              </a:rPr>
              <a:t>    return 0;</a:t>
            </a:r>
          </a:p>
          <a:p>
            <a:r>
              <a:rPr lang="en-US" sz="2000" dirty="0" smtClean="0">
                <a:latin typeface="Arial" pitchFamily="34" charset="0"/>
                <a:cs typeface="Arial" pitchFamily="34" charset="0"/>
              </a:rPr>
              <a:t>}</a:t>
            </a: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IN"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30</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31</a:t>
            </a:fld>
            <a:endParaRPr lang="en-US" dirty="0"/>
          </a:p>
        </p:txBody>
      </p:sp>
      <p:sp>
        <p:nvSpPr>
          <p:cNvPr id="11" name="TextBox 10"/>
          <p:cNvSpPr txBox="1"/>
          <p:nvPr/>
        </p:nvSpPr>
        <p:spPr>
          <a:xfrm>
            <a:off x="914400" y="1371601"/>
            <a:ext cx="2819400" cy="4739759"/>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The function header</a:t>
            </a:r>
          </a:p>
          <a:p>
            <a:r>
              <a:rPr lang="en-US" sz="1400" dirty="0" smtClean="0"/>
              <a:t>Indicates the beginning of the function definition and specifies the function name among other things</a:t>
            </a:r>
          </a:p>
          <a:p>
            <a:endParaRPr lang="en-US" dirty="0" smtClean="0"/>
          </a:p>
          <a:p>
            <a:r>
              <a:rPr lang="en-US" dirty="0" smtClean="0"/>
              <a:t>The opening brace</a:t>
            </a:r>
          </a:p>
          <a:p>
            <a:r>
              <a:rPr lang="en-US" sz="1400" dirty="0" smtClean="0"/>
              <a:t>Defines the start of the function body.</a:t>
            </a:r>
          </a:p>
          <a:p>
            <a:endParaRPr lang="en-US" dirty="0" smtClean="0"/>
          </a:p>
          <a:p>
            <a:endParaRPr lang="en-US" dirty="0" smtClean="0"/>
          </a:p>
          <a:p>
            <a:r>
              <a:rPr lang="en-US" dirty="0" smtClean="0"/>
              <a:t>The function body</a:t>
            </a:r>
          </a:p>
          <a:p>
            <a:r>
              <a:rPr lang="en-US" sz="1400" dirty="0" smtClean="0"/>
              <a:t>Includes all the statements that define what the function is to do when it executes.</a:t>
            </a:r>
          </a:p>
          <a:p>
            <a:endParaRPr lang="en-US" dirty="0" smtClean="0"/>
          </a:p>
          <a:p>
            <a:r>
              <a:rPr lang="en-US" dirty="0" smtClean="0"/>
              <a:t>The closing brace</a:t>
            </a:r>
          </a:p>
          <a:p>
            <a:r>
              <a:rPr lang="en-US" sz="1400" dirty="0" smtClean="0"/>
              <a:t>Defines the end of the function body.</a:t>
            </a:r>
          </a:p>
          <a:p>
            <a:endParaRPr lang="en-US" dirty="0"/>
          </a:p>
        </p:txBody>
      </p:sp>
      <p:sp>
        <p:nvSpPr>
          <p:cNvPr id="13" name="TextBox 12"/>
          <p:cNvSpPr txBox="1"/>
          <p:nvPr/>
        </p:nvSpPr>
        <p:spPr>
          <a:xfrm>
            <a:off x="4724400" y="1981202"/>
            <a:ext cx="2438400" cy="3693319"/>
          </a:xfrm>
          <a:prstGeom prst="rect">
            <a:avLst/>
          </a:prstGeom>
          <a:solidFill>
            <a:schemeClr val="bg2"/>
          </a:solidFill>
          <a:ln>
            <a:solidFill>
              <a:schemeClr val="tx1"/>
            </a:solidFill>
          </a:ln>
        </p:spPr>
        <p:txBody>
          <a:bodyPr wrap="square" rtlCol="0">
            <a:spAutoFit/>
          </a:bodyPr>
          <a:lstStyle/>
          <a:p>
            <a:r>
              <a:rPr lang="en-US" dirty="0" smtClean="0"/>
              <a:t>    </a:t>
            </a:r>
            <a:r>
              <a:rPr lang="en-US" dirty="0" err="1" smtClean="0"/>
              <a:t>int</a:t>
            </a:r>
            <a:r>
              <a:rPr lang="en-US" dirty="0" smtClean="0"/>
              <a:t> main (void)</a:t>
            </a:r>
          </a:p>
          <a:p>
            <a:endParaRPr lang="en-US" dirty="0" smtClean="0"/>
          </a:p>
          <a:p>
            <a:endParaRPr lang="en-US" dirty="0" smtClean="0"/>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endParaRPr lang="en-US" dirty="0"/>
          </a:p>
        </p:txBody>
      </p:sp>
      <p:cxnSp>
        <p:nvCxnSpPr>
          <p:cNvPr id="15" name="Straight Arrow Connector 14"/>
          <p:cNvCxnSpPr/>
          <p:nvPr/>
        </p:nvCxnSpPr>
        <p:spPr>
          <a:xfrm>
            <a:off x="1066800" y="2362200"/>
            <a:ext cx="518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990600" y="3276600"/>
            <a:ext cx="5105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66800" y="3886200"/>
            <a:ext cx="426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066800" y="5257800"/>
            <a:ext cx="434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133600" y="762000"/>
            <a:ext cx="4419600" cy="369332"/>
          </a:xfrm>
          <a:prstGeom prst="rect">
            <a:avLst/>
          </a:prstGeom>
          <a:noFill/>
        </p:spPr>
        <p:txBody>
          <a:bodyPr wrap="square" rtlCol="0">
            <a:spAutoFit/>
          </a:bodyPr>
          <a:lstStyle/>
          <a:p>
            <a:pPr algn="ctr"/>
            <a:r>
              <a:rPr lang="en-US" b="1" dirty="0" smtClean="0"/>
              <a:t>Structure of the main function</a:t>
            </a:r>
            <a:endParaRPr lang="en-US" b="1" dirty="0"/>
          </a:p>
        </p:txBody>
      </p:sp>
      <p:pic>
        <p:nvPicPr>
          <p:cNvPr id="14"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2"/>
            <a:ext cx="8010580" cy="3785652"/>
          </a:xfrm>
          <a:prstGeom prst="rect">
            <a:avLst/>
          </a:prstGeom>
          <a:noFill/>
        </p:spPr>
        <p:txBody>
          <a:bodyPr wrap="square" rtlCol="0">
            <a:spAutoFit/>
          </a:bodyPr>
          <a:lstStyle/>
          <a:p>
            <a:r>
              <a:rPr lang="en-US" sz="2000" dirty="0" smtClean="0">
                <a:latin typeface="Arial" pitchFamily="34" charset="0"/>
                <a:cs typeface="Arial" pitchFamily="34" charset="0"/>
              </a:rPr>
              <a:t>Every function must have a body, although the body can be empty and just consist of the opening and closing braces without any statements between them. In this case, the function will do nothing.</a:t>
            </a:r>
          </a:p>
          <a:p>
            <a:endParaRPr lang="en-US" sz="2000" dirty="0" smtClean="0">
              <a:latin typeface="Arial" pitchFamily="34" charset="0"/>
              <a:cs typeface="Arial" pitchFamily="34" charset="0"/>
            </a:endParaRPr>
          </a:p>
          <a:p>
            <a:r>
              <a:rPr lang="en-US" sz="2000" b="1" u="sng" dirty="0" smtClean="0">
                <a:latin typeface="Arial" pitchFamily="34" charset="0"/>
                <a:cs typeface="Arial" pitchFamily="34" charset="0"/>
              </a:rPr>
              <a:t>What use is a function which does nothing? </a:t>
            </a:r>
          </a:p>
          <a:p>
            <a:r>
              <a:rPr lang="en-US" sz="2000" dirty="0" smtClean="0">
                <a:latin typeface="Arial" pitchFamily="34" charset="0"/>
                <a:cs typeface="Arial" pitchFamily="34" charset="0"/>
              </a:rPr>
              <a:t>Actually, this can be very useful when you’re developing a program that will have many functions. You can declare the set of (empty) functions that you think you’ll need to write to solve the problem at hand, which should give you an idea of the programming that needs to be done, and then gradually create the program code for each function. This technique helps you to build your program in a logical and incremental manner.</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32</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5016758"/>
          </a:xfrm>
          <a:prstGeom prst="rect">
            <a:avLst/>
          </a:prstGeom>
          <a:noFill/>
        </p:spPr>
        <p:txBody>
          <a:bodyPr wrap="square" rtlCol="0">
            <a:spAutoFit/>
          </a:bodyPr>
          <a:lstStyle/>
          <a:p>
            <a:r>
              <a:rPr lang="en-US" sz="2000" b="1" u="sng" dirty="0" smtClean="0">
                <a:latin typeface="Arial" pitchFamily="34" charset="0"/>
                <a:cs typeface="Arial" pitchFamily="34" charset="0"/>
              </a:rPr>
              <a:t>Compilation</a:t>
            </a:r>
          </a:p>
          <a:p>
            <a:endParaRPr lang="en-US" sz="2000" dirty="0" smtClean="0">
              <a:latin typeface="Arial" pitchFamily="34" charset="0"/>
              <a:cs typeface="Arial" pitchFamily="34" charset="0"/>
            </a:endParaRPr>
          </a:p>
          <a:p>
            <a:r>
              <a:rPr lang="en-US" sz="2000" dirty="0" err="1" smtClean="0">
                <a:latin typeface="Arial" pitchFamily="34" charset="0"/>
                <a:cs typeface="Arial" pitchFamily="34" charset="0"/>
              </a:rPr>
              <a:t>gcc</a:t>
            </a:r>
            <a:r>
              <a:rPr lang="en-US" sz="2000" dirty="0" smtClean="0">
                <a:latin typeface="Arial" pitchFamily="34" charset="0"/>
                <a:cs typeface="Arial" pitchFamily="34" charset="0"/>
              </a:rPr>
              <a:t> –E </a:t>
            </a:r>
            <a:r>
              <a:rPr lang="en-US" sz="2000" dirty="0" err="1" smtClean="0">
                <a:latin typeface="Arial" pitchFamily="34" charset="0"/>
                <a:cs typeface="Arial" pitchFamily="34" charset="0"/>
              </a:rPr>
              <a:t>source_file</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The output after preprocessing is done</a:t>
            </a:r>
          </a:p>
          <a:p>
            <a:r>
              <a:rPr lang="en-US" sz="2000" dirty="0" err="1" smtClean="0">
                <a:latin typeface="Arial" pitchFamily="34" charset="0"/>
                <a:cs typeface="Arial" pitchFamily="34" charset="0"/>
              </a:rPr>
              <a:t>gcc</a:t>
            </a:r>
            <a:r>
              <a:rPr lang="en-US" sz="2000" dirty="0" smtClean="0">
                <a:latin typeface="Arial" pitchFamily="34" charset="0"/>
                <a:cs typeface="Arial" pitchFamily="34" charset="0"/>
              </a:rPr>
              <a:t> –c </a:t>
            </a:r>
            <a:r>
              <a:rPr lang="en-US" sz="2000" dirty="0" err="1" smtClean="0">
                <a:latin typeface="Arial" pitchFamily="34" charset="0"/>
                <a:cs typeface="Arial" pitchFamily="34" charset="0"/>
              </a:rPr>
              <a:t>source_file</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Output file is an object file</a:t>
            </a:r>
          </a:p>
          <a:p>
            <a:r>
              <a:rPr lang="en-US" sz="2000" dirty="0" err="1" smtClean="0">
                <a:latin typeface="Arial" pitchFamily="34" charset="0"/>
                <a:cs typeface="Arial" pitchFamily="34" charset="0"/>
              </a:rPr>
              <a:t>gcc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source_file</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Executable file (if there were no errors)</a:t>
            </a:r>
          </a:p>
          <a:p>
            <a:endParaRPr lang="en-US" sz="2000" dirty="0" smtClean="0">
              <a:latin typeface="Arial" pitchFamily="34" charset="0"/>
              <a:cs typeface="Arial" pitchFamily="34" charset="0"/>
            </a:endParaRPr>
          </a:p>
          <a:p>
            <a:r>
              <a:rPr lang="en-US" sz="2000" b="1" u="sng" dirty="0" smtClean="0">
                <a:latin typeface="Arial" pitchFamily="34" charset="0"/>
                <a:cs typeface="Arial" pitchFamily="34" charset="0"/>
              </a:rPr>
              <a:t>Execution</a:t>
            </a:r>
          </a:p>
          <a:p>
            <a:r>
              <a:rPr lang="en-US" sz="2000" dirty="0" smtClean="0">
                <a:latin typeface="Arial" pitchFamily="34" charset="0"/>
                <a:cs typeface="Arial" pitchFamily="34" charset="0"/>
              </a:rPr>
              <a:t>From a terminal/command prompt</a:t>
            </a:r>
          </a:p>
          <a:p>
            <a:r>
              <a:rPr lang="en-US" sz="2000" dirty="0" smtClean="0">
                <a:latin typeface="Arial" pitchFamily="34" charset="0"/>
                <a:cs typeface="Arial" pitchFamily="34" charset="0"/>
              </a:rPr>
              <a:t>Key in the name of the executable (a.exe by default)</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Can you change the name of the executable?</a:t>
            </a: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33</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anim calcmode="lin" valueType="num">
                                      <p:cBhvr additive="base">
                                        <p:cTn id="6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3" end="13"/>
                                            </p:txEl>
                                          </p:spTgt>
                                        </p:tgtEl>
                                        <p:attrNameLst>
                                          <p:attrName>style.visibility</p:attrName>
                                        </p:attrNameLst>
                                      </p:cBhvr>
                                      <p:to>
                                        <p:strVal val="visible"/>
                                      </p:to>
                                    </p:set>
                                    <p:anim calcmode="lin" valueType="num">
                                      <p:cBhvr additive="base">
                                        <p:cTn id="67"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5693866"/>
          </a:xfrm>
          <a:prstGeom prst="rect">
            <a:avLst/>
          </a:prstGeom>
          <a:noFill/>
        </p:spPr>
        <p:txBody>
          <a:bodyPr wrap="square" rtlCol="0">
            <a:spAutoFit/>
          </a:bodyPr>
          <a:lstStyle/>
          <a:p>
            <a:r>
              <a:rPr lang="en-US" b="1" u="sng" dirty="0" smtClean="0">
                <a:latin typeface="Arial" pitchFamily="34" charset="0"/>
                <a:cs typeface="Arial" pitchFamily="34" charset="0"/>
              </a:rPr>
              <a:t>Constants and Variable Types</a:t>
            </a:r>
          </a:p>
          <a:p>
            <a:r>
              <a:rPr lang="en-US" dirty="0" smtClean="0">
                <a:latin typeface="Arial" pitchFamily="34" charset="0"/>
                <a:cs typeface="Arial" pitchFamily="34" charset="0"/>
              </a:rPr>
              <a:t>#define COUNT		100</a:t>
            </a:r>
          </a:p>
          <a:p>
            <a:endParaRPr lang="en-US" b="1" u="sng" dirty="0" smtClean="0">
              <a:latin typeface="Arial" pitchFamily="34" charset="0"/>
              <a:cs typeface="Arial" pitchFamily="34" charset="0"/>
            </a:endParaRPr>
          </a:p>
          <a:p>
            <a:r>
              <a:rPr lang="en-US" dirty="0" smtClean="0">
                <a:latin typeface="Arial" pitchFamily="34" charset="0"/>
                <a:cs typeface="Arial" pitchFamily="34" charset="0"/>
              </a:rPr>
              <a:t>char – signed and unsigned</a:t>
            </a:r>
          </a:p>
          <a:p>
            <a:endParaRPr lang="en-US" dirty="0" smtClean="0">
              <a:latin typeface="Arial" pitchFamily="34" charset="0"/>
              <a:cs typeface="Arial" pitchFamily="34" charset="0"/>
            </a:endParaRPr>
          </a:p>
          <a:p>
            <a:r>
              <a:rPr lang="en-US" dirty="0" err="1" smtClean="0">
                <a:latin typeface="Arial" pitchFamily="34" charset="0"/>
                <a:cs typeface="Arial" pitchFamily="34" charset="0"/>
              </a:rPr>
              <a:t>int</a:t>
            </a:r>
            <a:r>
              <a:rPr lang="en-US" dirty="0" smtClean="0">
                <a:latin typeface="Arial" pitchFamily="34" charset="0"/>
                <a:cs typeface="Arial" pitchFamily="34" charset="0"/>
              </a:rPr>
              <a:t> – signed and unsigned</a:t>
            </a:r>
          </a:p>
          <a:p>
            <a:endParaRPr lang="en-US" dirty="0" smtClean="0">
              <a:latin typeface="Arial" pitchFamily="34" charset="0"/>
              <a:cs typeface="Arial" pitchFamily="34" charset="0"/>
            </a:endParaRPr>
          </a:p>
          <a:p>
            <a:r>
              <a:rPr lang="en-US" dirty="0" smtClean="0">
                <a:latin typeface="Arial" pitchFamily="34" charset="0"/>
                <a:cs typeface="Arial" pitchFamily="34" charset="0"/>
              </a:rPr>
              <a:t>short – signed and unsigned</a:t>
            </a:r>
          </a:p>
          <a:p>
            <a:endParaRPr lang="en-US" dirty="0" smtClean="0">
              <a:latin typeface="Arial" pitchFamily="34" charset="0"/>
              <a:cs typeface="Arial" pitchFamily="34" charset="0"/>
            </a:endParaRPr>
          </a:p>
          <a:p>
            <a:r>
              <a:rPr lang="en-US" dirty="0" smtClean="0">
                <a:latin typeface="Arial" pitchFamily="34" charset="0"/>
                <a:cs typeface="Arial" pitchFamily="34" charset="0"/>
              </a:rPr>
              <a:t>long – signed and unsigned</a:t>
            </a:r>
          </a:p>
          <a:p>
            <a:endParaRPr lang="en-US" dirty="0" smtClean="0">
              <a:latin typeface="Arial" pitchFamily="34" charset="0"/>
              <a:cs typeface="Arial" pitchFamily="34" charset="0"/>
            </a:endParaRPr>
          </a:p>
          <a:p>
            <a:r>
              <a:rPr lang="en-US" dirty="0" smtClean="0">
                <a:latin typeface="Arial" pitchFamily="34" charset="0"/>
                <a:cs typeface="Arial" pitchFamily="34" charset="0"/>
              </a:rPr>
              <a:t>float – Single precision floating point</a:t>
            </a:r>
          </a:p>
          <a:p>
            <a:endParaRPr lang="en-US" dirty="0" smtClean="0">
              <a:latin typeface="Arial" pitchFamily="34" charset="0"/>
              <a:cs typeface="Arial" pitchFamily="34" charset="0"/>
            </a:endParaRPr>
          </a:p>
          <a:p>
            <a:r>
              <a:rPr lang="en-US" dirty="0" smtClean="0">
                <a:latin typeface="Arial" pitchFamily="34" charset="0"/>
                <a:cs typeface="Arial" pitchFamily="34" charset="0"/>
              </a:rPr>
              <a:t>double – Double precision floating point</a:t>
            </a:r>
          </a:p>
          <a:p>
            <a:endParaRPr lang="en-US" dirty="0" smtClean="0">
              <a:latin typeface="Arial" pitchFamily="34" charset="0"/>
              <a:cs typeface="Arial" pitchFamily="34" charset="0"/>
            </a:endParaRPr>
          </a:p>
          <a:p>
            <a:r>
              <a:rPr lang="en-US" smtClean="0">
                <a:latin typeface="Arial" pitchFamily="34" charset="0"/>
                <a:cs typeface="Arial" pitchFamily="34" charset="0"/>
              </a:rPr>
              <a:t>long </a:t>
            </a:r>
            <a:r>
              <a:rPr lang="en-US" dirty="0" smtClean="0">
                <a:latin typeface="Arial" pitchFamily="34" charset="0"/>
                <a:cs typeface="Arial" pitchFamily="34" charset="0"/>
              </a:rPr>
              <a:t>double</a:t>
            </a:r>
          </a:p>
          <a:p>
            <a:endParaRPr lang="en-US" dirty="0" smtClean="0">
              <a:latin typeface="Arial" pitchFamily="34" charset="0"/>
              <a:cs typeface="Arial" pitchFamily="34" charset="0"/>
            </a:endParaRPr>
          </a:p>
          <a:p>
            <a:r>
              <a:rPr lang="en-US" dirty="0" smtClean="0">
                <a:latin typeface="Arial" pitchFamily="34" charset="0"/>
                <a:cs typeface="Arial" pitchFamily="34" charset="0"/>
              </a:rPr>
              <a:t>long </a:t>
            </a:r>
            <a:r>
              <a:rPr lang="en-US" dirty="0" err="1" smtClean="0">
                <a:latin typeface="Arial" pitchFamily="34" charset="0"/>
                <a:cs typeface="Arial" pitchFamily="34" charset="0"/>
              </a:rPr>
              <a:t>long</a:t>
            </a:r>
            <a:r>
              <a:rPr lang="en-US" dirty="0" smtClean="0">
                <a:latin typeface="Arial" pitchFamily="34" charset="0"/>
                <a:cs typeface="Arial" pitchFamily="34" charset="0"/>
              </a:rPr>
              <a:t> – </a:t>
            </a:r>
          </a:p>
          <a:p>
            <a:endParaRPr lang="en-US" sz="2000" dirty="0" smtClean="0">
              <a:latin typeface="Arial" pitchFamily="34" charset="0"/>
              <a:cs typeface="Arial" pitchFamily="34" charset="0"/>
            </a:endParaRPr>
          </a:p>
          <a:p>
            <a:r>
              <a:rPr lang="en-US" sz="2000" b="1" dirty="0" err="1" smtClean="0">
                <a:latin typeface="Arial" pitchFamily="34" charset="0"/>
                <a:cs typeface="Arial" pitchFamily="34" charset="0"/>
              </a:rPr>
              <a:t>sizeof</a:t>
            </a:r>
            <a:r>
              <a:rPr lang="en-US" sz="2000" dirty="0" smtClean="0">
                <a:latin typeface="Arial" pitchFamily="34" charset="0"/>
                <a:cs typeface="Arial" pitchFamily="34" charset="0"/>
              </a:rPr>
              <a:t> operator</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34</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 calcmode="lin" valueType="num">
                                      <p:cBhvr additive="base">
                                        <p:cTn id="3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anim calcmode="lin" valueType="num">
                                      <p:cBhvr additive="base">
                                        <p:cTn id="4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anim calcmode="lin" valueType="num">
                                      <p:cBhvr additive="base">
                                        <p:cTn id="4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anim calcmode="lin" valueType="num">
                                      <p:cBhvr additive="base">
                                        <p:cTn id="55"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7" end="17"/>
                                            </p:txEl>
                                          </p:spTgt>
                                        </p:tgtEl>
                                        <p:attrNameLst>
                                          <p:attrName>style.visibility</p:attrName>
                                        </p:attrNameLst>
                                      </p:cBhvr>
                                      <p:to>
                                        <p:strVal val="visible"/>
                                      </p:to>
                                    </p:set>
                                    <p:anim calcmode="lin" valueType="num">
                                      <p:cBhvr additive="base">
                                        <p:cTn id="61"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9" end="19"/>
                                            </p:txEl>
                                          </p:spTgt>
                                        </p:tgtEl>
                                        <p:attrNameLst>
                                          <p:attrName>style.visibility</p:attrName>
                                        </p:attrNameLst>
                                      </p:cBhvr>
                                      <p:to>
                                        <p:strVal val="visible"/>
                                      </p:to>
                                    </p:set>
                                    <p:anim calcmode="lin" valueType="num">
                                      <p:cBhvr additive="base">
                                        <p:cTn id="67" dur="500" fill="hold"/>
                                        <p:tgtEl>
                                          <p:spTgt spid="5">
                                            <p:txEl>
                                              <p:pRg st="19" end="1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35</a:t>
            </a:fld>
            <a:endParaRPr lang="en-US" dirty="0"/>
          </a:p>
        </p:txBody>
      </p:sp>
      <p:sp>
        <p:nvSpPr>
          <p:cNvPr id="9" name="TextBox 8"/>
          <p:cNvSpPr txBox="1"/>
          <p:nvPr/>
        </p:nvSpPr>
        <p:spPr>
          <a:xfrm>
            <a:off x="533400" y="838200"/>
            <a:ext cx="8001000" cy="5016758"/>
          </a:xfrm>
          <a:prstGeom prst="rect">
            <a:avLst/>
          </a:prstGeom>
          <a:noFill/>
        </p:spPr>
        <p:txBody>
          <a:bodyPr wrap="square" rtlCol="0">
            <a:spAutoFit/>
          </a:bodyPr>
          <a:lstStyle/>
          <a:p>
            <a:r>
              <a:rPr lang="en-IN" sz="2000" b="1" u="sng" dirty="0" smtClean="0">
                <a:latin typeface="Arial" pitchFamily="34" charset="0"/>
                <a:cs typeface="Arial" pitchFamily="34" charset="0"/>
              </a:rPr>
              <a:t>What is a variable?</a:t>
            </a:r>
          </a:p>
          <a:p>
            <a:r>
              <a:rPr lang="en-US" sz="2000" dirty="0" smtClean="0">
                <a:latin typeface="Arial" pitchFamily="34" charset="0"/>
                <a:cs typeface="Arial" pitchFamily="34" charset="0"/>
              </a:rPr>
              <a:t>A </a:t>
            </a:r>
            <a:r>
              <a:rPr lang="en-US" sz="2000" i="1" dirty="0" smtClean="0">
                <a:latin typeface="Arial" pitchFamily="34" charset="0"/>
                <a:cs typeface="Arial" pitchFamily="34" charset="0"/>
              </a:rPr>
              <a:t>variable in a program is a specific piece of memory that consists of one or more contiguous bytes, typically 1, 2, 4, 8 </a:t>
            </a:r>
            <a:r>
              <a:rPr lang="en-US" sz="2000" dirty="0" smtClean="0">
                <a:latin typeface="Arial" pitchFamily="34" charset="0"/>
                <a:cs typeface="Arial" pitchFamily="34" charset="0"/>
              </a:rPr>
              <a:t>or 16 bytes.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Every variable in a program has a name, which will correspond to the memory address for the variable.</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You use the variable name to store a data value in memory or retrieve the data that the memory contains.</a:t>
            </a:r>
          </a:p>
          <a:p>
            <a:endParaRPr lang="en-US" sz="2000" dirty="0" smtClean="0">
              <a:latin typeface="Arial" pitchFamily="34" charset="0"/>
              <a:cs typeface="Arial" pitchFamily="34" charset="0"/>
            </a:endParaRPr>
          </a:p>
          <a:p>
            <a:r>
              <a:rPr lang="en-US" sz="2000" u="sng" dirty="0" smtClean="0">
                <a:latin typeface="Arial" pitchFamily="34" charset="0"/>
                <a:cs typeface="Arial" pitchFamily="34" charset="0"/>
              </a:rPr>
              <a:t>Naming Variables</a:t>
            </a:r>
          </a:p>
          <a:p>
            <a:r>
              <a:rPr lang="en-US" sz="2000" dirty="0" smtClean="0">
                <a:latin typeface="Arial" pitchFamily="34" charset="0"/>
                <a:cs typeface="Arial" pitchFamily="34" charset="0"/>
              </a:rPr>
              <a:t>The name you give to a variable, conveniently referred to as a </a:t>
            </a:r>
            <a:r>
              <a:rPr lang="en-US" sz="2000" i="1" dirty="0" smtClean="0">
                <a:latin typeface="Arial" pitchFamily="34" charset="0"/>
                <a:cs typeface="Arial" pitchFamily="34" charset="0"/>
              </a:rPr>
              <a:t>variable name, can be defined with some flexibility.</a:t>
            </a:r>
          </a:p>
          <a:p>
            <a:r>
              <a:rPr lang="en-US" sz="2000" dirty="0" smtClean="0">
                <a:latin typeface="Arial" pitchFamily="34" charset="0"/>
                <a:cs typeface="Arial" pitchFamily="34" charset="0"/>
              </a:rPr>
              <a:t>A variable name is a sequence of one or more uppercase or lowercase letters, digits, and underscore </a:t>
            </a:r>
            <a:r>
              <a:rPr lang="en-US" sz="2000" smtClean="0">
                <a:latin typeface="Arial" pitchFamily="34" charset="0"/>
                <a:cs typeface="Arial" pitchFamily="34" charset="0"/>
              </a:rPr>
              <a:t>characters (_) that </a:t>
            </a:r>
            <a:r>
              <a:rPr lang="en-US" sz="2000" dirty="0" smtClean="0">
                <a:latin typeface="Arial" pitchFamily="34" charset="0"/>
                <a:cs typeface="Arial" pitchFamily="34" charset="0"/>
              </a:rPr>
              <a:t>begin with a letter (incidentally, the underscore character counts as a letter). </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 calcmode="lin" valueType="num">
                                      <p:cBhvr additive="base">
                                        <p:cTn id="3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anim calcmode="lin" valueType="num">
                                      <p:cBhvr additive="base">
                                        <p:cTn id="43"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36</a:t>
            </a:fld>
            <a:endParaRPr lang="en-US" dirty="0"/>
          </a:p>
        </p:txBody>
      </p:sp>
      <p:sp>
        <p:nvSpPr>
          <p:cNvPr id="9" name="TextBox 8"/>
          <p:cNvSpPr txBox="1"/>
          <p:nvPr/>
        </p:nvSpPr>
        <p:spPr>
          <a:xfrm>
            <a:off x="533400" y="838201"/>
            <a:ext cx="8001000" cy="4708981"/>
          </a:xfrm>
          <a:prstGeom prst="rect">
            <a:avLst/>
          </a:prstGeom>
          <a:noFill/>
        </p:spPr>
        <p:txBody>
          <a:bodyPr wrap="square" rtlCol="0">
            <a:spAutoFit/>
          </a:bodyPr>
          <a:lstStyle/>
          <a:p>
            <a:r>
              <a:rPr lang="en-US" sz="2000" dirty="0" smtClean="0">
                <a:latin typeface="Arial" pitchFamily="34" charset="0"/>
                <a:cs typeface="Arial" pitchFamily="34" charset="0"/>
              </a:rPr>
              <a:t>Remember, keywords are words that are reserved in C because they have a special meaning. You must not use keywords as names for variables or other entities in your code. If you do, your compiler will produce error messages.</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salary;</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declaration for the variable, salary, is also a </a:t>
            </a:r>
            <a:r>
              <a:rPr lang="en-US" sz="2000" i="1" dirty="0" smtClean="0">
                <a:latin typeface="Arial" pitchFamily="34" charset="0"/>
                <a:cs typeface="Arial" pitchFamily="34" charset="0"/>
              </a:rPr>
              <a:t>definition because it causes some memory to be allocated to </a:t>
            </a:r>
            <a:r>
              <a:rPr lang="en-US" sz="2000" dirty="0" smtClean="0">
                <a:latin typeface="Arial" pitchFamily="34" charset="0"/>
                <a:cs typeface="Arial" pitchFamily="34" charset="0"/>
              </a:rPr>
              <a:t>hold an integer value, which you can access using the name salary.</a:t>
            </a:r>
          </a:p>
          <a:p>
            <a:endParaRPr lang="en-US" sz="2000" dirty="0" smtClean="0">
              <a:latin typeface="Arial" pitchFamily="34" charset="0"/>
              <a:cs typeface="Arial" pitchFamily="34" charset="0"/>
            </a:endParaRPr>
          </a:p>
          <a:p>
            <a:r>
              <a:rPr lang="en-US" sz="2000" b="1" u="sng" dirty="0" smtClean="0">
                <a:latin typeface="Arial" pitchFamily="34" charset="0"/>
                <a:cs typeface="Arial" pitchFamily="34" charset="0"/>
              </a:rPr>
              <a:t>Note </a:t>
            </a:r>
          </a:p>
          <a:p>
            <a:r>
              <a:rPr lang="en-US" sz="2000" b="1" dirty="0" smtClean="0">
                <a:latin typeface="Arial" pitchFamily="34" charset="0"/>
                <a:cs typeface="Arial" pitchFamily="34" charset="0"/>
              </a:rPr>
              <a:t>A </a:t>
            </a:r>
            <a:r>
              <a:rPr lang="en-US" sz="2000" b="1" i="1" dirty="0" smtClean="0">
                <a:latin typeface="Arial" pitchFamily="34" charset="0"/>
                <a:cs typeface="Arial" pitchFamily="34" charset="0"/>
              </a:rPr>
              <a:t>declaration introduces a variable name, and a definition causes memory to be allocated for it. </a:t>
            </a:r>
            <a:r>
              <a:rPr lang="en-US" sz="2000" i="1" dirty="0" smtClean="0">
                <a:latin typeface="Arial" pitchFamily="34" charset="0"/>
                <a:cs typeface="Arial" pitchFamily="34" charset="0"/>
              </a:rPr>
              <a:t>The reason for </a:t>
            </a:r>
            <a:r>
              <a:rPr lang="en-US" sz="2000" dirty="0" smtClean="0">
                <a:latin typeface="Arial" pitchFamily="34" charset="0"/>
                <a:cs typeface="Arial" pitchFamily="34" charset="0"/>
              </a:rPr>
              <a:t>this distinction will become apparent later in the course.</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37</a:t>
            </a:fld>
            <a:endParaRPr lang="en-US" dirty="0"/>
          </a:p>
        </p:txBody>
      </p:sp>
      <p:sp>
        <p:nvSpPr>
          <p:cNvPr id="9" name="TextBox 8"/>
          <p:cNvSpPr txBox="1"/>
          <p:nvPr/>
        </p:nvSpPr>
        <p:spPr>
          <a:xfrm>
            <a:off x="533400" y="838201"/>
            <a:ext cx="8001000" cy="4401205"/>
          </a:xfrm>
          <a:prstGeom prst="rect">
            <a:avLst/>
          </a:prstGeom>
          <a:noFill/>
        </p:spPr>
        <p:txBody>
          <a:bodyPr wrap="square" rtlCol="0">
            <a:spAutoFit/>
          </a:bodyPr>
          <a:lstStyle/>
          <a:p>
            <a:r>
              <a:rPr lang="en-US" sz="2000" u="sng" dirty="0" smtClean="0">
                <a:latin typeface="Arial" pitchFamily="34" charset="0"/>
                <a:cs typeface="Arial" pitchFamily="34" charset="0"/>
              </a:rPr>
              <a:t>Internal representation of single precision and double precision floating point numbers</a:t>
            </a:r>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Single precision floating point (32 bits)</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1 - Sign bit</a:t>
            </a:r>
          </a:p>
          <a:p>
            <a:r>
              <a:rPr lang="en-US" sz="2000" dirty="0" smtClean="0">
                <a:latin typeface="Arial" pitchFamily="34" charset="0"/>
                <a:cs typeface="Arial" pitchFamily="34" charset="0"/>
              </a:rPr>
              <a:t>8 – Exponent bits</a:t>
            </a:r>
          </a:p>
          <a:p>
            <a:r>
              <a:rPr lang="en-US" sz="2000" dirty="0" smtClean="0">
                <a:latin typeface="Arial" pitchFamily="34" charset="0"/>
                <a:cs typeface="Arial" pitchFamily="34" charset="0"/>
              </a:rPr>
              <a:t>23 – Mantissa</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Double precision (64 bits)</a:t>
            </a:r>
          </a:p>
          <a:p>
            <a:r>
              <a:rPr lang="en-US" sz="2000" dirty="0" smtClean="0">
                <a:latin typeface="Arial" pitchFamily="34" charset="0"/>
                <a:cs typeface="Arial" pitchFamily="34" charset="0"/>
              </a:rPr>
              <a:t>1 – Sign bit</a:t>
            </a:r>
          </a:p>
          <a:p>
            <a:r>
              <a:rPr lang="en-US" sz="2000" dirty="0" smtClean="0">
                <a:latin typeface="Arial" pitchFamily="34" charset="0"/>
                <a:cs typeface="Arial" pitchFamily="34" charset="0"/>
              </a:rPr>
              <a:t>11 – Exponent bits</a:t>
            </a:r>
          </a:p>
          <a:p>
            <a:r>
              <a:rPr lang="en-US" sz="2000" dirty="0" smtClean="0">
                <a:latin typeface="Arial" pitchFamily="34" charset="0"/>
                <a:cs typeface="Arial" pitchFamily="34" charset="0"/>
              </a:rPr>
              <a:t>52 – Mantissa</a:t>
            </a:r>
          </a:p>
          <a:p>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 calcmode="lin" valueType="num">
                                      <p:cBhvr additive="base">
                                        <p:cTn id="3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anim calcmode="lin" valueType="num">
                                      <p:cBhvr additive="base">
                                        <p:cTn id="43"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10" end="10"/>
                                            </p:txEl>
                                          </p:spTgt>
                                        </p:tgtEl>
                                        <p:attrNameLst>
                                          <p:attrName>style.visibility</p:attrName>
                                        </p:attrNameLst>
                                      </p:cBhvr>
                                      <p:to>
                                        <p:strVal val="visible"/>
                                      </p:to>
                                    </p:set>
                                    <p:anim calcmode="lin" valueType="num">
                                      <p:cBhvr additive="base">
                                        <p:cTn id="49"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11" end="11"/>
                                            </p:txEl>
                                          </p:spTgt>
                                        </p:tgtEl>
                                        <p:attrNameLst>
                                          <p:attrName>style.visibility</p:attrName>
                                        </p:attrNameLst>
                                      </p:cBhvr>
                                      <p:to>
                                        <p:strVal val="visible"/>
                                      </p:to>
                                    </p:set>
                                    <p:anim calcmode="lin" valueType="num">
                                      <p:cBhvr additive="base">
                                        <p:cTn id="55"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38</a:t>
            </a:fld>
            <a:endParaRPr lang="en-US" dirty="0"/>
          </a:p>
        </p:txBody>
      </p:sp>
      <p:sp>
        <p:nvSpPr>
          <p:cNvPr id="9" name="TextBox 8"/>
          <p:cNvSpPr txBox="1"/>
          <p:nvPr/>
        </p:nvSpPr>
        <p:spPr>
          <a:xfrm>
            <a:off x="2057400" y="304800"/>
            <a:ext cx="4648200" cy="381000"/>
          </a:xfrm>
          <a:prstGeom prst="rect">
            <a:avLst/>
          </a:prstGeom>
          <a:noFill/>
        </p:spPr>
        <p:txBody>
          <a:bodyPr wrap="square" rtlCol="0">
            <a:spAutoFit/>
          </a:bodyPr>
          <a:lstStyle/>
          <a:p>
            <a:pPr algn="ctr"/>
            <a:r>
              <a:rPr lang="en-IN" b="1" u="sng" dirty="0" smtClean="0">
                <a:latin typeface="Arial" pitchFamily="34" charset="0"/>
                <a:cs typeface="Arial" pitchFamily="34" charset="0"/>
              </a:rPr>
              <a:t>Data types and range of values</a:t>
            </a:r>
            <a:endParaRPr lang="en-IN" b="1" u="sng" dirty="0">
              <a:latin typeface="Arial" pitchFamily="34" charset="0"/>
              <a:cs typeface="Arial" pitchFamily="34" charset="0"/>
            </a:endParaRPr>
          </a:p>
        </p:txBody>
      </p:sp>
      <p:graphicFrame>
        <p:nvGraphicFramePr>
          <p:cNvPr id="10" name="Table 9"/>
          <p:cNvGraphicFramePr>
            <a:graphicFrameLocks noGrp="1"/>
          </p:cNvGraphicFramePr>
          <p:nvPr/>
        </p:nvGraphicFramePr>
        <p:xfrm>
          <a:off x="838200" y="990602"/>
          <a:ext cx="7848600" cy="5105399"/>
        </p:xfrm>
        <a:graphic>
          <a:graphicData uri="http://schemas.openxmlformats.org/drawingml/2006/table">
            <a:tbl>
              <a:tblPr firstRow="1" bandRow="1">
                <a:tableStyleId>{5C22544A-7EE6-4342-B048-85BDC9FD1C3A}</a:tableStyleId>
              </a:tblPr>
              <a:tblGrid>
                <a:gridCol w="2057400"/>
                <a:gridCol w="1447800"/>
                <a:gridCol w="1447800"/>
                <a:gridCol w="2895600"/>
              </a:tblGrid>
              <a:tr h="392723">
                <a:tc>
                  <a:txBody>
                    <a:bodyPr/>
                    <a:lstStyle/>
                    <a:p>
                      <a:r>
                        <a:rPr lang="en-IN" sz="1400" dirty="0" smtClean="0">
                          <a:latin typeface="Arial" pitchFamily="34" charset="0"/>
                          <a:cs typeface="Arial" pitchFamily="34" charset="0"/>
                        </a:rPr>
                        <a:t>Variable type</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Keyword</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Bytes required</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Range</a:t>
                      </a:r>
                      <a:endParaRPr lang="en-IN" sz="1400" dirty="0">
                        <a:latin typeface="Arial" pitchFamily="34" charset="0"/>
                        <a:cs typeface="Arial" pitchFamily="34" charset="0"/>
                      </a:endParaRPr>
                    </a:p>
                  </a:txBody>
                  <a:tcPr/>
                </a:tc>
              </a:tr>
              <a:tr h="392723">
                <a:tc>
                  <a:txBody>
                    <a:bodyPr/>
                    <a:lstStyle/>
                    <a:p>
                      <a:r>
                        <a:rPr lang="en-IN" sz="1400" dirty="0" smtClean="0">
                          <a:latin typeface="Arial" pitchFamily="34" charset="0"/>
                          <a:cs typeface="Arial" pitchFamily="34" charset="0"/>
                        </a:rPr>
                        <a:t>Character</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char</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1</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-128 to 127</a:t>
                      </a:r>
                      <a:endParaRPr lang="en-IN" sz="1400" dirty="0">
                        <a:latin typeface="Arial" pitchFamily="34" charset="0"/>
                        <a:cs typeface="Arial" pitchFamily="34" charset="0"/>
                      </a:endParaRPr>
                    </a:p>
                  </a:txBody>
                  <a:tcPr/>
                </a:tc>
              </a:tr>
              <a:tr h="392723">
                <a:tc>
                  <a:txBody>
                    <a:bodyPr/>
                    <a:lstStyle/>
                    <a:p>
                      <a:r>
                        <a:rPr lang="en-IN" sz="1400" dirty="0" smtClean="0">
                          <a:latin typeface="Arial" pitchFamily="34" charset="0"/>
                          <a:cs typeface="Arial" pitchFamily="34" charset="0"/>
                        </a:rPr>
                        <a:t>Unsigned character</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unsigned</a:t>
                      </a:r>
                      <a:r>
                        <a:rPr lang="en-IN" sz="1400" baseline="0" dirty="0" smtClean="0">
                          <a:latin typeface="Arial" pitchFamily="34" charset="0"/>
                          <a:cs typeface="Arial" pitchFamily="34" charset="0"/>
                        </a:rPr>
                        <a:t> char</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1</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0 to 255</a:t>
                      </a:r>
                      <a:endParaRPr lang="en-IN" sz="1400" dirty="0">
                        <a:latin typeface="Arial" pitchFamily="34" charset="0"/>
                        <a:cs typeface="Arial" pitchFamily="34" charset="0"/>
                      </a:endParaRPr>
                    </a:p>
                  </a:txBody>
                  <a:tcPr/>
                </a:tc>
              </a:tr>
              <a:tr h="392723">
                <a:tc>
                  <a:txBody>
                    <a:bodyPr/>
                    <a:lstStyle/>
                    <a:p>
                      <a:r>
                        <a:rPr lang="en-IN" sz="1400" dirty="0" smtClean="0">
                          <a:latin typeface="Arial" pitchFamily="34" charset="0"/>
                          <a:cs typeface="Arial" pitchFamily="34" charset="0"/>
                        </a:rPr>
                        <a:t>Integer</a:t>
                      </a:r>
                      <a:endParaRPr lang="en-IN" sz="1400" dirty="0">
                        <a:latin typeface="Arial" pitchFamily="34" charset="0"/>
                        <a:cs typeface="Arial" pitchFamily="34" charset="0"/>
                      </a:endParaRPr>
                    </a:p>
                  </a:txBody>
                  <a:tcPr/>
                </a:tc>
                <a:tc>
                  <a:txBody>
                    <a:bodyPr/>
                    <a:lstStyle/>
                    <a:p>
                      <a:r>
                        <a:rPr lang="en-IN" sz="1400" dirty="0" err="1" smtClean="0">
                          <a:latin typeface="Arial" pitchFamily="34" charset="0"/>
                          <a:cs typeface="Arial" pitchFamily="34" charset="0"/>
                        </a:rPr>
                        <a:t>int</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2 (?)</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-32768 to 32767</a:t>
                      </a:r>
                      <a:endParaRPr lang="en-IN" sz="1400" dirty="0">
                        <a:latin typeface="Arial" pitchFamily="34" charset="0"/>
                        <a:cs typeface="Arial" pitchFamily="34" charset="0"/>
                      </a:endParaRPr>
                    </a:p>
                  </a:txBody>
                  <a:tcPr/>
                </a:tc>
              </a:tr>
              <a:tr h="392723">
                <a:tc>
                  <a:txBody>
                    <a:bodyPr/>
                    <a:lstStyle/>
                    <a:p>
                      <a:r>
                        <a:rPr lang="en-IN" sz="1400" dirty="0" smtClean="0">
                          <a:latin typeface="Arial" pitchFamily="34" charset="0"/>
                          <a:cs typeface="Arial" pitchFamily="34" charset="0"/>
                        </a:rPr>
                        <a:t>Short integer</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short </a:t>
                      </a:r>
                      <a:r>
                        <a:rPr lang="en-IN" sz="1400" dirty="0" err="1" smtClean="0">
                          <a:latin typeface="Arial" pitchFamily="34" charset="0"/>
                          <a:cs typeface="Arial" pitchFamily="34" charset="0"/>
                        </a:rPr>
                        <a:t>int</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2</a:t>
                      </a:r>
                      <a:endParaRPr lang="en-IN" sz="14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Arial" pitchFamily="34" charset="0"/>
                          <a:cs typeface="Arial" pitchFamily="34" charset="0"/>
                        </a:rPr>
                        <a:t>-32768 to 32767</a:t>
                      </a:r>
                      <a:endParaRPr lang="en-IN" sz="1400" dirty="0">
                        <a:latin typeface="Arial" pitchFamily="34" charset="0"/>
                        <a:cs typeface="Arial" pitchFamily="34" charset="0"/>
                      </a:endParaRPr>
                    </a:p>
                  </a:txBody>
                  <a:tcPr/>
                </a:tc>
              </a:tr>
              <a:tr h="392723">
                <a:tc>
                  <a:txBody>
                    <a:bodyPr/>
                    <a:lstStyle/>
                    <a:p>
                      <a:r>
                        <a:rPr lang="en-IN" sz="1400" dirty="0" smtClean="0">
                          <a:latin typeface="Arial" pitchFamily="34" charset="0"/>
                          <a:cs typeface="Arial" pitchFamily="34" charset="0"/>
                        </a:rPr>
                        <a:t>Long integer</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long </a:t>
                      </a:r>
                      <a:r>
                        <a:rPr lang="en-IN" sz="1400" dirty="0" err="1" smtClean="0">
                          <a:latin typeface="Arial" pitchFamily="34" charset="0"/>
                          <a:cs typeface="Arial" pitchFamily="34" charset="0"/>
                        </a:rPr>
                        <a:t>int</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4</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-2,147,483,648 to 2,147,483,647</a:t>
                      </a:r>
                      <a:endParaRPr lang="en-IN" sz="1400" dirty="0">
                        <a:latin typeface="Arial" pitchFamily="34" charset="0"/>
                        <a:cs typeface="Arial" pitchFamily="34" charset="0"/>
                      </a:endParaRPr>
                    </a:p>
                  </a:txBody>
                  <a:tcPr/>
                </a:tc>
              </a:tr>
              <a:tr h="392723">
                <a:tc>
                  <a:txBody>
                    <a:bodyPr/>
                    <a:lstStyle/>
                    <a:p>
                      <a:r>
                        <a:rPr lang="en-IN" sz="1400" dirty="0" smtClean="0">
                          <a:latin typeface="Arial" pitchFamily="34" charset="0"/>
                          <a:cs typeface="Arial" pitchFamily="34" charset="0"/>
                        </a:rPr>
                        <a:t>Unsigned integer</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unsigned </a:t>
                      </a:r>
                      <a:r>
                        <a:rPr lang="en-IN" sz="1400" dirty="0" err="1" smtClean="0">
                          <a:latin typeface="Arial" pitchFamily="34" charset="0"/>
                          <a:cs typeface="Arial" pitchFamily="34" charset="0"/>
                        </a:rPr>
                        <a:t>int</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2(?)</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0 to 65535</a:t>
                      </a:r>
                      <a:endParaRPr lang="en-IN" sz="1400" dirty="0">
                        <a:latin typeface="Arial" pitchFamily="34" charset="0"/>
                        <a:cs typeface="Arial" pitchFamily="34" charset="0"/>
                      </a:endParaRPr>
                    </a:p>
                  </a:txBody>
                  <a:tcPr/>
                </a:tc>
              </a:tr>
              <a:tr h="392723">
                <a:tc>
                  <a:txBody>
                    <a:bodyPr/>
                    <a:lstStyle/>
                    <a:p>
                      <a:r>
                        <a:rPr lang="en-IN" sz="1400" dirty="0" smtClean="0">
                          <a:latin typeface="Arial" pitchFamily="34" charset="0"/>
                          <a:cs typeface="Arial" pitchFamily="34" charset="0"/>
                        </a:rPr>
                        <a:t>Unsigned short integer</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unsigned short</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2</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0 to 65535</a:t>
                      </a:r>
                      <a:endParaRPr lang="en-IN" sz="1400" dirty="0">
                        <a:latin typeface="Arial" pitchFamily="34" charset="0"/>
                        <a:cs typeface="Arial" pitchFamily="34" charset="0"/>
                      </a:endParaRPr>
                    </a:p>
                  </a:txBody>
                  <a:tcPr/>
                </a:tc>
              </a:tr>
              <a:tr h="392723">
                <a:tc>
                  <a:txBody>
                    <a:bodyPr/>
                    <a:lstStyle/>
                    <a:p>
                      <a:r>
                        <a:rPr lang="en-IN" sz="1400" dirty="0" smtClean="0">
                          <a:latin typeface="Arial" pitchFamily="34" charset="0"/>
                          <a:cs typeface="Arial" pitchFamily="34" charset="0"/>
                        </a:rPr>
                        <a:t>Unsigned long integer</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unsigned long</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4</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0 to 4,294,967,295</a:t>
                      </a:r>
                      <a:endParaRPr lang="en-IN" sz="1400" dirty="0">
                        <a:latin typeface="Arial" pitchFamily="34" charset="0"/>
                        <a:cs typeface="Arial" pitchFamily="34" charset="0"/>
                      </a:endParaRPr>
                    </a:p>
                  </a:txBody>
                  <a:tcPr/>
                </a:tc>
              </a:tr>
              <a:tr h="392723">
                <a:tc>
                  <a:txBody>
                    <a:bodyPr/>
                    <a:lstStyle/>
                    <a:p>
                      <a:r>
                        <a:rPr lang="en-IN" sz="1400" dirty="0" smtClean="0">
                          <a:latin typeface="Arial" pitchFamily="34" charset="0"/>
                          <a:cs typeface="Arial" pitchFamily="34" charset="0"/>
                        </a:rPr>
                        <a:t>Float</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float</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4</a:t>
                      </a:r>
                      <a:endParaRPr lang="en-IN" sz="1400" dirty="0">
                        <a:latin typeface="Arial" pitchFamily="34" charset="0"/>
                        <a:cs typeface="Arial" pitchFamily="34" charset="0"/>
                      </a:endParaRPr>
                    </a:p>
                  </a:txBody>
                  <a:tcPr/>
                </a:tc>
                <a:tc>
                  <a:txBody>
                    <a:bodyPr/>
                    <a:lstStyle/>
                    <a:p>
                      <a:r>
                        <a:rPr lang="en-IN" sz="1800" b="0" i="0" kern="1200" dirty="0" smtClean="0">
                          <a:solidFill>
                            <a:schemeClr val="dk1"/>
                          </a:solidFill>
                          <a:latin typeface="+mn-lt"/>
                          <a:ea typeface="+mn-ea"/>
                          <a:cs typeface="+mn-cs"/>
                        </a:rPr>
                        <a:t>-3.4E+38 to +3.4E+38</a:t>
                      </a:r>
                      <a:endParaRPr lang="en-IN" sz="1400" dirty="0">
                        <a:latin typeface="Arial" pitchFamily="34" charset="0"/>
                        <a:cs typeface="Arial" pitchFamily="34" charset="0"/>
                      </a:endParaRPr>
                    </a:p>
                  </a:txBody>
                  <a:tcPr/>
                </a:tc>
              </a:tr>
              <a:tr h="392723">
                <a:tc>
                  <a:txBody>
                    <a:bodyPr/>
                    <a:lstStyle/>
                    <a:p>
                      <a:r>
                        <a:rPr lang="en-IN" sz="1400" dirty="0" smtClean="0">
                          <a:latin typeface="Arial" pitchFamily="34" charset="0"/>
                          <a:cs typeface="Arial" pitchFamily="34" charset="0"/>
                        </a:rPr>
                        <a:t>Double</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double</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8</a:t>
                      </a:r>
                      <a:endParaRPr lang="en-IN" sz="1400" dirty="0">
                        <a:latin typeface="Arial" pitchFamily="34" charset="0"/>
                        <a:cs typeface="Arial" pitchFamily="34" charset="0"/>
                      </a:endParaRPr>
                    </a:p>
                  </a:txBody>
                  <a:tcPr/>
                </a:tc>
                <a:tc>
                  <a:txBody>
                    <a:bodyPr/>
                    <a:lstStyle/>
                    <a:p>
                      <a:r>
                        <a:rPr lang="en-IN" sz="1800" b="0" i="0" kern="1200" dirty="0" smtClean="0">
                          <a:solidFill>
                            <a:schemeClr val="dk1"/>
                          </a:solidFill>
                          <a:latin typeface="+mn-lt"/>
                          <a:ea typeface="+mn-ea"/>
                          <a:cs typeface="+mn-cs"/>
                        </a:rPr>
                        <a:t>-1.7E+308 to +1.7E+308</a:t>
                      </a:r>
                      <a:endParaRPr lang="en-IN" sz="1400" dirty="0">
                        <a:latin typeface="Arial" pitchFamily="34" charset="0"/>
                        <a:cs typeface="Arial" pitchFamily="34" charset="0"/>
                      </a:endParaRPr>
                    </a:p>
                  </a:txBody>
                  <a:tcPr/>
                </a:tc>
              </a:tr>
              <a:tr h="392723">
                <a:tc>
                  <a:txBody>
                    <a:bodyPr/>
                    <a:lstStyle/>
                    <a:p>
                      <a:r>
                        <a:rPr lang="en-IN" sz="1400" dirty="0" smtClean="0">
                          <a:latin typeface="Arial" pitchFamily="34" charset="0"/>
                          <a:cs typeface="Arial" pitchFamily="34" charset="0"/>
                        </a:rPr>
                        <a:t>Long </a:t>
                      </a:r>
                      <a:r>
                        <a:rPr lang="en-IN" sz="1400" dirty="0" err="1" smtClean="0">
                          <a:latin typeface="Arial" pitchFamily="34" charset="0"/>
                          <a:cs typeface="Arial" pitchFamily="34" charset="0"/>
                        </a:rPr>
                        <a:t>long</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long long</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8</a:t>
                      </a:r>
                      <a:endParaRPr lang="en-IN" sz="1400" dirty="0">
                        <a:latin typeface="Arial" pitchFamily="34" charset="0"/>
                        <a:cs typeface="Arial" pitchFamily="34" charset="0"/>
                      </a:endParaRPr>
                    </a:p>
                  </a:txBody>
                  <a:tcPr/>
                </a:tc>
                <a:tc>
                  <a:txBody>
                    <a:bodyPr/>
                    <a:lstStyle/>
                    <a:p>
                      <a:endParaRPr lang="en-IN" sz="1400" dirty="0">
                        <a:latin typeface="Arial" pitchFamily="34" charset="0"/>
                        <a:cs typeface="Arial" pitchFamily="34" charset="0"/>
                      </a:endParaRPr>
                    </a:p>
                  </a:txBody>
                  <a:tcPr/>
                </a:tc>
              </a:tr>
              <a:tr h="392723">
                <a:tc>
                  <a:txBody>
                    <a:bodyPr/>
                    <a:lstStyle/>
                    <a:p>
                      <a:r>
                        <a:rPr lang="en-IN" sz="1400" dirty="0" smtClean="0">
                          <a:latin typeface="Arial" pitchFamily="34" charset="0"/>
                          <a:cs typeface="Arial" pitchFamily="34" charset="0"/>
                        </a:rPr>
                        <a:t>Long double</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long double</a:t>
                      </a:r>
                      <a:endParaRPr lang="en-IN" sz="1400" dirty="0">
                        <a:latin typeface="Arial" pitchFamily="34" charset="0"/>
                        <a:cs typeface="Arial" pitchFamily="34" charset="0"/>
                      </a:endParaRPr>
                    </a:p>
                  </a:txBody>
                  <a:tcPr/>
                </a:tc>
                <a:tc>
                  <a:txBody>
                    <a:bodyPr/>
                    <a:lstStyle/>
                    <a:p>
                      <a:r>
                        <a:rPr lang="en-IN" sz="1400" dirty="0" smtClean="0">
                          <a:latin typeface="Arial" pitchFamily="34" charset="0"/>
                          <a:cs typeface="Arial" pitchFamily="34" charset="0"/>
                        </a:rPr>
                        <a:t>10</a:t>
                      </a:r>
                      <a:endParaRPr lang="en-IN" sz="1400" dirty="0">
                        <a:latin typeface="Arial" pitchFamily="34" charset="0"/>
                        <a:cs typeface="Arial" pitchFamily="34" charset="0"/>
                      </a:endParaRPr>
                    </a:p>
                  </a:txBody>
                  <a:tcPr/>
                </a:tc>
                <a:tc>
                  <a:txBody>
                    <a:bodyPr/>
                    <a:lstStyle/>
                    <a:p>
                      <a:endParaRPr lang="en-IN" sz="1400" dirty="0">
                        <a:latin typeface="Arial" pitchFamily="34" charset="0"/>
                        <a:cs typeface="Arial" pitchFamily="34" charset="0"/>
                      </a:endParaRPr>
                    </a:p>
                  </a:txBody>
                  <a:tcPr/>
                </a:tc>
              </a:tr>
            </a:tbl>
          </a:graphicData>
        </a:graphic>
      </p:graphicFrame>
      <p:pic>
        <p:nvPicPr>
          <p:cNvPr id="11"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39</a:t>
            </a:fld>
            <a:endParaRPr lang="en-US" dirty="0"/>
          </a:p>
        </p:txBody>
      </p:sp>
      <p:sp>
        <p:nvSpPr>
          <p:cNvPr id="9" name="TextBox 8"/>
          <p:cNvSpPr txBox="1"/>
          <p:nvPr/>
        </p:nvSpPr>
        <p:spPr>
          <a:xfrm>
            <a:off x="533400" y="838201"/>
            <a:ext cx="8001000" cy="5355312"/>
          </a:xfrm>
          <a:prstGeom prst="rect">
            <a:avLst/>
          </a:prstGeom>
          <a:noFill/>
        </p:spPr>
        <p:txBody>
          <a:bodyPr wrap="square" rtlCol="0">
            <a:spAutoFit/>
          </a:bodyPr>
          <a:lstStyle/>
          <a:p>
            <a:r>
              <a:rPr lang="en-IN" b="1" u="sng" dirty="0" smtClean="0">
                <a:latin typeface="Arial" pitchFamily="34" charset="0"/>
                <a:cs typeface="Arial" pitchFamily="34" charset="0"/>
              </a:rPr>
              <a:t>A Note</a:t>
            </a:r>
          </a:p>
          <a:p>
            <a:r>
              <a:rPr lang="en-IN" b="1" u="sng" dirty="0" smtClean="0">
                <a:latin typeface="Arial" pitchFamily="34" charset="0"/>
                <a:cs typeface="Arial" pitchFamily="34" charset="0"/>
              </a:rPr>
              <a:t>64-bit data models</a:t>
            </a:r>
          </a:p>
          <a:p>
            <a:r>
              <a:rPr lang="en-IN" dirty="0" smtClean="0">
                <a:latin typeface="Arial" pitchFamily="34" charset="0"/>
                <a:cs typeface="Arial" pitchFamily="34" charset="0"/>
              </a:rPr>
              <a:t>In 32-bit programs, pointers and data types such as integers generally have the same length. This is not necessarily true on 64-bit machines. Mixing data types in programming languages such as C and its descendants such as C++ and Objective-C may thus work on 32-bit implementations but not on 64-bit implementations.</a:t>
            </a:r>
          </a:p>
          <a:p>
            <a:endParaRPr lang="en-IN" dirty="0" smtClean="0">
              <a:latin typeface="Arial" pitchFamily="34" charset="0"/>
              <a:cs typeface="Arial" pitchFamily="34" charset="0"/>
            </a:endParaRPr>
          </a:p>
          <a:p>
            <a:r>
              <a:rPr lang="en-IN" dirty="0" smtClean="0">
                <a:latin typeface="Arial" pitchFamily="34" charset="0"/>
                <a:cs typeface="Arial" pitchFamily="34" charset="0"/>
              </a:rPr>
              <a:t>In many programming environments for C and C-derived languages on 64-bit machines, </a:t>
            </a:r>
            <a:r>
              <a:rPr lang="en-IN" b="1" u="sng" dirty="0" err="1" smtClean="0">
                <a:latin typeface="Arial" pitchFamily="34" charset="0"/>
                <a:cs typeface="Arial" pitchFamily="34" charset="0"/>
              </a:rPr>
              <a:t>int</a:t>
            </a:r>
            <a:r>
              <a:rPr lang="en-IN" b="1" u="sng" dirty="0" smtClean="0">
                <a:latin typeface="Arial" pitchFamily="34" charset="0"/>
                <a:cs typeface="Arial" pitchFamily="34" charset="0"/>
              </a:rPr>
              <a:t> variables are still 32 bits wide, but long integers and pointers are 64 bits wide</a:t>
            </a:r>
            <a:r>
              <a:rPr lang="en-IN" dirty="0" smtClean="0">
                <a:latin typeface="Arial" pitchFamily="34" charset="0"/>
                <a:cs typeface="Arial" pitchFamily="34" charset="0"/>
              </a:rPr>
              <a:t>. These are described as having an </a:t>
            </a:r>
            <a:r>
              <a:rPr lang="en-IN" i="1" dirty="0" smtClean="0">
                <a:latin typeface="Arial" pitchFamily="34" charset="0"/>
                <a:cs typeface="Arial" pitchFamily="34" charset="0"/>
              </a:rPr>
              <a:t>LP64</a:t>
            </a:r>
            <a:r>
              <a:rPr lang="en-IN" dirty="0" smtClean="0">
                <a:latin typeface="Arial" pitchFamily="34" charset="0"/>
                <a:cs typeface="Arial" pitchFamily="34" charset="0"/>
              </a:rPr>
              <a:t> data model. Another alternative is the </a:t>
            </a:r>
            <a:r>
              <a:rPr lang="en-IN" i="1" dirty="0" smtClean="0">
                <a:latin typeface="Arial" pitchFamily="34" charset="0"/>
                <a:cs typeface="Arial" pitchFamily="34" charset="0"/>
              </a:rPr>
              <a:t>ILP64</a:t>
            </a:r>
            <a:r>
              <a:rPr lang="en-IN" dirty="0" smtClean="0">
                <a:latin typeface="Arial" pitchFamily="34" charset="0"/>
                <a:cs typeface="Arial" pitchFamily="34" charset="0"/>
              </a:rPr>
              <a:t> data model in </a:t>
            </a:r>
            <a:r>
              <a:rPr lang="en-IN" b="1" u="sng" dirty="0" smtClean="0">
                <a:latin typeface="Arial" pitchFamily="34" charset="0"/>
                <a:cs typeface="Arial" pitchFamily="34" charset="0"/>
              </a:rPr>
              <a:t>which all three data types are 64 bits wide, and even </a:t>
            </a:r>
            <a:r>
              <a:rPr lang="en-IN" b="1" i="1" u="sng" dirty="0" smtClean="0">
                <a:latin typeface="Arial" pitchFamily="34" charset="0"/>
                <a:cs typeface="Arial" pitchFamily="34" charset="0"/>
              </a:rPr>
              <a:t>SILP64</a:t>
            </a:r>
            <a:r>
              <a:rPr lang="en-IN" b="1" u="sng" dirty="0" smtClean="0">
                <a:latin typeface="Arial" pitchFamily="34" charset="0"/>
                <a:cs typeface="Arial" pitchFamily="34" charset="0"/>
              </a:rPr>
              <a:t> where </a:t>
            </a:r>
            <a:r>
              <a:rPr lang="en-IN" b="1" i="1" u="sng" dirty="0" smtClean="0">
                <a:latin typeface="Arial" pitchFamily="34" charset="0"/>
                <a:cs typeface="Arial" pitchFamily="34" charset="0"/>
              </a:rPr>
              <a:t>short</a:t>
            </a:r>
            <a:r>
              <a:rPr lang="en-IN" b="1" u="sng" dirty="0" smtClean="0">
                <a:latin typeface="Arial" pitchFamily="34" charset="0"/>
                <a:cs typeface="Arial" pitchFamily="34" charset="0"/>
              </a:rPr>
              <a:t> integers are also 64 bits wide</a:t>
            </a:r>
            <a:r>
              <a:rPr lang="en-IN" dirty="0" smtClean="0">
                <a:latin typeface="Arial" pitchFamily="34" charset="0"/>
                <a:cs typeface="Arial" pitchFamily="34" charset="0"/>
              </a:rPr>
              <a:t>.</a:t>
            </a:r>
            <a:r>
              <a:rPr lang="en-IN" baseline="30000" dirty="0" smtClean="0">
                <a:latin typeface="Arial" pitchFamily="34" charset="0"/>
                <a:cs typeface="Arial" pitchFamily="34" charset="0"/>
              </a:rPr>
              <a:t> </a:t>
            </a:r>
            <a:r>
              <a:rPr lang="en-IN" dirty="0" smtClean="0">
                <a:latin typeface="Arial" pitchFamily="34" charset="0"/>
                <a:cs typeface="Arial" pitchFamily="34" charset="0"/>
              </a:rPr>
              <a:t>However, in most cases the modifications required are relatively minor and straightforward, and many well-written programs can simply be recompiled for the new environment with no changes. </a:t>
            </a:r>
            <a:r>
              <a:rPr lang="en-IN" u="sng" dirty="0" smtClean="0">
                <a:latin typeface="Arial" pitchFamily="34" charset="0"/>
                <a:cs typeface="Arial" pitchFamily="34" charset="0"/>
              </a:rPr>
              <a:t>Another alternative is the LLP64 model, which maintains compatibility with 32-bit code by leaving both </a:t>
            </a:r>
            <a:r>
              <a:rPr lang="en-IN" u="sng" dirty="0" err="1" smtClean="0">
                <a:latin typeface="Arial" pitchFamily="34" charset="0"/>
                <a:cs typeface="Arial" pitchFamily="34" charset="0"/>
              </a:rPr>
              <a:t>int</a:t>
            </a:r>
            <a:r>
              <a:rPr lang="en-IN" u="sng" dirty="0" smtClean="0">
                <a:latin typeface="Arial" pitchFamily="34" charset="0"/>
                <a:cs typeface="Arial" pitchFamily="34" charset="0"/>
              </a:rPr>
              <a:t> and long as 32-bit</a:t>
            </a:r>
            <a:r>
              <a:rPr lang="en-IN" dirty="0" smtClean="0">
                <a:latin typeface="Arial" pitchFamily="34" charset="0"/>
                <a:cs typeface="Arial" pitchFamily="34" charset="0"/>
              </a:rPr>
              <a:t>. </a:t>
            </a:r>
            <a:r>
              <a:rPr lang="en-IN" i="1" dirty="0" smtClean="0">
                <a:latin typeface="Arial" pitchFamily="34" charset="0"/>
                <a:cs typeface="Arial" pitchFamily="34" charset="0"/>
              </a:rPr>
              <a:t>LL</a:t>
            </a:r>
            <a:r>
              <a:rPr lang="en-IN" dirty="0" smtClean="0">
                <a:latin typeface="Arial" pitchFamily="34" charset="0"/>
                <a:cs typeface="Arial" pitchFamily="34" charset="0"/>
              </a:rPr>
              <a:t> refers to the </a:t>
            </a:r>
            <a:r>
              <a:rPr lang="en-IN" i="1" dirty="0" smtClean="0">
                <a:latin typeface="Arial" pitchFamily="34" charset="0"/>
                <a:cs typeface="Arial" pitchFamily="34" charset="0"/>
              </a:rPr>
              <a:t>long </a:t>
            </a:r>
            <a:r>
              <a:rPr lang="en-IN" i="1" dirty="0" err="1" smtClean="0">
                <a:latin typeface="Arial" pitchFamily="34" charset="0"/>
                <a:cs typeface="Arial" pitchFamily="34" charset="0"/>
              </a:rPr>
              <a:t>long</a:t>
            </a:r>
            <a:r>
              <a:rPr lang="en-IN" i="1" dirty="0" smtClean="0">
                <a:latin typeface="Arial" pitchFamily="34" charset="0"/>
                <a:cs typeface="Arial" pitchFamily="34" charset="0"/>
              </a:rPr>
              <a:t> integer</a:t>
            </a:r>
            <a:r>
              <a:rPr lang="en-IN" dirty="0" smtClean="0">
                <a:latin typeface="Arial" pitchFamily="34" charset="0"/>
                <a:cs typeface="Arial" pitchFamily="34" charset="0"/>
              </a:rPr>
              <a:t> type, which is at least 64 bits on all platforms, including 32-bit environments.</a:t>
            </a:r>
            <a:endParaRPr lang="en-IN" b="1" u="sng"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2"/>
            <a:ext cx="8010580" cy="5262979"/>
          </a:xfrm>
          <a:prstGeom prst="rect">
            <a:avLst/>
          </a:prstGeom>
          <a:noFill/>
        </p:spPr>
        <p:txBody>
          <a:bodyPr wrap="square" rtlCol="0">
            <a:spAutoFit/>
          </a:bodyPr>
          <a:lstStyle/>
          <a:p>
            <a:r>
              <a:rPr lang="en-US" sz="2400" b="1" u="sng" dirty="0" smtClean="0">
                <a:latin typeface="Arial" pitchFamily="34" charset="0"/>
                <a:cs typeface="Arial" pitchFamily="34" charset="0"/>
              </a:rPr>
              <a:t>The C Programming Language</a:t>
            </a:r>
          </a:p>
          <a:p>
            <a:r>
              <a:rPr lang="en-IN" sz="2400" u="sng" dirty="0" smtClean="0">
                <a:latin typeface="Arial" pitchFamily="34" charset="0"/>
                <a:cs typeface="Arial" pitchFamily="34" charset="0"/>
              </a:rPr>
              <a:t>C</a:t>
            </a:r>
            <a:r>
              <a:rPr lang="en-IN" sz="2400" dirty="0" smtClean="0">
                <a:latin typeface="Arial" pitchFamily="34" charset="0"/>
                <a:cs typeface="Arial" pitchFamily="34" charset="0"/>
              </a:rPr>
              <a:t> is one of the most important programming languages in the history of computing. </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C provided the basis for a number of other languages which followed it.</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C was born out of necessity.</a:t>
            </a:r>
          </a:p>
          <a:p>
            <a:r>
              <a:rPr lang="en-IN" sz="2400" dirty="0" smtClean="0">
                <a:latin typeface="Arial" pitchFamily="34" charset="0"/>
                <a:cs typeface="Arial" pitchFamily="34" charset="0"/>
              </a:rPr>
              <a:t>Dennis Ritchie (Bell Labs AT &amp; T) (in the 1960s) -  developed </a:t>
            </a:r>
            <a:r>
              <a:rPr lang="en-IN" sz="2400" dirty="0" err="1" smtClean="0">
                <a:latin typeface="Arial" pitchFamily="34" charset="0"/>
                <a:cs typeface="Arial" pitchFamily="34" charset="0"/>
              </a:rPr>
              <a:t>Multics</a:t>
            </a:r>
            <a:r>
              <a:rPr lang="en-IN" sz="2400" dirty="0" smtClean="0">
                <a:latin typeface="Arial" pitchFamily="34" charset="0"/>
                <a:cs typeface="Arial" pitchFamily="34" charset="0"/>
              </a:rPr>
              <a:t> using assembly language. Not cost effective – the project was dropped by Bell.</a:t>
            </a:r>
          </a:p>
          <a:p>
            <a:r>
              <a:rPr lang="en-IN" sz="2400" dirty="0" smtClean="0">
                <a:latin typeface="Arial" pitchFamily="34" charset="0"/>
                <a:cs typeface="Arial" pitchFamily="34" charset="0"/>
              </a:rPr>
              <a:t>Ritchie, Ken Thompson and Brian Kernighan – created UNIX using assembly language, Fortran and a language called ‘B’. </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40</a:t>
            </a:fld>
            <a:endParaRPr lang="en-US" dirty="0"/>
          </a:p>
        </p:txBody>
      </p:sp>
      <p:sp>
        <p:nvSpPr>
          <p:cNvPr id="9" name="TextBox 8"/>
          <p:cNvSpPr txBox="1"/>
          <p:nvPr/>
        </p:nvSpPr>
        <p:spPr>
          <a:xfrm>
            <a:off x="533400" y="838202"/>
            <a:ext cx="8001000" cy="4708981"/>
          </a:xfrm>
          <a:prstGeom prst="rect">
            <a:avLst/>
          </a:prstGeom>
          <a:noFill/>
        </p:spPr>
        <p:txBody>
          <a:bodyPr wrap="square" rtlCol="0">
            <a:spAutoFit/>
          </a:bodyPr>
          <a:lstStyle/>
          <a:p>
            <a:r>
              <a:rPr lang="en-IN" sz="2000" b="1" u="sng" dirty="0" smtClean="0">
                <a:latin typeface="Arial" pitchFamily="34" charset="0"/>
                <a:cs typeface="Arial" pitchFamily="34" charset="0"/>
              </a:rPr>
              <a:t>Basic Input and Output in ‘C’</a:t>
            </a:r>
          </a:p>
          <a:p>
            <a:endParaRPr lang="en-IN" sz="2000" b="1" u="sng" dirty="0" smtClean="0">
              <a:latin typeface="Arial" pitchFamily="34" charset="0"/>
              <a:cs typeface="Arial" pitchFamily="34" charset="0"/>
            </a:endParaRPr>
          </a:p>
          <a:p>
            <a:r>
              <a:rPr lang="en-US" sz="2000" b="1" dirty="0" err="1" smtClean="0">
                <a:latin typeface="Arial" pitchFamily="34" charset="0"/>
                <a:cs typeface="Arial" pitchFamily="34" charset="0"/>
              </a:rPr>
              <a:t>int</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getchar</a:t>
            </a:r>
            <a:r>
              <a:rPr lang="en-US" sz="2000" b="1" dirty="0" smtClean="0">
                <a:latin typeface="Arial" pitchFamily="34" charset="0"/>
                <a:cs typeface="Arial" pitchFamily="34" charset="0"/>
              </a:rPr>
              <a:t>(void)</a:t>
            </a:r>
            <a:r>
              <a:rPr lang="en-US" sz="2000" dirty="0" smtClean="0">
                <a:latin typeface="Arial" pitchFamily="34" charset="0"/>
                <a:cs typeface="Arial" pitchFamily="34" charset="0"/>
              </a:rPr>
              <a:t> - </a:t>
            </a:r>
            <a:r>
              <a:rPr lang="en-US" sz="2000" u="sng" dirty="0" smtClean="0">
                <a:latin typeface="Arial" pitchFamily="34" charset="0"/>
                <a:cs typeface="Arial" pitchFamily="34" charset="0"/>
              </a:rPr>
              <a:t>reads the next available character from the keyboard and returns it as an integer</a:t>
            </a:r>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Reads only single character at a time. </a:t>
            </a:r>
          </a:p>
          <a:p>
            <a:r>
              <a:rPr lang="en-US" sz="2000" dirty="0" smtClean="0">
                <a:latin typeface="Arial" pitchFamily="34" charset="0"/>
                <a:cs typeface="Arial" pitchFamily="34" charset="0"/>
              </a:rPr>
              <a:t>Use this method in the loop in case you want to read more than one character from the keyboard.</a:t>
            </a:r>
          </a:p>
          <a:p>
            <a:endParaRPr lang="en-US" sz="2000" dirty="0" smtClean="0">
              <a:latin typeface="Arial" pitchFamily="34" charset="0"/>
              <a:cs typeface="Arial" pitchFamily="34" charset="0"/>
            </a:endParaRPr>
          </a:p>
          <a:p>
            <a:r>
              <a:rPr lang="en-US" sz="2000" b="1" dirty="0" err="1" smtClean="0">
                <a:latin typeface="Arial" pitchFamily="34" charset="0"/>
                <a:cs typeface="Arial" pitchFamily="34" charset="0"/>
              </a:rPr>
              <a:t>int</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putchar</a:t>
            </a:r>
            <a:r>
              <a:rPr lang="en-US" sz="2000" b="1" dirty="0" smtClean="0">
                <a:latin typeface="Arial" pitchFamily="34" charset="0"/>
                <a:cs typeface="Arial" pitchFamily="34" charset="0"/>
              </a:rPr>
              <a:t>(</a:t>
            </a:r>
            <a:r>
              <a:rPr lang="en-US" sz="2000" b="1" dirty="0" err="1" smtClean="0">
                <a:latin typeface="Arial" pitchFamily="34" charset="0"/>
                <a:cs typeface="Arial" pitchFamily="34" charset="0"/>
              </a:rPr>
              <a:t>int</a:t>
            </a:r>
            <a:r>
              <a:rPr lang="en-US" sz="2000" b="1" dirty="0" smtClean="0">
                <a:latin typeface="Arial" pitchFamily="34" charset="0"/>
                <a:cs typeface="Arial" pitchFamily="34" charset="0"/>
              </a:rPr>
              <a:t> c)</a:t>
            </a:r>
            <a:r>
              <a:rPr lang="en-US" sz="2000" dirty="0" smtClean="0">
                <a:latin typeface="Arial" pitchFamily="34" charset="0"/>
                <a:cs typeface="Arial" pitchFamily="34" charset="0"/>
              </a:rPr>
              <a:t> - </a:t>
            </a:r>
            <a:r>
              <a:rPr lang="en-US" sz="2000" u="sng" dirty="0" smtClean="0">
                <a:latin typeface="Arial" pitchFamily="34" charset="0"/>
                <a:cs typeface="Arial" pitchFamily="34" charset="0"/>
              </a:rPr>
              <a:t>puts the passed character on the screen and returns the same character</a:t>
            </a:r>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Puts only single character at a time. </a:t>
            </a:r>
          </a:p>
          <a:p>
            <a:r>
              <a:rPr lang="en-US" sz="2000" dirty="0" smtClean="0">
                <a:latin typeface="Arial" pitchFamily="34" charset="0"/>
                <a:cs typeface="Arial" pitchFamily="34" charset="0"/>
              </a:rPr>
              <a:t>Use this method in the loop in case you want to display more than one character on the screen.</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 sample program is </a:t>
            </a:r>
            <a:r>
              <a:rPr lang="en-US" sz="2000" dirty="0" smtClean="0">
                <a:latin typeface="Arial" pitchFamily="34" charset="0"/>
                <a:cs typeface="Arial" pitchFamily="34" charset="0"/>
                <a:hlinkClick r:id="rId2" action="ppaction://hlinkfile"/>
              </a:rPr>
              <a:t>here</a:t>
            </a:r>
            <a:endParaRPr lang="en-IN" sz="2000" b="1" u="sng"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10" end="10"/>
                                            </p:txEl>
                                          </p:spTgt>
                                        </p:tgtEl>
                                        <p:attrNameLst>
                                          <p:attrName>style.visibility</p:attrName>
                                        </p:attrNameLst>
                                      </p:cBhvr>
                                      <p:to>
                                        <p:strVal val="visible"/>
                                      </p:to>
                                    </p:set>
                                    <p:anim calcmode="lin" valueType="num">
                                      <p:cBhvr additive="base">
                                        <p:cTn id="49"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41</a:t>
            </a:fld>
            <a:endParaRPr lang="en-US" dirty="0"/>
          </a:p>
        </p:txBody>
      </p:sp>
      <p:sp>
        <p:nvSpPr>
          <p:cNvPr id="9" name="TextBox 8"/>
          <p:cNvSpPr txBox="1"/>
          <p:nvPr/>
        </p:nvSpPr>
        <p:spPr>
          <a:xfrm>
            <a:off x="533400" y="838201"/>
            <a:ext cx="8001000" cy="5324535"/>
          </a:xfrm>
          <a:prstGeom prst="rect">
            <a:avLst/>
          </a:prstGeom>
          <a:noFill/>
        </p:spPr>
        <p:txBody>
          <a:bodyPr wrap="square" rtlCol="0">
            <a:spAutoFit/>
          </a:bodyPr>
          <a:lstStyle/>
          <a:p>
            <a:r>
              <a:rPr lang="en-IN" sz="2000" b="1" u="sng" dirty="0" smtClean="0">
                <a:latin typeface="Arial" pitchFamily="34" charset="0"/>
                <a:cs typeface="Arial" pitchFamily="34" charset="0"/>
              </a:rPr>
              <a:t>l-value and r-value</a:t>
            </a:r>
          </a:p>
          <a:p>
            <a:r>
              <a:rPr lang="en-IN" sz="2000" b="1" dirty="0" smtClean="0">
                <a:latin typeface="Arial" pitchFamily="34" charset="0"/>
                <a:cs typeface="Arial" pitchFamily="34" charset="0"/>
              </a:rPr>
              <a:t>An </a:t>
            </a:r>
            <a:r>
              <a:rPr lang="en-IN" sz="2000" b="1" i="1" u="sng" dirty="0" err="1" smtClean="0">
                <a:latin typeface="Arial" pitchFamily="34" charset="0"/>
                <a:cs typeface="Arial" pitchFamily="34" charset="0"/>
              </a:rPr>
              <a:t>lvalue</a:t>
            </a:r>
            <a:r>
              <a:rPr lang="en-IN" sz="2000" b="1" dirty="0" smtClean="0">
                <a:latin typeface="Arial" pitchFamily="34" charset="0"/>
                <a:cs typeface="Arial" pitchFamily="34" charset="0"/>
              </a:rPr>
              <a:t> (</a:t>
            </a:r>
            <a:r>
              <a:rPr lang="en-IN" sz="2000" b="1" i="1" dirty="0" smtClean="0">
                <a:latin typeface="Arial" pitchFamily="34" charset="0"/>
                <a:cs typeface="Arial" pitchFamily="34" charset="0"/>
              </a:rPr>
              <a:t>locator value</a:t>
            </a:r>
            <a:r>
              <a:rPr lang="en-IN" sz="2000" b="1" dirty="0" smtClean="0">
                <a:latin typeface="Arial" pitchFamily="34" charset="0"/>
                <a:cs typeface="Arial" pitchFamily="34" charset="0"/>
              </a:rPr>
              <a:t>) represents an object that occupies some identifiable location in memory (i.e. has an address)</a:t>
            </a:r>
            <a:r>
              <a:rPr lang="en-IN" sz="2000" dirty="0" smtClean="0">
                <a:latin typeface="Arial" pitchFamily="34" charset="0"/>
                <a:cs typeface="Arial" pitchFamily="34" charset="0"/>
              </a:rPr>
              <a:t>.</a:t>
            </a:r>
          </a:p>
          <a:p>
            <a:endParaRPr lang="en-IN" sz="2000" i="1" dirty="0" smtClean="0">
              <a:latin typeface="Arial" pitchFamily="34" charset="0"/>
              <a:cs typeface="Arial" pitchFamily="34" charset="0"/>
            </a:endParaRPr>
          </a:p>
          <a:p>
            <a:r>
              <a:rPr lang="en-IN" sz="2000" i="1" dirty="0" err="1" smtClean="0">
                <a:latin typeface="Arial" pitchFamily="34" charset="0"/>
                <a:cs typeface="Arial" pitchFamily="34" charset="0"/>
              </a:rPr>
              <a:t>rvalues</a:t>
            </a:r>
            <a:r>
              <a:rPr lang="en-IN" sz="2000" dirty="0" smtClean="0">
                <a:latin typeface="Arial" pitchFamily="34" charset="0"/>
                <a:cs typeface="Arial" pitchFamily="34" charset="0"/>
              </a:rPr>
              <a:t> are defined by exclusion, by saying that every expression is either an </a:t>
            </a:r>
            <a:r>
              <a:rPr lang="en-IN" sz="2000" i="1" dirty="0" err="1" smtClean="0">
                <a:latin typeface="Arial" pitchFamily="34" charset="0"/>
                <a:cs typeface="Arial" pitchFamily="34" charset="0"/>
              </a:rPr>
              <a:t>lvalue</a:t>
            </a:r>
            <a:r>
              <a:rPr lang="en-IN" sz="2000" dirty="0" smtClean="0">
                <a:latin typeface="Arial" pitchFamily="34" charset="0"/>
                <a:cs typeface="Arial" pitchFamily="34" charset="0"/>
              </a:rPr>
              <a:t> or an </a:t>
            </a:r>
            <a:r>
              <a:rPr lang="en-IN" sz="2000" i="1" dirty="0" err="1" smtClean="0">
                <a:latin typeface="Arial" pitchFamily="34" charset="0"/>
                <a:cs typeface="Arial" pitchFamily="34" charset="0"/>
              </a:rPr>
              <a:t>rvalue</a:t>
            </a:r>
            <a:r>
              <a:rPr lang="en-IN" sz="2000" dirty="0" smtClean="0">
                <a:latin typeface="Arial" pitchFamily="34" charset="0"/>
                <a:cs typeface="Arial" pitchFamily="34" charset="0"/>
              </a:rPr>
              <a:t>. Therefore, from the above definition of </a:t>
            </a:r>
            <a:r>
              <a:rPr lang="en-IN" sz="2000" i="1" dirty="0" err="1" smtClean="0">
                <a:latin typeface="Arial" pitchFamily="34" charset="0"/>
                <a:cs typeface="Arial" pitchFamily="34" charset="0"/>
              </a:rPr>
              <a:t>lvalue</a:t>
            </a:r>
            <a:r>
              <a:rPr lang="en-IN" sz="2000" dirty="0" smtClean="0">
                <a:latin typeface="Arial" pitchFamily="34" charset="0"/>
                <a:cs typeface="Arial" pitchFamily="34" charset="0"/>
              </a:rPr>
              <a:t>, </a:t>
            </a:r>
            <a:r>
              <a:rPr lang="en-IN" sz="2000" b="1" u="sng" dirty="0" smtClean="0">
                <a:latin typeface="Arial" pitchFamily="34" charset="0"/>
                <a:cs typeface="Arial" pitchFamily="34" charset="0"/>
              </a:rPr>
              <a:t>an </a:t>
            </a:r>
            <a:r>
              <a:rPr lang="en-IN" sz="2000" b="1" i="1" u="sng" dirty="0" err="1" smtClean="0">
                <a:latin typeface="Arial" pitchFamily="34" charset="0"/>
                <a:cs typeface="Arial" pitchFamily="34" charset="0"/>
              </a:rPr>
              <a:t>rvalue</a:t>
            </a:r>
            <a:r>
              <a:rPr lang="en-IN" sz="2000" b="1" u="sng" dirty="0" smtClean="0">
                <a:latin typeface="Arial" pitchFamily="34" charset="0"/>
                <a:cs typeface="Arial" pitchFamily="34" charset="0"/>
              </a:rPr>
              <a:t> is an expression that </a:t>
            </a:r>
            <a:r>
              <a:rPr lang="en-IN" sz="2000" b="1" i="1" u="sng" dirty="0" smtClean="0">
                <a:latin typeface="Arial" pitchFamily="34" charset="0"/>
                <a:cs typeface="Arial" pitchFamily="34" charset="0"/>
              </a:rPr>
              <a:t>does not</a:t>
            </a:r>
            <a:r>
              <a:rPr lang="en-IN" sz="2000" b="1" u="sng" dirty="0" smtClean="0">
                <a:latin typeface="Arial" pitchFamily="34" charset="0"/>
                <a:cs typeface="Arial" pitchFamily="34" charset="0"/>
              </a:rPr>
              <a:t> represent an object occupying some identifiable location in memory</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b="1" u="sng" dirty="0" smtClean="0">
                <a:latin typeface="Arial" pitchFamily="34" charset="0"/>
                <a:cs typeface="Arial" pitchFamily="34" charset="0"/>
              </a:rPr>
              <a:t>Basic examples</a:t>
            </a:r>
          </a:p>
          <a:p>
            <a:r>
              <a:rPr lang="en-IN" sz="2000" b="1"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var</a:t>
            </a:r>
            <a:r>
              <a:rPr lang="en-IN" sz="2000" dirty="0" smtClean="0">
                <a:latin typeface="Arial" pitchFamily="34" charset="0"/>
                <a:cs typeface="Arial" pitchFamily="34" charset="0"/>
              </a:rPr>
              <a:t>; </a:t>
            </a:r>
          </a:p>
          <a:p>
            <a:r>
              <a:rPr lang="en-IN" sz="2000" dirty="0" err="1" smtClean="0">
                <a:latin typeface="Arial" pitchFamily="34" charset="0"/>
                <a:cs typeface="Arial" pitchFamily="34" charset="0"/>
              </a:rPr>
              <a:t>var</a:t>
            </a:r>
            <a:r>
              <a:rPr lang="en-IN" sz="2000" dirty="0" smtClean="0">
                <a:latin typeface="Arial" pitchFamily="34" charset="0"/>
                <a:cs typeface="Arial" pitchFamily="34" charset="0"/>
              </a:rPr>
              <a:t> = 4; </a:t>
            </a:r>
          </a:p>
          <a:p>
            <a:r>
              <a:rPr lang="en-IN" sz="2000" dirty="0" smtClean="0">
                <a:latin typeface="Arial" pitchFamily="34" charset="0"/>
                <a:cs typeface="Arial" pitchFamily="34" charset="0"/>
              </a:rPr>
              <a:t>An assignment expects an </a:t>
            </a:r>
            <a:r>
              <a:rPr lang="en-IN" sz="2000" dirty="0" err="1" smtClean="0">
                <a:latin typeface="Arial" pitchFamily="34" charset="0"/>
                <a:cs typeface="Arial" pitchFamily="34" charset="0"/>
              </a:rPr>
              <a:t>lvalue</a:t>
            </a:r>
            <a:r>
              <a:rPr lang="en-IN" sz="2000" dirty="0" smtClean="0">
                <a:latin typeface="Arial" pitchFamily="34" charset="0"/>
                <a:cs typeface="Arial" pitchFamily="34" charset="0"/>
              </a:rPr>
              <a:t> as its left operand, and </a:t>
            </a:r>
            <a:r>
              <a:rPr lang="en-IN" sz="2000" dirty="0" err="1" smtClean="0">
                <a:latin typeface="Arial" pitchFamily="34" charset="0"/>
                <a:cs typeface="Arial" pitchFamily="34" charset="0"/>
              </a:rPr>
              <a:t>var</a:t>
            </a:r>
            <a:r>
              <a:rPr lang="en-IN" sz="2000" dirty="0" smtClean="0">
                <a:latin typeface="Arial" pitchFamily="34" charset="0"/>
                <a:cs typeface="Arial" pitchFamily="34" charset="0"/>
              </a:rPr>
              <a:t> is an </a:t>
            </a:r>
            <a:r>
              <a:rPr lang="en-IN" sz="2000" dirty="0" err="1" smtClean="0">
                <a:latin typeface="Arial" pitchFamily="34" charset="0"/>
                <a:cs typeface="Arial" pitchFamily="34" charset="0"/>
              </a:rPr>
              <a:t>lvalue</a:t>
            </a:r>
            <a:r>
              <a:rPr lang="en-IN" sz="2000" dirty="0" smtClean="0">
                <a:latin typeface="Arial" pitchFamily="34" charset="0"/>
                <a:cs typeface="Arial" pitchFamily="34" charset="0"/>
              </a:rPr>
              <a:t>, because it is an object with an identifiable memory location. On the other hand, the following are invalid:</a:t>
            </a:r>
          </a:p>
          <a:p>
            <a:r>
              <a:rPr lang="en-IN" sz="2000" dirty="0" smtClean="0">
                <a:latin typeface="Arial" pitchFamily="34" charset="0"/>
                <a:cs typeface="Arial" pitchFamily="34" charset="0"/>
              </a:rPr>
              <a:t>4 = </a:t>
            </a:r>
            <a:r>
              <a:rPr lang="en-IN" sz="2000" dirty="0" err="1" smtClean="0">
                <a:latin typeface="Arial" pitchFamily="34" charset="0"/>
                <a:cs typeface="Arial" pitchFamily="34" charset="0"/>
              </a:rPr>
              <a:t>var</a:t>
            </a:r>
            <a:r>
              <a:rPr lang="en-IN" sz="2000" dirty="0" smtClean="0">
                <a:latin typeface="Arial" pitchFamily="34" charset="0"/>
                <a:cs typeface="Arial" pitchFamily="34" charset="0"/>
              </a:rPr>
              <a:t>; // ERROR! </a:t>
            </a:r>
          </a:p>
          <a:p>
            <a:r>
              <a:rPr lang="en-IN" sz="2000" dirty="0" smtClean="0">
                <a:latin typeface="Arial" pitchFamily="34" charset="0"/>
                <a:cs typeface="Arial" pitchFamily="34" charset="0"/>
              </a:rPr>
              <a:t>(</a:t>
            </a:r>
            <a:r>
              <a:rPr lang="en-IN" sz="2000" dirty="0" err="1" smtClean="0">
                <a:latin typeface="Arial" pitchFamily="34" charset="0"/>
                <a:cs typeface="Arial" pitchFamily="34" charset="0"/>
              </a:rPr>
              <a:t>var</a:t>
            </a:r>
            <a:r>
              <a:rPr lang="en-IN" sz="2000" dirty="0" smtClean="0">
                <a:latin typeface="Arial" pitchFamily="34" charset="0"/>
                <a:cs typeface="Arial" pitchFamily="34" charset="0"/>
              </a:rPr>
              <a:t> + 1) = 4; // ERROR!</a:t>
            </a:r>
            <a:endParaRPr lang="en-IN" sz="2000"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9" end="9"/>
                                            </p:txEl>
                                          </p:spTgt>
                                        </p:tgtEl>
                                        <p:attrNameLst>
                                          <p:attrName>style.visibility</p:attrName>
                                        </p:attrNameLst>
                                      </p:cBhvr>
                                      <p:to>
                                        <p:strVal val="visible"/>
                                      </p:to>
                                    </p:set>
                                    <p:anim calcmode="lin" valueType="num">
                                      <p:cBhvr additive="base">
                                        <p:cTn id="49"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10" end="10"/>
                                            </p:txEl>
                                          </p:spTgt>
                                        </p:tgtEl>
                                        <p:attrNameLst>
                                          <p:attrName>style.visibility</p:attrName>
                                        </p:attrNameLst>
                                      </p:cBhvr>
                                      <p:to>
                                        <p:strVal val="visible"/>
                                      </p:to>
                                    </p:set>
                                    <p:anim calcmode="lin" valueType="num">
                                      <p:cBhvr additive="base">
                                        <p:cTn id="55"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42</a:t>
            </a:fld>
            <a:endParaRPr lang="en-US" dirty="0"/>
          </a:p>
        </p:txBody>
      </p:sp>
      <p:sp>
        <p:nvSpPr>
          <p:cNvPr id="9" name="TextBox 8"/>
          <p:cNvSpPr txBox="1"/>
          <p:nvPr/>
        </p:nvSpPr>
        <p:spPr>
          <a:xfrm>
            <a:off x="533400" y="838201"/>
            <a:ext cx="8001000" cy="5570756"/>
          </a:xfrm>
          <a:prstGeom prst="rect">
            <a:avLst/>
          </a:prstGeom>
          <a:noFill/>
        </p:spPr>
        <p:txBody>
          <a:bodyPr wrap="square" rtlCol="0">
            <a:spAutoFit/>
          </a:bodyPr>
          <a:lstStyle/>
          <a:p>
            <a:r>
              <a:rPr lang="en-IN" sz="2000" dirty="0" smtClean="0">
                <a:latin typeface="Arial" pitchFamily="34" charset="0"/>
                <a:cs typeface="Arial" pitchFamily="34" charset="0"/>
              </a:rPr>
              <a:t>Neither the constant 4, nor the expression </a:t>
            </a:r>
            <a:r>
              <a:rPr lang="en-IN" sz="2000" dirty="0" err="1" smtClean="0">
                <a:latin typeface="Arial" pitchFamily="34" charset="0"/>
                <a:cs typeface="Arial" pitchFamily="34" charset="0"/>
              </a:rPr>
              <a:t>var</a:t>
            </a:r>
            <a:r>
              <a:rPr lang="en-IN" sz="2000" dirty="0" smtClean="0">
                <a:latin typeface="Arial" pitchFamily="34" charset="0"/>
                <a:cs typeface="Arial" pitchFamily="34" charset="0"/>
              </a:rPr>
              <a:t> + 1 are </a:t>
            </a:r>
            <a:r>
              <a:rPr lang="en-IN" sz="2000" dirty="0" err="1" smtClean="0">
                <a:latin typeface="Arial" pitchFamily="34" charset="0"/>
                <a:cs typeface="Arial" pitchFamily="34" charset="0"/>
              </a:rPr>
              <a:t>lvalues</a:t>
            </a:r>
            <a:r>
              <a:rPr lang="en-IN" sz="2000" dirty="0" smtClean="0">
                <a:latin typeface="Arial" pitchFamily="34" charset="0"/>
                <a:cs typeface="Arial" pitchFamily="34" charset="0"/>
              </a:rPr>
              <a:t> (which makes them </a:t>
            </a:r>
            <a:r>
              <a:rPr lang="en-IN" sz="2000" dirty="0" err="1" smtClean="0">
                <a:latin typeface="Arial" pitchFamily="34" charset="0"/>
                <a:cs typeface="Arial" pitchFamily="34" charset="0"/>
              </a:rPr>
              <a:t>rvalues</a:t>
            </a:r>
            <a:r>
              <a:rPr lang="en-IN" sz="2000" dirty="0" smtClean="0">
                <a:latin typeface="Arial" pitchFamily="34" charset="0"/>
                <a:cs typeface="Arial" pitchFamily="34" charset="0"/>
              </a:rPr>
              <a:t>). They're not </a:t>
            </a:r>
            <a:r>
              <a:rPr lang="en-IN" sz="2000" dirty="0" err="1" smtClean="0">
                <a:latin typeface="Arial" pitchFamily="34" charset="0"/>
                <a:cs typeface="Arial" pitchFamily="34" charset="0"/>
              </a:rPr>
              <a:t>lvalues</a:t>
            </a:r>
            <a:r>
              <a:rPr lang="en-IN" sz="2000" dirty="0" smtClean="0">
                <a:latin typeface="Arial" pitchFamily="34" charset="0"/>
                <a:cs typeface="Arial" pitchFamily="34" charset="0"/>
              </a:rPr>
              <a:t> because both are temporary results of expressions, which don't have an identifiable memory location (i.e. they can just reside in some temporary register for the duration of the computation). Therefore, assigning to them makes no semantic sense - there's nowhere to assign to.</a:t>
            </a:r>
          </a:p>
          <a:p>
            <a:endParaRPr lang="en-IN" sz="2000" dirty="0" smtClean="0">
              <a:latin typeface="Arial" pitchFamily="34" charset="0"/>
              <a:cs typeface="Arial" pitchFamily="34" charset="0"/>
            </a:endParaRPr>
          </a:p>
          <a:p>
            <a:r>
              <a:rPr lang="en-IN" b="1" u="sng" dirty="0" smtClean="0">
                <a:latin typeface="Arial" pitchFamily="34" charset="0"/>
                <a:cs typeface="Arial" pitchFamily="34" charset="0"/>
              </a:rPr>
              <a:t>Modifiable </a:t>
            </a:r>
            <a:r>
              <a:rPr lang="en-IN" b="1" u="sng" dirty="0" err="1" smtClean="0">
                <a:latin typeface="Arial" pitchFamily="34" charset="0"/>
                <a:cs typeface="Arial" pitchFamily="34" charset="0"/>
              </a:rPr>
              <a:t>lvalues</a:t>
            </a:r>
            <a:endParaRPr lang="en-IN" b="1" u="sng" dirty="0" smtClean="0">
              <a:latin typeface="Arial" pitchFamily="34" charset="0"/>
              <a:cs typeface="Arial" pitchFamily="34" charset="0"/>
            </a:endParaRPr>
          </a:p>
          <a:p>
            <a:r>
              <a:rPr lang="en-IN" u="sng" dirty="0" smtClean="0">
                <a:latin typeface="Arial" pitchFamily="34" charset="0"/>
                <a:cs typeface="Arial" pitchFamily="34" charset="0"/>
              </a:rPr>
              <a:t>Initially when </a:t>
            </a:r>
            <a:r>
              <a:rPr lang="en-IN" u="sng" dirty="0" err="1" smtClean="0">
                <a:latin typeface="Arial" pitchFamily="34" charset="0"/>
                <a:cs typeface="Arial" pitchFamily="34" charset="0"/>
              </a:rPr>
              <a:t>lvalues</a:t>
            </a:r>
            <a:r>
              <a:rPr lang="en-IN" u="sng" dirty="0" smtClean="0">
                <a:latin typeface="Arial" pitchFamily="34" charset="0"/>
                <a:cs typeface="Arial" pitchFamily="34" charset="0"/>
              </a:rPr>
              <a:t> were defined for C, it literally meant "values suitable for left-hand-side of assignment". Later, however, when ISO C added the const keyword, this definition had to be refined</a:t>
            </a:r>
            <a:r>
              <a:rPr lang="en-IN" dirty="0" smtClean="0">
                <a:latin typeface="Arial" pitchFamily="34" charset="0"/>
                <a:cs typeface="Arial" pitchFamily="34" charset="0"/>
              </a:rPr>
              <a:t>. After all:</a:t>
            </a:r>
          </a:p>
          <a:p>
            <a:r>
              <a:rPr lang="en-IN" b="1" dirty="0" smtClean="0">
                <a:latin typeface="Arial" pitchFamily="34" charset="0"/>
                <a:cs typeface="Arial" pitchFamily="34" charset="0"/>
              </a:rPr>
              <a:t>const</a:t>
            </a:r>
            <a:r>
              <a:rPr lang="en-IN" dirty="0" smtClean="0">
                <a:latin typeface="Arial" pitchFamily="34" charset="0"/>
                <a:cs typeface="Arial" pitchFamily="34" charset="0"/>
              </a:rPr>
              <a:t> </a:t>
            </a:r>
            <a:r>
              <a:rPr lang="en-IN" b="1" dirty="0" err="1" smtClean="0">
                <a:latin typeface="Arial" pitchFamily="34" charset="0"/>
                <a:cs typeface="Arial" pitchFamily="34" charset="0"/>
              </a:rPr>
              <a:t>int</a:t>
            </a:r>
            <a:r>
              <a:rPr lang="en-IN" dirty="0" smtClean="0">
                <a:latin typeface="Arial" pitchFamily="34" charset="0"/>
                <a:cs typeface="Arial" pitchFamily="34" charset="0"/>
              </a:rPr>
              <a:t> a = 10; // 'a' is an </a:t>
            </a:r>
            <a:r>
              <a:rPr lang="en-IN" dirty="0" err="1" smtClean="0">
                <a:latin typeface="Arial" pitchFamily="34" charset="0"/>
                <a:cs typeface="Arial" pitchFamily="34" charset="0"/>
              </a:rPr>
              <a:t>lvalue</a:t>
            </a:r>
            <a:r>
              <a:rPr lang="en-IN" dirty="0" smtClean="0">
                <a:latin typeface="Arial" pitchFamily="34" charset="0"/>
                <a:cs typeface="Arial" pitchFamily="34" charset="0"/>
              </a:rPr>
              <a:t> a = 10; // but it can't be assigned! </a:t>
            </a:r>
          </a:p>
          <a:p>
            <a:r>
              <a:rPr lang="en-IN" dirty="0" smtClean="0">
                <a:latin typeface="Arial" pitchFamily="34" charset="0"/>
                <a:cs typeface="Arial" pitchFamily="34" charset="0"/>
              </a:rPr>
              <a:t>So a further refinement had to be added. Not all </a:t>
            </a:r>
            <a:r>
              <a:rPr lang="en-IN" dirty="0" err="1" smtClean="0">
                <a:latin typeface="Arial" pitchFamily="34" charset="0"/>
                <a:cs typeface="Arial" pitchFamily="34" charset="0"/>
              </a:rPr>
              <a:t>lvalues</a:t>
            </a:r>
            <a:r>
              <a:rPr lang="en-IN" dirty="0" smtClean="0">
                <a:latin typeface="Arial" pitchFamily="34" charset="0"/>
                <a:cs typeface="Arial" pitchFamily="34" charset="0"/>
              </a:rPr>
              <a:t> can be assigned to. Those that can are called </a:t>
            </a:r>
            <a:r>
              <a:rPr lang="en-IN" i="1" dirty="0" smtClean="0">
                <a:latin typeface="Arial" pitchFamily="34" charset="0"/>
                <a:cs typeface="Arial" pitchFamily="34" charset="0"/>
              </a:rPr>
              <a:t>modifiable </a:t>
            </a:r>
            <a:r>
              <a:rPr lang="en-IN" i="1" dirty="0" err="1" smtClean="0">
                <a:latin typeface="Arial" pitchFamily="34" charset="0"/>
                <a:cs typeface="Arial" pitchFamily="34" charset="0"/>
              </a:rPr>
              <a:t>lvalues</a:t>
            </a:r>
            <a:r>
              <a:rPr lang="en-IN" dirty="0" smtClean="0">
                <a:latin typeface="Arial" pitchFamily="34" charset="0"/>
                <a:cs typeface="Arial" pitchFamily="34" charset="0"/>
              </a:rPr>
              <a:t>. Formally, the C99 standard defines </a:t>
            </a:r>
            <a:r>
              <a:rPr lang="en-IN" u="sng" dirty="0" smtClean="0">
                <a:latin typeface="Arial" pitchFamily="34" charset="0"/>
                <a:cs typeface="Arial" pitchFamily="34" charset="0"/>
              </a:rPr>
              <a:t>modifiable </a:t>
            </a:r>
            <a:r>
              <a:rPr lang="en-IN" u="sng" dirty="0" err="1" smtClean="0">
                <a:latin typeface="Arial" pitchFamily="34" charset="0"/>
                <a:cs typeface="Arial" pitchFamily="34" charset="0"/>
              </a:rPr>
              <a:t>lvalues</a:t>
            </a:r>
            <a:r>
              <a:rPr lang="en-IN" u="sng" dirty="0" smtClean="0">
                <a:latin typeface="Arial" pitchFamily="34" charset="0"/>
                <a:cs typeface="Arial" pitchFamily="34" charset="0"/>
              </a:rPr>
              <a:t> </a:t>
            </a:r>
            <a:r>
              <a:rPr lang="en-IN" dirty="0" smtClean="0">
                <a:latin typeface="Arial" pitchFamily="34" charset="0"/>
                <a:cs typeface="Arial" pitchFamily="34" charset="0"/>
              </a:rPr>
              <a:t>as:</a:t>
            </a:r>
          </a:p>
          <a:p>
            <a:r>
              <a:rPr lang="en-IN" dirty="0" smtClean="0">
                <a:latin typeface="Arial" pitchFamily="34" charset="0"/>
                <a:cs typeface="Arial" pitchFamily="34" charset="0"/>
              </a:rPr>
              <a:t>[...] an </a:t>
            </a:r>
            <a:r>
              <a:rPr lang="en-IN" dirty="0" err="1" smtClean="0">
                <a:latin typeface="Arial" pitchFamily="34" charset="0"/>
                <a:cs typeface="Arial" pitchFamily="34" charset="0"/>
              </a:rPr>
              <a:t>lvalue</a:t>
            </a:r>
            <a:r>
              <a:rPr lang="en-IN" dirty="0" smtClean="0">
                <a:latin typeface="Arial" pitchFamily="34" charset="0"/>
                <a:cs typeface="Arial" pitchFamily="34" charset="0"/>
              </a:rPr>
              <a:t> that does not have array type, does not have an incomplete type, does not have a const-qualified type, and if it is a structure or union, does not have any member (including, recursively, any member or element of all contained aggregates or unions) with a const-qualified type.</a:t>
            </a:r>
            <a:endParaRPr lang="en-IN" sz="2000" b="1" u="sng"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43</a:t>
            </a:fld>
            <a:endParaRPr lang="en-US" dirty="0"/>
          </a:p>
        </p:txBody>
      </p:sp>
      <p:sp>
        <p:nvSpPr>
          <p:cNvPr id="9" name="TextBox 8"/>
          <p:cNvSpPr txBox="1"/>
          <p:nvPr/>
        </p:nvSpPr>
        <p:spPr>
          <a:xfrm>
            <a:off x="533400" y="838201"/>
            <a:ext cx="8001000" cy="5324535"/>
          </a:xfrm>
          <a:prstGeom prst="rect">
            <a:avLst/>
          </a:prstGeom>
          <a:noFill/>
        </p:spPr>
        <p:txBody>
          <a:bodyPr wrap="square" rtlCol="0">
            <a:spAutoFit/>
          </a:bodyPr>
          <a:lstStyle/>
          <a:p>
            <a:r>
              <a:rPr lang="en-IN" sz="2000" u="sng" dirty="0" smtClean="0">
                <a:latin typeface="Arial" pitchFamily="34" charset="0"/>
                <a:cs typeface="Arial" pitchFamily="34" charset="0"/>
              </a:rPr>
              <a:t>Conversions between </a:t>
            </a:r>
            <a:r>
              <a:rPr lang="en-IN" sz="2000" u="sng" dirty="0" err="1" smtClean="0">
                <a:latin typeface="Arial" pitchFamily="34" charset="0"/>
                <a:cs typeface="Arial" pitchFamily="34" charset="0"/>
              </a:rPr>
              <a:t>lvalues</a:t>
            </a:r>
            <a:r>
              <a:rPr lang="en-IN" sz="2000" u="sng" dirty="0" smtClean="0">
                <a:latin typeface="Arial" pitchFamily="34" charset="0"/>
                <a:cs typeface="Arial" pitchFamily="34" charset="0"/>
              </a:rPr>
              <a:t> and </a:t>
            </a:r>
            <a:r>
              <a:rPr lang="en-IN" sz="2000" u="sng" dirty="0" err="1" smtClean="0">
                <a:latin typeface="Arial" pitchFamily="34" charset="0"/>
                <a:cs typeface="Arial" pitchFamily="34" charset="0"/>
              </a:rPr>
              <a:t>rvalues</a:t>
            </a:r>
            <a:endParaRPr lang="en-IN" sz="2000" u="sng" dirty="0" smtClean="0">
              <a:latin typeface="Arial" pitchFamily="34" charset="0"/>
              <a:cs typeface="Arial" pitchFamily="34" charset="0"/>
            </a:endParaRPr>
          </a:p>
          <a:p>
            <a:r>
              <a:rPr lang="en-IN" sz="2000" dirty="0" smtClean="0">
                <a:latin typeface="Arial" pitchFamily="34" charset="0"/>
                <a:cs typeface="Arial" pitchFamily="34" charset="0"/>
              </a:rPr>
              <a:t>Generally speaking, language constructs operating on object values require </a:t>
            </a:r>
            <a:r>
              <a:rPr lang="en-IN" sz="2000" dirty="0" err="1" smtClean="0">
                <a:latin typeface="Arial" pitchFamily="34" charset="0"/>
                <a:cs typeface="Arial" pitchFamily="34" charset="0"/>
              </a:rPr>
              <a:t>rvalues</a:t>
            </a:r>
            <a:r>
              <a:rPr lang="en-IN" sz="2000" dirty="0" smtClean="0">
                <a:latin typeface="Arial" pitchFamily="34" charset="0"/>
                <a:cs typeface="Arial" pitchFamily="34" charset="0"/>
              </a:rPr>
              <a:t> as arguments. For example, the binary addition operator '+' takes two </a:t>
            </a:r>
            <a:r>
              <a:rPr lang="en-IN" sz="2000" dirty="0" err="1" smtClean="0">
                <a:latin typeface="Arial" pitchFamily="34" charset="0"/>
                <a:cs typeface="Arial" pitchFamily="34" charset="0"/>
              </a:rPr>
              <a:t>rvalues</a:t>
            </a:r>
            <a:r>
              <a:rPr lang="en-IN" sz="2000" dirty="0" smtClean="0">
                <a:latin typeface="Arial" pitchFamily="34" charset="0"/>
                <a:cs typeface="Arial" pitchFamily="34" charset="0"/>
              </a:rPr>
              <a:t> as arguments and returns an </a:t>
            </a:r>
            <a:r>
              <a:rPr lang="en-IN" sz="2000" dirty="0" err="1" smtClean="0">
                <a:latin typeface="Arial" pitchFamily="34" charset="0"/>
                <a:cs typeface="Arial" pitchFamily="34" charset="0"/>
              </a:rPr>
              <a:t>rvalue</a:t>
            </a:r>
            <a:r>
              <a:rPr lang="en-IN" sz="2000" dirty="0" smtClean="0">
                <a:latin typeface="Arial" pitchFamily="34" charset="0"/>
                <a:cs typeface="Arial" pitchFamily="34" charset="0"/>
              </a:rPr>
              <a:t>:</a:t>
            </a:r>
          </a:p>
          <a:p>
            <a:r>
              <a:rPr lang="en-IN" sz="2000" b="1" dirty="0" err="1" smtClean="0">
                <a:latin typeface="Arial" pitchFamily="34" charset="0"/>
                <a:cs typeface="Arial" pitchFamily="34" charset="0"/>
              </a:rPr>
              <a:t>int</a:t>
            </a:r>
            <a:r>
              <a:rPr lang="en-IN" sz="2000" dirty="0" smtClean="0">
                <a:latin typeface="Arial" pitchFamily="34" charset="0"/>
                <a:cs typeface="Arial" pitchFamily="34" charset="0"/>
              </a:rPr>
              <a:t> a = 1; // a is an </a:t>
            </a:r>
            <a:r>
              <a:rPr lang="en-IN" sz="2000" dirty="0" err="1" smtClean="0">
                <a:latin typeface="Arial" pitchFamily="34" charset="0"/>
                <a:cs typeface="Arial" pitchFamily="34" charset="0"/>
              </a:rPr>
              <a:t>lvalue</a:t>
            </a:r>
            <a:r>
              <a:rPr lang="en-IN" sz="2000" dirty="0" smtClean="0">
                <a:latin typeface="Arial" pitchFamily="34" charset="0"/>
                <a:cs typeface="Arial" pitchFamily="34" charset="0"/>
              </a:rPr>
              <a:t> </a:t>
            </a:r>
          </a:p>
          <a:p>
            <a:r>
              <a:rPr lang="en-IN" sz="2000" b="1" dirty="0" err="1" smtClean="0">
                <a:latin typeface="Arial" pitchFamily="34" charset="0"/>
                <a:cs typeface="Arial" pitchFamily="34" charset="0"/>
              </a:rPr>
              <a:t>int</a:t>
            </a:r>
            <a:r>
              <a:rPr lang="en-IN" sz="2000" dirty="0" smtClean="0">
                <a:latin typeface="Arial" pitchFamily="34" charset="0"/>
                <a:cs typeface="Arial" pitchFamily="34" charset="0"/>
              </a:rPr>
              <a:t> b = 2; // b is an </a:t>
            </a:r>
            <a:r>
              <a:rPr lang="en-IN" sz="2000" dirty="0" err="1" smtClean="0">
                <a:latin typeface="Arial" pitchFamily="34" charset="0"/>
                <a:cs typeface="Arial" pitchFamily="34" charset="0"/>
              </a:rPr>
              <a:t>lvalue</a:t>
            </a:r>
            <a:r>
              <a:rPr lang="en-IN" sz="2000" dirty="0" smtClean="0">
                <a:latin typeface="Arial" pitchFamily="34" charset="0"/>
                <a:cs typeface="Arial" pitchFamily="34" charset="0"/>
              </a:rPr>
              <a:t> </a:t>
            </a:r>
          </a:p>
          <a:p>
            <a:r>
              <a:rPr lang="en-IN" sz="2000" b="1" dirty="0" err="1" smtClean="0">
                <a:latin typeface="Arial" pitchFamily="34" charset="0"/>
                <a:cs typeface="Arial" pitchFamily="34" charset="0"/>
              </a:rPr>
              <a:t>int</a:t>
            </a:r>
            <a:r>
              <a:rPr lang="en-IN" sz="2000" dirty="0" smtClean="0">
                <a:latin typeface="Arial" pitchFamily="34" charset="0"/>
                <a:cs typeface="Arial" pitchFamily="34" charset="0"/>
              </a:rPr>
              <a:t> c = a + b; // + needs </a:t>
            </a:r>
            <a:r>
              <a:rPr lang="en-IN" sz="2000" dirty="0" err="1" smtClean="0">
                <a:latin typeface="Arial" pitchFamily="34" charset="0"/>
                <a:cs typeface="Arial" pitchFamily="34" charset="0"/>
              </a:rPr>
              <a:t>rvalues</a:t>
            </a:r>
            <a:r>
              <a:rPr lang="en-IN" sz="2000" dirty="0" smtClean="0">
                <a:latin typeface="Arial" pitchFamily="34" charset="0"/>
                <a:cs typeface="Arial" pitchFamily="34" charset="0"/>
              </a:rPr>
              <a:t>, so a and b are converted to </a:t>
            </a:r>
            <a:r>
              <a:rPr lang="en-IN" sz="2000" dirty="0" err="1" smtClean="0">
                <a:latin typeface="Arial" pitchFamily="34" charset="0"/>
                <a:cs typeface="Arial" pitchFamily="34" charset="0"/>
              </a:rPr>
              <a:t>rvalues</a:t>
            </a:r>
            <a:r>
              <a:rPr lang="en-IN" sz="2000" dirty="0" smtClean="0">
                <a:latin typeface="Arial" pitchFamily="34" charset="0"/>
                <a:cs typeface="Arial" pitchFamily="34" charset="0"/>
              </a:rPr>
              <a:t> // and an </a:t>
            </a:r>
            <a:r>
              <a:rPr lang="en-IN" sz="2000" dirty="0" err="1" smtClean="0">
                <a:latin typeface="Arial" pitchFamily="34" charset="0"/>
                <a:cs typeface="Arial" pitchFamily="34" charset="0"/>
              </a:rPr>
              <a:t>rvalue</a:t>
            </a:r>
            <a:r>
              <a:rPr lang="en-IN" sz="2000" dirty="0" smtClean="0">
                <a:latin typeface="Arial" pitchFamily="34" charset="0"/>
                <a:cs typeface="Arial" pitchFamily="34" charset="0"/>
              </a:rPr>
              <a:t> is returned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As we've seen earlier, a and b are both </a:t>
            </a:r>
            <a:r>
              <a:rPr lang="en-IN" sz="2000" dirty="0" err="1" smtClean="0">
                <a:latin typeface="Arial" pitchFamily="34" charset="0"/>
                <a:cs typeface="Arial" pitchFamily="34" charset="0"/>
              </a:rPr>
              <a:t>lvalues</a:t>
            </a:r>
            <a:r>
              <a:rPr lang="en-IN" sz="2000" dirty="0" smtClean="0">
                <a:latin typeface="Arial" pitchFamily="34" charset="0"/>
                <a:cs typeface="Arial" pitchFamily="34" charset="0"/>
              </a:rPr>
              <a:t>. Therefore, in the third line, they undergo an implicit </a:t>
            </a:r>
            <a:r>
              <a:rPr lang="en-IN" sz="2000" i="1" dirty="0" err="1" smtClean="0">
                <a:latin typeface="Arial" pitchFamily="34" charset="0"/>
                <a:cs typeface="Arial" pitchFamily="34" charset="0"/>
              </a:rPr>
              <a:t>lvalue</a:t>
            </a:r>
            <a:r>
              <a:rPr lang="en-IN" sz="2000" i="1" dirty="0" smtClean="0">
                <a:latin typeface="Arial" pitchFamily="34" charset="0"/>
                <a:cs typeface="Arial" pitchFamily="34" charset="0"/>
              </a:rPr>
              <a:t>-to-</a:t>
            </a:r>
            <a:r>
              <a:rPr lang="en-IN" sz="2000" i="1" dirty="0" err="1" smtClean="0">
                <a:latin typeface="Arial" pitchFamily="34" charset="0"/>
                <a:cs typeface="Arial" pitchFamily="34" charset="0"/>
              </a:rPr>
              <a:t>rvalue</a:t>
            </a:r>
            <a:r>
              <a:rPr lang="en-IN" sz="2000" i="1" dirty="0" smtClean="0">
                <a:latin typeface="Arial" pitchFamily="34" charset="0"/>
                <a:cs typeface="Arial" pitchFamily="34" charset="0"/>
              </a:rPr>
              <a:t> conversion</a:t>
            </a:r>
            <a:r>
              <a:rPr lang="en-IN" sz="2000" dirty="0" smtClean="0">
                <a:latin typeface="Arial" pitchFamily="34" charset="0"/>
                <a:cs typeface="Arial" pitchFamily="34" charset="0"/>
              </a:rPr>
              <a:t>. All </a:t>
            </a:r>
            <a:r>
              <a:rPr lang="en-IN" sz="2000" dirty="0" err="1" smtClean="0">
                <a:latin typeface="Arial" pitchFamily="34" charset="0"/>
                <a:cs typeface="Arial" pitchFamily="34" charset="0"/>
              </a:rPr>
              <a:t>lvalues</a:t>
            </a:r>
            <a:r>
              <a:rPr lang="en-IN" sz="2000" dirty="0" smtClean="0">
                <a:latin typeface="Arial" pitchFamily="34" charset="0"/>
                <a:cs typeface="Arial" pitchFamily="34" charset="0"/>
              </a:rPr>
              <a:t> that aren't arrays, functions or of incomplete types can be converted thus to </a:t>
            </a:r>
            <a:r>
              <a:rPr lang="en-IN" sz="2000" dirty="0" err="1" smtClean="0">
                <a:latin typeface="Arial" pitchFamily="34" charset="0"/>
                <a:cs typeface="Arial" pitchFamily="34" charset="0"/>
              </a:rPr>
              <a:t>rvalues</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What about the other direction? Can </a:t>
            </a:r>
            <a:r>
              <a:rPr lang="en-IN" sz="2000" dirty="0" err="1" smtClean="0">
                <a:latin typeface="Arial" pitchFamily="34" charset="0"/>
                <a:cs typeface="Arial" pitchFamily="34" charset="0"/>
              </a:rPr>
              <a:t>rvalues</a:t>
            </a:r>
            <a:r>
              <a:rPr lang="en-IN" sz="2000" dirty="0" smtClean="0">
                <a:latin typeface="Arial" pitchFamily="34" charset="0"/>
                <a:cs typeface="Arial" pitchFamily="34" charset="0"/>
              </a:rPr>
              <a:t> be converted to </a:t>
            </a:r>
            <a:r>
              <a:rPr lang="en-IN" sz="2000" dirty="0" err="1" smtClean="0">
                <a:latin typeface="Arial" pitchFamily="34" charset="0"/>
                <a:cs typeface="Arial" pitchFamily="34" charset="0"/>
              </a:rPr>
              <a:t>lvalues</a:t>
            </a:r>
            <a:r>
              <a:rPr lang="en-IN" sz="2000" dirty="0" smtClean="0">
                <a:latin typeface="Arial" pitchFamily="34" charset="0"/>
                <a:cs typeface="Arial" pitchFamily="34" charset="0"/>
              </a:rPr>
              <a:t>? Of course not! This would violate the very nature of an </a:t>
            </a:r>
            <a:r>
              <a:rPr lang="en-IN" sz="2000" dirty="0" err="1" smtClean="0">
                <a:latin typeface="Arial" pitchFamily="34" charset="0"/>
                <a:cs typeface="Arial" pitchFamily="34" charset="0"/>
              </a:rPr>
              <a:t>lvalue</a:t>
            </a:r>
            <a:r>
              <a:rPr lang="en-IN" sz="2000" dirty="0" smtClean="0">
                <a:latin typeface="Arial" pitchFamily="34" charset="0"/>
                <a:cs typeface="Arial" pitchFamily="34" charset="0"/>
              </a:rPr>
              <a:t> according to its definition.</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44</a:t>
            </a:fld>
            <a:endParaRPr lang="en-US" dirty="0"/>
          </a:p>
        </p:txBody>
      </p:sp>
      <p:sp>
        <p:nvSpPr>
          <p:cNvPr id="9" name="TextBox 8"/>
          <p:cNvSpPr txBox="1"/>
          <p:nvPr/>
        </p:nvSpPr>
        <p:spPr>
          <a:xfrm>
            <a:off x="533400" y="838201"/>
            <a:ext cx="8001000" cy="5016758"/>
          </a:xfrm>
          <a:prstGeom prst="rect">
            <a:avLst/>
          </a:prstGeom>
          <a:noFill/>
        </p:spPr>
        <p:txBody>
          <a:bodyPr wrap="square" rtlCol="0">
            <a:spAutoFit/>
          </a:bodyPr>
          <a:lstStyle/>
          <a:p>
            <a:r>
              <a:rPr lang="en-IN" sz="2000" dirty="0" smtClean="0">
                <a:latin typeface="Arial" pitchFamily="34" charset="0"/>
                <a:cs typeface="Arial" pitchFamily="34" charset="0"/>
              </a:rPr>
              <a:t>This doesn't mean that </a:t>
            </a:r>
            <a:r>
              <a:rPr lang="en-IN" sz="2000" dirty="0" err="1" smtClean="0">
                <a:latin typeface="Arial" pitchFamily="34" charset="0"/>
                <a:cs typeface="Arial" pitchFamily="34" charset="0"/>
              </a:rPr>
              <a:t>lvalues</a:t>
            </a:r>
            <a:r>
              <a:rPr lang="en-IN" sz="2000" dirty="0" smtClean="0">
                <a:latin typeface="Arial" pitchFamily="34" charset="0"/>
                <a:cs typeface="Arial" pitchFamily="34" charset="0"/>
              </a:rPr>
              <a:t> can't be produced from </a:t>
            </a:r>
            <a:r>
              <a:rPr lang="en-IN" sz="2000" dirty="0" err="1" smtClean="0">
                <a:latin typeface="Arial" pitchFamily="34" charset="0"/>
                <a:cs typeface="Arial" pitchFamily="34" charset="0"/>
              </a:rPr>
              <a:t>rvalues</a:t>
            </a:r>
            <a:r>
              <a:rPr lang="en-IN" sz="2000" dirty="0" smtClean="0">
                <a:latin typeface="Arial" pitchFamily="34" charset="0"/>
                <a:cs typeface="Arial" pitchFamily="34" charset="0"/>
              </a:rPr>
              <a:t> by more explicit means. For example, the unary '*'(dereference) operator takes an </a:t>
            </a:r>
            <a:r>
              <a:rPr lang="en-IN" sz="2000" dirty="0" err="1" smtClean="0">
                <a:latin typeface="Arial" pitchFamily="34" charset="0"/>
                <a:cs typeface="Arial" pitchFamily="34" charset="0"/>
              </a:rPr>
              <a:t>rvalue</a:t>
            </a:r>
            <a:r>
              <a:rPr lang="en-IN" sz="2000" dirty="0" smtClean="0">
                <a:latin typeface="Arial" pitchFamily="34" charset="0"/>
                <a:cs typeface="Arial" pitchFamily="34" charset="0"/>
              </a:rPr>
              <a:t> argument but produces an </a:t>
            </a:r>
            <a:r>
              <a:rPr lang="en-IN" sz="2000" dirty="0" err="1" smtClean="0">
                <a:latin typeface="Arial" pitchFamily="34" charset="0"/>
                <a:cs typeface="Arial" pitchFamily="34" charset="0"/>
              </a:rPr>
              <a:t>lvalue</a:t>
            </a:r>
            <a:r>
              <a:rPr lang="en-IN" sz="2000" dirty="0" smtClean="0">
                <a:latin typeface="Arial" pitchFamily="34" charset="0"/>
                <a:cs typeface="Arial" pitchFamily="34" charset="0"/>
              </a:rPr>
              <a:t> as a result.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Consider this valid code:</a:t>
            </a:r>
          </a:p>
          <a:p>
            <a:r>
              <a:rPr lang="en-IN" sz="2000" b="1"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arr</a:t>
            </a:r>
            <a:r>
              <a:rPr lang="en-IN" sz="2000" dirty="0" smtClean="0">
                <a:latin typeface="Arial" pitchFamily="34" charset="0"/>
                <a:cs typeface="Arial" pitchFamily="34" charset="0"/>
              </a:rPr>
              <a:t>[] = {1, 2}; </a:t>
            </a:r>
          </a:p>
          <a:p>
            <a:r>
              <a:rPr lang="en-IN" sz="2000" b="1" dirty="0" err="1" smtClean="0">
                <a:latin typeface="Arial" pitchFamily="34" charset="0"/>
                <a:cs typeface="Arial" pitchFamily="34" charset="0"/>
              </a:rPr>
              <a:t>int</a:t>
            </a:r>
            <a:r>
              <a:rPr lang="en-IN" sz="2000" dirty="0" smtClean="0">
                <a:latin typeface="Arial" pitchFamily="34" charset="0"/>
                <a:cs typeface="Arial" pitchFamily="34" charset="0"/>
              </a:rPr>
              <a:t>* p = &amp;</a:t>
            </a:r>
            <a:r>
              <a:rPr lang="en-IN" sz="2000" dirty="0" err="1" smtClean="0">
                <a:latin typeface="Arial" pitchFamily="34" charset="0"/>
                <a:cs typeface="Arial" pitchFamily="34" charset="0"/>
              </a:rPr>
              <a:t>arr</a:t>
            </a:r>
            <a:r>
              <a:rPr lang="en-IN" sz="2000" dirty="0" smtClean="0">
                <a:latin typeface="Arial" pitchFamily="34" charset="0"/>
                <a:cs typeface="Arial" pitchFamily="34" charset="0"/>
              </a:rPr>
              <a:t>[0]; </a:t>
            </a:r>
          </a:p>
          <a:p>
            <a:r>
              <a:rPr lang="en-IN" sz="2000" dirty="0" smtClean="0">
                <a:latin typeface="Arial" pitchFamily="34" charset="0"/>
                <a:cs typeface="Arial" pitchFamily="34" charset="0"/>
              </a:rPr>
              <a:t>*(p + 1) = 10; // OK: p + 1 is an </a:t>
            </a:r>
            <a:r>
              <a:rPr lang="en-IN" sz="2000" dirty="0" err="1" smtClean="0">
                <a:latin typeface="Arial" pitchFamily="34" charset="0"/>
                <a:cs typeface="Arial" pitchFamily="34" charset="0"/>
              </a:rPr>
              <a:t>rvalue</a:t>
            </a:r>
            <a:r>
              <a:rPr lang="en-IN" sz="2000" dirty="0" smtClean="0">
                <a:latin typeface="Arial" pitchFamily="34" charset="0"/>
                <a:cs typeface="Arial" pitchFamily="34" charset="0"/>
              </a:rPr>
              <a:t>, but *(p + 1) is an </a:t>
            </a:r>
            <a:r>
              <a:rPr lang="en-IN" sz="2000" dirty="0" err="1" smtClean="0">
                <a:latin typeface="Arial" pitchFamily="34" charset="0"/>
                <a:cs typeface="Arial" pitchFamily="34" charset="0"/>
              </a:rPr>
              <a:t>lvalue</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Conversely, the unary address-of operator '&amp;' takes an </a:t>
            </a:r>
            <a:r>
              <a:rPr lang="en-IN" sz="2000" dirty="0" err="1" smtClean="0">
                <a:latin typeface="Arial" pitchFamily="34" charset="0"/>
                <a:cs typeface="Arial" pitchFamily="34" charset="0"/>
              </a:rPr>
              <a:t>lvalue</a:t>
            </a:r>
            <a:r>
              <a:rPr lang="en-IN" sz="2000" dirty="0" smtClean="0">
                <a:latin typeface="Arial" pitchFamily="34" charset="0"/>
                <a:cs typeface="Arial" pitchFamily="34" charset="0"/>
              </a:rPr>
              <a:t> argument and produces an </a:t>
            </a:r>
            <a:r>
              <a:rPr lang="en-IN" sz="2000" dirty="0" err="1" smtClean="0">
                <a:latin typeface="Arial" pitchFamily="34" charset="0"/>
                <a:cs typeface="Arial" pitchFamily="34" charset="0"/>
              </a:rPr>
              <a:t>rvalue</a:t>
            </a:r>
            <a:r>
              <a:rPr lang="en-IN" sz="2000" dirty="0" smtClean="0">
                <a:latin typeface="Arial" pitchFamily="34" charset="0"/>
                <a:cs typeface="Arial" pitchFamily="34" charset="0"/>
              </a:rPr>
              <a:t>:</a:t>
            </a:r>
          </a:p>
          <a:p>
            <a:r>
              <a:rPr lang="en-IN" sz="2000" b="1"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var</a:t>
            </a:r>
            <a:r>
              <a:rPr lang="en-IN" sz="2000" dirty="0" smtClean="0">
                <a:latin typeface="Arial" pitchFamily="34" charset="0"/>
                <a:cs typeface="Arial" pitchFamily="34" charset="0"/>
              </a:rPr>
              <a:t> = 10; </a:t>
            </a:r>
          </a:p>
          <a:p>
            <a:r>
              <a:rPr lang="en-IN" sz="2000" b="1"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bad_addr</a:t>
            </a:r>
            <a:r>
              <a:rPr lang="en-IN" sz="2000" dirty="0" smtClean="0">
                <a:latin typeface="Arial" pitchFamily="34" charset="0"/>
                <a:cs typeface="Arial" pitchFamily="34" charset="0"/>
              </a:rPr>
              <a:t> = &amp;(</a:t>
            </a:r>
            <a:r>
              <a:rPr lang="en-IN" sz="2000" dirty="0" err="1" smtClean="0">
                <a:latin typeface="Arial" pitchFamily="34" charset="0"/>
                <a:cs typeface="Arial" pitchFamily="34" charset="0"/>
              </a:rPr>
              <a:t>var</a:t>
            </a:r>
            <a:r>
              <a:rPr lang="en-IN" sz="2000" dirty="0" smtClean="0">
                <a:latin typeface="Arial" pitchFamily="34" charset="0"/>
                <a:cs typeface="Arial" pitchFamily="34" charset="0"/>
              </a:rPr>
              <a:t> + 1); // ERROR: </a:t>
            </a:r>
            <a:r>
              <a:rPr lang="en-IN" sz="2000" dirty="0" err="1" smtClean="0">
                <a:latin typeface="Arial" pitchFamily="34" charset="0"/>
                <a:cs typeface="Arial" pitchFamily="34" charset="0"/>
              </a:rPr>
              <a:t>lvalue</a:t>
            </a:r>
            <a:r>
              <a:rPr lang="en-IN" sz="2000" dirty="0" smtClean="0">
                <a:latin typeface="Arial" pitchFamily="34" charset="0"/>
                <a:cs typeface="Arial" pitchFamily="34" charset="0"/>
              </a:rPr>
              <a:t> required as unary '&amp;' </a:t>
            </a:r>
            <a:r>
              <a:rPr lang="en-IN" sz="2000" smtClean="0">
                <a:latin typeface="Arial" pitchFamily="34" charset="0"/>
                <a:cs typeface="Arial" pitchFamily="34" charset="0"/>
              </a:rPr>
              <a:t>operand </a:t>
            </a:r>
          </a:p>
          <a:p>
            <a:r>
              <a:rPr lang="en-IN" sz="2000" b="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addr</a:t>
            </a:r>
            <a:r>
              <a:rPr lang="en-IN" sz="2000" dirty="0" smtClean="0">
                <a:latin typeface="Arial" pitchFamily="34" charset="0"/>
                <a:cs typeface="Arial" pitchFamily="34" charset="0"/>
              </a:rPr>
              <a:t> = &amp;</a:t>
            </a:r>
            <a:r>
              <a:rPr lang="en-IN" sz="2000" dirty="0" err="1" smtClean="0">
                <a:latin typeface="Arial" pitchFamily="34" charset="0"/>
                <a:cs typeface="Arial" pitchFamily="34" charset="0"/>
              </a:rPr>
              <a:t>var</a:t>
            </a:r>
            <a:r>
              <a:rPr lang="en-IN" sz="2000" dirty="0" smtClean="0">
                <a:latin typeface="Arial" pitchFamily="34" charset="0"/>
                <a:cs typeface="Arial" pitchFamily="34" charset="0"/>
              </a:rPr>
              <a:t>; // OK: </a:t>
            </a:r>
            <a:r>
              <a:rPr lang="en-IN" sz="2000" dirty="0" err="1" smtClean="0">
                <a:latin typeface="Arial" pitchFamily="34" charset="0"/>
                <a:cs typeface="Arial" pitchFamily="34" charset="0"/>
              </a:rPr>
              <a:t>var</a:t>
            </a:r>
            <a:r>
              <a:rPr lang="en-IN" sz="2000" dirty="0" smtClean="0">
                <a:latin typeface="Arial" pitchFamily="34" charset="0"/>
                <a:cs typeface="Arial" pitchFamily="34" charset="0"/>
              </a:rPr>
              <a:t> is an </a:t>
            </a:r>
            <a:r>
              <a:rPr lang="en-IN" sz="2000" dirty="0" err="1" smtClean="0">
                <a:latin typeface="Arial" pitchFamily="34" charset="0"/>
                <a:cs typeface="Arial" pitchFamily="34" charset="0"/>
              </a:rPr>
              <a:t>lvalue</a:t>
            </a:r>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&amp;</a:t>
            </a:r>
            <a:r>
              <a:rPr lang="en-IN" sz="2000" dirty="0" err="1" smtClean="0">
                <a:latin typeface="Arial" pitchFamily="34" charset="0"/>
                <a:cs typeface="Arial" pitchFamily="34" charset="0"/>
              </a:rPr>
              <a:t>var</a:t>
            </a:r>
            <a:r>
              <a:rPr lang="en-IN" sz="2000" dirty="0" smtClean="0">
                <a:latin typeface="Arial" pitchFamily="34" charset="0"/>
                <a:cs typeface="Arial" pitchFamily="34" charset="0"/>
              </a:rPr>
              <a:t> = 40; // ERROR: </a:t>
            </a:r>
            <a:r>
              <a:rPr lang="en-IN" sz="2000" dirty="0" err="1" smtClean="0">
                <a:latin typeface="Arial" pitchFamily="34" charset="0"/>
                <a:cs typeface="Arial" pitchFamily="34" charset="0"/>
              </a:rPr>
              <a:t>lvalue</a:t>
            </a:r>
            <a:r>
              <a:rPr lang="en-IN" sz="2000" dirty="0" smtClean="0">
                <a:latin typeface="Arial" pitchFamily="34" charset="0"/>
                <a:cs typeface="Arial" pitchFamily="34" charset="0"/>
              </a:rPr>
              <a:t> required as left operand // of assignment</a:t>
            </a:r>
            <a:endParaRPr lang="en-IN" sz="2000"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9" end="9"/>
                                            </p:txEl>
                                          </p:spTgt>
                                        </p:tgtEl>
                                        <p:attrNameLst>
                                          <p:attrName>style.visibility</p:attrName>
                                        </p:attrNameLst>
                                      </p:cBhvr>
                                      <p:to>
                                        <p:strVal val="visible"/>
                                      </p:to>
                                    </p:set>
                                    <p:anim calcmode="lin" valueType="num">
                                      <p:cBhvr additive="base">
                                        <p:cTn id="49"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10" end="10"/>
                                            </p:txEl>
                                          </p:spTgt>
                                        </p:tgtEl>
                                        <p:attrNameLst>
                                          <p:attrName>style.visibility</p:attrName>
                                        </p:attrNameLst>
                                      </p:cBhvr>
                                      <p:to>
                                        <p:strVal val="visible"/>
                                      </p:to>
                                    </p:set>
                                    <p:anim calcmode="lin" valueType="num">
                                      <p:cBhvr additive="base">
                                        <p:cTn id="55"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11" end="11"/>
                                            </p:txEl>
                                          </p:spTgt>
                                        </p:tgtEl>
                                        <p:attrNameLst>
                                          <p:attrName>style.visibility</p:attrName>
                                        </p:attrNameLst>
                                      </p:cBhvr>
                                      <p:to>
                                        <p:strVal val="visible"/>
                                      </p:to>
                                    </p:set>
                                    <p:anim calcmode="lin" valueType="num">
                                      <p:cBhvr additive="base">
                                        <p:cTn id="61"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45</a:t>
            </a:fld>
            <a:endParaRPr lang="en-US" dirty="0"/>
          </a:p>
        </p:txBody>
      </p:sp>
      <p:sp>
        <p:nvSpPr>
          <p:cNvPr id="9" name="TextBox 8"/>
          <p:cNvSpPr txBox="1"/>
          <p:nvPr/>
        </p:nvSpPr>
        <p:spPr>
          <a:xfrm>
            <a:off x="533400" y="838201"/>
            <a:ext cx="8001000" cy="5016758"/>
          </a:xfrm>
          <a:prstGeom prst="rect">
            <a:avLst/>
          </a:prstGeom>
          <a:noFill/>
        </p:spPr>
        <p:txBody>
          <a:bodyPr wrap="square" rtlCol="0">
            <a:spAutoFit/>
          </a:bodyPr>
          <a:lstStyle/>
          <a:p>
            <a:r>
              <a:rPr lang="en-IN" sz="2000" b="1" u="sng" dirty="0" smtClean="0">
                <a:latin typeface="Arial" pitchFamily="34" charset="0"/>
                <a:cs typeface="Arial" pitchFamily="34" charset="0"/>
              </a:rPr>
              <a:t>l-value and r-value</a:t>
            </a:r>
          </a:p>
          <a:p>
            <a:r>
              <a:rPr lang="en-IN" sz="2000" b="1" u="sng" dirty="0" smtClean="0">
                <a:latin typeface="Arial" pitchFamily="34" charset="0"/>
                <a:cs typeface="Arial" pitchFamily="34" charset="0"/>
              </a:rPr>
              <a:t>l</a:t>
            </a:r>
            <a:r>
              <a:rPr lang="en-IN" sz="2000" b="1" u="sng" smtClean="0">
                <a:latin typeface="Arial" pitchFamily="34" charset="0"/>
                <a:cs typeface="Arial" pitchFamily="34" charset="0"/>
              </a:rPr>
              <a:t>-value</a:t>
            </a:r>
            <a:r>
              <a:rPr lang="en-IN" sz="2000" b="1" dirty="0" smtClean="0">
                <a:latin typeface="Arial" pitchFamily="34" charset="0"/>
                <a:cs typeface="Arial" pitchFamily="34" charset="0"/>
              </a:rPr>
              <a:t>:</a:t>
            </a:r>
            <a:r>
              <a:rPr lang="en-IN" sz="2000" dirty="0" smtClean="0">
                <a:latin typeface="Arial" pitchFamily="34" charset="0"/>
                <a:cs typeface="Arial" pitchFamily="34" charset="0"/>
              </a:rPr>
              <a:t> </a:t>
            </a:r>
            <a:r>
              <a:rPr lang="en-IN" sz="2000" u="sng" dirty="0" smtClean="0">
                <a:latin typeface="Arial" pitchFamily="34" charset="0"/>
                <a:cs typeface="Arial" pitchFamily="34" charset="0"/>
              </a:rPr>
              <a:t>“l-value” refers to memory location which identifies an object</a:t>
            </a:r>
            <a:r>
              <a:rPr lang="en-IN" sz="2000" dirty="0" smtClean="0">
                <a:latin typeface="Arial" pitchFamily="34" charset="0"/>
                <a:cs typeface="Arial" pitchFamily="34" charset="0"/>
              </a:rPr>
              <a:t>. l-value may appear as either left hand or right hand side of an assignment operator(=). l-value often represents an identifier.</a:t>
            </a:r>
          </a:p>
          <a:p>
            <a:endParaRPr lang="en-IN" sz="2000" b="1" u="sng" dirty="0" smtClean="0">
              <a:latin typeface="Arial" pitchFamily="34" charset="0"/>
              <a:cs typeface="Arial" pitchFamily="34" charset="0"/>
            </a:endParaRPr>
          </a:p>
          <a:p>
            <a:pPr fontAlgn="base"/>
            <a:r>
              <a:rPr lang="en-IN" sz="2000" dirty="0" smtClean="0">
                <a:latin typeface="Arial" pitchFamily="34" charset="0"/>
                <a:cs typeface="Arial" pitchFamily="34" charset="0"/>
              </a:rPr>
              <a:t>The l-value is one of the following:</a:t>
            </a:r>
          </a:p>
          <a:p>
            <a:pPr marL="342900" indent="-342900" fontAlgn="base">
              <a:buFont typeface="+mj-lt"/>
              <a:buAutoNum type="arabicPeriod"/>
            </a:pPr>
            <a:r>
              <a:rPr lang="en-IN" sz="2000" dirty="0" smtClean="0">
                <a:latin typeface="Arial" pitchFamily="34" charset="0"/>
                <a:cs typeface="Arial" pitchFamily="34" charset="0"/>
              </a:rPr>
              <a:t>The name of the variable of any type </a:t>
            </a:r>
            <a:r>
              <a:rPr lang="en-IN" sz="2000" dirty="0" err="1" smtClean="0">
                <a:latin typeface="Arial" pitchFamily="34" charset="0"/>
                <a:cs typeface="Arial" pitchFamily="34" charset="0"/>
              </a:rPr>
              <a:t>i.e</a:t>
            </a:r>
            <a:r>
              <a:rPr lang="en-IN" sz="2000" dirty="0" smtClean="0">
                <a:latin typeface="Arial" pitchFamily="34" charset="0"/>
                <a:cs typeface="Arial" pitchFamily="34" charset="0"/>
              </a:rPr>
              <a:t>, an identifier of integral, floating, pointer, structure, or union type.</a:t>
            </a:r>
          </a:p>
          <a:p>
            <a:pPr marL="342900" indent="-342900" fontAlgn="base">
              <a:buFont typeface="+mj-lt"/>
              <a:buAutoNum type="arabicPeriod"/>
            </a:pPr>
            <a:r>
              <a:rPr lang="en-IN" sz="2000" dirty="0" smtClean="0">
                <a:latin typeface="Arial" pitchFamily="34" charset="0"/>
                <a:cs typeface="Arial" pitchFamily="34" charset="0"/>
              </a:rPr>
              <a:t>A subscript ([ ]) expression that does not evaluate to an array.</a:t>
            </a:r>
          </a:p>
          <a:p>
            <a:pPr marL="342900" indent="-342900" fontAlgn="base">
              <a:buFont typeface="+mj-lt"/>
              <a:buAutoNum type="arabicPeriod"/>
            </a:pPr>
            <a:r>
              <a:rPr lang="en-IN" sz="2000" dirty="0" smtClean="0">
                <a:latin typeface="Arial" pitchFamily="34" charset="0"/>
                <a:cs typeface="Arial" pitchFamily="34" charset="0"/>
              </a:rPr>
              <a:t>A unary-indirection (*) expression that does not refer to an array</a:t>
            </a:r>
          </a:p>
          <a:p>
            <a:pPr marL="342900" indent="-342900" fontAlgn="base">
              <a:buFont typeface="+mj-lt"/>
              <a:buAutoNum type="arabicPeriod"/>
            </a:pPr>
            <a:r>
              <a:rPr lang="en-IN" sz="2000" dirty="0" smtClean="0">
                <a:latin typeface="Arial" pitchFamily="34" charset="0"/>
                <a:cs typeface="Arial" pitchFamily="34" charset="0"/>
              </a:rPr>
              <a:t>An l-value expression in parentheses.</a:t>
            </a:r>
          </a:p>
          <a:p>
            <a:pPr marL="342900" indent="-342900" fontAlgn="base">
              <a:buFont typeface="+mj-lt"/>
              <a:buAutoNum type="arabicPeriod"/>
            </a:pPr>
            <a:r>
              <a:rPr lang="en-IN" sz="2000" dirty="0" smtClean="0">
                <a:latin typeface="Arial" pitchFamily="34" charset="0"/>
                <a:cs typeface="Arial" pitchFamily="34" charset="0"/>
              </a:rPr>
              <a:t>A </a:t>
            </a:r>
            <a:r>
              <a:rPr lang="en-IN" sz="2000" b="1" dirty="0" smtClean="0">
                <a:latin typeface="Arial" pitchFamily="34" charset="0"/>
                <a:cs typeface="Arial" pitchFamily="34" charset="0"/>
              </a:rPr>
              <a:t>const</a:t>
            </a:r>
            <a:r>
              <a:rPr lang="en-IN" sz="2000" dirty="0" smtClean="0">
                <a:latin typeface="Arial" pitchFamily="34" charset="0"/>
                <a:cs typeface="Arial" pitchFamily="34" charset="0"/>
              </a:rPr>
              <a:t> object (a non-modifiable l-value).</a:t>
            </a:r>
          </a:p>
          <a:p>
            <a:pPr marL="342900" indent="-342900" fontAlgn="base">
              <a:buFont typeface="+mj-lt"/>
              <a:buAutoNum type="arabicPeriod"/>
            </a:pPr>
            <a:r>
              <a:rPr lang="en-IN" sz="2000" dirty="0" smtClean="0">
                <a:latin typeface="Arial" pitchFamily="34" charset="0"/>
                <a:cs typeface="Arial" pitchFamily="34" charset="0"/>
              </a:rPr>
              <a:t>The result of indirection through a pointer, provided that it isn’t a function pointer.</a:t>
            </a:r>
          </a:p>
          <a:p>
            <a:pPr marL="342900" indent="-342900" fontAlgn="base">
              <a:buFont typeface="+mj-lt"/>
              <a:buAutoNum type="arabicPeriod"/>
            </a:pPr>
            <a:r>
              <a:rPr lang="en-IN" sz="2000" dirty="0" smtClean="0">
                <a:latin typeface="Arial" pitchFamily="34" charset="0"/>
                <a:cs typeface="Arial" pitchFamily="34" charset="0"/>
              </a:rPr>
              <a:t>The result of member access through pointer(-&gt; or .)</a:t>
            </a:r>
          </a:p>
          <a:p>
            <a:endParaRPr lang="en-IN" sz="2000" b="1" u="sng"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 calcmode="lin" valueType="num">
                                      <p:cBhvr additive="base">
                                        <p:cTn id="4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 calcmode="lin" valueType="num">
                                      <p:cBhvr additive="base">
                                        <p:cTn id="4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anim calcmode="lin" valueType="num">
                                      <p:cBhvr additive="base">
                                        <p:cTn id="5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10" end="10"/>
                                            </p:txEl>
                                          </p:spTgt>
                                        </p:tgtEl>
                                        <p:attrNameLst>
                                          <p:attrName>style.visibility</p:attrName>
                                        </p:attrNameLst>
                                      </p:cBhvr>
                                      <p:to>
                                        <p:strVal val="visible"/>
                                      </p:to>
                                    </p:set>
                                    <p:anim calcmode="lin" valueType="num">
                                      <p:cBhvr additive="base">
                                        <p:cTn id="6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46</a:t>
            </a:fld>
            <a:endParaRPr lang="en-US" dirty="0"/>
          </a:p>
        </p:txBody>
      </p:sp>
      <p:sp>
        <p:nvSpPr>
          <p:cNvPr id="9" name="TextBox 8"/>
          <p:cNvSpPr txBox="1"/>
          <p:nvPr/>
        </p:nvSpPr>
        <p:spPr>
          <a:xfrm>
            <a:off x="533400" y="838202"/>
            <a:ext cx="8001000" cy="3477875"/>
          </a:xfrm>
          <a:prstGeom prst="rect">
            <a:avLst/>
          </a:prstGeom>
          <a:noFill/>
        </p:spPr>
        <p:txBody>
          <a:bodyPr wrap="square" rtlCol="0">
            <a:spAutoFit/>
          </a:bodyPr>
          <a:lstStyle/>
          <a:p>
            <a:pPr fontAlgn="base"/>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 </a:t>
            </a:r>
          </a:p>
          <a:p>
            <a:pPr fontAlgn="base"/>
            <a:r>
              <a:rPr lang="en-IN" sz="2000" dirty="0" smtClean="0">
                <a:latin typeface="Arial" pitchFamily="34" charset="0"/>
                <a:cs typeface="Arial" pitchFamily="34" charset="0"/>
              </a:rPr>
              <a:t> </a:t>
            </a:r>
          </a:p>
          <a:p>
            <a:pPr fontAlgn="base"/>
            <a:r>
              <a:rPr lang="en-IN" sz="2000" dirty="0" smtClean="0">
                <a:latin typeface="Arial" pitchFamily="34" charset="0"/>
                <a:cs typeface="Arial" pitchFamily="34" charset="0"/>
              </a:rPr>
              <a:t>// a is an expression referring to an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object as l-value </a:t>
            </a:r>
          </a:p>
          <a:p>
            <a:pPr fontAlgn="base"/>
            <a:r>
              <a:rPr lang="en-IN" sz="2000" dirty="0" smtClean="0">
                <a:latin typeface="Arial" pitchFamily="34" charset="0"/>
                <a:cs typeface="Arial" pitchFamily="34" charset="0"/>
              </a:rPr>
              <a:t>a = 1; </a:t>
            </a:r>
          </a:p>
          <a:p>
            <a:pPr fontAlgn="base"/>
            <a:r>
              <a:rPr lang="en-IN" sz="2000" dirty="0" smtClean="0">
                <a:latin typeface="Arial" pitchFamily="34" charset="0"/>
                <a:cs typeface="Arial" pitchFamily="34" charset="0"/>
              </a:rPr>
              <a:t>  </a:t>
            </a:r>
          </a:p>
          <a:p>
            <a:pPr fontAlgn="base"/>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b = a; // Ok, as l-value can appear on right </a:t>
            </a:r>
          </a:p>
          <a:p>
            <a:pPr fontAlgn="base"/>
            <a:r>
              <a:rPr lang="en-IN" sz="2000" dirty="0" smtClean="0">
                <a:latin typeface="Arial" pitchFamily="34" charset="0"/>
                <a:cs typeface="Arial" pitchFamily="34" charset="0"/>
              </a:rPr>
              <a:t> </a:t>
            </a:r>
          </a:p>
          <a:p>
            <a:pPr fontAlgn="base"/>
            <a:r>
              <a:rPr lang="en-IN" sz="2000" dirty="0" smtClean="0">
                <a:latin typeface="Arial" pitchFamily="34" charset="0"/>
                <a:cs typeface="Arial" pitchFamily="34" charset="0"/>
              </a:rPr>
              <a:t>// Switch the operand around '=' operator </a:t>
            </a:r>
          </a:p>
          <a:p>
            <a:pPr fontAlgn="base"/>
            <a:r>
              <a:rPr lang="en-IN" sz="2000" dirty="0" smtClean="0">
                <a:latin typeface="Arial" pitchFamily="34" charset="0"/>
                <a:cs typeface="Arial" pitchFamily="34" charset="0"/>
              </a:rPr>
              <a:t>9 = a;</a:t>
            </a:r>
          </a:p>
          <a:p>
            <a:pPr fontAlgn="base"/>
            <a:endParaRPr lang="en-IN" sz="2000" dirty="0" smtClean="0">
              <a:latin typeface="Arial" pitchFamily="34" charset="0"/>
              <a:cs typeface="Arial" pitchFamily="34" charset="0"/>
            </a:endParaRPr>
          </a:p>
          <a:p>
            <a:pPr fontAlgn="base"/>
            <a:r>
              <a:rPr lang="en-IN" sz="2000" dirty="0" smtClean="0">
                <a:latin typeface="Arial" pitchFamily="34" charset="0"/>
                <a:cs typeface="Arial" pitchFamily="34" charset="0"/>
              </a:rPr>
              <a:t>// Compilation error</a:t>
            </a:r>
            <a:endParaRPr lang="en-IN" sz="2000"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47</a:t>
            </a:fld>
            <a:endParaRPr lang="en-US" dirty="0"/>
          </a:p>
        </p:txBody>
      </p:sp>
      <p:sp>
        <p:nvSpPr>
          <p:cNvPr id="9" name="TextBox 8"/>
          <p:cNvSpPr txBox="1"/>
          <p:nvPr/>
        </p:nvSpPr>
        <p:spPr>
          <a:xfrm>
            <a:off x="533400" y="838201"/>
            <a:ext cx="8001000" cy="3447098"/>
          </a:xfrm>
          <a:prstGeom prst="rect">
            <a:avLst/>
          </a:prstGeom>
          <a:noFill/>
        </p:spPr>
        <p:txBody>
          <a:bodyPr wrap="square" rtlCol="0">
            <a:spAutoFit/>
          </a:bodyPr>
          <a:lstStyle/>
          <a:p>
            <a:r>
              <a:rPr lang="en-IN" sz="2000" b="1" u="sng" dirty="0" smtClean="0">
                <a:latin typeface="Arial" pitchFamily="34" charset="0"/>
                <a:cs typeface="Arial" pitchFamily="34" charset="0"/>
              </a:rPr>
              <a:t>r-value</a:t>
            </a:r>
            <a:r>
              <a:rPr lang="en-IN" sz="2000" dirty="0" smtClean="0">
                <a:latin typeface="Arial" pitchFamily="34" charset="0"/>
                <a:cs typeface="Arial" pitchFamily="34" charset="0"/>
              </a:rPr>
              <a:t>: r-value” refers to data value that is stored at some address in memory. A r-value is an expression that can’t have a value assigned to it which means </a:t>
            </a:r>
            <a:r>
              <a:rPr lang="en-IN" sz="2000" u="sng" dirty="0" smtClean="0">
                <a:latin typeface="Arial" pitchFamily="34" charset="0"/>
                <a:cs typeface="Arial" pitchFamily="34" charset="0"/>
              </a:rPr>
              <a:t>r-value can appear on right but not on left hand side of an assignment operator</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pPr fontAlgn="base"/>
            <a:r>
              <a:rPr lang="en-IN" sz="2000" dirty="0" smtClean="0">
                <a:latin typeface="Arial" pitchFamily="34" charset="0"/>
                <a:cs typeface="Arial" pitchFamily="34" charset="0"/>
              </a:rPr>
              <a:t>// declare a, b an object of type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p>
          <a:p>
            <a:pPr fontAlgn="base"/>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 = 1, b; </a:t>
            </a:r>
          </a:p>
          <a:p>
            <a:pPr fontAlgn="base"/>
            <a:r>
              <a:rPr lang="en-IN" sz="2000" dirty="0" smtClean="0">
                <a:latin typeface="Arial" pitchFamily="34" charset="0"/>
                <a:cs typeface="Arial" pitchFamily="34" charset="0"/>
              </a:rPr>
              <a:t> </a:t>
            </a:r>
          </a:p>
          <a:p>
            <a:pPr fontAlgn="base"/>
            <a:r>
              <a:rPr lang="en-IN" sz="2000" dirty="0" smtClean="0">
                <a:latin typeface="Arial" pitchFamily="34" charset="0"/>
                <a:cs typeface="Arial" pitchFamily="34" charset="0"/>
              </a:rPr>
              <a:t>a + 1 = b; // Error, left expression is not variable(a + 1) </a:t>
            </a:r>
          </a:p>
          <a:p>
            <a:endParaRPr lang="en-IN" sz="2000" dirty="0" smtClean="0">
              <a:latin typeface="Arial" pitchFamily="34" charset="0"/>
              <a:cs typeface="Arial" pitchFamily="34" charset="0"/>
            </a:endParaRPr>
          </a:p>
          <a:p>
            <a:endParaRPr lang="en-IN" b="1" u="sng"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48</a:t>
            </a:fld>
            <a:endParaRPr lang="en-US" dirty="0"/>
          </a:p>
        </p:txBody>
      </p:sp>
      <p:sp>
        <p:nvSpPr>
          <p:cNvPr id="9" name="TextBox 8"/>
          <p:cNvSpPr txBox="1"/>
          <p:nvPr/>
        </p:nvSpPr>
        <p:spPr>
          <a:xfrm>
            <a:off x="533400" y="838201"/>
            <a:ext cx="8001000" cy="5109091"/>
          </a:xfrm>
          <a:prstGeom prst="rect">
            <a:avLst/>
          </a:prstGeom>
          <a:noFill/>
        </p:spPr>
        <p:txBody>
          <a:bodyPr wrap="square" rtlCol="0">
            <a:spAutoFit/>
          </a:bodyPr>
          <a:lstStyle/>
          <a:p>
            <a:r>
              <a:rPr lang="en-US" sz="2000" b="1" u="sng" dirty="0" smtClean="0">
                <a:latin typeface="Arial" pitchFamily="34" charset="0"/>
                <a:cs typeface="Arial" pitchFamily="34" charset="0"/>
              </a:rPr>
              <a:t>Sequence point</a:t>
            </a:r>
          </a:p>
          <a:p>
            <a:r>
              <a:rPr lang="en-US" dirty="0" smtClean="0">
                <a:latin typeface="Arial" pitchFamily="34" charset="0"/>
                <a:cs typeface="Arial" pitchFamily="34" charset="0"/>
              </a:rPr>
              <a:t>// PROGRAM 1</a:t>
            </a:r>
          </a:p>
          <a:p>
            <a:r>
              <a:rPr lang="en-US" dirty="0" smtClean="0">
                <a:latin typeface="Arial" pitchFamily="34" charset="0"/>
                <a:cs typeface="Arial" pitchFamily="34" charset="0"/>
              </a:rPr>
              <a:t>#include &lt;</a:t>
            </a:r>
            <a:r>
              <a:rPr lang="en-US" dirty="0" err="1" smtClean="0">
                <a:latin typeface="Arial" pitchFamily="34" charset="0"/>
                <a:cs typeface="Arial" pitchFamily="34" charset="0"/>
              </a:rPr>
              <a:t>stdio.h</a:t>
            </a:r>
            <a:r>
              <a:rPr lang="en-US" dirty="0" smtClean="0">
                <a:latin typeface="Arial" pitchFamily="34" charset="0"/>
                <a:cs typeface="Arial" pitchFamily="34" charset="0"/>
              </a:rPr>
              <a:t>&gt; </a:t>
            </a:r>
          </a:p>
          <a:p>
            <a:r>
              <a:rPr lang="en-US" dirty="0" err="1" smtClean="0">
                <a:latin typeface="Arial" pitchFamily="34" charset="0"/>
                <a:cs typeface="Arial" pitchFamily="34" charset="0"/>
              </a:rPr>
              <a:t>int</a:t>
            </a:r>
            <a:r>
              <a:rPr lang="en-US" dirty="0" smtClean="0">
                <a:latin typeface="Arial" pitchFamily="34" charset="0"/>
                <a:cs typeface="Arial" pitchFamily="34" charset="0"/>
              </a:rPr>
              <a:t> f1() </a:t>
            </a:r>
          </a:p>
          <a:p>
            <a:r>
              <a:rPr lang="en-US" dirty="0" smtClean="0">
                <a:latin typeface="Arial" pitchFamily="34" charset="0"/>
                <a:cs typeface="Arial" pitchFamily="34" charset="0"/>
              </a:rPr>
              <a:t>{ </a:t>
            </a:r>
          </a:p>
          <a:p>
            <a:r>
              <a:rPr lang="en-US" dirty="0" smtClean="0">
                <a:latin typeface="Arial" pitchFamily="34" charset="0"/>
                <a:cs typeface="Arial" pitchFamily="34" charset="0"/>
              </a:rPr>
              <a:t>	</a:t>
            </a:r>
            <a:r>
              <a:rPr lang="en-US" dirty="0" err="1" smtClean="0">
                <a:latin typeface="Arial" pitchFamily="34" charset="0"/>
                <a:cs typeface="Arial" pitchFamily="34" charset="0"/>
              </a:rPr>
              <a:t>printf</a:t>
            </a:r>
            <a:r>
              <a:rPr lang="en-US" dirty="0" smtClean="0">
                <a:latin typeface="Arial" pitchFamily="34" charset="0"/>
                <a:cs typeface="Arial" pitchFamily="34" charset="0"/>
              </a:rPr>
              <a:t> ("Geeks"); </a:t>
            </a:r>
          </a:p>
          <a:p>
            <a:r>
              <a:rPr lang="en-US" dirty="0" smtClean="0">
                <a:latin typeface="Arial" pitchFamily="34" charset="0"/>
                <a:cs typeface="Arial" pitchFamily="34" charset="0"/>
              </a:rPr>
              <a:t>	return 1;</a:t>
            </a:r>
          </a:p>
          <a:p>
            <a:r>
              <a:rPr lang="en-US" dirty="0" smtClean="0">
                <a:latin typeface="Arial" pitchFamily="34" charset="0"/>
                <a:cs typeface="Arial" pitchFamily="34" charset="0"/>
              </a:rPr>
              <a:t>} </a:t>
            </a:r>
          </a:p>
          <a:p>
            <a:r>
              <a:rPr lang="en-US" dirty="0" err="1" smtClean="0">
                <a:latin typeface="Arial" pitchFamily="34" charset="0"/>
                <a:cs typeface="Arial" pitchFamily="34" charset="0"/>
              </a:rPr>
              <a:t>int</a:t>
            </a:r>
            <a:r>
              <a:rPr lang="en-US" dirty="0" smtClean="0">
                <a:latin typeface="Arial" pitchFamily="34" charset="0"/>
                <a:cs typeface="Arial" pitchFamily="34" charset="0"/>
              </a:rPr>
              <a:t> f2() </a:t>
            </a:r>
          </a:p>
          <a:p>
            <a:r>
              <a:rPr lang="en-US" dirty="0" smtClean="0">
                <a:latin typeface="Arial" pitchFamily="34" charset="0"/>
                <a:cs typeface="Arial" pitchFamily="34" charset="0"/>
              </a:rPr>
              <a:t>{ </a:t>
            </a:r>
          </a:p>
          <a:p>
            <a:r>
              <a:rPr lang="en-US" dirty="0" smtClean="0">
                <a:latin typeface="Arial" pitchFamily="34" charset="0"/>
                <a:cs typeface="Arial" pitchFamily="34" charset="0"/>
              </a:rPr>
              <a:t>	</a:t>
            </a:r>
            <a:r>
              <a:rPr lang="en-US" dirty="0" err="1" smtClean="0">
                <a:latin typeface="Arial" pitchFamily="34" charset="0"/>
                <a:cs typeface="Arial" pitchFamily="34" charset="0"/>
              </a:rPr>
              <a:t>printf</a:t>
            </a:r>
            <a:r>
              <a:rPr lang="en-US" dirty="0" smtClean="0">
                <a:latin typeface="Arial" pitchFamily="34" charset="0"/>
                <a:cs typeface="Arial" pitchFamily="34" charset="0"/>
              </a:rPr>
              <a:t> ("</a:t>
            </a:r>
            <a:r>
              <a:rPr lang="en-US" dirty="0" err="1" smtClean="0">
                <a:latin typeface="Arial" pitchFamily="34" charset="0"/>
                <a:cs typeface="Arial" pitchFamily="34" charset="0"/>
              </a:rPr>
              <a:t>forGeeks</a:t>
            </a:r>
            <a:r>
              <a:rPr lang="en-US" dirty="0" smtClean="0">
                <a:latin typeface="Arial" pitchFamily="34" charset="0"/>
                <a:cs typeface="Arial" pitchFamily="34" charset="0"/>
              </a:rPr>
              <a:t>"); </a:t>
            </a:r>
          </a:p>
          <a:p>
            <a:r>
              <a:rPr lang="en-US" dirty="0" smtClean="0">
                <a:latin typeface="Arial" pitchFamily="34" charset="0"/>
                <a:cs typeface="Arial" pitchFamily="34" charset="0"/>
              </a:rPr>
              <a:t>	return 1;</a:t>
            </a:r>
          </a:p>
          <a:p>
            <a:r>
              <a:rPr lang="en-US" dirty="0" smtClean="0">
                <a:latin typeface="Arial" pitchFamily="34" charset="0"/>
                <a:cs typeface="Arial" pitchFamily="34" charset="0"/>
              </a:rPr>
              <a:t>} </a:t>
            </a:r>
          </a:p>
          <a:p>
            <a:r>
              <a:rPr lang="en-US" dirty="0" err="1" smtClean="0">
                <a:latin typeface="Arial" pitchFamily="34" charset="0"/>
                <a:cs typeface="Arial" pitchFamily="34" charset="0"/>
              </a:rPr>
              <a:t>int</a:t>
            </a:r>
            <a:r>
              <a:rPr lang="en-US" dirty="0" smtClean="0">
                <a:latin typeface="Arial" pitchFamily="34" charset="0"/>
                <a:cs typeface="Arial" pitchFamily="34" charset="0"/>
              </a:rPr>
              <a:t> main()  </a:t>
            </a:r>
          </a:p>
          <a:p>
            <a:r>
              <a:rPr lang="en-US" dirty="0" smtClean="0">
                <a:latin typeface="Arial" pitchFamily="34" charset="0"/>
                <a:cs typeface="Arial" pitchFamily="34" charset="0"/>
              </a:rPr>
              <a:t>{  </a:t>
            </a:r>
          </a:p>
          <a:p>
            <a:r>
              <a:rPr lang="en-US" dirty="0" smtClean="0">
                <a:latin typeface="Arial" pitchFamily="34" charset="0"/>
                <a:cs typeface="Arial" pitchFamily="34" charset="0"/>
              </a:rPr>
              <a:t>  </a:t>
            </a:r>
            <a:r>
              <a:rPr lang="en-US" dirty="0" err="1" smtClean="0">
                <a:latin typeface="Arial" pitchFamily="34" charset="0"/>
                <a:cs typeface="Arial" pitchFamily="34" charset="0"/>
              </a:rPr>
              <a:t>int</a:t>
            </a:r>
            <a:r>
              <a:rPr lang="en-US" dirty="0" smtClean="0">
                <a:latin typeface="Arial" pitchFamily="34" charset="0"/>
                <a:cs typeface="Arial" pitchFamily="34" charset="0"/>
              </a:rPr>
              <a:t> p = f1() + f2();   </a:t>
            </a:r>
          </a:p>
          <a:p>
            <a:r>
              <a:rPr lang="en-US" dirty="0" smtClean="0">
                <a:latin typeface="Arial" pitchFamily="34" charset="0"/>
                <a:cs typeface="Arial" pitchFamily="34" charset="0"/>
              </a:rPr>
              <a:t>  return 0;  </a:t>
            </a:r>
          </a:p>
          <a:p>
            <a:r>
              <a:rPr lang="en-US" dirty="0" smtClean="0">
                <a:latin typeface="Arial" pitchFamily="34" charset="0"/>
                <a:cs typeface="Arial" pitchFamily="34" charset="0"/>
              </a:rPr>
              <a:t>}</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anim calcmode="lin" valueType="num">
                                      <p:cBhvr additive="base">
                                        <p:cTn id="6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1" end="11"/>
                                            </p:txEl>
                                          </p:spTgt>
                                        </p:tgtEl>
                                        <p:attrNameLst>
                                          <p:attrName>style.visibility</p:attrName>
                                        </p:attrNameLst>
                                      </p:cBhvr>
                                      <p:to>
                                        <p:strVal val="visible"/>
                                      </p:to>
                                    </p:set>
                                    <p:anim calcmode="lin" valueType="num">
                                      <p:cBhvr additive="base">
                                        <p:cTn id="7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
                                            <p:txEl>
                                              <p:pRg st="12" end="12"/>
                                            </p:txEl>
                                          </p:spTgt>
                                        </p:tgtEl>
                                        <p:attrNameLst>
                                          <p:attrName>style.visibility</p:attrName>
                                        </p:attrNameLst>
                                      </p:cBhvr>
                                      <p:to>
                                        <p:strVal val="visible"/>
                                      </p:to>
                                    </p:set>
                                    <p:anim calcmode="lin" valueType="num">
                                      <p:cBhvr additive="base">
                                        <p:cTn id="79"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9">
                                            <p:txEl>
                                              <p:pRg st="13" end="13"/>
                                            </p:txEl>
                                          </p:spTgt>
                                        </p:tgtEl>
                                        <p:attrNameLst>
                                          <p:attrName>style.visibility</p:attrName>
                                        </p:attrNameLst>
                                      </p:cBhvr>
                                      <p:to>
                                        <p:strVal val="visible"/>
                                      </p:to>
                                    </p:set>
                                    <p:anim calcmode="lin" valueType="num">
                                      <p:cBhvr additive="base">
                                        <p:cTn id="85"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9">
                                            <p:txEl>
                                              <p:pRg st="14" end="14"/>
                                            </p:txEl>
                                          </p:spTgt>
                                        </p:tgtEl>
                                        <p:attrNameLst>
                                          <p:attrName>style.visibility</p:attrName>
                                        </p:attrNameLst>
                                      </p:cBhvr>
                                      <p:to>
                                        <p:strVal val="visible"/>
                                      </p:to>
                                    </p:set>
                                    <p:anim calcmode="lin" valueType="num">
                                      <p:cBhvr additive="base">
                                        <p:cTn id="91"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9">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9">
                                            <p:txEl>
                                              <p:pRg st="15" end="15"/>
                                            </p:txEl>
                                          </p:spTgt>
                                        </p:tgtEl>
                                        <p:attrNameLst>
                                          <p:attrName>style.visibility</p:attrName>
                                        </p:attrNameLst>
                                      </p:cBhvr>
                                      <p:to>
                                        <p:strVal val="visible"/>
                                      </p:to>
                                    </p:set>
                                    <p:anim calcmode="lin" valueType="num">
                                      <p:cBhvr additive="base">
                                        <p:cTn id="97"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9">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9">
                                            <p:txEl>
                                              <p:pRg st="16" end="16"/>
                                            </p:txEl>
                                          </p:spTgt>
                                        </p:tgtEl>
                                        <p:attrNameLst>
                                          <p:attrName>style.visibility</p:attrName>
                                        </p:attrNameLst>
                                      </p:cBhvr>
                                      <p:to>
                                        <p:strVal val="visible"/>
                                      </p:to>
                                    </p:set>
                                    <p:anim calcmode="lin" valueType="num">
                                      <p:cBhvr additive="base">
                                        <p:cTn id="103" dur="500" fill="hold"/>
                                        <p:tgtEl>
                                          <p:spTgt spid="9">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9">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9">
                                            <p:txEl>
                                              <p:pRg st="17" end="17"/>
                                            </p:txEl>
                                          </p:spTgt>
                                        </p:tgtEl>
                                        <p:attrNameLst>
                                          <p:attrName>style.visibility</p:attrName>
                                        </p:attrNameLst>
                                      </p:cBhvr>
                                      <p:to>
                                        <p:strVal val="visible"/>
                                      </p:to>
                                    </p:set>
                                    <p:anim calcmode="lin" valueType="num">
                                      <p:cBhvr additive="base">
                                        <p:cTn id="109" dur="500" fill="hold"/>
                                        <p:tgtEl>
                                          <p:spTgt spid="9">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9">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49</a:t>
            </a:fld>
            <a:endParaRPr lang="en-US" dirty="0"/>
          </a:p>
        </p:txBody>
      </p:sp>
      <p:sp>
        <p:nvSpPr>
          <p:cNvPr id="9" name="TextBox 8"/>
          <p:cNvSpPr txBox="1"/>
          <p:nvPr/>
        </p:nvSpPr>
        <p:spPr>
          <a:xfrm>
            <a:off x="533400" y="838201"/>
            <a:ext cx="8001000" cy="5078313"/>
          </a:xfrm>
          <a:prstGeom prst="rect">
            <a:avLst/>
          </a:prstGeom>
          <a:noFill/>
        </p:spPr>
        <p:txBody>
          <a:bodyPr wrap="square" rtlCol="0">
            <a:spAutoFit/>
          </a:bodyPr>
          <a:lstStyle/>
          <a:p>
            <a:r>
              <a:rPr lang="en-US" sz="2000" dirty="0" smtClean="0">
                <a:latin typeface="Arial" pitchFamily="34" charset="0"/>
                <a:cs typeface="Arial" pitchFamily="34" charset="0"/>
              </a:rPr>
              <a:t>// PROGRAM 2 </a:t>
            </a:r>
          </a:p>
          <a:p>
            <a:r>
              <a:rPr lang="en-US" sz="1600" dirty="0" smtClean="0">
                <a:latin typeface="Arial" pitchFamily="34" charset="0"/>
                <a:cs typeface="Arial" pitchFamily="34" charset="0"/>
              </a:rPr>
              <a:t>#include &lt;</a:t>
            </a:r>
            <a:r>
              <a:rPr lang="en-US" sz="1600" dirty="0" err="1" smtClean="0">
                <a:latin typeface="Arial" pitchFamily="34" charset="0"/>
                <a:cs typeface="Arial" pitchFamily="34" charset="0"/>
              </a:rPr>
              <a:t>stdio.h</a:t>
            </a:r>
            <a:r>
              <a:rPr lang="en-US" sz="1600" dirty="0" smtClean="0">
                <a:latin typeface="Arial" pitchFamily="34" charset="0"/>
                <a:cs typeface="Arial" pitchFamily="34" charset="0"/>
              </a:rPr>
              <a:t>&gt; </a:t>
            </a:r>
          </a:p>
          <a:p>
            <a:r>
              <a:rPr lang="en-US" sz="1600" dirty="0" err="1" smtClean="0">
                <a:latin typeface="Arial" pitchFamily="34" charset="0"/>
                <a:cs typeface="Arial" pitchFamily="34" charset="0"/>
              </a:rPr>
              <a:t>int</a:t>
            </a:r>
            <a:r>
              <a:rPr lang="en-US" sz="1600" dirty="0" smtClean="0">
                <a:latin typeface="Arial" pitchFamily="34" charset="0"/>
                <a:cs typeface="Arial" pitchFamily="34" charset="0"/>
              </a:rPr>
              <a:t> x = 20; </a:t>
            </a:r>
          </a:p>
          <a:p>
            <a:r>
              <a:rPr lang="en-US" sz="1600" dirty="0" err="1" smtClean="0">
                <a:latin typeface="Arial" pitchFamily="34" charset="0"/>
                <a:cs typeface="Arial" pitchFamily="34" charset="0"/>
              </a:rPr>
              <a:t>int</a:t>
            </a:r>
            <a:r>
              <a:rPr lang="en-US" sz="1600" dirty="0" smtClean="0">
                <a:latin typeface="Arial" pitchFamily="34" charset="0"/>
                <a:cs typeface="Arial" pitchFamily="34" charset="0"/>
              </a:rPr>
              <a:t> f1() </a:t>
            </a:r>
          </a:p>
          <a:p>
            <a:r>
              <a:rPr lang="en-US" sz="1600" dirty="0" smtClean="0">
                <a:latin typeface="Arial" pitchFamily="34" charset="0"/>
                <a:cs typeface="Arial" pitchFamily="34" charset="0"/>
              </a:rPr>
              <a:t>{ </a:t>
            </a:r>
          </a:p>
          <a:p>
            <a:r>
              <a:rPr lang="en-US" sz="1600" dirty="0" smtClean="0">
                <a:latin typeface="Arial" pitchFamily="34" charset="0"/>
                <a:cs typeface="Arial" pitchFamily="34" charset="0"/>
              </a:rPr>
              <a:t>	x = x+10; </a:t>
            </a:r>
          </a:p>
          <a:p>
            <a:r>
              <a:rPr lang="en-US" sz="1600" dirty="0" smtClean="0">
                <a:latin typeface="Arial" pitchFamily="34" charset="0"/>
                <a:cs typeface="Arial" pitchFamily="34" charset="0"/>
              </a:rPr>
              <a:t>	return x;</a:t>
            </a:r>
          </a:p>
          <a:p>
            <a:r>
              <a:rPr lang="en-US" sz="1600" dirty="0" smtClean="0">
                <a:latin typeface="Arial" pitchFamily="34" charset="0"/>
                <a:cs typeface="Arial" pitchFamily="34" charset="0"/>
              </a:rPr>
              <a:t>} </a:t>
            </a:r>
          </a:p>
          <a:p>
            <a:endParaRPr lang="en-US" sz="1600" dirty="0" smtClean="0">
              <a:latin typeface="Arial" pitchFamily="34" charset="0"/>
              <a:cs typeface="Arial" pitchFamily="34" charset="0"/>
            </a:endParaRPr>
          </a:p>
          <a:p>
            <a:r>
              <a:rPr lang="en-US" sz="1600" dirty="0" err="1" smtClean="0">
                <a:latin typeface="Arial" pitchFamily="34" charset="0"/>
                <a:cs typeface="Arial" pitchFamily="34" charset="0"/>
              </a:rPr>
              <a:t>int</a:t>
            </a:r>
            <a:r>
              <a:rPr lang="en-US" sz="1600" dirty="0" smtClean="0">
                <a:latin typeface="Arial" pitchFamily="34" charset="0"/>
                <a:cs typeface="Arial" pitchFamily="34" charset="0"/>
              </a:rPr>
              <a:t> f2() </a:t>
            </a:r>
          </a:p>
          <a:p>
            <a:r>
              <a:rPr lang="en-US" sz="1600" dirty="0" smtClean="0">
                <a:latin typeface="Arial" pitchFamily="34" charset="0"/>
                <a:cs typeface="Arial" pitchFamily="34" charset="0"/>
              </a:rPr>
              <a:t>{ </a:t>
            </a:r>
          </a:p>
          <a:p>
            <a:r>
              <a:rPr lang="en-US" sz="1600" dirty="0" smtClean="0">
                <a:latin typeface="Arial" pitchFamily="34" charset="0"/>
                <a:cs typeface="Arial" pitchFamily="34" charset="0"/>
              </a:rPr>
              <a:t>	x = x-5;  </a:t>
            </a:r>
          </a:p>
          <a:p>
            <a:r>
              <a:rPr lang="en-US" sz="1600" dirty="0" smtClean="0">
                <a:latin typeface="Arial" pitchFamily="34" charset="0"/>
                <a:cs typeface="Arial" pitchFamily="34" charset="0"/>
              </a:rPr>
              <a:t>	return x;</a:t>
            </a:r>
          </a:p>
          <a:p>
            <a:r>
              <a:rPr lang="en-US" sz="1600" dirty="0" smtClean="0">
                <a:latin typeface="Arial" pitchFamily="34" charset="0"/>
                <a:cs typeface="Arial" pitchFamily="34" charset="0"/>
              </a:rPr>
              <a:t>} </a:t>
            </a:r>
          </a:p>
          <a:p>
            <a:r>
              <a:rPr lang="en-US" sz="1600" dirty="0" err="1" smtClean="0">
                <a:latin typeface="Arial" pitchFamily="34" charset="0"/>
                <a:cs typeface="Arial" pitchFamily="34" charset="0"/>
              </a:rPr>
              <a:t>int</a:t>
            </a:r>
            <a:r>
              <a:rPr lang="en-US" sz="1600" dirty="0" smtClean="0">
                <a:latin typeface="Arial" pitchFamily="34" charset="0"/>
                <a:cs typeface="Arial" pitchFamily="34" charset="0"/>
              </a:rPr>
              <a:t> main() </a:t>
            </a:r>
          </a:p>
          <a:p>
            <a:r>
              <a:rPr lang="en-US" sz="1600" dirty="0" smtClean="0">
                <a:latin typeface="Arial" pitchFamily="34" charset="0"/>
                <a:cs typeface="Arial" pitchFamily="34" charset="0"/>
              </a:rPr>
              <a:t>{ </a:t>
            </a:r>
          </a:p>
          <a:p>
            <a:r>
              <a:rPr lang="en-US" sz="1600" dirty="0" smtClean="0">
                <a:latin typeface="Arial" pitchFamily="34" charset="0"/>
                <a:cs typeface="Arial" pitchFamily="34" charset="0"/>
              </a:rPr>
              <a:t>  </a:t>
            </a:r>
            <a:r>
              <a:rPr lang="en-US" sz="1600" dirty="0" err="1" smtClean="0">
                <a:latin typeface="Arial" pitchFamily="34" charset="0"/>
                <a:cs typeface="Arial" pitchFamily="34" charset="0"/>
              </a:rPr>
              <a:t>int</a:t>
            </a:r>
            <a:r>
              <a:rPr lang="en-US" sz="1600" dirty="0" smtClean="0">
                <a:latin typeface="Arial" pitchFamily="34" charset="0"/>
                <a:cs typeface="Arial" pitchFamily="34" charset="0"/>
              </a:rPr>
              <a:t> p = f1() + f2(); </a:t>
            </a:r>
          </a:p>
          <a:p>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printf</a:t>
            </a:r>
            <a:r>
              <a:rPr lang="en-US" sz="1600" dirty="0" smtClean="0">
                <a:latin typeface="Arial" pitchFamily="34" charset="0"/>
                <a:cs typeface="Arial" pitchFamily="34" charset="0"/>
              </a:rPr>
              <a:t> ("p = %d", p); </a:t>
            </a:r>
          </a:p>
          <a:p>
            <a:r>
              <a:rPr lang="en-US" sz="1600" dirty="0" smtClean="0">
                <a:latin typeface="Arial" pitchFamily="34" charset="0"/>
                <a:cs typeface="Arial" pitchFamily="34" charset="0"/>
              </a:rPr>
              <a:t>  return 0; </a:t>
            </a:r>
          </a:p>
          <a:p>
            <a:r>
              <a:rPr lang="en-US" sz="1600" dirty="0" smtClean="0">
                <a:latin typeface="Arial" pitchFamily="34" charset="0"/>
                <a:cs typeface="Arial" pitchFamily="34" charset="0"/>
              </a:rPr>
              <a:t>} </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anim calcmode="lin" valueType="num">
                                      <p:cBhvr additive="base">
                                        <p:cTn id="5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10" end="10"/>
                                            </p:txEl>
                                          </p:spTgt>
                                        </p:tgtEl>
                                        <p:attrNameLst>
                                          <p:attrName>style.visibility</p:attrName>
                                        </p:attrNameLst>
                                      </p:cBhvr>
                                      <p:to>
                                        <p:strVal val="visible"/>
                                      </p:to>
                                    </p:set>
                                    <p:anim calcmode="lin" valueType="num">
                                      <p:cBhvr additive="base">
                                        <p:cTn id="6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1" end="11"/>
                                            </p:txEl>
                                          </p:spTgt>
                                        </p:tgtEl>
                                        <p:attrNameLst>
                                          <p:attrName>style.visibility</p:attrName>
                                        </p:attrNameLst>
                                      </p:cBhvr>
                                      <p:to>
                                        <p:strVal val="visible"/>
                                      </p:to>
                                    </p:set>
                                    <p:anim calcmode="lin" valueType="num">
                                      <p:cBhvr additive="base">
                                        <p:cTn id="67"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2" end="12"/>
                                            </p:txEl>
                                          </p:spTgt>
                                        </p:tgtEl>
                                        <p:attrNameLst>
                                          <p:attrName>style.visibility</p:attrName>
                                        </p:attrNameLst>
                                      </p:cBhvr>
                                      <p:to>
                                        <p:strVal val="visible"/>
                                      </p:to>
                                    </p:set>
                                    <p:anim calcmode="lin" valueType="num">
                                      <p:cBhvr additive="base">
                                        <p:cTn id="73"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
                                            <p:txEl>
                                              <p:pRg st="13" end="13"/>
                                            </p:txEl>
                                          </p:spTgt>
                                        </p:tgtEl>
                                        <p:attrNameLst>
                                          <p:attrName>style.visibility</p:attrName>
                                        </p:attrNameLst>
                                      </p:cBhvr>
                                      <p:to>
                                        <p:strVal val="visible"/>
                                      </p:to>
                                    </p:set>
                                    <p:anim calcmode="lin" valueType="num">
                                      <p:cBhvr additive="base">
                                        <p:cTn id="79"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9">
                                            <p:txEl>
                                              <p:pRg st="14" end="14"/>
                                            </p:txEl>
                                          </p:spTgt>
                                        </p:tgtEl>
                                        <p:attrNameLst>
                                          <p:attrName>style.visibility</p:attrName>
                                        </p:attrNameLst>
                                      </p:cBhvr>
                                      <p:to>
                                        <p:strVal val="visible"/>
                                      </p:to>
                                    </p:set>
                                    <p:anim calcmode="lin" valueType="num">
                                      <p:cBhvr additive="base">
                                        <p:cTn id="85"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9">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9">
                                            <p:txEl>
                                              <p:pRg st="15" end="15"/>
                                            </p:txEl>
                                          </p:spTgt>
                                        </p:tgtEl>
                                        <p:attrNameLst>
                                          <p:attrName>style.visibility</p:attrName>
                                        </p:attrNameLst>
                                      </p:cBhvr>
                                      <p:to>
                                        <p:strVal val="visible"/>
                                      </p:to>
                                    </p:set>
                                    <p:anim calcmode="lin" valueType="num">
                                      <p:cBhvr additive="base">
                                        <p:cTn id="91"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9">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9">
                                            <p:txEl>
                                              <p:pRg st="16" end="16"/>
                                            </p:txEl>
                                          </p:spTgt>
                                        </p:tgtEl>
                                        <p:attrNameLst>
                                          <p:attrName>style.visibility</p:attrName>
                                        </p:attrNameLst>
                                      </p:cBhvr>
                                      <p:to>
                                        <p:strVal val="visible"/>
                                      </p:to>
                                    </p:set>
                                    <p:anim calcmode="lin" valueType="num">
                                      <p:cBhvr additive="base">
                                        <p:cTn id="97" dur="500" fill="hold"/>
                                        <p:tgtEl>
                                          <p:spTgt spid="9">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9">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9">
                                            <p:txEl>
                                              <p:pRg st="17" end="17"/>
                                            </p:txEl>
                                          </p:spTgt>
                                        </p:tgtEl>
                                        <p:attrNameLst>
                                          <p:attrName>style.visibility</p:attrName>
                                        </p:attrNameLst>
                                      </p:cBhvr>
                                      <p:to>
                                        <p:strVal val="visible"/>
                                      </p:to>
                                    </p:set>
                                    <p:anim calcmode="lin" valueType="num">
                                      <p:cBhvr additive="base">
                                        <p:cTn id="103" dur="500" fill="hold"/>
                                        <p:tgtEl>
                                          <p:spTgt spid="9">
                                            <p:txEl>
                                              <p:pRg st="17" end="1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9">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9">
                                            <p:txEl>
                                              <p:pRg st="18" end="18"/>
                                            </p:txEl>
                                          </p:spTgt>
                                        </p:tgtEl>
                                        <p:attrNameLst>
                                          <p:attrName>style.visibility</p:attrName>
                                        </p:attrNameLst>
                                      </p:cBhvr>
                                      <p:to>
                                        <p:strVal val="visible"/>
                                      </p:to>
                                    </p:set>
                                    <p:anim calcmode="lin" valueType="num">
                                      <p:cBhvr additive="base">
                                        <p:cTn id="109" dur="500" fill="hold"/>
                                        <p:tgtEl>
                                          <p:spTgt spid="9">
                                            <p:txEl>
                                              <p:pRg st="18" end="1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9">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9">
                                            <p:txEl>
                                              <p:pRg st="19" end="19"/>
                                            </p:txEl>
                                          </p:spTgt>
                                        </p:tgtEl>
                                        <p:attrNameLst>
                                          <p:attrName>style.visibility</p:attrName>
                                        </p:attrNameLst>
                                      </p:cBhvr>
                                      <p:to>
                                        <p:strVal val="visible"/>
                                      </p:to>
                                    </p:set>
                                    <p:anim calcmode="lin" valueType="num">
                                      <p:cBhvr additive="base">
                                        <p:cTn id="115" dur="500" fill="hold"/>
                                        <p:tgtEl>
                                          <p:spTgt spid="9">
                                            <p:txEl>
                                              <p:pRg st="19" end="19"/>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9">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2"/>
            <a:ext cx="8010580" cy="5324535"/>
          </a:xfrm>
          <a:prstGeom prst="rect">
            <a:avLst/>
          </a:prstGeom>
          <a:noFill/>
        </p:spPr>
        <p:txBody>
          <a:bodyPr wrap="square" rtlCol="0">
            <a:spAutoFit/>
          </a:bodyPr>
          <a:lstStyle/>
          <a:p>
            <a:r>
              <a:rPr lang="en-IN" sz="2000" b="1" u="sng" dirty="0" smtClean="0">
                <a:latin typeface="Arial" pitchFamily="34" charset="0"/>
                <a:cs typeface="Arial" pitchFamily="34" charset="0"/>
              </a:rPr>
              <a:t>UNIX was written in assembly language</a:t>
            </a:r>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To perform even </a:t>
            </a:r>
            <a:r>
              <a:rPr lang="en-IN" sz="2000" smtClean="0">
                <a:latin typeface="Arial" pitchFamily="34" charset="0"/>
                <a:cs typeface="Arial" pitchFamily="34" charset="0"/>
              </a:rPr>
              <a:t>small operations </a:t>
            </a:r>
            <a:r>
              <a:rPr lang="en-IN" sz="2000" dirty="0" smtClean="0">
                <a:latin typeface="Arial" pitchFamily="34" charset="0"/>
                <a:cs typeface="Arial" pitchFamily="34" charset="0"/>
              </a:rPr>
              <a:t>in UNIX, one needed to write many pages of code. B solved this problem. Unlike assembly language, B needed significantly fewer lines of code to carry out a task in UNIX. Still, there was a lot that B could not do. For example, B did not recognize </a:t>
            </a:r>
            <a:r>
              <a:rPr lang="en-IN" sz="2000" u="sng" dirty="0" smtClean="0">
                <a:latin typeface="Arial" pitchFamily="34" charset="0"/>
                <a:cs typeface="Arial" pitchFamily="34" charset="0"/>
              </a:rPr>
              <a:t>data types</a:t>
            </a:r>
            <a:r>
              <a:rPr lang="en-IN" sz="2000" dirty="0" smtClean="0">
                <a:latin typeface="Arial" pitchFamily="34" charset="0"/>
                <a:cs typeface="Arial" pitchFamily="34" charset="0"/>
              </a:rPr>
              <a:t>. Even with B, data types were expressed with </a:t>
            </a:r>
            <a:r>
              <a:rPr lang="en-IN" sz="2000" u="sng" dirty="0" smtClean="0">
                <a:latin typeface="Arial" pitchFamily="34" charset="0"/>
                <a:cs typeface="Arial" pitchFamily="34" charset="0"/>
              </a:rPr>
              <a:t>machine language</a:t>
            </a:r>
            <a:r>
              <a:rPr lang="en-IN" sz="2000" dirty="0" smtClean="0">
                <a:latin typeface="Arial" pitchFamily="34" charset="0"/>
                <a:cs typeface="Arial" pitchFamily="34" charset="0"/>
              </a:rPr>
              <a:t>. B also did not support </a:t>
            </a:r>
            <a:r>
              <a:rPr lang="en-IN" sz="2000" u="sng" dirty="0" smtClean="0">
                <a:latin typeface="Arial" pitchFamily="34" charset="0"/>
                <a:cs typeface="Arial" pitchFamily="34" charset="0"/>
              </a:rPr>
              <a:t>data structures</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The C language was developed in 1971-73</a:t>
            </a:r>
            <a:r>
              <a:rPr lang="en-IN" sz="2000" dirty="0" smtClean="0">
                <a:latin typeface="Arial" pitchFamily="34" charset="0"/>
                <a:cs typeface="Arial" pitchFamily="34" charset="0"/>
              </a:rPr>
              <a:t>. Note that for all its limitations, C owes its birth to B because C retained a lot of what B offered, while adding features such as data types and data structures. </a:t>
            </a:r>
            <a:r>
              <a:rPr lang="en-IN" sz="2000" u="sng" dirty="0" smtClean="0">
                <a:latin typeface="Arial" pitchFamily="34" charset="0"/>
                <a:cs typeface="Arial" pitchFamily="34" charset="0"/>
              </a:rPr>
              <a:t>The name C was chosen because it succeeded B</a:t>
            </a:r>
            <a:r>
              <a:rPr lang="en-IN" sz="2000" dirty="0" smtClean="0">
                <a:latin typeface="Arial" pitchFamily="34" charset="0"/>
                <a:cs typeface="Arial" pitchFamily="34" charset="0"/>
              </a:rPr>
              <a:t>. In its early days, C was designed keeping UNIX in mind. C was used to perform tasks and operate UNIX. So, keeping performance and productivity in mind, many of the UNIX components were rewritten in C from assembly language. For example, the UNIX kernel itself was rewritten in 1973 on a DEC PDP-11.</a:t>
            </a:r>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a:t>
            </a:fld>
            <a:endParaRPr lang="en-US" dirty="0"/>
          </a:p>
        </p:txBody>
      </p:sp>
      <p:pic>
        <p:nvPicPr>
          <p:cNvPr id="9"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50</a:t>
            </a:fld>
            <a:endParaRPr lang="en-US" dirty="0"/>
          </a:p>
        </p:txBody>
      </p:sp>
      <p:sp>
        <p:nvSpPr>
          <p:cNvPr id="9" name="TextBox 8"/>
          <p:cNvSpPr txBox="1"/>
          <p:nvPr/>
        </p:nvSpPr>
        <p:spPr>
          <a:xfrm>
            <a:off x="533400" y="838201"/>
            <a:ext cx="8001000" cy="4401205"/>
          </a:xfrm>
          <a:prstGeom prst="rect">
            <a:avLst/>
          </a:prstGeom>
          <a:noFill/>
        </p:spPr>
        <p:txBody>
          <a:bodyPr wrap="square" rtlCol="0">
            <a:spAutoFit/>
          </a:bodyPr>
          <a:lstStyle/>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 PROGRAM 3 </a:t>
            </a:r>
          </a:p>
          <a:p>
            <a:r>
              <a:rPr lang="en-US" sz="2000" dirty="0" smtClean="0">
                <a:latin typeface="Arial" pitchFamily="34" charset="0"/>
                <a:cs typeface="Arial" pitchFamily="34" charset="0"/>
              </a:rPr>
              <a:t>#include &lt;</a:t>
            </a:r>
            <a:r>
              <a:rPr lang="en-US" sz="2000" dirty="0" err="1" smtClean="0">
                <a:latin typeface="Arial" pitchFamily="34" charset="0"/>
                <a:cs typeface="Arial" pitchFamily="34" charset="0"/>
              </a:rPr>
              <a:t>stdio.h</a:t>
            </a:r>
            <a:r>
              <a:rPr lang="en-US" sz="2000" dirty="0" smtClean="0">
                <a:latin typeface="Arial" pitchFamily="34" charset="0"/>
                <a:cs typeface="Arial" pitchFamily="34" charset="0"/>
              </a:rPr>
              <a:t>&gt; </a:t>
            </a:r>
          </a:p>
          <a:p>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main() </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8;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p =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printf</a:t>
            </a:r>
            <a:r>
              <a:rPr lang="en-US" sz="2000" dirty="0" smtClean="0">
                <a:latin typeface="Arial" pitchFamily="34" charset="0"/>
                <a:cs typeface="Arial" pitchFamily="34" charset="0"/>
              </a:rPr>
              <a:t>("%d\n", p); </a:t>
            </a:r>
          </a:p>
          <a:p>
            <a:r>
              <a:rPr lang="en-US" sz="2000" dirty="0" smtClean="0">
                <a:latin typeface="Arial" pitchFamily="34" charset="0"/>
                <a:cs typeface="Arial" pitchFamily="34" charset="0"/>
              </a:rPr>
              <a:t>}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output of all of the above programs is undefined or unspecified. The output may be different with different compilers and different machines. It is like asking the value of undefined automatic variable.</a:t>
            </a:r>
          </a:p>
          <a:p>
            <a:endParaRPr lang="en-US"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10" end="10"/>
                                            </p:txEl>
                                          </p:spTgt>
                                        </p:tgtEl>
                                        <p:attrNameLst>
                                          <p:attrName>style.visibility</p:attrName>
                                        </p:attrNameLst>
                                      </p:cBhvr>
                                      <p:to>
                                        <p:strVal val="visible"/>
                                      </p:to>
                                    </p:set>
                                    <p:anim calcmode="lin" valueType="num">
                                      <p:cBhvr additive="base">
                                        <p:cTn id="6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51</a:t>
            </a:fld>
            <a:endParaRPr lang="en-US" dirty="0"/>
          </a:p>
        </p:txBody>
      </p:sp>
      <p:sp>
        <p:nvSpPr>
          <p:cNvPr id="9" name="TextBox 8"/>
          <p:cNvSpPr txBox="1"/>
          <p:nvPr/>
        </p:nvSpPr>
        <p:spPr>
          <a:xfrm>
            <a:off x="533400" y="838201"/>
            <a:ext cx="8001000" cy="5324535"/>
          </a:xfrm>
          <a:prstGeom prst="rect">
            <a:avLst/>
          </a:prstGeom>
          <a:noFill/>
        </p:spPr>
        <p:txBody>
          <a:bodyPr wrap="square" rtlCol="0">
            <a:spAutoFit/>
          </a:bodyPr>
          <a:lstStyle/>
          <a:p>
            <a:r>
              <a:rPr lang="en-US" sz="2000" dirty="0" smtClean="0">
                <a:latin typeface="Arial" pitchFamily="34" charset="0"/>
                <a:cs typeface="Arial" pitchFamily="34" charset="0"/>
              </a:rPr>
              <a:t>The reason for undefined behavior in PROGRAM 1 is, the operator ‘+’ doesn’t have standard defined order of evaluation for its operands. Either f1() or f2() may be executed first. So output may be either “</a:t>
            </a:r>
            <a:r>
              <a:rPr lang="en-US" sz="2000" dirty="0" err="1" smtClean="0">
                <a:latin typeface="Arial" pitchFamily="34" charset="0"/>
                <a:cs typeface="Arial" pitchFamily="34" charset="0"/>
              </a:rPr>
              <a:t>GeeksforGeeks</a:t>
            </a:r>
            <a:r>
              <a:rPr lang="en-US" sz="2000" dirty="0" smtClean="0">
                <a:latin typeface="Arial" pitchFamily="34" charset="0"/>
                <a:cs typeface="Arial" pitchFamily="34" charset="0"/>
              </a:rPr>
              <a:t>” or “</a:t>
            </a:r>
            <a:r>
              <a:rPr lang="en-US" sz="2000" dirty="0" err="1" smtClean="0">
                <a:latin typeface="Arial" pitchFamily="34" charset="0"/>
                <a:cs typeface="Arial" pitchFamily="34" charset="0"/>
              </a:rPr>
              <a:t>forGeeksGeeks</a:t>
            </a:r>
            <a:r>
              <a:rPr lang="en-US" sz="2000" dirty="0" smtClean="0">
                <a:latin typeface="Arial" pitchFamily="34" charset="0"/>
                <a:cs typeface="Arial" pitchFamily="34" charset="0"/>
              </a:rPr>
              <a:t>”.</a:t>
            </a:r>
          </a:p>
          <a:p>
            <a:r>
              <a:rPr lang="en-US" sz="2000" u="sng" dirty="0" smtClean="0">
                <a:latin typeface="Arial" pitchFamily="34" charset="0"/>
                <a:cs typeface="Arial" pitchFamily="34" charset="0"/>
              </a:rPr>
              <a:t>Similar to operator ‘+’, most of the other similar operators like ‘-‘, ‘/’, ‘*’, Bitwise AND &amp;, Bitwise OR |, .. etc don’t have a standard defined order for evaluation for its operands</a:t>
            </a:r>
            <a:r>
              <a:rPr lang="en-US" sz="2000" dirty="0" smtClean="0">
                <a:latin typeface="Arial" pitchFamily="34" charset="0"/>
                <a:cs typeface="Arial" pitchFamily="34" charset="0"/>
              </a:rPr>
              <a:t>.</a:t>
            </a:r>
          </a:p>
          <a:p>
            <a:endParaRPr lang="en-US" sz="2000" b="1" u="sng" dirty="0" smtClean="0">
              <a:latin typeface="Arial" pitchFamily="34" charset="0"/>
              <a:cs typeface="Arial" pitchFamily="34" charset="0"/>
            </a:endParaRPr>
          </a:p>
          <a:p>
            <a:r>
              <a:rPr lang="en-US" sz="2000" dirty="0" smtClean="0">
                <a:latin typeface="Arial" pitchFamily="34" charset="0"/>
                <a:cs typeface="Arial" pitchFamily="34" charset="0"/>
              </a:rPr>
              <a:t>Evaluation of an expression may also produce side effects. For example, in the above program 2, the final values of p is ambiguous. Depending on the order of expression evaluation, if f1() executes first, the value of p will be 55, otherwise 40.</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output of program 3 is also undefined. It may be 64, 72, or may be something else. The sub-expression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causes a side effect, it modifies </a:t>
            </a:r>
            <a:r>
              <a:rPr lang="en-US" sz="2000" dirty="0" err="1" smtClean="0">
                <a:latin typeface="Arial" pitchFamily="34" charset="0"/>
                <a:cs typeface="Arial" pitchFamily="34" charset="0"/>
              </a:rPr>
              <a:t>i’s</a:t>
            </a:r>
            <a:r>
              <a:rPr lang="en-US" sz="2000" dirty="0" smtClean="0">
                <a:latin typeface="Arial" pitchFamily="34" charset="0"/>
                <a:cs typeface="Arial" pitchFamily="34" charset="0"/>
              </a:rPr>
              <a:t> value, which leads to undefined behavior since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is also referenced elsewhere in the same expression.</a:t>
            </a:r>
            <a:endParaRPr lang="en-IN" b="1" u="sng"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52</a:t>
            </a:fld>
            <a:endParaRPr lang="en-US" dirty="0"/>
          </a:p>
        </p:txBody>
      </p:sp>
      <p:sp>
        <p:nvSpPr>
          <p:cNvPr id="9" name="TextBox 8"/>
          <p:cNvSpPr txBox="1"/>
          <p:nvPr/>
        </p:nvSpPr>
        <p:spPr>
          <a:xfrm>
            <a:off x="533400" y="838201"/>
            <a:ext cx="8001000" cy="5324535"/>
          </a:xfrm>
          <a:prstGeom prst="rect">
            <a:avLst/>
          </a:prstGeom>
          <a:noFill/>
        </p:spPr>
        <p:txBody>
          <a:bodyPr wrap="square" rtlCol="0">
            <a:spAutoFit/>
          </a:bodyPr>
          <a:lstStyle/>
          <a:p>
            <a:r>
              <a:rPr lang="en-US" sz="2000" u="sng" dirty="0" smtClean="0">
                <a:latin typeface="Arial" pitchFamily="34" charset="0"/>
                <a:cs typeface="Arial" pitchFamily="34" charset="0"/>
              </a:rPr>
              <a:t>Unlike above cases, at certain specified points in the execution sequence called sequence points, all side effects of previous evaluations are guaranteed to be complete</a:t>
            </a:r>
            <a:r>
              <a:rPr lang="en-US" sz="2000" dirty="0" smtClean="0">
                <a:latin typeface="Arial" pitchFamily="34" charset="0"/>
                <a:cs typeface="Arial" pitchFamily="34" charset="0"/>
              </a:rPr>
              <a:t>. </a:t>
            </a:r>
            <a:r>
              <a:rPr lang="en-US" sz="2000" b="1" u="sng" dirty="0" smtClean="0">
                <a:latin typeface="Arial" pitchFamily="34" charset="0"/>
                <a:cs typeface="Arial" pitchFamily="34" charset="0"/>
              </a:rPr>
              <a:t>A sequence point defines any point in a computer program’s execution at which it is guaranteed that all side effects of previous evaluations will have been performed, and no side effects from subsequent evaluations have yet been performed</a:t>
            </a:r>
            <a:r>
              <a:rPr lang="en-US" sz="2000" dirty="0" smtClean="0">
                <a:latin typeface="Arial" pitchFamily="34" charset="0"/>
                <a:cs typeface="Arial" pitchFamily="34" charset="0"/>
              </a:rPr>
              <a:t>. Following are the sequence points listed in the C standard:</a:t>
            </a:r>
          </a:p>
          <a:p>
            <a:endParaRPr lang="en-US" sz="2000" b="1" u="sng" dirty="0" smtClean="0">
              <a:latin typeface="Arial" pitchFamily="34" charset="0"/>
              <a:cs typeface="Arial" pitchFamily="34" charset="0"/>
            </a:endParaRPr>
          </a:p>
          <a:p>
            <a:r>
              <a:rPr lang="en-US" sz="2000" dirty="0" smtClean="0">
                <a:latin typeface="Arial" pitchFamily="34" charset="0"/>
                <a:cs typeface="Arial" pitchFamily="34" charset="0"/>
              </a:rPr>
              <a:t>The end of the first operand of the following operators: </a:t>
            </a:r>
          </a:p>
          <a:p>
            <a:r>
              <a:rPr lang="en-US" sz="2000" dirty="0" smtClean="0">
                <a:latin typeface="Arial" pitchFamily="34" charset="0"/>
                <a:cs typeface="Arial" pitchFamily="34" charset="0"/>
              </a:rPr>
              <a:t>a) logical AND &amp;&amp;</a:t>
            </a:r>
          </a:p>
          <a:p>
            <a:r>
              <a:rPr lang="en-US" sz="2000" dirty="0" smtClean="0">
                <a:latin typeface="Arial" pitchFamily="34" charset="0"/>
                <a:cs typeface="Arial" pitchFamily="34" charset="0"/>
              </a:rPr>
              <a:t>b) logical OR ||</a:t>
            </a:r>
          </a:p>
          <a:p>
            <a:r>
              <a:rPr lang="en-US" sz="2000" dirty="0" smtClean="0">
                <a:latin typeface="Arial" pitchFamily="34" charset="0"/>
                <a:cs typeface="Arial" pitchFamily="34" charset="0"/>
              </a:rPr>
              <a:t>c) conditional ?</a:t>
            </a:r>
          </a:p>
          <a:p>
            <a:r>
              <a:rPr lang="en-US" sz="2000" dirty="0" smtClean="0">
                <a:latin typeface="Arial" pitchFamily="34" charset="0"/>
                <a:cs typeface="Arial" pitchFamily="34" charset="0"/>
              </a:rPr>
              <a:t>d) comma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For example, the output of following programs is guaranteed to be “</a:t>
            </a:r>
            <a:r>
              <a:rPr lang="en-US" sz="2000" dirty="0" err="1" smtClean="0">
                <a:latin typeface="Arial" pitchFamily="34" charset="0"/>
                <a:cs typeface="Arial" pitchFamily="34" charset="0"/>
              </a:rPr>
              <a:t>GeeksforGeeks</a:t>
            </a:r>
            <a:r>
              <a:rPr lang="en-US" sz="2000" dirty="0" smtClean="0">
                <a:latin typeface="Arial" pitchFamily="34" charset="0"/>
                <a:cs typeface="Arial" pitchFamily="34" charset="0"/>
              </a:rPr>
              <a:t>” on all compilers/machines.</a:t>
            </a:r>
            <a:endParaRPr lang="en-IN" sz="2000"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53</a:t>
            </a:fld>
            <a:endParaRPr lang="en-US" dirty="0"/>
          </a:p>
        </p:txBody>
      </p:sp>
      <p:sp>
        <p:nvSpPr>
          <p:cNvPr id="9" name="TextBox 8"/>
          <p:cNvSpPr txBox="1"/>
          <p:nvPr/>
        </p:nvSpPr>
        <p:spPr>
          <a:xfrm>
            <a:off x="533400" y="838201"/>
            <a:ext cx="8001000" cy="5816977"/>
          </a:xfrm>
          <a:prstGeom prst="rect">
            <a:avLst/>
          </a:prstGeom>
          <a:noFill/>
        </p:spPr>
        <p:txBody>
          <a:bodyPr wrap="square" rtlCol="0">
            <a:spAutoFit/>
          </a:bodyPr>
          <a:lstStyle/>
          <a:p>
            <a:r>
              <a:rPr lang="en-US" sz="2000" dirty="0" smtClean="0">
                <a:latin typeface="Arial" pitchFamily="34" charset="0"/>
                <a:cs typeface="Arial" pitchFamily="34" charset="0"/>
              </a:rPr>
              <a:t>// Following 3 lines are common in all of the below programs </a:t>
            </a:r>
          </a:p>
          <a:p>
            <a:r>
              <a:rPr lang="en-US" sz="2000" dirty="0" smtClean="0">
                <a:latin typeface="Arial" pitchFamily="34" charset="0"/>
                <a:cs typeface="Arial" pitchFamily="34" charset="0"/>
              </a:rPr>
              <a:t>#include &lt;</a:t>
            </a:r>
            <a:r>
              <a:rPr lang="en-US" sz="2000" dirty="0" err="1" smtClean="0">
                <a:latin typeface="Arial" pitchFamily="34" charset="0"/>
                <a:cs typeface="Arial" pitchFamily="34" charset="0"/>
              </a:rPr>
              <a:t>stdio.h</a:t>
            </a:r>
            <a:r>
              <a:rPr lang="en-US" sz="2000" dirty="0" smtClean="0">
                <a:latin typeface="Arial" pitchFamily="34" charset="0"/>
                <a:cs typeface="Arial" pitchFamily="34" charset="0"/>
              </a:rPr>
              <a:t>&gt; </a:t>
            </a:r>
          </a:p>
          <a:p>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f1() { </a:t>
            </a:r>
            <a:r>
              <a:rPr lang="en-US" sz="2000" dirty="0" err="1" smtClean="0">
                <a:latin typeface="Arial" pitchFamily="34" charset="0"/>
                <a:cs typeface="Arial" pitchFamily="34" charset="0"/>
              </a:rPr>
              <a:t>printf</a:t>
            </a:r>
            <a:r>
              <a:rPr lang="en-US" sz="2000" dirty="0" smtClean="0">
                <a:latin typeface="Arial" pitchFamily="34" charset="0"/>
                <a:cs typeface="Arial" pitchFamily="34" charset="0"/>
              </a:rPr>
              <a:t> ("Geeks"); return 1;} </a:t>
            </a:r>
          </a:p>
          <a:p>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f2() { </a:t>
            </a:r>
            <a:r>
              <a:rPr lang="en-US" sz="2000" dirty="0" err="1" smtClean="0">
                <a:latin typeface="Arial" pitchFamily="34" charset="0"/>
                <a:cs typeface="Arial" pitchFamily="34" charset="0"/>
              </a:rPr>
              <a:t>printf</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forGeeks</a:t>
            </a:r>
            <a:r>
              <a:rPr lang="en-US" sz="2000" dirty="0" smtClean="0">
                <a:latin typeface="Arial" pitchFamily="34" charset="0"/>
                <a:cs typeface="Arial" pitchFamily="34" charset="0"/>
              </a:rPr>
              <a:t>"); return 1;}</a:t>
            </a:r>
          </a:p>
          <a:p>
            <a:endParaRPr lang="en-US" sz="2000" b="1" u="sng" dirty="0" smtClean="0">
              <a:latin typeface="Arial" pitchFamily="34" charset="0"/>
              <a:cs typeface="Arial" pitchFamily="34" charset="0"/>
            </a:endParaRPr>
          </a:p>
          <a:p>
            <a:r>
              <a:rPr lang="en-US" sz="1600" dirty="0" smtClean="0">
                <a:latin typeface="Arial" pitchFamily="34" charset="0"/>
                <a:cs typeface="Arial" pitchFamily="34" charset="0"/>
              </a:rPr>
              <a:t>// PROGRAM 4 </a:t>
            </a:r>
          </a:p>
          <a:p>
            <a:r>
              <a:rPr lang="en-US" sz="1600" dirty="0" err="1" smtClean="0">
                <a:latin typeface="Arial" pitchFamily="34" charset="0"/>
                <a:cs typeface="Arial" pitchFamily="34" charset="0"/>
              </a:rPr>
              <a:t>int</a:t>
            </a:r>
            <a:r>
              <a:rPr lang="en-US" sz="1600" dirty="0" smtClean="0">
                <a:latin typeface="Arial" pitchFamily="34" charset="0"/>
                <a:cs typeface="Arial" pitchFamily="34" charset="0"/>
              </a:rPr>
              <a:t> main()  </a:t>
            </a:r>
          </a:p>
          <a:p>
            <a:r>
              <a:rPr lang="en-US" sz="1600" dirty="0" smtClean="0">
                <a:latin typeface="Arial" pitchFamily="34" charset="0"/>
                <a:cs typeface="Arial" pitchFamily="34" charset="0"/>
              </a:rPr>
              <a:t>{  </a:t>
            </a:r>
          </a:p>
          <a:p>
            <a:r>
              <a:rPr lang="en-US" sz="1600" dirty="0" smtClean="0">
                <a:latin typeface="Arial" pitchFamily="34" charset="0"/>
                <a:cs typeface="Arial" pitchFamily="34" charset="0"/>
              </a:rPr>
              <a:t>   // Since &amp;&amp; defines a sequence point after first operand, it is  </a:t>
            </a:r>
          </a:p>
          <a:p>
            <a:r>
              <a:rPr lang="en-US" sz="1600" dirty="0" smtClean="0">
                <a:latin typeface="Arial" pitchFamily="34" charset="0"/>
                <a:cs typeface="Arial" pitchFamily="34" charset="0"/>
              </a:rPr>
              <a:t>   // guaranteed that f1() is completed first. </a:t>
            </a:r>
          </a:p>
          <a:p>
            <a:r>
              <a:rPr lang="en-US" sz="1600" dirty="0" smtClean="0">
                <a:latin typeface="Arial" pitchFamily="34" charset="0"/>
                <a:cs typeface="Arial" pitchFamily="34" charset="0"/>
              </a:rPr>
              <a:t>   </a:t>
            </a:r>
            <a:r>
              <a:rPr lang="en-US" sz="1600" dirty="0" err="1" smtClean="0">
                <a:latin typeface="Arial" pitchFamily="34" charset="0"/>
                <a:cs typeface="Arial" pitchFamily="34" charset="0"/>
              </a:rPr>
              <a:t>int</a:t>
            </a:r>
            <a:r>
              <a:rPr lang="en-US" sz="1600" dirty="0" smtClean="0">
                <a:latin typeface="Arial" pitchFamily="34" charset="0"/>
                <a:cs typeface="Arial" pitchFamily="34" charset="0"/>
              </a:rPr>
              <a:t> p = f1() &amp;&amp; f2();   </a:t>
            </a:r>
          </a:p>
          <a:p>
            <a:r>
              <a:rPr lang="en-US" sz="1600" dirty="0" smtClean="0">
                <a:latin typeface="Arial" pitchFamily="34" charset="0"/>
                <a:cs typeface="Arial" pitchFamily="34" charset="0"/>
              </a:rPr>
              <a:t>   return 0;  </a:t>
            </a:r>
          </a:p>
          <a:p>
            <a:r>
              <a:rPr lang="en-US" sz="1600" dirty="0" smtClean="0">
                <a:latin typeface="Arial" pitchFamily="34" charset="0"/>
                <a:cs typeface="Arial" pitchFamily="34" charset="0"/>
              </a:rPr>
              <a:t>}</a:t>
            </a: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 PROGRAM 5 </a:t>
            </a:r>
          </a:p>
          <a:p>
            <a:r>
              <a:rPr lang="en-US" sz="1600" dirty="0" err="1" smtClean="0">
                <a:latin typeface="Arial" pitchFamily="34" charset="0"/>
                <a:cs typeface="Arial" pitchFamily="34" charset="0"/>
              </a:rPr>
              <a:t>int</a:t>
            </a:r>
            <a:r>
              <a:rPr lang="en-US" sz="1600" dirty="0" smtClean="0">
                <a:latin typeface="Arial" pitchFamily="34" charset="0"/>
                <a:cs typeface="Arial" pitchFamily="34" charset="0"/>
              </a:rPr>
              <a:t> main() </a:t>
            </a:r>
          </a:p>
          <a:p>
            <a:r>
              <a:rPr lang="en-US" sz="1600" dirty="0" smtClean="0">
                <a:latin typeface="Arial" pitchFamily="34" charset="0"/>
                <a:cs typeface="Arial" pitchFamily="34" charset="0"/>
              </a:rPr>
              <a:t>{ </a:t>
            </a:r>
          </a:p>
          <a:p>
            <a:r>
              <a:rPr lang="en-US" sz="1600" dirty="0" smtClean="0">
                <a:latin typeface="Arial" pitchFamily="34" charset="0"/>
                <a:cs typeface="Arial" pitchFamily="34" charset="0"/>
              </a:rPr>
              <a:t>   // Since comma operator defines a sequence point after first operand, it is </a:t>
            </a:r>
          </a:p>
          <a:p>
            <a:r>
              <a:rPr lang="en-US" sz="1600" dirty="0" smtClean="0">
                <a:latin typeface="Arial" pitchFamily="34" charset="0"/>
                <a:cs typeface="Arial" pitchFamily="34" charset="0"/>
              </a:rPr>
              <a:t>   // guaranteed that f1() is completed first. </a:t>
            </a:r>
          </a:p>
          <a:p>
            <a:r>
              <a:rPr lang="en-US" sz="1600" dirty="0" smtClean="0">
                <a:latin typeface="Arial" pitchFamily="34" charset="0"/>
                <a:cs typeface="Arial" pitchFamily="34" charset="0"/>
              </a:rPr>
              <a:t>  </a:t>
            </a:r>
            <a:r>
              <a:rPr lang="en-US" sz="1600" dirty="0" err="1" smtClean="0">
                <a:latin typeface="Arial" pitchFamily="34" charset="0"/>
                <a:cs typeface="Arial" pitchFamily="34" charset="0"/>
              </a:rPr>
              <a:t>int</a:t>
            </a:r>
            <a:r>
              <a:rPr lang="en-US" sz="1600" dirty="0" smtClean="0">
                <a:latin typeface="Arial" pitchFamily="34" charset="0"/>
                <a:cs typeface="Arial" pitchFamily="34" charset="0"/>
              </a:rPr>
              <a:t> p = (f1(), f2()); </a:t>
            </a:r>
          </a:p>
          <a:p>
            <a:r>
              <a:rPr lang="en-US" sz="1600" dirty="0" smtClean="0">
                <a:latin typeface="Arial" pitchFamily="34" charset="0"/>
                <a:cs typeface="Arial" pitchFamily="34" charset="0"/>
              </a:rPr>
              <a:t>  return 0; </a:t>
            </a:r>
          </a:p>
          <a:p>
            <a:r>
              <a:rPr lang="en-US" sz="1600" dirty="0" smtClean="0">
                <a:latin typeface="Arial" pitchFamily="34" charset="0"/>
                <a:cs typeface="Arial" pitchFamily="34" charset="0"/>
              </a:rPr>
              <a:t>}</a:t>
            </a:r>
            <a:endParaRPr lang="en-IN" sz="1600"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 calcmode="lin" valueType="num">
                                      <p:cBhvr additive="base">
                                        <p:cTn id="4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 calcmode="lin" valueType="num">
                                      <p:cBhvr additive="base">
                                        <p:cTn id="4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anim calcmode="lin" valueType="num">
                                      <p:cBhvr additive="base">
                                        <p:cTn id="5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10" end="10"/>
                                            </p:txEl>
                                          </p:spTgt>
                                        </p:tgtEl>
                                        <p:attrNameLst>
                                          <p:attrName>style.visibility</p:attrName>
                                        </p:attrNameLst>
                                      </p:cBhvr>
                                      <p:to>
                                        <p:strVal val="visible"/>
                                      </p:to>
                                    </p:set>
                                    <p:anim calcmode="lin" valueType="num">
                                      <p:cBhvr additive="base">
                                        <p:cTn id="6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1" end="11"/>
                                            </p:txEl>
                                          </p:spTgt>
                                        </p:tgtEl>
                                        <p:attrNameLst>
                                          <p:attrName>style.visibility</p:attrName>
                                        </p:attrNameLst>
                                      </p:cBhvr>
                                      <p:to>
                                        <p:strVal val="visible"/>
                                      </p:to>
                                    </p:set>
                                    <p:anim calcmode="lin" valueType="num">
                                      <p:cBhvr additive="base">
                                        <p:cTn id="67"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2" end="12"/>
                                            </p:txEl>
                                          </p:spTgt>
                                        </p:tgtEl>
                                        <p:attrNameLst>
                                          <p:attrName>style.visibility</p:attrName>
                                        </p:attrNameLst>
                                      </p:cBhvr>
                                      <p:to>
                                        <p:strVal val="visible"/>
                                      </p:to>
                                    </p:set>
                                    <p:anim calcmode="lin" valueType="num">
                                      <p:cBhvr additive="base">
                                        <p:cTn id="73"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
                                            <p:txEl>
                                              <p:pRg st="14" end="14"/>
                                            </p:txEl>
                                          </p:spTgt>
                                        </p:tgtEl>
                                        <p:attrNameLst>
                                          <p:attrName>style.visibility</p:attrName>
                                        </p:attrNameLst>
                                      </p:cBhvr>
                                      <p:to>
                                        <p:strVal val="visible"/>
                                      </p:to>
                                    </p:set>
                                    <p:anim calcmode="lin" valueType="num">
                                      <p:cBhvr additive="base">
                                        <p:cTn id="79"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9">
                                            <p:txEl>
                                              <p:pRg st="15" end="15"/>
                                            </p:txEl>
                                          </p:spTgt>
                                        </p:tgtEl>
                                        <p:attrNameLst>
                                          <p:attrName>style.visibility</p:attrName>
                                        </p:attrNameLst>
                                      </p:cBhvr>
                                      <p:to>
                                        <p:strVal val="visible"/>
                                      </p:to>
                                    </p:set>
                                    <p:anim calcmode="lin" valueType="num">
                                      <p:cBhvr additive="base">
                                        <p:cTn id="85"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9">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9">
                                            <p:txEl>
                                              <p:pRg st="16" end="16"/>
                                            </p:txEl>
                                          </p:spTgt>
                                        </p:tgtEl>
                                        <p:attrNameLst>
                                          <p:attrName>style.visibility</p:attrName>
                                        </p:attrNameLst>
                                      </p:cBhvr>
                                      <p:to>
                                        <p:strVal val="visible"/>
                                      </p:to>
                                    </p:set>
                                    <p:anim calcmode="lin" valueType="num">
                                      <p:cBhvr additive="base">
                                        <p:cTn id="91" dur="500" fill="hold"/>
                                        <p:tgtEl>
                                          <p:spTgt spid="9">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9">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9">
                                            <p:txEl>
                                              <p:pRg st="17" end="17"/>
                                            </p:txEl>
                                          </p:spTgt>
                                        </p:tgtEl>
                                        <p:attrNameLst>
                                          <p:attrName>style.visibility</p:attrName>
                                        </p:attrNameLst>
                                      </p:cBhvr>
                                      <p:to>
                                        <p:strVal val="visible"/>
                                      </p:to>
                                    </p:set>
                                    <p:anim calcmode="lin" valueType="num">
                                      <p:cBhvr additive="base">
                                        <p:cTn id="97" dur="500" fill="hold"/>
                                        <p:tgtEl>
                                          <p:spTgt spid="9">
                                            <p:txEl>
                                              <p:pRg st="17" end="1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9">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9">
                                            <p:txEl>
                                              <p:pRg st="18" end="18"/>
                                            </p:txEl>
                                          </p:spTgt>
                                        </p:tgtEl>
                                        <p:attrNameLst>
                                          <p:attrName>style.visibility</p:attrName>
                                        </p:attrNameLst>
                                      </p:cBhvr>
                                      <p:to>
                                        <p:strVal val="visible"/>
                                      </p:to>
                                    </p:set>
                                    <p:anim calcmode="lin" valueType="num">
                                      <p:cBhvr additive="base">
                                        <p:cTn id="103" dur="500" fill="hold"/>
                                        <p:tgtEl>
                                          <p:spTgt spid="9">
                                            <p:txEl>
                                              <p:pRg st="18" end="18"/>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9">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9">
                                            <p:txEl>
                                              <p:pRg st="19" end="19"/>
                                            </p:txEl>
                                          </p:spTgt>
                                        </p:tgtEl>
                                        <p:attrNameLst>
                                          <p:attrName>style.visibility</p:attrName>
                                        </p:attrNameLst>
                                      </p:cBhvr>
                                      <p:to>
                                        <p:strVal val="visible"/>
                                      </p:to>
                                    </p:set>
                                    <p:anim calcmode="lin" valueType="num">
                                      <p:cBhvr additive="base">
                                        <p:cTn id="109" dur="500" fill="hold"/>
                                        <p:tgtEl>
                                          <p:spTgt spid="9">
                                            <p:txEl>
                                              <p:pRg st="19" end="19"/>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9">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9">
                                            <p:txEl>
                                              <p:pRg st="20" end="20"/>
                                            </p:txEl>
                                          </p:spTgt>
                                        </p:tgtEl>
                                        <p:attrNameLst>
                                          <p:attrName>style.visibility</p:attrName>
                                        </p:attrNameLst>
                                      </p:cBhvr>
                                      <p:to>
                                        <p:strVal val="visible"/>
                                      </p:to>
                                    </p:set>
                                    <p:anim calcmode="lin" valueType="num">
                                      <p:cBhvr additive="base">
                                        <p:cTn id="115" dur="500" fill="hold"/>
                                        <p:tgtEl>
                                          <p:spTgt spid="9">
                                            <p:txEl>
                                              <p:pRg st="20" end="20"/>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9">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9">
                                            <p:txEl>
                                              <p:pRg st="21" end="21"/>
                                            </p:txEl>
                                          </p:spTgt>
                                        </p:tgtEl>
                                        <p:attrNameLst>
                                          <p:attrName>style.visibility</p:attrName>
                                        </p:attrNameLst>
                                      </p:cBhvr>
                                      <p:to>
                                        <p:strVal val="visible"/>
                                      </p:to>
                                    </p:set>
                                    <p:anim calcmode="lin" valueType="num">
                                      <p:cBhvr additive="base">
                                        <p:cTn id="121" dur="500" fill="hold"/>
                                        <p:tgtEl>
                                          <p:spTgt spid="9">
                                            <p:txEl>
                                              <p:pRg st="21" end="21"/>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9">
                                            <p:txEl>
                                              <p:pRg st="21"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54</a:t>
            </a:fld>
            <a:endParaRPr lang="en-US" dirty="0"/>
          </a:p>
        </p:txBody>
      </p:sp>
      <p:sp>
        <p:nvSpPr>
          <p:cNvPr id="9" name="TextBox 8"/>
          <p:cNvSpPr txBox="1"/>
          <p:nvPr/>
        </p:nvSpPr>
        <p:spPr>
          <a:xfrm>
            <a:off x="533400" y="838201"/>
            <a:ext cx="8001000" cy="5632311"/>
          </a:xfrm>
          <a:prstGeom prst="rect">
            <a:avLst/>
          </a:prstGeom>
          <a:noFill/>
        </p:spPr>
        <p:txBody>
          <a:bodyPr wrap="square" rtlCol="0">
            <a:spAutoFit/>
          </a:bodyPr>
          <a:lstStyle/>
          <a:p>
            <a:r>
              <a:rPr lang="en-US" sz="2000" dirty="0" smtClean="0">
                <a:latin typeface="Arial" pitchFamily="34" charset="0"/>
                <a:cs typeface="Arial" pitchFamily="34" charset="0"/>
              </a:rPr>
              <a:t>// PROGRAM 6 </a:t>
            </a:r>
          </a:p>
          <a:p>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main()  </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   // Since ? operator defines a sequence point after first operand, it is  </a:t>
            </a:r>
          </a:p>
          <a:p>
            <a:r>
              <a:rPr lang="en-US" sz="2000" dirty="0" smtClean="0">
                <a:latin typeface="Arial" pitchFamily="34" charset="0"/>
                <a:cs typeface="Arial" pitchFamily="34" charset="0"/>
              </a:rPr>
              <a:t>   // guaranteed that f1() is completed first.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p = f1()? f2(): 3;   </a:t>
            </a:r>
          </a:p>
          <a:p>
            <a:r>
              <a:rPr lang="en-US" sz="2000" dirty="0" smtClean="0">
                <a:latin typeface="Arial" pitchFamily="34" charset="0"/>
                <a:cs typeface="Arial" pitchFamily="34" charset="0"/>
              </a:rPr>
              <a:t>  return 0;  </a:t>
            </a:r>
          </a:p>
          <a:p>
            <a:r>
              <a:rPr lang="en-US" sz="2000" dirty="0" smtClean="0">
                <a:latin typeface="Arial" pitchFamily="34" charset="0"/>
                <a:cs typeface="Arial" pitchFamily="34" charset="0"/>
              </a:rPr>
              <a:t>}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The end of a full expression. This category includes following expression statements </a:t>
            </a:r>
          </a:p>
          <a:p>
            <a:r>
              <a:rPr lang="en-US" sz="2000" dirty="0" smtClean="0">
                <a:latin typeface="Arial" pitchFamily="34" charset="0"/>
                <a:cs typeface="Arial" pitchFamily="34" charset="0"/>
              </a:rPr>
              <a:t>a) Any full statement ended with semicolon like “a = b;”</a:t>
            </a:r>
          </a:p>
          <a:p>
            <a:r>
              <a:rPr lang="en-US" sz="2000" dirty="0" smtClean="0">
                <a:latin typeface="Arial" pitchFamily="34" charset="0"/>
                <a:cs typeface="Arial" pitchFamily="34" charset="0"/>
              </a:rPr>
              <a:t>b) return statements</a:t>
            </a:r>
          </a:p>
          <a:p>
            <a:r>
              <a:rPr lang="en-US" sz="2000" dirty="0" smtClean="0">
                <a:latin typeface="Arial" pitchFamily="34" charset="0"/>
                <a:cs typeface="Arial" pitchFamily="34" charset="0"/>
              </a:rPr>
              <a:t>c) The controlling expressions of if, switch, while, or do-while statements.</a:t>
            </a:r>
          </a:p>
          <a:p>
            <a:r>
              <a:rPr lang="en-US" sz="2000" dirty="0" smtClean="0">
                <a:latin typeface="Arial" pitchFamily="34" charset="0"/>
                <a:cs typeface="Arial" pitchFamily="34" charset="0"/>
              </a:rPr>
              <a:t>d) All three expressions in a for statement.</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above list of sequence points is partial.</a:t>
            </a:r>
            <a:endParaRPr lang="en-IN" sz="1600"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anim calcmode="lin" valueType="num">
                                      <p:cBhvr additive="base">
                                        <p:cTn id="5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10" end="10"/>
                                            </p:txEl>
                                          </p:spTgt>
                                        </p:tgtEl>
                                        <p:attrNameLst>
                                          <p:attrName>style.visibility</p:attrName>
                                        </p:attrNameLst>
                                      </p:cBhvr>
                                      <p:to>
                                        <p:strVal val="visible"/>
                                      </p:to>
                                    </p:set>
                                    <p:anim calcmode="lin" valueType="num">
                                      <p:cBhvr additive="base">
                                        <p:cTn id="6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1" end="11"/>
                                            </p:txEl>
                                          </p:spTgt>
                                        </p:tgtEl>
                                        <p:attrNameLst>
                                          <p:attrName>style.visibility</p:attrName>
                                        </p:attrNameLst>
                                      </p:cBhvr>
                                      <p:to>
                                        <p:strVal val="visible"/>
                                      </p:to>
                                    </p:set>
                                    <p:anim calcmode="lin" valueType="num">
                                      <p:cBhvr additive="base">
                                        <p:cTn id="67"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2" end="12"/>
                                            </p:txEl>
                                          </p:spTgt>
                                        </p:tgtEl>
                                        <p:attrNameLst>
                                          <p:attrName>style.visibility</p:attrName>
                                        </p:attrNameLst>
                                      </p:cBhvr>
                                      <p:to>
                                        <p:strVal val="visible"/>
                                      </p:to>
                                    </p:set>
                                    <p:anim calcmode="lin" valueType="num">
                                      <p:cBhvr additive="base">
                                        <p:cTn id="73"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
                                            <p:txEl>
                                              <p:pRg st="13" end="13"/>
                                            </p:txEl>
                                          </p:spTgt>
                                        </p:tgtEl>
                                        <p:attrNameLst>
                                          <p:attrName>style.visibility</p:attrName>
                                        </p:attrNameLst>
                                      </p:cBhvr>
                                      <p:to>
                                        <p:strVal val="visible"/>
                                      </p:to>
                                    </p:set>
                                    <p:anim calcmode="lin" valueType="num">
                                      <p:cBhvr additive="base">
                                        <p:cTn id="79"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9">
                                            <p:txEl>
                                              <p:pRg st="15" end="15"/>
                                            </p:txEl>
                                          </p:spTgt>
                                        </p:tgtEl>
                                        <p:attrNameLst>
                                          <p:attrName>style.visibility</p:attrName>
                                        </p:attrNameLst>
                                      </p:cBhvr>
                                      <p:to>
                                        <p:strVal val="visible"/>
                                      </p:to>
                                    </p:set>
                                    <p:anim calcmode="lin" valueType="num">
                                      <p:cBhvr additive="base">
                                        <p:cTn id="85"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9">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55</a:t>
            </a:fld>
            <a:endParaRPr lang="en-US" dirty="0"/>
          </a:p>
        </p:txBody>
      </p:sp>
      <p:sp>
        <p:nvSpPr>
          <p:cNvPr id="9" name="TextBox 8"/>
          <p:cNvSpPr txBox="1"/>
          <p:nvPr/>
        </p:nvSpPr>
        <p:spPr>
          <a:xfrm>
            <a:off x="533400" y="838200"/>
            <a:ext cx="8001000" cy="4985980"/>
          </a:xfrm>
          <a:prstGeom prst="rect">
            <a:avLst/>
          </a:prstGeom>
          <a:noFill/>
        </p:spPr>
        <p:txBody>
          <a:bodyPr wrap="square" rtlCol="0">
            <a:spAutoFit/>
          </a:bodyPr>
          <a:lstStyle/>
          <a:p>
            <a:r>
              <a:rPr lang="en-IN" sz="2000" b="1" u="sng" dirty="0" smtClean="0">
                <a:latin typeface="Arial" pitchFamily="34" charset="0"/>
                <a:cs typeface="Arial" pitchFamily="34" charset="0"/>
              </a:rPr>
              <a:t>Basic </a:t>
            </a:r>
            <a:r>
              <a:rPr lang="en-IN" sz="2000" b="1" u="sng" dirty="0" err="1" smtClean="0">
                <a:latin typeface="Arial" pitchFamily="34" charset="0"/>
                <a:cs typeface="Arial" pitchFamily="34" charset="0"/>
              </a:rPr>
              <a:t>aritmetic</a:t>
            </a:r>
            <a:r>
              <a:rPr lang="en-IN" sz="2000" b="1" u="sng" dirty="0" smtClean="0">
                <a:latin typeface="Arial" pitchFamily="34" charset="0"/>
                <a:cs typeface="Arial" pitchFamily="34" charset="0"/>
              </a:rPr>
              <a:t> operations</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Addition –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Subtraction –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Multiplication –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Division –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Modulo division –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Unary minus operator</a:t>
            </a:r>
          </a:p>
          <a:p>
            <a:r>
              <a:rPr lang="en-US" sz="2000" dirty="0" smtClean="0">
                <a:latin typeface="Arial" pitchFamily="34" charset="0"/>
                <a:cs typeface="Arial" pitchFamily="34" charset="0"/>
              </a:rPr>
              <a:t>It produces a positive result when applied to a negative operand and a negative result when the operand is positive</a:t>
            </a:r>
            <a:r>
              <a:rPr lang="en-US" sz="2000" dirty="0" smtClean="0"/>
              <a:t>.</a:t>
            </a:r>
            <a:endParaRPr lang="en-IN" sz="2000" dirty="0" smtClean="0">
              <a:latin typeface="Arial" pitchFamily="34" charset="0"/>
              <a:cs typeface="Arial" pitchFamily="34" charset="0"/>
            </a:endParaRPr>
          </a:p>
          <a:p>
            <a:endParaRPr lang="en-IN" b="1" u="sng"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anim calcmode="lin" valueType="num">
                                      <p:cBhvr additive="base">
                                        <p:cTn id="3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anim calcmode="lin" valueType="num">
                                      <p:cBhvr additive="base">
                                        <p:cTn id="43"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13" end="13"/>
                                            </p:txEl>
                                          </p:spTgt>
                                        </p:tgtEl>
                                        <p:attrNameLst>
                                          <p:attrName>style.visibility</p:attrName>
                                        </p:attrNameLst>
                                      </p:cBhvr>
                                      <p:to>
                                        <p:strVal val="visible"/>
                                      </p:to>
                                    </p:set>
                                    <p:anim calcmode="lin" valueType="num">
                                      <p:cBhvr additive="base">
                                        <p:cTn id="49"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56</a:t>
            </a:fld>
            <a:endParaRPr lang="en-US" dirty="0"/>
          </a:p>
        </p:txBody>
      </p:sp>
      <p:sp>
        <p:nvSpPr>
          <p:cNvPr id="9" name="TextBox 8"/>
          <p:cNvSpPr txBox="1"/>
          <p:nvPr/>
        </p:nvSpPr>
        <p:spPr>
          <a:xfrm>
            <a:off x="533400" y="838200"/>
            <a:ext cx="8001000" cy="4985980"/>
          </a:xfrm>
          <a:prstGeom prst="rect">
            <a:avLst/>
          </a:prstGeom>
          <a:noFill/>
        </p:spPr>
        <p:txBody>
          <a:bodyPr wrap="square" rtlCol="0">
            <a:spAutoFit/>
          </a:bodyPr>
          <a:lstStyle/>
          <a:p>
            <a:r>
              <a:rPr lang="en-IN" sz="2000" u="sng" dirty="0" smtClean="0">
                <a:latin typeface="Arial" pitchFamily="34" charset="0"/>
                <a:cs typeface="Arial" pitchFamily="34" charset="0"/>
              </a:rPr>
              <a:t>Assignment operators</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US" sz="2000" dirty="0" smtClean="0">
                <a:latin typeface="Arial" pitchFamily="34" charset="0"/>
                <a:cs typeface="Arial" pitchFamily="34" charset="0"/>
              </a:rPr>
              <a:t>=		Example: sum = 10</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sum += 10; (Same as sum = sum + 10)</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sum -= 10;</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sum *= 10;</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sum /= 10;</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sum %= 10;</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t>
            </a:r>
            <a:endParaRPr lang="en-IN" sz="2000" dirty="0" smtClean="0">
              <a:latin typeface="Arial" pitchFamily="34" charset="0"/>
              <a:cs typeface="Arial" pitchFamily="34" charset="0"/>
            </a:endParaRPr>
          </a:p>
          <a:p>
            <a:endParaRPr lang="en-IN" b="1" u="sng"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anim calcmode="lin" valueType="num">
                                      <p:cBhvr additive="base">
                                        <p:cTn id="3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anim calcmode="lin" valueType="num">
                                      <p:cBhvr additive="base">
                                        <p:cTn id="43"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14" end="14"/>
                                            </p:txEl>
                                          </p:spTgt>
                                        </p:tgtEl>
                                        <p:attrNameLst>
                                          <p:attrName>style.visibility</p:attrName>
                                        </p:attrNameLst>
                                      </p:cBhvr>
                                      <p:to>
                                        <p:strVal val="visible"/>
                                      </p:to>
                                    </p:set>
                                    <p:anim calcmode="lin" valueType="num">
                                      <p:cBhvr additive="base">
                                        <p:cTn id="49"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57</a:t>
            </a:fld>
            <a:endParaRPr lang="en-US" dirty="0"/>
          </a:p>
        </p:txBody>
      </p:sp>
      <p:sp>
        <p:nvSpPr>
          <p:cNvPr id="9" name="TextBox 8"/>
          <p:cNvSpPr txBox="1"/>
          <p:nvPr/>
        </p:nvSpPr>
        <p:spPr>
          <a:xfrm>
            <a:off x="533400" y="838202"/>
            <a:ext cx="8001000" cy="4370427"/>
          </a:xfrm>
          <a:prstGeom prst="rect">
            <a:avLst/>
          </a:prstGeom>
          <a:noFill/>
        </p:spPr>
        <p:txBody>
          <a:bodyPr wrap="square" rtlCol="0">
            <a:spAutoFit/>
          </a:bodyPr>
          <a:lstStyle/>
          <a:p>
            <a:r>
              <a:rPr lang="en-IN" sz="2000" u="sng" dirty="0" smtClean="0">
                <a:latin typeface="Arial" pitchFamily="34" charset="0"/>
                <a:cs typeface="Arial" pitchFamily="34" charset="0"/>
              </a:rPr>
              <a:t>Relational operators</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US" sz="2000" dirty="0" smtClean="0">
                <a:latin typeface="Arial" pitchFamily="34" charset="0"/>
                <a:cs typeface="Arial" pitchFamily="34" charset="0"/>
              </a:rPr>
              <a:t>&gt;		x &gt; y</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&lt;		x &lt; y</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&gt;=		x &gt;= y</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&lt;=		x &lt;= y</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x != y</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x == y</a:t>
            </a:r>
            <a:endParaRPr lang="en-IN" sz="2000" dirty="0" smtClean="0">
              <a:latin typeface="Arial" pitchFamily="34" charset="0"/>
              <a:cs typeface="Arial" pitchFamily="34" charset="0"/>
            </a:endParaRPr>
          </a:p>
          <a:p>
            <a:endParaRPr lang="en-IN" b="1" u="sng"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anim calcmode="lin" valueType="num">
                                      <p:cBhvr additive="base">
                                        <p:cTn id="3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anim calcmode="lin" valueType="num">
                                      <p:cBhvr additive="base">
                                        <p:cTn id="43"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58</a:t>
            </a:fld>
            <a:endParaRPr lang="en-US" dirty="0"/>
          </a:p>
        </p:txBody>
      </p:sp>
      <p:sp>
        <p:nvSpPr>
          <p:cNvPr id="9" name="TextBox 8"/>
          <p:cNvSpPr txBox="1"/>
          <p:nvPr/>
        </p:nvSpPr>
        <p:spPr>
          <a:xfrm>
            <a:off x="533400" y="838202"/>
            <a:ext cx="8001000" cy="4370427"/>
          </a:xfrm>
          <a:prstGeom prst="rect">
            <a:avLst/>
          </a:prstGeom>
          <a:noFill/>
        </p:spPr>
        <p:txBody>
          <a:bodyPr wrap="square" rtlCol="0">
            <a:spAutoFit/>
          </a:bodyPr>
          <a:lstStyle/>
          <a:p>
            <a:r>
              <a:rPr lang="en-IN" sz="2000" u="sng" dirty="0" smtClean="0">
                <a:latin typeface="Arial" pitchFamily="34" charset="0"/>
                <a:cs typeface="Arial" pitchFamily="34" charset="0"/>
              </a:rPr>
              <a:t>Increment and decrement operators</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Pre and post increment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Pre and post decrement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variable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 variable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variable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--variable</a:t>
            </a:r>
          </a:p>
          <a:p>
            <a:endParaRPr lang="en-IN" b="1" u="sng"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anim calcmode="lin" valueType="num">
                                      <p:cBhvr additive="base">
                                        <p:cTn id="3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anim calcmode="lin" valueType="num">
                                      <p:cBhvr additive="base">
                                        <p:cTn id="43"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59</a:t>
            </a:fld>
            <a:endParaRPr lang="en-US" dirty="0"/>
          </a:p>
        </p:txBody>
      </p:sp>
      <p:sp>
        <p:nvSpPr>
          <p:cNvPr id="9" name="TextBox 8"/>
          <p:cNvSpPr txBox="1"/>
          <p:nvPr/>
        </p:nvSpPr>
        <p:spPr>
          <a:xfrm>
            <a:off x="533400" y="838200"/>
            <a:ext cx="8001000" cy="2523768"/>
          </a:xfrm>
          <a:prstGeom prst="rect">
            <a:avLst/>
          </a:prstGeom>
          <a:noFill/>
        </p:spPr>
        <p:txBody>
          <a:bodyPr wrap="square" rtlCol="0">
            <a:spAutoFit/>
          </a:bodyPr>
          <a:lstStyle/>
          <a:p>
            <a:r>
              <a:rPr lang="en-IN" sz="2000" u="sng" dirty="0" smtClean="0">
                <a:latin typeface="Arial" pitchFamily="34" charset="0"/>
                <a:cs typeface="Arial" pitchFamily="34" charset="0"/>
              </a:rPr>
              <a:t>Logical operators</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&amp;&amp; - Logical AND 	True only if all operands are true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 - Logical OR		True if any of the operands is true.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 – Logical NOT		True if the operand is zero.</a:t>
            </a:r>
          </a:p>
          <a:p>
            <a:endParaRPr lang="en-IN" b="1" u="sng"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2"/>
            <a:ext cx="8010580" cy="5632311"/>
          </a:xfrm>
          <a:prstGeom prst="rect">
            <a:avLst/>
          </a:prstGeom>
          <a:noFill/>
        </p:spPr>
        <p:txBody>
          <a:bodyPr wrap="square" rtlCol="0">
            <a:spAutoFit/>
          </a:bodyPr>
          <a:lstStyle/>
          <a:p>
            <a:r>
              <a:rPr lang="en-IN" sz="2400" dirty="0" smtClean="0">
                <a:latin typeface="Arial" pitchFamily="34" charset="0"/>
                <a:cs typeface="Arial" pitchFamily="34" charset="0"/>
              </a:rPr>
              <a:t>Ritchie and Kernighan documented their creation in the form of a book called "The C Programming Language." </a:t>
            </a:r>
          </a:p>
          <a:p>
            <a:endParaRPr lang="en-IN" sz="2400" dirty="0" smtClean="0">
              <a:latin typeface="Arial" pitchFamily="34" charset="0"/>
              <a:cs typeface="Arial" pitchFamily="34" charset="0"/>
            </a:endParaRPr>
          </a:p>
          <a:p>
            <a:r>
              <a:rPr lang="en-IN" sz="2400" b="1" dirty="0" smtClean="0">
                <a:latin typeface="Arial" pitchFamily="34" charset="0"/>
                <a:cs typeface="Arial" pitchFamily="34" charset="0"/>
              </a:rPr>
              <a:t>Evolution of C</a:t>
            </a:r>
          </a:p>
          <a:p>
            <a:r>
              <a:rPr lang="en-IN" sz="2400" dirty="0" smtClean="0">
                <a:latin typeface="Arial" pitchFamily="34" charset="0"/>
                <a:cs typeface="Arial" pitchFamily="34" charset="0"/>
              </a:rPr>
              <a:t>Over time, C began to be used in personal computers for developing software applications and other purposes.</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The first change came when the </a:t>
            </a:r>
            <a:r>
              <a:rPr lang="en-IN" sz="2400" u="sng" dirty="0" smtClean="0">
                <a:latin typeface="Arial" pitchFamily="34" charset="0"/>
                <a:cs typeface="Arial" pitchFamily="34" charset="0"/>
              </a:rPr>
              <a:t>American National Standards Institute</a:t>
            </a:r>
            <a:r>
              <a:rPr lang="en-IN" sz="2400" dirty="0" smtClean="0">
                <a:latin typeface="Arial" pitchFamily="34" charset="0"/>
                <a:cs typeface="Arial" pitchFamily="34" charset="0"/>
              </a:rPr>
              <a:t> (ANSI) formed a committee in 1983 to standardize C. After a review of the language, they modified it a little so that it was also compatible with other programs that preceded C. So the new ANSI standard came into being in 1989, and is known as ANSI C or C89. The </a:t>
            </a:r>
            <a:r>
              <a:rPr lang="en-IN" sz="2400" u="sng" dirty="0" smtClean="0">
                <a:latin typeface="Arial" pitchFamily="34" charset="0"/>
                <a:cs typeface="Arial" pitchFamily="34" charset="0"/>
              </a:rPr>
              <a:t>International Organization for Standardization</a:t>
            </a:r>
            <a:r>
              <a:rPr lang="en-IN" sz="2400" dirty="0" smtClean="0">
                <a:latin typeface="Arial" pitchFamily="34" charset="0"/>
                <a:cs typeface="Arial" pitchFamily="34" charset="0"/>
              </a:rPr>
              <a:t> (ISO) has also contributed to the standardization of C.</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a:t>
            </a:fld>
            <a:endParaRPr lang="en-US" dirty="0"/>
          </a:p>
        </p:txBody>
      </p:sp>
      <p:pic>
        <p:nvPicPr>
          <p:cNvPr id="9"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60</a:t>
            </a:fld>
            <a:endParaRPr lang="en-US" dirty="0"/>
          </a:p>
        </p:txBody>
      </p:sp>
      <p:sp>
        <p:nvSpPr>
          <p:cNvPr id="9" name="TextBox 8"/>
          <p:cNvSpPr txBox="1"/>
          <p:nvPr/>
        </p:nvSpPr>
        <p:spPr>
          <a:xfrm>
            <a:off x="533400" y="838201"/>
            <a:ext cx="8001000" cy="5416868"/>
          </a:xfrm>
          <a:prstGeom prst="rect">
            <a:avLst/>
          </a:prstGeom>
          <a:noFill/>
        </p:spPr>
        <p:txBody>
          <a:bodyPr wrap="square" rtlCol="0">
            <a:spAutoFit/>
          </a:bodyPr>
          <a:lstStyle/>
          <a:p>
            <a:r>
              <a:rPr lang="en-IN" sz="2000" u="sng" dirty="0" smtClean="0">
                <a:latin typeface="Arial" pitchFamily="34" charset="0"/>
                <a:cs typeface="Arial" pitchFamily="34" charset="0"/>
              </a:rPr>
              <a:t>Bitwise operators</a:t>
            </a:r>
            <a:r>
              <a:rPr lang="en-IN" sz="2000" dirty="0" smtClean="0">
                <a:latin typeface="Arial" pitchFamily="34" charset="0"/>
                <a:cs typeface="Arial" pitchFamily="34" charset="0"/>
              </a:rPr>
              <a:t>: </a:t>
            </a:r>
          </a:p>
          <a:p>
            <a:r>
              <a:rPr lang="en-IN" dirty="0" smtClean="0">
                <a:latin typeface="Arial" pitchFamily="34" charset="0"/>
                <a:cs typeface="Arial" pitchFamily="34" charset="0"/>
              </a:rPr>
              <a:t>	&amp; 	- 	Bitwise AND 	</a:t>
            </a:r>
          </a:p>
          <a:p>
            <a:endParaRPr lang="en-IN" dirty="0" smtClean="0">
              <a:latin typeface="Arial" pitchFamily="34" charset="0"/>
              <a:cs typeface="Arial" pitchFamily="34" charset="0"/>
            </a:endParaRPr>
          </a:p>
          <a:p>
            <a:r>
              <a:rPr lang="en-IN" dirty="0" smtClean="0">
                <a:latin typeface="Arial" pitchFamily="34" charset="0"/>
                <a:cs typeface="Arial" pitchFamily="34" charset="0"/>
              </a:rPr>
              <a:t>	| 	- 	Bitwise OR		</a:t>
            </a:r>
          </a:p>
          <a:p>
            <a:endParaRPr lang="en-IN" dirty="0" smtClean="0">
              <a:latin typeface="Arial" pitchFamily="34" charset="0"/>
              <a:cs typeface="Arial" pitchFamily="34" charset="0"/>
            </a:endParaRPr>
          </a:p>
          <a:p>
            <a:r>
              <a:rPr lang="en-IN" dirty="0" smtClean="0">
                <a:latin typeface="Arial" pitchFamily="34" charset="0"/>
                <a:cs typeface="Arial" pitchFamily="34" charset="0"/>
              </a:rPr>
              <a:t>	^ 	– 	Bitwise exclusive OR		</a:t>
            </a:r>
          </a:p>
          <a:p>
            <a:endParaRPr lang="en-IN" dirty="0" smtClean="0">
              <a:latin typeface="Arial" pitchFamily="34" charset="0"/>
              <a:cs typeface="Arial" pitchFamily="34" charset="0"/>
            </a:endParaRPr>
          </a:p>
          <a:p>
            <a:r>
              <a:rPr lang="en-IN" dirty="0" smtClean="0">
                <a:latin typeface="Arial" pitchFamily="34" charset="0"/>
                <a:cs typeface="Arial" pitchFamily="34" charset="0"/>
              </a:rPr>
              <a:t>	~ 	- 	Bitwise complement</a:t>
            </a:r>
          </a:p>
          <a:p>
            <a:endParaRPr lang="en-IN" dirty="0" smtClean="0">
              <a:latin typeface="Arial" pitchFamily="34" charset="0"/>
              <a:cs typeface="Arial" pitchFamily="34" charset="0"/>
            </a:endParaRPr>
          </a:p>
          <a:p>
            <a:r>
              <a:rPr lang="en-IN" dirty="0" smtClean="0">
                <a:latin typeface="Arial" pitchFamily="34" charset="0"/>
                <a:cs typeface="Arial" pitchFamily="34" charset="0"/>
              </a:rPr>
              <a:t>	&lt;&lt; 	- 	Shift left</a:t>
            </a:r>
          </a:p>
          <a:p>
            <a:endParaRPr lang="en-IN" dirty="0" smtClean="0">
              <a:latin typeface="Arial" pitchFamily="34" charset="0"/>
              <a:cs typeface="Arial" pitchFamily="34" charset="0"/>
            </a:endParaRPr>
          </a:p>
          <a:p>
            <a:r>
              <a:rPr lang="en-IN" dirty="0" smtClean="0">
                <a:latin typeface="Arial" pitchFamily="34" charset="0"/>
                <a:cs typeface="Arial" pitchFamily="34" charset="0"/>
              </a:rPr>
              <a:t>	</a:t>
            </a:r>
            <a:r>
              <a:rPr lang="en-IN" smtClean="0">
                <a:latin typeface="Arial" pitchFamily="34" charset="0"/>
                <a:cs typeface="Arial" pitchFamily="34" charset="0"/>
              </a:rPr>
              <a:t>&gt;&gt; 	- 	Shift </a:t>
            </a:r>
            <a:r>
              <a:rPr lang="en-IN" dirty="0" smtClean="0">
                <a:latin typeface="Arial" pitchFamily="34" charset="0"/>
                <a:cs typeface="Arial" pitchFamily="34" charset="0"/>
              </a:rPr>
              <a:t>right</a:t>
            </a:r>
          </a:p>
          <a:p>
            <a:endParaRPr lang="en-IN" sz="2000" dirty="0" smtClean="0">
              <a:latin typeface="Arial" pitchFamily="34" charset="0"/>
              <a:cs typeface="Arial" pitchFamily="34" charset="0"/>
            </a:endParaRPr>
          </a:p>
          <a:p>
            <a:r>
              <a:rPr lang="en-IN" u="sng" dirty="0" smtClean="0">
                <a:latin typeface="Arial" pitchFamily="34" charset="0"/>
                <a:cs typeface="Arial" pitchFamily="34" charset="0"/>
              </a:rPr>
              <a:t>Other operators</a:t>
            </a:r>
          </a:p>
          <a:p>
            <a:r>
              <a:rPr lang="en-US" b="1" u="sng" dirty="0" smtClean="0">
                <a:latin typeface="Arial" pitchFamily="34" charset="0"/>
                <a:cs typeface="Arial" pitchFamily="34" charset="0"/>
              </a:rPr>
              <a:t>Comma</a:t>
            </a:r>
            <a:r>
              <a:rPr lang="en-US" dirty="0" smtClean="0">
                <a:latin typeface="Arial" pitchFamily="34" charset="0"/>
                <a:cs typeface="Arial" pitchFamily="34" charset="0"/>
              </a:rPr>
              <a:t> operators are used to link related expressions together. For example:</a:t>
            </a:r>
          </a:p>
          <a:p>
            <a:r>
              <a:rPr lang="en-US" dirty="0" smtClean="0">
                <a:latin typeface="Arial" pitchFamily="34" charset="0"/>
                <a:cs typeface="Arial" pitchFamily="34" charset="0"/>
              </a:rPr>
              <a:t>	</a:t>
            </a:r>
            <a:r>
              <a:rPr lang="en-US" dirty="0" err="1" smtClean="0">
                <a:latin typeface="Arial" pitchFamily="34" charset="0"/>
                <a:cs typeface="Arial" pitchFamily="34" charset="0"/>
              </a:rPr>
              <a:t>int</a:t>
            </a:r>
            <a:r>
              <a:rPr lang="en-US" dirty="0" smtClean="0">
                <a:latin typeface="Arial" pitchFamily="34" charset="0"/>
                <a:cs typeface="Arial" pitchFamily="34" charset="0"/>
              </a:rPr>
              <a:t> a, c = 5, d;</a:t>
            </a:r>
          </a:p>
          <a:p>
            <a:endParaRPr lang="en-US" dirty="0" smtClean="0">
              <a:latin typeface="Arial" pitchFamily="34" charset="0"/>
              <a:cs typeface="Arial" pitchFamily="34" charset="0"/>
            </a:endParaRPr>
          </a:p>
          <a:p>
            <a:r>
              <a:rPr lang="en-US" b="1" u="sng" dirty="0" err="1" smtClean="0">
                <a:latin typeface="Arial" pitchFamily="34" charset="0"/>
                <a:cs typeface="Arial" pitchFamily="34" charset="0"/>
              </a:rPr>
              <a:t>sizeof</a:t>
            </a:r>
            <a:r>
              <a:rPr lang="en-US" dirty="0" smtClean="0">
                <a:latin typeface="Arial" pitchFamily="34" charset="0"/>
                <a:cs typeface="Arial" pitchFamily="34" charset="0"/>
              </a:rPr>
              <a:t> operator</a:t>
            </a:r>
            <a:endParaRPr lang="en-IN" b="1" u="sng"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anim calcmode="lin" valueType="num">
                                      <p:cBhvr additive="base">
                                        <p:cTn id="37"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11" end="11"/>
                                            </p:txEl>
                                          </p:spTgt>
                                        </p:tgtEl>
                                        <p:attrNameLst>
                                          <p:attrName>style.visibility</p:attrName>
                                        </p:attrNameLst>
                                      </p:cBhvr>
                                      <p:to>
                                        <p:strVal val="visible"/>
                                      </p:to>
                                    </p:set>
                                    <p:anim calcmode="lin" valueType="num">
                                      <p:cBhvr additive="base">
                                        <p:cTn id="4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13" end="13"/>
                                            </p:txEl>
                                          </p:spTgt>
                                        </p:tgtEl>
                                        <p:attrNameLst>
                                          <p:attrName>style.visibility</p:attrName>
                                        </p:attrNameLst>
                                      </p:cBhvr>
                                      <p:to>
                                        <p:strVal val="visible"/>
                                      </p:to>
                                    </p:set>
                                    <p:anim calcmode="lin" valueType="num">
                                      <p:cBhvr additive="base">
                                        <p:cTn id="49"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anim calcmode="lin" valueType="num">
                                      <p:cBhvr additive="base">
                                        <p:cTn id="55"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15" end="15"/>
                                            </p:txEl>
                                          </p:spTgt>
                                        </p:tgtEl>
                                        <p:attrNameLst>
                                          <p:attrName>style.visibility</p:attrName>
                                        </p:attrNameLst>
                                      </p:cBhvr>
                                      <p:to>
                                        <p:strVal val="visible"/>
                                      </p:to>
                                    </p:set>
                                    <p:anim calcmode="lin" valueType="num">
                                      <p:cBhvr additive="base">
                                        <p:cTn id="61"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7" end="17"/>
                                            </p:txEl>
                                          </p:spTgt>
                                        </p:tgtEl>
                                        <p:attrNameLst>
                                          <p:attrName>style.visibility</p:attrName>
                                        </p:attrNameLst>
                                      </p:cBhvr>
                                      <p:to>
                                        <p:strVal val="visible"/>
                                      </p:to>
                                    </p:set>
                                    <p:anim calcmode="lin" valueType="num">
                                      <p:cBhvr additive="base">
                                        <p:cTn id="67" dur="500" fill="hold"/>
                                        <p:tgtEl>
                                          <p:spTgt spid="9">
                                            <p:txEl>
                                              <p:pRg st="17" end="1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61</a:t>
            </a:fld>
            <a:endParaRPr lang="en-US" dirty="0"/>
          </a:p>
        </p:txBody>
      </p:sp>
      <p:sp>
        <p:nvSpPr>
          <p:cNvPr id="9" name="TextBox 8"/>
          <p:cNvSpPr txBox="1"/>
          <p:nvPr/>
        </p:nvSpPr>
        <p:spPr>
          <a:xfrm>
            <a:off x="533400" y="838202"/>
            <a:ext cx="8001000" cy="3477875"/>
          </a:xfrm>
          <a:prstGeom prst="rect">
            <a:avLst/>
          </a:prstGeom>
          <a:noFill/>
        </p:spPr>
        <p:txBody>
          <a:bodyPr wrap="square" rtlCol="0">
            <a:spAutoFit/>
          </a:bodyPr>
          <a:lstStyle/>
          <a:p>
            <a:r>
              <a:rPr lang="en-IN" sz="2000" b="1" u="sng" dirty="0" smtClean="0">
                <a:latin typeface="Arial" pitchFamily="34" charset="0"/>
                <a:cs typeface="Arial" pitchFamily="34" charset="0"/>
              </a:rPr>
              <a:t>How do you define a constant?</a:t>
            </a:r>
          </a:p>
          <a:p>
            <a:endParaRPr lang="en-IN" sz="2000" b="1" u="sng" dirty="0" smtClean="0">
              <a:latin typeface="Arial" pitchFamily="34" charset="0"/>
              <a:cs typeface="Arial" pitchFamily="34" charset="0"/>
            </a:endParaRPr>
          </a:p>
          <a:p>
            <a:r>
              <a:rPr lang="en-IN" sz="2000" dirty="0" smtClean="0">
                <a:latin typeface="Arial" pitchFamily="34" charset="0"/>
                <a:cs typeface="Arial" pitchFamily="34" charset="0"/>
              </a:rPr>
              <a:t>#define 	PI 	3.1456</a:t>
            </a:r>
          </a:p>
          <a:p>
            <a:endParaRPr lang="en-IN" sz="2000" b="1" u="sng" dirty="0" smtClean="0">
              <a:latin typeface="Arial" pitchFamily="34" charset="0"/>
              <a:cs typeface="Arial" pitchFamily="34" charset="0"/>
            </a:endParaRPr>
          </a:p>
          <a:p>
            <a:r>
              <a:rPr lang="en-IN" sz="2000" b="1" u="sng" dirty="0" err="1" smtClean="0">
                <a:latin typeface="Arial" pitchFamily="34" charset="0"/>
                <a:cs typeface="Arial" pitchFamily="34" charset="0"/>
              </a:rPr>
              <a:t>Preprocessing</a:t>
            </a:r>
            <a:r>
              <a:rPr lang="en-IN" sz="2000" b="1" u="sng" dirty="0" smtClean="0">
                <a:latin typeface="Arial" pitchFamily="34" charset="0"/>
                <a:cs typeface="Arial" pitchFamily="34" charset="0"/>
              </a:rPr>
              <a:t> – note</a:t>
            </a:r>
            <a:endParaRPr lang="en-IN" sz="2000" dirty="0" smtClean="0">
              <a:latin typeface="Arial" pitchFamily="34" charset="0"/>
              <a:cs typeface="Arial" pitchFamily="34" charset="0"/>
            </a:endParaRPr>
          </a:p>
          <a:p>
            <a:r>
              <a:rPr lang="en-US" sz="2000" dirty="0" smtClean="0">
                <a:latin typeface="Arial" pitchFamily="34" charset="0"/>
                <a:cs typeface="Arial" pitchFamily="34" charset="0"/>
              </a:rPr>
              <a:t>The preprocessor makes the substitution for a symbol in the code </a:t>
            </a:r>
            <a:r>
              <a:rPr lang="en-US" sz="2000" u="sng" dirty="0" smtClean="0">
                <a:latin typeface="Arial" pitchFamily="34" charset="0"/>
                <a:cs typeface="Arial" pitchFamily="34" charset="0"/>
              </a:rPr>
              <a:t>without regard for whether it makes sense</a:t>
            </a:r>
            <a:r>
              <a:rPr lang="en-US" sz="2000" dirty="0" smtClean="0">
                <a:latin typeface="Arial" pitchFamily="34" charset="0"/>
                <a:cs typeface="Arial" pitchFamily="34" charset="0"/>
              </a:rPr>
              <a:t>.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If you make an error in the substitution string, if you wrote 3.14.159f for example, the preprocessor will still replace every occurrence of PI in the code with this and the program will not compile.</a:t>
            </a:r>
            <a:endParaRPr lang="en-IN" b="1" u="sng"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62</a:t>
            </a:fld>
            <a:endParaRPr lang="en-US" dirty="0"/>
          </a:p>
        </p:txBody>
      </p:sp>
      <p:sp>
        <p:nvSpPr>
          <p:cNvPr id="9" name="TextBox 8"/>
          <p:cNvSpPr txBox="1"/>
          <p:nvPr/>
        </p:nvSpPr>
        <p:spPr>
          <a:xfrm>
            <a:off x="533400" y="838201"/>
            <a:ext cx="8001000" cy="4708981"/>
          </a:xfrm>
          <a:prstGeom prst="rect">
            <a:avLst/>
          </a:prstGeom>
          <a:noFill/>
        </p:spPr>
        <p:txBody>
          <a:bodyPr wrap="square" rtlCol="0">
            <a:spAutoFit/>
          </a:bodyPr>
          <a:lstStyle/>
          <a:p>
            <a:r>
              <a:rPr lang="en-IN" sz="2000" b="1" u="sng" dirty="0" smtClean="0">
                <a:latin typeface="Arial" pitchFamily="34" charset="0"/>
                <a:cs typeface="Arial" pitchFamily="34" charset="0"/>
              </a:rPr>
              <a:t>How to define a variable which will be assigned a constant value?</a:t>
            </a:r>
          </a:p>
          <a:p>
            <a:endParaRPr lang="en-IN" sz="2000" b="1" u="sng" dirty="0" smtClean="0">
              <a:latin typeface="Arial" pitchFamily="34" charset="0"/>
              <a:cs typeface="Arial" pitchFamily="34" charset="0"/>
            </a:endParaRPr>
          </a:p>
          <a:p>
            <a:r>
              <a:rPr lang="en-IN" sz="2000" dirty="0" smtClean="0">
                <a:latin typeface="Arial" pitchFamily="34" charset="0"/>
                <a:cs typeface="Arial" pitchFamily="34" charset="0"/>
              </a:rPr>
              <a:t>Use the </a:t>
            </a:r>
            <a:r>
              <a:rPr lang="en-IN" sz="2000" b="1" dirty="0" smtClean="0">
                <a:latin typeface="Arial" pitchFamily="34" charset="0"/>
                <a:cs typeface="Arial" pitchFamily="34" charset="0"/>
              </a:rPr>
              <a:t>const</a:t>
            </a:r>
            <a:r>
              <a:rPr lang="en-IN" sz="2000" dirty="0" smtClean="0">
                <a:latin typeface="Arial" pitchFamily="34" charset="0"/>
                <a:cs typeface="Arial" pitchFamily="34" charset="0"/>
              </a:rPr>
              <a:t> keyword.</a:t>
            </a:r>
          </a:p>
          <a:p>
            <a:endParaRPr lang="en-IN" sz="2000" dirty="0" smtClean="0">
              <a:latin typeface="Arial" pitchFamily="34" charset="0"/>
              <a:cs typeface="Arial" pitchFamily="34" charset="0"/>
            </a:endParaRPr>
          </a:p>
          <a:p>
            <a:r>
              <a:rPr lang="en-US" sz="2000" dirty="0" smtClean="0">
                <a:latin typeface="Arial" pitchFamily="34" charset="0"/>
                <a:cs typeface="Arial" pitchFamily="34" charset="0"/>
              </a:rPr>
              <a:t>const float Pi = 3.14159f; // Defines the value of Pi as fixed</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advantage of defining Pi in this way is that you are now defining it as a constant numerical value with a specified type. In the previous example, </a:t>
            </a:r>
            <a:r>
              <a:rPr lang="en-US" sz="2000" u="sng" dirty="0" smtClean="0">
                <a:latin typeface="Arial" pitchFamily="34" charset="0"/>
                <a:cs typeface="Arial" pitchFamily="34" charset="0"/>
              </a:rPr>
              <a:t>PI was just a sequence of characters that replaced all occurrences of PI in your code</a:t>
            </a:r>
            <a:r>
              <a:rPr lang="en-US" sz="2000" dirty="0" smtClean="0">
                <a:latin typeface="Arial" pitchFamily="34" charset="0"/>
                <a:cs typeface="Arial" pitchFamily="34" charset="0"/>
              </a:rPr>
              <a:t>.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keyword const in the declaration for Pi causes the compiler to check that the code doesn’t attempt to change its value. Any code that does so will be flagged as an error, and the compilation will fail.</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63</a:t>
            </a:fld>
            <a:endParaRPr lang="en-US" dirty="0"/>
          </a:p>
        </p:txBody>
      </p:sp>
      <p:sp>
        <p:nvSpPr>
          <p:cNvPr id="9" name="TextBox 8"/>
          <p:cNvSpPr txBox="1"/>
          <p:nvPr/>
        </p:nvSpPr>
        <p:spPr>
          <a:xfrm>
            <a:off x="533400" y="838201"/>
            <a:ext cx="8001000" cy="5016758"/>
          </a:xfrm>
          <a:prstGeom prst="rect">
            <a:avLst/>
          </a:prstGeom>
          <a:noFill/>
        </p:spPr>
        <p:txBody>
          <a:bodyPr wrap="square" rtlCol="0">
            <a:spAutoFit/>
          </a:bodyPr>
          <a:lstStyle/>
          <a:p>
            <a:r>
              <a:rPr lang="en-IN" sz="2000" b="1" u="sng" dirty="0" smtClean="0">
                <a:latin typeface="Arial" pitchFamily="34" charset="0"/>
                <a:cs typeface="Arial" pitchFamily="34" charset="0"/>
              </a:rPr>
              <a:t>Hands-on session 1</a:t>
            </a:r>
          </a:p>
          <a:p>
            <a:r>
              <a:rPr lang="en-IN" sz="2000" dirty="0" smtClean="0"/>
              <a:t>Write a program to output the following text exactly as it appears here:</a:t>
            </a:r>
          </a:p>
          <a:p>
            <a:r>
              <a:rPr lang="en-IN" sz="2000" dirty="0" smtClean="0"/>
              <a:t>"It's freezing in here," he said coldly.</a:t>
            </a:r>
          </a:p>
          <a:p>
            <a:endParaRPr lang="en-IN" sz="2000" dirty="0" smtClean="0"/>
          </a:p>
          <a:p>
            <a:r>
              <a:rPr lang="en-IN" sz="2000" dirty="0" smtClean="0"/>
              <a:t>Write a C program to convert specified days into years, weeks and days. </a:t>
            </a:r>
            <a:br>
              <a:rPr lang="en-IN" sz="2000" dirty="0" smtClean="0"/>
            </a:br>
            <a:r>
              <a:rPr lang="en-IN" sz="2000" dirty="0" smtClean="0"/>
              <a:t>Note: Ignore leap year.</a:t>
            </a:r>
          </a:p>
          <a:p>
            <a:endParaRPr lang="en-IN" sz="2000" dirty="0" smtClean="0"/>
          </a:p>
          <a:p>
            <a:r>
              <a:rPr lang="en-IN" sz="2000" dirty="0" smtClean="0"/>
              <a:t>Write a C program to accept the radius of a circle and calculate and print the diameter, perimeter and area of the circle. Restrict the number of digits after decimal point to 2.</a:t>
            </a:r>
          </a:p>
          <a:p>
            <a:endParaRPr lang="en-IN" sz="2000" dirty="0" smtClean="0"/>
          </a:p>
          <a:p>
            <a:r>
              <a:rPr lang="en-IN" sz="2000" dirty="0" smtClean="0"/>
              <a:t>Write a program that prompts for the user’s weekly pay in dollars and the</a:t>
            </a:r>
          </a:p>
          <a:p>
            <a:r>
              <a:rPr lang="en-IN" sz="2000" dirty="0" smtClean="0"/>
              <a:t>hours worked to be entered through the keyboard as floating-point values. The program should then calculate and output the average pay per hour in the following form:</a:t>
            </a:r>
          </a:p>
          <a:p>
            <a:r>
              <a:rPr lang="en-IN" sz="2000" dirty="0" smtClean="0"/>
              <a:t>Your average hourly pay rate is 7 dollars and 54 cents.</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 calcmode="lin" valueType="num">
                                      <p:cBhvr additive="base">
                                        <p:cTn id="3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anim calcmode="lin" valueType="num">
                                      <p:cBhvr additive="base">
                                        <p:cTn id="43"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10" end="10"/>
                                            </p:txEl>
                                          </p:spTgt>
                                        </p:tgtEl>
                                        <p:attrNameLst>
                                          <p:attrName>style.visibility</p:attrName>
                                        </p:attrNameLst>
                                      </p:cBhvr>
                                      <p:to>
                                        <p:strVal val="visible"/>
                                      </p:to>
                                    </p:set>
                                    <p:anim calcmode="lin" valueType="num">
                                      <p:cBhvr additive="base">
                                        <p:cTn id="49"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64</a:t>
            </a:fld>
            <a:endParaRPr lang="en-US" dirty="0"/>
          </a:p>
        </p:txBody>
      </p:sp>
      <p:sp>
        <p:nvSpPr>
          <p:cNvPr id="9" name="TextBox 8"/>
          <p:cNvSpPr txBox="1"/>
          <p:nvPr/>
        </p:nvSpPr>
        <p:spPr>
          <a:xfrm>
            <a:off x="533400" y="838201"/>
            <a:ext cx="8001000" cy="1631216"/>
          </a:xfrm>
          <a:prstGeom prst="rect">
            <a:avLst/>
          </a:prstGeom>
          <a:noFill/>
        </p:spPr>
        <p:txBody>
          <a:bodyPr wrap="square" rtlCol="0">
            <a:spAutoFit/>
          </a:bodyPr>
          <a:lstStyle/>
          <a:p>
            <a:r>
              <a:rPr lang="en-IN" sz="2000" b="1" u="sng" dirty="0" smtClean="0">
                <a:latin typeface="Arial" pitchFamily="34" charset="0"/>
                <a:cs typeface="Arial" pitchFamily="34" charset="0"/>
              </a:rPr>
              <a:t>Hands-on session 1 ….</a:t>
            </a:r>
          </a:p>
          <a:p>
            <a:r>
              <a:rPr lang="en-IN" sz="2000" dirty="0" smtClean="0"/>
              <a:t>Using only </a:t>
            </a:r>
            <a:r>
              <a:rPr lang="en-IN" sz="2000" dirty="0" err="1" smtClean="0"/>
              <a:t>getchar</a:t>
            </a:r>
            <a:r>
              <a:rPr lang="en-IN" sz="2000" dirty="0" smtClean="0"/>
              <a:t>() function to read from the keyboard, write a program in C to read in four numbers </a:t>
            </a:r>
            <a:r>
              <a:rPr lang="en-IN" sz="2000" smtClean="0"/>
              <a:t>(digits) </a:t>
            </a:r>
            <a:r>
              <a:rPr lang="en-IN" sz="2000" dirty="0" smtClean="0"/>
              <a:t>from keyboard and form and print an integer made up of these 4 digits.</a:t>
            </a:r>
            <a:endParaRPr lang="en-IN" sz="2000" smtClean="0"/>
          </a:p>
          <a:p>
            <a:endParaRPr lang="en-IN" sz="2000" dirty="0" smtClean="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65</a:t>
            </a:fld>
            <a:endParaRPr lang="en-US" dirty="0"/>
          </a:p>
        </p:txBody>
      </p:sp>
      <p:sp>
        <p:nvSpPr>
          <p:cNvPr id="9" name="TextBox 8"/>
          <p:cNvSpPr txBox="1"/>
          <p:nvPr/>
        </p:nvSpPr>
        <p:spPr>
          <a:xfrm>
            <a:off x="533400" y="762000"/>
            <a:ext cx="8001000" cy="707886"/>
          </a:xfrm>
          <a:prstGeom prst="rect">
            <a:avLst/>
          </a:prstGeom>
          <a:noFill/>
        </p:spPr>
        <p:txBody>
          <a:bodyPr wrap="square" rtlCol="0">
            <a:spAutoFit/>
          </a:bodyPr>
          <a:lstStyle/>
          <a:p>
            <a:r>
              <a:rPr lang="en-IN" sz="2000" u="sng" dirty="0" smtClean="0">
                <a:latin typeface="Arial" pitchFamily="34" charset="0"/>
                <a:cs typeface="Arial" pitchFamily="34" charset="0"/>
              </a:rPr>
              <a:t>Formatting the output with </a:t>
            </a:r>
            <a:r>
              <a:rPr lang="en-IN" sz="2000" b="1" u="sng" dirty="0" err="1" smtClean="0">
                <a:latin typeface="Arial" pitchFamily="34" charset="0"/>
                <a:cs typeface="Arial" pitchFamily="34" charset="0"/>
              </a:rPr>
              <a:t>printf</a:t>
            </a:r>
            <a:r>
              <a:rPr lang="en-IN" sz="2000" u="sng" dirty="0" smtClean="0">
                <a:latin typeface="Arial" pitchFamily="34" charset="0"/>
                <a:cs typeface="Arial" pitchFamily="34" charset="0"/>
              </a:rPr>
              <a:t> function</a:t>
            </a:r>
          </a:p>
          <a:p>
            <a:r>
              <a:rPr lang="en-IN" sz="2000" dirty="0" smtClean="0"/>
              <a:t>Here’s a quick summary of the available </a:t>
            </a:r>
            <a:r>
              <a:rPr lang="en-IN" sz="2000" dirty="0" err="1" smtClean="0"/>
              <a:t>printf</a:t>
            </a:r>
            <a:r>
              <a:rPr lang="en-IN" sz="2000" dirty="0" smtClean="0"/>
              <a:t> format </a:t>
            </a:r>
            <a:r>
              <a:rPr lang="en-IN" sz="2000" dirty="0" err="1" smtClean="0"/>
              <a:t>specifiers</a:t>
            </a:r>
            <a:r>
              <a:rPr lang="en-IN" sz="2000" dirty="0" smtClean="0"/>
              <a:t>:</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graphicFrame>
        <p:nvGraphicFramePr>
          <p:cNvPr id="10" name="Table 9"/>
          <p:cNvGraphicFramePr>
            <a:graphicFrameLocks noGrp="1"/>
          </p:cNvGraphicFramePr>
          <p:nvPr/>
        </p:nvGraphicFramePr>
        <p:xfrm>
          <a:off x="914400" y="1447800"/>
          <a:ext cx="6781800" cy="4358640"/>
        </p:xfrm>
        <a:graphic>
          <a:graphicData uri="http://schemas.openxmlformats.org/drawingml/2006/table">
            <a:tbl>
              <a:tblPr firstRow="1" bandRow="1">
                <a:tableStyleId>{5C22544A-7EE6-4342-B048-85BDC9FD1C3A}</a:tableStyleId>
              </a:tblPr>
              <a:tblGrid>
                <a:gridCol w="1928160"/>
                <a:gridCol w="4853640"/>
              </a:tblGrid>
              <a:tr h="370840">
                <a:tc>
                  <a:txBody>
                    <a:bodyPr/>
                    <a:lstStyle/>
                    <a:p>
                      <a:r>
                        <a:rPr lang="en-IN" sz="2000" b="1" dirty="0" smtClean="0">
                          <a:latin typeface="Arial" pitchFamily="34" charset="0"/>
                          <a:cs typeface="Arial" pitchFamily="34" charset="0"/>
                        </a:rPr>
                        <a:t>%c</a:t>
                      </a:r>
                      <a:endParaRPr lang="en-IN" sz="2000" b="1" dirty="0">
                        <a:latin typeface="Arial" pitchFamily="34" charset="0"/>
                        <a:cs typeface="Arial" pitchFamily="34" charset="0"/>
                      </a:endParaRPr>
                    </a:p>
                  </a:txBody>
                  <a:tcPr/>
                </a:tc>
                <a:tc>
                  <a:txBody>
                    <a:bodyPr/>
                    <a:lstStyle/>
                    <a:p>
                      <a:r>
                        <a:rPr lang="en-IN" sz="2000" b="1" i="0" kern="1200" dirty="0" smtClean="0">
                          <a:solidFill>
                            <a:schemeClr val="lt1"/>
                          </a:solidFill>
                          <a:latin typeface="Arial" pitchFamily="34" charset="0"/>
                          <a:ea typeface="+mn-ea"/>
                          <a:cs typeface="Arial" pitchFamily="34" charset="0"/>
                        </a:rPr>
                        <a:t>character</a:t>
                      </a:r>
                      <a:endParaRPr lang="en-IN" sz="2000" b="1" dirty="0">
                        <a:latin typeface="Arial" pitchFamily="34" charset="0"/>
                        <a:cs typeface="Arial" pitchFamily="34" charset="0"/>
                      </a:endParaRPr>
                    </a:p>
                  </a:txBody>
                  <a:tcPr/>
                </a:tc>
              </a:tr>
              <a:tr h="370840">
                <a:tc>
                  <a:txBody>
                    <a:bodyPr/>
                    <a:lstStyle/>
                    <a:p>
                      <a:r>
                        <a:rPr lang="en-IN" sz="2000" b="1" dirty="0" smtClean="0">
                          <a:latin typeface="Arial" pitchFamily="34" charset="0"/>
                          <a:cs typeface="Arial" pitchFamily="34" charset="0"/>
                        </a:rPr>
                        <a:t>%d</a:t>
                      </a:r>
                      <a:endParaRPr lang="en-IN" sz="2000" b="1" dirty="0">
                        <a:latin typeface="Arial" pitchFamily="34" charset="0"/>
                        <a:cs typeface="Arial" pitchFamily="34" charset="0"/>
                      </a:endParaRPr>
                    </a:p>
                  </a:txBody>
                  <a:tcPr/>
                </a:tc>
                <a:tc>
                  <a:txBody>
                    <a:bodyPr/>
                    <a:lstStyle/>
                    <a:p>
                      <a:r>
                        <a:rPr lang="en-IN" sz="2000" b="1" dirty="0" smtClean="0">
                          <a:latin typeface="Arial" pitchFamily="34" charset="0"/>
                          <a:cs typeface="Arial" pitchFamily="34" charset="0"/>
                        </a:rPr>
                        <a:t>Decimal (integer) number (base 10)</a:t>
                      </a:r>
                      <a:endParaRPr lang="en-IN" sz="2000" b="1" dirty="0">
                        <a:latin typeface="Arial" pitchFamily="34" charset="0"/>
                        <a:cs typeface="Arial" pitchFamily="34" charset="0"/>
                      </a:endParaRPr>
                    </a:p>
                  </a:txBody>
                  <a:tcPr/>
                </a:tc>
              </a:tr>
              <a:tr h="370840">
                <a:tc>
                  <a:txBody>
                    <a:bodyPr/>
                    <a:lstStyle/>
                    <a:p>
                      <a:r>
                        <a:rPr lang="en-IN" sz="2000" b="1" dirty="0" smtClean="0">
                          <a:latin typeface="Arial" pitchFamily="34" charset="0"/>
                          <a:cs typeface="Arial" pitchFamily="34" charset="0"/>
                        </a:rPr>
                        <a:t>%e</a:t>
                      </a:r>
                      <a:endParaRPr lang="en-IN" sz="2000" b="1" dirty="0">
                        <a:latin typeface="Arial" pitchFamily="34" charset="0"/>
                        <a:cs typeface="Arial" pitchFamily="34" charset="0"/>
                      </a:endParaRPr>
                    </a:p>
                  </a:txBody>
                  <a:tcPr/>
                </a:tc>
                <a:tc>
                  <a:txBody>
                    <a:bodyPr/>
                    <a:lstStyle/>
                    <a:p>
                      <a:r>
                        <a:rPr lang="en-IN" sz="2000" b="1" i="0" kern="1200" dirty="0" smtClean="0">
                          <a:solidFill>
                            <a:schemeClr val="dk1"/>
                          </a:solidFill>
                          <a:latin typeface="Arial" pitchFamily="34" charset="0"/>
                          <a:ea typeface="+mn-ea"/>
                          <a:cs typeface="Arial" pitchFamily="34" charset="0"/>
                        </a:rPr>
                        <a:t>exponential floating-point number</a:t>
                      </a:r>
                      <a:endParaRPr lang="en-IN" sz="2000" b="1" dirty="0">
                        <a:latin typeface="Arial" pitchFamily="34" charset="0"/>
                        <a:cs typeface="Arial" pitchFamily="34" charset="0"/>
                      </a:endParaRPr>
                    </a:p>
                  </a:txBody>
                  <a:tcPr/>
                </a:tc>
              </a:tr>
              <a:tr h="370840">
                <a:tc>
                  <a:txBody>
                    <a:bodyPr/>
                    <a:lstStyle/>
                    <a:p>
                      <a:r>
                        <a:rPr lang="en-IN" sz="2000" b="1" dirty="0" smtClean="0">
                          <a:latin typeface="Arial" pitchFamily="34" charset="0"/>
                          <a:cs typeface="Arial" pitchFamily="34" charset="0"/>
                        </a:rPr>
                        <a:t>%f</a:t>
                      </a:r>
                      <a:endParaRPr lang="en-IN" sz="2000" b="1" dirty="0">
                        <a:latin typeface="Arial" pitchFamily="34" charset="0"/>
                        <a:cs typeface="Arial" pitchFamily="34" charset="0"/>
                      </a:endParaRPr>
                    </a:p>
                  </a:txBody>
                  <a:tcPr/>
                </a:tc>
                <a:tc>
                  <a:txBody>
                    <a:bodyPr/>
                    <a:lstStyle/>
                    <a:p>
                      <a:r>
                        <a:rPr lang="en-IN" sz="2000" b="1" i="0" kern="1200" dirty="0" smtClean="0">
                          <a:solidFill>
                            <a:schemeClr val="dk1"/>
                          </a:solidFill>
                          <a:latin typeface="Arial" pitchFamily="34" charset="0"/>
                          <a:ea typeface="+mn-ea"/>
                          <a:cs typeface="Arial" pitchFamily="34" charset="0"/>
                        </a:rPr>
                        <a:t>floating-point number</a:t>
                      </a:r>
                      <a:endParaRPr lang="en-IN" sz="2000" b="1" dirty="0">
                        <a:latin typeface="Arial" pitchFamily="34" charset="0"/>
                        <a:cs typeface="Arial" pitchFamily="34" charset="0"/>
                      </a:endParaRPr>
                    </a:p>
                  </a:txBody>
                  <a:tcPr/>
                </a:tc>
              </a:tr>
              <a:tr h="370840">
                <a:tc>
                  <a:txBody>
                    <a:bodyPr/>
                    <a:lstStyle/>
                    <a:p>
                      <a:r>
                        <a:rPr lang="en-IN" sz="2000" b="1" dirty="0" smtClean="0">
                          <a:latin typeface="Arial" pitchFamily="34" charset="0"/>
                          <a:cs typeface="Arial" pitchFamily="34" charset="0"/>
                        </a:rPr>
                        <a:t>%</a:t>
                      </a:r>
                      <a:r>
                        <a:rPr lang="en-IN" sz="2000" b="1" dirty="0" err="1" smtClean="0">
                          <a:latin typeface="Arial" pitchFamily="34" charset="0"/>
                          <a:cs typeface="Arial" pitchFamily="34" charset="0"/>
                        </a:rPr>
                        <a:t>i</a:t>
                      </a:r>
                      <a:endParaRPr lang="en-IN" sz="2000" b="1" dirty="0">
                        <a:latin typeface="Arial" pitchFamily="34" charset="0"/>
                        <a:cs typeface="Arial" pitchFamily="34" charset="0"/>
                      </a:endParaRPr>
                    </a:p>
                  </a:txBody>
                  <a:tcPr/>
                </a:tc>
                <a:tc>
                  <a:txBody>
                    <a:bodyPr/>
                    <a:lstStyle/>
                    <a:p>
                      <a:r>
                        <a:rPr lang="en-IN" sz="2000" b="1" i="0" kern="1200" dirty="0" smtClean="0">
                          <a:solidFill>
                            <a:schemeClr val="dk1"/>
                          </a:solidFill>
                          <a:latin typeface="Arial" pitchFamily="34" charset="0"/>
                          <a:ea typeface="+mn-ea"/>
                          <a:cs typeface="Arial" pitchFamily="34" charset="0"/>
                        </a:rPr>
                        <a:t>integer (base 10)</a:t>
                      </a:r>
                      <a:endParaRPr lang="en-IN" sz="2000" b="1" dirty="0">
                        <a:latin typeface="Arial" pitchFamily="34" charset="0"/>
                        <a:cs typeface="Arial" pitchFamily="34" charset="0"/>
                      </a:endParaRPr>
                    </a:p>
                  </a:txBody>
                  <a:tcPr/>
                </a:tc>
              </a:tr>
              <a:tr h="370840">
                <a:tc>
                  <a:txBody>
                    <a:bodyPr/>
                    <a:lstStyle/>
                    <a:p>
                      <a:r>
                        <a:rPr lang="en-IN" sz="2000" b="1" dirty="0" smtClean="0">
                          <a:latin typeface="Arial" pitchFamily="34" charset="0"/>
                          <a:cs typeface="Arial" pitchFamily="34" charset="0"/>
                        </a:rPr>
                        <a:t>%o</a:t>
                      </a:r>
                      <a:endParaRPr lang="en-IN" sz="2000" b="1" dirty="0">
                        <a:latin typeface="Arial" pitchFamily="34" charset="0"/>
                        <a:cs typeface="Arial" pitchFamily="34" charset="0"/>
                      </a:endParaRPr>
                    </a:p>
                  </a:txBody>
                  <a:tcPr/>
                </a:tc>
                <a:tc>
                  <a:txBody>
                    <a:bodyPr/>
                    <a:lstStyle/>
                    <a:p>
                      <a:r>
                        <a:rPr lang="en-IN" sz="2000" b="1" i="0" kern="1200" dirty="0" smtClean="0">
                          <a:solidFill>
                            <a:schemeClr val="dk1"/>
                          </a:solidFill>
                          <a:latin typeface="Arial" pitchFamily="34" charset="0"/>
                          <a:ea typeface="+mn-ea"/>
                          <a:cs typeface="Arial" pitchFamily="34" charset="0"/>
                        </a:rPr>
                        <a:t>octal number (base 8)</a:t>
                      </a:r>
                      <a:endParaRPr lang="en-IN" sz="2000" b="1" dirty="0">
                        <a:latin typeface="Arial" pitchFamily="34" charset="0"/>
                        <a:cs typeface="Arial" pitchFamily="34" charset="0"/>
                      </a:endParaRPr>
                    </a:p>
                  </a:txBody>
                  <a:tcPr/>
                </a:tc>
              </a:tr>
              <a:tr h="370840">
                <a:tc>
                  <a:txBody>
                    <a:bodyPr/>
                    <a:lstStyle/>
                    <a:p>
                      <a:r>
                        <a:rPr lang="en-IN" sz="2000" b="1" dirty="0" smtClean="0">
                          <a:latin typeface="Arial" pitchFamily="34" charset="0"/>
                          <a:cs typeface="Arial" pitchFamily="34" charset="0"/>
                        </a:rPr>
                        <a:t>%s</a:t>
                      </a:r>
                      <a:endParaRPr lang="en-IN" sz="2000" b="1" dirty="0">
                        <a:latin typeface="Arial" pitchFamily="34" charset="0"/>
                        <a:cs typeface="Arial" pitchFamily="34" charset="0"/>
                      </a:endParaRPr>
                    </a:p>
                  </a:txBody>
                  <a:tcPr/>
                </a:tc>
                <a:tc>
                  <a:txBody>
                    <a:bodyPr/>
                    <a:lstStyle/>
                    <a:p>
                      <a:r>
                        <a:rPr lang="en-IN" sz="2000" b="1" i="0" kern="1200" dirty="0" smtClean="0">
                          <a:solidFill>
                            <a:schemeClr val="dk1"/>
                          </a:solidFill>
                          <a:latin typeface="Arial" pitchFamily="34" charset="0"/>
                          <a:ea typeface="+mn-ea"/>
                          <a:cs typeface="Arial" pitchFamily="34" charset="0"/>
                        </a:rPr>
                        <a:t>a string of characters</a:t>
                      </a:r>
                      <a:endParaRPr lang="en-IN" sz="2000" b="1" dirty="0">
                        <a:latin typeface="Arial" pitchFamily="34" charset="0"/>
                        <a:cs typeface="Arial" pitchFamily="34" charset="0"/>
                      </a:endParaRPr>
                    </a:p>
                  </a:txBody>
                  <a:tcPr/>
                </a:tc>
              </a:tr>
              <a:tr h="370840">
                <a:tc>
                  <a:txBody>
                    <a:bodyPr/>
                    <a:lstStyle/>
                    <a:p>
                      <a:r>
                        <a:rPr lang="en-IN" sz="2000" b="1" dirty="0" smtClean="0">
                          <a:latin typeface="Arial" pitchFamily="34" charset="0"/>
                          <a:cs typeface="Arial" pitchFamily="34" charset="0"/>
                        </a:rPr>
                        <a:t>%u</a:t>
                      </a:r>
                      <a:endParaRPr lang="en-IN" sz="2000" b="1" dirty="0">
                        <a:latin typeface="Arial" pitchFamily="34" charset="0"/>
                        <a:cs typeface="Arial" pitchFamily="34" charset="0"/>
                      </a:endParaRPr>
                    </a:p>
                  </a:txBody>
                  <a:tcPr/>
                </a:tc>
                <a:tc>
                  <a:txBody>
                    <a:bodyPr/>
                    <a:lstStyle/>
                    <a:p>
                      <a:r>
                        <a:rPr lang="en-IN" sz="2000" b="1" i="0" kern="1200" dirty="0" smtClean="0">
                          <a:solidFill>
                            <a:schemeClr val="dk1"/>
                          </a:solidFill>
                          <a:latin typeface="Arial" pitchFamily="34" charset="0"/>
                          <a:ea typeface="+mn-ea"/>
                          <a:cs typeface="Arial" pitchFamily="34" charset="0"/>
                        </a:rPr>
                        <a:t>unsigned decimal (integer) number</a:t>
                      </a:r>
                      <a:endParaRPr lang="en-IN" sz="2000" b="1" dirty="0">
                        <a:latin typeface="Arial" pitchFamily="34" charset="0"/>
                        <a:cs typeface="Arial" pitchFamily="34" charset="0"/>
                      </a:endParaRPr>
                    </a:p>
                  </a:txBody>
                  <a:tcPr/>
                </a:tc>
              </a:tr>
              <a:tr h="370840">
                <a:tc>
                  <a:txBody>
                    <a:bodyPr/>
                    <a:lstStyle/>
                    <a:p>
                      <a:r>
                        <a:rPr lang="en-IN" sz="2000" b="1" dirty="0" smtClean="0">
                          <a:latin typeface="Arial" pitchFamily="34" charset="0"/>
                          <a:cs typeface="Arial" pitchFamily="34" charset="0"/>
                        </a:rPr>
                        <a:t>%x</a:t>
                      </a:r>
                      <a:endParaRPr lang="en-IN" sz="2000" b="1" dirty="0">
                        <a:latin typeface="Arial" pitchFamily="34" charset="0"/>
                        <a:cs typeface="Arial" pitchFamily="34" charset="0"/>
                      </a:endParaRPr>
                    </a:p>
                  </a:txBody>
                  <a:tcPr/>
                </a:tc>
                <a:tc>
                  <a:txBody>
                    <a:bodyPr/>
                    <a:lstStyle/>
                    <a:p>
                      <a:r>
                        <a:rPr lang="en-IN" sz="2000" b="1" i="0" kern="1200" dirty="0" smtClean="0">
                          <a:solidFill>
                            <a:schemeClr val="dk1"/>
                          </a:solidFill>
                          <a:latin typeface="Arial" pitchFamily="34" charset="0"/>
                          <a:ea typeface="+mn-ea"/>
                          <a:cs typeface="Arial" pitchFamily="34" charset="0"/>
                        </a:rPr>
                        <a:t>number in hexadecimal (base 16)</a:t>
                      </a:r>
                      <a:endParaRPr lang="en-IN" sz="2000" b="1" dirty="0">
                        <a:latin typeface="Arial" pitchFamily="34" charset="0"/>
                        <a:cs typeface="Arial" pitchFamily="34" charset="0"/>
                      </a:endParaRPr>
                    </a:p>
                  </a:txBody>
                  <a:tcPr/>
                </a:tc>
              </a:tr>
              <a:tr h="370840">
                <a:tc>
                  <a:txBody>
                    <a:bodyPr/>
                    <a:lstStyle/>
                    <a:p>
                      <a:r>
                        <a:rPr lang="en-IN" sz="2000" b="1" dirty="0" smtClean="0">
                          <a:latin typeface="Arial" pitchFamily="34" charset="0"/>
                          <a:cs typeface="Arial" pitchFamily="34" charset="0"/>
                        </a:rPr>
                        <a:t>%%</a:t>
                      </a:r>
                      <a:endParaRPr lang="en-IN" sz="2000" b="1" dirty="0">
                        <a:latin typeface="Arial" pitchFamily="34" charset="0"/>
                        <a:cs typeface="Arial" pitchFamily="34" charset="0"/>
                      </a:endParaRPr>
                    </a:p>
                  </a:txBody>
                  <a:tcPr/>
                </a:tc>
                <a:tc>
                  <a:txBody>
                    <a:bodyPr/>
                    <a:lstStyle/>
                    <a:p>
                      <a:r>
                        <a:rPr lang="en-IN" sz="2000" b="1" i="0" kern="1200" dirty="0" smtClean="0">
                          <a:solidFill>
                            <a:schemeClr val="dk1"/>
                          </a:solidFill>
                          <a:latin typeface="Arial" pitchFamily="34" charset="0"/>
                          <a:ea typeface="+mn-ea"/>
                          <a:cs typeface="Arial" pitchFamily="34" charset="0"/>
                        </a:rPr>
                        <a:t>print a percent sign</a:t>
                      </a:r>
                      <a:endParaRPr lang="en-IN" sz="2000" b="1" dirty="0">
                        <a:latin typeface="Arial" pitchFamily="34" charset="0"/>
                        <a:cs typeface="Arial" pitchFamily="34" charset="0"/>
                      </a:endParaRPr>
                    </a:p>
                  </a:txBody>
                  <a:tcPr/>
                </a:tc>
              </a:tr>
              <a:tr h="370840">
                <a:tc>
                  <a:txBody>
                    <a:bodyPr/>
                    <a:lstStyle/>
                    <a:p>
                      <a:r>
                        <a:rPr lang="en-IN" sz="2000" b="1" dirty="0" smtClean="0">
                          <a:latin typeface="Arial" pitchFamily="34" charset="0"/>
                          <a:cs typeface="Arial" pitchFamily="34" charset="0"/>
                        </a:rPr>
                        <a:t>\%</a:t>
                      </a:r>
                      <a:endParaRPr lang="en-IN" sz="2000" b="1" dirty="0">
                        <a:latin typeface="Arial" pitchFamily="34" charset="0"/>
                        <a:cs typeface="Arial" pitchFamily="34" charset="0"/>
                      </a:endParaRPr>
                    </a:p>
                  </a:txBody>
                  <a:tcPr/>
                </a:tc>
                <a:tc>
                  <a:txBody>
                    <a:bodyPr/>
                    <a:lstStyle/>
                    <a:p>
                      <a:r>
                        <a:rPr lang="en-IN" sz="2000" b="1" i="0" kern="1200" dirty="0" smtClean="0">
                          <a:solidFill>
                            <a:schemeClr val="dk1"/>
                          </a:solidFill>
                          <a:latin typeface="Arial" pitchFamily="34" charset="0"/>
                          <a:ea typeface="+mn-ea"/>
                          <a:cs typeface="Arial" pitchFamily="34" charset="0"/>
                        </a:rPr>
                        <a:t>print a percent sign</a:t>
                      </a:r>
                      <a:endParaRPr lang="en-IN" sz="2000" b="1" dirty="0">
                        <a:latin typeface="Arial" pitchFamily="34" charset="0"/>
                        <a:cs typeface="Arial" pitchFamily="34" charset="0"/>
                      </a:endParaRPr>
                    </a:p>
                  </a:txBody>
                  <a:tcPr/>
                </a:tc>
              </a:tr>
            </a:tbl>
          </a:graphicData>
        </a:graphic>
      </p:graphicFrame>
      <p:sp>
        <p:nvSpPr>
          <p:cNvPr id="11" name="TextBox 10"/>
          <p:cNvSpPr txBox="1"/>
          <p:nvPr/>
        </p:nvSpPr>
        <p:spPr>
          <a:xfrm>
            <a:off x="1981200" y="6096000"/>
            <a:ext cx="4343400" cy="369332"/>
          </a:xfrm>
          <a:prstGeom prst="rect">
            <a:avLst/>
          </a:prstGeom>
          <a:noFill/>
        </p:spPr>
        <p:txBody>
          <a:bodyPr wrap="square" rtlCol="0">
            <a:spAutoFit/>
          </a:bodyPr>
          <a:lstStyle/>
          <a:p>
            <a:r>
              <a:rPr lang="en-US" dirty="0" smtClean="0">
                <a:latin typeface="Arial" pitchFamily="34" charset="0"/>
                <a:cs typeface="Arial" pitchFamily="34" charset="0"/>
              </a:rPr>
              <a:t>A  sample program is </a:t>
            </a:r>
            <a:r>
              <a:rPr lang="en-US" dirty="0" smtClean="0">
                <a:latin typeface="Arial" pitchFamily="34" charset="0"/>
                <a:cs typeface="Arial" pitchFamily="34" charset="0"/>
                <a:hlinkClick r:id="rId3" action="ppaction://hlinkfile"/>
              </a:rPr>
              <a:t>here</a:t>
            </a:r>
            <a:endParaRPr lang="en-US"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66</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graphicFrame>
        <p:nvGraphicFramePr>
          <p:cNvPr id="10" name="Table 9"/>
          <p:cNvGraphicFramePr>
            <a:graphicFrameLocks noGrp="1"/>
          </p:cNvGraphicFramePr>
          <p:nvPr/>
        </p:nvGraphicFramePr>
        <p:xfrm>
          <a:off x="1219200" y="2133600"/>
          <a:ext cx="6096000" cy="1856508"/>
        </p:xfrm>
        <a:graphic>
          <a:graphicData uri="http://schemas.openxmlformats.org/drawingml/2006/table">
            <a:tbl>
              <a:tblPr firstRow="1" bandRow="1">
                <a:tableStyleId>{5C22544A-7EE6-4342-B048-85BDC9FD1C3A}</a:tableStyleId>
              </a:tblPr>
              <a:tblGrid>
                <a:gridCol w="3124200"/>
                <a:gridCol w="2971800"/>
              </a:tblGrid>
              <a:tr h="464127">
                <a:tc>
                  <a:txBody>
                    <a:bodyPr/>
                    <a:lstStyle/>
                    <a:p>
                      <a:r>
                        <a:rPr lang="en-IN" b="1" dirty="0" err="1" smtClean="0">
                          <a:latin typeface="Arial" pitchFamily="34" charset="0"/>
                          <a:cs typeface="Arial" pitchFamily="34" charset="0"/>
                        </a:rPr>
                        <a:t>printf</a:t>
                      </a:r>
                      <a:r>
                        <a:rPr lang="en-IN" b="1" dirty="0" smtClean="0">
                          <a:latin typeface="Arial" pitchFamily="34" charset="0"/>
                          <a:cs typeface="Arial" pitchFamily="34" charset="0"/>
                        </a:rPr>
                        <a:t> (“%3d”, 0);</a:t>
                      </a:r>
                      <a:endParaRPr lang="en-IN" b="1" dirty="0">
                        <a:latin typeface="Arial" pitchFamily="34" charset="0"/>
                        <a:cs typeface="Arial" pitchFamily="34" charset="0"/>
                      </a:endParaRPr>
                    </a:p>
                  </a:txBody>
                  <a:tcPr/>
                </a:tc>
                <a:tc>
                  <a:txBody>
                    <a:bodyPr/>
                    <a:lstStyle/>
                    <a:p>
                      <a:pPr algn="r"/>
                      <a:r>
                        <a:rPr lang="en-IN" sz="1800" b="1" i="0" kern="1200" dirty="0" smtClean="0">
                          <a:solidFill>
                            <a:schemeClr val="lt1"/>
                          </a:solidFill>
                          <a:latin typeface="Arial" pitchFamily="34" charset="0"/>
                          <a:ea typeface="+mn-ea"/>
                          <a:cs typeface="Arial" pitchFamily="34" charset="0"/>
                        </a:rPr>
                        <a:t>0</a:t>
                      </a:r>
                      <a:endParaRPr lang="en-IN" b="1" dirty="0">
                        <a:latin typeface="Arial" pitchFamily="34" charset="0"/>
                        <a:cs typeface="Arial" pitchFamily="34" charset="0"/>
                      </a:endParaRPr>
                    </a:p>
                  </a:txBody>
                  <a:tcPr/>
                </a:tc>
              </a:tr>
              <a:tr h="464127">
                <a:tc>
                  <a:txBody>
                    <a:bodyPr/>
                    <a:lstStyle/>
                    <a:p>
                      <a:r>
                        <a:rPr lang="en-IN" sz="1800" b="1" i="0" kern="1200" dirty="0" err="1" smtClean="0">
                          <a:solidFill>
                            <a:schemeClr val="dk1"/>
                          </a:solidFill>
                          <a:latin typeface="Arial" pitchFamily="34" charset="0"/>
                          <a:ea typeface="+mn-ea"/>
                          <a:cs typeface="Arial" pitchFamily="34" charset="0"/>
                        </a:rPr>
                        <a:t>printf</a:t>
                      </a:r>
                      <a:r>
                        <a:rPr lang="en-IN" sz="1800" b="1" i="0" kern="1200" dirty="0" smtClean="0">
                          <a:solidFill>
                            <a:schemeClr val="dk1"/>
                          </a:solidFill>
                          <a:latin typeface="Arial" pitchFamily="34" charset="0"/>
                          <a:ea typeface="+mn-ea"/>
                          <a:cs typeface="Arial" pitchFamily="34" charset="0"/>
                        </a:rPr>
                        <a:t>("%3d", 123456789);</a:t>
                      </a:r>
                      <a:endParaRPr lang="en-IN" b="1" dirty="0">
                        <a:latin typeface="Arial" pitchFamily="34" charset="0"/>
                        <a:cs typeface="Arial" pitchFamily="34" charset="0"/>
                      </a:endParaRPr>
                    </a:p>
                  </a:txBody>
                  <a:tcPr/>
                </a:tc>
                <a:tc>
                  <a:txBody>
                    <a:bodyPr/>
                    <a:lstStyle/>
                    <a:p>
                      <a:pPr algn="r"/>
                      <a:r>
                        <a:rPr lang="en-IN" sz="1800" b="1" i="0" kern="1200" dirty="0" smtClean="0">
                          <a:solidFill>
                            <a:schemeClr val="dk1"/>
                          </a:solidFill>
                          <a:latin typeface="Arial" pitchFamily="34" charset="0"/>
                          <a:ea typeface="+mn-ea"/>
                          <a:cs typeface="Arial" pitchFamily="34" charset="0"/>
                        </a:rPr>
                        <a:t>123456789</a:t>
                      </a:r>
                      <a:endParaRPr lang="en-IN" b="1" dirty="0">
                        <a:latin typeface="Arial" pitchFamily="34" charset="0"/>
                        <a:cs typeface="Arial" pitchFamily="34" charset="0"/>
                      </a:endParaRPr>
                    </a:p>
                  </a:txBody>
                  <a:tcPr/>
                </a:tc>
              </a:tr>
              <a:tr h="464127">
                <a:tc>
                  <a:txBody>
                    <a:bodyPr/>
                    <a:lstStyle/>
                    <a:p>
                      <a:r>
                        <a:rPr lang="en-IN" sz="1800" b="1" i="0" kern="1200" dirty="0" err="1" smtClean="0">
                          <a:solidFill>
                            <a:schemeClr val="dk1"/>
                          </a:solidFill>
                          <a:latin typeface="Arial" pitchFamily="34" charset="0"/>
                          <a:ea typeface="+mn-ea"/>
                          <a:cs typeface="Arial" pitchFamily="34" charset="0"/>
                        </a:rPr>
                        <a:t>printf</a:t>
                      </a:r>
                      <a:r>
                        <a:rPr lang="en-IN" sz="1800" b="1" i="0" kern="1200" dirty="0" smtClean="0">
                          <a:solidFill>
                            <a:schemeClr val="dk1"/>
                          </a:solidFill>
                          <a:latin typeface="Arial" pitchFamily="34" charset="0"/>
                          <a:ea typeface="+mn-ea"/>
                          <a:cs typeface="Arial" pitchFamily="34" charset="0"/>
                        </a:rPr>
                        <a:t>("%3d", -10);</a:t>
                      </a:r>
                      <a:endParaRPr lang="en-IN" b="1" dirty="0">
                        <a:latin typeface="Arial" pitchFamily="34" charset="0"/>
                        <a:cs typeface="Arial" pitchFamily="34" charset="0"/>
                      </a:endParaRPr>
                    </a:p>
                  </a:txBody>
                  <a:tcPr/>
                </a:tc>
                <a:tc>
                  <a:txBody>
                    <a:bodyPr/>
                    <a:lstStyle/>
                    <a:p>
                      <a:pPr algn="r"/>
                      <a:r>
                        <a:rPr lang="en-IN" sz="1800" b="1" i="0" kern="1200" dirty="0" smtClean="0">
                          <a:solidFill>
                            <a:schemeClr val="dk1"/>
                          </a:solidFill>
                          <a:latin typeface="Arial" pitchFamily="34" charset="0"/>
                          <a:ea typeface="+mn-ea"/>
                          <a:cs typeface="Arial" pitchFamily="34" charset="0"/>
                        </a:rPr>
                        <a:t>-10</a:t>
                      </a:r>
                      <a:endParaRPr lang="en-IN" b="1" dirty="0">
                        <a:latin typeface="Arial" pitchFamily="34" charset="0"/>
                        <a:cs typeface="Arial" pitchFamily="34" charset="0"/>
                      </a:endParaRPr>
                    </a:p>
                  </a:txBody>
                  <a:tcPr/>
                </a:tc>
              </a:tr>
              <a:tr h="464127">
                <a:tc>
                  <a:txBody>
                    <a:bodyPr/>
                    <a:lstStyle/>
                    <a:p>
                      <a:r>
                        <a:rPr lang="en-IN" sz="1800" b="1" i="0" kern="1200" dirty="0" err="1" smtClean="0">
                          <a:solidFill>
                            <a:schemeClr val="dk1"/>
                          </a:solidFill>
                          <a:latin typeface="Arial" pitchFamily="34" charset="0"/>
                          <a:ea typeface="+mn-ea"/>
                          <a:cs typeface="Arial" pitchFamily="34" charset="0"/>
                        </a:rPr>
                        <a:t>printf</a:t>
                      </a:r>
                      <a:r>
                        <a:rPr lang="en-IN" sz="1800" b="1" i="0" kern="1200" dirty="0" smtClean="0">
                          <a:solidFill>
                            <a:schemeClr val="dk1"/>
                          </a:solidFill>
                          <a:latin typeface="Arial" pitchFamily="34" charset="0"/>
                          <a:ea typeface="+mn-ea"/>
                          <a:cs typeface="Arial" pitchFamily="34" charset="0"/>
                        </a:rPr>
                        <a:t>("%3d", -123456789);</a:t>
                      </a:r>
                      <a:endParaRPr lang="en-IN" b="1" dirty="0">
                        <a:latin typeface="Arial" pitchFamily="34" charset="0"/>
                        <a:cs typeface="Arial" pitchFamily="34" charset="0"/>
                      </a:endParaRPr>
                    </a:p>
                  </a:txBody>
                  <a:tcPr/>
                </a:tc>
                <a:tc>
                  <a:txBody>
                    <a:bodyPr/>
                    <a:lstStyle/>
                    <a:p>
                      <a:pPr algn="r"/>
                      <a:r>
                        <a:rPr lang="en-IN" sz="1800" b="1" i="0" kern="1200" dirty="0" smtClean="0">
                          <a:solidFill>
                            <a:schemeClr val="dk1"/>
                          </a:solidFill>
                          <a:latin typeface="Arial" pitchFamily="34" charset="0"/>
                          <a:ea typeface="+mn-ea"/>
                          <a:cs typeface="Arial" pitchFamily="34" charset="0"/>
                        </a:rPr>
                        <a:t>-123456789</a:t>
                      </a:r>
                      <a:endParaRPr lang="en-IN" b="1" dirty="0">
                        <a:latin typeface="Arial" pitchFamily="34" charset="0"/>
                        <a:cs typeface="Arial" pitchFamily="34" charset="0"/>
                      </a:endParaRPr>
                    </a:p>
                  </a:txBody>
                  <a:tcPr/>
                </a:tc>
              </a:tr>
            </a:tbl>
          </a:graphicData>
        </a:graphic>
      </p:graphicFrame>
      <p:sp>
        <p:nvSpPr>
          <p:cNvPr id="11" name="TextBox 10"/>
          <p:cNvSpPr txBox="1"/>
          <p:nvPr/>
        </p:nvSpPr>
        <p:spPr>
          <a:xfrm>
            <a:off x="762000" y="762002"/>
            <a:ext cx="7924800" cy="1015663"/>
          </a:xfrm>
          <a:prstGeom prst="rect">
            <a:avLst/>
          </a:prstGeom>
          <a:noFill/>
        </p:spPr>
        <p:txBody>
          <a:bodyPr wrap="square" rtlCol="0">
            <a:spAutoFit/>
          </a:bodyPr>
          <a:lstStyle/>
          <a:p>
            <a:r>
              <a:rPr lang="en-IN" sz="2000" b="1" u="sng" dirty="0" smtClean="0">
                <a:latin typeface="Arial" pitchFamily="34" charset="0"/>
                <a:cs typeface="Arial" pitchFamily="34" charset="0"/>
              </a:rPr>
              <a:t>Controlling integer width</a:t>
            </a:r>
          </a:p>
          <a:p>
            <a:r>
              <a:rPr lang="en-IN" sz="2000" dirty="0" smtClean="0">
                <a:latin typeface="Arial" pitchFamily="34" charset="0"/>
                <a:cs typeface="Arial" pitchFamily="34" charset="0"/>
              </a:rPr>
              <a:t>The %3d </a:t>
            </a:r>
            <a:r>
              <a:rPr lang="en-IN" sz="2000" dirty="0" err="1" smtClean="0">
                <a:latin typeface="Arial" pitchFamily="34" charset="0"/>
                <a:cs typeface="Arial" pitchFamily="34" charset="0"/>
              </a:rPr>
              <a:t>specifier</a:t>
            </a:r>
            <a:r>
              <a:rPr lang="en-IN" sz="2000" dirty="0" smtClean="0">
                <a:latin typeface="Arial" pitchFamily="34" charset="0"/>
                <a:cs typeface="Arial" pitchFamily="34" charset="0"/>
              </a:rPr>
              <a:t> is used with integers, and means a minimum width of three spaces, which, </a:t>
            </a:r>
            <a:r>
              <a:rPr lang="en-IN" sz="2000" u="sng" dirty="0" smtClean="0">
                <a:latin typeface="Arial" pitchFamily="34" charset="0"/>
                <a:cs typeface="Arial" pitchFamily="34" charset="0"/>
              </a:rPr>
              <a:t>by default, will be right-justified</a:t>
            </a:r>
            <a:r>
              <a:rPr lang="en-IN" sz="2000" dirty="0" smtClean="0">
                <a:latin typeface="Arial" pitchFamily="34" charset="0"/>
                <a:cs typeface="Arial" pitchFamily="34" charset="0"/>
              </a:rPr>
              <a:t>:</a:t>
            </a:r>
            <a:endParaRPr lang="en-IN"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67</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graphicFrame>
        <p:nvGraphicFramePr>
          <p:cNvPr id="10" name="Table 9"/>
          <p:cNvGraphicFramePr>
            <a:graphicFrameLocks noGrp="1"/>
          </p:cNvGraphicFramePr>
          <p:nvPr/>
        </p:nvGraphicFramePr>
        <p:xfrm>
          <a:off x="1219200" y="2133600"/>
          <a:ext cx="6096000" cy="1856508"/>
        </p:xfrm>
        <a:graphic>
          <a:graphicData uri="http://schemas.openxmlformats.org/drawingml/2006/table">
            <a:tbl>
              <a:tblPr firstRow="1" bandRow="1">
                <a:tableStyleId>{5C22544A-7EE6-4342-B048-85BDC9FD1C3A}</a:tableStyleId>
              </a:tblPr>
              <a:tblGrid>
                <a:gridCol w="3124200"/>
                <a:gridCol w="2971800"/>
              </a:tblGrid>
              <a:tr h="464127">
                <a:tc>
                  <a:txBody>
                    <a:bodyPr/>
                    <a:lstStyle/>
                    <a:p>
                      <a:r>
                        <a:rPr lang="en-IN" b="1" dirty="0" err="1" smtClean="0">
                          <a:latin typeface="Arial" pitchFamily="34" charset="0"/>
                          <a:cs typeface="Arial" pitchFamily="34" charset="0"/>
                        </a:rPr>
                        <a:t>printf</a:t>
                      </a:r>
                      <a:r>
                        <a:rPr lang="en-IN" b="1" dirty="0" smtClean="0">
                          <a:latin typeface="Arial" pitchFamily="34" charset="0"/>
                          <a:cs typeface="Arial" pitchFamily="34" charset="0"/>
                        </a:rPr>
                        <a:t> (“%-3d”, 0);</a:t>
                      </a:r>
                      <a:endParaRPr lang="en-IN" b="1" dirty="0">
                        <a:latin typeface="Arial" pitchFamily="34" charset="0"/>
                        <a:cs typeface="Arial" pitchFamily="34" charset="0"/>
                      </a:endParaRPr>
                    </a:p>
                  </a:txBody>
                  <a:tcPr/>
                </a:tc>
                <a:tc>
                  <a:txBody>
                    <a:bodyPr/>
                    <a:lstStyle/>
                    <a:p>
                      <a:pPr algn="l"/>
                      <a:r>
                        <a:rPr lang="en-IN" sz="1800" b="1" i="0" kern="1200" dirty="0" smtClean="0">
                          <a:solidFill>
                            <a:schemeClr val="lt1"/>
                          </a:solidFill>
                          <a:latin typeface="Arial" pitchFamily="34" charset="0"/>
                          <a:ea typeface="+mn-ea"/>
                          <a:cs typeface="Arial" pitchFamily="34" charset="0"/>
                        </a:rPr>
                        <a:t>0</a:t>
                      </a:r>
                      <a:endParaRPr lang="en-IN" b="1" dirty="0">
                        <a:latin typeface="Arial" pitchFamily="34" charset="0"/>
                        <a:cs typeface="Arial" pitchFamily="34" charset="0"/>
                      </a:endParaRPr>
                    </a:p>
                  </a:txBody>
                  <a:tcPr/>
                </a:tc>
              </a:tr>
              <a:tr h="464127">
                <a:tc>
                  <a:txBody>
                    <a:bodyPr/>
                    <a:lstStyle/>
                    <a:p>
                      <a:r>
                        <a:rPr lang="en-IN" sz="1800" b="1" i="0" kern="1200" dirty="0" err="1" smtClean="0">
                          <a:solidFill>
                            <a:schemeClr val="dk1"/>
                          </a:solidFill>
                          <a:latin typeface="Arial" pitchFamily="34" charset="0"/>
                          <a:ea typeface="+mn-ea"/>
                          <a:cs typeface="Arial" pitchFamily="34" charset="0"/>
                        </a:rPr>
                        <a:t>printf</a:t>
                      </a:r>
                      <a:r>
                        <a:rPr lang="en-IN" sz="1800" b="1" i="0" kern="1200" dirty="0" smtClean="0">
                          <a:solidFill>
                            <a:schemeClr val="dk1"/>
                          </a:solidFill>
                          <a:latin typeface="Arial" pitchFamily="34" charset="0"/>
                          <a:ea typeface="+mn-ea"/>
                          <a:cs typeface="Arial" pitchFamily="34" charset="0"/>
                        </a:rPr>
                        <a:t>("%-3d", 123456789);</a:t>
                      </a:r>
                      <a:endParaRPr lang="en-IN" b="1" dirty="0">
                        <a:latin typeface="Arial" pitchFamily="34" charset="0"/>
                        <a:cs typeface="Arial" pitchFamily="34" charset="0"/>
                      </a:endParaRPr>
                    </a:p>
                  </a:txBody>
                  <a:tcPr/>
                </a:tc>
                <a:tc>
                  <a:txBody>
                    <a:bodyPr/>
                    <a:lstStyle/>
                    <a:p>
                      <a:pPr algn="l"/>
                      <a:r>
                        <a:rPr lang="en-IN" sz="1800" b="1" i="0" kern="1200" dirty="0" smtClean="0">
                          <a:solidFill>
                            <a:schemeClr val="dk1"/>
                          </a:solidFill>
                          <a:latin typeface="Arial" pitchFamily="34" charset="0"/>
                          <a:ea typeface="+mn-ea"/>
                          <a:cs typeface="Arial" pitchFamily="34" charset="0"/>
                        </a:rPr>
                        <a:t>123456789</a:t>
                      </a:r>
                      <a:endParaRPr lang="en-IN" b="1" dirty="0">
                        <a:latin typeface="Arial" pitchFamily="34" charset="0"/>
                        <a:cs typeface="Arial" pitchFamily="34" charset="0"/>
                      </a:endParaRPr>
                    </a:p>
                  </a:txBody>
                  <a:tcPr/>
                </a:tc>
              </a:tr>
              <a:tr h="464127">
                <a:tc>
                  <a:txBody>
                    <a:bodyPr/>
                    <a:lstStyle/>
                    <a:p>
                      <a:r>
                        <a:rPr lang="en-IN" sz="1800" b="1" i="0" kern="1200" dirty="0" err="1" smtClean="0">
                          <a:solidFill>
                            <a:schemeClr val="dk1"/>
                          </a:solidFill>
                          <a:latin typeface="Arial" pitchFamily="34" charset="0"/>
                          <a:ea typeface="+mn-ea"/>
                          <a:cs typeface="Arial" pitchFamily="34" charset="0"/>
                        </a:rPr>
                        <a:t>printf</a:t>
                      </a:r>
                      <a:r>
                        <a:rPr lang="en-IN" sz="1800" b="1" i="0" kern="1200" dirty="0" smtClean="0">
                          <a:solidFill>
                            <a:schemeClr val="dk1"/>
                          </a:solidFill>
                          <a:latin typeface="Arial" pitchFamily="34" charset="0"/>
                          <a:ea typeface="+mn-ea"/>
                          <a:cs typeface="Arial" pitchFamily="34" charset="0"/>
                        </a:rPr>
                        <a:t>("%-3d", -10);</a:t>
                      </a:r>
                      <a:endParaRPr lang="en-IN" b="1" dirty="0">
                        <a:latin typeface="Arial" pitchFamily="34" charset="0"/>
                        <a:cs typeface="Arial" pitchFamily="34" charset="0"/>
                      </a:endParaRPr>
                    </a:p>
                  </a:txBody>
                  <a:tcPr/>
                </a:tc>
                <a:tc>
                  <a:txBody>
                    <a:bodyPr/>
                    <a:lstStyle/>
                    <a:p>
                      <a:pPr algn="l"/>
                      <a:r>
                        <a:rPr lang="en-IN" sz="1800" b="1" i="0" kern="1200" dirty="0" smtClean="0">
                          <a:solidFill>
                            <a:schemeClr val="dk1"/>
                          </a:solidFill>
                          <a:latin typeface="Arial" pitchFamily="34" charset="0"/>
                          <a:ea typeface="+mn-ea"/>
                          <a:cs typeface="Arial" pitchFamily="34" charset="0"/>
                        </a:rPr>
                        <a:t>-10</a:t>
                      </a:r>
                      <a:endParaRPr lang="en-IN" b="1" dirty="0">
                        <a:latin typeface="Arial" pitchFamily="34" charset="0"/>
                        <a:cs typeface="Arial" pitchFamily="34" charset="0"/>
                      </a:endParaRPr>
                    </a:p>
                  </a:txBody>
                  <a:tcPr/>
                </a:tc>
              </a:tr>
              <a:tr h="464127">
                <a:tc>
                  <a:txBody>
                    <a:bodyPr/>
                    <a:lstStyle/>
                    <a:p>
                      <a:r>
                        <a:rPr lang="en-IN" sz="1800" b="1" i="0" kern="1200" dirty="0" err="1" smtClean="0">
                          <a:solidFill>
                            <a:schemeClr val="dk1"/>
                          </a:solidFill>
                          <a:latin typeface="Arial" pitchFamily="34" charset="0"/>
                          <a:ea typeface="+mn-ea"/>
                          <a:cs typeface="Arial" pitchFamily="34" charset="0"/>
                        </a:rPr>
                        <a:t>printf</a:t>
                      </a:r>
                      <a:r>
                        <a:rPr lang="en-IN" sz="1800" b="1" i="0" kern="1200" dirty="0" smtClean="0">
                          <a:solidFill>
                            <a:schemeClr val="dk1"/>
                          </a:solidFill>
                          <a:latin typeface="Arial" pitchFamily="34" charset="0"/>
                          <a:ea typeface="+mn-ea"/>
                          <a:cs typeface="Arial" pitchFamily="34" charset="0"/>
                        </a:rPr>
                        <a:t>("%-3d", -123456789);</a:t>
                      </a:r>
                      <a:endParaRPr lang="en-IN" b="1" dirty="0">
                        <a:latin typeface="Arial" pitchFamily="34" charset="0"/>
                        <a:cs typeface="Arial" pitchFamily="34" charset="0"/>
                      </a:endParaRPr>
                    </a:p>
                  </a:txBody>
                  <a:tcPr/>
                </a:tc>
                <a:tc>
                  <a:txBody>
                    <a:bodyPr/>
                    <a:lstStyle/>
                    <a:p>
                      <a:pPr algn="l"/>
                      <a:r>
                        <a:rPr lang="en-IN" sz="1800" b="1" i="0" kern="1200" dirty="0" smtClean="0">
                          <a:solidFill>
                            <a:schemeClr val="dk1"/>
                          </a:solidFill>
                          <a:latin typeface="Arial" pitchFamily="34" charset="0"/>
                          <a:ea typeface="+mn-ea"/>
                          <a:cs typeface="Arial" pitchFamily="34" charset="0"/>
                        </a:rPr>
                        <a:t>-123456789</a:t>
                      </a:r>
                      <a:endParaRPr lang="en-IN" b="1" dirty="0">
                        <a:latin typeface="Arial" pitchFamily="34" charset="0"/>
                        <a:cs typeface="Arial" pitchFamily="34" charset="0"/>
                      </a:endParaRPr>
                    </a:p>
                  </a:txBody>
                  <a:tcPr/>
                </a:tc>
              </a:tr>
            </a:tbl>
          </a:graphicData>
        </a:graphic>
      </p:graphicFrame>
      <p:sp>
        <p:nvSpPr>
          <p:cNvPr id="11" name="TextBox 10"/>
          <p:cNvSpPr txBox="1"/>
          <p:nvPr/>
        </p:nvSpPr>
        <p:spPr>
          <a:xfrm>
            <a:off x="762000" y="762001"/>
            <a:ext cx="7924800" cy="1015663"/>
          </a:xfrm>
          <a:prstGeom prst="rect">
            <a:avLst/>
          </a:prstGeom>
          <a:noFill/>
        </p:spPr>
        <p:txBody>
          <a:bodyPr wrap="square" rtlCol="0">
            <a:spAutoFit/>
          </a:bodyPr>
          <a:lstStyle/>
          <a:p>
            <a:r>
              <a:rPr lang="en-IN" sz="2000" b="1" u="sng" dirty="0" smtClean="0">
                <a:latin typeface="Arial" pitchFamily="34" charset="0"/>
                <a:cs typeface="Arial" pitchFamily="34" charset="0"/>
              </a:rPr>
              <a:t>Left-justifying </a:t>
            </a:r>
            <a:r>
              <a:rPr lang="en-IN" sz="2000" b="1" u="sng" dirty="0" err="1" smtClean="0">
                <a:latin typeface="Arial" pitchFamily="34" charset="0"/>
                <a:cs typeface="Arial" pitchFamily="34" charset="0"/>
              </a:rPr>
              <a:t>printf</a:t>
            </a:r>
            <a:r>
              <a:rPr lang="en-IN" sz="2000" b="1" u="sng" dirty="0" smtClean="0">
                <a:latin typeface="Arial" pitchFamily="34" charset="0"/>
                <a:cs typeface="Arial" pitchFamily="34" charset="0"/>
              </a:rPr>
              <a:t> integer output</a:t>
            </a:r>
          </a:p>
          <a:p>
            <a:r>
              <a:rPr lang="en-IN" sz="2000" dirty="0" smtClean="0">
                <a:latin typeface="Arial" pitchFamily="34" charset="0"/>
                <a:cs typeface="Arial" pitchFamily="34" charset="0"/>
              </a:rPr>
              <a:t>To left-justify integer output with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 just add a minus sign (-) after the % symbol.</a:t>
            </a:r>
            <a:endParaRPr lang="en-IN"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68</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graphicFrame>
        <p:nvGraphicFramePr>
          <p:cNvPr id="10" name="Table 9"/>
          <p:cNvGraphicFramePr>
            <a:graphicFrameLocks noGrp="1"/>
          </p:cNvGraphicFramePr>
          <p:nvPr/>
        </p:nvGraphicFramePr>
        <p:xfrm>
          <a:off x="990600" y="2133602"/>
          <a:ext cx="5943601" cy="2320635"/>
        </p:xfrm>
        <a:graphic>
          <a:graphicData uri="http://schemas.openxmlformats.org/drawingml/2006/table">
            <a:tbl>
              <a:tblPr firstRow="1" bandRow="1">
                <a:tableStyleId>{5C22544A-7EE6-4342-B048-85BDC9FD1C3A}</a:tableStyleId>
              </a:tblPr>
              <a:tblGrid>
                <a:gridCol w="3581401"/>
                <a:gridCol w="2362200"/>
              </a:tblGrid>
              <a:tr h="464127">
                <a:tc>
                  <a:txBody>
                    <a:bodyPr/>
                    <a:lstStyle/>
                    <a:p>
                      <a:r>
                        <a:rPr lang="en-IN" b="1" dirty="0" err="1" smtClean="0">
                          <a:latin typeface="Arial" pitchFamily="34" charset="0"/>
                          <a:cs typeface="Arial" pitchFamily="34" charset="0"/>
                        </a:rPr>
                        <a:t>printf</a:t>
                      </a:r>
                      <a:r>
                        <a:rPr lang="en-IN" b="1" dirty="0" smtClean="0">
                          <a:latin typeface="Arial" pitchFamily="34" charset="0"/>
                          <a:cs typeface="Arial" pitchFamily="34" charset="0"/>
                        </a:rPr>
                        <a:t> (“%03d”, 0);</a:t>
                      </a:r>
                      <a:endParaRPr lang="en-IN" b="1" dirty="0">
                        <a:latin typeface="Arial" pitchFamily="34" charset="0"/>
                        <a:cs typeface="Arial" pitchFamily="34" charset="0"/>
                      </a:endParaRPr>
                    </a:p>
                  </a:txBody>
                  <a:tcPr/>
                </a:tc>
                <a:tc>
                  <a:txBody>
                    <a:bodyPr/>
                    <a:lstStyle/>
                    <a:p>
                      <a:pPr algn="r"/>
                      <a:r>
                        <a:rPr lang="en-IN" sz="1800" b="1" i="0" kern="1200" dirty="0" smtClean="0">
                          <a:solidFill>
                            <a:schemeClr val="lt1"/>
                          </a:solidFill>
                          <a:latin typeface="Arial" pitchFamily="34" charset="0"/>
                          <a:ea typeface="+mn-ea"/>
                          <a:cs typeface="Arial" pitchFamily="34" charset="0"/>
                        </a:rPr>
                        <a:t>000</a:t>
                      </a:r>
                      <a:endParaRPr lang="en-IN" b="1" dirty="0">
                        <a:latin typeface="Arial" pitchFamily="34" charset="0"/>
                        <a:cs typeface="Arial" pitchFamily="34" charset="0"/>
                      </a:endParaRPr>
                    </a:p>
                  </a:txBody>
                  <a:tcPr/>
                </a:tc>
              </a:tr>
              <a:tr h="464127">
                <a:tc>
                  <a:txBody>
                    <a:bodyPr/>
                    <a:lstStyle/>
                    <a:p>
                      <a:r>
                        <a:rPr lang="en-IN" sz="1800" b="1" i="0" kern="1200" dirty="0" err="1" smtClean="0">
                          <a:solidFill>
                            <a:schemeClr val="dk1"/>
                          </a:solidFill>
                          <a:latin typeface="Arial" pitchFamily="34" charset="0"/>
                          <a:ea typeface="+mn-ea"/>
                          <a:cs typeface="Arial" pitchFamily="34" charset="0"/>
                        </a:rPr>
                        <a:t>printf</a:t>
                      </a:r>
                      <a:r>
                        <a:rPr lang="en-IN" sz="1800" b="1" i="0" kern="1200" dirty="0" smtClean="0">
                          <a:solidFill>
                            <a:schemeClr val="dk1"/>
                          </a:solidFill>
                          <a:latin typeface="Arial" pitchFamily="34" charset="0"/>
                          <a:ea typeface="+mn-ea"/>
                          <a:cs typeface="Arial" pitchFamily="34" charset="0"/>
                        </a:rPr>
                        <a:t>(“%03d", 1);</a:t>
                      </a:r>
                      <a:endParaRPr lang="en-IN" b="1" dirty="0">
                        <a:latin typeface="Arial" pitchFamily="34" charset="0"/>
                        <a:cs typeface="Arial" pitchFamily="34" charset="0"/>
                      </a:endParaRPr>
                    </a:p>
                  </a:txBody>
                  <a:tcPr/>
                </a:tc>
                <a:tc>
                  <a:txBody>
                    <a:bodyPr/>
                    <a:lstStyle/>
                    <a:p>
                      <a:pPr algn="r"/>
                      <a:r>
                        <a:rPr lang="en-IN" sz="1800" b="1" i="0" kern="1200" dirty="0" smtClean="0">
                          <a:solidFill>
                            <a:schemeClr val="dk1"/>
                          </a:solidFill>
                          <a:latin typeface="Arial" pitchFamily="34" charset="0"/>
                          <a:ea typeface="+mn-ea"/>
                          <a:cs typeface="Arial" pitchFamily="34" charset="0"/>
                        </a:rPr>
                        <a:t>001</a:t>
                      </a:r>
                      <a:endParaRPr lang="en-IN" b="1" dirty="0">
                        <a:latin typeface="Arial" pitchFamily="34" charset="0"/>
                        <a:cs typeface="Arial" pitchFamily="34" charset="0"/>
                      </a:endParaRPr>
                    </a:p>
                  </a:txBody>
                  <a:tcPr/>
                </a:tc>
              </a:tr>
              <a:tr h="4641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err="1" smtClean="0">
                          <a:solidFill>
                            <a:schemeClr val="dk1"/>
                          </a:solidFill>
                          <a:latin typeface="Arial" pitchFamily="34" charset="0"/>
                          <a:ea typeface="+mn-ea"/>
                          <a:cs typeface="Arial" pitchFamily="34" charset="0"/>
                        </a:rPr>
                        <a:t>printf</a:t>
                      </a:r>
                      <a:r>
                        <a:rPr lang="en-IN" sz="1800" b="1" i="0" kern="1200" dirty="0" smtClean="0">
                          <a:solidFill>
                            <a:schemeClr val="dk1"/>
                          </a:solidFill>
                          <a:latin typeface="Arial" pitchFamily="34" charset="0"/>
                          <a:ea typeface="+mn-ea"/>
                          <a:cs typeface="Arial" pitchFamily="34" charset="0"/>
                        </a:rPr>
                        <a:t>(“%03d", 123456789);</a:t>
                      </a:r>
                      <a:endParaRPr lang="en-IN" b="1" dirty="0" smtClean="0">
                        <a:latin typeface="Arial" pitchFamily="34" charset="0"/>
                        <a:cs typeface="Arial"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latin typeface="Arial" pitchFamily="34" charset="0"/>
                          <a:ea typeface="+mn-ea"/>
                          <a:cs typeface="Arial" pitchFamily="34" charset="0"/>
                        </a:rPr>
                        <a:t>123456789</a:t>
                      </a:r>
                      <a:endParaRPr lang="en-IN" b="1" dirty="0" smtClean="0">
                        <a:latin typeface="Arial" pitchFamily="34" charset="0"/>
                        <a:cs typeface="Arial" pitchFamily="34" charset="0"/>
                      </a:endParaRPr>
                    </a:p>
                  </a:txBody>
                  <a:tcPr/>
                </a:tc>
              </a:tr>
              <a:tr h="464127">
                <a:tc>
                  <a:txBody>
                    <a:bodyPr/>
                    <a:lstStyle/>
                    <a:p>
                      <a:r>
                        <a:rPr lang="en-IN" sz="1800" b="1" i="0" kern="1200" dirty="0" err="1" smtClean="0">
                          <a:solidFill>
                            <a:schemeClr val="dk1"/>
                          </a:solidFill>
                          <a:latin typeface="Arial" pitchFamily="34" charset="0"/>
                          <a:ea typeface="+mn-ea"/>
                          <a:cs typeface="Arial" pitchFamily="34" charset="0"/>
                        </a:rPr>
                        <a:t>printf</a:t>
                      </a:r>
                      <a:r>
                        <a:rPr lang="en-IN" sz="1800" b="1" i="0" kern="1200" dirty="0" smtClean="0">
                          <a:solidFill>
                            <a:schemeClr val="dk1"/>
                          </a:solidFill>
                          <a:latin typeface="Arial" pitchFamily="34" charset="0"/>
                          <a:ea typeface="+mn-ea"/>
                          <a:cs typeface="Arial" pitchFamily="34" charset="0"/>
                        </a:rPr>
                        <a:t>(“%03d", -10);</a:t>
                      </a:r>
                      <a:endParaRPr lang="en-IN" b="1" dirty="0">
                        <a:latin typeface="Arial" pitchFamily="34" charset="0"/>
                        <a:cs typeface="Arial" pitchFamily="34" charset="0"/>
                      </a:endParaRPr>
                    </a:p>
                  </a:txBody>
                  <a:tcPr/>
                </a:tc>
                <a:tc>
                  <a:txBody>
                    <a:bodyPr/>
                    <a:lstStyle/>
                    <a:p>
                      <a:pPr algn="r"/>
                      <a:r>
                        <a:rPr lang="en-IN" sz="1800" b="1" i="0" kern="1200" dirty="0" smtClean="0">
                          <a:solidFill>
                            <a:schemeClr val="dk1"/>
                          </a:solidFill>
                          <a:latin typeface="Arial" pitchFamily="34" charset="0"/>
                          <a:ea typeface="+mn-ea"/>
                          <a:cs typeface="Arial" pitchFamily="34" charset="0"/>
                        </a:rPr>
                        <a:t>-10</a:t>
                      </a:r>
                      <a:endParaRPr lang="en-IN" b="1" dirty="0">
                        <a:latin typeface="Arial" pitchFamily="34" charset="0"/>
                        <a:cs typeface="Arial" pitchFamily="34" charset="0"/>
                      </a:endParaRPr>
                    </a:p>
                  </a:txBody>
                  <a:tcPr/>
                </a:tc>
              </a:tr>
              <a:tr h="464127">
                <a:tc>
                  <a:txBody>
                    <a:bodyPr/>
                    <a:lstStyle/>
                    <a:p>
                      <a:r>
                        <a:rPr lang="en-IN" sz="1800" b="1" i="0" kern="1200" dirty="0" err="1" smtClean="0">
                          <a:solidFill>
                            <a:schemeClr val="dk1"/>
                          </a:solidFill>
                          <a:latin typeface="Arial" pitchFamily="34" charset="0"/>
                          <a:ea typeface="+mn-ea"/>
                          <a:cs typeface="Arial" pitchFamily="34" charset="0"/>
                        </a:rPr>
                        <a:t>printf</a:t>
                      </a:r>
                      <a:r>
                        <a:rPr lang="en-IN" sz="1800" b="1" i="0" kern="1200" dirty="0" smtClean="0">
                          <a:solidFill>
                            <a:schemeClr val="dk1"/>
                          </a:solidFill>
                          <a:latin typeface="Arial" pitchFamily="34" charset="0"/>
                          <a:ea typeface="+mn-ea"/>
                          <a:cs typeface="Arial" pitchFamily="34" charset="0"/>
                        </a:rPr>
                        <a:t>(“%03d", -123456789);</a:t>
                      </a:r>
                      <a:endParaRPr lang="en-IN" b="1" dirty="0">
                        <a:latin typeface="Arial" pitchFamily="34" charset="0"/>
                        <a:cs typeface="Arial" pitchFamily="34" charset="0"/>
                      </a:endParaRPr>
                    </a:p>
                  </a:txBody>
                  <a:tcPr/>
                </a:tc>
                <a:tc>
                  <a:txBody>
                    <a:bodyPr/>
                    <a:lstStyle/>
                    <a:p>
                      <a:pPr algn="r"/>
                      <a:r>
                        <a:rPr lang="en-IN" sz="1800" b="1" i="0" kern="1200" dirty="0" smtClean="0">
                          <a:solidFill>
                            <a:schemeClr val="dk1"/>
                          </a:solidFill>
                          <a:latin typeface="Arial" pitchFamily="34" charset="0"/>
                          <a:ea typeface="+mn-ea"/>
                          <a:cs typeface="Arial" pitchFamily="34" charset="0"/>
                        </a:rPr>
                        <a:t>-123456789</a:t>
                      </a:r>
                      <a:endParaRPr lang="en-IN" b="1" dirty="0">
                        <a:latin typeface="Arial" pitchFamily="34" charset="0"/>
                        <a:cs typeface="Arial" pitchFamily="34" charset="0"/>
                      </a:endParaRPr>
                    </a:p>
                  </a:txBody>
                  <a:tcPr/>
                </a:tc>
              </a:tr>
            </a:tbl>
          </a:graphicData>
        </a:graphic>
      </p:graphicFrame>
      <p:sp>
        <p:nvSpPr>
          <p:cNvPr id="11" name="TextBox 10"/>
          <p:cNvSpPr txBox="1"/>
          <p:nvPr/>
        </p:nvSpPr>
        <p:spPr>
          <a:xfrm>
            <a:off x="762000" y="762001"/>
            <a:ext cx="7924800" cy="1015663"/>
          </a:xfrm>
          <a:prstGeom prst="rect">
            <a:avLst/>
          </a:prstGeom>
          <a:noFill/>
        </p:spPr>
        <p:txBody>
          <a:bodyPr wrap="square" rtlCol="0">
            <a:spAutoFit/>
          </a:bodyPr>
          <a:lstStyle/>
          <a:p>
            <a:r>
              <a:rPr lang="en-IN" sz="2000" b="1" u="sng" dirty="0" smtClean="0">
                <a:latin typeface="Arial" pitchFamily="34" charset="0"/>
                <a:cs typeface="Arial" pitchFamily="34" charset="0"/>
              </a:rPr>
              <a:t>The </a:t>
            </a:r>
            <a:r>
              <a:rPr lang="en-IN" sz="2000" b="1" u="sng" dirty="0" err="1" smtClean="0">
                <a:latin typeface="Arial" pitchFamily="34" charset="0"/>
                <a:cs typeface="Arial" pitchFamily="34" charset="0"/>
              </a:rPr>
              <a:t>printf</a:t>
            </a:r>
            <a:r>
              <a:rPr lang="en-IN" sz="2000" b="1" u="sng" dirty="0" smtClean="0">
                <a:latin typeface="Arial" pitchFamily="34" charset="0"/>
                <a:cs typeface="Arial" pitchFamily="34" charset="0"/>
              </a:rPr>
              <a:t> integer zero-fill option</a:t>
            </a:r>
          </a:p>
          <a:p>
            <a:r>
              <a:rPr lang="en-IN" sz="2000" dirty="0" smtClean="0">
                <a:latin typeface="Arial" pitchFamily="34" charset="0"/>
                <a:cs typeface="Arial" pitchFamily="34" charset="0"/>
              </a:rPr>
              <a:t>To zero-fill your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 integer output, just add a zero (0) after the %symbol</a:t>
            </a:r>
            <a:endParaRPr lang="en-IN"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69</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graphicFrame>
        <p:nvGraphicFramePr>
          <p:cNvPr id="10" name="Table 9"/>
          <p:cNvGraphicFramePr>
            <a:graphicFrameLocks noGrp="1"/>
          </p:cNvGraphicFramePr>
          <p:nvPr/>
        </p:nvGraphicFramePr>
        <p:xfrm>
          <a:off x="838200" y="2514601"/>
          <a:ext cx="7467600" cy="3474920"/>
        </p:xfrm>
        <a:graphic>
          <a:graphicData uri="http://schemas.openxmlformats.org/drawingml/2006/table">
            <a:tbl>
              <a:tblPr firstRow="1" bandRow="1">
                <a:tableStyleId>{5C22544A-7EE6-4342-B048-85BDC9FD1C3A}</a:tableStyleId>
              </a:tblPr>
              <a:tblGrid>
                <a:gridCol w="3581400"/>
                <a:gridCol w="2667000"/>
                <a:gridCol w="1219200"/>
              </a:tblGrid>
              <a:tr h="638437">
                <a:tc>
                  <a:txBody>
                    <a:bodyPr/>
                    <a:lstStyle/>
                    <a:p>
                      <a:pPr algn="ctr"/>
                      <a:r>
                        <a:rPr lang="en-IN" sz="2000" b="1" dirty="0" smtClean="0">
                          <a:latin typeface="Arial" pitchFamily="34" charset="0"/>
                          <a:cs typeface="Arial" pitchFamily="34" charset="0"/>
                        </a:rPr>
                        <a:t>Description</a:t>
                      </a:r>
                      <a:endParaRPr lang="en-IN" sz="2000" b="1" dirty="0">
                        <a:latin typeface="Arial" pitchFamily="34" charset="0"/>
                        <a:cs typeface="Arial" pitchFamily="34" charset="0"/>
                      </a:endParaRPr>
                    </a:p>
                  </a:txBody>
                  <a:tcPr/>
                </a:tc>
                <a:tc>
                  <a:txBody>
                    <a:bodyPr/>
                    <a:lstStyle/>
                    <a:p>
                      <a:pPr algn="ctr"/>
                      <a:r>
                        <a:rPr lang="en-IN" sz="2000" b="1" i="0" kern="1200" dirty="0" smtClean="0">
                          <a:solidFill>
                            <a:schemeClr val="lt1"/>
                          </a:solidFill>
                          <a:latin typeface="Arial" pitchFamily="34" charset="0"/>
                          <a:ea typeface="+mn-ea"/>
                          <a:cs typeface="Arial" pitchFamily="34" charset="0"/>
                        </a:rPr>
                        <a:t>Code</a:t>
                      </a:r>
                      <a:endParaRPr lang="en-IN" sz="2000" b="1" dirty="0">
                        <a:latin typeface="Arial" pitchFamily="34" charset="0"/>
                        <a:cs typeface="Arial" pitchFamily="34" charset="0"/>
                      </a:endParaRPr>
                    </a:p>
                  </a:txBody>
                  <a:tcPr/>
                </a:tc>
                <a:tc>
                  <a:txBody>
                    <a:bodyPr/>
                    <a:lstStyle/>
                    <a:p>
                      <a:pPr algn="ctr"/>
                      <a:r>
                        <a:rPr lang="en-IN" sz="2000" b="1" dirty="0" smtClean="0">
                          <a:latin typeface="Arial" pitchFamily="34" charset="0"/>
                          <a:cs typeface="Arial" pitchFamily="34" charset="0"/>
                        </a:rPr>
                        <a:t>Result</a:t>
                      </a:r>
                      <a:endParaRPr lang="en-IN" sz="2000" b="1" dirty="0">
                        <a:latin typeface="Arial" pitchFamily="34" charset="0"/>
                        <a:cs typeface="Arial" pitchFamily="34" charset="0"/>
                      </a:endParaRPr>
                    </a:p>
                  </a:txBody>
                  <a:tcPr/>
                </a:tc>
              </a:tr>
              <a:tr h="433721">
                <a:tc>
                  <a:txBody>
                    <a:bodyPr/>
                    <a:lstStyle/>
                    <a:p>
                      <a:r>
                        <a:rPr lang="en-IN" sz="2000" b="0" i="0" kern="1200" dirty="0" smtClean="0">
                          <a:solidFill>
                            <a:schemeClr val="dk1"/>
                          </a:solidFill>
                          <a:latin typeface="Arial" pitchFamily="34" charset="0"/>
                          <a:ea typeface="+mn-ea"/>
                          <a:cs typeface="Arial" pitchFamily="34" charset="0"/>
                        </a:rPr>
                        <a:t>At least five wide</a:t>
                      </a:r>
                      <a:endParaRPr lang="en-IN" sz="2000" b="1" dirty="0">
                        <a:latin typeface="Arial" pitchFamily="34" charset="0"/>
                        <a:cs typeface="Arial" pitchFamily="34" charset="0"/>
                      </a:endParaRPr>
                    </a:p>
                  </a:txBody>
                  <a:tcPr/>
                </a:tc>
                <a:tc>
                  <a:txBody>
                    <a:bodyPr/>
                    <a:lstStyle/>
                    <a:p>
                      <a:pPr algn="l"/>
                      <a:r>
                        <a:rPr lang="en-IN" sz="2000" b="0" i="0" kern="1200" dirty="0" err="1" smtClean="0">
                          <a:solidFill>
                            <a:schemeClr val="dk1"/>
                          </a:solidFill>
                          <a:latin typeface="Arial" pitchFamily="34" charset="0"/>
                          <a:ea typeface="+mn-ea"/>
                          <a:cs typeface="Arial" pitchFamily="34" charset="0"/>
                        </a:rPr>
                        <a:t>printf</a:t>
                      </a:r>
                      <a:r>
                        <a:rPr lang="en-IN" sz="2000" b="0" i="0" kern="1200" dirty="0" smtClean="0">
                          <a:solidFill>
                            <a:schemeClr val="dk1"/>
                          </a:solidFill>
                          <a:latin typeface="Arial" pitchFamily="34" charset="0"/>
                          <a:ea typeface="+mn-ea"/>
                          <a:cs typeface="Arial" pitchFamily="34" charset="0"/>
                        </a:rPr>
                        <a:t>("'%5d'", 10);</a:t>
                      </a:r>
                      <a:endParaRPr lang="en-IN" sz="2000" b="1" dirty="0">
                        <a:latin typeface="Arial" pitchFamily="34" charset="0"/>
                        <a:cs typeface="Arial" pitchFamily="34" charset="0"/>
                      </a:endParaRPr>
                    </a:p>
                  </a:txBody>
                  <a:tcPr/>
                </a:tc>
                <a:tc>
                  <a:txBody>
                    <a:bodyPr/>
                    <a:lstStyle/>
                    <a:p>
                      <a:pPr algn="r"/>
                      <a:r>
                        <a:rPr lang="en-IN" sz="2000" b="0" i="0" kern="1200" dirty="0" smtClean="0">
                          <a:solidFill>
                            <a:schemeClr val="dk1"/>
                          </a:solidFill>
                          <a:latin typeface="Arial" pitchFamily="34" charset="0"/>
                          <a:ea typeface="+mn-ea"/>
                          <a:cs typeface="Arial" pitchFamily="34" charset="0"/>
                        </a:rPr>
                        <a:t>'   10'</a:t>
                      </a:r>
                      <a:endParaRPr lang="en-IN" sz="2000" b="1" dirty="0">
                        <a:latin typeface="Arial" pitchFamily="34" charset="0"/>
                        <a:cs typeface="Arial" pitchFamily="34" charset="0"/>
                      </a:endParaRPr>
                    </a:p>
                  </a:txBody>
                  <a:tcPr/>
                </a:tc>
              </a:tr>
              <a:tr h="5003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i="0" kern="1200" dirty="0" smtClean="0">
                          <a:solidFill>
                            <a:schemeClr val="dk1"/>
                          </a:solidFill>
                          <a:latin typeface="Arial" pitchFamily="34" charset="0"/>
                          <a:ea typeface="+mn-ea"/>
                          <a:cs typeface="Arial" pitchFamily="34" charset="0"/>
                        </a:rPr>
                        <a:t>At least five-wide, left-justified</a:t>
                      </a:r>
                      <a:endParaRPr lang="en-IN" sz="2000" b="1" dirty="0" smtClean="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i="0" kern="1200" dirty="0" err="1" smtClean="0">
                          <a:solidFill>
                            <a:schemeClr val="dk1"/>
                          </a:solidFill>
                          <a:latin typeface="Arial" pitchFamily="34" charset="0"/>
                          <a:ea typeface="+mn-ea"/>
                          <a:cs typeface="Arial" pitchFamily="34" charset="0"/>
                        </a:rPr>
                        <a:t>printf</a:t>
                      </a:r>
                      <a:r>
                        <a:rPr lang="en-IN" sz="2000" b="0" i="0" kern="1200" dirty="0" smtClean="0">
                          <a:solidFill>
                            <a:schemeClr val="dk1"/>
                          </a:solidFill>
                          <a:latin typeface="Arial" pitchFamily="34" charset="0"/>
                          <a:ea typeface="+mn-ea"/>
                          <a:cs typeface="Arial" pitchFamily="34" charset="0"/>
                        </a:rPr>
                        <a:t>("'%-5d'", 10);</a:t>
                      </a:r>
                      <a:endParaRPr lang="en-IN" sz="2000" b="1" dirty="0" smtClean="0">
                        <a:latin typeface="Arial" pitchFamily="34" charset="0"/>
                        <a:cs typeface="Arial"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000" b="0" i="0" kern="1200" dirty="0" smtClean="0">
                          <a:solidFill>
                            <a:schemeClr val="dk1"/>
                          </a:solidFill>
                          <a:latin typeface="Arial" pitchFamily="34" charset="0"/>
                          <a:ea typeface="+mn-ea"/>
                          <a:cs typeface="Arial" pitchFamily="34" charset="0"/>
                        </a:rPr>
                        <a:t>'10   '</a:t>
                      </a:r>
                      <a:endParaRPr lang="en-IN" sz="2000" b="1" dirty="0" smtClean="0">
                        <a:latin typeface="Arial" pitchFamily="34" charset="0"/>
                        <a:cs typeface="Arial" pitchFamily="34" charset="0"/>
                      </a:endParaRPr>
                    </a:p>
                  </a:txBody>
                  <a:tcPr/>
                </a:tc>
              </a:tr>
              <a:tr h="500341">
                <a:tc>
                  <a:txBody>
                    <a:bodyPr/>
                    <a:lstStyle/>
                    <a:p>
                      <a:r>
                        <a:rPr lang="en-IN" sz="2000" b="0" i="0" kern="1200" dirty="0" smtClean="0">
                          <a:solidFill>
                            <a:schemeClr val="dk1"/>
                          </a:solidFill>
                          <a:latin typeface="Arial" pitchFamily="34" charset="0"/>
                          <a:ea typeface="+mn-ea"/>
                          <a:cs typeface="Arial" pitchFamily="34" charset="0"/>
                        </a:rPr>
                        <a:t>At least five-wide, zero-filled</a:t>
                      </a:r>
                      <a:endParaRPr lang="en-IN" sz="2000" b="1" dirty="0">
                        <a:latin typeface="Arial" pitchFamily="34" charset="0"/>
                        <a:cs typeface="Arial" pitchFamily="34" charset="0"/>
                      </a:endParaRPr>
                    </a:p>
                  </a:txBody>
                  <a:tcPr/>
                </a:tc>
                <a:tc>
                  <a:txBody>
                    <a:bodyPr/>
                    <a:lstStyle/>
                    <a:p>
                      <a:pPr algn="l"/>
                      <a:r>
                        <a:rPr lang="en-IN" sz="2000" b="0" i="0" kern="1200" dirty="0" err="1" smtClean="0">
                          <a:solidFill>
                            <a:schemeClr val="dk1"/>
                          </a:solidFill>
                          <a:latin typeface="Arial" pitchFamily="34" charset="0"/>
                          <a:ea typeface="+mn-ea"/>
                          <a:cs typeface="Arial" pitchFamily="34" charset="0"/>
                        </a:rPr>
                        <a:t>printf</a:t>
                      </a:r>
                      <a:r>
                        <a:rPr lang="en-IN" sz="2000" b="0" i="0" kern="1200" dirty="0" smtClean="0">
                          <a:solidFill>
                            <a:schemeClr val="dk1"/>
                          </a:solidFill>
                          <a:latin typeface="Arial" pitchFamily="34" charset="0"/>
                          <a:ea typeface="+mn-ea"/>
                          <a:cs typeface="Arial" pitchFamily="34" charset="0"/>
                        </a:rPr>
                        <a:t>("'%05d'", 10);</a:t>
                      </a:r>
                      <a:endParaRPr lang="en-IN" sz="2000" b="1" dirty="0">
                        <a:latin typeface="Arial" pitchFamily="34" charset="0"/>
                        <a:cs typeface="Arial" pitchFamily="34" charset="0"/>
                      </a:endParaRPr>
                    </a:p>
                  </a:txBody>
                  <a:tcPr/>
                </a:tc>
                <a:tc>
                  <a:txBody>
                    <a:bodyPr/>
                    <a:lstStyle/>
                    <a:p>
                      <a:pPr algn="r"/>
                      <a:r>
                        <a:rPr lang="en-IN" sz="2000" b="0" i="0" kern="1200" dirty="0" smtClean="0">
                          <a:solidFill>
                            <a:schemeClr val="dk1"/>
                          </a:solidFill>
                          <a:latin typeface="Arial" pitchFamily="34" charset="0"/>
                          <a:ea typeface="+mn-ea"/>
                          <a:cs typeface="Arial" pitchFamily="34" charset="0"/>
                        </a:rPr>
                        <a:t>'00010'</a:t>
                      </a:r>
                      <a:endParaRPr lang="en-IN" sz="2000" b="1" dirty="0">
                        <a:latin typeface="Arial" pitchFamily="34" charset="0"/>
                        <a:cs typeface="Arial" pitchFamily="34" charset="0"/>
                      </a:endParaRPr>
                    </a:p>
                  </a:txBody>
                  <a:tcPr/>
                </a:tc>
              </a:tr>
              <a:tr h="517959">
                <a:tc>
                  <a:txBody>
                    <a:bodyPr/>
                    <a:lstStyle/>
                    <a:p>
                      <a:r>
                        <a:rPr lang="en-IN" sz="2000" b="0" i="0" kern="1200" dirty="0" smtClean="0">
                          <a:solidFill>
                            <a:schemeClr val="dk1"/>
                          </a:solidFill>
                          <a:latin typeface="Arial" pitchFamily="34" charset="0"/>
                          <a:ea typeface="+mn-ea"/>
                          <a:cs typeface="Arial" pitchFamily="34" charset="0"/>
                        </a:rPr>
                        <a:t>At least five-wide, with a plus sign</a:t>
                      </a:r>
                      <a:endParaRPr lang="en-IN" sz="2000" b="1" dirty="0">
                        <a:latin typeface="Arial" pitchFamily="34" charset="0"/>
                        <a:cs typeface="Arial" pitchFamily="34" charset="0"/>
                      </a:endParaRPr>
                    </a:p>
                  </a:txBody>
                  <a:tcPr/>
                </a:tc>
                <a:tc>
                  <a:txBody>
                    <a:bodyPr/>
                    <a:lstStyle/>
                    <a:p>
                      <a:pPr algn="l"/>
                      <a:r>
                        <a:rPr lang="en-IN" sz="2000" b="0" i="0" kern="1200" dirty="0" err="1" smtClean="0">
                          <a:solidFill>
                            <a:schemeClr val="dk1"/>
                          </a:solidFill>
                          <a:latin typeface="Arial" pitchFamily="34" charset="0"/>
                          <a:ea typeface="+mn-ea"/>
                          <a:cs typeface="Arial" pitchFamily="34" charset="0"/>
                        </a:rPr>
                        <a:t>printf</a:t>
                      </a:r>
                      <a:r>
                        <a:rPr lang="en-IN" sz="2000" b="0" i="0" kern="1200" dirty="0" smtClean="0">
                          <a:solidFill>
                            <a:schemeClr val="dk1"/>
                          </a:solidFill>
                          <a:latin typeface="Arial" pitchFamily="34" charset="0"/>
                          <a:ea typeface="+mn-ea"/>
                          <a:cs typeface="Arial" pitchFamily="34" charset="0"/>
                        </a:rPr>
                        <a:t>("'%+5d'", 10);</a:t>
                      </a:r>
                      <a:endParaRPr lang="en-IN" sz="2000" b="1" dirty="0">
                        <a:latin typeface="Arial" pitchFamily="34" charset="0"/>
                        <a:cs typeface="Arial" pitchFamily="34" charset="0"/>
                      </a:endParaRPr>
                    </a:p>
                  </a:txBody>
                  <a:tcPr/>
                </a:tc>
                <a:tc>
                  <a:txBody>
                    <a:bodyPr/>
                    <a:lstStyle/>
                    <a:p>
                      <a:pPr algn="r"/>
                      <a:r>
                        <a:rPr lang="en-IN" sz="2000" b="0" i="0" kern="1200" dirty="0" smtClean="0">
                          <a:solidFill>
                            <a:schemeClr val="dk1"/>
                          </a:solidFill>
                          <a:latin typeface="Arial" pitchFamily="34" charset="0"/>
                          <a:ea typeface="+mn-ea"/>
                          <a:cs typeface="Arial" pitchFamily="34" charset="0"/>
                        </a:rPr>
                        <a:t>'  +10'</a:t>
                      </a:r>
                      <a:endParaRPr lang="en-IN" sz="2000" b="1" dirty="0">
                        <a:latin typeface="Arial" pitchFamily="34" charset="0"/>
                        <a:cs typeface="Arial" pitchFamily="34" charset="0"/>
                      </a:endParaRPr>
                    </a:p>
                  </a:txBody>
                  <a:tcPr/>
                </a:tc>
              </a:tr>
              <a:tr h="517959">
                <a:tc>
                  <a:txBody>
                    <a:bodyPr/>
                    <a:lstStyle/>
                    <a:p>
                      <a:r>
                        <a:rPr lang="en-IN" sz="2000" b="0" i="0" kern="1200" dirty="0" smtClean="0">
                          <a:solidFill>
                            <a:schemeClr val="dk1"/>
                          </a:solidFill>
                          <a:latin typeface="Arial" pitchFamily="34" charset="0"/>
                          <a:ea typeface="+mn-ea"/>
                          <a:cs typeface="Arial" pitchFamily="34" charset="0"/>
                        </a:rPr>
                        <a:t>Five-wide, plus sign, left-justified</a:t>
                      </a:r>
                      <a:endParaRPr lang="en-IN" sz="2000" b="1" dirty="0">
                        <a:latin typeface="Arial" pitchFamily="34" charset="0"/>
                        <a:cs typeface="Arial" pitchFamily="34" charset="0"/>
                      </a:endParaRPr>
                    </a:p>
                  </a:txBody>
                  <a:tcPr/>
                </a:tc>
                <a:tc>
                  <a:txBody>
                    <a:bodyPr/>
                    <a:lstStyle/>
                    <a:p>
                      <a:pPr algn="l"/>
                      <a:r>
                        <a:rPr lang="en-IN" sz="2000" b="0" i="0" kern="1200" dirty="0" err="1" smtClean="0">
                          <a:solidFill>
                            <a:schemeClr val="dk1"/>
                          </a:solidFill>
                          <a:latin typeface="Arial" pitchFamily="34" charset="0"/>
                          <a:ea typeface="+mn-ea"/>
                          <a:cs typeface="Arial" pitchFamily="34" charset="0"/>
                        </a:rPr>
                        <a:t>printf</a:t>
                      </a:r>
                      <a:r>
                        <a:rPr lang="en-IN" sz="2000" b="0" i="0" kern="1200" dirty="0" smtClean="0">
                          <a:solidFill>
                            <a:schemeClr val="dk1"/>
                          </a:solidFill>
                          <a:latin typeface="Arial" pitchFamily="34" charset="0"/>
                          <a:ea typeface="+mn-ea"/>
                          <a:cs typeface="Arial" pitchFamily="34" charset="0"/>
                        </a:rPr>
                        <a:t>("'%-+5d'", 10);</a:t>
                      </a:r>
                      <a:endParaRPr lang="en-IN" sz="2000" b="1" dirty="0">
                        <a:latin typeface="Arial" pitchFamily="34" charset="0"/>
                        <a:cs typeface="Arial" pitchFamily="34" charset="0"/>
                      </a:endParaRPr>
                    </a:p>
                  </a:txBody>
                  <a:tcPr/>
                </a:tc>
                <a:tc>
                  <a:txBody>
                    <a:bodyPr/>
                    <a:lstStyle/>
                    <a:p>
                      <a:pPr algn="r"/>
                      <a:r>
                        <a:rPr lang="en-IN" sz="2000" b="0" i="0" kern="1200" dirty="0" smtClean="0">
                          <a:solidFill>
                            <a:schemeClr val="dk1"/>
                          </a:solidFill>
                          <a:latin typeface="Arial" pitchFamily="34" charset="0"/>
                          <a:ea typeface="+mn-ea"/>
                          <a:cs typeface="Arial" pitchFamily="34" charset="0"/>
                        </a:rPr>
                        <a:t>'+10  '</a:t>
                      </a:r>
                      <a:endParaRPr lang="en-IN" sz="2000" b="1" dirty="0">
                        <a:latin typeface="Arial" pitchFamily="34" charset="0"/>
                        <a:cs typeface="Arial" pitchFamily="34" charset="0"/>
                      </a:endParaRPr>
                    </a:p>
                  </a:txBody>
                  <a:tcPr/>
                </a:tc>
              </a:tr>
            </a:tbl>
          </a:graphicData>
        </a:graphic>
      </p:graphicFrame>
      <p:sp>
        <p:nvSpPr>
          <p:cNvPr id="11" name="TextBox 10"/>
          <p:cNvSpPr txBox="1"/>
          <p:nvPr/>
        </p:nvSpPr>
        <p:spPr>
          <a:xfrm>
            <a:off x="762000" y="762001"/>
            <a:ext cx="7924800" cy="1631216"/>
          </a:xfrm>
          <a:prstGeom prst="rect">
            <a:avLst/>
          </a:prstGeom>
          <a:noFill/>
        </p:spPr>
        <p:txBody>
          <a:bodyPr wrap="square" rtlCol="0">
            <a:spAutoFit/>
          </a:bodyPr>
          <a:lstStyle/>
          <a:p>
            <a:r>
              <a:rPr lang="en-IN" sz="2000" b="1" u="sng" dirty="0" err="1" smtClean="0">
                <a:latin typeface="Arial" pitchFamily="34" charset="0"/>
                <a:cs typeface="Arial" pitchFamily="34" charset="0"/>
              </a:rPr>
              <a:t>printf</a:t>
            </a:r>
            <a:r>
              <a:rPr lang="en-IN" sz="2000" b="1" u="sng" dirty="0" smtClean="0">
                <a:latin typeface="Arial" pitchFamily="34" charset="0"/>
                <a:cs typeface="Arial" pitchFamily="34" charset="0"/>
              </a:rPr>
              <a:t> integer formatting</a:t>
            </a:r>
          </a:p>
          <a:p>
            <a:r>
              <a:rPr lang="en-IN" sz="2000" dirty="0" smtClean="0">
                <a:latin typeface="Arial" pitchFamily="34" charset="0"/>
                <a:cs typeface="Arial" pitchFamily="34" charset="0"/>
              </a:rPr>
              <a:t>As a summary of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 integer formatting, here’s a little collection of integer formatting examples. Several different options are shown, including a minimum width specification, left-justified, zero-filled, and also a plus sign for positive numbers.</a:t>
            </a:r>
            <a:endParaRPr lang="en-IN"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2"/>
            <a:ext cx="8010580" cy="4524315"/>
          </a:xfrm>
          <a:prstGeom prst="rect">
            <a:avLst/>
          </a:prstGeom>
          <a:noFill/>
        </p:spPr>
        <p:txBody>
          <a:bodyPr wrap="square" rtlCol="0">
            <a:spAutoFit/>
          </a:bodyPr>
          <a:lstStyle/>
          <a:p>
            <a:r>
              <a:rPr lang="en-IN" sz="2400" dirty="0" smtClean="0">
                <a:latin typeface="Arial" pitchFamily="34" charset="0"/>
                <a:cs typeface="Arial" pitchFamily="34" charset="0"/>
              </a:rPr>
              <a:t>Over time, C has evolved as it has added some significant features like </a:t>
            </a:r>
            <a:r>
              <a:rPr lang="en-IN" sz="2400" u="sng" dirty="0" smtClean="0">
                <a:latin typeface="Arial" pitchFamily="34" charset="0"/>
                <a:cs typeface="Arial" pitchFamily="34" charset="0"/>
              </a:rPr>
              <a:t>memory management</a:t>
            </a:r>
            <a:r>
              <a:rPr lang="en-IN" sz="2400" dirty="0" smtClean="0">
                <a:latin typeface="Arial" pitchFamily="34" charset="0"/>
                <a:cs typeface="Arial" pitchFamily="34" charset="0"/>
              </a:rPr>
              <a:t>, </a:t>
            </a:r>
            <a:r>
              <a:rPr lang="en-IN" sz="2400" u="sng" dirty="0" smtClean="0">
                <a:latin typeface="Arial" pitchFamily="34" charset="0"/>
                <a:cs typeface="Arial" pitchFamily="34" charset="0"/>
              </a:rPr>
              <a:t>functions</a:t>
            </a:r>
            <a:r>
              <a:rPr lang="en-IN" sz="2400" dirty="0" smtClean="0">
                <a:latin typeface="Arial" pitchFamily="34" charset="0"/>
                <a:cs typeface="Arial" pitchFamily="34" charset="0"/>
              </a:rPr>
              <a:t>, classes and libraries to its rich feature set. C is being used in some of the biggest and most prominent projects and products in the world. C has also influenced the development of numerous languages such as AWK, </a:t>
            </a:r>
            <a:r>
              <a:rPr lang="en-IN" sz="2400" dirty="0" err="1" smtClean="0">
                <a:latin typeface="Arial" pitchFamily="34" charset="0"/>
                <a:cs typeface="Arial" pitchFamily="34" charset="0"/>
              </a:rPr>
              <a:t>csh</a:t>
            </a:r>
            <a:r>
              <a:rPr lang="en-IN" sz="2400" dirty="0" smtClean="0">
                <a:latin typeface="Arial" pitchFamily="34" charset="0"/>
                <a:cs typeface="Arial" pitchFamily="34" charset="0"/>
              </a:rPr>
              <a:t>, C++, C#, JavaScript, etc.</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Nearly all modern operating systems are written in C.  It's also widely used in </a:t>
            </a:r>
            <a:r>
              <a:rPr lang="en-IN" sz="2400" u="sng" dirty="0" smtClean="0">
                <a:latin typeface="Arial" pitchFamily="34" charset="0"/>
                <a:cs typeface="Arial" pitchFamily="34" charset="0"/>
              </a:rPr>
              <a:t>embedded systems</a:t>
            </a:r>
            <a:r>
              <a:rPr lang="en-IN" sz="2400" dirty="0" smtClean="0">
                <a:latin typeface="Arial" pitchFamily="34" charset="0"/>
                <a:cs typeface="Arial" pitchFamily="34" charset="0"/>
              </a:rPr>
              <a:t>, such as those found in vehicles, </a:t>
            </a:r>
            <a:r>
              <a:rPr lang="en-IN" sz="2400" u="sng" dirty="0" smtClean="0">
                <a:latin typeface="Arial" pitchFamily="34" charset="0"/>
                <a:cs typeface="Arial" pitchFamily="34" charset="0"/>
              </a:rPr>
              <a:t>smart TVs </a:t>
            </a:r>
            <a:r>
              <a:rPr lang="en-IN" sz="2400" dirty="0" smtClean="0">
                <a:latin typeface="Arial" pitchFamily="34" charset="0"/>
                <a:cs typeface="Arial" pitchFamily="34" charset="0"/>
              </a:rPr>
              <a:t>and countless </a:t>
            </a:r>
            <a:r>
              <a:rPr lang="en-IN" sz="2400" u="sng" dirty="0" smtClean="0">
                <a:latin typeface="Arial" pitchFamily="34" charset="0"/>
                <a:cs typeface="Arial" pitchFamily="34" charset="0"/>
              </a:rPr>
              <a:t>internet of things</a:t>
            </a:r>
            <a:r>
              <a:rPr lang="en-IN" sz="2400" dirty="0" smtClean="0">
                <a:latin typeface="Arial" pitchFamily="34" charset="0"/>
                <a:cs typeface="Arial" pitchFamily="34" charset="0"/>
              </a:rPr>
              <a:t> (</a:t>
            </a:r>
            <a:r>
              <a:rPr lang="en-IN" sz="2400" dirty="0" err="1" smtClean="0">
                <a:latin typeface="Arial" pitchFamily="34" charset="0"/>
                <a:cs typeface="Arial" pitchFamily="34" charset="0"/>
              </a:rPr>
              <a:t>IoT</a:t>
            </a:r>
            <a:r>
              <a:rPr lang="en-IN" sz="2400" dirty="0" smtClean="0">
                <a:latin typeface="Arial" pitchFamily="34" charset="0"/>
                <a:cs typeface="Arial" pitchFamily="34" charset="0"/>
              </a:rPr>
              <a:t>) devices.</a:t>
            </a:r>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a:t>
            </a:fld>
            <a:endParaRPr lang="en-US" dirty="0"/>
          </a:p>
        </p:txBody>
      </p:sp>
      <p:pic>
        <p:nvPicPr>
          <p:cNvPr id="9"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70</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graphicFrame>
        <p:nvGraphicFramePr>
          <p:cNvPr id="10" name="Table 9"/>
          <p:cNvGraphicFramePr>
            <a:graphicFrameLocks noGrp="1"/>
          </p:cNvGraphicFramePr>
          <p:nvPr/>
        </p:nvGraphicFramePr>
        <p:xfrm>
          <a:off x="685801" y="1219200"/>
          <a:ext cx="7696199" cy="4613498"/>
        </p:xfrm>
        <a:graphic>
          <a:graphicData uri="http://schemas.openxmlformats.org/drawingml/2006/table">
            <a:tbl>
              <a:tblPr firstRow="1" bandRow="1">
                <a:tableStyleId>{5C22544A-7EE6-4342-B048-85BDC9FD1C3A}</a:tableStyleId>
              </a:tblPr>
              <a:tblGrid>
                <a:gridCol w="3124200"/>
                <a:gridCol w="2819400"/>
                <a:gridCol w="1752599"/>
              </a:tblGrid>
              <a:tr h="638437">
                <a:tc>
                  <a:txBody>
                    <a:bodyPr/>
                    <a:lstStyle/>
                    <a:p>
                      <a:pPr algn="ctr"/>
                      <a:r>
                        <a:rPr lang="en-IN" sz="1600" b="1" dirty="0" smtClean="0">
                          <a:latin typeface="Arial" pitchFamily="34" charset="0"/>
                          <a:cs typeface="Arial" pitchFamily="34" charset="0"/>
                        </a:rPr>
                        <a:t>Description</a:t>
                      </a:r>
                      <a:endParaRPr lang="en-IN" sz="1600" b="1" dirty="0">
                        <a:latin typeface="Arial" pitchFamily="34" charset="0"/>
                        <a:cs typeface="Arial" pitchFamily="34" charset="0"/>
                      </a:endParaRPr>
                    </a:p>
                  </a:txBody>
                  <a:tcPr/>
                </a:tc>
                <a:tc>
                  <a:txBody>
                    <a:bodyPr/>
                    <a:lstStyle/>
                    <a:p>
                      <a:pPr algn="ctr"/>
                      <a:r>
                        <a:rPr lang="en-IN" sz="1600" b="1" i="0" kern="1200" dirty="0" smtClean="0">
                          <a:solidFill>
                            <a:schemeClr val="lt1"/>
                          </a:solidFill>
                          <a:latin typeface="Arial" pitchFamily="34" charset="0"/>
                          <a:ea typeface="+mn-ea"/>
                          <a:cs typeface="Arial" pitchFamily="34" charset="0"/>
                        </a:rPr>
                        <a:t>Code</a:t>
                      </a:r>
                      <a:endParaRPr lang="en-IN" sz="1600" b="1" dirty="0">
                        <a:latin typeface="Arial" pitchFamily="34" charset="0"/>
                        <a:cs typeface="Arial" pitchFamily="34" charset="0"/>
                      </a:endParaRPr>
                    </a:p>
                  </a:txBody>
                  <a:tcPr/>
                </a:tc>
                <a:tc>
                  <a:txBody>
                    <a:bodyPr/>
                    <a:lstStyle/>
                    <a:p>
                      <a:pPr algn="ctr"/>
                      <a:r>
                        <a:rPr lang="en-IN" sz="1600" b="1" dirty="0" smtClean="0">
                          <a:latin typeface="Arial" pitchFamily="34" charset="0"/>
                          <a:cs typeface="Arial" pitchFamily="34" charset="0"/>
                        </a:rPr>
                        <a:t>Result</a:t>
                      </a:r>
                      <a:endParaRPr lang="en-IN" sz="1600" b="1" dirty="0">
                        <a:latin typeface="Arial" pitchFamily="34" charset="0"/>
                        <a:cs typeface="Arial" pitchFamily="34" charset="0"/>
                      </a:endParaRPr>
                    </a:p>
                  </a:txBody>
                  <a:tcPr/>
                </a:tc>
              </a:tr>
              <a:tr h="433721">
                <a:tc>
                  <a:txBody>
                    <a:bodyPr/>
                    <a:lstStyle/>
                    <a:p>
                      <a:r>
                        <a:rPr lang="en-IN" sz="1600" b="0" i="0" kern="1200" dirty="0" smtClean="0">
                          <a:solidFill>
                            <a:schemeClr val="dk1"/>
                          </a:solidFill>
                          <a:latin typeface="Arial" pitchFamily="34" charset="0"/>
                          <a:ea typeface="+mn-ea"/>
                          <a:cs typeface="Arial" pitchFamily="34" charset="0"/>
                        </a:rPr>
                        <a:t>Print one position after the decimal</a:t>
                      </a:r>
                      <a:endParaRPr lang="en-IN" sz="1600" b="1" dirty="0">
                        <a:latin typeface="Arial" pitchFamily="34" charset="0"/>
                        <a:cs typeface="Arial" pitchFamily="34" charset="0"/>
                      </a:endParaRPr>
                    </a:p>
                  </a:txBody>
                  <a:tcPr/>
                </a:tc>
                <a:tc>
                  <a:txBody>
                    <a:bodyPr/>
                    <a:lstStyle/>
                    <a:p>
                      <a:pPr algn="l"/>
                      <a:r>
                        <a:rPr lang="en-IN" sz="1600" b="0" i="0" kern="1200" dirty="0" err="1" smtClean="0">
                          <a:solidFill>
                            <a:schemeClr val="dk1"/>
                          </a:solidFill>
                          <a:latin typeface="Arial" pitchFamily="34" charset="0"/>
                          <a:ea typeface="+mn-ea"/>
                          <a:cs typeface="Arial" pitchFamily="34" charset="0"/>
                        </a:rPr>
                        <a:t>printf</a:t>
                      </a:r>
                      <a:r>
                        <a:rPr lang="en-IN" sz="1600" b="0" i="0" kern="1200" dirty="0" smtClean="0">
                          <a:solidFill>
                            <a:schemeClr val="dk1"/>
                          </a:solidFill>
                          <a:latin typeface="Arial" pitchFamily="34" charset="0"/>
                          <a:ea typeface="+mn-ea"/>
                          <a:cs typeface="Arial" pitchFamily="34" charset="0"/>
                        </a:rPr>
                        <a:t>("'%.1f'", 10.3456);</a:t>
                      </a:r>
                      <a:endParaRPr lang="en-IN" sz="1600" b="1" dirty="0">
                        <a:latin typeface="Arial" pitchFamily="34" charset="0"/>
                        <a:cs typeface="Arial" pitchFamily="34" charset="0"/>
                      </a:endParaRPr>
                    </a:p>
                  </a:txBody>
                  <a:tcPr/>
                </a:tc>
                <a:tc>
                  <a:txBody>
                    <a:bodyPr/>
                    <a:lstStyle/>
                    <a:p>
                      <a:pPr algn="r"/>
                      <a:r>
                        <a:rPr lang="en-IN" sz="1600" b="0" i="0" kern="1200" dirty="0" smtClean="0">
                          <a:solidFill>
                            <a:schemeClr val="dk1"/>
                          </a:solidFill>
                          <a:latin typeface="Arial" pitchFamily="34" charset="0"/>
                          <a:ea typeface="+mn-ea"/>
                          <a:cs typeface="Arial" pitchFamily="34" charset="0"/>
                        </a:rPr>
                        <a:t>'10.3'</a:t>
                      </a:r>
                      <a:endParaRPr lang="en-IN" sz="1600" b="1" dirty="0">
                        <a:latin typeface="Arial" pitchFamily="34" charset="0"/>
                        <a:cs typeface="Arial" pitchFamily="34" charset="0"/>
                      </a:endParaRPr>
                    </a:p>
                  </a:txBody>
                  <a:tcPr/>
                </a:tc>
              </a:tr>
              <a:tr h="5003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i="0" kern="1200" dirty="0" smtClean="0">
                          <a:solidFill>
                            <a:schemeClr val="dk1"/>
                          </a:solidFill>
                          <a:latin typeface="Arial" pitchFamily="34" charset="0"/>
                          <a:ea typeface="+mn-ea"/>
                          <a:cs typeface="Arial" pitchFamily="34" charset="0"/>
                        </a:rPr>
                        <a:t>Two positions after the decimal</a:t>
                      </a:r>
                      <a:endParaRPr lang="en-IN" sz="1600" b="1" dirty="0" smtClean="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i="0" kern="1200" dirty="0" err="1" smtClean="0">
                          <a:solidFill>
                            <a:schemeClr val="dk1"/>
                          </a:solidFill>
                          <a:latin typeface="Arial" pitchFamily="34" charset="0"/>
                          <a:ea typeface="+mn-ea"/>
                          <a:cs typeface="Arial" pitchFamily="34" charset="0"/>
                        </a:rPr>
                        <a:t>printf</a:t>
                      </a:r>
                      <a:r>
                        <a:rPr lang="en-IN" sz="1600" b="0" i="0" kern="1200" dirty="0" smtClean="0">
                          <a:solidFill>
                            <a:schemeClr val="dk1"/>
                          </a:solidFill>
                          <a:latin typeface="Arial" pitchFamily="34" charset="0"/>
                          <a:ea typeface="+mn-ea"/>
                          <a:cs typeface="Arial" pitchFamily="34" charset="0"/>
                        </a:rPr>
                        <a:t>("'%.2f'", 10.3456);</a:t>
                      </a:r>
                      <a:endParaRPr lang="en-IN" sz="1600" b="1" dirty="0" smtClean="0">
                        <a:latin typeface="Arial" pitchFamily="34" charset="0"/>
                        <a:cs typeface="Arial"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600" b="0" i="0" kern="1200" dirty="0" smtClean="0">
                          <a:solidFill>
                            <a:schemeClr val="dk1"/>
                          </a:solidFill>
                          <a:latin typeface="Arial" pitchFamily="34" charset="0"/>
                          <a:ea typeface="+mn-ea"/>
                          <a:cs typeface="Arial" pitchFamily="34" charset="0"/>
                        </a:rPr>
                        <a:t>'10.35'</a:t>
                      </a:r>
                      <a:endParaRPr lang="en-IN" sz="1600" b="1" dirty="0" smtClean="0">
                        <a:latin typeface="Arial" pitchFamily="34" charset="0"/>
                        <a:cs typeface="Arial" pitchFamily="34" charset="0"/>
                      </a:endParaRPr>
                    </a:p>
                  </a:txBody>
                  <a:tcPr/>
                </a:tc>
              </a:tr>
              <a:tr h="500341">
                <a:tc>
                  <a:txBody>
                    <a:bodyPr/>
                    <a:lstStyle/>
                    <a:p>
                      <a:r>
                        <a:rPr lang="en-IN" sz="1600" b="0" i="0" kern="1200" dirty="0" smtClean="0">
                          <a:solidFill>
                            <a:schemeClr val="dk1"/>
                          </a:solidFill>
                          <a:latin typeface="Arial" pitchFamily="34" charset="0"/>
                          <a:ea typeface="+mn-ea"/>
                          <a:cs typeface="Arial" pitchFamily="34" charset="0"/>
                        </a:rPr>
                        <a:t>Eight-wide, two positions after the decimal</a:t>
                      </a:r>
                      <a:endParaRPr lang="en-IN" sz="1600" b="1" dirty="0">
                        <a:latin typeface="Arial" pitchFamily="34" charset="0"/>
                        <a:cs typeface="Arial" pitchFamily="34" charset="0"/>
                      </a:endParaRPr>
                    </a:p>
                  </a:txBody>
                  <a:tcPr/>
                </a:tc>
                <a:tc>
                  <a:txBody>
                    <a:bodyPr/>
                    <a:lstStyle/>
                    <a:p>
                      <a:pPr algn="l"/>
                      <a:r>
                        <a:rPr lang="en-IN" sz="1600" b="0" i="0" kern="1200" dirty="0" err="1" smtClean="0">
                          <a:solidFill>
                            <a:schemeClr val="dk1"/>
                          </a:solidFill>
                          <a:latin typeface="Arial" pitchFamily="34" charset="0"/>
                          <a:ea typeface="+mn-ea"/>
                          <a:cs typeface="Arial" pitchFamily="34" charset="0"/>
                        </a:rPr>
                        <a:t>printf</a:t>
                      </a:r>
                      <a:r>
                        <a:rPr lang="en-IN" sz="1600" b="0" i="0" kern="1200" dirty="0" smtClean="0">
                          <a:solidFill>
                            <a:schemeClr val="dk1"/>
                          </a:solidFill>
                          <a:latin typeface="Arial" pitchFamily="34" charset="0"/>
                          <a:ea typeface="+mn-ea"/>
                          <a:cs typeface="Arial" pitchFamily="34" charset="0"/>
                        </a:rPr>
                        <a:t>("'%8.2f'", 10.3456);</a:t>
                      </a:r>
                      <a:endParaRPr lang="en-IN" sz="1600" b="1" dirty="0">
                        <a:latin typeface="Arial" pitchFamily="34" charset="0"/>
                        <a:cs typeface="Arial" pitchFamily="34" charset="0"/>
                      </a:endParaRPr>
                    </a:p>
                  </a:txBody>
                  <a:tcPr/>
                </a:tc>
                <a:tc>
                  <a:txBody>
                    <a:bodyPr/>
                    <a:lstStyle/>
                    <a:p>
                      <a:pPr algn="r"/>
                      <a:r>
                        <a:rPr lang="en-IN" sz="1600" b="0" i="0" kern="1200" dirty="0" smtClean="0">
                          <a:solidFill>
                            <a:schemeClr val="dk1"/>
                          </a:solidFill>
                          <a:latin typeface="Arial" pitchFamily="34" charset="0"/>
                          <a:ea typeface="+mn-ea"/>
                          <a:cs typeface="Arial" pitchFamily="34" charset="0"/>
                        </a:rPr>
                        <a:t>'   10.35'</a:t>
                      </a:r>
                      <a:endParaRPr lang="en-IN" sz="1600" b="1" dirty="0">
                        <a:latin typeface="Arial" pitchFamily="34" charset="0"/>
                        <a:cs typeface="Arial" pitchFamily="34" charset="0"/>
                      </a:endParaRPr>
                    </a:p>
                  </a:txBody>
                  <a:tcPr/>
                </a:tc>
              </a:tr>
              <a:tr h="517959">
                <a:tc>
                  <a:txBody>
                    <a:bodyPr/>
                    <a:lstStyle/>
                    <a:p>
                      <a:r>
                        <a:rPr lang="en-IN" sz="1600" b="0" i="0" kern="1200" dirty="0" smtClean="0">
                          <a:solidFill>
                            <a:schemeClr val="dk1"/>
                          </a:solidFill>
                          <a:latin typeface="Arial" pitchFamily="34" charset="0"/>
                          <a:ea typeface="+mn-ea"/>
                          <a:cs typeface="Arial" pitchFamily="34" charset="0"/>
                        </a:rPr>
                        <a:t>Eight-wide, four positions after the decimal</a:t>
                      </a:r>
                      <a:endParaRPr lang="en-IN" sz="1600" b="1" dirty="0">
                        <a:latin typeface="Arial" pitchFamily="34" charset="0"/>
                        <a:cs typeface="Arial" pitchFamily="34" charset="0"/>
                      </a:endParaRPr>
                    </a:p>
                  </a:txBody>
                  <a:tcPr/>
                </a:tc>
                <a:tc>
                  <a:txBody>
                    <a:bodyPr/>
                    <a:lstStyle/>
                    <a:p>
                      <a:pPr algn="l"/>
                      <a:r>
                        <a:rPr lang="en-IN" sz="1600" b="0" i="0" kern="1200" dirty="0" err="1" smtClean="0">
                          <a:solidFill>
                            <a:schemeClr val="dk1"/>
                          </a:solidFill>
                          <a:latin typeface="Arial" pitchFamily="34" charset="0"/>
                          <a:ea typeface="+mn-ea"/>
                          <a:cs typeface="Arial" pitchFamily="34" charset="0"/>
                        </a:rPr>
                        <a:t>printf</a:t>
                      </a:r>
                      <a:r>
                        <a:rPr lang="en-IN" sz="1600" b="0" i="0" kern="1200" dirty="0" smtClean="0">
                          <a:solidFill>
                            <a:schemeClr val="dk1"/>
                          </a:solidFill>
                          <a:latin typeface="Arial" pitchFamily="34" charset="0"/>
                          <a:ea typeface="+mn-ea"/>
                          <a:cs typeface="Arial" pitchFamily="34" charset="0"/>
                        </a:rPr>
                        <a:t>("'%8.4f'", 10.3456);</a:t>
                      </a:r>
                      <a:endParaRPr lang="en-IN" sz="1600" b="1" dirty="0">
                        <a:latin typeface="Arial" pitchFamily="34" charset="0"/>
                        <a:cs typeface="Arial" pitchFamily="34" charset="0"/>
                      </a:endParaRPr>
                    </a:p>
                  </a:txBody>
                  <a:tcPr/>
                </a:tc>
                <a:tc>
                  <a:txBody>
                    <a:bodyPr/>
                    <a:lstStyle/>
                    <a:p>
                      <a:pPr algn="r"/>
                      <a:r>
                        <a:rPr lang="en-IN" sz="1600" b="0" i="0" kern="1200" dirty="0" smtClean="0">
                          <a:solidFill>
                            <a:schemeClr val="dk1"/>
                          </a:solidFill>
                          <a:latin typeface="Arial" pitchFamily="34" charset="0"/>
                          <a:ea typeface="+mn-ea"/>
                          <a:cs typeface="Arial" pitchFamily="34" charset="0"/>
                        </a:rPr>
                        <a:t>' 10.3456'</a:t>
                      </a:r>
                      <a:endParaRPr lang="en-IN" sz="1600" b="1" dirty="0">
                        <a:latin typeface="Arial" pitchFamily="34" charset="0"/>
                        <a:cs typeface="Arial" pitchFamily="34" charset="0"/>
                      </a:endParaRPr>
                    </a:p>
                  </a:txBody>
                  <a:tcPr/>
                </a:tc>
              </a:tr>
              <a:tr h="517959">
                <a:tc>
                  <a:txBody>
                    <a:bodyPr/>
                    <a:lstStyle/>
                    <a:p>
                      <a:r>
                        <a:rPr lang="en-IN" sz="1600" b="0" i="0" kern="1200" dirty="0" smtClean="0">
                          <a:solidFill>
                            <a:schemeClr val="dk1"/>
                          </a:solidFill>
                          <a:latin typeface="Arial" pitchFamily="34" charset="0"/>
                          <a:ea typeface="+mn-ea"/>
                          <a:cs typeface="Arial" pitchFamily="34" charset="0"/>
                        </a:rPr>
                        <a:t>Eight-wide, two positions after the decimal, zero-filled</a:t>
                      </a:r>
                      <a:endParaRPr lang="en-IN" sz="1600" b="1" dirty="0">
                        <a:latin typeface="Arial" pitchFamily="34" charset="0"/>
                        <a:cs typeface="Arial" pitchFamily="34" charset="0"/>
                      </a:endParaRPr>
                    </a:p>
                  </a:txBody>
                  <a:tcPr/>
                </a:tc>
                <a:tc>
                  <a:txBody>
                    <a:bodyPr/>
                    <a:lstStyle/>
                    <a:p>
                      <a:pPr algn="l"/>
                      <a:r>
                        <a:rPr lang="en-IN" sz="1600" b="0" i="0" kern="1200" dirty="0" err="1" smtClean="0">
                          <a:solidFill>
                            <a:schemeClr val="dk1"/>
                          </a:solidFill>
                          <a:latin typeface="Arial" pitchFamily="34" charset="0"/>
                          <a:ea typeface="+mn-ea"/>
                          <a:cs typeface="Arial" pitchFamily="34" charset="0"/>
                        </a:rPr>
                        <a:t>printf</a:t>
                      </a:r>
                      <a:r>
                        <a:rPr lang="en-IN" sz="1600" b="0" i="0" kern="1200" dirty="0" smtClean="0">
                          <a:solidFill>
                            <a:schemeClr val="dk1"/>
                          </a:solidFill>
                          <a:latin typeface="Arial" pitchFamily="34" charset="0"/>
                          <a:ea typeface="+mn-ea"/>
                          <a:cs typeface="Arial" pitchFamily="34" charset="0"/>
                        </a:rPr>
                        <a:t>("'%08.2f'", 10.3456);</a:t>
                      </a:r>
                      <a:endParaRPr lang="en-IN" sz="1600" b="1" dirty="0">
                        <a:latin typeface="Arial" pitchFamily="34" charset="0"/>
                        <a:cs typeface="Arial" pitchFamily="34" charset="0"/>
                      </a:endParaRPr>
                    </a:p>
                  </a:txBody>
                  <a:tcPr/>
                </a:tc>
                <a:tc>
                  <a:txBody>
                    <a:bodyPr/>
                    <a:lstStyle/>
                    <a:p>
                      <a:pPr algn="r"/>
                      <a:r>
                        <a:rPr lang="en-IN" sz="1600" b="0" i="0" kern="1200" dirty="0" smtClean="0">
                          <a:solidFill>
                            <a:schemeClr val="dk1"/>
                          </a:solidFill>
                          <a:latin typeface="Arial" pitchFamily="34" charset="0"/>
                          <a:ea typeface="+mn-ea"/>
                          <a:cs typeface="Arial" pitchFamily="34" charset="0"/>
                        </a:rPr>
                        <a:t>'00010.35'</a:t>
                      </a:r>
                      <a:endParaRPr lang="en-IN" sz="1600" b="1" dirty="0">
                        <a:latin typeface="Arial" pitchFamily="34" charset="0"/>
                        <a:cs typeface="Arial" pitchFamily="34" charset="0"/>
                      </a:endParaRPr>
                    </a:p>
                  </a:txBody>
                  <a:tcPr/>
                </a:tc>
              </a:tr>
              <a:tr h="517959">
                <a:tc>
                  <a:txBody>
                    <a:bodyPr/>
                    <a:lstStyle/>
                    <a:p>
                      <a:r>
                        <a:rPr lang="en-IN" sz="1600" b="0" i="0" kern="1200" dirty="0" smtClean="0">
                          <a:solidFill>
                            <a:schemeClr val="dk1"/>
                          </a:solidFill>
                          <a:latin typeface="Arial" pitchFamily="34" charset="0"/>
                          <a:ea typeface="+mn-ea"/>
                          <a:cs typeface="Arial" pitchFamily="34" charset="0"/>
                        </a:rPr>
                        <a:t>Eight-wide, two positions after the decimal, left-justified</a:t>
                      </a:r>
                      <a:endParaRPr lang="en-IN" sz="1600" b="1" dirty="0">
                        <a:latin typeface="Arial" pitchFamily="34" charset="0"/>
                        <a:cs typeface="Arial" pitchFamily="34" charset="0"/>
                      </a:endParaRPr>
                    </a:p>
                  </a:txBody>
                  <a:tcPr/>
                </a:tc>
                <a:tc>
                  <a:txBody>
                    <a:bodyPr/>
                    <a:lstStyle/>
                    <a:p>
                      <a:pPr algn="l"/>
                      <a:r>
                        <a:rPr lang="en-IN" sz="1600" b="0" i="0" kern="1200" dirty="0" err="1" smtClean="0">
                          <a:solidFill>
                            <a:schemeClr val="dk1"/>
                          </a:solidFill>
                          <a:latin typeface="Arial" pitchFamily="34" charset="0"/>
                          <a:ea typeface="+mn-ea"/>
                          <a:cs typeface="Arial" pitchFamily="34" charset="0"/>
                        </a:rPr>
                        <a:t>printf</a:t>
                      </a:r>
                      <a:r>
                        <a:rPr lang="en-IN" sz="1600" b="0" i="0" kern="1200" dirty="0" smtClean="0">
                          <a:solidFill>
                            <a:schemeClr val="dk1"/>
                          </a:solidFill>
                          <a:latin typeface="Arial" pitchFamily="34" charset="0"/>
                          <a:ea typeface="+mn-ea"/>
                          <a:cs typeface="Arial" pitchFamily="34" charset="0"/>
                        </a:rPr>
                        <a:t>("'%-8.2f'", 10.3456);</a:t>
                      </a:r>
                      <a:endParaRPr lang="en-IN" sz="1600" b="1" dirty="0">
                        <a:latin typeface="Arial" pitchFamily="34" charset="0"/>
                        <a:cs typeface="Arial" pitchFamily="34" charset="0"/>
                      </a:endParaRPr>
                    </a:p>
                  </a:txBody>
                  <a:tcPr/>
                </a:tc>
                <a:tc>
                  <a:txBody>
                    <a:bodyPr/>
                    <a:lstStyle/>
                    <a:p>
                      <a:pPr algn="r"/>
                      <a:r>
                        <a:rPr lang="en-IN" sz="1600" b="0" i="0" kern="1200" dirty="0" smtClean="0">
                          <a:solidFill>
                            <a:schemeClr val="dk1"/>
                          </a:solidFill>
                          <a:latin typeface="Arial" pitchFamily="34" charset="0"/>
                          <a:ea typeface="+mn-ea"/>
                          <a:cs typeface="Arial" pitchFamily="34" charset="0"/>
                        </a:rPr>
                        <a:t>'10.35   '</a:t>
                      </a:r>
                      <a:endParaRPr lang="en-IN" sz="1600" b="1" dirty="0">
                        <a:latin typeface="Arial" pitchFamily="34" charset="0"/>
                        <a:cs typeface="Arial" pitchFamily="34" charset="0"/>
                      </a:endParaRPr>
                    </a:p>
                  </a:txBody>
                  <a:tcPr/>
                </a:tc>
              </a:tr>
              <a:tr h="517959">
                <a:tc>
                  <a:txBody>
                    <a:bodyPr/>
                    <a:lstStyle/>
                    <a:p>
                      <a:r>
                        <a:rPr lang="en-IN" sz="1600" b="0" i="0" kern="1200" dirty="0" smtClean="0">
                          <a:solidFill>
                            <a:schemeClr val="dk1"/>
                          </a:solidFill>
                          <a:latin typeface="Arial" pitchFamily="34" charset="0"/>
                          <a:ea typeface="+mn-ea"/>
                          <a:cs typeface="Arial" pitchFamily="34" charset="0"/>
                        </a:rPr>
                        <a:t>Printing a much larger number with that same format</a:t>
                      </a:r>
                      <a:endParaRPr lang="en-IN" sz="1600" b="1" dirty="0">
                        <a:latin typeface="Arial" pitchFamily="34" charset="0"/>
                        <a:cs typeface="Arial" pitchFamily="34" charset="0"/>
                      </a:endParaRPr>
                    </a:p>
                  </a:txBody>
                  <a:tcPr/>
                </a:tc>
                <a:tc>
                  <a:txBody>
                    <a:bodyPr/>
                    <a:lstStyle/>
                    <a:p>
                      <a:pPr algn="l"/>
                      <a:r>
                        <a:rPr lang="en-IN" sz="1600" b="0" i="0" kern="1200" dirty="0" err="1" smtClean="0">
                          <a:solidFill>
                            <a:schemeClr val="dk1"/>
                          </a:solidFill>
                          <a:latin typeface="Arial" pitchFamily="34" charset="0"/>
                          <a:ea typeface="+mn-ea"/>
                          <a:cs typeface="Arial" pitchFamily="34" charset="0"/>
                        </a:rPr>
                        <a:t>printf</a:t>
                      </a:r>
                      <a:r>
                        <a:rPr lang="en-IN" sz="1600" b="0" i="0" kern="1200" dirty="0" smtClean="0">
                          <a:solidFill>
                            <a:schemeClr val="dk1"/>
                          </a:solidFill>
                          <a:latin typeface="Arial" pitchFamily="34" charset="0"/>
                          <a:ea typeface="+mn-ea"/>
                          <a:cs typeface="Arial" pitchFamily="34" charset="0"/>
                        </a:rPr>
                        <a:t>("'%-8.2f'", 101234567.3456);</a:t>
                      </a:r>
                      <a:endParaRPr lang="en-IN" sz="1600" b="1" dirty="0">
                        <a:latin typeface="Arial" pitchFamily="34" charset="0"/>
                        <a:cs typeface="Arial" pitchFamily="34" charset="0"/>
                      </a:endParaRPr>
                    </a:p>
                  </a:txBody>
                  <a:tcPr/>
                </a:tc>
                <a:tc>
                  <a:txBody>
                    <a:bodyPr/>
                    <a:lstStyle/>
                    <a:p>
                      <a:pPr algn="r"/>
                      <a:r>
                        <a:rPr lang="en-IN" sz="1600" b="0" i="0" kern="1200" dirty="0" smtClean="0">
                          <a:solidFill>
                            <a:schemeClr val="dk1"/>
                          </a:solidFill>
                          <a:latin typeface="Arial" pitchFamily="34" charset="0"/>
                          <a:ea typeface="+mn-ea"/>
                          <a:cs typeface="Arial" pitchFamily="34" charset="0"/>
                        </a:rPr>
                        <a:t>'101234567.35'</a:t>
                      </a:r>
                      <a:endParaRPr lang="en-IN" sz="1600" b="1" dirty="0">
                        <a:latin typeface="Arial" pitchFamily="34" charset="0"/>
                        <a:cs typeface="Arial" pitchFamily="34" charset="0"/>
                      </a:endParaRPr>
                    </a:p>
                  </a:txBody>
                  <a:tcPr/>
                </a:tc>
              </a:tr>
            </a:tbl>
          </a:graphicData>
        </a:graphic>
      </p:graphicFrame>
      <p:sp>
        <p:nvSpPr>
          <p:cNvPr id="11" name="TextBox 10"/>
          <p:cNvSpPr txBox="1"/>
          <p:nvPr/>
        </p:nvSpPr>
        <p:spPr>
          <a:xfrm>
            <a:off x="762000" y="762000"/>
            <a:ext cx="7924800" cy="400110"/>
          </a:xfrm>
          <a:prstGeom prst="rect">
            <a:avLst/>
          </a:prstGeom>
          <a:noFill/>
        </p:spPr>
        <p:txBody>
          <a:bodyPr wrap="square" rtlCol="0">
            <a:spAutoFit/>
          </a:bodyPr>
          <a:lstStyle/>
          <a:p>
            <a:r>
              <a:rPr lang="en-IN" sz="2000" b="1" u="sng" dirty="0" smtClean="0">
                <a:latin typeface="Arial" pitchFamily="34" charset="0"/>
                <a:cs typeface="Arial" pitchFamily="34" charset="0"/>
              </a:rPr>
              <a:t>formatting floating point numbers with </a:t>
            </a:r>
            <a:r>
              <a:rPr lang="en-IN" sz="2000" b="1" u="sng" dirty="0" err="1" smtClean="0">
                <a:latin typeface="Arial" pitchFamily="34" charset="0"/>
                <a:cs typeface="Arial" pitchFamily="34" charset="0"/>
              </a:rPr>
              <a:t>printf</a:t>
            </a:r>
            <a:endParaRPr lang="en-IN" sz="2000" b="1" u="sng"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71</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graphicFrame>
        <p:nvGraphicFramePr>
          <p:cNvPr id="10" name="Table 9"/>
          <p:cNvGraphicFramePr>
            <a:graphicFrameLocks noGrp="1"/>
          </p:cNvGraphicFramePr>
          <p:nvPr/>
        </p:nvGraphicFramePr>
        <p:xfrm>
          <a:off x="762001" y="1447800"/>
          <a:ext cx="7696199" cy="2072840"/>
        </p:xfrm>
        <a:graphic>
          <a:graphicData uri="http://schemas.openxmlformats.org/drawingml/2006/table">
            <a:tbl>
              <a:tblPr firstRow="1" bandRow="1">
                <a:tableStyleId>{5C22544A-7EE6-4342-B048-85BDC9FD1C3A}</a:tableStyleId>
              </a:tblPr>
              <a:tblGrid>
                <a:gridCol w="3124200"/>
                <a:gridCol w="2819400"/>
                <a:gridCol w="1752599"/>
              </a:tblGrid>
              <a:tr h="638437">
                <a:tc>
                  <a:txBody>
                    <a:bodyPr/>
                    <a:lstStyle/>
                    <a:p>
                      <a:pPr algn="ctr"/>
                      <a:r>
                        <a:rPr lang="en-IN" sz="1600" b="1" dirty="0" smtClean="0">
                          <a:latin typeface="Arial" pitchFamily="34" charset="0"/>
                          <a:cs typeface="Arial" pitchFamily="34" charset="0"/>
                        </a:rPr>
                        <a:t>Description</a:t>
                      </a:r>
                      <a:endParaRPr lang="en-IN" sz="1600" b="1" dirty="0">
                        <a:latin typeface="Arial" pitchFamily="34" charset="0"/>
                        <a:cs typeface="Arial" pitchFamily="34" charset="0"/>
                      </a:endParaRPr>
                    </a:p>
                  </a:txBody>
                  <a:tcPr/>
                </a:tc>
                <a:tc>
                  <a:txBody>
                    <a:bodyPr/>
                    <a:lstStyle/>
                    <a:p>
                      <a:pPr algn="ctr"/>
                      <a:r>
                        <a:rPr lang="en-IN" sz="1600" b="1" i="0" kern="1200" dirty="0" smtClean="0">
                          <a:solidFill>
                            <a:schemeClr val="lt1"/>
                          </a:solidFill>
                          <a:latin typeface="Arial" pitchFamily="34" charset="0"/>
                          <a:ea typeface="+mn-ea"/>
                          <a:cs typeface="Arial" pitchFamily="34" charset="0"/>
                        </a:rPr>
                        <a:t>Code</a:t>
                      </a:r>
                      <a:endParaRPr lang="en-IN" sz="1600" b="1" dirty="0">
                        <a:latin typeface="Arial" pitchFamily="34" charset="0"/>
                        <a:cs typeface="Arial" pitchFamily="34" charset="0"/>
                      </a:endParaRPr>
                    </a:p>
                  </a:txBody>
                  <a:tcPr/>
                </a:tc>
                <a:tc>
                  <a:txBody>
                    <a:bodyPr/>
                    <a:lstStyle/>
                    <a:p>
                      <a:pPr algn="ctr"/>
                      <a:r>
                        <a:rPr lang="en-IN" sz="1600" b="1" dirty="0" smtClean="0">
                          <a:latin typeface="Arial" pitchFamily="34" charset="0"/>
                          <a:cs typeface="Arial" pitchFamily="34" charset="0"/>
                        </a:rPr>
                        <a:t>Result</a:t>
                      </a:r>
                      <a:endParaRPr lang="en-IN" sz="1600" b="1" dirty="0">
                        <a:latin typeface="Arial" pitchFamily="34" charset="0"/>
                        <a:cs typeface="Arial" pitchFamily="34" charset="0"/>
                      </a:endParaRPr>
                    </a:p>
                  </a:txBody>
                  <a:tcPr/>
                </a:tc>
              </a:tr>
              <a:tr h="433721">
                <a:tc>
                  <a:txBody>
                    <a:bodyPr/>
                    <a:lstStyle/>
                    <a:p>
                      <a:r>
                        <a:rPr lang="en-IN" sz="1800" b="0" i="0" kern="1200" dirty="0" smtClean="0">
                          <a:solidFill>
                            <a:schemeClr val="dk1"/>
                          </a:solidFill>
                          <a:latin typeface="+mn-lt"/>
                          <a:ea typeface="+mn-ea"/>
                          <a:cs typeface="+mn-cs"/>
                        </a:rPr>
                        <a:t>A simple string</a:t>
                      </a:r>
                      <a:endParaRPr lang="en-IN" sz="1600" b="1" dirty="0">
                        <a:latin typeface="Arial" pitchFamily="34" charset="0"/>
                        <a:cs typeface="Arial" pitchFamily="34" charset="0"/>
                      </a:endParaRPr>
                    </a:p>
                  </a:txBody>
                  <a:tcPr/>
                </a:tc>
                <a:tc>
                  <a:txBody>
                    <a:bodyPr/>
                    <a:lstStyle/>
                    <a:p>
                      <a:pPr algn="l"/>
                      <a:r>
                        <a:rPr lang="en-IN" sz="1800" b="0" i="0" kern="1200" dirty="0" err="1" smtClean="0">
                          <a:solidFill>
                            <a:schemeClr val="dk1"/>
                          </a:solidFill>
                          <a:latin typeface="+mn-lt"/>
                          <a:ea typeface="+mn-ea"/>
                          <a:cs typeface="+mn-cs"/>
                        </a:rPr>
                        <a:t>printf</a:t>
                      </a:r>
                      <a:r>
                        <a:rPr lang="en-IN" sz="1800" b="0" i="0" kern="1200" dirty="0" smtClean="0">
                          <a:solidFill>
                            <a:schemeClr val="dk1"/>
                          </a:solidFill>
                          <a:latin typeface="+mn-lt"/>
                          <a:ea typeface="+mn-ea"/>
                          <a:cs typeface="+mn-cs"/>
                        </a:rPr>
                        <a:t>("'%s'", "Hello");</a:t>
                      </a:r>
                      <a:endParaRPr lang="en-IN" sz="1600" b="1" dirty="0">
                        <a:latin typeface="Arial" pitchFamily="34" charset="0"/>
                        <a:cs typeface="Arial" pitchFamily="34" charset="0"/>
                      </a:endParaRPr>
                    </a:p>
                  </a:txBody>
                  <a:tcPr/>
                </a:tc>
                <a:tc>
                  <a:txBody>
                    <a:bodyPr/>
                    <a:lstStyle/>
                    <a:p>
                      <a:pPr algn="r"/>
                      <a:r>
                        <a:rPr lang="en-IN" sz="1800" b="0" i="0" kern="1200" dirty="0" smtClean="0">
                          <a:solidFill>
                            <a:schemeClr val="dk1"/>
                          </a:solidFill>
                          <a:latin typeface="+mn-lt"/>
                          <a:ea typeface="+mn-ea"/>
                          <a:cs typeface="+mn-cs"/>
                        </a:rPr>
                        <a:t>'Hello'</a:t>
                      </a:r>
                      <a:endParaRPr lang="en-IN" sz="1600" b="1" dirty="0">
                        <a:latin typeface="Arial" pitchFamily="34" charset="0"/>
                        <a:cs typeface="Arial" pitchFamily="34" charset="0"/>
                      </a:endParaRPr>
                    </a:p>
                  </a:txBody>
                  <a:tcPr/>
                </a:tc>
              </a:tr>
              <a:tr h="5003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A string with a minimum length</a:t>
                      </a:r>
                      <a:endParaRPr lang="en-IN" sz="1600" b="1" dirty="0" smtClean="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err="1" smtClean="0">
                          <a:solidFill>
                            <a:schemeClr val="dk1"/>
                          </a:solidFill>
                          <a:latin typeface="+mn-lt"/>
                          <a:ea typeface="+mn-ea"/>
                          <a:cs typeface="+mn-cs"/>
                        </a:rPr>
                        <a:t>printf</a:t>
                      </a:r>
                      <a:r>
                        <a:rPr lang="en-IN" sz="1800" b="0" i="0" kern="1200" dirty="0" smtClean="0">
                          <a:solidFill>
                            <a:schemeClr val="dk1"/>
                          </a:solidFill>
                          <a:latin typeface="+mn-lt"/>
                          <a:ea typeface="+mn-ea"/>
                          <a:cs typeface="+mn-cs"/>
                        </a:rPr>
                        <a:t>("'%10s'", "Hello");</a:t>
                      </a:r>
                      <a:endParaRPr lang="en-IN" sz="1600" b="1" dirty="0" smtClean="0">
                        <a:latin typeface="Arial" pitchFamily="34" charset="0"/>
                        <a:cs typeface="Arial"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     Hello'</a:t>
                      </a:r>
                      <a:endParaRPr lang="en-IN" sz="1600" b="1" dirty="0" smtClean="0">
                        <a:latin typeface="Arial" pitchFamily="34" charset="0"/>
                        <a:cs typeface="Arial" pitchFamily="34" charset="0"/>
                      </a:endParaRPr>
                    </a:p>
                  </a:txBody>
                  <a:tcPr/>
                </a:tc>
              </a:tr>
              <a:tr h="500341">
                <a:tc>
                  <a:txBody>
                    <a:bodyPr/>
                    <a:lstStyle/>
                    <a:p>
                      <a:r>
                        <a:rPr lang="en-IN" sz="1800" b="0" i="0" kern="1200" dirty="0" smtClean="0">
                          <a:solidFill>
                            <a:schemeClr val="dk1"/>
                          </a:solidFill>
                          <a:latin typeface="+mn-lt"/>
                          <a:ea typeface="+mn-ea"/>
                          <a:cs typeface="+mn-cs"/>
                        </a:rPr>
                        <a:t>Minimum length, left-justified</a:t>
                      </a:r>
                      <a:endParaRPr lang="en-IN" sz="1600" b="1" dirty="0">
                        <a:latin typeface="Arial" pitchFamily="34" charset="0"/>
                        <a:cs typeface="Arial" pitchFamily="34" charset="0"/>
                      </a:endParaRPr>
                    </a:p>
                  </a:txBody>
                  <a:tcPr/>
                </a:tc>
                <a:tc>
                  <a:txBody>
                    <a:bodyPr/>
                    <a:lstStyle/>
                    <a:p>
                      <a:pPr algn="l"/>
                      <a:r>
                        <a:rPr lang="en-IN" sz="1800" b="0" i="0" kern="1200" dirty="0" err="1" smtClean="0">
                          <a:solidFill>
                            <a:schemeClr val="dk1"/>
                          </a:solidFill>
                          <a:latin typeface="+mn-lt"/>
                          <a:ea typeface="+mn-ea"/>
                          <a:cs typeface="+mn-cs"/>
                        </a:rPr>
                        <a:t>printf</a:t>
                      </a:r>
                      <a:r>
                        <a:rPr lang="en-IN" sz="1800" b="0" i="0" kern="1200" dirty="0" smtClean="0">
                          <a:solidFill>
                            <a:schemeClr val="dk1"/>
                          </a:solidFill>
                          <a:latin typeface="+mn-lt"/>
                          <a:ea typeface="+mn-ea"/>
                          <a:cs typeface="+mn-cs"/>
                        </a:rPr>
                        <a:t>("'%-10s'", "Hello");</a:t>
                      </a:r>
                      <a:endParaRPr lang="en-IN" sz="1600" b="1" dirty="0">
                        <a:latin typeface="Arial" pitchFamily="34" charset="0"/>
                        <a:cs typeface="Arial" pitchFamily="34" charset="0"/>
                      </a:endParaRPr>
                    </a:p>
                  </a:txBody>
                  <a:tcPr/>
                </a:tc>
                <a:tc>
                  <a:txBody>
                    <a:bodyPr/>
                    <a:lstStyle/>
                    <a:p>
                      <a:pPr algn="r"/>
                      <a:r>
                        <a:rPr lang="en-IN" sz="1800" b="0" i="0" kern="1200" dirty="0" smtClean="0">
                          <a:solidFill>
                            <a:schemeClr val="dk1"/>
                          </a:solidFill>
                          <a:latin typeface="+mn-lt"/>
                          <a:ea typeface="+mn-ea"/>
                          <a:cs typeface="+mn-cs"/>
                        </a:rPr>
                        <a:t>'Hello     '</a:t>
                      </a:r>
                      <a:endParaRPr lang="en-IN" sz="1600" b="1" dirty="0">
                        <a:latin typeface="Arial" pitchFamily="34" charset="0"/>
                        <a:cs typeface="Arial" pitchFamily="34" charset="0"/>
                      </a:endParaRPr>
                    </a:p>
                  </a:txBody>
                  <a:tcPr/>
                </a:tc>
              </a:tr>
            </a:tbl>
          </a:graphicData>
        </a:graphic>
      </p:graphicFrame>
      <p:sp>
        <p:nvSpPr>
          <p:cNvPr id="11" name="TextBox 10"/>
          <p:cNvSpPr txBox="1"/>
          <p:nvPr/>
        </p:nvSpPr>
        <p:spPr>
          <a:xfrm>
            <a:off x="762000" y="762000"/>
            <a:ext cx="7924800" cy="400110"/>
          </a:xfrm>
          <a:prstGeom prst="rect">
            <a:avLst/>
          </a:prstGeom>
          <a:noFill/>
        </p:spPr>
        <p:txBody>
          <a:bodyPr wrap="square" rtlCol="0">
            <a:spAutoFit/>
          </a:bodyPr>
          <a:lstStyle/>
          <a:p>
            <a:r>
              <a:rPr lang="en-IN" sz="2000" b="1" u="sng" dirty="0" err="1" smtClean="0">
                <a:latin typeface="Arial" pitchFamily="34" charset="0"/>
                <a:cs typeface="Arial" pitchFamily="34" charset="0"/>
              </a:rPr>
              <a:t>printf</a:t>
            </a:r>
            <a:r>
              <a:rPr lang="en-IN" sz="2000" b="1" u="sng" dirty="0" smtClean="0">
                <a:latin typeface="Arial" pitchFamily="34" charset="0"/>
                <a:cs typeface="Arial" pitchFamily="34" charset="0"/>
              </a:rPr>
              <a:t> string formatting</a:t>
            </a:r>
            <a:endParaRPr lang="en-IN" sz="2000" b="1" u="sng"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72</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graphicFrame>
        <p:nvGraphicFramePr>
          <p:cNvPr id="10" name="Table 9"/>
          <p:cNvGraphicFramePr>
            <a:graphicFrameLocks noGrp="1"/>
          </p:cNvGraphicFramePr>
          <p:nvPr/>
        </p:nvGraphicFramePr>
        <p:xfrm>
          <a:off x="1447800" y="1981200"/>
          <a:ext cx="4876800" cy="4074598"/>
        </p:xfrm>
        <a:graphic>
          <a:graphicData uri="http://schemas.openxmlformats.org/drawingml/2006/table">
            <a:tbl>
              <a:tblPr firstRow="1" bandRow="1">
                <a:tableStyleId>{5C22544A-7EE6-4342-B048-85BDC9FD1C3A}</a:tableStyleId>
              </a:tblPr>
              <a:tblGrid>
                <a:gridCol w="1447800"/>
                <a:gridCol w="3429000"/>
              </a:tblGrid>
              <a:tr h="457200">
                <a:tc>
                  <a:txBody>
                    <a:bodyPr/>
                    <a:lstStyle/>
                    <a:p>
                      <a:pPr algn="ctr"/>
                      <a:r>
                        <a:rPr lang="en-IN" sz="1600" b="1" dirty="0" smtClean="0">
                          <a:latin typeface="Arial" pitchFamily="34" charset="0"/>
                          <a:cs typeface="Arial" pitchFamily="34" charset="0"/>
                        </a:rPr>
                        <a:t>Sequence</a:t>
                      </a:r>
                      <a:endParaRPr lang="en-IN" sz="1600" b="1" dirty="0">
                        <a:latin typeface="Arial" pitchFamily="34" charset="0"/>
                        <a:cs typeface="Arial" pitchFamily="34" charset="0"/>
                      </a:endParaRPr>
                    </a:p>
                  </a:txBody>
                  <a:tcPr/>
                </a:tc>
                <a:tc>
                  <a:txBody>
                    <a:bodyPr/>
                    <a:lstStyle/>
                    <a:p>
                      <a:pPr algn="l"/>
                      <a:r>
                        <a:rPr lang="en-IN" sz="1600" b="1" i="0" kern="1200" dirty="0" smtClean="0">
                          <a:solidFill>
                            <a:schemeClr val="lt1"/>
                          </a:solidFill>
                          <a:latin typeface="Arial" pitchFamily="34" charset="0"/>
                          <a:ea typeface="+mn-ea"/>
                          <a:cs typeface="Arial" pitchFamily="34" charset="0"/>
                        </a:rPr>
                        <a:t>Meaning</a:t>
                      </a:r>
                      <a:endParaRPr lang="en-IN" sz="1600" b="1" dirty="0">
                        <a:latin typeface="Arial" pitchFamily="34" charset="0"/>
                        <a:cs typeface="Arial" pitchFamily="34" charset="0"/>
                      </a:endParaRPr>
                    </a:p>
                  </a:txBody>
                  <a:tcPr/>
                </a:tc>
              </a:tr>
              <a:tr h="398602">
                <a:tc>
                  <a:txBody>
                    <a:bodyPr/>
                    <a:lstStyle/>
                    <a:p>
                      <a:r>
                        <a:rPr lang="en-IN" sz="1800" b="0" i="0" kern="1200" dirty="0" smtClean="0">
                          <a:solidFill>
                            <a:schemeClr val="dk1"/>
                          </a:solidFill>
                          <a:latin typeface="+mn-lt"/>
                          <a:ea typeface="+mn-ea"/>
                          <a:cs typeface="+mn-cs"/>
                        </a:rPr>
                        <a:t>\a</a:t>
                      </a:r>
                      <a:endParaRPr lang="en-IN" sz="1600" b="1" dirty="0">
                        <a:latin typeface="Arial" pitchFamily="34" charset="0"/>
                        <a:cs typeface="Arial" pitchFamily="34" charset="0"/>
                      </a:endParaRPr>
                    </a:p>
                  </a:txBody>
                  <a:tcPr/>
                </a:tc>
                <a:tc>
                  <a:txBody>
                    <a:bodyPr/>
                    <a:lstStyle/>
                    <a:p>
                      <a:pPr algn="l"/>
                      <a:r>
                        <a:rPr lang="en-IN" sz="1800" b="0" i="0" kern="1200" dirty="0" smtClean="0">
                          <a:solidFill>
                            <a:schemeClr val="dk1"/>
                          </a:solidFill>
                          <a:latin typeface="+mn-lt"/>
                          <a:ea typeface="+mn-ea"/>
                          <a:cs typeface="+mn-cs"/>
                        </a:rPr>
                        <a:t>audible alert</a:t>
                      </a:r>
                      <a:endParaRPr lang="en-IN" sz="1600" b="1" dirty="0">
                        <a:latin typeface="Arial" pitchFamily="34" charset="0"/>
                        <a:cs typeface="Arial" pitchFamily="34" charset="0"/>
                      </a:endParaRPr>
                    </a:p>
                  </a:txBody>
                  <a:tcPr/>
                </a:tc>
              </a:tr>
              <a:tr h="459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\b</a:t>
                      </a:r>
                      <a:endParaRPr lang="en-IN" sz="1600" b="1" dirty="0" smtClean="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backspace</a:t>
                      </a:r>
                      <a:endParaRPr lang="en-IN" sz="1600" b="1" dirty="0" smtClean="0">
                        <a:latin typeface="Arial" pitchFamily="34" charset="0"/>
                        <a:cs typeface="Arial" pitchFamily="34" charset="0"/>
                      </a:endParaRPr>
                    </a:p>
                  </a:txBody>
                  <a:tcPr/>
                </a:tc>
              </a:tr>
              <a:tr h="459828">
                <a:tc>
                  <a:txBody>
                    <a:bodyPr/>
                    <a:lstStyle/>
                    <a:p>
                      <a:r>
                        <a:rPr lang="en-IN" sz="1800" b="0" i="0" kern="1200" dirty="0" smtClean="0">
                          <a:solidFill>
                            <a:schemeClr val="dk1"/>
                          </a:solidFill>
                          <a:latin typeface="+mn-lt"/>
                          <a:ea typeface="+mn-ea"/>
                          <a:cs typeface="+mn-cs"/>
                        </a:rPr>
                        <a:t>\f</a:t>
                      </a:r>
                      <a:endParaRPr lang="en-IN" sz="1600" b="1" dirty="0">
                        <a:latin typeface="Arial" pitchFamily="34" charset="0"/>
                        <a:cs typeface="Arial" pitchFamily="34" charset="0"/>
                      </a:endParaRPr>
                    </a:p>
                  </a:txBody>
                  <a:tcPr/>
                </a:tc>
                <a:tc>
                  <a:txBody>
                    <a:bodyPr/>
                    <a:lstStyle/>
                    <a:p>
                      <a:pPr algn="l"/>
                      <a:r>
                        <a:rPr lang="en-IN" sz="1800" b="0" i="0" kern="1200" dirty="0" err="1" smtClean="0">
                          <a:solidFill>
                            <a:schemeClr val="dk1"/>
                          </a:solidFill>
                          <a:latin typeface="+mn-lt"/>
                          <a:ea typeface="+mn-ea"/>
                          <a:cs typeface="+mn-cs"/>
                        </a:rPr>
                        <a:t>formfeed</a:t>
                      </a:r>
                      <a:endParaRPr lang="en-IN" sz="1600" b="1" dirty="0">
                        <a:latin typeface="Arial" pitchFamily="34" charset="0"/>
                        <a:cs typeface="Arial" pitchFamily="34" charset="0"/>
                      </a:endParaRPr>
                    </a:p>
                  </a:txBody>
                  <a:tcPr/>
                </a:tc>
              </a:tr>
              <a:tr h="459828">
                <a:tc>
                  <a:txBody>
                    <a:bodyPr/>
                    <a:lstStyle/>
                    <a:p>
                      <a:r>
                        <a:rPr lang="en-IN" sz="1600" b="1" dirty="0" smtClean="0">
                          <a:latin typeface="Arial" pitchFamily="34" charset="0"/>
                          <a:cs typeface="Arial" pitchFamily="34" charset="0"/>
                        </a:rPr>
                        <a:t>\n</a:t>
                      </a:r>
                      <a:endParaRPr lang="en-IN" sz="1600" b="1" dirty="0">
                        <a:latin typeface="Arial" pitchFamily="34" charset="0"/>
                        <a:cs typeface="Arial" pitchFamily="34" charset="0"/>
                      </a:endParaRPr>
                    </a:p>
                  </a:txBody>
                  <a:tcPr/>
                </a:tc>
                <a:tc>
                  <a:txBody>
                    <a:bodyPr/>
                    <a:lstStyle/>
                    <a:p>
                      <a:pPr algn="l"/>
                      <a:r>
                        <a:rPr lang="en-IN" sz="1800" b="0" i="0" kern="1200" dirty="0" smtClean="0">
                          <a:solidFill>
                            <a:schemeClr val="dk1"/>
                          </a:solidFill>
                          <a:latin typeface="+mn-lt"/>
                          <a:ea typeface="+mn-ea"/>
                          <a:cs typeface="+mn-cs"/>
                        </a:rPr>
                        <a:t>newline, or linefeed</a:t>
                      </a:r>
                      <a:endParaRPr lang="en-IN" sz="1600" b="1" dirty="0">
                        <a:latin typeface="Arial" pitchFamily="34" charset="0"/>
                        <a:cs typeface="Arial" pitchFamily="34" charset="0"/>
                      </a:endParaRPr>
                    </a:p>
                  </a:txBody>
                  <a:tcPr/>
                </a:tc>
              </a:tr>
              <a:tr h="459828">
                <a:tc>
                  <a:txBody>
                    <a:bodyPr/>
                    <a:lstStyle/>
                    <a:p>
                      <a:r>
                        <a:rPr lang="en-IN" sz="1600" b="1" dirty="0" smtClean="0">
                          <a:latin typeface="Arial" pitchFamily="34" charset="0"/>
                          <a:cs typeface="Arial" pitchFamily="34" charset="0"/>
                        </a:rPr>
                        <a:t>\r</a:t>
                      </a:r>
                      <a:endParaRPr lang="en-IN" sz="1600" b="1" dirty="0">
                        <a:latin typeface="Arial" pitchFamily="34" charset="0"/>
                        <a:cs typeface="Arial" pitchFamily="34" charset="0"/>
                      </a:endParaRPr>
                    </a:p>
                  </a:txBody>
                  <a:tcPr/>
                </a:tc>
                <a:tc>
                  <a:txBody>
                    <a:bodyPr/>
                    <a:lstStyle/>
                    <a:p>
                      <a:pPr algn="l"/>
                      <a:r>
                        <a:rPr lang="en-IN" sz="1800" b="0" i="0" kern="1200" dirty="0" smtClean="0">
                          <a:solidFill>
                            <a:schemeClr val="dk1"/>
                          </a:solidFill>
                          <a:latin typeface="+mn-lt"/>
                          <a:ea typeface="+mn-ea"/>
                          <a:cs typeface="+mn-cs"/>
                        </a:rPr>
                        <a:t>carriage return</a:t>
                      </a:r>
                      <a:endParaRPr lang="en-IN" sz="1600" b="1" dirty="0">
                        <a:latin typeface="Arial" pitchFamily="34" charset="0"/>
                        <a:cs typeface="Arial" pitchFamily="34" charset="0"/>
                      </a:endParaRPr>
                    </a:p>
                  </a:txBody>
                  <a:tcPr/>
                </a:tc>
              </a:tr>
              <a:tr h="459828">
                <a:tc>
                  <a:txBody>
                    <a:bodyPr/>
                    <a:lstStyle/>
                    <a:p>
                      <a:r>
                        <a:rPr lang="en-IN" sz="1600" b="1" dirty="0" smtClean="0">
                          <a:latin typeface="Arial" pitchFamily="34" charset="0"/>
                          <a:cs typeface="Arial" pitchFamily="34" charset="0"/>
                        </a:rPr>
                        <a:t>\t</a:t>
                      </a:r>
                      <a:endParaRPr lang="en-IN" sz="1600" b="1" dirty="0">
                        <a:latin typeface="Arial" pitchFamily="34" charset="0"/>
                        <a:cs typeface="Arial" pitchFamily="34" charset="0"/>
                      </a:endParaRPr>
                    </a:p>
                  </a:txBody>
                  <a:tcPr/>
                </a:tc>
                <a:tc>
                  <a:txBody>
                    <a:bodyPr/>
                    <a:lstStyle/>
                    <a:p>
                      <a:pPr algn="l"/>
                      <a:r>
                        <a:rPr lang="en-IN" sz="1800" b="0" i="0" kern="1200" dirty="0" smtClean="0">
                          <a:solidFill>
                            <a:schemeClr val="dk1"/>
                          </a:solidFill>
                          <a:latin typeface="+mn-lt"/>
                          <a:ea typeface="+mn-ea"/>
                          <a:cs typeface="+mn-cs"/>
                        </a:rPr>
                        <a:t>tab</a:t>
                      </a:r>
                      <a:endParaRPr lang="en-IN" sz="1600" b="1" dirty="0">
                        <a:latin typeface="Arial" pitchFamily="34" charset="0"/>
                        <a:cs typeface="Arial" pitchFamily="34" charset="0"/>
                      </a:endParaRPr>
                    </a:p>
                  </a:txBody>
                  <a:tcPr/>
                </a:tc>
              </a:tr>
              <a:tr h="459828">
                <a:tc>
                  <a:txBody>
                    <a:bodyPr/>
                    <a:lstStyle/>
                    <a:p>
                      <a:r>
                        <a:rPr lang="en-IN" sz="1600" b="1" dirty="0" smtClean="0">
                          <a:latin typeface="Arial" pitchFamily="34" charset="0"/>
                          <a:cs typeface="Arial" pitchFamily="34" charset="0"/>
                        </a:rPr>
                        <a:t>\v</a:t>
                      </a:r>
                      <a:endParaRPr lang="en-IN" sz="1600" b="1" dirty="0">
                        <a:latin typeface="Arial" pitchFamily="34" charset="0"/>
                        <a:cs typeface="Arial" pitchFamily="34" charset="0"/>
                      </a:endParaRPr>
                    </a:p>
                  </a:txBody>
                  <a:tcPr/>
                </a:tc>
                <a:tc>
                  <a:txBody>
                    <a:bodyPr/>
                    <a:lstStyle/>
                    <a:p>
                      <a:pPr algn="l"/>
                      <a:r>
                        <a:rPr lang="en-IN" sz="1800" b="0" i="0" kern="1200" dirty="0" smtClean="0">
                          <a:solidFill>
                            <a:schemeClr val="dk1"/>
                          </a:solidFill>
                          <a:latin typeface="+mn-lt"/>
                          <a:ea typeface="+mn-ea"/>
                          <a:cs typeface="+mn-cs"/>
                        </a:rPr>
                        <a:t>vertical tab</a:t>
                      </a:r>
                      <a:endParaRPr lang="en-IN" sz="1600" b="1" dirty="0">
                        <a:latin typeface="Arial" pitchFamily="34" charset="0"/>
                        <a:cs typeface="Arial" pitchFamily="34" charset="0"/>
                      </a:endParaRPr>
                    </a:p>
                  </a:txBody>
                  <a:tcPr/>
                </a:tc>
              </a:tr>
              <a:tr h="459828">
                <a:tc>
                  <a:txBody>
                    <a:bodyPr/>
                    <a:lstStyle/>
                    <a:p>
                      <a:r>
                        <a:rPr lang="en-IN" sz="1600" b="1" dirty="0" smtClean="0">
                          <a:latin typeface="Arial" pitchFamily="34" charset="0"/>
                          <a:cs typeface="Arial" pitchFamily="34" charset="0"/>
                        </a:rPr>
                        <a:t>\\</a:t>
                      </a:r>
                      <a:endParaRPr lang="en-IN" sz="1600" b="1" dirty="0">
                        <a:latin typeface="Arial" pitchFamily="34" charset="0"/>
                        <a:cs typeface="Arial" pitchFamily="34" charset="0"/>
                      </a:endParaRPr>
                    </a:p>
                  </a:txBody>
                  <a:tcPr/>
                </a:tc>
                <a:tc>
                  <a:txBody>
                    <a:bodyPr/>
                    <a:lstStyle/>
                    <a:p>
                      <a:pPr algn="l"/>
                      <a:r>
                        <a:rPr lang="en-IN" sz="1800" b="0" i="0" kern="1200" dirty="0" smtClean="0">
                          <a:solidFill>
                            <a:schemeClr val="dk1"/>
                          </a:solidFill>
                          <a:latin typeface="+mn-lt"/>
                          <a:ea typeface="+mn-ea"/>
                          <a:cs typeface="+mn-cs"/>
                        </a:rPr>
                        <a:t>backslash</a:t>
                      </a:r>
                      <a:endParaRPr lang="en-IN" sz="1600" b="1" dirty="0">
                        <a:latin typeface="Arial" pitchFamily="34" charset="0"/>
                        <a:cs typeface="Arial" pitchFamily="34" charset="0"/>
                      </a:endParaRPr>
                    </a:p>
                  </a:txBody>
                  <a:tcPr/>
                </a:tc>
              </a:tr>
            </a:tbl>
          </a:graphicData>
        </a:graphic>
      </p:graphicFrame>
      <p:sp>
        <p:nvSpPr>
          <p:cNvPr id="11" name="TextBox 10"/>
          <p:cNvSpPr txBox="1"/>
          <p:nvPr/>
        </p:nvSpPr>
        <p:spPr>
          <a:xfrm>
            <a:off x="762000" y="762002"/>
            <a:ext cx="7924800" cy="1015663"/>
          </a:xfrm>
          <a:prstGeom prst="rect">
            <a:avLst/>
          </a:prstGeom>
          <a:noFill/>
        </p:spPr>
        <p:txBody>
          <a:bodyPr wrap="square" rtlCol="0">
            <a:spAutoFit/>
          </a:bodyPr>
          <a:lstStyle/>
          <a:p>
            <a:r>
              <a:rPr lang="en-IN" sz="2000" b="1" u="sng" dirty="0" err="1" smtClean="0">
                <a:latin typeface="Arial" pitchFamily="34" charset="0"/>
                <a:cs typeface="Arial" pitchFamily="34" charset="0"/>
              </a:rPr>
              <a:t>printf</a:t>
            </a:r>
            <a:r>
              <a:rPr lang="en-IN" sz="2000" b="1" u="sng" dirty="0" smtClean="0">
                <a:latin typeface="Arial" pitchFamily="34" charset="0"/>
                <a:cs typeface="Arial" pitchFamily="34" charset="0"/>
              </a:rPr>
              <a:t> special characters</a:t>
            </a:r>
          </a:p>
          <a:p>
            <a:r>
              <a:rPr lang="en-IN" sz="2000" dirty="0" smtClean="0">
                <a:latin typeface="Arial" pitchFamily="34" charset="0"/>
                <a:cs typeface="Arial" pitchFamily="34" charset="0"/>
              </a:rPr>
              <a:t>The following character sequences have a special meaning when used as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 format </a:t>
            </a:r>
            <a:r>
              <a:rPr lang="en-IN" sz="2000" dirty="0" err="1" smtClean="0">
                <a:latin typeface="Arial" pitchFamily="34" charset="0"/>
                <a:cs typeface="Arial" pitchFamily="34" charset="0"/>
              </a:rPr>
              <a:t>specifiers</a:t>
            </a:r>
            <a:endParaRPr lang="en-IN" sz="2000" b="1" u="sng"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73</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
        <p:nvSpPr>
          <p:cNvPr id="11" name="TextBox 10"/>
          <p:cNvSpPr txBox="1"/>
          <p:nvPr/>
        </p:nvSpPr>
        <p:spPr>
          <a:xfrm>
            <a:off x="762000" y="762001"/>
            <a:ext cx="7924800" cy="5632311"/>
          </a:xfrm>
          <a:prstGeom prst="rect">
            <a:avLst/>
          </a:prstGeom>
          <a:noFill/>
        </p:spPr>
        <p:txBody>
          <a:bodyPr wrap="square" rtlCol="0">
            <a:spAutoFit/>
          </a:bodyPr>
          <a:lstStyle/>
          <a:p>
            <a:r>
              <a:rPr lang="en-IN" sz="2000" b="1" u="sng" dirty="0" smtClean="0">
                <a:latin typeface="Arial" pitchFamily="34" charset="0"/>
                <a:cs typeface="Arial" pitchFamily="34" charset="0"/>
              </a:rPr>
              <a:t>Formatted input</a:t>
            </a:r>
          </a:p>
          <a:p>
            <a:r>
              <a:rPr lang="en-IN" sz="2000" dirty="0" smtClean="0">
                <a:latin typeface="Arial" pitchFamily="34" charset="0"/>
                <a:cs typeface="Arial" pitchFamily="34" charset="0"/>
              </a:rPr>
              <a:t>Use </a:t>
            </a:r>
            <a:r>
              <a:rPr lang="en-IN" sz="2000" dirty="0" err="1" smtClean="0">
                <a:latin typeface="Arial" pitchFamily="34" charset="0"/>
                <a:cs typeface="Arial" pitchFamily="34" charset="0"/>
              </a:rPr>
              <a:t>scanf</a:t>
            </a:r>
            <a:r>
              <a:rPr lang="en-IN" sz="2000" dirty="0" smtClean="0">
                <a:latin typeface="Arial" pitchFamily="34" charset="0"/>
                <a:cs typeface="Arial" pitchFamily="34" charset="0"/>
              </a:rPr>
              <a:t> function</a:t>
            </a:r>
          </a:p>
          <a:p>
            <a:endParaRPr lang="en-IN" sz="2000" b="1" u="sng" dirty="0" smtClean="0">
              <a:latin typeface="Arial" pitchFamily="34" charset="0"/>
              <a:cs typeface="Arial" pitchFamily="34" charset="0"/>
            </a:endParaRPr>
          </a:p>
          <a:p>
            <a:r>
              <a:rPr lang="en-IN" sz="2000" dirty="0" err="1" smtClean="0">
                <a:latin typeface="Arial" pitchFamily="34" charset="0"/>
                <a:cs typeface="Arial" pitchFamily="34" charset="0"/>
              </a:rPr>
              <a:t>scanf</a:t>
            </a:r>
            <a:r>
              <a:rPr lang="en-IN" sz="2000" dirty="0" smtClean="0">
                <a:latin typeface="Arial" pitchFamily="34" charset="0"/>
                <a:cs typeface="Arial" pitchFamily="34" charset="0"/>
              </a:rPr>
              <a:t> (“%c”, &amp;</a:t>
            </a:r>
            <a:r>
              <a:rPr lang="en-IN" sz="2000" dirty="0" err="1" smtClean="0">
                <a:latin typeface="Arial" pitchFamily="34" charset="0"/>
                <a:cs typeface="Arial" pitchFamily="34" charset="0"/>
              </a:rPr>
              <a:t>addr</a:t>
            </a:r>
            <a:r>
              <a:rPr lang="en-IN" sz="2000" dirty="0" smtClean="0">
                <a:latin typeface="Arial" pitchFamily="34" charset="0"/>
                <a:cs typeface="Arial" pitchFamily="34" charset="0"/>
              </a:rPr>
              <a:t>); - For a character</a:t>
            </a:r>
          </a:p>
          <a:p>
            <a:r>
              <a:rPr lang="en-IN" sz="2000" dirty="0" err="1" smtClean="0">
                <a:latin typeface="Arial" pitchFamily="34" charset="0"/>
                <a:cs typeface="Arial" pitchFamily="34" charset="0"/>
              </a:rPr>
              <a:t>scanf</a:t>
            </a:r>
            <a:r>
              <a:rPr lang="en-IN" sz="2000" dirty="0" smtClean="0">
                <a:latin typeface="Arial" pitchFamily="34" charset="0"/>
                <a:cs typeface="Arial" pitchFamily="34" charset="0"/>
              </a:rPr>
              <a:t> (“%d”, &amp;</a:t>
            </a:r>
            <a:r>
              <a:rPr lang="en-IN" sz="2000" dirty="0" err="1" smtClean="0">
                <a:latin typeface="Arial" pitchFamily="34" charset="0"/>
                <a:cs typeface="Arial" pitchFamily="34" charset="0"/>
              </a:rPr>
              <a:t>addr</a:t>
            </a:r>
            <a:r>
              <a:rPr lang="en-IN" sz="2000" dirty="0" smtClean="0">
                <a:latin typeface="Arial" pitchFamily="34" charset="0"/>
                <a:cs typeface="Arial" pitchFamily="34" charset="0"/>
              </a:rPr>
              <a:t>); - For an integer</a:t>
            </a:r>
          </a:p>
          <a:p>
            <a:r>
              <a:rPr lang="en-IN" sz="2000" dirty="0" err="1" smtClean="0">
                <a:latin typeface="Arial" pitchFamily="34" charset="0"/>
                <a:cs typeface="Arial" pitchFamily="34" charset="0"/>
              </a:rPr>
              <a:t>scanf</a:t>
            </a:r>
            <a:r>
              <a:rPr lang="en-IN" sz="2000" dirty="0" smtClean="0">
                <a:latin typeface="Arial" pitchFamily="34" charset="0"/>
                <a:cs typeface="Arial" pitchFamily="34" charset="0"/>
              </a:rPr>
              <a:t> (“%f”, &amp;</a:t>
            </a:r>
            <a:r>
              <a:rPr lang="en-IN" sz="2000" dirty="0" err="1" smtClean="0">
                <a:latin typeface="Arial" pitchFamily="34" charset="0"/>
                <a:cs typeface="Arial" pitchFamily="34" charset="0"/>
              </a:rPr>
              <a:t>addr</a:t>
            </a:r>
            <a:r>
              <a:rPr lang="en-IN" sz="2000" dirty="0" smtClean="0">
                <a:latin typeface="Arial" pitchFamily="34" charset="0"/>
                <a:cs typeface="Arial" pitchFamily="34" charset="0"/>
              </a:rPr>
              <a:t>);  - For a single precision floating point number</a:t>
            </a:r>
          </a:p>
          <a:p>
            <a:r>
              <a:rPr lang="en-IN" sz="2000" dirty="0" err="1" smtClean="0">
                <a:latin typeface="Arial" pitchFamily="34" charset="0"/>
                <a:cs typeface="Arial" pitchFamily="34" charset="0"/>
              </a:rPr>
              <a:t>scanf</a:t>
            </a:r>
            <a:r>
              <a:rPr lang="en-IN" sz="2000" dirty="0" smtClean="0">
                <a:latin typeface="Arial" pitchFamily="34" charset="0"/>
                <a:cs typeface="Arial" pitchFamily="34" charset="0"/>
              </a:rPr>
              <a:t> (“%lf”, &amp;</a:t>
            </a:r>
            <a:r>
              <a:rPr lang="en-IN" sz="2000" dirty="0" err="1" smtClean="0">
                <a:latin typeface="Arial" pitchFamily="34" charset="0"/>
                <a:cs typeface="Arial" pitchFamily="34" charset="0"/>
              </a:rPr>
              <a:t>addr</a:t>
            </a:r>
            <a:r>
              <a:rPr lang="en-IN" sz="2000" dirty="0" smtClean="0">
                <a:latin typeface="Arial" pitchFamily="34" charset="0"/>
                <a:cs typeface="Arial" pitchFamily="34" charset="0"/>
              </a:rPr>
              <a:t>);  - For a double precision floating point number</a:t>
            </a:r>
          </a:p>
          <a:p>
            <a:endParaRPr lang="en-US" sz="2000" b="1" dirty="0" smtClean="0">
              <a:latin typeface="Arial" pitchFamily="34" charset="0"/>
              <a:cs typeface="Arial" pitchFamily="34" charset="0"/>
            </a:endParaRPr>
          </a:p>
          <a:p>
            <a:r>
              <a:rPr lang="en-US" sz="2000" b="1" u="sng" dirty="0" smtClean="0">
                <a:latin typeface="Arial" pitchFamily="34" charset="0"/>
                <a:cs typeface="Arial" pitchFamily="34" charset="0"/>
              </a:rPr>
              <a:t>Return values of </a:t>
            </a:r>
            <a:r>
              <a:rPr lang="en-US" sz="2000" b="1" u="sng" dirty="0" err="1" smtClean="0">
                <a:latin typeface="Arial" pitchFamily="34" charset="0"/>
                <a:cs typeface="Arial" pitchFamily="34" charset="0"/>
              </a:rPr>
              <a:t>printf</a:t>
            </a:r>
            <a:r>
              <a:rPr lang="en-US" sz="2000" b="1" u="sng" dirty="0" smtClean="0">
                <a:latin typeface="Arial" pitchFamily="34" charset="0"/>
                <a:cs typeface="Arial" pitchFamily="34" charset="0"/>
              </a:rPr>
              <a:t>() and </a:t>
            </a:r>
            <a:r>
              <a:rPr lang="en-US" sz="2000" b="1" u="sng" dirty="0" err="1" smtClean="0">
                <a:latin typeface="Arial" pitchFamily="34" charset="0"/>
                <a:cs typeface="Arial" pitchFamily="34" charset="0"/>
              </a:rPr>
              <a:t>scanf</a:t>
            </a:r>
            <a:r>
              <a:rPr lang="en-US" sz="2000" b="1" u="sng" dirty="0" smtClean="0">
                <a:latin typeface="Arial" pitchFamily="34" charset="0"/>
                <a:cs typeface="Arial" pitchFamily="34" charset="0"/>
              </a:rPr>
              <a:t>() in C</a:t>
            </a:r>
            <a:endParaRPr lang="en-US" sz="2000" u="sng" dirty="0" smtClean="0">
              <a:latin typeface="Arial" pitchFamily="34" charset="0"/>
              <a:cs typeface="Arial" pitchFamily="34" charset="0"/>
            </a:endParaRPr>
          </a:p>
          <a:p>
            <a:r>
              <a:rPr lang="en-US" sz="2000" b="1" dirty="0" err="1" smtClean="0">
                <a:latin typeface="Arial" pitchFamily="34" charset="0"/>
                <a:cs typeface="Arial" pitchFamily="34" charset="0"/>
              </a:rPr>
              <a:t>printf</a:t>
            </a:r>
            <a:r>
              <a:rPr lang="en-US" sz="2000" dirty="0" smtClean="0">
                <a:latin typeface="Arial" pitchFamily="34" charset="0"/>
                <a:cs typeface="Arial" pitchFamily="34" charset="0"/>
              </a:rPr>
              <a:t>() : It </a:t>
            </a:r>
            <a:r>
              <a:rPr lang="en-US" sz="2000" b="1" dirty="0" smtClean="0">
                <a:latin typeface="Arial" pitchFamily="34" charset="0"/>
                <a:cs typeface="Arial" pitchFamily="34" charset="0"/>
              </a:rPr>
              <a:t>returns</a:t>
            </a:r>
            <a:r>
              <a:rPr lang="en-US" sz="2000" dirty="0" smtClean="0">
                <a:latin typeface="Arial" pitchFamily="34" charset="0"/>
                <a:cs typeface="Arial" pitchFamily="34" charset="0"/>
              </a:rPr>
              <a:t> total number of characters printed, Or negative </a:t>
            </a:r>
            <a:r>
              <a:rPr lang="en-US" sz="2000" b="1" dirty="0" smtClean="0">
                <a:latin typeface="Arial" pitchFamily="34" charset="0"/>
                <a:cs typeface="Arial" pitchFamily="34" charset="0"/>
              </a:rPr>
              <a:t>value</a:t>
            </a:r>
            <a:r>
              <a:rPr lang="en-US" sz="2000" dirty="0" smtClean="0">
                <a:latin typeface="Arial" pitchFamily="34" charset="0"/>
                <a:cs typeface="Arial" pitchFamily="34" charset="0"/>
              </a:rPr>
              <a:t> if an output error or an encoding error. </a:t>
            </a:r>
          </a:p>
          <a:p>
            <a:r>
              <a:rPr lang="en-US" sz="2000" b="1" dirty="0" err="1" smtClean="0">
                <a:latin typeface="Arial" pitchFamily="34" charset="0"/>
                <a:cs typeface="Arial" pitchFamily="34" charset="0"/>
              </a:rPr>
              <a:t>scanf</a:t>
            </a:r>
            <a:r>
              <a:rPr lang="en-US" sz="2000" dirty="0" smtClean="0">
                <a:latin typeface="Arial" pitchFamily="34" charset="0"/>
                <a:cs typeface="Arial" pitchFamily="34" charset="0"/>
              </a:rPr>
              <a:t>() </a:t>
            </a:r>
            <a:r>
              <a:rPr lang="en-US" sz="2000" u="sng" dirty="0" smtClean="0">
                <a:latin typeface="Arial" pitchFamily="34" charset="0"/>
                <a:cs typeface="Arial" pitchFamily="34" charset="0"/>
              </a:rPr>
              <a:t>: It </a:t>
            </a:r>
            <a:r>
              <a:rPr lang="en-US" sz="2000" b="1" u="sng" dirty="0" smtClean="0">
                <a:latin typeface="Arial" pitchFamily="34" charset="0"/>
                <a:cs typeface="Arial" pitchFamily="34" charset="0"/>
              </a:rPr>
              <a:t>returns</a:t>
            </a:r>
            <a:r>
              <a:rPr lang="en-US" sz="2000" u="sng" dirty="0" smtClean="0">
                <a:latin typeface="Arial" pitchFamily="34" charset="0"/>
                <a:cs typeface="Arial" pitchFamily="34" charset="0"/>
              </a:rPr>
              <a:t> total number of inputs scanned successfully</a:t>
            </a:r>
            <a:r>
              <a:rPr lang="en-US" sz="2000" dirty="0" smtClean="0">
                <a:latin typeface="Arial" pitchFamily="34" charset="0"/>
                <a:cs typeface="Arial" pitchFamily="34" charset="0"/>
              </a:rPr>
              <a:t>, or EOF if input failure occurs before the first receiving argument was assigned.</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Write a program to accept a character, an integer, floating point number and a double from the keyboard and display them on the screen.</a:t>
            </a:r>
            <a:endParaRPr lang="en-IN" sz="2000"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anim calcmode="lin" valueType="num">
                                      <p:cBhvr additive="base">
                                        <p:cTn id="43"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9" end="9"/>
                                            </p:txEl>
                                          </p:spTgt>
                                        </p:tgtEl>
                                        <p:attrNameLst>
                                          <p:attrName>style.visibility</p:attrName>
                                        </p:attrNameLst>
                                      </p:cBhvr>
                                      <p:to>
                                        <p:strVal val="visible"/>
                                      </p:to>
                                    </p:set>
                                    <p:anim calcmode="lin" valueType="num">
                                      <p:cBhvr additive="base">
                                        <p:cTn id="49"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10" end="10"/>
                                            </p:txEl>
                                          </p:spTgt>
                                        </p:tgtEl>
                                        <p:attrNameLst>
                                          <p:attrName>style.visibility</p:attrName>
                                        </p:attrNameLst>
                                      </p:cBhvr>
                                      <p:to>
                                        <p:strVal val="visible"/>
                                      </p:to>
                                    </p:set>
                                    <p:anim calcmode="lin" valueType="num">
                                      <p:cBhvr additive="base">
                                        <p:cTn id="55"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xEl>
                                              <p:pRg st="12" end="12"/>
                                            </p:txEl>
                                          </p:spTgt>
                                        </p:tgtEl>
                                        <p:attrNameLst>
                                          <p:attrName>style.visibility</p:attrName>
                                        </p:attrNameLst>
                                      </p:cBhvr>
                                      <p:to>
                                        <p:strVal val="visible"/>
                                      </p:to>
                                    </p:set>
                                    <p:anim calcmode="lin" valueType="num">
                                      <p:cBhvr additive="base">
                                        <p:cTn id="61"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74</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
        <p:nvSpPr>
          <p:cNvPr id="1026" name="AutoShape 2" descr="Image result for little endian"/>
          <p:cNvSpPr>
            <a:spLocks noChangeAspect="1" noChangeArrowheads="1"/>
          </p:cNvSpPr>
          <p:nvPr/>
        </p:nvSpPr>
        <p:spPr bwMode="auto">
          <a:xfrm>
            <a:off x="155575" y="-914400"/>
            <a:ext cx="3810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little endian"/>
          <p:cNvSpPr>
            <a:spLocks noChangeAspect="1" noChangeArrowheads="1"/>
          </p:cNvSpPr>
          <p:nvPr/>
        </p:nvSpPr>
        <p:spPr bwMode="auto">
          <a:xfrm>
            <a:off x="155576" y="-1744663"/>
            <a:ext cx="6772275" cy="3638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little_big_endian.png"/>
          <p:cNvPicPr>
            <a:picLocks noChangeAspect="1"/>
          </p:cNvPicPr>
          <p:nvPr/>
        </p:nvPicPr>
        <p:blipFill>
          <a:blip r:embed="rId3" cstate="print"/>
          <a:stretch>
            <a:fillRect/>
          </a:stretch>
        </p:blipFill>
        <p:spPr>
          <a:xfrm>
            <a:off x="838201" y="1828800"/>
            <a:ext cx="7563025" cy="4065126"/>
          </a:xfrm>
          <a:prstGeom prst="rect">
            <a:avLst/>
          </a:prstGeom>
        </p:spPr>
      </p:pic>
      <p:sp>
        <p:nvSpPr>
          <p:cNvPr id="10" name="TextBox 9"/>
          <p:cNvSpPr txBox="1"/>
          <p:nvPr/>
        </p:nvSpPr>
        <p:spPr>
          <a:xfrm>
            <a:off x="990600" y="990600"/>
            <a:ext cx="7010400" cy="400110"/>
          </a:xfrm>
          <a:prstGeom prst="rect">
            <a:avLst/>
          </a:prstGeom>
          <a:noFill/>
        </p:spPr>
        <p:txBody>
          <a:bodyPr wrap="square" rtlCol="0">
            <a:spAutoFit/>
          </a:bodyPr>
          <a:lstStyle/>
          <a:p>
            <a:r>
              <a:rPr lang="en-US" sz="2000" b="1" dirty="0" smtClean="0">
                <a:latin typeface="Arial" pitchFamily="34" charset="0"/>
                <a:cs typeface="Arial" pitchFamily="34" charset="0"/>
              </a:rPr>
              <a:t>Intel  (32 bit)– Little </a:t>
            </a:r>
            <a:r>
              <a:rPr lang="en-US" sz="2000" b="1" dirty="0" err="1" smtClean="0">
                <a:latin typeface="Arial" pitchFamily="34" charset="0"/>
                <a:cs typeface="Arial" pitchFamily="34" charset="0"/>
              </a:rPr>
              <a:t>Endian</a:t>
            </a:r>
            <a:r>
              <a:rPr lang="en-US" sz="2000" b="1" dirty="0" smtClean="0">
                <a:latin typeface="Arial" pitchFamily="34" charset="0"/>
                <a:cs typeface="Arial" pitchFamily="34" charset="0"/>
              </a:rPr>
              <a:t>,   SUN SPARC – Big </a:t>
            </a:r>
            <a:r>
              <a:rPr lang="en-US" sz="2000" b="1" dirty="0" err="1" smtClean="0">
                <a:latin typeface="Arial" pitchFamily="34" charset="0"/>
                <a:cs typeface="Arial" pitchFamily="34" charset="0"/>
              </a:rPr>
              <a:t>Endian</a:t>
            </a:r>
            <a:r>
              <a:rPr lang="en-US" sz="2000" b="1" dirty="0" smtClean="0">
                <a:latin typeface="Arial" pitchFamily="34" charset="0"/>
                <a:cs typeface="Arial" pitchFamily="34" charset="0"/>
              </a:rPr>
              <a:t> </a:t>
            </a:r>
            <a:endParaRPr lang="en-US" sz="2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75</a:t>
            </a:fld>
            <a:endParaRPr lang="en-US" dirty="0"/>
          </a:p>
        </p:txBody>
      </p:sp>
      <p:sp>
        <p:nvSpPr>
          <p:cNvPr id="9" name="TextBox 8"/>
          <p:cNvSpPr txBox="1"/>
          <p:nvPr/>
        </p:nvSpPr>
        <p:spPr>
          <a:xfrm>
            <a:off x="533400" y="838202"/>
            <a:ext cx="8001000" cy="5632311"/>
          </a:xfrm>
          <a:prstGeom prst="rect">
            <a:avLst/>
          </a:prstGeom>
          <a:noFill/>
        </p:spPr>
        <p:txBody>
          <a:bodyPr wrap="square" rtlCol="0">
            <a:spAutoFit/>
          </a:bodyPr>
          <a:lstStyle/>
          <a:p>
            <a:r>
              <a:rPr lang="en-IN" sz="2400" b="1" u="sng" dirty="0" smtClean="0">
                <a:latin typeface="Arial" pitchFamily="34" charset="0"/>
                <a:cs typeface="Arial" pitchFamily="34" charset="0"/>
              </a:rPr>
              <a:t>Boolean Values</a:t>
            </a:r>
          </a:p>
          <a:p>
            <a:r>
              <a:rPr lang="en-IN" sz="2400" dirty="0" smtClean="0">
                <a:latin typeface="Arial" pitchFamily="34" charset="0"/>
                <a:cs typeface="Arial" pitchFamily="34" charset="0"/>
              </a:rPr>
              <a:t>The type _</a:t>
            </a:r>
            <a:r>
              <a:rPr lang="en-IN" sz="2400" dirty="0" err="1" smtClean="0">
                <a:latin typeface="Arial" pitchFamily="34" charset="0"/>
                <a:cs typeface="Arial" pitchFamily="34" charset="0"/>
              </a:rPr>
              <a:t>Bool</a:t>
            </a:r>
            <a:r>
              <a:rPr lang="en-IN" sz="2400" dirty="0" smtClean="0">
                <a:latin typeface="Arial" pitchFamily="34" charset="0"/>
                <a:cs typeface="Arial" pitchFamily="34" charset="0"/>
              </a:rPr>
              <a:t> stores Boolean values. A </a:t>
            </a:r>
            <a:r>
              <a:rPr lang="en-IN" sz="2400" i="1" dirty="0" smtClean="0">
                <a:latin typeface="Arial" pitchFamily="34" charset="0"/>
                <a:cs typeface="Arial" pitchFamily="34" charset="0"/>
              </a:rPr>
              <a:t>Boolean value typically arises from a comparison where the result may be </a:t>
            </a:r>
            <a:r>
              <a:rPr lang="en-IN" sz="2400" dirty="0" smtClean="0">
                <a:latin typeface="Arial" pitchFamily="34" charset="0"/>
                <a:cs typeface="Arial" pitchFamily="34" charset="0"/>
              </a:rPr>
              <a:t>true or false.</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The value of a variable of type _</a:t>
            </a:r>
            <a:r>
              <a:rPr lang="en-IN" sz="2400" dirty="0" err="1" smtClean="0">
                <a:latin typeface="Arial" pitchFamily="34" charset="0"/>
                <a:cs typeface="Arial" pitchFamily="34" charset="0"/>
              </a:rPr>
              <a:t>Bool</a:t>
            </a:r>
            <a:r>
              <a:rPr lang="en-IN" sz="2400" dirty="0" smtClean="0">
                <a:latin typeface="Arial" pitchFamily="34" charset="0"/>
                <a:cs typeface="Arial" pitchFamily="34" charset="0"/>
              </a:rPr>
              <a:t> can be either 0 or 1, corresponding to the Boolean values false and true,</a:t>
            </a:r>
          </a:p>
          <a:p>
            <a:r>
              <a:rPr lang="en-IN" sz="2400" dirty="0" smtClean="0">
                <a:latin typeface="Arial" pitchFamily="34" charset="0"/>
                <a:cs typeface="Arial" pitchFamily="34" charset="0"/>
              </a:rPr>
              <a:t>respectively, and because the values 0 and 1 are integers, type _</a:t>
            </a:r>
            <a:r>
              <a:rPr lang="en-IN" sz="2400" dirty="0" err="1" smtClean="0">
                <a:latin typeface="Arial" pitchFamily="34" charset="0"/>
                <a:cs typeface="Arial" pitchFamily="34" charset="0"/>
              </a:rPr>
              <a:t>Bool</a:t>
            </a:r>
            <a:r>
              <a:rPr lang="en-IN" sz="2400" dirty="0" smtClean="0">
                <a:latin typeface="Arial" pitchFamily="34" charset="0"/>
                <a:cs typeface="Arial" pitchFamily="34" charset="0"/>
              </a:rPr>
              <a:t> is regarded as an integer type. </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You need to include &lt;</a:t>
            </a:r>
            <a:r>
              <a:rPr lang="en-IN" sz="2400" dirty="0" err="1" smtClean="0">
                <a:latin typeface="Arial" pitchFamily="34" charset="0"/>
                <a:cs typeface="Arial" pitchFamily="34" charset="0"/>
              </a:rPr>
              <a:t>stdbool.h</a:t>
            </a:r>
            <a:r>
              <a:rPr lang="en-IN" sz="2400" dirty="0" smtClean="0">
                <a:latin typeface="Arial" pitchFamily="34" charset="0"/>
                <a:cs typeface="Arial" pitchFamily="34" charset="0"/>
              </a:rPr>
              <a:t>&gt; in your programs.</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You declare a _</a:t>
            </a:r>
            <a:r>
              <a:rPr lang="en-IN" sz="2400" dirty="0" err="1" smtClean="0">
                <a:latin typeface="Arial" pitchFamily="34" charset="0"/>
                <a:cs typeface="Arial" pitchFamily="34" charset="0"/>
              </a:rPr>
              <a:t>Bool</a:t>
            </a:r>
            <a:r>
              <a:rPr lang="en-IN" sz="2400" dirty="0" smtClean="0">
                <a:latin typeface="Arial" pitchFamily="34" charset="0"/>
                <a:cs typeface="Arial" pitchFamily="34" charset="0"/>
              </a:rPr>
              <a:t> variable just like any other. For example:</a:t>
            </a:r>
          </a:p>
          <a:p>
            <a:r>
              <a:rPr lang="en-IN" sz="2400" dirty="0" smtClean="0">
                <a:latin typeface="Arial" pitchFamily="34" charset="0"/>
                <a:cs typeface="Arial" pitchFamily="34" charset="0"/>
              </a:rPr>
              <a:t>_</a:t>
            </a:r>
            <a:r>
              <a:rPr lang="en-IN" sz="2400" dirty="0" err="1" smtClean="0">
                <a:latin typeface="Arial" pitchFamily="34" charset="0"/>
                <a:cs typeface="Arial" pitchFamily="34" charset="0"/>
              </a:rPr>
              <a:t>Bool</a:t>
            </a:r>
            <a:r>
              <a:rPr lang="en-IN" sz="2400" dirty="0" smtClean="0">
                <a:latin typeface="Arial" pitchFamily="34" charset="0"/>
                <a:cs typeface="Arial" pitchFamily="34" charset="0"/>
              </a:rPr>
              <a:t> valid = 1;</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76</a:t>
            </a:fld>
            <a:endParaRPr lang="en-US" dirty="0"/>
          </a:p>
        </p:txBody>
      </p:sp>
      <p:sp>
        <p:nvSpPr>
          <p:cNvPr id="9" name="TextBox 8"/>
          <p:cNvSpPr txBox="1"/>
          <p:nvPr/>
        </p:nvSpPr>
        <p:spPr>
          <a:xfrm>
            <a:off x="533400" y="838201"/>
            <a:ext cx="8001000" cy="5016758"/>
          </a:xfrm>
          <a:prstGeom prst="rect">
            <a:avLst/>
          </a:prstGeom>
          <a:noFill/>
        </p:spPr>
        <p:txBody>
          <a:bodyPr wrap="square" rtlCol="0">
            <a:spAutoFit/>
          </a:bodyPr>
          <a:lstStyle/>
          <a:p>
            <a:r>
              <a:rPr lang="en-IN" sz="2000" b="1" u="sng" dirty="0" smtClean="0">
                <a:latin typeface="Arial" pitchFamily="34" charset="0"/>
                <a:cs typeface="Arial" pitchFamily="34" charset="0"/>
              </a:rPr>
              <a:t>Decision making</a:t>
            </a:r>
          </a:p>
          <a:p>
            <a:endParaRPr lang="en-IN" sz="2000" b="1" u="sng" dirty="0" smtClean="0">
              <a:latin typeface="Arial" pitchFamily="34" charset="0"/>
              <a:cs typeface="Arial" pitchFamily="34" charset="0"/>
            </a:endParaRPr>
          </a:p>
          <a:p>
            <a:r>
              <a:rPr lang="en-IN" sz="2000" dirty="0" smtClean="0">
                <a:latin typeface="Arial" pitchFamily="34" charset="0"/>
                <a:cs typeface="Arial" pitchFamily="34" charset="0"/>
              </a:rPr>
              <a:t>if(expression)</a:t>
            </a:r>
          </a:p>
          <a:p>
            <a:r>
              <a:rPr lang="en-IN" sz="2000" dirty="0" smtClean="0">
                <a:latin typeface="Arial" pitchFamily="34" charset="0"/>
                <a:cs typeface="Arial" pitchFamily="34" charset="0"/>
              </a:rPr>
              <a:t>	Statement1;</a:t>
            </a:r>
          </a:p>
          <a:p>
            <a:r>
              <a:rPr lang="en-IN" sz="2000" dirty="0" err="1" smtClean="0">
                <a:latin typeface="Arial" pitchFamily="34" charset="0"/>
                <a:cs typeface="Arial" pitchFamily="34" charset="0"/>
              </a:rPr>
              <a:t>Next_statement</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Notice that there is no semicolon at the end of the first line. This is because the line with the if keyword and the following line are tied together and form a single statement</a:t>
            </a:r>
            <a:r>
              <a:rPr lang="en-IN" sz="2000" dirty="0" smtClean="0"/>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expression in parentheses can be any expression that results in a value of true or false. If the expression is true, Statement1 is executed, after which the program continues with </a:t>
            </a:r>
            <a:r>
              <a:rPr lang="en-IN" sz="2000" dirty="0" err="1" smtClean="0">
                <a:latin typeface="Arial" pitchFamily="34" charset="0"/>
                <a:cs typeface="Arial" pitchFamily="34" charset="0"/>
              </a:rPr>
              <a:t>Next_statement</a:t>
            </a:r>
            <a:r>
              <a:rPr lang="en-IN" sz="2000" dirty="0" smtClean="0">
                <a:latin typeface="Arial" pitchFamily="34" charset="0"/>
                <a:cs typeface="Arial" pitchFamily="34" charset="0"/>
              </a:rPr>
              <a:t>. If the expression is false, Statement1 is skipped and execution continues immediately with </a:t>
            </a:r>
            <a:r>
              <a:rPr lang="en-IN" sz="2000" dirty="0" err="1" smtClean="0">
                <a:latin typeface="Arial" pitchFamily="34" charset="0"/>
                <a:cs typeface="Arial" pitchFamily="34" charset="0"/>
              </a:rPr>
              <a:t>Next_statement</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77</a:t>
            </a:fld>
            <a:endParaRPr lang="en-US" dirty="0"/>
          </a:p>
        </p:txBody>
      </p:sp>
      <p:sp>
        <p:nvSpPr>
          <p:cNvPr id="9" name="TextBox 8"/>
          <p:cNvSpPr txBox="1"/>
          <p:nvPr/>
        </p:nvSpPr>
        <p:spPr>
          <a:xfrm>
            <a:off x="533400" y="838201"/>
            <a:ext cx="8001000" cy="5324535"/>
          </a:xfrm>
          <a:prstGeom prst="rect">
            <a:avLst/>
          </a:prstGeom>
          <a:noFill/>
        </p:spPr>
        <p:txBody>
          <a:bodyPr wrap="square" rtlCol="0">
            <a:spAutoFit/>
          </a:bodyPr>
          <a:lstStyle/>
          <a:p>
            <a:r>
              <a:rPr lang="en-IN" sz="2000" u="sng" dirty="0" smtClean="0">
                <a:latin typeface="Arial" pitchFamily="34" charset="0"/>
                <a:cs typeface="Arial" pitchFamily="34" charset="0"/>
              </a:rPr>
              <a:t>Extending the if statement:  if-else</a:t>
            </a:r>
          </a:p>
          <a:p>
            <a:r>
              <a:rPr lang="en-IN" sz="2000" dirty="0" smtClean="0">
                <a:latin typeface="Arial" pitchFamily="34" charset="0"/>
                <a:cs typeface="Arial" pitchFamily="34" charset="0"/>
              </a:rPr>
              <a:t>if(expression)</a:t>
            </a:r>
          </a:p>
          <a:p>
            <a:r>
              <a:rPr lang="en-IN" sz="2000" dirty="0" smtClean="0">
                <a:latin typeface="Arial" pitchFamily="34" charset="0"/>
                <a:cs typeface="Arial" pitchFamily="34" charset="0"/>
              </a:rPr>
              <a:t>	Statement1;</a:t>
            </a:r>
          </a:p>
          <a:p>
            <a:r>
              <a:rPr lang="en-IN" sz="2000" dirty="0" smtClean="0">
                <a:latin typeface="Arial" pitchFamily="34" charset="0"/>
                <a:cs typeface="Arial" pitchFamily="34" charset="0"/>
              </a:rPr>
              <a:t>else</a:t>
            </a:r>
          </a:p>
          <a:p>
            <a:r>
              <a:rPr lang="en-IN" sz="2000" dirty="0" smtClean="0">
                <a:latin typeface="Arial" pitchFamily="34" charset="0"/>
                <a:cs typeface="Arial" pitchFamily="34" charset="0"/>
              </a:rPr>
              <a:t>	Statement2;</a:t>
            </a:r>
          </a:p>
          <a:p>
            <a:r>
              <a:rPr lang="en-IN" sz="2000" dirty="0" err="1" smtClean="0">
                <a:latin typeface="Arial" pitchFamily="34" charset="0"/>
                <a:cs typeface="Arial" pitchFamily="34" charset="0"/>
              </a:rPr>
              <a:t>Next_statement</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Here, you have an either-or situation. You’ll always execute either Statement1 or Statement2 depending on whether expression results in the value true or false: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If expression evaluates to true, Statement1 is executed and the program continues with </a:t>
            </a:r>
            <a:r>
              <a:rPr lang="en-IN" sz="2000" dirty="0" err="1" smtClean="0">
                <a:latin typeface="Arial" pitchFamily="34" charset="0"/>
                <a:cs typeface="Arial" pitchFamily="34" charset="0"/>
              </a:rPr>
              <a:t>Next_statement</a:t>
            </a:r>
            <a:r>
              <a:rPr lang="en-IN" sz="2000" dirty="0" smtClean="0">
                <a:latin typeface="Arial" pitchFamily="34" charset="0"/>
                <a:cs typeface="Arial" pitchFamily="34" charset="0"/>
              </a:rPr>
              <a:t>.</a:t>
            </a:r>
          </a:p>
          <a:p>
            <a:endParaRPr lang="en-IN" sz="2000" smtClean="0">
              <a:latin typeface="Arial" pitchFamily="34" charset="0"/>
              <a:cs typeface="Arial" pitchFamily="34" charset="0"/>
            </a:endParaRPr>
          </a:p>
          <a:p>
            <a:r>
              <a:rPr lang="en-IN" sz="2000" smtClean="0">
                <a:latin typeface="Arial" pitchFamily="34" charset="0"/>
                <a:cs typeface="Arial" pitchFamily="34" charset="0"/>
              </a:rPr>
              <a:t>If </a:t>
            </a:r>
            <a:r>
              <a:rPr lang="en-IN" sz="2000" dirty="0" smtClean="0">
                <a:latin typeface="Arial" pitchFamily="34" charset="0"/>
                <a:cs typeface="Arial" pitchFamily="34" charset="0"/>
              </a:rPr>
              <a:t>expression evaluates to false, Statement2 that follows the else keyword is executed, and the program continues with </a:t>
            </a:r>
            <a:r>
              <a:rPr lang="en-IN" sz="2000" dirty="0" err="1" smtClean="0">
                <a:latin typeface="Arial" pitchFamily="34" charset="0"/>
                <a:cs typeface="Arial" pitchFamily="34" charset="0"/>
              </a:rPr>
              <a:t>Next_statement</a:t>
            </a:r>
            <a:r>
              <a:rPr lang="en-IN" sz="2000" dirty="0" smtClean="0">
                <a:latin typeface="Arial" pitchFamily="34" charset="0"/>
                <a:cs typeface="Arial" pitchFamily="34" charset="0"/>
              </a:rPr>
              <a:t>.</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78</a:t>
            </a:fld>
            <a:endParaRPr lang="en-US" dirty="0"/>
          </a:p>
        </p:txBody>
      </p:sp>
      <p:sp>
        <p:nvSpPr>
          <p:cNvPr id="9" name="TextBox 8"/>
          <p:cNvSpPr txBox="1"/>
          <p:nvPr/>
        </p:nvSpPr>
        <p:spPr>
          <a:xfrm>
            <a:off x="533400" y="838200"/>
            <a:ext cx="8001000" cy="4678204"/>
          </a:xfrm>
          <a:prstGeom prst="rect">
            <a:avLst/>
          </a:prstGeom>
          <a:noFill/>
        </p:spPr>
        <p:txBody>
          <a:bodyPr wrap="square" rtlCol="0">
            <a:spAutoFit/>
          </a:bodyPr>
          <a:lstStyle/>
          <a:p>
            <a:r>
              <a:rPr lang="en-IN" sz="2000" b="1" u="sng" dirty="0" smtClean="0">
                <a:latin typeface="Arial" pitchFamily="34" charset="0"/>
                <a:cs typeface="Arial" pitchFamily="34" charset="0"/>
              </a:rPr>
              <a:t>Using blocks of code in if statements</a:t>
            </a:r>
          </a:p>
          <a:p>
            <a:endParaRPr lang="en-IN" sz="2000" b="1" u="sng" dirty="0" smtClean="0">
              <a:latin typeface="Arial" pitchFamily="34" charset="0"/>
              <a:cs typeface="Arial" pitchFamily="34" charset="0"/>
            </a:endParaRPr>
          </a:p>
          <a:p>
            <a:r>
              <a:rPr lang="en-IN" sz="2000" dirty="0" smtClean="0">
                <a:latin typeface="Arial" pitchFamily="34" charset="0"/>
                <a:cs typeface="Arial" pitchFamily="34" charset="0"/>
              </a:rPr>
              <a:t>if(expression)</a:t>
            </a:r>
          </a:p>
          <a:p>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StatementA1;</a:t>
            </a:r>
          </a:p>
          <a:p>
            <a:r>
              <a:rPr lang="en-IN" sz="2000" dirty="0" smtClean="0">
                <a:latin typeface="Arial" pitchFamily="34" charset="0"/>
                <a:cs typeface="Arial" pitchFamily="34" charset="0"/>
              </a:rPr>
              <a:t>	StatementA2;</a:t>
            </a:r>
          </a:p>
          <a:p>
            <a:r>
              <a:rPr lang="en-IN" sz="2000" dirty="0" smtClean="0">
                <a:latin typeface="Arial" pitchFamily="34" charset="0"/>
                <a:cs typeface="Arial" pitchFamily="34" charset="0"/>
              </a:rPr>
              <a:t>	. . .</a:t>
            </a:r>
          </a:p>
          <a:p>
            <a:r>
              <a:rPr lang="en-IN" sz="2000" dirty="0" smtClean="0">
                <a:latin typeface="Arial" pitchFamily="34" charset="0"/>
                <a:cs typeface="Arial" pitchFamily="34" charset="0"/>
              </a:rPr>
              <a:t>}</a:t>
            </a:r>
          </a:p>
          <a:p>
            <a:r>
              <a:rPr lang="en-IN" sz="2000" dirty="0" smtClean="0">
                <a:latin typeface="Arial" pitchFamily="34" charset="0"/>
                <a:cs typeface="Arial" pitchFamily="34" charset="0"/>
              </a:rPr>
              <a:t>else</a:t>
            </a:r>
          </a:p>
          <a:p>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StatementB1;</a:t>
            </a:r>
          </a:p>
          <a:p>
            <a:r>
              <a:rPr lang="en-IN" sz="2000" dirty="0" smtClean="0">
                <a:latin typeface="Arial" pitchFamily="34" charset="0"/>
                <a:cs typeface="Arial" pitchFamily="34" charset="0"/>
              </a:rPr>
              <a:t>	StatementB2;</a:t>
            </a:r>
          </a:p>
          <a:p>
            <a:r>
              <a:rPr lang="en-IN" sz="2000" dirty="0" smtClean="0">
                <a:latin typeface="Arial" pitchFamily="34" charset="0"/>
                <a:cs typeface="Arial" pitchFamily="34" charset="0"/>
              </a:rPr>
              <a:t>	. . .</a:t>
            </a:r>
          </a:p>
          <a:p>
            <a:r>
              <a:rPr lang="en-IN" sz="2000" dirty="0" smtClean="0">
                <a:latin typeface="Arial" pitchFamily="34" charset="0"/>
                <a:cs typeface="Arial" pitchFamily="34" charset="0"/>
              </a:rPr>
              <a:t>}</a:t>
            </a:r>
          </a:p>
          <a:p>
            <a:r>
              <a:rPr lang="en-IN" sz="2000" dirty="0" err="1" smtClean="0">
                <a:latin typeface="Arial" pitchFamily="34" charset="0"/>
                <a:cs typeface="Arial" pitchFamily="34" charset="0"/>
              </a:rPr>
              <a:t>Next_statement</a:t>
            </a:r>
            <a:r>
              <a:rPr lang="en-IN" sz="2000" dirty="0" smtClean="0">
                <a:latin typeface="Arial" pitchFamily="34" charset="0"/>
                <a:cs typeface="Arial" pitchFamily="34" charset="0"/>
              </a:rPr>
              <a:t>;</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 calcmode="lin" valueType="num">
                                      <p:cBhvr additive="base">
                                        <p:cTn id="4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 calcmode="lin" valueType="num">
                                      <p:cBhvr additive="base">
                                        <p:cTn id="4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anim calcmode="lin" valueType="num">
                                      <p:cBhvr additive="base">
                                        <p:cTn id="5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10" end="10"/>
                                            </p:txEl>
                                          </p:spTgt>
                                        </p:tgtEl>
                                        <p:attrNameLst>
                                          <p:attrName>style.visibility</p:attrName>
                                        </p:attrNameLst>
                                      </p:cBhvr>
                                      <p:to>
                                        <p:strVal val="visible"/>
                                      </p:to>
                                    </p:set>
                                    <p:anim calcmode="lin" valueType="num">
                                      <p:cBhvr additive="base">
                                        <p:cTn id="6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1" end="11"/>
                                            </p:txEl>
                                          </p:spTgt>
                                        </p:tgtEl>
                                        <p:attrNameLst>
                                          <p:attrName>style.visibility</p:attrName>
                                        </p:attrNameLst>
                                      </p:cBhvr>
                                      <p:to>
                                        <p:strVal val="visible"/>
                                      </p:to>
                                    </p:set>
                                    <p:anim calcmode="lin" valueType="num">
                                      <p:cBhvr additive="base">
                                        <p:cTn id="67"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2" end="12"/>
                                            </p:txEl>
                                          </p:spTgt>
                                        </p:tgtEl>
                                        <p:attrNameLst>
                                          <p:attrName>style.visibility</p:attrName>
                                        </p:attrNameLst>
                                      </p:cBhvr>
                                      <p:to>
                                        <p:strVal val="visible"/>
                                      </p:to>
                                    </p:set>
                                    <p:anim calcmode="lin" valueType="num">
                                      <p:cBhvr additive="base">
                                        <p:cTn id="73"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
                                            <p:txEl>
                                              <p:pRg st="13" end="13"/>
                                            </p:txEl>
                                          </p:spTgt>
                                        </p:tgtEl>
                                        <p:attrNameLst>
                                          <p:attrName>style.visibility</p:attrName>
                                        </p:attrNameLst>
                                      </p:cBhvr>
                                      <p:to>
                                        <p:strVal val="visible"/>
                                      </p:to>
                                    </p:set>
                                    <p:anim calcmode="lin" valueType="num">
                                      <p:cBhvr additive="base">
                                        <p:cTn id="79"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9">
                                            <p:txEl>
                                              <p:pRg st="14" end="14"/>
                                            </p:txEl>
                                          </p:spTgt>
                                        </p:tgtEl>
                                        <p:attrNameLst>
                                          <p:attrName>style.visibility</p:attrName>
                                        </p:attrNameLst>
                                      </p:cBhvr>
                                      <p:to>
                                        <p:strVal val="visible"/>
                                      </p:to>
                                    </p:set>
                                    <p:anim calcmode="lin" valueType="num">
                                      <p:cBhvr additive="base">
                                        <p:cTn id="85"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79</a:t>
            </a:fld>
            <a:endParaRPr lang="en-US" dirty="0"/>
          </a:p>
        </p:txBody>
      </p:sp>
      <p:sp>
        <p:nvSpPr>
          <p:cNvPr id="9" name="TextBox 8"/>
          <p:cNvSpPr txBox="1"/>
          <p:nvPr/>
        </p:nvSpPr>
        <p:spPr>
          <a:xfrm>
            <a:off x="533400" y="838200"/>
            <a:ext cx="8001000" cy="4678204"/>
          </a:xfrm>
          <a:prstGeom prst="rect">
            <a:avLst/>
          </a:prstGeom>
          <a:noFill/>
        </p:spPr>
        <p:txBody>
          <a:bodyPr wrap="square" rtlCol="0">
            <a:spAutoFit/>
          </a:bodyPr>
          <a:lstStyle/>
          <a:p>
            <a:r>
              <a:rPr lang="en-IN" sz="2000" b="1" u="sng" dirty="0" smtClean="0">
                <a:latin typeface="Arial" pitchFamily="34" charset="0"/>
                <a:cs typeface="Arial" pitchFamily="34" charset="0"/>
              </a:rPr>
              <a:t>Nested if Statements</a:t>
            </a:r>
          </a:p>
          <a:p>
            <a:r>
              <a:rPr lang="en-IN" sz="2000" dirty="0" smtClean="0">
                <a:latin typeface="Arial" pitchFamily="34" charset="0"/>
                <a:cs typeface="Arial" pitchFamily="34" charset="0"/>
              </a:rPr>
              <a:t>It’s also possible to have ifs within ifs. These are called </a:t>
            </a:r>
            <a:r>
              <a:rPr lang="en-IN" sz="2000" i="1" dirty="0" smtClean="0">
                <a:latin typeface="Arial" pitchFamily="34" charset="0"/>
                <a:cs typeface="Arial" pitchFamily="34" charset="0"/>
              </a:rPr>
              <a:t>nested ifs</a:t>
            </a:r>
          </a:p>
          <a:p>
            <a:endParaRPr lang="en-IN" sz="2000" i="1" dirty="0" smtClean="0">
              <a:latin typeface="Arial" pitchFamily="34" charset="0"/>
              <a:cs typeface="Arial" pitchFamily="34" charset="0"/>
            </a:endParaRPr>
          </a:p>
          <a:p>
            <a:r>
              <a:rPr lang="en-IN" sz="2000" dirty="0" smtClean="0">
                <a:latin typeface="Arial" pitchFamily="34" charset="0"/>
                <a:cs typeface="Arial" pitchFamily="34" charset="0"/>
              </a:rPr>
              <a:t>if(expression1) 			// Weather is good?</a:t>
            </a:r>
          </a:p>
          <a:p>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StatementA</a:t>
            </a:r>
            <a:r>
              <a:rPr lang="en-IN" sz="2000" dirty="0" smtClean="0">
                <a:latin typeface="Arial" pitchFamily="34" charset="0"/>
                <a:cs typeface="Arial" pitchFamily="34" charset="0"/>
              </a:rPr>
              <a:t>; 		// Yes - Go out in the yard</a:t>
            </a:r>
          </a:p>
          <a:p>
            <a:r>
              <a:rPr lang="en-IN" sz="2000" dirty="0" smtClean="0">
                <a:latin typeface="Arial" pitchFamily="34" charset="0"/>
                <a:cs typeface="Arial" pitchFamily="34" charset="0"/>
              </a:rPr>
              <a:t>	if(expression2) 		// Cool enough?</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StatementB</a:t>
            </a:r>
            <a:r>
              <a:rPr lang="en-IN" sz="2000" dirty="0" smtClean="0">
                <a:latin typeface="Arial" pitchFamily="34" charset="0"/>
                <a:cs typeface="Arial" pitchFamily="34" charset="0"/>
              </a:rPr>
              <a:t>; 	// Yes - Sit in the sun</a:t>
            </a:r>
          </a:p>
          <a:p>
            <a:r>
              <a:rPr lang="en-IN" sz="2000" dirty="0" smtClean="0">
                <a:latin typeface="Arial" pitchFamily="34" charset="0"/>
                <a:cs typeface="Arial" pitchFamily="34" charset="0"/>
              </a:rPr>
              <a:t>	else</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StatementC</a:t>
            </a:r>
            <a:r>
              <a:rPr lang="en-IN" sz="2000" dirty="0" smtClean="0">
                <a:latin typeface="Arial" pitchFamily="34" charset="0"/>
                <a:cs typeface="Arial" pitchFamily="34" charset="0"/>
              </a:rPr>
              <a:t>; 	// No - Sit in the shade</a:t>
            </a:r>
          </a:p>
          <a:p>
            <a:r>
              <a:rPr lang="en-IN" sz="2000" dirty="0" smtClean="0">
                <a:latin typeface="Arial" pitchFamily="34" charset="0"/>
                <a:cs typeface="Arial" pitchFamily="34" charset="0"/>
              </a:rPr>
              <a:t>}</a:t>
            </a:r>
          </a:p>
          <a:p>
            <a:r>
              <a:rPr lang="en-IN" sz="2000" dirty="0" smtClean="0">
                <a:latin typeface="Arial" pitchFamily="34" charset="0"/>
                <a:cs typeface="Arial" pitchFamily="34" charset="0"/>
              </a:rPr>
              <a:t>else</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StatementD</a:t>
            </a:r>
            <a:r>
              <a:rPr lang="en-IN" sz="2000" dirty="0" smtClean="0">
                <a:latin typeface="Arial" pitchFamily="34" charset="0"/>
                <a:cs typeface="Arial" pitchFamily="34" charset="0"/>
              </a:rPr>
              <a:t>; 		// Weather not good - stay in</a:t>
            </a:r>
          </a:p>
          <a:p>
            <a:r>
              <a:rPr lang="en-IN" sz="2000" dirty="0" smtClean="0">
                <a:latin typeface="Arial" pitchFamily="34" charset="0"/>
                <a:cs typeface="Arial" pitchFamily="34" charset="0"/>
              </a:rPr>
              <a:t>Statement E;</a:t>
            </a:r>
            <a:endParaRPr lang="en-IN" sz="2000" i="1" dirty="0" smtClean="0">
              <a:latin typeface="Arial" pitchFamily="34" charset="0"/>
              <a:cs typeface="Arial" pitchFamily="34" charset="0"/>
            </a:endParaRPr>
          </a:p>
          <a:p>
            <a:r>
              <a:rPr lang="en-IN" sz="2000" i="1" dirty="0" smtClean="0"/>
              <a:t>.</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 calcmode="lin" valueType="num">
                                      <p:cBhvr additive="base">
                                        <p:cTn id="4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 calcmode="lin" valueType="num">
                                      <p:cBhvr additive="base">
                                        <p:cTn id="4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anim calcmode="lin" valueType="num">
                                      <p:cBhvr additive="base">
                                        <p:cTn id="5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10" end="10"/>
                                            </p:txEl>
                                          </p:spTgt>
                                        </p:tgtEl>
                                        <p:attrNameLst>
                                          <p:attrName>style.visibility</p:attrName>
                                        </p:attrNameLst>
                                      </p:cBhvr>
                                      <p:to>
                                        <p:strVal val="visible"/>
                                      </p:to>
                                    </p:set>
                                    <p:anim calcmode="lin" valueType="num">
                                      <p:cBhvr additive="base">
                                        <p:cTn id="6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1" end="11"/>
                                            </p:txEl>
                                          </p:spTgt>
                                        </p:tgtEl>
                                        <p:attrNameLst>
                                          <p:attrName>style.visibility</p:attrName>
                                        </p:attrNameLst>
                                      </p:cBhvr>
                                      <p:to>
                                        <p:strVal val="visible"/>
                                      </p:to>
                                    </p:set>
                                    <p:anim calcmode="lin" valueType="num">
                                      <p:cBhvr additive="base">
                                        <p:cTn id="67"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2" end="12"/>
                                            </p:txEl>
                                          </p:spTgt>
                                        </p:tgtEl>
                                        <p:attrNameLst>
                                          <p:attrName>style.visibility</p:attrName>
                                        </p:attrNameLst>
                                      </p:cBhvr>
                                      <p:to>
                                        <p:strVal val="visible"/>
                                      </p:to>
                                    </p:set>
                                    <p:anim calcmode="lin" valueType="num">
                                      <p:cBhvr additive="base">
                                        <p:cTn id="73"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
                                            <p:txEl>
                                              <p:pRg st="13" end="13"/>
                                            </p:txEl>
                                          </p:spTgt>
                                        </p:tgtEl>
                                        <p:attrNameLst>
                                          <p:attrName>style.visibility</p:attrName>
                                        </p:attrNameLst>
                                      </p:cBhvr>
                                      <p:to>
                                        <p:strVal val="visible"/>
                                      </p:to>
                                    </p:set>
                                    <p:anim calcmode="lin" valueType="num">
                                      <p:cBhvr additive="base">
                                        <p:cTn id="79"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9">
                                            <p:txEl>
                                              <p:pRg st="14" end="14"/>
                                            </p:txEl>
                                          </p:spTgt>
                                        </p:tgtEl>
                                        <p:attrNameLst>
                                          <p:attrName>style.visibility</p:attrName>
                                        </p:attrNameLst>
                                      </p:cBhvr>
                                      <p:to>
                                        <p:strVal val="visible"/>
                                      </p:to>
                                    </p:set>
                                    <p:anim calcmode="lin" valueType="num">
                                      <p:cBhvr additive="base">
                                        <p:cTn id="85"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2"/>
            <a:ext cx="8010580" cy="5262979"/>
          </a:xfrm>
          <a:prstGeom prst="rect">
            <a:avLst/>
          </a:prstGeom>
          <a:noFill/>
        </p:spPr>
        <p:txBody>
          <a:bodyPr wrap="square" rtlCol="0">
            <a:spAutoFit/>
          </a:bodyPr>
          <a:lstStyle/>
          <a:p>
            <a:r>
              <a:rPr lang="en-IN" sz="2400" dirty="0" smtClean="0">
                <a:latin typeface="Arial" pitchFamily="34" charset="0"/>
                <a:cs typeface="Arial" pitchFamily="34" charset="0"/>
              </a:rPr>
              <a:t>Just like most of the world's greatest inventions, C was born out of necessity. Circumstances and problems provided the inspiration. However, unlike many programming languages that are now extinct or almost extinct, C has stood the test of time and thrived. Some languages are now categorized as niche languages – for example, Fortran is now mostly used only for engineering purposes and </a:t>
            </a:r>
            <a:r>
              <a:rPr lang="en-IN" sz="2400" u="sng" dirty="0" smtClean="0">
                <a:latin typeface="Arial" pitchFamily="34" charset="0"/>
                <a:cs typeface="Arial" pitchFamily="34" charset="0"/>
              </a:rPr>
              <a:t>COBOL</a:t>
            </a:r>
            <a:r>
              <a:rPr lang="en-IN" sz="2400" dirty="0" smtClean="0">
                <a:latin typeface="Arial" pitchFamily="34" charset="0"/>
                <a:cs typeface="Arial" pitchFamily="34" charset="0"/>
              </a:rPr>
              <a:t> is struggling to stay relevant. C has not only stayed relevant, but has also provided inspiration for the development of many other programming languages. Even powerful technology waves like </a:t>
            </a:r>
            <a:r>
              <a:rPr lang="en-IN" sz="2400" dirty="0" err="1" smtClean="0">
                <a:latin typeface="Arial" pitchFamily="34" charset="0"/>
                <a:cs typeface="Arial" pitchFamily="34" charset="0"/>
              </a:rPr>
              <a:t>IoT</a:t>
            </a:r>
            <a:r>
              <a:rPr lang="en-IN" sz="2400" dirty="0" smtClean="0">
                <a:latin typeface="Arial" pitchFamily="34" charset="0"/>
                <a:cs typeface="Arial" pitchFamily="34" charset="0"/>
              </a:rPr>
              <a:t>, </a:t>
            </a:r>
            <a:r>
              <a:rPr lang="en-IN" sz="2400" u="sng" dirty="0" smtClean="0">
                <a:latin typeface="Arial" pitchFamily="34" charset="0"/>
                <a:cs typeface="Arial" pitchFamily="34" charset="0"/>
              </a:rPr>
              <a:t>AI</a:t>
            </a:r>
            <a:r>
              <a:rPr lang="en-IN" sz="2400" dirty="0" smtClean="0">
                <a:latin typeface="Arial" pitchFamily="34" charset="0"/>
                <a:cs typeface="Arial" pitchFamily="34" charset="0"/>
              </a:rPr>
              <a:t> and </a:t>
            </a:r>
            <a:r>
              <a:rPr lang="en-IN" sz="2400" u="sng" dirty="0" smtClean="0">
                <a:latin typeface="Arial" pitchFamily="34" charset="0"/>
                <a:cs typeface="Arial" pitchFamily="34" charset="0"/>
              </a:rPr>
              <a:t>automation</a:t>
            </a:r>
            <a:r>
              <a:rPr lang="en-IN" sz="2400" dirty="0" smtClean="0">
                <a:latin typeface="Arial" pitchFamily="34" charset="0"/>
                <a:cs typeface="Arial" pitchFamily="34" charset="0"/>
              </a:rPr>
              <a:t> have failed to dislodge C from its position of prominence. It appears that this language will continue to be with us long into the future as well.</a:t>
            </a:r>
            <a:endParaRPr lang="en-US" sz="24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8</a:t>
            </a:fld>
            <a:endParaRPr lang="en-US" dirty="0"/>
          </a:p>
        </p:txBody>
      </p:sp>
      <p:pic>
        <p:nvPicPr>
          <p:cNvPr id="9"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80</a:t>
            </a:fld>
            <a:endParaRPr lang="en-US" dirty="0"/>
          </a:p>
        </p:txBody>
      </p:sp>
      <p:sp>
        <p:nvSpPr>
          <p:cNvPr id="9" name="TextBox 8"/>
          <p:cNvSpPr txBox="1"/>
          <p:nvPr/>
        </p:nvSpPr>
        <p:spPr>
          <a:xfrm>
            <a:off x="533400" y="838200"/>
            <a:ext cx="8001000" cy="2246769"/>
          </a:xfrm>
          <a:prstGeom prst="rect">
            <a:avLst/>
          </a:prstGeom>
          <a:noFill/>
        </p:spPr>
        <p:txBody>
          <a:bodyPr wrap="square" rtlCol="0">
            <a:spAutoFit/>
          </a:bodyPr>
          <a:lstStyle/>
          <a:p>
            <a:r>
              <a:rPr lang="en-IN" sz="2000" u="sng" dirty="0" smtClean="0">
                <a:latin typeface="Arial" pitchFamily="34" charset="0"/>
                <a:cs typeface="Arial" pitchFamily="34" charset="0"/>
              </a:rPr>
              <a:t>Program1</a:t>
            </a:r>
          </a:p>
          <a:p>
            <a:r>
              <a:rPr lang="en-IN" sz="2000" dirty="0" smtClean="0">
                <a:latin typeface="Arial" pitchFamily="34" charset="0"/>
                <a:cs typeface="Arial" pitchFamily="34" charset="0"/>
              </a:rPr>
              <a:t>Write a program to check whether a given number is odd or even; if it is an even number, check whether half of that number is also even.</a:t>
            </a:r>
          </a:p>
          <a:p>
            <a:endParaRPr lang="en-IN" sz="2000" u="sng" dirty="0" smtClean="0">
              <a:latin typeface="Arial" pitchFamily="34" charset="0"/>
              <a:cs typeface="Arial" pitchFamily="34" charset="0"/>
            </a:endParaRPr>
          </a:p>
          <a:p>
            <a:r>
              <a:rPr lang="en-IN" sz="2000" u="sng" dirty="0" smtClean="0">
                <a:latin typeface="Arial" pitchFamily="34" charset="0"/>
                <a:cs typeface="Arial" pitchFamily="34" charset="0"/>
              </a:rPr>
              <a:t>Program2</a:t>
            </a:r>
          </a:p>
          <a:p>
            <a:r>
              <a:rPr lang="en-IN" sz="2000" dirty="0" smtClean="0">
                <a:latin typeface="Arial" pitchFamily="34" charset="0"/>
                <a:cs typeface="Arial" pitchFamily="34" charset="0"/>
              </a:rPr>
              <a:t>Given a character, write a program to convert this to lowercase only if it is a valid uppercase character.</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81</a:t>
            </a:fld>
            <a:endParaRPr lang="en-US" dirty="0"/>
          </a:p>
        </p:txBody>
      </p:sp>
      <p:sp>
        <p:nvSpPr>
          <p:cNvPr id="9" name="TextBox 8"/>
          <p:cNvSpPr txBox="1"/>
          <p:nvPr/>
        </p:nvSpPr>
        <p:spPr>
          <a:xfrm>
            <a:off x="533400" y="838200"/>
            <a:ext cx="8001000" cy="4093428"/>
          </a:xfrm>
          <a:prstGeom prst="rect">
            <a:avLst/>
          </a:prstGeom>
          <a:noFill/>
        </p:spPr>
        <p:txBody>
          <a:bodyPr wrap="square" rtlCol="0">
            <a:spAutoFit/>
          </a:bodyPr>
          <a:lstStyle/>
          <a:p>
            <a:r>
              <a:rPr lang="en-IN" sz="2000" b="1" u="sng" dirty="0" smtClean="0">
                <a:latin typeface="Arial" pitchFamily="34" charset="0"/>
                <a:cs typeface="Arial" pitchFamily="34" charset="0"/>
              </a:rPr>
              <a:t>The Conditional Operator</a:t>
            </a:r>
          </a:p>
          <a:p>
            <a:r>
              <a:rPr lang="en-IN" sz="2000" dirty="0" smtClean="0">
                <a:latin typeface="Arial" pitchFamily="34" charset="0"/>
                <a:cs typeface="Arial" pitchFamily="34" charset="0"/>
              </a:rPr>
              <a:t>The </a:t>
            </a:r>
            <a:r>
              <a:rPr lang="en-IN" sz="2000" i="1" dirty="0" smtClean="0">
                <a:latin typeface="Arial" pitchFamily="34" charset="0"/>
                <a:cs typeface="Arial" pitchFamily="34" charset="0"/>
              </a:rPr>
              <a:t>conditional operator evaluates to one of two expressions, depending on whether a logical expression evaluates </a:t>
            </a:r>
            <a:r>
              <a:rPr lang="en-IN" sz="2000" dirty="0" smtClean="0">
                <a:latin typeface="Arial" pitchFamily="34" charset="0"/>
                <a:cs typeface="Arial" pitchFamily="34" charset="0"/>
              </a:rPr>
              <a:t>true or false.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Because three operands are involved—the logical expression plus two other expressions—this operator is also referred to as the </a:t>
            </a:r>
            <a:r>
              <a:rPr lang="en-IN" sz="2000" b="1" i="1" dirty="0" smtClean="0">
                <a:latin typeface="Arial" pitchFamily="34" charset="0"/>
                <a:cs typeface="Arial" pitchFamily="34" charset="0"/>
              </a:rPr>
              <a:t>ternary operator.</a:t>
            </a:r>
            <a:r>
              <a:rPr lang="en-IN" sz="2000" i="1" dirty="0" smtClean="0">
                <a:latin typeface="Arial" pitchFamily="34" charset="0"/>
                <a:cs typeface="Arial" pitchFamily="34" charset="0"/>
              </a:rPr>
              <a:t> The general representation of an expression using the conditional operator looks </a:t>
            </a:r>
            <a:r>
              <a:rPr lang="en-IN" sz="2000" dirty="0" smtClean="0">
                <a:latin typeface="Arial" pitchFamily="34" charset="0"/>
                <a:cs typeface="Arial" pitchFamily="34" charset="0"/>
              </a:rPr>
              <a:t>like this:</a:t>
            </a:r>
          </a:p>
          <a:p>
            <a:r>
              <a:rPr lang="en-IN" sz="2000" dirty="0" smtClean="0">
                <a:latin typeface="Arial" pitchFamily="34" charset="0"/>
                <a:cs typeface="Arial" pitchFamily="34" charset="0"/>
              </a:rPr>
              <a:t>	condition ? expression1 : expression2</a:t>
            </a:r>
          </a:p>
          <a:p>
            <a:endParaRPr lang="en-IN" sz="2000" dirty="0" smtClean="0">
              <a:latin typeface="Arial" pitchFamily="34" charset="0"/>
              <a:cs typeface="Arial" pitchFamily="34" charset="0"/>
            </a:endParaRPr>
          </a:p>
          <a:p>
            <a:r>
              <a:rPr lang="es-ES" sz="2000" dirty="0" smtClean="0">
                <a:latin typeface="Arial" pitchFamily="34" charset="0"/>
                <a:cs typeface="Arial" pitchFamily="34" charset="0"/>
              </a:rPr>
              <a:t>	x = y &gt; 7 ? 25 : 50;</a:t>
            </a:r>
          </a:p>
          <a:p>
            <a:endParaRPr lang="es-ES" sz="2000" dirty="0" smtClean="0">
              <a:latin typeface="Arial" pitchFamily="34" charset="0"/>
              <a:cs typeface="Arial" pitchFamily="34" charset="0"/>
            </a:endParaRPr>
          </a:p>
          <a:p>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82</a:t>
            </a:fld>
            <a:endParaRPr lang="en-US" dirty="0"/>
          </a:p>
        </p:txBody>
      </p:sp>
      <p:sp>
        <p:nvSpPr>
          <p:cNvPr id="9" name="TextBox 8"/>
          <p:cNvSpPr txBox="1"/>
          <p:nvPr/>
        </p:nvSpPr>
        <p:spPr>
          <a:xfrm>
            <a:off x="533400" y="838200"/>
            <a:ext cx="8001000" cy="5632311"/>
          </a:xfrm>
          <a:prstGeom prst="rect">
            <a:avLst/>
          </a:prstGeom>
          <a:noFill/>
        </p:spPr>
        <p:txBody>
          <a:bodyPr wrap="square" rtlCol="0">
            <a:spAutoFit/>
          </a:bodyPr>
          <a:lstStyle/>
          <a:p>
            <a:r>
              <a:rPr lang="en-IN" sz="2000" u="sng" dirty="0" smtClean="0">
                <a:latin typeface="Arial" pitchFamily="34" charset="0"/>
                <a:cs typeface="Arial" pitchFamily="34" charset="0"/>
              </a:rPr>
              <a:t>Multiple-Choice Questions</a:t>
            </a:r>
          </a:p>
          <a:p>
            <a:r>
              <a:rPr lang="en-IN" sz="2000" dirty="0" smtClean="0">
                <a:latin typeface="Arial" pitchFamily="34" charset="0"/>
                <a:cs typeface="Arial" pitchFamily="34" charset="0"/>
              </a:rPr>
              <a:t>You have two ways to handle multiple-choice situations in C. One is a form of the if statement described as the else-if that provides the most general way to deal with multiple choices and the other one is switch-case (to be discussed later).</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Using else-if Statements for Multiple Choices</a:t>
            </a:r>
          </a:p>
          <a:p>
            <a:r>
              <a:rPr lang="en-IN" sz="2000" dirty="0" smtClean="0">
                <a:latin typeface="Arial" pitchFamily="34" charset="0"/>
                <a:cs typeface="Arial" pitchFamily="34" charset="0"/>
              </a:rPr>
              <a:t>The use of the else-if statement for selecting one of a set of choices looks like this:</a:t>
            </a:r>
          </a:p>
          <a:p>
            <a:r>
              <a:rPr lang="en-IN" sz="2000" dirty="0" smtClean="0">
                <a:latin typeface="Arial" pitchFamily="34" charset="0"/>
                <a:cs typeface="Arial" pitchFamily="34" charset="0"/>
              </a:rPr>
              <a:t>if(choice1)</a:t>
            </a:r>
          </a:p>
          <a:p>
            <a:r>
              <a:rPr lang="en-IN" sz="2000" dirty="0" smtClean="0">
                <a:latin typeface="Arial" pitchFamily="34" charset="0"/>
                <a:cs typeface="Arial" pitchFamily="34" charset="0"/>
              </a:rPr>
              <a:t>	// Statement or block for choice 1</a:t>
            </a:r>
          </a:p>
          <a:p>
            <a:r>
              <a:rPr lang="en-IN" sz="2000" dirty="0" smtClean="0">
                <a:latin typeface="Arial" pitchFamily="34" charset="0"/>
                <a:cs typeface="Arial" pitchFamily="34" charset="0"/>
              </a:rPr>
              <a:t>else if(choice2)</a:t>
            </a:r>
          </a:p>
          <a:p>
            <a:r>
              <a:rPr lang="en-IN" sz="2000" dirty="0" smtClean="0">
                <a:latin typeface="Arial" pitchFamily="34" charset="0"/>
                <a:cs typeface="Arial" pitchFamily="34" charset="0"/>
              </a:rPr>
              <a:t>	// Statement or block for choice 2</a:t>
            </a:r>
          </a:p>
          <a:p>
            <a:r>
              <a:rPr lang="en-IN" sz="2000" dirty="0" smtClean="0">
                <a:latin typeface="Arial" pitchFamily="34" charset="0"/>
                <a:cs typeface="Arial" pitchFamily="34" charset="0"/>
              </a:rPr>
              <a:t>else if(choice3)</a:t>
            </a:r>
          </a:p>
          <a:p>
            <a:r>
              <a:rPr lang="en-IN" sz="2000" dirty="0" smtClean="0">
                <a:latin typeface="Arial" pitchFamily="34" charset="0"/>
                <a:cs typeface="Arial" pitchFamily="34" charset="0"/>
              </a:rPr>
              <a:t>	// Statement or block for choice 3</a:t>
            </a:r>
          </a:p>
          <a:p>
            <a:r>
              <a:rPr lang="en-IN" sz="2000" dirty="0" smtClean="0">
                <a:latin typeface="Arial" pitchFamily="34" charset="0"/>
                <a:cs typeface="Arial" pitchFamily="34" charset="0"/>
              </a:rPr>
              <a:t>/* . . . and so on . . . */</a:t>
            </a:r>
          </a:p>
          <a:p>
            <a:r>
              <a:rPr lang="en-IN" sz="2000" dirty="0" smtClean="0">
                <a:latin typeface="Arial" pitchFamily="34" charset="0"/>
                <a:cs typeface="Arial" pitchFamily="34" charset="0"/>
              </a:rPr>
              <a:t>else</a:t>
            </a:r>
          </a:p>
          <a:p>
            <a:r>
              <a:rPr lang="en-IN" sz="2000" dirty="0" smtClean="0">
                <a:latin typeface="Arial" pitchFamily="34" charset="0"/>
                <a:cs typeface="Arial" pitchFamily="34" charset="0"/>
              </a:rPr>
              <a:t>	// Default statement or block</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 calcmode="lin" valueType="num">
                                      <p:cBhvr additive="base">
                                        <p:cTn id="4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 calcmode="lin" valueType="num">
                                      <p:cBhvr additive="base">
                                        <p:cTn id="4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anim calcmode="lin" valueType="num">
                                      <p:cBhvr additive="base">
                                        <p:cTn id="5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10" end="10"/>
                                            </p:txEl>
                                          </p:spTgt>
                                        </p:tgtEl>
                                        <p:attrNameLst>
                                          <p:attrName>style.visibility</p:attrName>
                                        </p:attrNameLst>
                                      </p:cBhvr>
                                      <p:to>
                                        <p:strVal val="visible"/>
                                      </p:to>
                                    </p:set>
                                    <p:anim calcmode="lin" valueType="num">
                                      <p:cBhvr additive="base">
                                        <p:cTn id="6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1" end="11"/>
                                            </p:txEl>
                                          </p:spTgt>
                                        </p:tgtEl>
                                        <p:attrNameLst>
                                          <p:attrName>style.visibility</p:attrName>
                                        </p:attrNameLst>
                                      </p:cBhvr>
                                      <p:to>
                                        <p:strVal val="visible"/>
                                      </p:to>
                                    </p:set>
                                    <p:anim calcmode="lin" valueType="num">
                                      <p:cBhvr additive="base">
                                        <p:cTn id="67"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2" end="12"/>
                                            </p:txEl>
                                          </p:spTgt>
                                        </p:tgtEl>
                                        <p:attrNameLst>
                                          <p:attrName>style.visibility</p:attrName>
                                        </p:attrNameLst>
                                      </p:cBhvr>
                                      <p:to>
                                        <p:strVal val="visible"/>
                                      </p:to>
                                    </p:set>
                                    <p:anim calcmode="lin" valueType="num">
                                      <p:cBhvr additive="base">
                                        <p:cTn id="73"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
                                            <p:txEl>
                                              <p:pRg st="13" end="13"/>
                                            </p:txEl>
                                          </p:spTgt>
                                        </p:tgtEl>
                                        <p:attrNameLst>
                                          <p:attrName>style.visibility</p:attrName>
                                        </p:attrNameLst>
                                      </p:cBhvr>
                                      <p:to>
                                        <p:strVal val="visible"/>
                                      </p:to>
                                    </p:set>
                                    <p:anim calcmode="lin" valueType="num">
                                      <p:cBhvr additive="base">
                                        <p:cTn id="79"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83</a:t>
            </a:fld>
            <a:endParaRPr lang="en-US" dirty="0"/>
          </a:p>
        </p:txBody>
      </p:sp>
      <p:sp>
        <p:nvSpPr>
          <p:cNvPr id="9" name="TextBox 8"/>
          <p:cNvSpPr txBox="1"/>
          <p:nvPr/>
        </p:nvSpPr>
        <p:spPr>
          <a:xfrm>
            <a:off x="533400" y="838200"/>
            <a:ext cx="8001000" cy="5632311"/>
          </a:xfrm>
          <a:prstGeom prst="rect">
            <a:avLst/>
          </a:prstGeom>
          <a:noFill/>
        </p:spPr>
        <p:txBody>
          <a:bodyPr wrap="square" rtlCol="0">
            <a:spAutoFit/>
          </a:bodyPr>
          <a:lstStyle/>
          <a:p>
            <a:r>
              <a:rPr lang="en-IN" sz="2000" b="1" u="sng" dirty="0">
                <a:latin typeface="Arial" pitchFamily="34" charset="0"/>
                <a:cs typeface="Arial" pitchFamily="34" charset="0"/>
              </a:rPr>
              <a:t>The switch Statement</a:t>
            </a:r>
          </a:p>
          <a:p>
            <a:r>
              <a:rPr lang="en-IN" sz="2000" dirty="0">
                <a:latin typeface="Arial" pitchFamily="34" charset="0"/>
                <a:cs typeface="Arial" pitchFamily="34" charset="0"/>
              </a:rPr>
              <a:t>The switch statement enables you to choose one course of action from a set of possible actions, </a:t>
            </a:r>
            <a:r>
              <a:rPr lang="en-IN" sz="2000" b="1" u="sng" dirty="0">
                <a:latin typeface="Arial" pitchFamily="34" charset="0"/>
                <a:cs typeface="Arial" pitchFamily="34" charset="0"/>
              </a:rPr>
              <a:t>based on the result </a:t>
            </a:r>
            <a:r>
              <a:rPr lang="en-IN" sz="2000" b="1" u="sng" dirty="0" smtClean="0">
                <a:latin typeface="Arial" pitchFamily="34" charset="0"/>
                <a:cs typeface="Arial" pitchFamily="34" charset="0"/>
              </a:rPr>
              <a:t>of an </a:t>
            </a:r>
            <a:r>
              <a:rPr lang="en-IN" sz="2000" b="1" u="sng" dirty="0">
                <a:latin typeface="Arial" pitchFamily="34" charset="0"/>
                <a:cs typeface="Arial" pitchFamily="34" charset="0"/>
              </a:rPr>
              <a:t>integer expression</a:t>
            </a:r>
            <a:r>
              <a:rPr lang="en-IN" sz="2000" dirty="0">
                <a:latin typeface="Arial" pitchFamily="34" charset="0"/>
                <a:cs typeface="Arial" pitchFamily="34" charset="0"/>
              </a:rPr>
              <a:t>. </a:t>
            </a:r>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a:t>
            </a:r>
            <a:r>
              <a:rPr lang="en-IN" sz="2000" dirty="0">
                <a:latin typeface="Arial" pitchFamily="34" charset="0"/>
                <a:cs typeface="Arial" pitchFamily="34" charset="0"/>
              </a:rPr>
              <a:t>general way of describing the switch statement is as follows:</a:t>
            </a:r>
          </a:p>
          <a:p>
            <a:r>
              <a:rPr lang="en-IN" sz="2000" dirty="0">
                <a:latin typeface="Arial" pitchFamily="34" charset="0"/>
                <a:cs typeface="Arial" pitchFamily="34" charset="0"/>
              </a:rPr>
              <a:t>switch(</a:t>
            </a:r>
            <a:r>
              <a:rPr lang="en-IN" sz="2000" dirty="0" err="1">
                <a:latin typeface="Arial" pitchFamily="34" charset="0"/>
                <a:cs typeface="Arial" pitchFamily="34" charset="0"/>
              </a:rPr>
              <a:t>integer_expression</a:t>
            </a:r>
            <a:r>
              <a:rPr lang="en-IN" sz="2000" dirty="0">
                <a:latin typeface="Arial" pitchFamily="34" charset="0"/>
                <a:cs typeface="Arial" pitchFamily="34" charset="0"/>
              </a:rPr>
              <a:t>)</a:t>
            </a:r>
          </a:p>
          <a:p>
            <a:r>
              <a:rPr lang="en-IN" sz="2000" dirty="0">
                <a:latin typeface="Arial" pitchFamily="34" charset="0"/>
                <a:cs typeface="Arial" pitchFamily="34" charset="0"/>
              </a:rPr>
              <a:t>{</a:t>
            </a:r>
          </a:p>
          <a:p>
            <a:r>
              <a:rPr lang="en-IN" sz="2000" dirty="0" smtClean="0">
                <a:latin typeface="Arial" pitchFamily="34" charset="0"/>
                <a:cs typeface="Arial" pitchFamily="34" charset="0"/>
              </a:rPr>
              <a:t>	case </a:t>
            </a:r>
            <a:r>
              <a:rPr lang="en-IN" sz="2000" dirty="0">
                <a:latin typeface="Arial" pitchFamily="34" charset="0"/>
                <a:cs typeface="Arial" pitchFamily="34" charset="0"/>
              </a:rPr>
              <a:t>constant_expression_1:</a:t>
            </a:r>
          </a:p>
          <a:p>
            <a:r>
              <a:rPr lang="en-IN" sz="2000" dirty="0" smtClean="0">
                <a:latin typeface="Arial" pitchFamily="34" charset="0"/>
                <a:cs typeface="Arial" pitchFamily="34" charset="0"/>
              </a:rPr>
              <a:t>		statements_1</a:t>
            </a:r>
            <a:r>
              <a:rPr lang="en-IN" sz="2000" dirty="0">
                <a:latin typeface="Arial" pitchFamily="34" charset="0"/>
                <a:cs typeface="Arial" pitchFamily="34" charset="0"/>
              </a:rPr>
              <a:t>;</a:t>
            </a:r>
          </a:p>
          <a:p>
            <a:r>
              <a:rPr lang="en-IN" sz="2000" dirty="0" smtClean="0">
                <a:latin typeface="Arial" pitchFamily="34" charset="0"/>
                <a:cs typeface="Arial" pitchFamily="34" charset="0"/>
              </a:rPr>
              <a:t>	break</a:t>
            </a:r>
            <a:r>
              <a:rPr lang="en-IN" sz="2000" dirty="0">
                <a:latin typeface="Arial" pitchFamily="34" charset="0"/>
                <a:cs typeface="Arial" pitchFamily="34" charset="0"/>
              </a:rPr>
              <a:t>;</a:t>
            </a:r>
          </a:p>
          <a:p>
            <a:r>
              <a:rPr lang="en-IN" sz="2000" dirty="0">
                <a:latin typeface="Arial" pitchFamily="34" charset="0"/>
                <a:cs typeface="Arial" pitchFamily="34" charset="0"/>
              </a:rPr>
              <a:t>....</a:t>
            </a:r>
          </a:p>
          <a:p>
            <a:r>
              <a:rPr lang="en-IN" sz="2000" dirty="0" smtClean="0">
                <a:latin typeface="Arial" pitchFamily="34" charset="0"/>
                <a:cs typeface="Arial" pitchFamily="34" charset="0"/>
              </a:rPr>
              <a:t>	case </a:t>
            </a:r>
            <a:r>
              <a:rPr lang="en-IN" sz="2000" dirty="0" err="1">
                <a:latin typeface="Arial" pitchFamily="34" charset="0"/>
                <a:cs typeface="Arial" pitchFamily="34" charset="0"/>
              </a:rPr>
              <a:t>constant_expression_n</a:t>
            </a:r>
            <a:r>
              <a:rPr lang="en-IN" sz="2000" dirty="0">
                <a:latin typeface="Arial" pitchFamily="34" charset="0"/>
                <a:cs typeface="Arial" pitchFamily="34" charset="0"/>
              </a:rPr>
              <a:t>:</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statements_n</a:t>
            </a:r>
            <a:r>
              <a:rPr lang="en-IN" sz="2000" dirty="0">
                <a:latin typeface="Arial" pitchFamily="34" charset="0"/>
                <a:cs typeface="Arial" pitchFamily="34" charset="0"/>
              </a:rPr>
              <a:t>;</a:t>
            </a:r>
          </a:p>
          <a:p>
            <a:r>
              <a:rPr lang="en-IN" sz="2000" dirty="0" smtClean="0">
                <a:latin typeface="Arial" pitchFamily="34" charset="0"/>
                <a:cs typeface="Arial" pitchFamily="34" charset="0"/>
              </a:rPr>
              <a:t>	break</a:t>
            </a:r>
            <a:r>
              <a:rPr lang="en-IN" sz="2000" dirty="0">
                <a:latin typeface="Arial" pitchFamily="34" charset="0"/>
                <a:cs typeface="Arial" pitchFamily="34" charset="0"/>
              </a:rPr>
              <a:t>;</a:t>
            </a:r>
          </a:p>
          <a:p>
            <a:r>
              <a:rPr lang="en-IN" sz="2000" dirty="0" smtClean="0">
                <a:latin typeface="Arial" pitchFamily="34" charset="0"/>
                <a:cs typeface="Arial" pitchFamily="34" charset="0"/>
              </a:rPr>
              <a:t>	default</a:t>
            </a:r>
            <a:r>
              <a:rPr lang="en-IN" sz="2000" dirty="0">
                <a:latin typeface="Arial" pitchFamily="34" charset="0"/>
                <a:cs typeface="Arial" pitchFamily="34" charset="0"/>
              </a:rPr>
              <a:t>:</a:t>
            </a:r>
          </a:p>
          <a:p>
            <a:r>
              <a:rPr lang="en-IN" sz="2000" dirty="0" smtClean="0">
                <a:latin typeface="Arial" pitchFamily="34" charset="0"/>
                <a:cs typeface="Arial" pitchFamily="34" charset="0"/>
              </a:rPr>
              <a:t>		statements</a:t>
            </a:r>
            <a:r>
              <a:rPr lang="en-IN" sz="2000" dirty="0">
                <a:latin typeface="Arial" pitchFamily="34" charset="0"/>
                <a:cs typeface="Arial" pitchFamily="34" charset="0"/>
              </a:rPr>
              <a:t>;</a:t>
            </a:r>
          </a:p>
          <a:p>
            <a:r>
              <a:rPr lang="en-IN" sz="2000" dirty="0" smtClean="0">
                <a:latin typeface="Arial" pitchFamily="34" charset="0"/>
                <a:cs typeface="Arial" pitchFamily="34" charset="0"/>
              </a:rPr>
              <a:t>	break</a:t>
            </a:r>
            <a:r>
              <a:rPr lang="en-IN" sz="2000" dirty="0">
                <a:latin typeface="Arial" pitchFamily="34" charset="0"/>
                <a:cs typeface="Arial" pitchFamily="34" charset="0"/>
              </a:rPr>
              <a:t>;</a:t>
            </a:r>
          </a:p>
          <a:p>
            <a:r>
              <a:rPr lang="en-IN" sz="2000" dirty="0" smtClean="0">
                <a:latin typeface="Arial" pitchFamily="34" charset="0"/>
                <a:cs typeface="Arial" pitchFamily="34" charset="0"/>
              </a:rPr>
              <a:t>}</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anim calcmode="lin" valueType="num">
                                      <p:cBhvr additive="base">
                                        <p:cTn id="6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1" end="11"/>
                                            </p:txEl>
                                          </p:spTgt>
                                        </p:tgtEl>
                                        <p:attrNameLst>
                                          <p:attrName>style.visibility</p:attrName>
                                        </p:attrNameLst>
                                      </p:cBhvr>
                                      <p:to>
                                        <p:strVal val="visible"/>
                                      </p:to>
                                    </p:set>
                                    <p:anim calcmode="lin" valueType="num">
                                      <p:cBhvr additive="base">
                                        <p:cTn id="7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
                                            <p:txEl>
                                              <p:pRg st="12" end="12"/>
                                            </p:txEl>
                                          </p:spTgt>
                                        </p:tgtEl>
                                        <p:attrNameLst>
                                          <p:attrName>style.visibility</p:attrName>
                                        </p:attrNameLst>
                                      </p:cBhvr>
                                      <p:to>
                                        <p:strVal val="visible"/>
                                      </p:to>
                                    </p:set>
                                    <p:anim calcmode="lin" valueType="num">
                                      <p:cBhvr additive="base">
                                        <p:cTn id="79"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9">
                                            <p:txEl>
                                              <p:pRg st="13" end="13"/>
                                            </p:txEl>
                                          </p:spTgt>
                                        </p:tgtEl>
                                        <p:attrNameLst>
                                          <p:attrName>style.visibility</p:attrName>
                                        </p:attrNameLst>
                                      </p:cBhvr>
                                      <p:to>
                                        <p:strVal val="visible"/>
                                      </p:to>
                                    </p:set>
                                    <p:anim calcmode="lin" valueType="num">
                                      <p:cBhvr additive="base">
                                        <p:cTn id="85"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9">
                                            <p:txEl>
                                              <p:pRg st="14" end="14"/>
                                            </p:txEl>
                                          </p:spTgt>
                                        </p:tgtEl>
                                        <p:attrNameLst>
                                          <p:attrName>style.visibility</p:attrName>
                                        </p:attrNameLst>
                                      </p:cBhvr>
                                      <p:to>
                                        <p:strVal val="visible"/>
                                      </p:to>
                                    </p:set>
                                    <p:anim calcmode="lin" valueType="num">
                                      <p:cBhvr additive="base">
                                        <p:cTn id="91"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9">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9">
                                            <p:txEl>
                                              <p:pRg st="15" end="15"/>
                                            </p:txEl>
                                          </p:spTgt>
                                        </p:tgtEl>
                                        <p:attrNameLst>
                                          <p:attrName>style.visibility</p:attrName>
                                        </p:attrNameLst>
                                      </p:cBhvr>
                                      <p:to>
                                        <p:strVal val="visible"/>
                                      </p:to>
                                    </p:set>
                                    <p:anim calcmode="lin" valueType="num">
                                      <p:cBhvr additive="base">
                                        <p:cTn id="97"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9">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84</a:t>
            </a:fld>
            <a:endParaRPr lang="en-US" dirty="0"/>
          </a:p>
        </p:txBody>
      </p:sp>
      <p:sp>
        <p:nvSpPr>
          <p:cNvPr id="9" name="TextBox 8"/>
          <p:cNvSpPr txBox="1"/>
          <p:nvPr/>
        </p:nvSpPr>
        <p:spPr>
          <a:xfrm>
            <a:off x="533400" y="838202"/>
            <a:ext cx="8001000" cy="5016758"/>
          </a:xfrm>
          <a:prstGeom prst="rect">
            <a:avLst/>
          </a:prstGeom>
          <a:noFill/>
        </p:spPr>
        <p:txBody>
          <a:bodyPr wrap="square" rtlCol="0">
            <a:spAutoFit/>
          </a:bodyPr>
          <a:lstStyle/>
          <a:p>
            <a:r>
              <a:rPr lang="en-IN" sz="2000" dirty="0" smtClean="0">
                <a:latin typeface="Arial" pitchFamily="34" charset="0"/>
                <a:cs typeface="Arial" pitchFamily="34" charset="0"/>
              </a:rPr>
              <a:t>The </a:t>
            </a:r>
            <a:r>
              <a:rPr lang="en-IN" sz="2000" dirty="0">
                <a:latin typeface="Arial" pitchFamily="34" charset="0"/>
                <a:cs typeface="Arial" pitchFamily="34" charset="0"/>
              </a:rPr>
              <a:t>test is the value of </a:t>
            </a:r>
            <a:r>
              <a:rPr lang="en-IN" sz="2000" dirty="0" err="1">
                <a:latin typeface="Arial" pitchFamily="34" charset="0"/>
                <a:cs typeface="Arial" pitchFamily="34" charset="0"/>
              </a:rPr>
              <a:t>integer_expression</a:t>
            </a:r>
            <a:r>
              <a:rPr lang="en-IN" sz="2000" dirty="0">
                <a:latin typeface="Arial" pitchFamily="34" charset="0"/>
                <a:cs typeface="Arial" pitchFamily="34" charset="0"/>
              </a:rPr>
              <a:t>. If that value corresponds to one of the case values defined </a:t>
            </a:r>
            <a:r>
              <a:rPr lang="en-IN" sz="2000" dirty="0" smtClean="0">
                <a:latin typeface="Arial" pitchFamily="34" charset="0"/>
                <a:cs typeface="Arial" pitchFamily="34" charset="0"/>
              </a:rPr>
              <a:t>by the </a:t>
            </a:r>
            <a:r>
              <a:rPr lang="en-IN" sz="2000" dirty="0">
                <a:latin typeface="Arial" pitchFamily="34" charset="0"/>
                <a:cs typeface="Arial" pitchFamily="34" charset="0"/>
              </a:rPr>
              <a:t>associated </a:t>
            </a:r>
            <a:r>
              <a:rPr lang="en-IN" sz="2000" dirty="0" err="1">
                <a:latin typeface="Arial" pitchFamily="34" charset="0"/>
                <a:cs typeface="Arial" pitchFamily="34" charset="0"/>
              </a:rPr>
              <a:t>constant_expression_n</a:t>
            </a:r>
            <a:r>
              <a:rPr lang="en-IN" sz="2000" dirty="0">
                <a:latin typeface="Arial" pitchFamily="34" charset="0"/>
                <a:cs typeface="Arial" pitchFamily="34" charset="0"/>
              </a:rPr>
              <a:t> values, the statements following that case value are executed. If the </a:t>
            </a:r>
            <a:r>
              <a:rPr lang="en-IN" sz="2000" dirty="0" smtClean="0">
                <a:latin typeface="Arial" pitchFamily="34" charset="0"/>
                <a:cs typeface="Arial" pitchFamily="34" charset="0"/>
              </a:rPr>
              <a:t>value of </a:t>
            </a:r>
            <a:r>
              <a:rPr lang="en-IN" sz="2000" dirty="0" err="1">
                <a:latin typeface="Arial" pitchFamily="34" charset="0"/>
                <a:cs typeface="Arial" pitchFamily="34" charset="0"/>
              </a:rPr>
              <a:t>integer_expression</a:t>
            </a:r>
            <a:r>
              <a:rPr lang="en-IN" sz="2000" dirty="0">
                <a:latin typeface="Arial" pitchFamily="34" charset="0"/>
                <a:cs typeface="Arial" pitchFamily="34" charset="0"/>
              </a:rPr>
              <a:t> differs from every one of the case values, the statements following default are executed.</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Because </a:t>
            </a:r>
            <a:r>
              <a:rPr lang="en-IN" sz="2000" dirty="0">
                <a:latin typeface="Arial" pitchFamily="34" charset="0"/>
                <a:cs typeface="Arial" pitchFamily="34" charset="0"/>
              </a:rPr>
              <a:t>you can’t reasonably expect to select more than one case, all the case values must be different. If they aren’t</a:t>
            </a:r>
            <a:r>
              <a:rPr lang="en-IN" sz="2000" dirty="0" smtClean="0">
                <a:latin typeface="Arial" pitchFamily="34" charset="0"/>
                <a:cs typeface="Arial" pitchFamily="34" charset="0"/>
              </a:rPr>
              <a:t>, you’ll </a:t>
            </a:r>
            <a:r>
              <a:rPr lang="en-IN" sz="2000" dirty="0">
                <a:latin typeface="Arial" pitchFamily="34" charset="0"/>
                <a:cs typeface="Arial" pitchFamily="34" charset="0"/>
              </a:rPr>
              <a:t>get an error message when you try to compile the program. </a:t>
            </a:r>
            <a:r>
              <a:rPr lang="en-IN" sz="2000" b="1" u="sng" dirty="0">
                <a:latin typeface="Arial" pitchFamily="34" charset="0"/>
                <a:cs typeface="Arial" pitchFamily="34" charset="0"/>
              </a:rPr>
              <a:t>The case values must all be </a:t>
            </a:r>
            <a:r>
              <a:rPr lang="en-IN" sz="2000" b="1" i="1" u="sng" dirty="0">
                <a:latin typeface="Arial" pitchFamily="34" charset="0"/>
                <a:cs typeface="Arial" pitchFamily="34" charset="0"/>
              </a:rPr>
              <a:t>constant expressions</a:t>
            </a:r>
            <a:r>
              <a:rPr lang="en-IN" sz="2000" b="1" i="1" u="sng" dirty="0" smtClean="0">
                <a:latin typeface="Arial" pitchFamily="34" charset="0"/>
                <a:cs typeface="Arial" pitchFamily="34" charset="0"/>
              </a:rPr>
              <a:t>, </a:t>
            </a:r>
            <a:r>
              <a:rPr lang="en-IN" sz="2000" b="1" u="sng" dirty="0" smtClean="0">
                <a:latin typeface="Arial" pitchFamily="34" charset="0"/>
                <a:cs typeface="Arial" pitchFamily="34" charset="0"/>
              </a:rPr>
              <a:t>which </a:t>
            </a:r>
            <a:r>
              <a:rPr lang="en-IN" sz="2000" b="1" u="sng" dirty="0">
                <a:latin typeface="Arial" pitchFamily="34" charset="0"/>
                <a:cs typeface="Arial" pitchFamily="34" charset="0"/>
              </a:rPr>
              <a:t>are expressions that can be evaluated by the compiler</a:t>
            </a:r>
            <a:r>
              <a:rPr lang="en-IN" sz="2000" b="1" dirty="0">
                <a:latin typeface="Arial" pitchFamily="34" charset="0"/>
                <a:cs typeface="Arial" pitchFamily="34" charset="0"/>
              </a:rPr>
              <a:t>. </a:t>
            </a:r>
            <a:r>
              <a:rPr lang="en-IN" sz="2000" b="1" u="sng" dirty="0">
                <a:latin typeface="Arial" pitchFamily="34" charset="0"/>
                <a:cs typeface="Arial" pitchFamily="34" charset="0"/>
              </a:rPr>
              <a:t>This means that a case value cannot be dependent </a:t>
            </a:r>
            <a:r>
              <a:rPr lang="en-IN" sz="2000" b="1" u="sng" dirty="0" smtClean="0">
                <a:latin typeface="Arial" pitchFamily="34" charset="0"/>
                <a:cs typeface="Arial" pitchFamily="34" charset="0"/>
              </a:rPr>
              <a:t>on a </a:t>
            </a:r>
            <a:r>
              <a:rPr lang="en-IN" sz="2000" b="1" u="sng" dirty="0">
                <a:latin typeface="Arial" pitchFamily="34" charset="0"/>
                <a:cs typeface="Arial" pitchFamily="34" charset="0"/>
              </a:rPr>
              <a:t>value that’s determined when your program executes. Of course, the test expression </a:t>
            </a:r>
            <a:r>
              <a:rPr lang="en-IN" sz="2000" b="1" u="sng" dirty="0" err="1">
                <a:latin typeface="Arial" pitchFamily="34" charset="0"/>
                <a:cs typeface="Arial" pitchFamily="34" charset="0"/>
              </a:rPr>
              <a:t>integer_expression</a:t>
            </a:r>
            <a:r>
              <a:rPr lang="en-IN" sz="2000" b="1" u="sng" dirty="0">
                <a:latin typeface="Arial" pitchFamily="34" charset="0"/>
                <a:cs typeface="Arial" pitchFamily="34" charset="0"/>
              </a:rPr>
              <a:t> can </a:t>
            </a:r>
            <a:r>
              <a:rPr lang="en-IN" sz="2000" b="1" u="sng" dirty="0" smtClean="0">
                <a:latin typeface="Arial" pitchFamily="34" charset="0"/>
                <a:cs typeface="Arial" pitchFamily="34" charset="0"/>
              </a:rPr>
              <a:t>be anything </a:t>
            </a:r>
            <a:r>
              <a:rPr lang="en-IN" sz="2000" b="1" u="sng" dirty="0">
                <a:latin typeface="Arial" pitchFamily="34" charset="0"/>
                <a:cs typeface="Arial" pitchFamily="34" charset="0"/>
              </a:rPr>
              <a:t>at all, as long as it evaluates to an integer</a:t>
            </a:r>
            <a:r>
              <a:rPr lang="en-IN" sz="2000" dirty="0">
                <a:latin typeface="Arial" pitchFamily="34" charset="0"/>
                <a:cs typeface="Arial" pitchFamily="34" charset="0"/>
              </a:rPr>
              <a:t>.</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85</a:t>
            </a:fld>
            <a:endParaRPr lang="en-US" dirty="0"/>
          </a:p>
        </p:txBody>
      </p:sp>
      <p:sp>
        <p:nvSpPr>
          <p:cNvPr id="9" name="TextBox 8"/>
          <p:cNvSpPr txBox="1"/>
          <p:nvPr/>
        </p:nvSpPr>
        <p:spPr>
          <a:xfrm>
            <a:off x="533400" y="838201"/>
            <a:ext cx="8001000" cy="3785652"/>
          </a:xfrm>
          <a:prstGeom prst="rect">
            <a:avLst/>
          </a:prstGeom>
          <a:noFill/>
        </p:spPr>
        <p:txBody>
          <a:bodyPr wrap="square" rtlCol="0">
            <a:spAutoFit/>
          </a:bodyPr>
          <a:lstStyle/>
          <a:p>
            <a:r>
              <a:rPr lang="en-IN" sz="2000" dirty="0">
                <a:latin typeface="Arial" pitchFamily="34" charset="0"/>
                <a:cs typeface="Arial" pitchFamily="34" charset="0"/>
              </a:rPr>
              <a:t>You can omit the default keyword and its associated statements. If none of the case values matches the value </a:t>
            </a:r>
            <a:r>
              <a:rPr lang="en-IN" sz="2000" dirty="0" smtClean="0">
                <a:latin typeface="Arial" pitchFamily="34" charset="0"/>
                <a:cs typeface="Arial" pitchFamily="34" charset="0"/>
              </a:rPr>
              <a:t>of </a:t>
            </a:r>
            <a:r>
              <a:rPr lang="en-IN" sz="2000" dirty="0" err="1" smtClean="0">
                <a:latin typeface="Arial" pitchFamily="34" charset="0"/>
                <a:cs typeface="Arial" pitchFamily="34" charset="0"/>
              </a:rPr>
              <a:t>integer_expression</a:t>
            </a:r>
            <a:r>
              <a:rPr lang="en-IN" sz="2000" dirty="0">
                <a:latin typeface="Arial" pitchFamily="34" charset="0"/>
                <a:cs typeface="Arial" pitchFamily="34" charset="0"/>
              </a:rPr>
              <a:t>, then nothing happens. Notice, however, that all of the case values for the </a:t>
            </a:r>
            <a:r>
              <a:rPr lang="en-IN" sz="2000" dirty="0" smtClean="0">
                <a:latin typeface="Arial" pitchFamily="34" charset="0"/>
                <a:cs typeface="Arial" pitchFamily="34" charset="0"/>
              </a:rPr>
              <a:t>associated </a:t>
            </a:r>
            <a:r>
              <a:rPr lang="en-IN" sz="2000" dirty="0" err="1" smtClean="0">
                <a:latin typeface="Arial" pitchFamily="34" charset="0"/>
                <a:cs typeface="Arial" pitchFamily="34" charset="0"/>
              </a:rPr>
              <a:t>constant_expression</a:t>
            </a:r>
            <a:r>
              <a:rPr lang="en-IN" sz="2000" dirty="0" smtClean="0">
                <a:latin typeface="Arial" pitchFamily="34" charset="0"/>
                <a:cs typeface="Arial" pitchFamily="34" charset="0"/>
              </a:rPr>
              <a:t> </a:t>
            </a:r>
            <a:r>
              <a:rPr lang="en-IN" sz="2000" dirty="0">
                <a:latin typeface="Arial" pitchFamily="34" charset="0"/>
                <a:cs typeface="Arial" pitchFamily="34" charset="0"/>
              </a:rPr>
              <a:t>must be different. The break statement jumps to the statement after the closing brace.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Notice </a:t>
            </a:r>
            <a:r>
              <a:rPr lang="en-IN" sz="2000" dirty="0">
                <a:latin typeface="Arial" pitchFamily="34" charset="0"/>
                <a:cs typeface="Arial" pitchFamily="34" charset="0"/>
              </a:rPr>
              <a:t>the punctuation and formatting. There’s no semicolon at the end of the first switch expression because </a:t>
            </a:r>
            <a:r>
              <a:rPr lang="en-IN" sz="2000" dirty="0" smtClean="0">
                <a:latin typeface="Arial" pitchFamily="34" charset="0"/>
                <a:cs typeface="Arial" pitchFamily="34" charset="0"/>
              </a:rPr>
              <a:t>it forms </a:t>
            </a:r>
            <a:r>
              <a:rPr lang="en-IN" sz="2000" dirty="0">
                <a:latin typeface="Arial" pitchFamily="34" charset="0"/>
                <a:cs typeface="Arial" pitchFamily="34" charset="0"/>
              </a:rPr>
              <a:t>a single statement with the following block of code. The body of the switch statement is always enclosed </a:t>
            </a:r>
            <a:r>
              <a:rPr lang="en-IN" sz="2000" dirty="0" smtClean="0">
                <a:latin typeface="Arial" pitchFamily="34" charset="0"/>
                <a:cs typeface="Arial" pitchFamily="34" charset="0"/>
              </a:rPr>
              <a:t>within braces</a:t>
            </a:r>
            <a:r>
              <a:rPr lang="en-IN" sz="2000" dirty="0">
                <a:latin typeface="Arial" pitchFamily="34" charset="0"/>
                <a:cs typeface="Arial" pitchFamily="34" charset="0"/>
              </a:rPr>
              <a:t>. The </a:t>
            </a:r>
            <a:r>
              <a:rPr lang="en-IN" sz="2000" dirty="0" err="1">
                <a:latin typeface="Arial" pitchFamily="34" charset="0"/>
                <a:cs typeface="Arial" pitchFamily="34" charset="0"/>
              </a:rPr>
              <a:t>constant_expression</a:t>
            </a:r>
            <a:r>
              <a:rPr lang="en-IN" sz="2000" dirty="0">
                <a:latin typeface="Arial" pitchFamily="34" charset="0"/>
                <a:cs typeface="Arial" pitchFamily="34" charset="0"/>
              </a:rPr>
              <a:t> value for a case is followed by a colon, and each subsequent statement ends with </a:t>
            </a:r>
            <a:r>
              <a:rPr lang="en-IN" sz="2000" dirty="0" smtClean="0">
                <a:latin typeface="Arial" pitchFamily="34" charset="0"/>
                <a:cs typeface="Arial" pitchFamily="34" charset="0"/>
              </a:rPr>
              <a:t>a semicolon</a:t>
            </a:r>
            <a:r>
              <a:rPr lang="en-IN" sz="2000" dirty="0">
                <a:latin typeface="Arial" pitchFamily="34" charset="0"/>
                <a:cs typeface="Arial" pitchFamily="34" charset="0"/>
              </a:rPr>
              <a:t>, as usual.</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86</a:t>
            </a:fld>
            <a:endParaRPr lang="en-US" dirty="0"/>
          </a:p>
        </p:txBody>
      </p:sp>
      <p:sp>
        <p:nvSpPr>
          <p:cNvPr id="9" name="TextBox 8"/>
          <p:cNvSpPr txBox="1"/>
          <p:nvPr/>
        </p:nvSpPr>
        <p:spPr>
          <a:xfrm>
            <a:off x="533400" y="838201"/>
            <a:ext cx="8001000" cy="5324535"/>
          </a:xfrm>
          <a:prstGeom prst="rect">
            <a:avLst/>
          </a:prstGeom>
          <a:noFill/>
        </p:spPr>
        <p:txBody>
          <a:bodyPr wrap="square" rtlCol="0">
            <a:spAutoFit/>
          </a:bodyPr>
          <a:lstStyle/>
          <a:p>
            <a:r>
              <a:rPr lang="en-IN" sz="2000" b="1" u="sng" dirty="0">
                <a:latin typeface="Arial" pitchFamily="34" charset="0"/>
                <a:cs typeface="Arial" pitchFamily="34" charset="0"/>
              </a:rPr>
              <a:t>You can associate several case values with one group of statements</a:t>
            </a:r>
            <a:r>
              <a:rPr lang="en-IN" sz="2000" dirty="0">
                <a:latin typeface="Arial" pitchFamily="34" charset="0"/>
                <a:cs typeface="Arial" pitchFamily="34" charset="0"/>
              </a:rPr>
              <a:t>. You can also use an expression that </a:t>
            </a:r>
            <a:r>
              <a:rPr lang="en-IN" sz="2000" dirty="0" smtClean="0">
                <a:latin typeface="Arial" pitchFamily="34" charset="0"/>
                <a:cs typeface="Arial" pitchFamily="34" charset="0"/>
              </a:rPr>
              <a:t>results in </a:t>
            </a:r>
            <a:r>
              <a:rPr lang="en-IN" sz="2000" dirty="0">
                <a:latin typeface="Arial" pitchFamily="34" charset="0"/>
                <a:cs typeface="Arial" pitchFamily="34" charset="0"/>
              </a:rPr>
              <a:t>a value of type char as the control expression for a switch. Suppose you read a character from the keyboard into </a:t>
            </a:r>
            <a:r>
              <a:rPr lang="en-IN" sz="2000" dirty="0" smtClean="0">
                <a:latin typeface="Arial" pitchFamily="34" charset="0"/>
                <a:cs typeface="Arial" pitchFamily="34" charset="0"/>
              </a:rPr>
              <a:t>a variable</a:t>
            </a:r>
            <a:r>
              <a:rPr lang="en-IN" sz="2000" dirty="0">
                <a:latin typeface="Arial" pitchFamily="34" charset="0"/>
                <a:cs typeface="Arial" pitchFamily="34" charset="0"/>
              </a:rPr>
              <a:t>, </a:t>
            </a:r>
            <a:r>
              <a:rPr lang="en-IN" sz="2000" dirty="0" err="1">
                <a:latin typeface="Arial" pitchFamily="34" charset="0"/>
                <a:cs typeface="Arial" pitchFamily="34" charset="0"/>
              </a:rPr>
              <a:t>ch</a:t>
            </a:r>
            <a:r>
              <a:rPr lang="en-IN" sz="2000" dirty="0">
                <a:latin typeface="Arial" pitchFamily="34" charset="0"/>
                <a:cs typeface="Arial" pitchFamily="34" charset="0"/>
              </a:rPr>
              <a:t>, of type char. You can classify this character in a switch like this:</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switch(</a:t>
            </a:r>
            <a:r>
              <a:rPr lang="en-IN" sz="2000" dirty="0" err="1" smtClean="0">
                <a:latin typeface="Arial" pitchFamily="34" charset="0"/>
                <a:cs typeface="Arial" pitchFamily="34" charset="0"/>
              </a:rPr>
              <a:t>tolower</a:t>
            </a:r>
            <a:r>
              <a:rPr lang="en-IN" sz="2000" dirty="0" smtClean="0">
                <a:latin typeface="Arial" pitchFamily="34" charset="0"/>
                <a:cs typeface="Arial" pitchFamily="34" charset="0"/>
              </a:rPr>
              <a:t>(</a:t>
            </a:r>
            <a:r>
              <a:rPr lang="en-IN" sz="2000" dirty="0" err="1" smtClean="0">
                <a:latin typeface="Arial" pitchFamily="34" charset="0"/>
                <a:cs typeface="Arial" pitchFamily="34" charset="0"/>
              </a:rPr>
              <a:t>ch</a:t>
            </a:r>
            <a:r>
              <a:rPr lang="en-IN" sz="2000" dirty="0">
                <a:latin typeface="Arial" pitchFamily="34" charset="0"/>
                <a:cs typeface="Arial" pitchFamily="34" charset="0"/>
              </a:rPr>
              <a:t>))</a:t>
            </a:r>
          </a:p>
          <a:p>
            <a:r>
              <a:rPr lang="en-IN" sz="2000" dirty="0">
                <a:latin typeface="Arial" pitchFamily="34" charset="0"/>
                <a:cs typeface="Arial" pitchFamily="34" charset="0"/>
              </a:rPr>
              <a:t>{</a:t>
            </a:r>
          </a:p>
          <a:p>
            <a:r>
              <a:rPr lang="en-IN" sz="2000" dirty="0" smtClean="0">
                <a:latin typeface="Arial" pitchFamily="34" charset="0"/>
                <a:cs typeface="Arial" pitchFamily="34" charset="0"/>
              </a:rPr>
              <a:t>	case </a:t>
            </a:r>
            <a:r>
              <a:rPr lang="en-IN" sz="2000" dirty="0">
                <a:latin typeface="Arial" pitchFamily="34" charset="0"/>
                <a:cs typeface="Arial" pitchFamily="34" charset="0"/>
              </a:rPr>
              <a:t>'a': case 'e': case '</a:t>
            </a:r>
            <a:r>
              <a:rPr lang="en-IN" sz="2000" dirty="0" err="1">
                <a:latin typeface="Arial" pitchFamily="34" charset="0"/>
                <a:cs typeface="Arial" pitchFamily="34" charset="0"/>
              </a:rPr>
              <a:t>i</a:t>
            </a:r>
            <a:r>
              <a:rPr lang="en-IN" sz="2000" dirty="0">
                <a:latin typeface="Arial" pitchFamily="34" charset="0"/>
                <a:cs typeface="Arial" pitchFamily="34" charset="0"/>
              </a:rPr>
              <a:t>': case 'o': case 'u':</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a:latin typeface="Arial" pitchFamily="34" charset="0"/>
                <a:cs typeface="Arial" pitchFamily="34" charset="0"/>
              </a:rPr>
              <a:t>("The character is a vowel.\n");</a:t>
            </a:r>
          </a:p>
          <a:p>
            <a:r>
              <a:rPr lang="en-IN" sz="2000" dirty="0" smtClean="0">
                <a:latin typeface="Arial" pitchFamily="34" charset="0"/>
                <a:cs typeface="Arial" pitchFamily="34" charset="0"/>
              </a:rPr>
              <a:t>	break</a:t>
            </a:r>
            <a:r>
              <a:rPr lang="en-IN" sz="2000" dirty="0">
                <a:latin typeface="Arial" pitchFamily="34" charset="0"/>
                <a:cs typeface="Arial" pitchFamily="34" charset="0"/>
              </a:rPr>
              <a:t>;</a:t>
            </a:r>
          </a:p>
          <a:p>
            <a:r>
              <a:rPr lang="en-IN" sz="2000" dirty="0" smtClean="0">
                <a:latin typeface="Arial" pitchFamily="34" charset="0"/>
                <a:cs typeface="Arial" pitchFamily="34" charset="0"/>
              </a:rPr>
              <a:t>	case </a:t>
            </a:r>
            <a:r>
              <a:rPr lang="en-IN" sz="2000" dirty="0">
                <a:latin typeface="Arial" pitchFamily="34" charset="0"/>
                <a:cs typeface="Arial" pitchFamily="34" charset="0"/>
              </a:rPr>
              <a:t>'b': case 'c': case 'd': case 'f': case 'g': case 'h': case 'j': case 'k':</a:t>
            </a:r>
          </a:p>
          <a:p>
            <a:r>
              <a:rPr lang="en-IN" sz="2000" dirty="0">
                <a:latin typeface="Arial" pitchFamily="34" charset="0"/>
                <a:cs typeface="Arial" pitchFamily="34" charset="0"/>
              </a:rPr>
              <a:t>case 'l': case 'm': case 'n': case 'p': case 'q': case 'r': case 's': case 't':</a:t>
            </a:r>
          </a:p>
          <a:p>
            <a:r>
              <a:rPr lang="en-IN" sz="2000" dirty="0">
                <a:latin typeface="Arial" pitchFamily="34" charset="0"/>
                <a:cs typeface="Arial" pitchFamily="34" charset="0"/>
              </a:rPr>
              <a:t>case 'v': case 'w': case 'x': case 'y': case 'z</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break;</a:t>
            </a:r>
          </a:p>
          <a:p>
            <a:r>
              <a:rPr lang="en-IN" sz="2000" dirty="0">
                <a:latin typeface="Arial" pitchFamily="34" charset="0"/>
                <a:cs typeface="Arial" pitchFamily="34" charset="0"/>
              </a:rPr>
              <a:t>}</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 calcmode="lin" valueType="num">
                                      <p:cBhvr additive="base">
                                        <p:cTn id="4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 calcmode="lin" valueType="num">
                                      <p:cBhvr additive="base">
                                        <p:cTn id="4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anim calcmode="lin" valueType="num">
                                      <p:cBhvr additive="base">
                                        <p:cTn id="5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10" end="10"/>
                                            </p:txEl>
                                          </p:spTgt>
                                        </p:tgtEl>
                                        <p:attrNameLst>
                                          <p:attrName>style.visibility</p:attrName>
                                        </p:attrNameLst>
                                      </p:cBhvr>
                                      <p:to>
                                        <p:strVal val="visible"/>
                                      </p:to>
                                    </p:set>
                                    <p:anim calcmode="lin" valueType="num">
                                      <p:cBhvr additive="base">
                                        <p:cTn id="6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1" end="11"/>
                                            </p:txEl>
                                          </p:spTgt>
                                        </p:tgtEl>
                                        <p:attrNameLst>
                                          <p:attrName>style.visibility</p:attrName>
                                        </p:attrNameLst>
                                      </p:cBhvr>
                                      <p:to>
                                        <p:strVal val="visible"/>
                                      </p:to>
                                    </p:set>
                                    <p:anim calcmode="lin" valueType="num">
                                      <p:cBhvr additive="base">
                                        <p:cTn id="67"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87</a:t>
            </a:fld>
            <a:endParaRPr lang="en-US" dirty="0"/>
          </a:p>
        </p:txBody>
      </p:sp>
      <p:sp>
        <p:nvSpPr>
          <p:cNvPr id="9" name="TextBox 8"/>
          <p:cNvSpPr txBox="1"/>
          <p:nvPr/>
        </p:nvSpPr>
        <p:spPr>
          <a:xfrm>
            <a:off x="533400" y="838202"/>
            <a:ext cx="8001000" cy="3170099"/>
          </a:xfrm>
          <a:prstGeom prst="rect">
            <a:avLst/>
          </a:prstGeom>
          <a:noFill/>
        </p:spPr>
        <p:txBody>
          <a:bodyPr wrap="square" rtlCol="0">
            <a:spAutoFit/>
          </a:bodyPr>
          <a:lstStyle/>
          <a:p>
            <a:r>
              <a:rPr lang="en-IN" sz="2000" u="sng" dirty="0">
                <a:latin typeface="Arial" pitchFamily="34" charset="0"/>
                <a:cs typeface="Arial" pitchFamily="34" charset="0"/>
              </a:rPr>
              <a:t>The </a:t>
            </a:r>
            <a:r>
              <a:rPr lang="en-IN" sz="2000" u="sng" dirty="0" err="1">
                <a:latin typeface="Arial" pitchFamily="34" charset="0"/>
                <a:cs typeface="Arial" pitchFamily="34" charset="0"/>
              </a:rPr>
              <a:t>goto</a:t>
            </a:r>
            <a:r>
              <a:rPr lang="en-IN" sz="2000" u="sng" dirty="0">
                <a:latin typeface="Arial" pitchFamily="34" charset="0"/>
                <a:cs typeface="Arial" pitchFamily="34" charset="0"/>
              </a:rPr>
              <a:t> </a:t>
            </a:r>
            <a:r>
              <a:rPr lang="en-IN" sz="2000" u="sng" dirty="0" smtClean="0">
                <a:latin typeface="Arial" pitchFamily="34" charset="0"/>
                <a:cs typeface="Arial" pitchFamily="34" charset="0"/>
              </a:rPr>
              <a:t>Statement</a:t>
            </a:r>
          </a:p>
          <a:p>
            <a:endParaRPr lang="en-IN" sz="2000" dirty="0" smtClean="0">
              <a:latin typeface="Arial" pitchFamily="34" charset="0"/>
              <a:cs typeface="Arial" pitchFamily="34" charset="0"/>
            </a:endParaRPr>
          </a:p>
          <a:p>
            <a:r>
              <a:rPr lang="en-IN" sz="2000" dirty="0" err="1">
                <a:latin typeface="Arial" pitchFamily="34" charset="0"/>
                <a:cs typeface="Arial" pitchFamily="34" charset="0"/>
              </a:rPr>
              <a:t>goto</a:t>
            </a:r>
            <a:r>
              <a:rPr lang="en-IN" sz="2000" dirty="0">
                <a:latin typeface="Arial" pitchFamily="34" charset="0"/>
                <a:cs typeface="Arial" pitchFamily="34" charset="0"/>
              </a:rPr>
              <a:t> there</a:t>
            </a:r>
            <a:r>
              <a:rPr lang="en-IN" sz="2000" dirty="0" smtClean="0">
                <a:latin typeface="Arial" pitchFamily="34" charset="0"/>
                <a:cs typeface="Arial" pitchFamily="34" charset="0"/>
              </a:rPr>
              <a:t>;</a:t>
            </a:r>
          </a:p>
          <a:p>
            <a:endParaRPr lang="en-IN" sz="2000" dirty="0">
              <a:latin typeface="Arial" pitchFamily="34" charset="0"/>
              <a:cs typeface="Arial" pitchFamily="34" charset="0"/>
            </a:endParaRPr>
          </a:p>
          <a:p>
            <a:r>
              <a:rPr lang="en-IN" sz="2000" dirty="0">
                <a:latin typeface="Arial" pitchFamily="34" charset="0"/>
                <a:cs typeface="Arial" pitchFamily="34" charset="0"/>
              </a:rPr>
              <a:t>The destination statement must have the same label as appears in the </a:t>
            </a:r>
            <a:r>
              <a:rPr lang="en-IN" sz="2000" dirty="0" err="1">
                <a:latin typeface="Arial" pitchFamily="34" charset="0"/>
                <a:cs typeface="Arial" pitchFamily="34" charset="0"/>
              </a:rPr>
              <a:t>goto</a:t>
            </a:r>
            <a:r>
              <a:rPr lang="en-IN" sz="2000" dirty="0">
                <a:latin typeface="Arial" pitchFamily="34" charset="0"/>
                <a:cs typeface="Arial" pitchFamily="34" charset="0"/>
              </a:rPr>
              <a:t> statement, which is </a:t>
            </a:r>
            <a:r>
              <a:rPr lang="en-IN" sz="2000" b="1" u="sng" dirty="0">
                <a:latin typeface="Arial" pitchFamily="34" charset="0"/>
                <a:cs typeface="Arial" pitchFamily="34" charset="0"/>
              </a:rPr>
              <a:t>there</a:t>
            </a:r>
            <a:r>
              <a:rPr lang="en-IN" sz="2000" dirty="0">
                <a:latin typeface="Arial" pitchFamily="34" charset="0"/>
                <a:cs typeface="Arial" pitchFamily="34" charset="0"/>
              </a:rPr>
              <a:t> in this case.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there</a:t>
            </a:r>
            <a:r>
              <a:rPr lang="en-IN" sz="2000" dirty="0">
                <a:latin typeface="Arial" pitchFamily="34" charset="0"/>
                <a:cs typeface="Arial" pitchFamily="34" charset="0"/>
              </a:rPr>
              <a:t>: x = 10; </a:t>
            </a:r>
            <a:r>
              <a:rPr lang="en-IN" sz="2000" dirty="0" smtClean="0">
                <a:latin typeface="Arial" pitchFamily="34" charset="0"/>
                <a:cs typeface="Arial" pitchFamily="34" charset="0"/>
              </a:rPr>
              <a:t>		// </a:t>
            </a:r>
            <a:r>
              <a:rPr lang="en-IN" sz="2000" dirty="0">
                <a:latin typeface="Arial" pitchFamily="34" charset="0"/>
                <a:cs typeface="Arial" pitchFamily="34" charset="0"/>
              </a:rPr>
              <a:t>A </a:t>
            </a:r>
            <a:r>
              <a:rPr lang="en-IN" sz="2000" dirty="0" err="1">
                <a:latin typeface="Arial" pitchFamily="34" charset="0"/>
                <a:cs typeface="Arial" pitchFamily="34" charset="0"/>
              </a:rPr>
              <a:t>labeled</a:t>
            </a:r>
            <a:r>
              <a:rPr lang="en-IN" sz="2000" dirty="0">
                <a:latin typeface="Arial" pitchFamily="34" charset="0"/>
                <a:cs typeface="Arial" pitchFamily="34" charset="0"/>
              </a:rPr>
              <a:t> </a:t>
            </a:r>
            <a:r>
              <a:rPr lang="en-IN" sz="2000" dirty="0" smtClean="0">
                <a:latin typeface="Arial" pitchFamily="34" charset="0"/>
                <a:cs typeface="Arial" pitchFamily="34" charset="0"/>
              </a:rPr>
              <a:t>statement</a:t>
            </a:r>
          </a:p>
          <a:p>
            <a:endParaRPr lang="en-IN" sz="2000" dirty="0">
              <a:latin typeface="Arial" pitchFamily="34" charset="0"/>
              <a:cs typeface="Arial" pitchFamily="34" charset="0"/>
            </a:endParaRPr>
          </a:p>
          <a:p>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88</a:t>
            </a:fld>
            <a:endParaRPr lang="en-US" dirty="0"/>
          </a:p>
        </p:txBody>
      </p:sp>
      <p:sp>
        <p:nvSpPr>
          <p:cNvPr id="9" name="TextBox 8"/>
          <p:cNvSpPr txBox="1"/>
          <p:nvPr/>
        </p:nvSpPr>
        <p:spPr>
          <a:xfrm>
            <a:off x="533400" y="838201"/>
            <a:ext cx="8001000" cy="4708981"/>
          </a:xfrm>
          <a:prstGeom prst="rect">
            <a:avLst/>
          </a:prstGeom>
          <a:noFill/>
        </p:spPr>
        <p:txBody>
          <a:bodyPr wrap="square" rtlCol="0">
            <a:spAutoFit/>
          </a:bodyPr>
          <a:lstStyle/>
          <a:p>
            <a:r>
              <a:rPr lang="en-IN" sz="2000" b="1" u="sng" dirty="0">
                <a:latin typeface="Arial" pitchFamily="34" charset="0"/>
                <a:cs typeface="Arial" pitchFamily="34" charset="0"/>
              </a:rPr>
              <a:t>Explicit Type Conversion</a:t>
            </a:r>
          </a:p>
          <a:p>
            <a:r>
              <a:rPr lang="en-IN" sz="2000" dirty="0" smtClean="0">
                <a:latin typeface="Arial" pitchFamily="34" charset="0"/>
                <a:cs typeface="Arial" pitchFamily="34" charset="0"/>
              </a:rPr>
              <a:t>You do it in the program.</a:t>
            </a:r>
          </a:p>
          <a:p>
            <a:endParaRPr lang="en-IN" sz="2000" dirty="0">
              <a:latin typeface="Arial" pitchFamily="34" charset="0"/>
              <a:cs typeface="Arial" pitchFamily="34" charset="0"/>
            </a:endParaRPr>
          </a:p>
          <a:p>
            <a:r>
              <a:rPr lang="en-IN" sz="2000" b="1" u="sng" dirty="0" smtClean="0">
                <a:latin typeface="Arial" pitchFamily="34" charset="0"/>
                <a:cs typeface="Arial" pitchFamily="34" charset="0"/>
              </a:rPr>
              <a:t>Automatic conversions</a:t>
            </a:r>
          </a:p>
          <a:p>
            <a:r>
              <a:rPr lang="en-IN" sz="2000" dirty="0">
                <a:latin typeface="Arial" pitchFamily="34" charset="0"/>
                <a:cs typeface="Arial" pitchFamily="34" charset="0"/>
              </a:rPr>
              <a:t>The </a:t>
            </a:r>
            <a:r>
              <a:rPr lang="en-IN" sz="2000" dirty="0" smtClean="0">
                <a:latin typeface="Arial" pitchFamily="34" charset="0"/>
                <a:cs typeface="Arial" pitchFamily="34" charset="0"/>
              </a:rPr>
              <a:t>compiler automatically </a:t>
            </a:r>
            <a:r>
              <a:rPr lang="en-IN" sz="2000" dirty="0">
                <a:latin typeface="Arial" pitchFamily="34" charset="0"/>
                <a:cs typeface="Arial" pitchFamily="34" charset="0"/>
              </a:rPr>
              <a:t>converts one of the operands to be the same type as the other when an operation involves operands </a:t>
            </a:r>
            <a:r>
              <a:rPr lang="en-IN" sz="2000" dirty="0" smtClean="0">
                <a:latin typeface="Arial" pitchFamily="34" charset="0"/>
                <a:cs typeface="Arial" pitchFamily="34" charset="0"/>
              </a:rPr>
              <a:t>of different </a:t>
            </a:r>
            <a:r>
              <a:rPr lang="en-IN" sz="2000" dirty="0">
                <a:latin typeface="Arial" pitchFamily="34" charset="0"/>
                <a:cs typeface="Arial" pitchFamily="34" charset="0"/>
              </a:rPr>
              <a:t>types. </a:t>
            </a:r>
            <a:r>
              <a:rPr lang="en-IN" sz="2000" u="sng" dirty="0">
                <a:latin typeface="Arial" pitchFamily="34" charset="0"/>
                <a:cs typeface="Arial" pitchFamily="34" charset="0"/>
              </a:rPr>
              <a:t>Whenever you use operands in a binary operation that are of different types, the compiler arranges </a:t>
            </a:r>
            <a:r>
              <a:rPr lang="en-IN" sz="2000" u="sng" dirty="0" smtClean="0">
                <a:latin typeface="Arial" pitchFamily="34" charset="0"/>
                <a:cs typeface="Arial" pitchFamily="34" charset="0"/>
              </a:rPr>
              <a:t>for the </a:t>
            </a:r>
            <a:r>
              <a:rPr lang="en-IN" sz="2000" u="sng" dirty="0">
                <a:latin typeface="Arial" pitchFamily="34" charset="0"/>
                <a:cs typeface="Arial" pitchFamily="34" charset="0"/>
              </a:rPr>
              <a:t>value that is of a type with a more limited range to be converted to the type of the other operand. This is called </a:t>
            </a:r>
            <a:r>
              <a:rPr lang="en-IN" sz="2000" u="sng" dirty="0" smtClean="0">
                <a:latin typeface="Arial" pitchFamily="34" charset="0"/>
                <a:cs typeface="Arial" pitchFamily="34" charset="0"/>
              </a:rPr>
              <a:t>an </a:t>
            </a:r>
            <a:r>
              <a:rPr lang="en-IN" sz="2000" i="1" u="sng" dirty="0" smtClean="0">
                <a:latin typeface="Arial" pitchFamily="34" charset="0"/>
                <a:cs typeface="Arial" pitchFamily="34" charset="0"/>
              </a:rPr>
              <a:t>implicit </a:t>
            </a:r>
            <a:r>
              <a:rPr lang="en-IN" sz="2000" i="1" u="sng" dirty="0">
                <a:latin typeface="Arial" pitchFamily="34" charset="0"/>
                <a:cs typeface="Arial" pitchFamily="34" charset="0"/>
              </a:rPr>
              <a:t>conversion</a:t>
            </a:r>
            <a:r>
              <a:rPr lang="en-IN" sz="2000" i="1" dirty="0" smtClean="0"/>
              <a:t>.</a:t>
            </a:r>
          </a:p>
          <a:p>
            <a:endParaRPr lang="en-IN" sz="2000" i="1" dirty="0">
              <a:latin typeface="Arial" pitchFamily="34" charset="0"/>
              <a:cs typeface="Arial" pitchFamily="34" charset="0"/>
            </a:endParaRPr>
          </a:p>
          <a:p>
            <a:r>
              <a:rPr lang="en-IN" sz="2000" dirty="0">
                <a:latin typeface="Arial" pitchFamily="34" charset="0"/>
                <a:cs typeface="Arial" pitchFamily="34" charset="0"/>
              </a:rPr>
              <a:t>Whenever there is a mixture of types in </a:t>
            </a:r>
            <a:r>
              <a:rPr lang="en-IN" sz="2000" dirty="0" smtClean="0">
                <a:latin typeface="Arial" pitchFamily="34" charset="0"/>
                <a:cs typeface="Arial" pitchFamily="34" charset="0"/>
              </a:rPr>
              <a:t>an arithmetic </a:t>
            </a:r>
            <a:r>
              <a:rPr lang="en-IN" sz="2000" dirty="0">
                <a:latin typeface="Arial" pitchFamily="34" charset="0"/>
                <a:cs typeface="Arial" pitchFamily="34" charset="0"/>
              </a:rPr>
              <a:t>expression, your compiler will use specific rules to decide how the expression will be </a:t>
            </a:r>
            <a:r>
              <a:rPr lang="en-IN" sz="2000" dirty="0" smtClean="0">
                <a:latin typeface="Arial" pitchFamily="34" charset="0"/>
                <a:cs typeface="Arial" pitchFamily="34" charset="0"/>
              </a:rPr>
              <a:t>evaluated.</a:t>
            </a:r>
          </a:p>
          <a:p>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89</a:t>
            </a:fld>
            <a:endParaRPr lang="en-US" dirty="0"/>
          </a:p>
        </p:txBody>
      </p:sp>
      <p:sp>
        <p:nvSpPr>
          <p:cNvPr id="9" name="TextBox 8"/>
          <p:cNvSpPr txBox="1"/>
          <p:nvPr/>
        </p:nvSpPr>
        <p:spPr>
          <a:xfrm>
            <a:off x="533400" y="838202"/>
            <a:ext cx="8001000" cy="4708981"/>
          </a:xfrm>
          <a:prstGeom prst="rect">
            <a:avLst/>
          </a:prstGeom>
          <a:noFill/>
        </p:spPr>
        <p:txBody>
          <a:bodyPr wrap="square" rtlCol="0">
            <a:spAutoFit/>
          </a:bodyPr>
          <a:lstStyle/>
          <a:p>
            <a:r>
              <a:rPr lang="en-IN" sz="2000" b="1" u="sng" dirty="0" smtClean="0">
                <a:latin typeface="Arial" pitchFamily="34" charset="0"/>
                <a:cs typeface="Arial" pitchFamily="34" charset="0"/>
              </a:rPr>
              <a:t>Rules </a:t>
            </a:r>
            <a:r>
              <a:rPr lang="en-IN" sz="2000" b="1" u="sng" dirty="0">
                <a:latin typeface="Arial" pitchFamily="34" charset="0"/>
                <a:cs typeface="Arial" pitchFamily="34" charset="0"/>
              </a:rPr>
              <a:t>for Implicit Conversions</a:t>
            </a:r>
          </a:p>
          <a:p>
            <a:r>
              <a:rPr lang="en-IN" sz="2000" dirty="0">
                <a:latin typeface="Arial" pitchFamily="34" charset="0"/>
                <a:cs typeface="Arial" pitchFamily="34" charset="0"/>
              </a:rPr>
              <a:t>The mechanism that determines which operand in a binary operation is to be changed to the type of the </a:t>
            </a:r>
            <a:r>
              <a:rPr lang="en-IN" sz="2000" dirty="0" smtClean="0">
                <a:latin typeface="Arial" pitchFamily="34" charset="0"/>
                <a:cs typeface="Arial" pitchFamily="34" charset="0"/>
              </a:rPr>
              <a:t>other is </a:t>
            </a:r>
            <a:r>
              <a:rPr lang="en-IN" sz="2000" dirty="0">
                <a:latin typeface="Arial" pitchFamily="34" charset="0"/>
                <a:cs typeface="Arial" pitchFamily="34" charset="0"/>
              </a:rPr>
              <a:t>relatively simple. </a:t>
            </a:r>
            <a:endParaRPr lang="en-IN" sz="2000" dirty="0" smtClean="0">
              <a:latin typeface="Arial" pitchFamily="34" charset="0"/>
              <a:cs typeface="Arial" pitchFamily="34" charset="0"/>
            </a:endParaRPr>
          </a:p>
          <a:p>
            <a:endParaRPr lang="en-IN" sz="2000" dirty="0">
              <a:latin typeface="Arial" pitchFamily="34" charset="0"/>
              <a:cs typeface="Arial" pitchFamily="34" charset="0"/>
            </a:endParaRPr>
          </a:p>
          <a:p>
            <a:r>
              <a:rPr lang="en-IN" sz="2000" u="sng" dirty="0" smtClean="0">
                <a:latin typeface="Arial" pitchFamily="34" charset="0"/>
                <a:cs typeface="Arial" pitchFamily="34" charset="0"/>
              </a:rPr>
              <a:t>Broadly</a:t>
            </a:r>
            <a:r>
              <a:rPr lang="en-IN" sz="2000" u="sng" dirty="0">
                <a:latin typeface="Arial" pitchFamily="34" charset="0"/>
                <a:cs typeface="Arial" pitchFamily="34" charset="0"/>
              </a:rPr>
              <a:t>, it works on the basis that the operand with the type that has the more </a:t>
            </a:r>
            <a:r>
              <a:rPr lang="en-IN" sz="2000" u="sng" dirty="0" smtClean="0">
                <a:latin typeface="Arial" pitchFamily="34" charset="0"/>
                <a:cs typeface="Arial" pitchFamily="34" charset="0"/>
              </a:rPr>
              <a:t>restricted range </a:t>
            </a:r>
            <a:r>
              <a:rPr lang="en-IN" sz="2000" u="sng" dirty="0">
                <a:latin typeface="Arial" pitchFamily="34" charset="0"/>
                <a:cs typeface="Arial" pitchFamily="34" charset="0"/>
              </a:rPr>
              <a:t>of values will be converted to the type of the other operand, although in some instances both operands </a:t>
            </a:r>
            <a:r>
              <a:rPr lang="en-IN" sz="2000" u="sng" dirty="0" smtClean="0">
                <a:latin typeface="Arial" pitchFamily="34" charset="0"/>
                <a:cs typeface="Arial" pitchFamily="34" charset="0"/>
              </a:rPr>
              <a:t>will be promoted</a:t>
            </a:r>
            <a:r>
              <a:rPr lang="en-IN" sz="2000" dirty="0" smtClean="0">
                <a:latin typeface="Arial" pitchFamily="34" charset="0"/>
                <a:cs typeface="Arial" pitchFamily="34" charset="0"/>
              </a:rPr>
              <a:t>.</a:t>
            </a:r>
          </a:p>
          <a:p>
            <a:endParaRPr lang="en-IN" sz="2000" dirty="0">
              <a:latin typeface="Arial" pitchFamily="34" charset="0"/>
              <a:cs typeface="Arial" pitchFamily="34" charset="0"/>
            </a:endParaRPr>
          </a:p>
          <a:p>
            <a:r>
              <a:rPr lang="en-IN" sz="2000" dirty="0">
                <a:latin typeface="Arial" pitchFamily="34" charset="0"/>
                <a:cs typeface="Arial" pitchFamily="34" charset="0"/>
              </a:rPr>
              <a:t>The compiler determines the implicit conversion to use by checking the following rules in sequence until it </a:t>
            </a:r>
            <a:r>
              <a:rPr lang="en-IN" sz="2000" dirty="0" smtClean="0">
                <a:latin typeface="Arial" pitchFamily="34" charset="0"/>
                <a:cs typeface="Arial" pitchFamily="34" charset="0"/>
              </a:rPr>
              <a:t>finds one </a:t>
            </a:r>
            <a:r>
              <a:rPr lang="en-IN" sz="2000" dirty="0">
                <a:latin typeface="Arial" pitchFamily="34" charset="0"/>
                <a:cs typeface="Arial" pitchFamily="34" charset="0"/>
              </a:rPr>
              <a:t>that applies:</a:t>
            </a:r>
          </a:p>
          <a:p>
            <a:pPr marL="457200" indent="-457200">
              <a:buFont typeface="+mj-lt"/>
              <a:buAutoNum type="arabicPeriod"/>
            </a:pPr>
            <a:r>
              <a:rPr lang="en-IN" sz="2000" dirty="0" smtClean="0">
                <a:latin typeface="Arial" pitchFamily="34" charset="0"/>
                <a:cs typeface="Arial" pitchFamily="34" charset="0"/>
              </a:rPr>
              <a:t>If </a:t>
            </a:r>
            <a:r>
              <a:rPr lang="en-IN" sz="2000" dirty="0">
                <a:latin typeface="Arial" pitchFamily="34" charset="0"/>
                <a:cs typeface="Arial" pitchFamily="34" charset="0"/>
              </a:rPr>
              <a:t>one operand is of type long double the other operand will be converted to </a:t>
            </a:r>
            <a:r>
              <a:rPr lang="en-IN" sz="2000" dirty="0" smtClean="0">
                <a:latin typeface="Arial" pitchFamily="34" charset="0"/>
                <a:cs typeface="Arial" pitchFamily="34" charset="0"/>
              </a:rPr>
              <a:t>type long </a:t>
            </a:r>
            <a:r>
              <a:rPr lang="en-IN" sz="2000" dirty="0">
                <a:latin typeface="Arial" pitchFamily="34" charset="0"/>
                <a:cs typeface="Arial" pitchFamily="34" charset="0"/>
              </a:rPr>
              <a:t>double.</a:t>
            </a:r>
          </a:p>
          <a:p>
            <a:pPr marL="457200" indent="-457200">
              <a:buFont typeface="+mj-lt"/>
              <a:buAutoNum type="arabicPeriod"/>
            </a:pPr>
            <a:r>
              <a:rPr lang="en-IN" sz="2000" dirty="0" smtClean="0">
                <a:latin typeface="Arial" pitchFamily="34" charset="0"/>
                <a:cs typeface="Arial" pitchFamily="34" charset="0"/>
              </a:rPr>
              <a:t>If </a:t>
            </a:r>
            <a:r>
              <a:rPr lang="en-IN" sz="2000" dirty="0">
                <a:latin typeface="Arial" pitchFamily="34" charset="0"/>
                <a:cs typeface="Arial" pitchFamily="34" charset="0"/>
              </a:rPr>
              <a:t>one operand is of type double the other operand will be converted to </a:t>
            </a:r>
            <a:r>
              <a:rPr lang="en-IN" sz="2000" dirty="0" smtClean="0">
                <a:latin typeface="Arial" pitchFamily="34" charset="0"/>
                <a:cs typeface="Arial" pitchFamily="34" charset="0"/>
              </a:rPr>
              <a:t>type double.</a:t>
            </a:r>
            <a:endParaRPr lang="en-IN" sz="2000"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2"/>
            <a:ext cx="8010580" cy="5262979"/>
          </a:xfrm>
          <a:prstGeom prst="rect">
            <a:avLst/>
          </a:prstGeom>
          <a:noFill/>
        </p:spPr>
        <p:txBody>
          <a:bodyPr wrap="square" rtlCol="0">
            <a:spAutoFit/>
          </a:bodyPr>
          <a:lstStyle/>
          <a:p>
            <a:r>
              <a:rPr lang="en-IN" sz="2400" b="1" u="sng" dirty="0" smtClean="0">
                <a:latin typeface="Arial" pitchFamily="34" charset="0"/>
                <a:cs typeface="Arial" pitchFamily="34" charset="0"/>
              </a:rPr>
              <a:t>C Standards</a:t>
            </a:r>
          </a:p>
          <a:p>
            <a:r>
              <a:rPr lang="en-IN" sz="2400" dirty="0" smtClean="0">
                <a:latin typeface="Arial" pitchFamily="34" charset="0"/>
                <a:cs typeface="Arial" pitchFamily="34" charset="0"/>
              </a:rPr>
              <a:t>C standards development has been a conservative process with great care taken to preserve the spirit of the original C language, and an emphasis on ratifying experiments in existing compilers rather than inventing new features. The C9X charter</a:t>
            </a:r>
            <a:r>
              <a:rPr lang="en-IN" sz="2400" baseline="30000" dirty="0" smtClean="0">
                <a:latin typeface="Arial" pitchFamily="34" charset="0"/>
                <a:cs typeface="Arial" pitchFamily="34" charset="0"/>
              </a:rPr>
              <a:t> </a:t>
            </a:r>
            <a:r>
              <a:rPr lang="en-IN" sz="2400" dirty="0" smtClean="0">
                <a:latin typeface="Arial" pitchFamily="34" charset="0"/>
                <a:cs typeface="Arial" pitchFamily="34" charset="0"/>
              </a:rPr>
              <a:t>document is an excellent expression of this mission.</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Work on the first official C standard began in 1983 under the auspices of the X3J11 ANSI committee. The major functional additions to the language were settled by the end of 1986, at which point it became common for programmers to distinguish between “K&amp;R C” and “ANSI C”.</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9</a:t>
            </a:fld>
            <a:endParaRPr lang="en-US" dirty="0"/>
          </a:p>
        </p:txBody>
      </p:sp>
      <p:pic>
        <p:nvPicPr>
          <p:cNvPr id="9"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90</a:t>
            </a:fld>
            <a:endParaRPr lang="en-US" dirty="0"/>
          </a:p>
        </p:txBody>
      </p:sp>
      <p:sp>
        <p:nvSpPr>
          <p:cNvPr id="9" name="TextBox 8"/>
          <p:cNvSpPr txBox="1"/>
          <p:nvPr/>
        </p:nvSpPr>
        <p:spPr>
          <a:xfrm>
            <a:off x="533400" y="838202"/>
            <a:ext cx="8001000" cy="5078313"/>
          </a:xfrm>
          <a:prstGeom prst="rect">
            <a:avLst/>
          </a:prstGeom>
          <a:noFill/>
        </p:spPr>
        <p:txBody>
          <a:bodyPr wrap="square" rtlCol="0">
            <a:spAutoFit/>
          </a:bodyPr>
          <a:lstStyle/>
          <a:p>
            <a:pPr marL="457200" indent="-457200">
              <a:buFont typeface="+mj-lt"/>
              <a:buAutoNum type="arabicPeriod" startAt="3"/>
            </a:pPr>
            <a:r>
              <a:rPr lang="en-IN" dirty="0" smtClean="0">
                <a:latin typeface="Arial" pitchFamily="34" charset="0"/>
                <a:cs typeface="Arial" pitchFamily="34" charset="0"/>
              </a:rPr>
              <a:t>If </a:t>
            </a:r>
            <a:r>
              <a:rPr lang="en-IN" dirty="0">
                <a:latin typeface="Arial" pitchFamily="34" charset="0"/>
                <a:cs typeface="Arial" pitchFamily="34" charset="0"/>
              </a:rPr>
              <a:t>one operand is of type float the other operand will be converted to </a:t>
            </a:r>
            <a:r>
              <a:rPr lang="en-IN" dirty="0" smtClean="0">
                <a:latin typeface="Arial" pitchFamily="34" charset="0"/>
                <a:cs typeface="Arial" pitchFamily="34" charset="0"/>
              </a:rPr>
              <a:t>type float</a:t>
            </a:r>
            <a:r>
              <a:rPr lang="en-IN" dirty="0">
                <a:latin typeface="Arial" pitchFamily="34" charset="0"/>
                <a:cs typeface="Arial" pitchFamily="34" charset="0"/>
              </a:rPr>
              <a:t>.</a:t>
            </a:r>
          </a:p>
          <a:p>
            <a:pPr marL="457200" indent="-457200">
              <a:buFont typeface="+mj-lt"/>
              <a:buAutoNum type="arabicPeriod" startAt="3"/>
            </a:pPr>
            <a:r>
              <a:rPr lang="en-IN" dirty="0" smtClean="0">
                <a:latin typeface="Arial" pitchFamily="34" charset="0"/>
                <a:cs typeface="Arial" pitchFamily="34" charset="0"/>
              </a:rPr>
              <a:t>If </a:t>
            </a:r>
            <a:r>
              <a:rPr lang="en-IN" dirty="0">
                <a:latin typeface="Arial" pitchFamily="34" charset="0"/>
                <a:cs typeface="Arial" pitchFamily="34" charset="0"/>
              </a:rPr>
              <a:t>the operands are both of signed integer types, or both of unsigned </a:t>
            </a:r>
            <a:r>
              <a:rPr lang="en-IN" dirty="0" smtClean="0">
                <a:latin typeface="Arial" pitchFamily="34" charset="0"/>
                <a:cs typeface="Arial" pitchFamily="34" charset="0"/>
              </a:rPr>
              <a:t>integer types</a:t>
            </a:r>
            <a:r>
              <a:rPr lang="en-IN" dirty="0">
                <a:latin typeface="Arial" pitchFamily="34" charset="0"/>
                <a:cs typeface="Arial" pitchFamily="34" charset="0"/>
              </a:rPr>
              <a:t>, the operand of the type of lower rank is converted to the type of the other operand.</a:t>
            </a:r>
          </a:p>
          <a:p>
            <a:pPr marL="914400" lvl="1" indent="-457200">
              <a:buFont typeface="+mj-lt"/>
              <a:buAutoNum type="alphaLcPeriod"/>
            </a:pPr>
            <a:r>
              <a:rPr lang="en-IN" dirty="0" smtClean="0">
                <a:latin typeface="Arial" pitchFamily="34" charset="0"/>
                <a:cs typeface="Arial" pitchFamily="34" charset="0"/>
              </a:rPr>
              <a:t>The </a:t>
            </a:r>
            <a:r>
              <a:rPr lang="en-IN" dirty="0">
                <a:latin typeface="Arial" pitchFamily="34" charset="0"/>
                <a:cs typeface="Arial" pitchFamily="34" charset="0"/>
              </a:rPr>
              <a:t>unsigned integer types are ranked from low to high in the following sequence</a:t>
            </a:r>
            <a:r>
              <a:rPr lang="en-IN" dirty="0" smtClean="0">
                <a:latin typeface="Arial" pitchFamily="34" charset="0"/>
                <a:cs typeface="Arial" pitchFamily="34" charset="0"/>
              </a:rPr>
              <a:t>: signed </a:t>
            </a:r>
            <a:r>
              <a:rPr lang="en-IN" dirty="0">
                <a:latin typeface="Arial" pitchFamily="34" charset="0"/>
                <a:cs typeface="Arial" pitchFamily="34" charset="0"/>
              </a:rPr>
              <a:t>char, short, </a:t>
            </a:r>
            <a:r>
              <a:rPr lang="en-IN" dirty="0" err="1">
                <a:latin typeface="Arial" pitchFamily="34" charset="0"/>
                <a:cs typeface="Arial" pitchFamily="34" charset="0"/>
              </a:rPr>
              <a:t>int</a:t>
            </a:r>
            <a:r>
              <a:rPr lang="en-IN" dirty="0">
                <a:latin typeface="Arial" pitchFamily="34" charset="0"/>
                <a:cs typeface="Arial" pitchFamily="34" charset="0"/>
              </a:rPr>
              <a:t>, long, long </a:t>
            </a:r>
            <a:r>
              <a:rPr lang="en-IN" dirty="0" err="1">
                <a:latin typeface="Arial" pitchFamily="34" charset="0"/>
                <a:cs typeface="Arial" pitchFamily="34" charset="0"/>
              </a:rPr>
              <a:t>long</a:t>
            </a:r>
            <a:r>
              <a:rPr lang="en-IN" dirty="0">
                <a:latin typeface="Arial" pitchFamily="34" charset="0"/>
                <a:cs typeface="Arial" pitchFamily="34" charset="0"/>
              </a:rPr>
              <a:t>.</a:t>
            </a:r>
          </a:p>
          <a:p>
            <a:pPr marL="914400" lvl="1" indent="-457200">
              <a:buFont typeface="+mj-lt"/>
              <a:buAutoNum type="alphaLcPeriod"/>
            </a:pPr>
            <a:r>
              <a:rPr lang="en-IN" dirty="0" smtClean="0">
                <a:latin typeface="Arial" pitchFamily="34" charset="0"/>
                <a:cs typeface="Arial" pitchFamily="34" charset="0"/>
              </a:rPr>
              <a:t>Each </a:t>
            </a:r>
            <a:r>
              <a:rPr lang="en-IN" dirty="0">
                <a:latin typeface="Arial" pitchFamily="34" charset="0"/>
                <a:cs typeface="Arial" pitchFamily="34" charset="0"/>
              </a:rPr>
              <a:t>unsigned integer type has the same rank as the corresponding signed </a:t>
            </a:r>
            <a:r>
              <a:rPr lang="en-IN" dirty="0" smtClean="0">
                <a:latin typeface="Arial" pitchFamily="34" charset="0"/>
                <a:cs typeface="Arial" pitchFamily="34" charset="0"/>
              </a:rPr>
              <a:t>integer type</a:t>
            </a:r>
            <a:r>
              <a:rPr lang="en-IN" dirty="0">
                <a:latin typeface="Arial" pitchFamily="34" charset="0"/>
                <a:cs typeface="Arial" pitchFamily="34" charset="0"/>
              </a:rPr>
              <a:t>, so type unsigned </a:t>
            </a:r>
            <a:r>
              <a:rPr lang="en-IN" dirty="0" err="1">
                <a:latin typeface="Arial" pitchFamily="34" charset="0"/>
                <a:cs typeface="Arial" pitchFamily="34" charset="0"/>
              </a:rPr>
              <a:t>int</a:t>
            </a:r>
            <a:r>
              <a:rPr lang="en-IN" dirty="0">
                <a:latin typeface="Arial" pitchFamily="34" charset="0"/>
                <a:cs typeface="Arial" pitchFamily="34" charset="0"/>
              </a:rPr>
              <a:t> has the same rank as type </a:t>
            </a:r>
            <a:r>
              <a:rPr lang="en-IN" dirty="0" err="1">
                <a:latin typeface="Arial" pitchFamily="34" charset="0"/>
                <a:cs typeface="Arial" pitchFamily="34" charset="0"/>
              </a:rPr>
              <a:t>int</a:t>
            </a:r>
            <a:r>
              <a:rPr lang="en-IN" dirty="0">
                <a:latin typeface="Arial" pitchFamily="34" charset="0"/>
                <a:cs typeface="Arial" pitchFamily="34" charset="0"/>
              </a:rPr>
              <a:t>, for example.</a:t>
            </a:r>
          </a:p>
          <a:p>
            <a:pPr marL="457200" indent="-457200">
              <a:buFont typeface="+mj-lt"/>
              <a:buAutoNum type="arabicPeriod" startAt="3"/>
            </a:pPr>
            <a:r>
              <a:rPr lang="en-IN" dirty="0" smtClean="0">
                <a:latin typeface="Arial" pitchFamily="34" charset="0"/>
                <a:cs typeface="Arial" pitchFamily="34" charset="0"/>
              </a:rPr>
              <a:t>If </a:t>
            </a:r>
            <a:r>
              <a:rPr lang="en-IN" dirty="0">
                <a:latin typeface="Arial" pitchFamily="34" charset="0"/>
                <a:cs typeface="Arial" pitchFamily="34" charset="0"/>
              </a:rPr>
              <a:t>the operand of the signed integer type has a rank that is less than or </a:t>
            </a:r>
            <a:r>
              <a:rPr lang="en-IN" dirty="0" smtClean="0">
                <a:latin typeface="Arial" pitchFamily="34" charset="0"/>
                <a:cs typeface="Arial" pitchFamily="34" charset="0"/>
              </a:rPr>
              <a:t>equal to </a:t>
            </a:r>
            <a:r>
              <a:rPr lang="en-IN" dirty="0">
                <a:latin typeface="Arial" pitchFamily="34" charset="0"/>
                <a:cs typeface="Arial" pitchFamily="34" charset="0"/>
              </a:rPr>
              <a:t>the rank of the unsigned integer type, the signed integer operand is converted to </a:t>
            </a:r>
            <a:r>
              <a:rPr lang="en-IN" dirty="0" smtClean="0">
                <a:latin typeface="Arial" pitchFamily="34" charset="0"/>
                <a:cs typeface="Arial" pitchFamily="34" charset="0"/>
              </a:rPr>
              <a:t>the unsigned </a:t>
            </a:r>
            <a:r>
              <a:rPr lang="en-IN" dirty="0">
                <a:latin typeface="Arial" pitchFamily="34" charset="0"/>
                <a:cs typeface="Arial" pitchFamily="34" charset="0"/>
              </a:rPr>
              <a:t>integer type.</a:t>
            </a:r>
          </a:p>
          <a:p>
            <a:pPr marL="457200" indent="-457200">
              <a:buFont typeface="+mj-lt"/>
              <a:buAutoNum type="arabicPeriod" startAt="3"/>
            </a:pPr>
            <a:r>
              <a:rPr lang="en-IN" dirty="0" smtClean="0">
                <a:latin typeface="Arial" pitchFamily="34" charset="0"/>
                <a:cs typeface="Arial" pitchFamily="34" charset="0"/>
              </a:rPr>
              <a:t>If </a:t>
            </a:r>
            <a:r>
              <a:rPr lang="en-IN" dirty="0" err="1" smtClean="0">
                <a:latin typeface="Arial" pitchFamily="34" charset="0"/>
                <a:cs typeface="Arial" pitchFamily="34" charset="0"/>
              </a:rPr>
              <a:t>if</a:t>
            </a:r>
            <a:r>
              <a:rPr lang="en-IN" dirty="0" smtClean="0">
                <a:latin typeface="Arial" pitchFamily="34" charset="0"/>
                <a:cs typeface="Arial" pitchFamily="34" charset="0"/>
              </a:rPr>
              <a:t> </a:t>
            </a:r>
            <a:r>
              <a:rPr lang="en-IN" dirty="0">
                <a:latin typeface="Arial" pitchFamily="34" charset="0"/>
                <a:cs typeface="Arial" pitchFamily="34" charset="0"/>
              </a:rPr>
              <a:t>the range of values the signed integer type can represent includes the </a:t>
            </a:r>
            <a:r>
              <a:rPr lang="en-IN" dirty="0" smtClean="0">
                <a:latin typeface="Arial" pitchFamily="34" charset="0"/>
                <a:cs typeface="Arial" pitchFamily="34" charset="0"/>
              </a:rPr>
              <a:t>values that </a:t>
            </a:r>
            <a:r>
              <a:rPr lang="en-IN" dirty="0">
                <a:latin typeface="Arial" pitchFamily="34" charset="0"/>
                <a:cs typeface="Arial" pitchFamily="34" charset="0"/>
              </a:rPr>
              <a:t>can be represented by the unsigned integer type, the unsigned operand is </a:t>
            </a:r>
            <a:r>
              <a:rPr lang="en-IN" dirty="0" smtClean="0">
                <a:latin typeface="Arial" pitchFamily="34" charset="0"/>
                <a:cs typeface="Arial" pitchFamily="34" charset="0"/>
              </a:rPr>
              <a:t>converted to </a:t>
            </a:r>
            <a:r>
              <a:rPr lang="en-IN" dirty="0">
                <a:latin typeface="Arial" pitchFamily="34" charset="0"/>
                <a:cs typeface="Arial" pitchFamily="34" charset="0"/>
              </a:rPr>
              <a:t>the signed integer type.</a:t>
            </a:r>
          </a:p>
          <a:p>
            <a:pPr marL="457200" indent="-457200">
              <a:buFont typeface="+mj-lt"/>
              <a:buAutoNum type="arabicPeriod" startAt="3"/>
            </a:pPr>
            <a:r>
              <a:rPr lang="en-IN" dirty="0" smtClean="0">
                <a:latin typeface="Arial" pitchFamily="34" charset="0"/>
                <a:cs typeface="Arial" pitchFamily="34" charset="0"/>
              </a:rPr>
              <a:t>Otherwise</a:t>
            </a:r>
            <a:r>
              <a:rPr lang="en-IN" dirty="0">
                <a:latin typeface="Arial" pitchFamily="34" charset="0"/>
                <a:cs typeface="Arial" pitchFamily="34" charset="0"/>
              </a:rPr>
              <a:t>, both operands are converted to the unsigned integer type corresponding to </a:t>
            </a:r>
            <a:r>
              <a:rPr lang="en-IN" dirty="0" smtClean="0">
                <a:latin typeface="Arial" pitchFamily="34" charset="0"/>
                <a:cs typeface="Arial" pitchFamily="34" charset="0"/>
              </a:rPr>
              <a:t>the signed </a:t>
            </a:r>
            <a:r>
              <a:rPr lang="en-IN" dirty="0">
                <a:latin typeface="Arial" pitchFamily="34" charset="0"/>
                <a:cs typeface="Arial" pitchFamily="34" charset="0"/>
              </a:rPr>
              <a:t>integer type.</a:t>
            </a:r>
            <a:endParaRPr lang="en-IN"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 calcmode="lin" valueType="num">
                                      <p:cBhvr additive="base">
                                        <p:cTn id="2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additive="base">
                                        <p:cTn id="2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 calcmode="lin" valueType="num">
                                      <p:cBhvr additive="base">
                                        <p:cTn id="3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anim calcmode="lin" valueType="num">
                                      <p:cBhvr additive="base">
                                        <p:cTn id="3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91</a:t>
            </a:fld>
            <a:endParaRPr lang="en-US" dirty="0"/>
          </a:p>
        </p:txBody>
      </p:sp>
      <p:sp>
        <p:nvSpPr>
          <p:cNvPr id="9" name="TextBox 8"/>
          <p:cNvSpPr txBox="1"/>
          <p:nvPr/>
        </p:nvSpPr>
        <p:spPr>
          <a:xfrm>
            <a:off x="533400" y="838202"/>
            <a:ext cx="8001000" cy="1015663"/>
          </a:xfrm>
          <a:prstGeom prst="rect">
            <a:avLst/>
          </a:prstGeom>
          <a:noFill/>
        </p:spPr>
        <p:txBody>
          <a:bodyPr wrap="square" rtlCol="0">
            <a:spAutoFit/>
          </a:bodyPr>
          <a:lstStyle/>
          <a:p>
            <a:r>
              <a:rPr lang="en-IN" sz="2000" b="1" u="sng" dirty="0" smtClean="0">
                <a:latin typeface="Arial" pitchFamily="34" charset="0"/>
                <a:cs typeface="Arial" pitchFamily="34" charset="0"/>
              </a:rPr>
              <a:t>Note</a:t>
            </a:r>
          </a:p>
          <a:p>
            <a:r>
              <a:rPr lang="en-IN" sz="2000" u="sng" dirty="0">
                <a:latin typeface="Arial" pitchFamily="34" charset="0"/>
                <a:cs typeface="Arial" pitchFamily="34" charset="0"/>
              </a:rPr>
              <a:t>I</a:t>
            </a:r>
            <a:r>
              <a:rPr lang="en-IN" sz="2000" u="sng" dirty="0" smtClean="0">
                <a:latin typeface="Arial" pitchFamily="34" charset="0"/>
                <a:cs typeface="Arial" pitchFamily="34" charset="0"/>
              </a:rPr>
              <a:t>f </a:t>
            </a:r>
            <a:r>
              <a:rPr lang="en-IN" sz="2000" u="sng" dirty="0">
                <a:latin typeface="Arial" pitchFamily="34" charset="0"/>
                <a:cs typeface="Arial" pitchFamily="34" charset="0"/>
              </a:rPr>
              <a:t>you find that you are having to use a lot of explicit casts in your code, you may have made a poor </a:t>
            </a:r>
            <a:r>
              <a:rPr lang="en-IN" sz="2000" u="sng" dirty="0" smtClean="0">
                <a:latin typeface="Arial" pitchFamily="34" charset="0"/>
                <a:cs typeface="Arial" pitchFamily="34" charset="0"/>
              </a:rPr>
              <a:t>choice of </a:t>
            </a:r>
            <a:r>
              <a:rPr lang="en-IN" sz="2000" u="sng" dirty="0">
                <a:latin typeface="Arial" pitchFamily="34" charset="0"/>
                <a:cs typeface="Arial" pitchFamily="34" charset="0"/>
              </a:rPr>
              <a:t>types for storing the data</a:t>
            </a:r>
            <a:r>
              <a:rPr lang="en-IN" sz="2000" dirty="0">
                <a:latin typeface="Arial" pitchFamily="34" charset="0"/>
                <a:cs typeface="Arial" pitchFamily="34" charset="0"/>
              </a:rPr>
              <a:t>.</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92</a:t>
            </a:fld>
            <a:endParaRPr lang="en-US" dirty="0"/>
          </a:p>
        </p:txBody>
      </p:sp>
      <p:sp>
        <p:nvSpPr>
          <p:cNvPr id="9" name="TextBox 8"/>
          <p:cNvSpPr txBox="1"/>
          <p:nvPr/>
        </p:nvSpPr>
        <p:spPr>
          <a:xfrm>
            <a:off x="533400" y="838200"/>
            <a:ext cx="8001000" cy="5324535"/>
          </a:xfrm>
          <a:prstGeom prst="rect">
            <a:avLst/>
          </a:prstGeom>
          <a:noFill/>
        </p:spPr>
        <p:txBody>
          <a:bodyPr wrap="square" rtlCol="0">
            <a:spAutoFit/>
          </a:bodyPr>
          <a:lstStyle/>
          <a:p>
            <a:r>
              <a:rPr lang="en-IN" sz="2000" u="sng" dirty="0" smtClean="0">
                <a:latin typeface="Arial" pitchFamily="34" charset="0"/>
                <a:cs typeface="Arial" pitchFamily="34" charset="0"/>
              </a:rPr>
              <a:t>Enumerations</a:t>
            </a:r>
          </a:p>
          <a:p>
            <a:r>
              <a:rPr lang="en-IN" sz="2000" u="sng" dirty="0">
                <a:latin typeface="Arial" pitchFamily="34" charset="0"/>
                <a:cs typeface="Arial" pitchFamily="34" charset="0"/>
              </a:rPr>
              <a:t>Situations arise quite frequently in programming when you want a variable that will store a value from a very </a:t>
            </a:r>
            <a:r>
              <a:rPr lang="en-IN" sz="2000" u="sng" dirty="0" smtClean="0">
                <a:latin typeface="Arial" pitchFamily="34" charset="0"/>
                <a:cs typeface="Arial" pitchFamily="34" charset="0"/>
              </a:rPr>
              <a:t>limited set </a:t>
            </a:r>
            <a:r>
              <a:rPr lang="en-IN" sz="2000" u="sng" dirty="0">
                <a:latin typeface="Arial" pitchFamily="34" charset="0"/>
                <a:cs typeface="Arial" pitchFamily="34" charset="0"/>
              </a:rPr>
              <a:t>of possible values</a:t>
            </a:r>
            <a:r>
              <a:rPr lang="en-IN" sz="2000" dirty="0">
                <a:latin typeface="Arial" pitchFamily="34" charset="0"/>
                <a:cs typeface="Arial" pitchFamily="34" charset="0"/>
              </a:rPr>
              <a:t>. </a:t>
            </a:r>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One </a:t>
            </a:r>
            <a:r>
              <a:rPr lang="en-IN" sz="2000" dirty="0">
                <a:latin typeface="Arial" pitchFamily="34" charset="0"/>
                <a:cs typeface="Arial" pitchFamily="34" charset="0"/>
              </a:rPr>
              <a:t>example is a variable that stores a value representing the current month in the year. </a:t>
            </a:r>
            <a:r>
              <a:rPr lang="en-IN" sz="2000" dirty="0" smtClean="0">
                <a:latin typeface="Arial" pitchFamily="34" charset="0"/>
                <a:cs typeface="Arial" pitchFamily="34" charset="0"/>
              </a:rPr>
              <a:t>You really </a:t>
            </a:r>
            <a:r>
              <a:rPr lang="en-IN" sz="2000" dirty="0">
                <a:latin typeface="Arial" pitchFamily="34" charset="0"/>
                <a:cs typeface="Arial" pitchFamily="34" charset="0"/>
              </a:rPr>
              <a:t>would only want such a variable to be able to assume one of 12 possible values, corresponding to </a:t>
            </a:r>
            <a:r>
              <a:rPr lang="en-IN" sz="2000" dirty="0" smtClean="0">
                <a:latin typeface="Arial" pitchFamily="34" charset="0"/>
                <a:cs typeface="Arial" pitchFamily="34" charset="0"/>
              </a:rPr>
              <a:t>January through </a:t>
            </a:r>
            <a:r>
              <a:rPr lang="en-IN" sz="2000" dirty="0">
                <a:latin typeface="Arial" pitchFamily="34" charset="0"/>
                <a:cs typeface="Arial" pitchFamily="34" charset="0"/>
              </a:rPr>
              <a:t>December. </a:t>
            </a:r>
            <a:endParaRPr lang="en-IN" sz="2000" dirty="0" smtClean="0">
              <a:latin typeface="Arial" pitchFamily="34" charset="0"/>
              <a:cs typeface="Arial" pitchFamily="34" charset="0"/>
            </a:endParaRPr>
          </a:p>
          <a:p>
            <a:endParaRPr lang="en-IN" sz="2000" dirty="0">
              <a:latin typeface="Arial" pitchFamily="34" charset="0"/>
              <a:cs typeface="Arial" pitchFamily="34" charset="0"/>
            </a:endParaRPr>
          </a:p>
          <a:p>
            <a:r>
              <a:rPr lang="en-IN" sz="2000" dirty="0" smtClean="0">
                <a:latin typeface="Arial" pitchFamily="34" charset="0"/>
                <a:cs typeface="Arial" pitchFamily="34" charset="0"/>
              </a:rPr>
              <a:t>The </a:t>
            </a:r>
            <a:r>
              <a:rPr lang="en-IN" sz="2000" i="1" dirty="0">
                <a:latin typeface="Arial" pitchFamily="34" charset="0"/>
                <a:cs typeface="Arial" pitchFamily="34" charset="0"/>
              </a:rPr>
              <a:t>enumeration in C is intended specifically for such purposes.</a:t>
            </a:r>
          </a:p>
          <a:p>
            <a:r>
              <a:rPr lang="en-IN" sz="2000" u="sng" dirty="0">
                <a:latin typeface="Arial" pitchFamily="34" charset="0"/>
                <a:cs typeface="Arial" pitchFamily="34" charset="0"/>
              </a:rPr>
              <a:t>With an enumeration, you define a new integer type where variables of the type have a fixed range of </a:t>
            </a:r>
            <a:r>
              <a:rPr lang="en-IN" sz="2000" u="sng" dirty="0" smtClean="0">
                <a:latin typeface="Arial" pitchFamily="34" charset="0"/>
                <a:cs typeface="Arial" pitchFamily="34" charset="0"/>
              </a:rPr>
              <a:t>possible values </a:t>
            </a:r>
            <a:r>
              <a:rPr lang="en-IN" sz="2000" u="sng" dirty="0">
                <a:latin typeface="Arial" pitchFamily="34" charset="0"/>
                <a:cs typeface="Arial" pitchFamily="34" charset="0"/>
              </a:rPr>
              <a:t>that you specify. </a:t>
            </a:r>
            <a:endParaRPr lang="en-IN" sz="2000" u="sng" dirty="0" smtClean="0">
              <a:latin typeface="Arial" pitchFamily="34" charset="0"/>
              <a:cs typeface="Arial" pitchFamily="34" charset="0"/>
            </a:endParaRP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Here’s </a:t>
            </a:r>
            <a:r>
              <a:rPr lang="en-IN" sz="2000" dirty="0">
                <a:latin typeface="Arial" pitchFamily="34" charset="0"/>
                <a:cs typeface="Arial" pitchFamily="34" charset="0"/>
              </a:rPr>
              <a:t>an example of a statement that defines an enumeration type with the name Weekday:</a:t>
            </a:r>
          </a:p>
          <a:p>
            <a:r>
              <a:rPr lang="en-IN" sz="2000" dirty="0" err="1" smtClean="0">
                <a:latin typeface="Arial" pitchFamily="34" charset="0"/>
                <a:cs typeface="Arial" pitchFamily="34" charset="0"/>
              </a:rPr>
              <a:t>enum</a:t>
            </a:r>
            <a:r>
              <a:rPr lang="en-IN" sz="2000" dirty="0" smtClean="0">
                <a:latin typeface="Arial" pitchFamily="34" charset="0"/>
                <a:cs typeface="Arial" pitchFamily="34" charset="0"/>
              </a:rPr>
              <a:t> </a:t>
            </a:r>
            <a:r>
              <a:rPr lang="en-IN" sz="2000" dirty="0">
                <a:latin typeface="Arial" pitchFamily="34" charset="0"/>
                <a:cs typeface="Arial" pitchFamily="34" charset="0"/>
              </a:rPr>
              <a:t>Weekday {Monday, Tuesday, Wednesday, Thursday, Friday, Saturday, Sunday};</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93</a:t>
            </a:fld>
            <a:endParaRPr lang="en-US" dirty="0"/>
          </a:p>
        </p:txBody>
      </p:sp>
      <p:sp>
        <p:nvSpPr>
          <p:cNvPr id="9" name="TextBox 8"/>
          <p:cNvSpPr txBox="1"/>
          <p:nvPr/>
        </p:nvSpPr>
        <p:spPr>
          <a:xfrm>
            <a:off x="533400" y="838201"/>
            <a:ext cx="8001000" cy="5324535"/>
          </a:xfrm>
          <a:prstGeom prst="rect">
            <a:avLst/>
          </a:prstGeom>
          <a:noFill/>
        </p:spPr>
        <p:txBody>
          <a:bodyPr wrap="square" rtlCol="0">
            <a:spAutoFit/>
          </a:bodyPr>
          <a:lstStyle/>
          <a:p>
            <a:r>
              <a:rPr lang="en-IN" sz="2000" b="1" u="sng" dirty="0">
                <a:latin typeface="Arial" pitchFamily="34" charset="0"/>
                <a:cs typeface="Arial" pitchFamily="34" charset="0"/>
              </a:rPr>
              <a:t>This statement defines a type—not a variable</a:t>
            </a:r>
            <a:r>
              <a:rPr lang="en-IN" sz="2000" dirty="0">
                <a:latin typeface="Arial" pitchFamily="34" charset="0"/>
                <a:cs typeface="Arial" pitchFamily="34" charset="0"/>
              </a:rPr>
              <a:t>. The name of the new type, Weekday in this instance, follows </a:t>
            </a:r>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enum</a:t>
            </a:r>
            <a:r>
              <a:rPr lang="en-IN" sz="2000" dirty="0" smtClean="0">
                <a:latin typeface="Arial" pitchFamily="34" charset="0"/>
                <a:cs typeface="Arial" pitchFamily="34" charset="0"/>
              </a:rPr>
              <a:t> </a:t>
            </a:r>
            <a:r>
              <a:rPr lang="en-IN" sz="2000" dirty="0">
                <a:latin typeface="Arial" pitchFamily="34" charset="0"/>
                <a:cs typeface="Arial" pitchFamily="34" charset="0"/>
              </a:rPr>
              <a:t>keyword, and this type name is referred to as the </a:t>
            </a:r>
            <a:r>
              <a:rPr lang="en-IN" sz="2000" i="1" dirty="0">
                <a:latin typeface="Arial" pitchFamily="34" charset="0"/>
                <a:cs typeface="Arial" pitchFamily="34" charset="0"/>
              </a:rPr>
              <a:t>tag of the enumeration. </a:t>
            </a:r>
            <a:endParaRPr lang="en-IN" sz="2000" i="1" dirty="0" smtClean="0">
              <a:latin typeface="Arial" pitchFamily="34" charset="0"/>
              <a:cs typeface="Arial" pitchFamily="34" charset="0"/>
            </a:endParaRPr>
          </a:p>
          <a:p>
            <a:endParaRPr lang="en-IN" sz="2000" i="1" dirty="0">
              <a:latin typeface="Arial" pitchFamily="34" charset="0"/>
              <a:cs typeface="Arial" pitchFamily="34" charset="0"/>
            </a:endParaRPr>
          </a:p>
          <a:p>
            <a:r>
              <a:rPr lang="en-IN" sz="2000" i="1" dirty="0" smtClean="0">
                <a:latin typeface="Arial" pitchFamily="34" charset="0"/>
                <a:cs typeface="Arial" pitchFamily="34" charset="0"/>
              </a:rPr>
              <a:t>Variables </a:t>
            </a:r>
            <a:r>
              <a:rPr lang="en-IN" sz="2000" i="1" dirty="0">
                <a:latin typeface="Arial" pitchFamily="34" charset="0"/>
                <a:cs typeface="Arial" pitchFamily="34" charset="0"/>
              </a:rPr>
              <a:t>of type Weekday can </a:t>
            </a:r>
            <a:r>
              <a:rPr lang="en-IN" sz="2000" i="1" dirty="0" smtClean="0">
                <a:latin typeface="Arial" pitchFamily="34" charset="0"/>
                <a:cs typeface="Arial" pitchFamily="34" charset="0"/>
              </a:rPr>
              <a:t>have </a:t>
            </a:r>
            <a:r>
              <a:rPr lang="en-IN" sz="2000" dirty="0" smtClean="0">
                <a:latin typeface="Arial" pitchFamily="34" charset="0"/>
                <a:cs typeface="Arial" pitchFamily="34" charset="0"/>
              </a:rPr>
              <a:t>any </a:t>
            </a:r>
            <a:r>
              <a:rPr lang="en-IN" sz="2000" dirty="0">
                <a:latin typeface="Arial" pitchFamily="34" charset="0"/>
                <a:cs typeface="Arial" pitchFamily="34" charset="0"/>
              </a:rPr>
              <a:t>of the values specified by the names that appear between the braces that follow the type name. These </a:t>
            </a:r>
            <a:r>
              <a:rPr lang="en-IN" sz="2000" dirty="0" smtClean="0">
                <a:latin typeface="Arial" pitchFamily="34" charset="0"/>
                <a:cs typeface="Arial" pitchFamily="34" charset="0"/>
              </a:rPr>
              <a:t>names are </a:t>
            </a:r>
            <a:r>
              <a:rPr lang="en-IN" sz="2000" dirty="0">
                <a:latin typeface="Arial" pitchFamily="34" charset="0"/>
                <a:cs typeface="Arial" pitchFamily="34" charset="0"/>
              </a:rPr>
              <a:t>called </a:t>
            </a:r>
            <a:r>
              <a:rPr lang="en-IN" sz="2000" i="1" dirty="0">
                <a:latin typeface="Arial" pitchFamily="34" charset="0"/>
                <a:cs typeface="Arial" pitchFamily="34" charset="0"/>
              </a:rPr>
              <a:t>enumerators or enumeration constants, and there can be as many of these as you want. </a:t>
            </a:r>
            <a:endParaRPr lang="en-IN" sz="2000" i="1" dirty="0" smtClean="0">
              <a:latin typeface="Arial" pitchFamily="34" charset="0"/>
              <a:cs typeface="Arial" pitchFamily="34" charset="0"/>
            </a:endParaRPr>
          </a:p>
          <a:p>
            <a:endParaRPr lang="en-IN" sz="2000" i="1" dirty="0">
              <a:latin typeface="Arial" pitchFamily="34" charset="0"/>
              <a:cs typeface="Arial" pitchFamily="34" charset="0"/>
            </a:endParaRPr>
          </a:p>
          <a:p>
            <a:r>
              <a:rPr lang="en-IN" sz="2000" i="1" dirty="0" smtClean="0">
                <a:latin typeface="Arial" pitchFamily="34" charset="0"/>
                <a:cs typeface="Arial" pitchFamily="34" charset="0"/>
              </a:rPr>
              <a:t>Each enumerator </a:t>
            </a:r>
            <a:r>
              <a:rPr lang="en-IN" sz="2000" dirty="0" smtClean="0">
                <a:latin typeface="Arial" pitchFamily="34" charset="0"/>
                <a:cs typeface="Arial" pitchFamily="34" charset="0"/>
              </a:rPr>
              <a:t>is </a:t>
            </a:r>
            <a:r>
              <a:rPr lang="en-IN" sz="2000" dirty="0">
                <a:latin typeface="Arial" pitchFamily="34" charset="0"/>
                <a:cs typeface="Arial" pitchFamily="34" charset="0"/>
              </a:rPr>
              <a:t>identified by the unique name you assign, and the compiler will assign a value of type </a:t>
            </a:r>
            <a:r>
              <a:rPr lang="en-IN" sz="2000" dirty="0" err="1">
                <a:latin typeface="Arial" pitchFamily="34" charset="0"/>
                <a:cs typeface="Arial" pitchFamily="34" charset="0"/>
              </a:rPr>
              <a:t>int</a:t>
            </a:r>
            <a:r>
              <a:rPr lang="en-IN" sz="2000" dirty="0">
                <a:latin typeface="Arial" pitchFamily="34" charset="0"/>
                <a:cs typeface="Arial" pitchFamily="34" charset="0"/>
              </a:rPr>
              <a:t> to each name. </a:t>
            </a:r>
            <a:r>
              <a:rPr lang="en-IN" sz="2000" dirty="0" smtClean="0">
                <a:latin typeface="Arial" pitchFamily="34" charset="0"/>
                <a:cs typeface="Arial" pitchFamily="34" charset="0"/>
              </a:rPr>
              <a:t>An enumeration </a:t>
            </a:r>
            <a:r>
              <a:rPr lang="en-IN" sz="2000" dirty="0">
                <a:latin typeface="Arial" pitchFamily="34" charset="0"/>
                <a:cs typeface="Arial" pitchFamily="34" charset="0"/>
              </a:rPr>
              <a:t>is an integer type, and the enumerators that you specify will correspond to integer values. </a:t>
            </a:r>
            <a:r>
              <a:rPr lang="en-IN" sz="2000" u="sng" dirty="0">
                <a:latin typeface="Arial" pitchFamily="34" charset="0"/>
                <a:cs typeface="Arial" pitchFamily="34" charset="0"/>
              </a:rPr>
              <a:t>By default </a:t>
            </a:r>
            <a:r>
              <a:rPr lang="en-IN" sz="2000" u="sng" dirty="0" smtClean="0">
                <a:latin typeface="Arial" pitchFamily="34" charset="0"/>
                <a:cs typeface="Arial" pitchFamily="34" charset="0"/>
              </a:rPr>
              <a:t>the enumerators </a:t>
            </a:r>
            <a:r>
              <a:rPr lang="en-IN" sz="2000" u="sng" dirty="0">
                <a:latin typeface="Arial" pitchFamily="34" charset="0"/>
                <a:cs typeface="Arial" pitchFamily="34" charset="0"/>
              </a:rPr>
              <a:t>will start from zero, with each successive enumerator having a value of one more than the previous on</a:t>
            </a:r>
            <a:r>
              <a:rPr lang="en-IN" sz="2000" dirty="0">
                <a:latin typeface="Arial" pitchFamily="34" charset="0"/>
                <a:cs typeface="Arial" pitchFamily="34" charset="0"/>
              </a:rPr>
              <a:t>e.</a:t>
            </a:r>
          </a:p>
          <a:p>
            <a:r>
              <a:rPr lang="en-IN" sz="2000" dirty="0">
                <a:latin typeface="Arial" pitchFamily="34" charset="0"/>
                <a:cs typeface="Arial" pitchFamily="34" charset="0"/>
              </a:rPr>
              <a:t>Thus, in </a:t>
            </a:r>
            <a:r>
              <a:rPr lang="en-IN" sz="2000" dirty="0" smtClean="0">
                <a:latin typeface="Arial" pitchFamily="34" charset="0"/>
                <a:cs typeface="Arial" pitchFamily="34" charset="0"/>
              </a:rPr>
              <a:t>the earlier example, </a:t>
            </a:r>
            <a:r>
              <a:rPr lang="en-IN" sz="2000" dirty="0">
                <a:latin typeface="Arial" pitchFamily="34" charset="0"/>
                <a:cs typeface="Arial" pitchFamily="34" charset="0"/>
              </a:rPr>
              <a:t>the values Monday through Sunday will have values 0 through 6.</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94</a:t>
            </a:fld>
            <a:endParaRPr lang="en-US" dirty="0"/>
          </a:p>
        </p:txBody>
      </p:sp>
      <p:sp>
        <p:nvSpPr>
          <p:cNvPr id="9" name="TextBox 8"/>
          <p:cNvSpPr txBox="1"/>
          <p:nvPr/>
        </p:nvSpPr>
        <p:spPr>
          <a:xfrm>
            <a:off x="533400" y="838201"/>
            <a:ext cx="8001000" cy="3785652"/>
          </a:xfrm>
          <a:prstGeom prst="rect">
            <a:avLst/>
          </a:prstGeom>
          <a:noFill/>
        </p:spPr>
        <p:txBody>
          <a:bodyPr wrap="square" rtlCol="0">
            <a:spAutoFit/>
          </a:bodyPr>
          <a:lstStyle/>
          <a:p>
            <a:r>
              <a:rPr lang="en-IN" sz="2000" dirty="0">
                <a:latin typeface="Arial" pitchFamily="34" charset="0"/>
                <a:cs typeface="Arial" pitchFamily="34" charset="0"/>
              </a:rPr>
              <a:t>You could declare a variable of type Weekday and initialize it like this:</a:t>
            </a:r>
          </a:p>
          <a:p>
            <a:endParaRPr lang="en-IN" sz="2000" dirty="0" smtClean="0">
              <a:latin typeface="Arial" pitchFamily="34" charset="0"/>
              <a:cs typeface="Arial" pitchFamily="34" charset="0"/>
            </a:endParaRPr>
          </a:p>
          <a:p>
            <a:r>
              <a:rPr lang="en-IN" sz="2000" dirty="0" err="1" smtClean="0">
                <a:latin typeface="Arial" pitchFamily="34" charset="0"/>
                <a:cs typeface="Arial" pitchFamily="34" charset="0"/>
              </a:rPr>
              <a:t>enum</a:t>
            </a:r>
            <a:r>
              <a:rPr lang="en-IN" sz="2000" dirty="0" smtClean="0">
                <a:latin typeface="Arial" pitchFamily="34" charset="0"/>
                <a:cs typeface="Arial" pitchFamily="34" charset="0"/>
              </a:rPr>
              <a:t> </a:t>
            </a:r>
            <a:r>
              <a:rPr lang="en-IN" sz="2000" dirty="0">
                <a:latin typeface="Arial" pitchFamily="34" charset="0"/>
                <a:cs typeface="Arial" pitchFamily="34" charset="0"/>
              </a:rPr>
              <a:t>Weekday today = Wednesday;</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This </a:t>
            </a:r>
            <a:r>
              <a:rPr lang="en-IN" sz="2000" dirty="0">
                <a:latin typeface="Arial" pitchFamily="34" charset="0"/>
                <a:cs typeface="Arial" pitchFamily="34" charset="0"/>
              </a:rPr>
              <a:t>declares a variable with the name </a:t>
            </a:r>
            <a:r>
              <a:rPr lang="en-IN" sz="2000" b="1" u="sng" dirty="0">
                <a:latin typeface="Arial" pitchFamily="34" charset="0"/>
                <a:cs typeface="Arial" pitchFamily="34" charset="0"/>
              </a:rPr>
              <a:t>today</a:t>
            </a:r>
            <a:r>
              <a:rPr lang="en-IN" sz="2000" dirty="0">
                <a:latin typeface="Arial" pitchFamily="34" charset="0"/>
                <a:cs typeface="Arial" pitchFamily="34" charset="0"/>
              </a:rPr>
              <a:t> and it initializes it to the value </a:t>
            </a:r>
            <a:r>
              <a:rPr lang="en-IN" sz="2000" b="1" u="sng" dirty="0">
                <a:latin typeface="Arial" pitchFamily="34" charset="0"/>
                <a:cs typeface="Arial" pitchFamily="34" charset="0"/>
              </a:rPr>
              <a:t>Wednesday</a:t>
            </a:r>
            <a:r>
              <a:rPr lang="en-IN" sz="2000" dirty="0">
                <a:latin typeface="Arial" pitchFamily="34" charset="0"/>
                <a:cs typeface="Arial" pitchFamily="34" charset="0"/>
              </a:rPr>
              <a:t>. Because the </a:t>
            </a:r>
            <a:r>
              <a:rPr lang="en-IN" sz="2000" dirty="0" smtClean="0">
                <a:latin typeface="Arial" pitchFamily="34" charset="0"/>
                <a:cs typeface="Arial" pitchFamily="34" charset="0"/>
              </a:rPr>
              <a:t>enumerators have </a:t>
            </a:r>
            <a:r>
              <a:rPr lang="en-IN" sz="2000" dirty="0">
                <a:latin typeface="Arial" pitchFamily="34" charset="0"/>
                <a:cs typeface="Arial" pitchFamily="34" charset="0"/>
              </a:rPr>
              <a:t>default values, Wednesday will correspond to the value 2. The actual integer type that is used for a </a:t>
            </a:r>
            <a:r>
              <a:rPr lang="en-IN" sz="2000" dirty="0" smtClean="0">
                <a:latin typeface="Arial" pitchFamily="34" charset="0"/>
                <a:cs typeface="Arial" pitchFamily="34" charset="0"/>
              </a:rPr>
              <a:t>variable of </a:t>
            </a:r>
            <a:r>
              <a:rPr lang="en-IN" sz="2000" dirty="0">
                <a:latin typeface="Arial" pitchFamily="34" charset="0"/>
                <a:cs typeface="Arial" pitchFamily="34" charset="0"/>
              </a:rPr>
              <a:t>an enumeration type is implementation defined, and the choice of type may depend on how many </a:t>
            </a:r>
            <a:r>
              <a:rPr lang="en-IN" sz="2000" dirty="0" smtClean="0">
                <a:latin typeface="Arial" pitchFamily="34" charset="0"/>
                <a:cs typeface="Arial" pitchFamily="34" charset="0"/>
              </a:rPr>
              <a:t>enumerators there </a:t>
            </a:r>
            <a:r>
              <a:rPr lang="en-IN" sz="2000" dirty="0">
                <a:latin typeface="Arial" pitchFamily="34" charset="0"/>
                <a:cs typeface="Arial" pitchFamily="34" charset="0"/>
              </a:rPr>
              <a:t>are</a:t>
            </a:r>
            <a:r>
              <a:rPr lang="en-IN" sz="2000" dirty="0" smtClean="0">
                <a:latin typeface="Arial" pitchFamily="34" charset="0"/>
                <a:cs typeface="Arial" pitchFamily="34" charset="0"/>
              </a:rPr>
              <a:t>.</a:t>
            </a:r>
          </a:p>
          <a:p>
            <a:endParaRPr lang="en-IN" sz="2000" dirty="0">
              <a:latin typeface="Arial" pitchFamily="34" charset="0"/>
              <a:cs typeface="Arial" pitchFamily="34" charset="0"/>
            </a:endParaRPr>
          </a:p>
          <a:p>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95</a:t>
            </a:fld>
            <a:endParaRPr lang="en-US" dirty="0"/>
          </a:p>
        </p:txBody>
      </p:sp>
      <p:sp>
        <p:nvSpPr>
          <p:cNvPr id="9" name="TextBox 8"/>
          <p:cNvSpPr txBox="1"/>
          <p:nvPr/>
        </p:nvSpPr>
        <p:spPr>
          <a:xfrm>
            <a:off x="533400" y="838200"/>
            <a:ext cx="8001000" cy="5632311"/>
          </a:xfrm>
          <a:prstGeom prst="rect">
            <a:avLst/>
          </a:prstGeom>
          <a:noFill/>
        </p:spPr>
        <p:txBody>
          <a:bodyPr wrap="square" rtlCol="0">
            <a:spAutoFit/>
          </a:bodyPr>
          <a:lstStyle/>
          <a:p>
            <a:r>
              <a:rPr lang="en-IN" sz="2000" dirty="0">
                <a:latin typeface="Arial" pitchFamily="34" charset="0"/>
                <a:cs typeface="Arial" pitchFamily="34" charset="0"/>
              </a:rPr>
              <a:t>It is also possible to declare variables of the enumeration type when you define the type. Here’s a statement </a:t>
            </a:r>
            <a:r>
              <a:rPr lang="en-IN" sz="2000" dirty="0" smtClean="0">
                <a:latin typeface="Arial" pitchFamily="34" charset="0"/>
                <a:cs typeface="Arial" pitchFamily="34" charset="0"/>
              </a:rPr>
              <a:t>that defines </a:t>
            </a:r>
            <a:r>
              <a:rPr lang="en-IN" sz="2000" dirty="0">
                <a:latin typeface="Arial" pitchFamily="34" charset="0"/>
                <a:cs typeface="Arial" pitchFamily="34" charset="0"/>
              </a:rPr>
              <a:t>an enumeration type plus two variables:</a:t>
            </a:r>
          </a:p>
          <a:p>
            <a:r>
              <a:rPr lang="en-IN" sz="2000" dirty="0" err="1">
                <a:latin typeface="Arial" pitchFamily="34" charset="0"/>
                <a:cs typeface="Arial" pitchFamily="34" charset="0"/>
              </a:rPr>
              <a:t>enum</a:t>
            </a:r>
            <a:r>
              <a:rPr lang="en-IN" sz="2000" dirty="0">
                <a:latin typeface="Arial" pitchFamily="34" charset="0"/>
                <a:cs typeface="Arial" pitchFamily="34" charset="0"/>
              </a:rPr>
              <a:t> Weekday {Monday, Tuesday, Wednesday, Thursday,</a:t>
            </a:r>
          </a:p>
          <a:p>
            <a:r>
              <a:rPr lang="en-IN" sz="2000" dirty="0" smtClean="0">
                <a:latin typeface="Arial" pitchFamily="34" charset="0"/>
                <a:cs typeface="Arial" pitchFamily="34" charset="0"/>
              </a:rPr>
              <a:t>	Friday</a:t>
            </a:r>
            <a:r>
              <a:rPr lang="en-IN" sz="2000" dirty="0">
                <a:latin typeface="Arial" pitchFamily="34" charset="0"/>
                <a:cs typeface="Arial" pitchFamily="34" charset="0"/>
              </a:rPr>
              <a:t>, Saturday, Sunday} today, tomorrow;</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This </a:t>
            </a:r>
            <a:r>
              <a:rPr lang="en-IN" sz="2000" dirty="0">
                <a:latin typeface="Arial" pitchFamily="34" charset="0"/>
                <a:cs typeface="Arial" pitchFamily="34" charset="0"/>
              </a:rPr>
              <a:t>declares the enumeration type Weekday and two variables of that type, today and tomorrow. Naturally </a:t>
            </a:r>
            <a:r>
              <a:rPr lang="en-IN" sz="2000" dirty="0" smtClean="0">
                <a:latin typeface="Arial" pitchFamily="34" charset="0"/>
                <a:cs typeface="Arial" pitchFamily="34" charset="0"/>
              </a:rPr>
              <a:t>you could </a:t>
            </a:r>
            <a:r>
              <a:rPr lang="en-IN" sz="2000" dirty="0">
                <a:latin typeface="Arial" pitchFamily="34" charset="0"/>
                <a:cs typeface="Arial" pitchFamily="34" charset="0"/>
              </a:rPr>
              <a:t>also initialize the variable in the same statement, so you could write this:</a:t>
            </a:r>
          </a:p>
          <a:p>
            <a:r>
              <a:rPr lang="en-IN" sz="2000" dirty="0" err="1">
                <a:latin typeface="Arial" pitchFamily="34" charset="0"/>
                <a:cs typeface="Arial" pitchFamily="34" charset="0"/>
              </a:rPr>
              <a:t>enum</a:t>
            </a:r>
            <a:r>
              <a:rPr lang="en-IN" sz="2000" dirty="0">
                <a:latin typeface="Arial" pitchFamily="34" charset="0"/>
                <a:cs typeface="Arial" pitchFamily="34" charset="0"/>
              </a:rPr>
              <a:t> Weekday {Monday, Tuesday, Wednesday, Thursday,</a:t>
            </a:r>
          </a:p>
          <a:p>
            <a:r>
              <a:rPr lang="en-IN" sz="2000" dirty="0">
                <a:latin typeface="Arial" pitchFamily="34" charset="0"/>
                <a:cs typeface="Arial" pitchFamily="34" charset="0"/>
              </a:rPr>
              <a:t>Friday, Saturday, Sunday} today = Monday, tomorrow = Tuesday</a:t>
            </a:r>
            <a:r>
              <a:rPr lang="en-IN" sz="2000" dirty="0" smtClean="0">
                <a:latin typeface="Arial" pitchFamily="34" charset="0"/>
                <a:cs typeface="Arial" pitchFamily="34" charset="0"/>
              </a:rPr>
              <a:t>;</a:t>
            </a:r>
          </a:p>
          <a:p>
            <a:endParaRPr lang="en-IN" sz="2000" dirty="0">
              <a:latin typeface="Arial" pitchFamily="34" charset="0"/>
              <a:cs typeface="Arial" pitchFamily="34" charset="0"/>
            </a:endParaRPr>
          </a:p>
          <a:p>
            <a:r>
              <a:rPr lang="en-IN" sz="2000" dirty="0">
                <a:latin typeface="Arial" pitchFamily="34" charset="0"/>
                <a:cs typeface="Arial" pitchFamily="34" charset="0"/>
              </a:rPr>
              <a:t>This initializes </a:t>
            </a:r>
            <a:r>
              <a:rPr lang="en-IN" sz="2000" u="sng" dirty="0">
                <a:latin typeface="Arial" pitchFamily="34" charset="0"/>
                <a:cs typeface="Arial" pitchFamily="34" charset="0"/>
              </a:rPr>
              <a:t>today</a:t>
            </a:r>
            <a:r>
              <a:rPr lang="en-IN" sz="2000" dirty="0">
                <a:latin typeface="Arial" pitchFamily="34" charset="0"/>
                <a:cs typeface="Arial" pitchFamily="34" charset="0"/>
              </a:rPr>
              <a:t> and </a:t>
            </a:r>
            <a:r>
              <a:rPr lang="en-IN" sz="2000" u="sng" dirty="0">
                <a:latin typeface="Arial" pitchFamily="34" charset="0"/>
                <a:cs typeface="Arial" pitchFamily="34" charset="0"/>
              </a:rPr>
              <a:t>tomorrow</a:t>
            </a:r>
            <a:r>
              <a:rPr lang="en-IN" sz="2000" dirty="0">
                <a:latin typeface="Arial" pitchFamily="34" charset="0"/>
                <a:cs typeface="Arial" pitchFamily="34" charset="0"/>
              </a:rPr>
              <a:t> to </a:t>
            </a:r>
            <a:r>
              <a:rPr lang="en-IN" sz="2000" b="1" dirty="0">
                <a:latin typeface="Arial" pitchFamily="34" charset="0"/>
                <a:cs typeface="Arial" pitchFamily="34" charset="0"/>
              </a:rPr>
              <a:t>Monday</a:t>
            </a:r>
            <a:r>
              <a:rPr lang="en-IN" sz="2000" dirty="0">
                <a:latin typeface="Arial" pitchFamily="34" charset="0"/>
                <a:cs typeface="Arial" pitchFamily="34" charset="0"/>
              </a:rPr>
              <a:t> and </a:t>
            </a:r>
            <a:r>
              <a:rPr lang="en-IN" sz="2000" b="1" dirty="0">
                <a:latin typeface="Arial" pitchFamily="34" charset="0"/>
                <a:cs typeface="Arial" pitchFamily="34" charset="0"/>
              </a:rPr>
              <a:t>Tuesday</a:t>
            </a:r>
            <a:r>
              <a:rPr lang="en-IN" sz="2000" dirty="0">
                <a:latin typeface="Arial" pitchFamily="34" charset="0"/>
                <a:cs typeface="Arial" pitchFamily="34" charset="0"/>
              </a:rPr>
              <a:t>, respectively</a:t>
            </a:r>
            <a:r>
              <a:rPr lang="en-IN" sz="2000" dirty="0" smtClean="0">
                <a:latin typeface="Arial" pitchFamily="34" charset="0"/>
                <a:cs typeface="Arial" pitchFamily="34" charset="0"/>
              </a:rPr>
              <a:t>. Because </a:t>
            </a:r>
            <a:r>
              <a:rPr lang="en-IN" sz="2000" dirty="0">
                <a:latin typeface="Arial" pitchFamily="34" charset="0"/>
                <a:cs typeface="Arial" pitchFamily="34" charset="0"/>
              </a:rPr>
              <a:t>variables of an enumeration type are of an integer type, they can be used in arithmetic expressions. </a:t>
            </a:r>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You could </a:t>
            </a:r>
            <a:r>
              <a:rPr lang="en-IN" sz="2000" dirty="0">
                <a:latin typeface="Arial" pitchFamily="34" charset="0"/>
                <a:cs typeface="Arial" pitchFamily="34" charset="0"/>
              </a:rPr>
              <a:t>write the previous statement like this:</a:t>
            </a:r>
          </a:p>
          <a:p>
            <a:r>
              <a:rPr lang="en-IN" sz="2000" dirty="0" err="1">
                <a:latin typeface="Arial" pitchFamily="34" charset="0"/>
                <a:cs typeface="Arial" pitchFamily="34" charset="0"/>
              </a:rPr>
              <a:t>enum</a:t>
            </a:r>
            <a:r>
              <a:rPr lang="en-IN" sz="2000" dirty="0">
                <a:latin typeface="Arial" pitchFamily="34" charset="0"/>
                <a:cs typeface="Arial" pitchFamily="34" charset="0"/>
              </a:rPr>
              <a:t> Weekday {Monday, Tuesday, Wednesday, Thursday,</a:t>
            </a:r>
          </a:p>
          <a:p>
            <a:r>
              <a:rPr lang="en-IN" sz="2000" dirty="0">
                <a:latin typeface="Arial" pitchFamily="34" charset="0"/>
                <a:cs typeface="Arial" pitchFamily="34" charset="0"/>
              </a:rPr>
              <a:t>Friday, Saturday, Sunday} today = Monday, tomorrow = today + 1</a:t>
            </a:r>
            <a:r>
              <a:rPr lang="en-IN" sz="2000" dirty="0" smtClean="0">
                <a:latin typeface="Arial" pitchFamily="34" charset="0"/>
                <a:cs typeface="Arial" pitchFamily="34" charset="0"/>
              </a:rPr>
              <a:t>;</a:t>
            </a:r>
            <a:endParaRPr lang="en-IN" sz="2000"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9" end="9"/>
                                            </p:txEl>
                                          </p:spTgt>
                                        </p:tgtEl>
                                        <p:attrNameLst>
                                          <p:attrName>style.visibility</p:attrName>
                                        </p:attrNameLst>
                                      </p:cBhvr>
                                      <p:to>
                                        <p:strVal val="visible"/>
                                      </p:to>
                                    </p:set>
                                    <p:anim calcmode="lin" valueType="num">
                                      <p:cBhvr additive="base">
                                        <p:cTn id="49"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10" end="10"/>
                                            </p:txEl>
                                          </p:spTgt>
                                        </p:tgtEl>
                                        <p:attrNameLst>
                                          <p:attrName>style.visibility</p:attrName>
                                        </p:attrNameLst>
                                      </p:cBhvr>
                                      <p:to>
                                        <p:strVal val="visible"/>
                                      </p:to>
                                    </p:set>
                                    <p:anim calcmode="lin" valueType="num">
                                      <p:cBhvr additive="base">
                                        <p:cTn id="55"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11" end="11"/>
                                            </p:txEl>
                                          </p:spTgt>
                                        </p:tgtEl>
                                        <p:attrNameLst>
                                          <p:attrName>style.visibility</p:attrName>
                                        </p:attrNameLst>
                                      </p:cBhvr>
                                      <p:to>
                                        <p:strVal val="visible"/>
                                      </p:to>
                                    </p:set>
                                    <p:anim calcmode="lin" valueType="num">
                                      <p:cBhvr additive="base">
                                        <p:cTn id="61"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96</a:t>
            </a:fld>
            <a:endParaRPr lang="en-US" dirty="0"/>
          </a:p>
        </p:txBody>
      </p:sp>
      <p:sp>
        <p:nvSpPr>
          <p:cNvPr id="9" name="TextBox 8"/>
          <p:cNvSpPr txBox="1"/>
          <p:nvPr/>
        </p:nvSpPr>
        <p:spPr>
          <a:xfrm>
            <a:off x="533400" y="838201"/>
            <a:ext cx="8001000" cy="3477875"/>
          </a:xfrm>
          <a:prstGeom prst="rect">
            <a:avLst/>
          </a:prstGeom>
          <a:noFill/>
        </p:spPr>
        <p:txBody>
          <a:bodyPr wrap="square" rtlCol="0">
            <a:spAutoFit/>
          </a:bodyPr>
          <a:lstStyle/>
          <a:p>
            <a:r>
              <a:rPr lang="en-IN" sz="2000" dirty="0" smtClean="0">
                <a:latin typeface="Arial" pitchFamily="34" charset="0"/>
                <a:cs typeface="Arial" pitchFamily="34" charset="0"/>
              </a:rPr>
              <a:t>Now </a:t>
            </a:r>
            <a:r>
              <a:rPr lang="en-IN" sz="2000" dirty="0">
                <a:latin typeface="Arial" pitchFamily="34" charset="0"/>
                <a:cs typeface="Arial" pitchFamily="34" charset="0"/>
              </a:rPr>
              <a:t>the initial value for tomorrow is one more than that of today. However, when you do this kind of thing, </a:t>
            </a:r>
            <a:r>
              <a:rPr lang="en-IN" sz="2000" u="sng" dirty="0">
                <a:latin typeface="Arial" pitchFamily="34" charset="0"/>
                <a:cs typeface="Arial" pitchFamily="34" charset="0"/>
              </a:rPr>
              <a:t>it is up </a:t>
            </a:r>
            <a:r>
              <a:rPr lang="en-IN" sz="2000" u="sng" dirty="0" smtClean="0">
                <a:latin typeface="Arial" pitchFamily="34" charset="0"/>
                <a:cs typeface="Arial" pitchFamily="34" charset="0"/>
              </a:rPr>
              <a:t>to you </a:t>
            </a:r>
            <a:r>
              <a:rPr lang="en-IN" sz="2000" u="sng" dirty="0">
                <a:latin typeface="Arial" pitchFamily="34" charset="0"/>
                <a:cs typeface="Arial" pitchFamily="34" charset="0"/>
              </a:rPr>
              <a:t>to ensure that the value that results from the arithmetic is a valid enumerator value</a:t>
            </a:r>
            <a:r>
              <a:rPr lang="en-IN" sz="2000" dirty="0" smtClean="0">
                <a:latin typeface="Arial" pitchFamily="34" charset="0"/>
                <a:cs typeface="Arial" pitchFamily="34" charset="0"/>
              </a:rPr>
              <a:t>.</a:t>
            </a:r>
          </a:p>
          <a:p>
            <a:endParaRPr lang="en-IN" sz="2000" dirty="0">
              <a:latin typeface="Arial" pitchFamily="34" charset="0"/>
              <a:cs typeface="Arial" pitchFamily="34" charset="0"/>
            </a:endParaRPr>
          </a:p>
          <a:p>
            <a:r>
              <a:rPr lang="en-IN" sz="2000" b="1" u="sng" dirty="0">
                <a:latin typeface="Arial" pitchFamily="34" charset="0"/>
                <a:cs typeface="Arial" pitchFamily="34" charset="0"/>
              </a:rPr>
              <a:t>Note </a:t>
            </a:r>
            <a:endParaRPr lang="en-IN" sz="2000" b="1" u="sng" dirty="0" smtClean="0">
              <a:latin typeface="Arial" pitchFamily="34" charset="0"/>
              <a:cs typeface="Arial" pitchFamily="34" charset="0"/>
            </a:endParaRPr>
          </a:p>
          <a:p>
            <a:r>
              <a:rPr lang="en-IN" sz="2000" b="1" u="sng" dirty="0" smtClean="0">
                <a:latin typeface="Arial" pitchFamily="34" charset="0"/>
                <a:cs typeface="Arial" pitchFamily="34" charset="0"/>
              </a:rPr>
              <a:t>Although </a:t>
            </a:r>
            <a:r>
              <a:rPr lang="en-IN" sz="2000" b="1" u="sng" dirty="0">
                <a:latin typeface="Arial" pitchFamily="34" charset="0"/>
                <a:cs typeface="Arial" pitchFamily="34" charset="0"/>
              </a:rPr>
              <a:t>you specify a fixed set of values for an enumeration type, there is no checking mechanism to </a:t>
            </a:r>
            <a:r>
              <a:rPr lang="en-IN" sz="2000" b="1" u="sng" dirty="0" smtClean="0">
                <a:latin typeface="Arial" pitchFamily="34" charset="0"/>
                <a:cs typeface="Arial" pitchFamily="34" charset="0"/>
              </a:rPr>
              <a:t>ensure that </a:t>
            </a:r>
            <a:r>
              <a:rPr lang="en-IN" sz="2000" b="1" u="sng" dirty="0">
                <a:latin typeface="Arial" pitchFamily="34" charset="0"/>
                <a:cs typeface="Arial" pitchFamily="34" charset="0"/>
              </a:rPr>
              <a:t>only these values are used in your program. It is up to you to ensure that you use only valid values for a </a:t>
            </a:r>
            <a:r>
              <a:rPr lang="en-IN" sz="2000" b="1" u="sng" dirty="0" smtClean="0">
                <a:latin typeface="Arial" pitchFamily="34" charset="0"/>
                <a:cs typeface="Arial" pitchFamily="34" charset="0"/>
              </a:rPr>
              <a:t>given enumeration </a:t>
            </a:r>
            <a:r>
              <a:rPr lang="en-IN" sz="2000" b="1" u="sng" dirty="0">
                <a:latin typeface="Arial" pitchFamily="34" charset="0"/>
                <a:cs typeface="Arial" pitchFamily="34" charset="0"/>
              </a:rPr>
              <a:t>type. You can do this by only using the names of enumeration constants to assign values to variables</a:t>
            </a:r>
            <a:r>
              <a:rPr lang="en-IN" sz="2000" dirty="0">
                <a:latin typeface="Arial" pitchFamily="34" charset="0"/>
                <a:cs typeface="Arial" pitchFamily="34" charset="0"/>
              </a:rPr>
              <a:t>.</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97</a:t>
            </a:fld>
            <a:endParaRPr lang="en-US" dirty="0"/>
          </a:p>
        </p:txBody>
      </p:sp>
      <p:sp>
        <p:nvSpPr>
          <p:cNvPr id="9" name="TextBox 8"/>
          <p:cNvSpPr txBox="1"/>
          <p:nvPr/>
        </p:nvSpPr>
        <p:spPr>
          <a:xfrm>
            <a:off x="533400" y="838200"/>
            <a:ext cx="8001000" cy="5016758"/>
          </a:xfrm>
          <a:prstGeom prst="rect">
            <a:avLst/>
          </a:prstGeom>
          <a:noFill/>
        </p:spPr>
        <p:txBody>
          <a:bodyPr wrap="square" rtlCol="0">
            <a:spAutoFit/>
          </a:bodyPr>
          <a:lstStyle/>
          <a:p>
            <a:r>
              <a:rPr lang="en-IN" sz="2000" b="1" u="sng" dirty="0">
                <a:latin typeface="Arial" pitchFamily="34" charset="0"/>
                <a:cs typeface="Arial" pitchFamily="34" charset="0"/>
              </a:rPr>
              <a:t>Choosing Enumerator Values</a:t>
            </a:r>
          </a:p>
          <a:p>
            <a:r>
              <a:rPr lang="en-IN" sz="2000" dirty="0">
                <a:latin typeface="Arial" pitchFamily="34" charset="0"/>
                <a:cs typeface="Arial" pitchFamily="34" charset="0"/>
              </a:rPr>
              <a:t>You can specify your own integer value for any or all of the enumerators explicitly. Although the names you use </a:t>
            </a:r>
            <a:r>
              <a:rPr lang="en-IN" sz="2000" dirty="0" smtClean="0">
                <a:latin typeface="Arial" pitchFamily="34" charset="0"/>
                <a:cs typeface="Arial" pitchFamily="34" charset="0"/>
              </a:rPr>
              <a:t>for enumerators </a:t>
            </a:r>
            <a:r>
              <a:rPr lang="en-IN" sz="2000" dirty="0">
                <a:latin typeface="Arial" pitchFamily="34" charset="0"/>
                <a:cs typeface="Arial" pitchFamily="34" charset="0"/>
              </a:rPr>
              <a:t>must be unique, there is no requirement for the enumerator values themselves to be unique. Unless </a:t>
            </a:r>
            <a:r>
              <a:rPr lang="en-IN" sz="2000" dirty="0" smtClean="0">
                <a:latin typeface="Arial" pitchFamily="34" charset="0"/>
                <a:cs typeface="Arial" pitchFamily="34" charset="0"/>
              </a:rPr>
              <a:t>you have </a:t>
            </a:r>
            <a:r>
              <a:rPr lang="en-IN" sz="2000" dirty="0">
                <a:latin typeface="Arial" pitchFamily="34" charset="0"/>
                <a:cs typeface="Arial" pitchFamily="34" charset="0"/>
              </a:rPr>
              <a:t>a specific reason for making some of the values the same, it is usually a good idea to ensure that they are unique.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Here’s </a:t>
            </a:r>
            <a:r>
              <a:rPr lang="en-IN" sz="2000" dirty="0">
                <a:latin typeface="Arial" pitchFamily="34" charset="0"/>
                <a:cs typeface="Arial" pitchFamily="34" charset="0"/>
              </a:rPr>
              <a:t>how you could define the Weekday type so that the enumerator values start from 1:</a:t>
            </a:r>
          </a:p>
          <a:p>
            <a:r>
              <a:rPr lang="en-IN" sz="2000" dirty="0" err="1">
                <a:latin typeface="Arial" pitchFamily="34" charset="0"/>
                <a:cs typeface="Arial" pitchFamily="34" charset="0"/>
              </a:rPr>
              <a:t>enum</a:t>
            </a:r>
            <a:r>
              <a:rPr lang="en-IN" sz="2000" dirty="0">
                <a:latin typeface="Arial" pitchFamily="34" charset="0"/>
                <a:cs typeface="Arial" pitchFamily="34" charset="0"/>
              </a:rPr>
              <a:t> Weekday {Monday = 1, Tuesday, Wednesday, Thursday, Friday, Saturday, Sunday};</a:t>
            </a:r>
          </a:p>
          <a:p>
            <a:r>
              <a:rPr lang="en-IN" sz="2000" dirty="0">
                <a:latin typeface="Arial" pitchFamily="34" charset="0"/>
                <a:cs typeface="Arial" pitchFamily="34" charset="0"/>
              </a:rPr>
              <a:t>Now the enumerators Monday through Sunday will correspond to values 1 through 7. The enumerators that </a:t>
            </a:r>
            <a:r>
              <a:rPr lang="en-IN" sz="2000" dirty="0" smtClean="0">
                <a:latin typeface="Arial" pitchFamily="34" charset="0"/>
                <a:cs typeface="Arial" pitchFamily="34" charset="0"/>
              </a:rPr>
              <a:t>follow an </a:t>
            </a:r>
            <a:r>
              <a:rPr lang="en-IN" sz="2000" dirty="0">
                <a:latin typeface="Arial" pitchFamily="34" charset="0"/>
                <a:cs typeface="Arial" pitchFamily="34" charset="0"/>
              </a:rPr>
              <a:t>enumerator with an explicit value will be assigned successive integer values. </a:t>
            </a:r>
            <a:endParaRPr lang="en-IN" sz="2000" dirty="0" smtClean="0">
              <a:latin typeface="Arial" pitchFamily="34" charset="0"/>
              <a:cs typeface="Arial" pitchFamily="34" charset="0"/>
            </a:endParaRPr>
          </a:p>
          <a:p>
            <a:endParaRPr lang="en-IN" sz="2000"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98</a:t>
            </a:fld>
            <a:endParaRPr lang="en-US" dirty="0"/>
          </a:p>
        </p:txBody>
      </p:sp>
      <p:sp>
        <p:nvSpPr>
          <p:cNvPr id="9" name="TextBox 8"/>
          <p:cNvSpPr txBox="1"/>
          <p:nvPr/>
        </p:nvSpPr>
        <p:spPr>
          <a:xfrm>
            <a:off x="533400" y="838202"/>
            <a:ext cx="8001000" cy="4708981"/>
          </a:xfrm>
          <a:prstGeom prst="rect">
            <a:avLst/>
          </a:prstGeom>
          <a:noFill/>
        </p:spPr>
        <p:txBody>
          <a:bodyPr wrap="square" rtlCol="0">
            <a:spAutoFit/>
          </a:bodyPr>
          <a:lstStyle/>
          <a:p>
            <a:r>
              <a:rPr lang="en-IN" sz="2000" dirty="0" smtClean="0">
                <a:latin typeface="Arial" pitchFamily="34" charset="0"/>
                <a:cs typeface="Arial" pitchFamily="34" charset="0"/>
              </a:rPr>
              <a:t>This </a:t>
            </a:r>
            <a:r>
              <a:rPr lang="en-IN" sz="2000" dirty="0">
                <a:latin typeface="Arial" pitchFamily="34" charset="0"/>
                <a:cs typeface="Arial" pitchFamily="34" charset="0"/>
              </a:rPr>
              <a:t>can cause enumerators to </a:t>
            </a:r>
            <a:r>
              <a:rPr lang="en-IN" sz="2000" dirty="0" smtClean="0">
                <a:latin typeface="Arial" pitchFamily="34" charset="0"/>
                <a:cs typeface="Arial" pitchFamily="34" charset="0"/>
              </a:rPr>
              <a:t>have duplicate </a:t>
            </a:r>
            <a:r>
              <a:rPr lang="en-IN" sz="2000" dirty="0">
                <a:latin typeface="Arial" pitchFamily="34" charset="0"/>
                <a:cs typeface="Arial" pitchFamily="34" charset="0"/>
              </a:rPr>
              <a:t>values, as in the following example:</a:t>
            </a:r>
          </a:p>
          <a:p>
            <a:endParaRPr lang="en-IN" sz="2000" dirty="0" smtClean="0">
              <a:latin typeface="Arial" pitchFamily="34" charset="0"/>
              <a:cs typeface="Arial" pitchFamily="34" charset="0"/>
            </a:endParaRPr>
          </a:p>
          <a:p>
            <a:r>
              <a:rPr lang="en-IN" sz="2000" dirty="0" err="1" smtClean="0">
                <a:latin typeface="Arial" pitchFamily="34" charset="0"/>
                <a:cs typeface="Arial" pitchFamily="34" charset="0"/>
              </a:rPr>
              <a:t>enum</a:t>
            </a:r>
            <a:r>
              <a:rPr lang="en-IN" sz="2000" dirty="0" smtClean="0">
                <a:latin typeface="Arial" pitchFamily="34" charset="0"/>
                <a:cs typeface="Arial" pitchFamily="34" charset="0"/>
              </a:rPr>
              <a:t> </a:t>
            </a:r>
            <a:r>
              <a:rPr lang="en-IN" sz="2000" dirty="0">
                <a:latin typeface="Arial" pitchFamily="34" charset="0"/>
                <a:cs typeface="Arial" pitchFamily="34" charset="0"/>
              </a:rPr>
              <a:t>Weekday {Monday = 5, Tuesday = 4, Wednesday,</a:t>
            </a:r>
          </a:p>
          <a:p>
            <a:r>
              <a:rPr lang="en-IN" sz="2000" dirty="0">
                <a:latin typeface="Arial" pitchFamily="34" charset="0"/>
                <a:cs typeface="Arial" pitchFamily="34" charset="0"/>
              </a:rPr>
              <a:t>Thursday = 10, Friday = 3, Saturday, Sunday};</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What will be the values of Wednesday, Saturday and Sunday</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Monday</a:t>
            </a:r>
            <a:r>
              <a:rPr lang="en-IN" sz="2000" dirty="0">
                <a:latin typeface="Arial" pitchFamily="34" charset="0"/>
                <a:cs typeface="Arial" pitchFamily="34" charset="0"/>
              </a:rPr>
              <a:t>, Tuesday, Thursday, and Friday have explicit values specified. Wednesday will be set to Tuesday+1 so </a:t>
            </a:r>
            <a:r>
              <a:rPr lang="en-IN" sz="2000" dirty="0" smtClean="0">
                <a:latin typeface="Arial" pitchFamily="34" charset="0"/>
                <a:cs typeface="Arial" pitchFamily="34" charset="0"/>
              </a:rPr>
              <a:t>it will </a:t>
            </a:r>
            <a:r>
              <a:rPr lang="en-IN" sz="2000" dirty="0">
                <a:latin typeface="Arial" pitchFamily="34" charset="0"/>
                <a:cs typeface="Arial" pitchFamily="34" charset="0"/>
              </a:rPr>
              <a:t>be 5, the same as Monday. Similarly Saturday and Sunday will be set to 4 and 5, so they also have duplicate values.</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There’s </a:t>
            </a:r>
            <a:r>
              <a:rPr lang="en-IN" sz="2000" u="sng" dirty="0">
                <a:latin typeface="Arial" pitchFamily="34" charset="0"/>
                <a:cs typeface="Arial" pitchFamily="34" charset="0"/>
              </a:rPr>
              <a:t>no reason why you can’t do this, although unless you have a good reason for making some of the </a:t>
            </a:r>
            <a:r>
              <a:rPr lang="en-IN" sz="2000" u="sng" dirty="0" smtClean="0">
                <a:latin typeface="Arial" pitchFamily="34" charset="0"/>
                <a:cs typeface="Arial" pitchFamily="34" charset="0"/>
              </a:rPr>
              <a:t>enumeration constants </a:t>
            </a:r>
            <a:r>
              <a:rPr lang="en-IN" sz="2000" u="sng" dirty="0">
                <a:latin typeface="Arial" pitchFamily="34" charset="0"/>
                <a:cs typeface="Arial" pitchFamily="34" charset="0"/>
              </a:rPr>
              <a:t>the same, it does tend to be confusing</a:t>
            </a:r>
            <a:r>
              <a:rPr lang="en-IN" sz="2000" dirty="0">
                <a:latin typeface="Arial" pitchFamily="34" charset="0"/>
                <a:cs typeface="Arial" pitchFamily="34" charset="0"/>
              </a:rPr>
              <a:t>.</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 calcmode="lin" valueType="num">
                                      <p:cBhvr additive="base">
                                        <p:cTn id="3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23-01-2020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99</a:t>
            </a:fld>
            <a:endParaRPr lang="en-US" dirty="0"/>
          </a:p>
        </p:txBody>
      </p:sp>
      <p:sp>
        <p:nvSpPr>
          <p:cNvPr id="9" name="TextBox 8"/>
          <p:cNvSpPr txBox="1"/>
          <p:nvPr/>
        </p:nvSpPr>
        <p:spPr>
          <a:xfrm>
            <a:off x="533400" y="838201"/>
            <a:ext cx="8001000" cy="5632311"/>
          </a:xfrm>
          <a:prstGeom prst="rect">
            <a:avLst/>
          </a:prstGeom>
          <a:noFill/>
        </p:spPr>
        <p:txBody>
          <a:bodyPr wrap="square" rtlCol="0">
            <a:spAutoFit/>
          </a:bodyPr>
          <a:lstStyle/>
          <a:p>
            <a:r>
              <a:rPr lang="en-IN" sz="2000" b="1" u="sng" dirty="0">
                <a:latin typeface="Arial" pitchFamily="34" charset="0"/>
                <a:cs typeface="Arial" pitchFamily="34" charset="0"/>
              </a:rPr>
              <a:t>Unnamed Enumeration Types</a:t>
            </a:r>
          </a:p>
          <a:p>
            <a:r>
              <a:rPr lang="en-IN" sz="2000" dirty="0">
                <a:latin typeface="Arial" pitchFamily="34" charset="0"/>
                <a:cs typeface="Arial" pitchFamily="34" charset="0"/>
              </a:rPr>
              <a:t>You can create variables of an enumeration type without specifying a tag, so there’s no enumeration type name. </a:t>
            </a:r>
            <a:r>
              <a:rPr lang="en-IN" sz="2000" dirty="0" smtClean="0">
                <a:latin typeface="Arial" pitchFamily="34" charset="0"/>
                <a:cs typeface="Arial" pitchFamily="34" charset="0"/>
              </a:rPr>
              <a:t>For example</a:t>
            </a:r>
            <a:r>
              <a:rPr lang="en-IN" sz="2000" dirty="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err="1" smtClean="0">
                <a:latin typeface="Arial" pitchFamily="34" charset="0"/>
                <a:cs typeface="Arial" pitchFamily="34" charset="0"/>
              </a:rPr>
              <a:t>enum</a:t>
            </a:r>
            <a:r>
              <a:rPr lang="en-IN" sz="2000" dirty="0" smtClean="0">
                <a:latin typeface="Arial" pitchFamily="34" charset="0"/>
                <a:cs typeface="Arial" pitchFamily="34" charset="0"/>
              </a:rPr>
              <a:t> </a:t>
            </a:r>
            <a:r>
              <a:rPr lang="en-IN" sz="2000" dirty="0">
                <a:latin typeface="Arial" pitchFamily="34" charset="0"/>
                <a:cs typeface="Arial" pitchFamily="34" charset="0"/>
              </a:rPr>
              <a:t>{red, orange, yellow, green, blue, indigo, violet} </a:t>
            </a:r>
            <a:r>
              <a:rPr lang="en-IN" sz="2000" dirty="0" err="1">
                <a:latin typeface="Arial" pitchFamily="34" charset="0"/>
                <a:cs typeface="Arial" pitchFamily="34" charset="0"/>
              </a:rPr>
              <a:t>shirt_color</a:t>
            </a:r>
            <a:r>
              <a:rPr lang="en-IN" sz="2000" dirty="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There’s </a:t>
            </a:r>
            <a:r>
              <a:rPr lang="en-IN" sz="2000" dirty="0">
                <a:latin typeface="Arial" pitchFamily="34" charset="0"/>
                <a:cs typeface="Arial" pitchFamily="34" charset="0"/>
              </a:rPr>
              <a:t>no tag here, so this statement defines an unnamed enumeration type with the possible enumerators </a:t>
            </a:r>
            <a:r>
              <a:rPr lang="en-IN" sz="2000" dirty="0" smtClean="0">
                <a:latin typeface="Arial" pitchFamily="34" charset="0"/>
                <a:cs typeface="Arial" pitchFamily="34" charset="0"/>
              </a:rPr>
              <a:t>from red </a:t>
            </a:r>
            <a:r>
              <a:rPr lang="en-IN" sz="2000" dirty="0">
                <a:latin typeface="Arial" pitchFamily="34" charset="0"/>
                <a:cs typeface="Arial" pitchFamily="34" charset="0"/>
              </a:rPr>
              <a:t>to violet. The statement also declares one variable of the unnamed type with the name </a:t>
            </a:r>
            <a:r>
              <a:rPr lang="en-IN" sz="2000" dirty="0" err="1">
                <a:latin typeface="Arial" pitchFamily="34" charset="0"/>
                <a:cs typeface="Arial" pitchFamily="34" charset="0"/>
              </a:rPr>
              <a:t>shirt_color</a:t>
            </a:r>
            <a:r>
              <a:rPr lang="en-IN" sz="2000" dirty="0" smtClean="0">
                <a:latin typeface="Arial" pitchFamily="34" charset="0"/>
                <a:cs typeface="Arial" pitchFamily="34" charset="0"/>
              </a:rPr>
              <a:t>. You </a:t>
            </a:r>
            <a:r>
              <a:rPr lang="en-IN" sz="2000" dirty="0">
                <a:latin typeface="Arial" pitchFamily="34" charset="0"/>
                <a:cs typeface="Arial" pitchFamily="34" charset="0"/>
              </a:rPr>
              <a:t>can assign a value to </a:t>
            </a:r>
            <a:r>
              <a:rPr lang="en-IN" sz="2000" dirty="0" err="1">
                <a:latin typeface="Arial" pitchFamily="34" charset="0"/>
                <a:cs typeface="Arial" pitchFamily="34" charset="0"/>
              </a:rPr>
              <a:t>shirt_color</a:t>
            </a:r>
            <a:r>
              <a:rPr lang="en-IN" sz="2000" dirty="0">
                <a:latin typeface="Arial" pitchFamily="34" charset="0"/>
                <a:cs typeface="Arial" pitchFamily="34" charset="0"/>
              </a:rPr>
              <a:t> in the normal way:</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shirt_color</a:t>
            </a:r>
            <a:r>
              <a:rPr lang="en-IN" sz="2000" dirty="0" smtClean="0">
                <a:latin typeface="Arial" pitchFamily="34" charset="0"/>
                <a:cs typeface="Arial" pitchFamily="34" charset="0"/>
              </a:rPr>
              <a:t> </a:t>
            </a:r>
            <a:r>
              <a:rPr lang="en-IN" sz="2000" dirty="0">
                <a:latin typeface="Arial" pitchFamily="34" charset="0"/>
                <a:cs typeface="Arial" pitchFamily="34" charset="0"/>
              </a:rPr>
              <a:t>= blue;</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Limitation</a:t>
            </a:r>
            <a:r>
              <a:rPr lang="en-IN" sz="2000" dirty="0" smtClean="0">
                <a:latin typeface="Arial" pitchFamily="34" charset="0"/>
                <a:cs typeface="Arial" pitchFamily="34" charset="0"/>
              </a:rPr>
              <a:t>?</a:t>
            </a:r>
          </a:p>
          <a:p>
            <a:r>
              <a:rPr lang="en-IN" sz="2000" u="sng" dirty="0" smtClean="0">
                <a:latin typeface="Arial" pitchFamily="34" charset="0"/>
                <a:cs typeface="Arial" pitchFamily="34" charset="0"/>
              </a:rPr>
              <a:t>Obviously</a:t>
            </a:r>
            <a:r>
              <a:rPr lang="en-IN" sz="2000" u="sng" dirty="0">
                <a:latin typeface="Arial" pitchFamily="34" charset="0"/>
                <a:cs typeface="Arial" pitchFamily="34" charset="0"/>
              </a:rPr>
              <a:t>, the major limitation on unnamed enumeration types is that you must declare all the variables of </a:t>
            </a:r>
            <a:r>
              <a:rPr lang="en-IN" sz="2000" u="sng" dirty="0" smtClean="0">
                <a:latin typeface="Arial" pitchFamily="34" charset="0"/>
                <a:cs typeface="Arial" pitchFamily="34" charset="0"/>
              </a:rPr>
              <a:t>the type </a:t>
            </a:r>
            <a:r>
              <a:rPr lang="en-IN" sz="2000" u="sng" dirty="0">
                <a:latin typeface="Arial" pitchFamily="34" charset="0"/>
                <a:cs typeface="Arial" pitchFamily="34" charset="0"/>
              </a:rPr>
              <a:t>in the statement that defines the type. Because you don’t have a type name, there’s no way to define </a:t>
            </a:r>
            <a:r>
              <a:rPr lang="en-IN" sz="2000" u="sng" dirty="0" smtClean="0">
                <a:latin typeface="Arial" pitchFamily="34" charset="0"/>
                <a:cs typeface="Arial" pitchFamily="34" charset="0"/>
              </a:rPr>
              <a:t>additional variables </a:t>
            </a:r>
            <a:r>
              <a:rPr lang="en-IN" sz="2000" u="sng" dirty="0">
                <a:latin typeface="Arial" pitchFamily="34" charset="0"/>
                <a:cs typeface="Arial" pitchFamily="34" charset="0"/>
              </a:rPr>
              <a:t>of this type later in the code</a:t>
            </a:r>
            <a:r>
              <a:rPr lang="en-IN" sz="2000" dirty="0">
                <a:latin typeface="Arial" pitchFamily="34" charset="0"/>
                <a:cs typeface="Arial" pitchFamily="34" charset="0"/>
              </a:rPr>
              <a:t>.</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 calcmode="lin" valueType="num">
                                      <p:cBhvr additive="base">
                                        <p:cTn id="3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anim calcmode="lin" valueType="num">
                                      <p:cBhvr additive="base">
                                        <p:cTn id="43"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2|0.3|1.9|0.4|0.2|0.4|0.2"/>
</p:tagLst>
</file>

<file path=ppt/tags/tag10.xml><?xml version="1.0" encoding="utf-8"?>
<p:tagLst xmlns:a="http://schemas.openxmlformats.org/drawingml/2006/main" xmlns:r="http://schemas.openxmlformats.org/officeDocument/2006/relationships" xmlns:p="http://schemas.openxmlformats.org/presentationml/2006/main">
  <p:tag name="TIMING" val="|0.4|1|0.7"/>
</p:tagLst>
</file>

<file path=ppt/tags/tag2.xml><?xml version="1.0" encoding="utf-8"?>
<p:tagLst xmlns:a="http://schemas.openxmlformats.org/drawingml/2006/main" xmlns:r="http://schemas.openxmlformats.org/officeDocument/2006/relationships" xmlns:p="http://schemas.openxmlformats.org/presentationml/2006/main">
  <p:tag name="TIMING" val="|0.1|0.3|0.4"/>
</p:tagLst>
</file>

<file path=ppt/tags/tag3.xml><?xml version="1.0" encoding="utf-8"?>
<p:tagLst xmlns:a="http://schemas.openxmlformats.org/drawingml/2006/main" xmlns:r="http://schemas.openxmlformats.org/officeDocument/2006/relationships" xmlns:p="http://schemas.openxmlformats.org/presentationml/2006/main">
  <p:tag name="TIMING" val="|0.1|0.3|0.5|0.2|0.2"/>
</p:tagLst>
</file>

<file path=ppt/tags/tag4.xml><?xml version="1.0" encoding="utf-8"?>
<p:tagLst xmlns:a="http://schemas.openxmlformats.org/drawingml/2006/main" xmlns:r="http://schemas.openxmlformats.org/officeDocument/2006/relationships" xmlns:p="http://schemas.openxmlformats.org/presentationml/2006/main">
  <p:tag name="TIMING" val="|0.1|0.2|0.2"/>
</p:tagLst>
</file>

<file path=ppt/tags/tag5.xml><?xml version="1.0" encoding="utf-8"?>
<p:tagLst xmlns:a="http://schemas.openxmlformats.org/drawingml/2006/main" xmlns:r="http://schemas.openxmlformats.org/officeDocument/2006/relationships" xmlns:p="http://schemas.openxmlformats.org/presentationml/2006/main">
  <p:tag name="TIMING" val="|0.2|0.3"/>
</p:tagLst>
</file>

<file path=ppt/tags/tag6.xml><?xml version="1.0" encoding="utf-8"?>
<p:tagLst xmlns:a="http://schemas.openxmlformats.org/drawingml/2006/main" xmlns:r="http://schemas.openxmlformats.org/officeDocument/2006/relationships" xmlns:p="http://schemas.openxmlformats.org/presentationml/2006/main">
  <p:tag name="TIMING" val="|0.2|0.3|0.6"/>
</p:tagLst>
</file>

<file path=ppt/tags/tag7.xml><?xml version="1.0" encoding="utf-8"?>
<p:tagLst xmlns:a="http://schemas.openxmlformats.org/drawingml/2006/main" xmlns:r="http://schemas.openxmlformats.org/officeDocument/2006/relationships" xmlns:p="http://schemas.openxmlformats.org/presentationml/2006/main">
  <p:tag name="TIMING" val="|0.1|0.3"/>
</p:tagLst>
</file>

<file path=ppt/tags/tag8.xml><?xml version="1.0" encoding="utf-8"?>
<p:tagLst xmlns:a="http://schemas.openxmlformats.org/drawingml/2006/main" xmlns:r="http://schemas.openxmlformats.org/officeDocument/2006/relationships" xmlns:p="http://schemas.openxmlformats.org/presentationml/2006/main">
  <p:tag name="TIMING" val="|0.2|0.4"/>
</p:tagLst>
</file>

<file path=ppt/tags/tag9.xml><?xml version="1.0" encoding="utf-8"?>
<p:tagLst xmlns:a="http://schemas.openxmlformats.org/drawingml/2006/main" xmlns:r="http://schemas.openxmlformats.org/officeDocument/2006/relationships" xmlns:p="http://schemas.openxmlformats.org/presentationml/2006/main">
  <p:tag name="TIMING" val="|0.1|0.7|0.4|0.9|1.1|0.7|0.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9397</TotalTime>
  <Words>8458</Words>
  <Application>Microsoft Office PowerPoint</Application>
  <PresentationFormat>On-screen Show (4:3)</PresentationFormat>
  <Paragraphs>1309</Paragraphs>
  <Slides>113</Slides>
  <Notes>0</Notes>
  <HiddenSlides>0</HiddenSlides>
  <MMClips>0</MMClip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vector>
  </TitlesOfParts>
  <Company>MYOWN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MSANAND</dc:creator>
  <cp:lastModifiedBy>Anand</cp:lastModifiedBy>
  <cp:revision>886</cp:revision>
  <dcterms:created xsi:type="dcterms:W3CDTF">2018-08-31T06:24:12Z</dcterms:created>
  <dcterms:modified xsi:type="dcterms:W3CDTF">2020-01-23T06:28:29Z</dcterms:modified>
</cp:coreProperties>
</file>