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654" r:id="rId4"/>
    <p:sldId id="655" r:id="rId5"/>
    <p:sldId id="656" r:id="rId6"/>
    <p:sldId id="657" r:id="rId7"/>
    <p:sldId id="658" r:id="rId8"/>
    <p:sldId id="659" r:id="rId9"/>
    <p:sldId id="660" r:id="rId10"/>
    <p:sldId id="661" r:id="rId11"/>
    <p:sldId id="662" r:id="rId12"/>
    <p:sldId id="663" r:id="rId13"/>
    <p:sldId id="664" r:id="rId14"/>
    <p:sldId id="665" r:id="rId15"/>
    <p:sldId id="666" r:id="rId16"/>
    <p:sldId id="667" r:id="rId17"/>
    <p:sldId id="668" r:id="rId18"/>
    <p:sldId id="669" r:id="rId19"/>
    <p:sldId id="670" r:id="rId20"/>
    <p:sldId id="671" r:id="rId21"/>
    <p:sldId id="672" r:id="rId22"/>
    <p:sldId id="673" r:id="rId23"/>
    <p:sldId id="674" r:id="rId24"/>
    <p:sldId id="675" r:id="rId25"/>
    <p:sldId id="676" r:id="rId26"/>
    <p:sldId id="677" r:id="rId27"/>
    <p:sldId id="678" r:id="rId28"/>
    <p:sldId id="679" r:id="rId29"/>
    <p:sldId id="680" r:id="rId30"/>
    <p:sldId id="681" r:id="rId31"/>
    <p:sldId id="682" r:id="rId32"/>
    <p:sldId id="683" r:id="rId33"/>
    <p:sldId id="684" r:id="rId34"/>
    <p:sldId id="685" r:id="rId35"/>
    <p:sldId id="686" r:id="rId36"/>
    <p:sldId id="687" r:id="rId37"/>
    <p:sldId id="688" r:id="rId38"/>
    <p:sldId id="689" r:id="rId39"/>
    <p:sldId id="690" r:id="rId40"/>
    <p:sldId id="691" r:id="rId41"/>
    <p:sldId id="692" r:id="rId42"/>
    <p:sldId id="693" r:id="rId43"/>
    <p:sldId id="611" r:id="rId44"/>
    <p:sldId id="612" r:id="rId45"/>
    <p:sldId id="613" r:id="rId46"/>
    <p:sldId id="614" r:id="rId47"/>
    <p:sldId id="615" r:id="rId48"/>
    <p:sldId id="616" r:id="rId49"/>
    <p:sldId id="645" r:id="rId50"/>
    <p:sldId id="617" r:id="rId51"/>
    <p:sldId id="618" r:id="rId52"/>
    <p:sldId id="619" r:id="rId53"/>
    <p:sldId id="620" r:id="rId54"/>
    <p:sldId id="626" r:id="rId55"/>
    <p:sldId id="627" r:id="rId56"/>
    <p:sldId id="628" r:id="rId57"/>
    <p:sldId id="629" r:id="rId58"/>
    <p:sldId id="630" r:id="rId59"/>
    <p:sldId id="631" r:id="rId60"/>
    <p:sldId id="632" r:id="rId61"/>
    <p:sldId id="633" r:id="rId62"/>
    <p:sldId id="634" r:id="rId63"/>
    <p:sldId id="635" r:id="rId64"/>
    <p:sldId id="636" r:id="rId65"/>
    <p:sldId id="637" r:id="rId66"/>
    <p:sldId id="638" r:id="rId67"/>
    <p:sldId id="639" r:id="rId68"/>
    <p:sldId id="640" r:id="rId69"/>
    <p:sldId id="641" r:id="rId70"/>
    <p:sldId id="642" r:id="rId71"/>
    <p:sldId id="643" r:id="rId72"/>
    <p:sldId id="644" r:id="rId73"/>
    <p:sldId id="646" r:id="rId74"/>
    <p:sldId id="647" r:id="rId75"/>
    <p:sldId id="648" r:id="rId76"/>
    <p:sldId id="649" r:id="rId77"/>
    <p:sldId id="650" r:id="rId78"/>
    <p:sldId id="651" r:id="rId79"/>
    <p:sldId id="652" r:id="rId80"/>
    <p:sldId id="653" r:id="rId81"/>
    <p:sldId id="694" r:id="rId82"/>
    <p:sldId id="69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E22421-8B4B-4BE1-AB9B-CBB3E144BA25}"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22421-8B4B-4BE1-AB9B-CBB3E144BA25}"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E22421-8B4B-4BE1-AB9B-CBB3E144BA25}"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E22421-8B4B-4BE1-AB9B-CBB3E144BA25}" type="datetimeFigureOut">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E22421-8B4B-4BE1-AB9B-CBB3E144BA25}" type="datetimeFigureOut">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22421-8B4B-4BE1-AB9B-CBB3E144BA25}" type="datetimeFigureOut">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22421-8B4B-4BE1-AB9B-CBB3E144BA25}"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7CCF-D808-427D-A01F-B643DAC4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22421-8B4B-4BE1-AB9B-CBB3E144BA25}" type="datetimeFigureOut">
              <a:rPr lang="en-US" smtClean="0"/>
              <a:pPr/>
              <a:t>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7CCF-D808-427D-A01F-B643DAC4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s/prime_nums.c"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685800" y="2514600"/>
            <a:ext cx="7770600" cy="914400"/>
          </a:xfrm>
          <a:prstGeom prst="rect">
            <a:avLst/>
          </a:prstGeom>
          <a:noFill/>
          <a:ln>
            <a:noFill/>
          </a:ln>
        </p:spPr>
        <p:txBody>
          <a:bodyPr lIns="90000" tIns="45000" rIns="90000" bIns="45000" anchor="ctr"/>
          <a:lstStyle/>
          <a:p>
            <a:pPr algn="ctr">
              <a:lnSpc>
                <a:spcPct val="100000"/>
              </a:lnSpc>
            </a:pPr>
            <a:r>
              <a:rPr lang="en-IN" sz="3600" b="1" dirty="0" smtClean="0">
                <a:solidFill>
                  <a:srgbClr val="000000"/>
                </a:solidFill>
                <a:latin typeface="Arial"/>
                <a:ea typeface="DejaVu Sans"/>
              </a:rPr>
              <a:t>Problem Solving with C</a:t>
            </a:r>
            <a:endParaRPr dirty="0"/>
          </a:p>
        </p:txBody>
      </p:sp>
      <p:sp>
        <p:nvSpPr>
          <p:cNvPr id="37" name="CustomShape 2"/>
          <p:cNvSpPr/>
          <p:nvPr/>
        </p:nvSpPr>
        <p:spPr>
          <a:xfrm>
            <a:off x="1371600" y="3886200"/>
            <a:ext cx="6399000" cy="1750680"/>
          </a:xfrm>
          <a:prstGeom prst="rect">
            <a:avLst/>
          </a:prstGeom>
          <a:noFill/>
          <a:ln>
            <a:noFill/>
          </a:ln>
        </p:spPr>
      </p:sp>
      <p:sp>
        <p:nvSpPr>
          <p:cNvPr id="41" name="CustomShape 5"/>
          <p:cNvSpPr/>
          <p:nvPr/>
        </p:nvSpPr>
        <p:spPr>
          <a:xfrm>
            <a:off x="1944000" y="4104000"/>
            <a:ext cx="5326920" cy="842040"/>
          </a:xfrm>
          <a:prstGeom prst="rect">
            <a:avLst/>
          </a:prstGeom>
          <a:noFill/>
          <a:ln>
            <a:noFill/>
          </a:ln>
        </p:spPr>
        <p:txBody>
          <a:bodyPr lIns="90000" tIns="45000" rIns="90000" bIns="45000"/>
          <a:lstStyle/>
          <a:p>
            <a:pPr algn="ctr">
              <a:lnSpc>
                <a:spcPct val="100000"/>
              </a:lnSpc>
            </a:pPr>
            <a:r>
              <a:rPr lang="en-IN" sz="1300" dirty="0">
                <a:solidFill>
                  <a:srgbClr val="000000"/>
                </a:solidFill>
                <a:latin typeface="Arial"/>
                <a:ea typeface="DejaVu Sans"/>
              </a:rPr>
              <a:t>Compiled by</a:t>
            </a:r>
            <a:endParaRPr dirty="0"/>
          </a:p>
          <a:p>
            <a:pPr algn="ctr">
              <a:lnSpc>
                <a:spcPct val="100000"/>
              </a:lnSpc>
            </a:pPr>
            <a:endParaRPr dirty="0"/>
          </a:p>
          <a:p>
            <a:pPr algn="ctr">
              <a:lnSpc>
                <a:spcPct val="100000"/>
              </a:lnSpc>
            </a:pPr>
            <a:r>
              <a:rPr lang="en-IN" sz="2200" dirty="0">
                <a:solidFill>
                  <a:srgbClr val="000000"/>
                </a:solidFill>
                <a:latin typeface="Arial"/>
                <a:ea typeface="DejaVu Sans"/>
              </a:rPr>
              <a:t>M S </a:t>
            </a:r>
            <a:r>
              <a:rPr lang="en-IN" sz="2200" dirty="0" err="1">
                <a:solidFill>
                  <a:srgbClr val="000000"/>
                </a:solidFill>
                <a:latin typeface="Arial"/>
                <a:ea typeface="DejaVu Sans"/>
              </a:rPr>
              <a:t>Anand</a:t>
            </a:r>
            <a:r>
              <a:rPr lang="en-IN" sz="2200" dirty="0">
                <a:solidFill>
                  <a:srgbClr val="000000"/>
                </a:solidFill>
                <a:latin typeface="Arial"/>
                <a:ea typeface="DejaVu Sans"/>
              </a:rPr>
              <a:t> (anandms@pes.edu)</a:t>
            </a:r>
            <a:endParaRPr dirty="0"/>
          </a:p>
        </p:txBody>
      </p:sp>
      <p:sp>
        <p:nvSpPr>
          <p:cNvPr id="42"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3" name="CustomShape 7"/>
          <p:cNvSpPr/>
          <p:nvPr/>
        </p:nvSpPr>
        <p:spPr>
          <a:xfrm>
            <a:off x="7931160" y="6192000"/>
            <a:ext cx="1220400" cy="428400"/>
          </a:xfrm>
          <a:prstGeom prst="rect">
            <a:avLst/>
          </a:prstGeom>
          <a:noFill/>
          <a:ln>
            <a:noFill/>
          </a:ln>
        </p:spPr>
      </p:sp>
      <p:sp>
        <p:nvSpPr>
          <p:cNvPr id="10" name="TextBox 9"/>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1</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IN" sz="2000" dirty="0" smtClean="0">
                <a:latin typeface="Arial" pitchFamily="34" charset="0"/>
                <a:cs typeface="Arial" pitchFamily="34" charset="0"/>
              </a:rPr>
              <a:t>All the variables that are declared within a block are destroyed and no longer exist after the closing brace of the block. The variable </a:t>
            </a:r>
            <a:r>
              <a:rPr lang="en-IN" sz="2000" b="1" dirty="0" smtClean="0">
                <a:latin typeface="Arial" pitchFamily="34" charset="0"/>
                <a:cs typeface="Arial" pitchFamily="34" charset="0"/>
              </a:rPr>
              <a:t>a</a:t>
            </a:r>
            <a:r>
              <a:rPr lang="en-IN" sz="2000" dirty="0" smtClean="0">
                <a:latin typeface="Arial" pitchFamily="34" charset="0"/>
                <a:cs typeface="Arial" pitchFamily="34" charset="0"/>
              </a:rPr>
              <a:t> is visible within both the inner and outer blocks because it’s declared in the outer block. The variable </a:t>
            </a:r>
            <a:r>
              <a:rPr lang="en-IN" sz="2000" b="1" dirty="0" smtClean="0">
                <a:latin typeface="Arial" pitchFamily="34" charset="0"/>
                <a:cs typeface="Arial" pitchFamily="34" charset="0"/>
              </a:rPr>
              <a:t>b</a:t>
            </a:r>
            <a:r>
              <a:rPr lang="en-IN" sz="2000" dirty="0" smtClean="0">
                <a:latin typeface="Arial" pitchFamily="34" charset="0"/>
                <a:cs typeface="Arial" pitchFamily="34" charset="0"/>
              </a:rPr>
              <a:t> is visible only within the inner block because it’s declared within that block.</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During program execution, a variable is created and memory is allocated for it when the statement that defines it is executed. For automatic variables the memory that the variable occupies is returned back to the system at the end of the block in which the variable is declared. Of course, while functions called within the block are executing, the variable continues to exist; it is only destroyed when execution reaches the end of the block in which it was created.</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The time period during which a variable is in existence is referred to as the </a:t>
            </a:r>
            <a:r>
              <a:rPr lang="en-IN" sz="2000" i="1" u="sng" dirty="0" smtClean="0">
                <a:latin typeface="Arial" pitchFamily="34" charset="0"/>
                <a:cs typeface="Arial" pitchFamily="34" charset="0"/>
              </a:rPr>
              <a:t>lifetime of the variable</a:t>
            </a:r>
            <a:r>
              <a:rPr lang="en-IN" sz="2000" i="1" dirty="0" smtClean="0">
                <a:latin typeface="Arial" pitchFamily="34" charset="0"/>
                <a:cs typeface="Arial" pitchFamily="34" charset="0"/>
              </a:rPr>
              <a:t>.</a:t>
            </a:r>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4678204"/>
          </a:xfrm>
          <a:prstGeom prst="rect">
            <a:avLst/>
          </a:prstGeom>
          <a:noFill/>
        </p:spPr>
        <p:txBody>
          <a:bodyPr wrap="square" rtlCol="0">
            <a:spAutoFit/>
          </a:bodyPr>
          <a:lstStyle/>
          <a:p>
            <a:r>
              <a:rPr lang="en-IN" sz="2000" dirty="0" smtClean="0">
                <a:latin typeface="Arial" pitchFamily="34" charset="0"/>
                <a:cs typeface="Arial" pitchFamily="34" charset="0"/>
              </a:rPr>
              <a:t>// Program - scoping out scope</a:t>
            </a:r>
          </a:p>
          <a:p>
            <a:r>
              <a:rPr lang="en-IN" sz="2000" dirty="0" smtClean="0">
                <a:latin typeface="Arial" pitchFamily="34" charset="0"/>
                <a:cs typeface="Arial" pitchFamily="34" charset="0"/>
              </a:rPr>
              <a:t>#include &lt;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count1 = 1; // Declared in outer block</a:t>
            </a:r>
          </a:p>
          <a:p>
            <a:r>
              <a:rPr lang="en-IN" sz="2000" dirty="0" smtClean="0">
                <a:latin typeface="Arial" pitchFamily="34" charset="0"/>
                <a:cs typeface="Arial" pitchFamily="34" charset="0"/>
              </a:rPr>
              <a:t>	do</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count2 = 0; // Declared in inner block</a:t>
            </a:r>
          </a:p>
          <a:p>
            <a:r>
              <a:rPr lang="en-IN" sz="2000" dirty="0" smtClean="0">
                <a:latin typeface="Arial" pitchFamily="34" charset="0"/>
                <a:cs typeface="Arial" pitchFamily="34" charset="0"/>
              </a:rPr>
              <a:t>		++count2;</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("count1 = %d count2 = %d\n", count1, count2);</a:t>
            </a:r>
          </a:p>
          <a:p>
            <a:r>
              <a:rPr lang="en-IN" sz="2000" dirty="0" smtClean="0">
                <a:latin typeface="Arial" pitchFamily="34" charset="0"/>
                <a:cs typeface="Arial" pitchFamily="34" charset="0"/>
              </a:rPr>
              <a:t>	} while( ++count1 &lt;= 5);</a:t>
            </a:r>
          </a:p>
          <a:p>
            <a:r>
              <a:rPr lang="en-IN" sz="2000" dirty="0" smtClean="0">
                <a:latin typeface="Arial" pitchFamily="34" charset="0"/>
                <a:cs typeface="Arial" pitchFamily="34" charset="0"/>
              </a:rPr>
              <a:t>	// count2 no longer exists</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("count1 = %d\n", count1);</a:t>
            </a:r>
          </a:p>
          <a:p>
            <a:r>
              <a:rPr lang="en-IN" sz="2000" dirty="0" smtClean="0">
                <a:latin typeface="Arial" pitchFamily="34" charset="0"/>
                <a:cs typeface="Arial" pitchFamily="34" charset="0"/>
              </a:rPr>
              <a:t>	return 0;</a:t>
            </a:r>
          </a:p>
          <a:p>
            <a:r>
              <a:rPr lang="en-IN" sz="2000" dirty="0" smtClean="0">
                <a:latin typeface="Arial" pitchFamily="34" charset="0"/>
                <a:cs typeface="Arial" pitchFamily="34" charset="0"/>
              </a:rPr>
              <a:t>}</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355312"/>
          </a:xfrm>
          <a:prstGeom prst="rect">
            <a:avLst/>
          </a:prstGeom>
          <a:noFill/>
        </p:spPr>
        <p:txBody>
          <a:bodyPr wrap="square" rtlCol="0">
            <a:spAutoFit/>
          </a:bodyPr>
          <a:lstStyle/>
          <a:p>
            <a:r>
              <a:rPr lang="en-IN" dirty="0" smtClean="0">
                <a:latin typeface="Arial" pitchFamily="34" charset="0"/>
                <a:cs typeface="Arial" pitchFamily="34" charset="0"/>
              </a:rPr>
              <a:t>// Program - More scope in this example</a:t>
            </a:r>
          </a:p>
          <a:p>
            <a:r>
              <a:rPr lang="en-IN" dirty="0" smtClean="0">
                <a:latin typeface="Arial" pitchFamily="34" charset="0"/>
                <a:cs typeface="Arial" pitchFamily="34" charset="0"/>
              </a:rPr>
              <a:t>#include &lt;</a:t>
            </a:r>
            <a:r>
              <a:rPr lang="en-IN" dirty="0" err="1" smtClean="0">
                <a:latin typeface="Arial" pitchFamily="34" charset="0"/>
                <a:cs typeface="Arial" pitchFamily="34" charset="0"/>
              </a:rPr>
              <a:t>stdio.h</a:t>
            </a:r>
            <a:r>
              <a:rPr lang="en-IN" dirty="0" smtClean="0">
                <a:latin typeface="Arial" pitchFamily="34" charset="0"/>
                <a:cs typeface="Arial" pitchFamily="34" charset="0"/>
              </a:rPr>
              <a:t>&gt;</a:t>
            </a:r>
          </a:p>
          <a:p>
            <a:r>
              <a:rPr lang="en-IN" dirty="0" err="1" smtClean="0">
                <a:latin typeface="Arial" pitchFamily="34" charset="0"/>
                <a:cs typeface="Arial" pitchFamily="34" charset="0"/>
              </a:rPr>
              <a:t>int</a:t>
            </a:r>
            <a:r>
              <a:rPr lang="en-IN" dirty="0" smtClean="0">
                <a:latin typeface="Arial" pitchFamily="34" charset="0"/>
                <a:cs typeface="Arial" pitchFamily="34" charset="0"/>
              </a:rPr>
              <a:t> main(void)</a:t>
            </a:r>
          </a:p>
          <a:p>
            <a:r>
              <a:rPr lang="en-IN" dirty="0" smtClean="0">
                <a:latin typeface="Arial" pitchFamily="34" charset="0"/>
                <a:cs typeface="Arial" pitchFamily="34" charset="0"/>
              </a:rPr>
              <a:t>{</a:t>
            </a:r>
          </a:p>
          <a:p>
            <a:r>
              <a:rPr lang="en-IN" dirty="0" smtClean="0">
                <a:latin typeface="Arial" pitchFamily="34" charset="0"/>
                <a:cs typeface="Arial" pitchFamily="34" charset="0"/>
              </a:rPr>
              <a:t>	</a:t>
            </a:r>
            <a:r>
              <a:rPr lang="en-IN" dirty="0" err="1" smtClean="0">
                <a:latin typeface="Arial" pitchFamily="34" charset="0"/>
                <a:cs typeface="Arial" pitchFamily="34" charset="0"/>
              </a:rPr>
              <a:t>int</a:t>
            </a:r>
            <a:r>
              <a:rPr lang="en-IN" dirty="0" smtClean="0">
                <a:latin typeface="Arial" pitchFamily="34" charset="0"/>
                <a:cs typeface="Arial" pitchFamily="34" charset="0"/>
              </a:rPr>
              <a:t> count = 0; // Declared in outer block</a:t>
            </a:r>
          </a:p>
          <a:p>
            <a:r>
              <a:rPr lang="en-IN" dirty="0" smtClean="0">
                <a:latin typeface="Arial" pitchFamily="34" charset="0"/>
                <a:cs typeface="Arial" pitchFamily="34" charset="0"/>
              </a:rPr>
              <a:t>	do</a:t>
            </a:r>
          </a:p>
          <a:p>
            <a:r>
              <a:rPr lang="en-IN" dirty="0" smtClean="0">
                <a:latin typeface="Arial" pitchFamily="34" charset="0"/>
                <a:cs typeface="Arial" pitchFamily="34" charset="0"/>
              </a:rPr>
              <a:t>	{</a:t>
            </a:r>
          </a:p>
          <a:p>
            <a:r>
              <a:rPr lang="en-IN" dirty="0" smtClean="0">
                <a:latin typeface="Arial" pitchFamily="34" charset="0"/>
                <a:cs typeface="Arial" pitchFamily="34" charset="0"/>
              </a:rPr>
              <a:t>		</a:t>
            </a:r>
            <a:r>
              <a:rPr lang="en-IN" dirty="0" err="1" smtClean="0">
                <a:latin typeface="Arial" pitchFamily="34" charset="0"/>
                <a:cs typeface="Arial" pitchFamily="34" charset="0"/>
              </a:rPr>
              <a:t>int</a:t>
            </a:r>
            <a:r>
              <a:rPr lang="en-IN" dirty="0" smtClean="0">
                <a:latin typeface="Arial" pitchFamily="34" charset="0"/>
                <a:cs typeface="Arial" pitchFamily="34" charset="0"/>
              </a:rPr>
              <a:t> count = 0; // This is another variable called count</a:t>
            </a:r>
          </a:p>
          <a:p>
            <a:r>
              <a:rPr lang="en-IN" dirty="0" smtClean="0">
                <a:latin typeface="Arial" pitchFamily="34" charset="0"/>
                <a:cs typeface="Arial" pitchFamily="34" charset="0"/>
              </a:rPr>
              <a:t>		++count; // this applies to inner count</a:t>
            </a:r>
          </a:p>
          <a:p>
            <a:r>
              <a:rPr lang="en-IN" dirty="0" smtClean="0">
                <a:latin typeface="Arial" pitchFamily="34" charset="0"/>
                <a:cs typeface="Arial" pitchFamily="34" charset="0"/>
              </a:rPr>
              <a:t>		</a:t>
            </a:r>
            <a:r>
              <a:rPr lang="en-IN" dirty="0" err="1" smtClean="0">
                <a:latin typeface="Arial" pitchFamily="34" charset="0"/>
                <a:cs typeface="Arial" pitchFamily="34" charset="0"/>
              </a:rPr>
              <a:t>printf</a:t>
            </a:r>
            <a:r>
              <a:rPr lang="en-IN" dirty="0" smtClean="0">
                <a:latin typeface="Arial" pitchFamily="34" charset="0"/>
                <a:cs typeface="Arial" pitchFamily="34" charset="0"/>
              </a:rPr>
              <a:t>("count = %d\n", count);</a:t>
            </a:r>
          </a:p>
          <a:p>
            <a:r>
              <a:rPr lang="en-IN" dirty="0" smtClean="0">
                <a:latin typeface="Arial" pitchFamily="34" charset="0"/>
                <a:cs typeface="Arial" pitchFamily="34" charset="0"/>
              </a:rPr>
              <a:t>	}</a:t>
            </a:r>
          </a:p>
          <a:p>
            <a:r>
              <a:rPr lang="en-IN" dirty="0" smtClean="0">
                <a:latin typeface="Arial" pitchFamily="34" charset="0"/>
                <a:cs typeface="Arial" pitchFamily="34" charset="0"/>
              </a:rPr>
              <a:t>	while( ++count &lt;= 5); // This works with outer count</a:t>
            </a:r>
          </a:p>
          <a:p>
            <a:r>
              <a:rPr lang="en-IN" dirty="0" smtClean="0">
                <a:latin typeface="Arial" pitchFamily="34" charset="0"/>
                <a:cs typeface="Arial" pitchFamily="34" charset="0"/>
              </a:rPr>
              <a:t>	</a:t>
            </a:r>
            <a:r>
              <a:rPr lang="en-IN" dirty="0" err="1" smtClean="0">
                <a:latin typeface="Arial" pitchFamily="34" charset="0"/>
                <a:cs typeface="Arial" pitchFamily="34" charset="0"/>
              </a:rPr>
              <a:t>printf</a:t>
            </a:r>
            <a:r>
              <a:rPr lang="en-IN" dirty="0" smtClean="0">
                <a:latin typeface="Arial" pitchFamily="34" charset="0"/>
                <a:cs typeface="Arial" pitchFamily="34" charset="0"/>
              </a:rPr>
              <a:t>("count = %d\n", count); </a:t>
            </a:r>
          </a:p>
          <a:p>
            <a:r>
              <a:rPr lang="en-IN" dirty="0" smtClean="0">
                <a:latin typeface="Arial" pitchFamily="34" charset="0"/>
                <a:cs typeface="Arial" pitchFamily="34" charset="0"/>
              </a:rPr>
              <a:t>	// Inner count is dead, this is outer count</a:t>
            </a:r>
          </a:p>
          <a:p>
            <a:r>
              <a:rPr lang="en-IN" dirty="0" smtClean="0">
                <a:latin typeface="Arial" pitchFamily="34" charset="0"/>
                <a:cs typeface="Arial" pitchFamily="34" charset="0"/>
              </a:rPr>
              <a:t>	return 0;</a:t>
            </a:r>
          </a:p>
          <a:p>
            <a:r>
              <a:rPr lang="en-IN" dirty="0" smtClean="0">
                <a:latin typeface="Arial" pitchFamily="34" charset="0"/>
                <a:cs typeface="Arial" pitchFamily="34" charset="0"/>
              </a:rPr>
              <a:t>}</a:t>
            </a:r>
          </a:p>
          <a:p>
            <a:r>
              <a:rPr lang="en-IN" dirty="0" smtClean="0">
                <a:latin typeface="Arial" pitchFamily="34" charset="0"/>
                <a:cs typeface="Arial" pitchFamily="34" charset="0"/>
              </a:rPr>
              <a:t>It’s not a good idea to do so, but you have used the same variable name, count, at the main() block level and in the loop block. Observe what happens when you compile and run this:</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78313"/>
          </a:xfrm>
          <a:prstGeom prst="rect">
            <a:avLst/>
          </a:prstGeom>
          <a:noFill/>
        </p:spPr>
        <p:txBody>
          <a:bodyPr wrap="square" rtlCol="0">
            <a:spAutoFit/>
          </a:bodyPr>
          <a:lstStyle/>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1</a:t>
            </a:r>
          </a:p>
          <a:p>
            <a:r>
              <a:rPr lang="en-IN" dirty="0" smtClean="0">
                <a:latin typeface="Arial" pitchFamily="34" charset="0"/>
                <a:cs typeface="Arial" pitchFamily="34" charset="0"/>
              </a:rPr>
              <a:t>count = 6</a:t>
            </a:r>
          </a:p>
          <a:p>
            <a:r>
              <a:rPr lang="en-IN" b="1" u="sng" dirty="0" smtClean="0">
                <a:latin typeface="Arial" pitchFamily="34" charset="0"/>
                <a:cs typeface="Arial" pitchFamily="34" charset="0"/>
              </a:rPr>
              <a:t>How It Works</a:t>
            </a:r>
          </a:p>
          <a:p>
            <a:r>
              <a:rPr lang="en-IN" dirty="0" smtClean="0">
                <a:latin typeface="Arial" pitchFamily="34" charset="0"/>
                <a:cs typeface="Arial" pitchFamily="34" charset="0"/>
              </a:rPr>
              <a:t>You have two variables called count, but inside the loop block the </a:t>
            </a:r>
            <a:r>
              <a:rPr lang="en-IN" u="sng" dirty="0" smtClean="0">
                <a:latin typeface="Arial" pitchFamily="34" charset="0"/>
                <a:cs typeface="Arial" pitchFamily="34" charset="0"/>
              </a:rPr>
              <a:t>local variable will “hide” the version of count that exists at the main() block level. The compiler will assume that when you use the name count, you mean the one that was declared in the current block. Inside the do-while loop, only the local version of count can be reached, so that is the variable being incremented</a:t>
            </a:r>
            <a:r>
              <a:rPr lang="en-IN" dirty="0" smtClean="0">
                <a:latin typeface="Arial" pitchFamily="34" charset="0"/>
                <a:cs typeface="Arial" pitchFamily="34" charset="0"/>
              </a:rPr>
              <a:t>. The </a:t>
            </a:r>
            <a:r>
              <a:rPr lang="en-IN" dirty="0" err="1" smtClean="0">
                <a:latin typeface="Arial" pitchFamily="34" charset="0"/>
                <a:cs typeface="Arial" pitchFamily="34" charset="0"/>
              </a:rPr>
              <a:t>printf</a:t>
            </a:r>
            <a:r>
              <a:rPr lang="en-IN" dirty="0" smtClean="0">
                <a:latin typeface="Arial" pitchFamily="34" charset="0"/>
                <a:cs typeface="Arial" pitchFamily="34" charset="0"/>
              </a:rPr>
              <a:t>() inside the loop block displays the local count value, which is always 1.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As soon as you exit the loop, the outer count variable becomes visible, and the last </a:t>
            </a:r>
            <a:r>
              <a:rPr lang="en-IN" dirty="0" err="1" smtClean="0">
                <a:latin typeface="Arial" pitchFamily="34" charset="0"/>
                <a:cs typeface="Arial" pitchFamily="34" charset="0"/>
              </a:rPr>
              <a:t>printf</a:t>
            </a:r>
            <a:r>
              <a:rPr lang="en-IN" dirty="0" smtClean="0">
                <a:latin typeface="Arial" pitchFamily="34" charset="0"/>
                <a:cs typeface="Arial" pitchFamily="34" charset="0"/>
              </a:rPr>
              <a:t>() displays its final value from the loop as 6.</a:t>
            </a:r>
            <a:endParaRPr lang="en-IN"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Variable Scope and Functions</a:t>
            </a:r>
          </a:p>
          <a:p>
            <a:r>
              <a:rPr lang="en-IN" sz="2000" dirty="0" smtClean="0">
                <a:latin typeface="Arial" pitchFamily="34" charset="0"/>
                <a:cs typeface="Arial" pitchFamily="34" charset="0"/>
              </a:rPr>
              <a:t>The body of every function is a block (which may contain other blocks, of course). </a:t>
            </a:r>
            <a:r>
              <a:rPr lang="en-IN" sz="2000" u="sng" dirty="0" smtClean="0">
                <a:latin typeface="Arial" pitchFamily="34" charset="0"/>
                <a:cs typeface="Arial" pitchFamily="34" charset="0"/>
              </a:rPr>
              <a:t>As a result, the automatic variables you declare within a function are local to the function and don’t exist elsewhere. Therefore, the variables declared within one function are quite independent of those declared in another function or in a nested block.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There’s nothing to prevent you from using the same name for variables in different functions; they will remain quite separate. Indeed, this is an advantage. It would be very hard to keep coming up with distinct names for all of the variables in a large program. It’s handy to be able to use the same name such as count in different functions. It’s still a good idea to avoid any unnecessary or misleading overlapping of variable names in your various functions, and, of course, you should try to use names that are meaningful to make your programs easy to follow.</a:t>
            </a:r>
            <a:endParaRPr lang="en-IN" sz="20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Defining a Function</a:t>
            </a:r>
          </a:p>
          <a:p>
            <a:r>
              <a:rPr lang="en-IN" sz="2000" dirty="0" smtClean="0">
                <a:latin typeface="Arial" pitchFamily="34" charset="0"/>
                <a:cs typeface="Arial" pitchFamily="34" charset="0"/>
              </a:rPr>
              <a:t>When you create a function, you specify the function header as the first line of the function definition, followed by the executable code for the function enclosed between braces. The block of code between braces following the function header is called the </a:t>
            </a:r>
            <a:r>
              <a:rPr lang="en-IN" sz="2000" i="1" dirty="0" smtClean="0">
                <a:latin typeface="Arial" pitchFamily="34" charset="0"/>
                <a:cs typeface="Arial" pitchFamily="34" charset="0"/>
              </a:rPr>
              <a:t>function body.</a:t>
            </a:r>
          </a:p>
          <a:p>
            <a:r>
              <a:rPr lang="en-IN" sz="2000" dirty="0" smtClean="0">
                <a:latin typeface="Arial" pitchFamily="34" charset="0"/>
                <a:cs typeface="Arial" pitchFamily="34" charset="0"/>
              </a:rPr>
              <a:t>• The </a:t>
            </a:r>
            <a:r>
              <a:rPr lang="en-IN" sz="2000" i="1" dirty="0" smtClean="0">
                <a:latin typeface="Arial" pitchFamily="34" charset="0"/>
                <a:cs typeface="Arial" pitchFamily="34" charset="0"/>
              </a:rPr>
              <a:t>function header defines the name of the function, the function parameters (which specify </a:t>
            </a:r>
            <a:r>
              <a:rPr lang="en-IN" sz="2000" dirty="0" smtClean="0">
                <a:latin typeface="Arial" pitchFamily="34" charset="0"/>
                <a:cs typeface="Arial" pitchFamily="34" charset="0"/>
              </a:rPr>
              <a:t>the number and types of values that are passed to the function when it’s called), and the type for the value that the function returns.</a:t>
            </a:r>
          </a:p>
          <a:p>
            <a:r>
              <a:rPr lang="en-IN" sz="2000" dirty="0" smtClean="0">
                <a:latin typeface="Arial" pitchFamily="34" charset="0"/>
                <a:cs typeface="Arial" pitchFamily="34" charset="0"/>
              </a:rPr>
              <a:t>• The </a:t>
            </a:r>
            <a:r>
              <a:rPr lang="en-IN" sz="2000" i="1" dirty="0" smtClean="0">
                <a:latin typeface="Arial" pitchFamily="34" charset="0"/>
                <a:cs typeface="Arial" pitchFamily="34" charset="0"/>
              </a:rPr>
              <a:t>function body contains the statements that are executed when the function is called, and </a:t>
            </a:r>
            <a:r>
              <a:rPr lang="en-IN" sz="2000" dirty="0" smtClean="0">
                <a:latin typeface="Arial" pitchFamily="34" charset="0"/>
                <a:cs typeface="Arial" pitchFamily="34" charset="0"/>
              </a:rPr>
              <a:t>these have access to any values that are passed as arguments to the function.</a:t>
            </a:r>
          </a:p>
          <a:p>
            <a:r>
              <a:rPr lang="en-IN" sz="2000" dirty="0" smtClean="0">
                <a:latin typeface="Arial" pitchFamily="34" charset="0"/>
                <a:cs typeface="Arial" pitchFamily="34" charset="0"/>
              </a:rPr>
              <a:t>The general form of a function:</a:t>
            </a:r>
          </a:p>
          <a:p>
            <a:r>
              <a:rPr lang="en-IN" sz="2000" dirty="0" err="1" smtClean="0">
                <a:latin typeface="Arial" pitchFamily="34" charset="0"/>
                <a:cs typeface="Arial" pitchFamily="34" charset="0"/>
              </a:rPr>
              <a:t>Return_type</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Function_name</a:t>
            </a:r>
            <a:r>
              <a:rPr lang="en-IN" sz="2000" dirty="0" smtClean="0">
                <a:latin typeface="Arial" pitchFamily="34" charset="0"/>
                <a:cs typeface="Arial" pitchFamily="34" charset="0"/>
              </a:rPr>
              <a:t>( Parameters - separated by commas )</a:t>
            </a:r>
          </a:p>
          <a:p>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Statements...</a:t>
            </a:r>
          </a:p>
          <a:p>
            <a:r>
              <a:rPr lang="en-IN" sz="2000" dirty="0" smtClean="0">
                <a:latin typeface="Arial" pitchFamily="34" charset="0"/>
                <a:cs typeface="Arial" pitchFamily="34" charset="0"/>
              </a:rPr>
              <a:t>}</a:t>
            </a:r>
            <a:endParaRPr lang="en-IN" sz="20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632311"/>
          </a:xfrm>
          <a:prstGeom prst="rect">
            <a:avLst/>
          </a:prstGeom>
          <a:noFill/>
        </p:spPr>
        <p:txBody>
          <a:bodyPr wrap="square" rtlCol="0">
            <a:spAutoFit/>
          </a:bodyPr>
          <a:lstStyle/>
          <a:p>
            <a:r>
              <a:rPr lang="en-IN" sz="2000" u="sng" dirty="0" smtClean="0">
                <a:latin typeface="Arial" pitchFamily="34" charset="0"/>
                <a:cs typeface="Arial" pitchFamily="34" charset="0"/>
              </a:rPr>
              <a:t>The statements in the function body can be absent, but the braces must be present. If there are no statements in the body of a function, the return type must be void, and the function will have no effect</a:t>
            </a:r>
            <a:r>
              <a:rPr lang="en-IN" sz="2000" dirty="0" smtClean="0">
                <a:latin typeface="Arial" pitchFamily="34" charset="0"/>
                <a:cs typeface="Arial" pitchFamily="34" charset="0"/>
              </a:rPr>
              <a:t>. void means “absence of any type,” and here it means that the function doesn’t return a value. </a:t>
            </a:r>
          </a:p>
          <a:p>
            <a:r>
              <a:rPr lang="en-IN" sz="2000" dirty="0" smtClean="0">
                <a:latin typeface="Arial" pitchFamily="34" charset="0"/>
                <a:cs typeface="Arial" pitchFamily="34" charset="0"/>
              </a:rPr>
              <a:t>A function that has statements in the function body but does not return a value must also have the return type specified as void. </a:t>
            </a:r>
            <a:r>
              <a:rPr lang="en-IN" sz="2000" u="sng" dirty="0" smtClean="0">
                <a:latin typeface="Arial" pitchFamily="34" charset="0"/>
                <a:cs typeface="Arial" pitchFamily="34" charset="0"/>
              </a:rPr>
              <a:t>Conversely, for a function that does not have a void return type, </a:t>
            </a:r>
            <a:r>
              <a:rPr lang="en-IN" sz="2000" b="1" u="sng" dirty="0" smtClean="0">
                <a:latin typeface="Arial" pitchFamily="34" charset="0"/>
                <a:cs typeface="Arial" pitchFamily="34" charset="0"/>
              </a:rPr>
              <a:t>every return statement</a:t>
            </a:r>
            <a:r>
              <a:rPr lang="en-IN" sz="2000" u="sng" dirty="0" smtClean="0">
                <a:latin typeface="Arial" pitchFamily="34" charset="0"/>
                <a:cs typeface="Arial" pitchFamily="34" charset="0"/>
              </a:rPr>
              <a:t> in the function body must return a value of the specified return type</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Defining a function with an almost content-free body is often useful during the testing phase of a complicated program, for example, a function defined so that is just contains a return statement, perhaps returning a default value. This allows you to run the program with only selected functions actually doing something; you can then add the detail for the function bodies step by step, testing at each stage, until the whole thing is implemented and fully tested</a:t>
            </a:r>
            <a:r>
              <a:rPr lang="en-IN" sz="2000" dirty="0" smtClean="0">
                <a:latin typeface="Arial" pitchFamily="34" charset="0"/>
                <a:cs typeface="Arial" pitchFamily="34" charset="0"/>
              </a:rPr>
              <a:t>.</a:t>
            </a:r>
            <a:endParaRPr lang="en-IN" sz="20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Parameters and Arguments</a:t>
            </a:r>
          </a:p>
          <a:p>
            <a:r>
              <a:rPr lang="en-IN" sz="2000" dirty="0" smtClean="0">
                <a:latin typeface="Arial" pitchFamily="34" charset="0"/>
                <a:cs typeface="Arial" pitchFamily="34" charset="0"/>
              </a:rPr>
              <a:t>The term </a:t>
            </a:r>
            <a:r>
              <a:rPr lang="en-IN" sz="2000" i="1" dirty="0" smtClean="0">
                <a:latin typeface="Arial" pitchFamily="34" charset="0"/>
                <a:cs typeface="Arial" pitchFamily="34" charset="0"/>
              </a:rPr>
              <a:t>parameter refers to a </a:t>
            </a:r>
            <a:r>
              <a:rPr lang="en-IN" sz="2000" b="1" i="1" dirty="0" smtClean="0">
                <a:latin typeface="Arial" pitchFamily="34" charset="0"/>
                <a:cs typeface="Arial" pitchFamily="34" charset="0"/>
              </a:rPr>
              <a:t>placeholder in a function definition </a:t>
            </a:r>
            <a:r>
              <a:rPr lang="en-IN" sz="2000" i="1" dirty="0" smtClean="0">
                <a:latin typeface="Arial" pitchFamily="34" charset="0"/>
                <a:cs typeface="Arial" pitchFamily="34" charset="0"/>
              </a:rPr>
              <a:t>that specifies the type of value that should be </a:t>
            </a:r>
            <a:r>
              <a:rPr lang="en-IN" sz="2000" dirty="0" smtClean="0">
                <a:latin typeface="Arial" pitchFamily="34" charset="0"/>
                <a:cs typeface="Arial" pitchFamily="34" charset="0"/>
              </a:rPr>
              <a:t>passed to the function when it is called. </a:t>
            </a:r>
            <a:r>
              <a:rPr lang="en-IN" sz="2000" u="sng" dirty="0" smtClean="0">
                <a:latin typeface="Arial" pitchFamily="34" charset="0"/>
                <a:cs typeface="Arial" pitchFamily="34" charset="0"/>
              </a:rPr>
              <a:t>The value passed to a function corresponding to a parameter is referred to as an </a:t>
            </a:r>
            <a:r>
              <a:rPr lang="en-IN" sz="2000" i="1" u="sng" dirty="0" smtClean="0">
                <a:latin typeface="Arial" pitchFamily="34" charset="0"/>
                <a:cs typeface="Arial" pitchFamily="34" charset="0"/>
              </a:rPr>
              <a:t>argument</a:t>
            </a:r>
            <a:r>
              <a:rPr lang="en-IN" sz="2000" i="1" dirty="0" smtClean="0">
                <a:latin typeface="Arial" pitchFamily="34" charset="0"/>
                <a:cs typeface="Arial" pitchFamily="34" charset="0"/>
              </a:rPr>
              <a:t>. </a:t>
            </a:r>
          </a:p>
          <a:p>
            <a:endParaRPr lang="en-IN" sz="2000" i="1" dirty="0" smtClean="0">
              <a:latin typeface="Arial" pitchFamily="34" charset="0"/>
              <a:cs typeface="Arial" pitchFamily="34" charset="0"/>
            </a:endParaRPr>
          </a:p>
          <a:p>
            <a:r>
              <a:rPr lang="en-IN" sz="2000" i="1" dirty="0" smtClean="0">
                <a:latin typeface="Arial" pitchFamily="34" charset="0"/>
                <a:cs typeface="Arial" pitchFamily="34" charset="0"/>
              </a:rPr>
              <a:t>A function parameter consists of the type followed by the parameter name that is used within the body </a:t>
            </a:r>
            <a:r>
              <a:rPr lang="en-IN" sz="2000" dirty="0" smtClean="0">
                <a:latin typeface="Arial" pitchFamily="34" charset="0"/>
                <a:cs typeface="Arial" pitchFamily="34" charset="0"/>
              </a:rPr>
              <a:t>of the function to refer to the corresponding argument value that is transferred when the function is called.</a:t>
            </a:r>
          </a:p>
          <a:p>
            <a:endParaRPr lang="en-IN" sz="2000" b="1" dirty="0" smtClean="0">
              <a:latin typeface="Arial" pitchFamily="34" charset="0"/>
              <a:cs typeface="Arial" pitchFamily="34" charset="0"/>
            </a:endParaRPr>
          </a:p>
          <a:p>
            <a:r>
              <a:rPr lang="en-IN" sz="2000" b="1" u="sng" dirty="0" smtClean="0">
                <a:latin typeface="Arial" pitchFamily="34" charset="0"/>
                <a:cs typeface="Arial" pitchFamily="34" charset="0"/>
              </a:rPr>
              <a:t>Note </a:t>
            </a:r>
          </a:p>
          <a:p>
            <a:r>
              <a:rPr lang="en-IN" sz="2000" dirty="0" smtClean="0">
                <a:latin typeface="Arial" pitchFamily="34" charset="0"/>
                <a:cs typeface="Arial" pitchFamily="34" charset="0"/>
              </a:rPr>
              <a:t>The statements in the body of a function can contain nested blocks of statements. However</a:t>
            </a:r>
            <a:r>
              <a:rPr lang="en-IN" sz="2000" b="1" dirty="0" smtClean="0">
                <a:latin typeface="Arial" pitchFamily="34" charset="0"/>
                <a:cs typeface="Arial" pitchFamily="34" charset="0"/>
              </a:rPr>
              <a:t>, </a:t>
            </a:r>
            <a:r>
              <a:rPr lang="en-IN" sz="2000" b="1" u="sng" dirty="0" smtClean="0">
                <a:latin typeface="Arial" pitchFamily="34" charset="0"/>
                <a:cs typeface="Arial" pitchFamily="34" charset="0"/>
              </a:rPr>
              <a:t>you can’t define a function inside the body of another function</a:t>
            </a:r>
            <a:r>
              <a:rPr lang="en-IN" sz="2000" dirty="0" smtClean="0">
                <a:latin typeface="Arial" pitchFamily="34" charset="0"/>
                <a:cs typeface="Arial" pitchFamily="34" charset="0"/>
              </a:rPr>
              <a:t>.</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940088"/>
          </a:xfrm>
          <a:prstGeom prst="rect">
            <a:avLst/>
          </a:prstGeom>
          <a:noFill/>
        </p:spPr>
        <p:txBody>
          <a:bodyPr wrap="square" rtlCol="0">
            <a:spAutoFit/>
          </a:bodyPr>
          <a:lstStyle/>
          <a:p>
            <a:r>
              <a:rPr lang="en-IN" sz="2000" dirty="0" smtClean="0">
                <a:latin typeface="Arial" pitchFamily="34" charset="0"/>
                <a:cs typeface="Arial" pitchFamily="34" charset="0"/>
              </a:rPr>
              <a:t>The general form for calling a function :</a:t>
            </a:r>
          </a:p>
          <a:p>
            <a:r>
              <a:rPr lang="en-IN" sz="2000" dirty="0" err="1" smtClean="0">
                <a:latin typeface="Arial" pitchFamily="34" charset="0"/>
                <a:cs typeface="Arial" pitchFamily="34" charset="0"/>
              </a:rPr>
              <a:t>Function_name</a:t>
            </a:r>
            <a:r>
              <a:rPr lang="en-IN" sz="2000" dirty="0" smtClean="0">
                <a:latin typeface="Arial" pitchFamily="34" charset="0"/>
                <a:cs typeface="Arial" pitchFamily="34" charset="0"/>
              </a:rPr>
              <a:t>(List of Arguments - separated by commas)</a:t>
            </a:r>
          </a:p>
          <a:p>
            <a:endParaRPr lang="en-IN" sz="2000" b="1" dirty="0" smtClean="0">
              <a:latin typeface="Arial" pitchFamily="34" charset="0"/>
              <a:cs typeface="Arial" pitchFamily="34" charset="0"/>
            </a:endParaRPr>
          </a:p>
          <a:p>
            <a:r>
              <a:rPr lang="en-IN" sz="2000" b="1" u="sng" dirty="0" smtClean="0">
                <a:latin typeface="Arial" pitchFamily="34" charset="0"/>
                <a:cs typeface="Arial" pitchFamily="34" charset="0"/>
              </a:rPr>
              <a:t>Naming a Function</a:t>
            </a:r>
          </a:p>
          <a:p>
            <a:r>
              <a:rPr lang="en-IN" sz="2000" dirty="0" smtClean="0">
                <a:latin typeface="Arial" pitchFamily="34" charset="0"/>
                <a:cs typeface="Arial" pitchFamily="34" charset="0"/>
              </a:rPr>
              <a:t>The name of a function can be any legal name in C that isn’t a reserved word (such as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double, </a:t>
            </a:r>
            <a:r>
              <a:rPr lang="en-IN" sz="2000" dirty="0" err="1" smtClean="0">
                <a:latin typeface="Arial" pitchFamily="34" charset="0"/>
                <a:cs typeface="Arial" pitchFamily="34" charset="0"/>
              </a:rPr>
              <a:t>sizeof</a:t>
            </a:r>
            <a:r>
              <a:rPr lang="en-IN" sz="2000" dirty="0" smtClean="0">
                <a:latin typeface="Arial" pitchFamily="34" charset="0"/>
                <a:cs typeface="Arial" pitchFamily="34" charset="0"/>
              </a:rPr>
              <a:t>, and so on) and isn’t the same as the name of another function in your program. </a:t>
            </a:r>
            <a:r>
              <a:rPr lang="en-IN" sz="2000" b="1" u="sng" dirty="0" smtClean="0">
                <a:latin typeface="Arial" pitchFamily="34" charset="0"/>
                <a:cs typeface="Arial" pitchFamily="34" charset="0"/>
              </a:rPr>
              <a:t>You should ensure that you do not use the same names as any of the standard library functions because this would not only prevent you from using the library function, but would also be very confusing</a:t>
            </a:r>
            <a:r>
              <a:rPr lang="en-IN" sz="2000" u="sng" dirty="0" smtClean="0">
                <a:latin typeface="Arial" pitchFamily="34" charset="0"/>
                <a:cs typeface="Arial" pitchFamily="34" charset="0"/>
              </a:rPr>
              <a:t>. Of course, if you do use a library function name and include the header file for the function into your source file, your program will not compile</a:t>
            </a: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A legal name has the same form as that of a variable: a sequence of letters and digits, the first of which must be a letter. As with variable names, the underline character counts as a letter. Other than that, the name of a function can be anything you like, but ideally the name that you choose should give some clue as to what the function does and should not be too long.</a:t>
            </a:r>
            <a:endParaRPr lang="en-IN" sz="20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The return Statement</a:t>
            </a:r>
          </a:p>
          <a:p>
            <a:r>
              <a:rPr lang="en-IN" sz="2000" dirty="0" smtClean="0">
                <a:latin typeface="Arial" pitchFamily="34" charset="0"/>
                <a:cs typeface="Arial" pitchFamily="34" charset="0"/>
              </a:rPr>
              <a:t>The return statement provides the means of exiting from a function and resuming execution of the calling function at the point from which the call occurred. In its simplest form, the return statement is just this:</a:t>
            </a:r>
          </a:p>
          <a:p>
            <a:r>
              <a:rPr lang="en-IN" sz="2000" dirty="0" smtClean="0">
                <a:latin typeface="Arial" pitchFamily="34" charset="0"/>
                <a:cs typeface="Arial" pitchFamily="34" charset="0"/>
              </a:rPr>
              <a:t>	return;</a:t>
            </a:r>
          </a:p>
          <a:p>
            <a:r>
              <a:rPr lang="en-IN" sz="2000" dirty="0" smtClean="0">
                <a:latin typeface="Arial" pitchFamily="34" charset="0"/>
                <a:cs typeface="Arial" pitchFamily="34" charset="0"/>
              </a:rPr>
              <a:t>This form of the return statement is used exclusively in a function where the return type has been declared as void. It doesn’t return a value. The more general form of the return statement is:</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return expression;</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This form of return statement must be used when the return value type for the function has been declared as some type other than void. </a:t>
            </a:r>
            <a:r>
              <a:rPr lang="en-IN" sz="2000" u="sng" dirty="0" smtClean="0">
                <a:latin typeface="Arial" pitchFamily="34" charset="0"/>
                <a:cs typeface="Arial" pitchFamily="34" charset="0"/>
              </a:rPr>
              <a:t>The value that’s returned to the calling program is the value that results when expression is evaluated, and this should be of the return type specified for the function</a:t>
            </a:r>
            <a:r>
              <a:rPr lang="en-IN" sz="2000" dirty="0" smtClean="0">
                <a:latin typeface="Arial" pitchFamily="34" charset="0"/>
                <a:cs typeface="Arial" pitchFamily="34" charset="0"/>
              </a:rPr>
              <a:t>.</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48" name="CustomShape 4"/>
          <p:cNvSpPr/>
          <p:nvPr/>
        </p:nvSpPr>
        <p:spPr>
          <a:xfrm>
            <a:off x="8101440" y="6192000"/>
            <a:ext cx="1220400" cy="428400"/>
          </a:xfrm>
          <a:prstGeom prst="rect">
            <a:avLst/>
          </a:prstGeom>
          <a:noFill/>
          <a:ln>
            <a:noFill/>
          </a:ln>
        </p:spPr>
      </p:sp>
      <p:sp>
        <p:nvSpPr>
          <p:cNvPr id="49" name="CustomShape 5"/>
          <p:cNvSpPr/>
          <p:nvPr/>
        </p:nvSpPr>
        <p:spPr>
          <a:xfrm>
            <a:off x="432000" y="864000"/>
            <a:ext cx="8206920" cy="5163120"/>
          </a:xfrm>
          <a:prstGeom prst="rect">
            <a:avLst/>
          </a:prstGeom>
          <a:noFill/>
          <a:ln>
            <a:noFill/>
          </a:ln>
        </p:spPr>
        <p:txBody>
          <a:bodyPr lIns="90000" tIns="45000" rIns="90000" bIns="45000"/>
          <a:lstStyle/>
          <a:p>
            <a:pPr>
              <a:lnSpc>
                <a:spcPct val="100000"/>
              </a:lnSpc>
            </a:pPr>
            <a:r>
              <a:rPr lang="en-IN" sz="2000" b="1" dirty="0" smtClean="0">
                <a:solidFill>
                  <a:srgbClr val="000000"/>
                </a:solidFill>
                <a:latin typeface="Arial"/>
                <a:ea typeface="DejaVu Sans"/>
              </a:rPr>
              <a:t>Text </a:t>
            </a:r>
            <a:r>
              <a:rPr lang="en-IN" sz="2000" b="1" dirty="0">
                <a:solidFill>
                  <a:srgbClr val="000000"/>
                </a:solidFill>
                <a:latin typeface="Arial"/>
                <a:ea typeface="DejaVu Sans"/>
              </a:rPr>
              <a:t>Book(s):</a:t>
            </a:r>
            <a:endParaRPr dirty="0"/>
          </a:p>
          <a:p>
            <a:pPr marL="457200" indent="-457200">
              <a:buFont typeface="+mj-lt"/>
              <a:buAutoNum type="arabicPeriod"/>
            </a:pPr>
            <a:r>
              <a:rPr lang="en-US" sz="2000" dirty="0" smtClean="0">
                <a:latin typeface="Arial" pitchFamily="34" charset="0"/>
                <a:cs typeface="Arial" pitchFamily="34" charset="0"/>
              </a:rPr>
              <a:t>“How To Solve It By Computer”, R G </a:t>
            </a:r>
            <a:r>
              <a:rPr lang="en-US" sz="2000" dirty="0" err="1" smtClean="0">
                <a:latin typeface="Arial" pitchFamily="34" charset="0"/>
                <a:cs typeface="Arial" pitchFamily="34" charset="0"/>
              </a:rPr>
              <a:t>Dromey</a:t>
            </a:r>
            <a:r>
              <a:rPr lang="en-US" sz="2000" dirty="0" smtClean="0">
                <a:latin typeface="Arial" pitchFamily="34" charset="0"/>
                <a:cs typeface="Arial" pitchFamily="34" charset="0"/>
              </a:rPr>
              <a:t>, Pearson, 2011. </a:t>
            </a:r>
          </a:p>
          <a:p>
            <a:pPr marL="457200" indent="-457200">
              <a:buFont typeface="+mj-lt"/>
              <a:buAutoNum type="arabicPeriod"/>
            </a:pPr>
            <a:r>
              <a:rPr lang="en-US" sz="2000" dirty="0" smtClean="0">
                <a:latin typeface="Arial" pitchFamily="34" charset="0"/>
                <a:cs typeface="Arial" pitchFamily="34" charset="0"/>
              </a:rPr>
              <a:t>“The C Programming Language”, Brian Kernighan, Dennis Ritchie, 2nd Edition, Prentice Hall PTR, 1988. </a:t>
            </a:r>
          </a:p>
          <a:p>
            <a:pPr marL="457200" indent="-457200"/>
            <a:endParaRPr lang="en-US" sz="2000" dirty="0" smtClean="0">
              <a:latin typeface="Arial" pitchFamily="34" charset="0"/>
              <a:cs typeface="Arial" pitchFamily="34" charset="0"/>
            </a:endParaRPr>
          </a:p>
          <a:p>
            <a:pPr>
              <a:lnSpc>
                <a:spcPct val="100000"/>
              </a:lnSpc>
            </a:pPr>
            <a:r>
              <a:rPr lang="en-IN" sz="2000" b="1" dirty="0" smtClean="0">
                <a:solidFill>
                  <a:srgbClr val="000000"/>
                </a:solidFill>
                <a:latin typeface="Arial"/>
                <a:ea typeface="DejaVu Sans"/>
              </a:rPr>
              <a:t>Reference Book(s):</a:t>
            </a:r>
            <a:endParaRPr lang="en-IN" sz="2000" dirty="0" smtClean="0"/>
          </a:p>
          <a:p>
            <a:pPr marL="457200" indent="-457200">
              <a:buFont typeface="+mj-lt"/>
              <a:buAutoNum type="arabicPeriod"/>
            </a:pPr>
            <a:r>
              <a:rPr lang="nl-NL" sz="2000" dirty="0" smtClean="0">
                <a:latin typeface="Arial" pitchFamily="34" charset="0"/>
                <a:cs typeface="Arial" pitchFamily="34" charset="0"/>
              </a:rPr>
              <a:t>“Expert C Programming; Deep C secrets”, Peter van der Linden</a:t>
            </a:r>
          </a:p>
          <a:p>
            <a:pPr marL="457200" indent="-457200">
              <a:buFont typeface="+mj-lt"/>
              <a:buAutoNum type="arabicPeriod"/>
            </a:pPr>
            <a:r>
              <a:rPr lang="en-IN" sz="2000" dirty="0" smtClean="0">
                <a:latin typeface="Arial" pitchFamily="34" charset="0"/>
                <a:cs typeface="Arial" pitchFamily="34" charset="0"/>
              </a:rPr>
              <a:t>“ The C puzzle Book”, Alan R </a:t>
            </a:r>
            <a:r>
              <a:rPr lang="en-IN" sz="2000" dirty="0" err="1" smtClean="0">
                <a:latin typeface="Arial" pitchFamily="34" charset="0"/>
                <a:cs typeface="Arial" pitchFamily="34" charset="0"/>
              </a:rPr>
              <a:t>Feuer</a:t>
            </a:r>
            <a:endParaRPr lang="en-US" sz="2000" dirty="0" smtClean="0">
              <a:latin typeface="Arial" pitchFamily="34" charset="0"/>
              <a:cs typeface="Arial" pitchFamily="34" charset="0"/>
            </a:endParaRPr>
          </a:p>
          <a:p>
            <a:pPr>
              <a:lnSpc>
                <a:spcPct val="100000"/>
              </a:lnSpc>
            </a:pPr>
            <a:endParaRPr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7" name="TextBox 6"/>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2</a:t>
            </a:fld>
            <a:endParaRPr lang="en-US" dirty="0"/>
          </a:p>
        </p:txBody>
      </p:sp>
      <p:pic>
        <p:nvPicPr>
          <p:cNvPr id="9"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xEl>
                                              <p:pRg st="4" end="4"/>
                                            </p:txEl>
                                          </p:spTgt>
                                        </p:tgtEl>
                                        <p:attrNameLst>
                                          <p:attrName>style.visibility</p:attrName>
                                        </p:attrNameLst>
                                      </p:cBhvr>
                                      <p:to>
                                        <p:strVal val="visible"/>
                                      </p:to>
                                    </p:set>
                                    <p:anim calcmode="lin" valueType="num">
                                      <p:cBhvr additive="base">
                                        <p:cTn id="25" dur="500" fill="hold"/>
                                        <p:tgtEl>
                                          <p:spTgt spid="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 calcmode="lin" valueType="num">
                                      <p:cBhvr additive="base">
                                        <p:cTn id="31" dur="500" fill="hold"/>
                                        <p:tgtEl>
                                          <p:spTgt spid="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xEl>
                                              <p:pRg st="6" end="6"/>
                                            </p:txEl>
                                          </p:spTgt>
                                        </p:tgtEl>
                                        <p:attrNameLst>
                                          <p:attrName>style.visibility</p:attrName>
                                        </p:attrNameLst>
                                      </p:cBhvr>
                                      <p:to>
                                        <p:strVal val="visible"/>
                                      </p:to>
                                    </p:set>
                                    <p:anim calcmode="lin" valueType="num">
                                      <p:cBhvr additive="base">
                                        <p:cTn id="37" dur="500" fill="hold"/>
                                        <p:tgtEl>
                                          <p:spTgt spid="4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2862322"/>
          </a:xfrm>
          <a:prstGeom prst="rect">
            <a:avLst/>
          </a:prstGeom>
          <a:noFill/>
        </p:spPr>
        <p:txBody>
          <a:bodyPr wrap="square" rtlCol="0">
            <a:spAutoFit/>
          </a:bodyPr>
          <a:lstStyle/>
          <a:p>
            <a:r>
              <a:rPr lang="en-IN" sz="2000" b="1" u="sng" dirty="0" smtClean="0">
                <a:latin typeface="Arial" pitchFamily="34" charset="0"/>
                <a:cs typeface="Arial" pitchFamily="34" charset="0"/>
              </a:rPr>
              <a:t>The Pass-By-Value Mechanism</a:t>
            </a:r>
          </a:p>
          <a:p>
            <a:r>
              <a:rPr lang="en-IN" sz="2000" dirty="0" smtClean="0">
                <a:latin typeface="Arial" pitchFamily="34" charset="0"/>
                <a:cs typeface="Arial" pitchFamily="34" charset="0"/>
              </a:rPr>
              <a:t>When you pass an argument to a function, the argument value, whatever it is, is not passed directly to the function.</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copy of the argument value is made first and stored on the stack, and it is this copy that is made available to the function, not the original value.</a:t>
            </a:r>
          </a:p>
          <a:p>
            <a:endParaRPr lang="en-IN" sz="2000" dirty="0" smtClean="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Function declaration</a:t>
            </a:r>
          </a:p>
          <a:p>
            <a:r>
              <a:rPr lang="en-IN" sz="2000" dirty="0" smtClean="0">
                <a:latin typeface="Arial" pitchFamily="34" charset="0"/>
                <a:cs typeface="Arial" pitchFamily="34" charset="0"/>
              </a:rPr>
              <a:t>A </a:t>
            </a:r>
            <a:r>
              <a:rPr lang="en-IN" sz="2000" i="1" dirty="0" smtClean="0">
                <a:latin typeface="Arial" pitchFamily="34" charset="0"/>
                <a:cs typeface="Arial" pitchFamily="34" charset="0"/>
              </a:rPr>
              <a:t>function declaration, also called a function prototype, is a statement that defines the essential characteristics of </a:t>
            </a:r>
            <a:r>
              <a:rPr lang="en-IN" sz="2000" dirty="0" smtClean="0">
                <a:latin typeface="Arial" pitchFamily="34" charset="0"/>
                <a:cs typeface="Arial" pitchFamily="34" charset="0"/>
              </a:rPr>
              <a:t>a function. </a:t>
            </a:r>
            <a:r>
              <a:rPr lang="en-IN" sz="2000" u="sng" dirty="0" smtClean="0">
                <a:latin typeface="Arial" pitchFamily="34" charset="0"/>
                <a:cs typeface="Arial" pitchFamily="34" charset="0"/>
              </a:rPr>
              <a:t>It defines its name, its return value type, and the type of each of its parameters</a:t>
            </a:r>
            <a:r>
              <a:rPr lang="en-IN" sz="2000" dirty="0" smtClean="0">
                <a:latin typeface="Arial" pitchFamily="34" charset="0"/>
                <a:cs typeface="Arial" pitchFamily="34" charset="0"/>
              </a:rPr>
              <a:t>. You can write a prototype for a function exactly the same as the function header and just add a semicolon at the end.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 function declaration is referred to as a function prototype because it provides all the external specifications for the function. A function prototype enables the compiler to generate the appropriate instructions at each point where you call the function and to check that you use it correctly in each case. When you include a standard header file in a program, the header file adds the function prototypes for library functions to the program. For example, the header file </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 contains function prototypes for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and </a:t>
            </a:r>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among others.</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3170099"/>
          </a:xfrm>
          <a:prstGeom prst="rect">
            <a:avLst/>
          </a:prstGeom>
          <a:noFill/>
        </p:spPr>
        <p:txBody>
          <a:bodyPr wrap="square" rtlCol="0">
            <a:spAutoFit/>
          </a:bodyPr>
          <a:lstStyle/>
          <a:p>
            <a:r>
              <a:rPr lang="en-IN" sz="2000" dirty="0" smtClean="0">
                <a:latin typeface="Arial" pitchFamily="34" charset="0"/>
                <a:cs typeface="Arial" pitchFamily="34" charset="0"/>
              </a:rPr>
              <a:t>Function prototypes generally appear at the beginning of a source file prior to the definitions of any of the functions or in a header file. The function prototypes are then external to all of the functions in the source file, and their scope extends to the end of the source file, thereby allowing any of the functions in the file to call any function regardless of where you’ve placed the definitions of the functions.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Note that the parameter names do not have to be the same as those used in the function definition. It is not even required to include the names of parameters in a function prototype</a:t>
            </a:r>
            <a:r>
              <a:rPr lang="en-IN" sz="2000" dirty="0" smtClean="0">
                <a:latin typeface="Arial" pitchFamily="34" charset="0"/>
                <a:cs typeface="Arial" pitchFamily="34" charset="0"/>
              </a:rPr>
              <a:t>.</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Two categories of functions:</a:t>
            </a:r>
          </a:p>
          <a:p>
            <a:r>
              <a:rPr lang="en-IN" sz="2000" dirty="0" smtClean="0">
                <a:latin typeface="Arial" pitchFamily="34" charset="0"/>
                <a:cs typeface="Arial" pitchFamily="34" charset="0"/>
              </a:rPr>
              <a:t>Standard library functions – </a:t>
            </a:r>
            <a:r>
              <a:rPr lang="en-IN" sz="2000" dirty="0" err="1" smtClean="0">
                <a:latin typeface="Arial" pitchFamily="34" charset="0"/>
                <a:cs typeface="Arial" pitchFamily="34" charset="0"/>
              </a:rPr>
              <a:t>getchar</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putchar</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 etc</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User-defined functions – The user designs and implements these.</a:t>
            </a:r>
          </a:p>
          <a:p>
            <a:endParaRPr lang="en-IN" sz="2000" dirty="0" smtClean="0">
              <a:latin typeface="Arial" pitchFamily="34" charset="0"/>
              <a:cs typeface="Arial" pitchFamily="34" charset="0"/>
            </a:endParaRPr>
          </a:p>
          <a:p>
            <a:r>
              <a:rPr lang="en-IN" sz="2000" b="1" u="sng" dirty="0" smtClean="0">
                <a:latin typeface="Arial" pitchFamily="34" charset="0"/>
                <a:cs typeface="Arial" pitchFamily="34" charset="0"/>
              </a:rPr>
              <a:t>Some simple programs</a:t>
            </a:r>
          </a:p>
          <a:p>
            <a:endParaRPr lang="en-IN" sz="2000" dirty="0" smtClean="0">
              <a:latin typeface="Arial" pitchFamily="34" charset="0"/>
              <a:cs typeface="Arial" pitchFamily="34" charset="0"/>
            </a:endParaRPr>
          </a:p>
          <a:p>
            <a:pPr marL="457200" indent="-457200">
              <a:buAutoNum type="arabicPeriod"/>
            </a:pPr>
            <a:r>
              <a:rPr lang="en-IN" sz="2000" dirty="0" smtClean="0">
                <a:latin typeface="Arial" pitchFamily="34" charset="0"/>
                <a:cs typeface="Arial" pitchFamily="34" charset="0"/>
              </a:rPr>
              <a:t>Write a function to which we pass an integer and the function returns the number of bits set to 1 in that integer.</a:t>
            </a:r>
          </a:p>
          <a:p>
            <a:pPr marL="457200" indent="-457200">
              <a:buAutoNum type="arabicPeriod"/>
            </a:pPr>
            <a:r>
              <a:rPr lang="en-IN" sz="2000" dirty="0" smtClean="0">
                <a:latin typeface="Arial" pitchFamily="34" charset="0"/>
                <a:cs typeface="Arial" pitchFamily="34" charset="0"/>
              </a:rPr>
              <a:t>Write a function to reverse the digits in a given integer</a:t>
            </a:r>
          </a:p>
          <a:p>
            <a:pPr marL="457200" indent="-457200">
              <a:buAutoNum type="arabicPeriod"/>
            </a:pPr>
            <a:r>
              <a:rPr lang="en-IN" sz="2000" dirty="0" smtClean="0">
                <a:latin typeface="Arial" pitchFamily="34" charset="0"/>
                <a:cs typeface="Arial" pitchFamily="34" charset="0"/>
              </a:rPr>
              <a:t>Write a program to draw a box (using the ‘*’ character given the width and height.</a:t>
            </a:r>
          </a:p>
          <a:p>
            <a:pPr marL="457200" indent="-457200">
              <a:buAutoNum type="arabicPeriod"/>
            </a:pPr>
            <a:endParaRPr lang="en-IN" sz="2000" dirty="0" smtClean="0">
              <a:latin typeface="Arial" pitchFamily="34" charset="0"/>
              <a:cs typeface="Arial" pitchFamily="34" charset="0"/>
            </a:endParaRPr>
          </a:p>
          <a:p>
            <a:pPr marL="457200" indent="-457200">
              <a:buAutoNum type="arabicPeriod"/>
            </a:pPr>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262979"/>
          </a:xfrm>
          <a:prstGeom prst="rect">
            <a:avLst/>
          </a:prstGeom>
          <a:noFill/>
        </p:spPr>
        <p:txBody>
          <a:bodyPr wrap="square" rtlCol="0">
            <a:spAutoFit/>
          </a:bodyPr>
          <a:lstStyle/>
          <a:p>
            <a:r>
              <a:rPr lang="en-IN" sz="2400" b="1" dirty="0" smtClean="0">
                <a:latin typeface="Arial" pitchFamily="34" charset="0"/>
                <a:cs typeface="Arial" pitchFamily="34" charset="0"/>
              </a:rPr>
              <a:t>Interfaces and implementations</a:t>
            </a:r>
          </a:p>
          <a:p>
            <a:r>
              <a:rPr lang="en-IN" sz="2400" dirty="0" smtClean="0">
                <a:latin typeface="Arial" pitchFamily="34" charset="0"/>
                <a:cs typeface="Arial" pitchFamily="34" charset="0"/>
              </a:rPr>
              <a:t>A module comes in two parts, its </a:t>
            </a:r>
            <a:r>
              <a:rPr lang="en-IN" sz="2400" b="1" dirty="0" smtClean="0">
                <a:latin typeface="Arial" pitchFamily="34" charset="0"/>
                <a:cs typeface="Arial" pitchFamily="34" charset="0"/>
              </a:rPr>
              <a:t>interface</a:t>
            </a:r>
            <a:r>
              <a:rPr lang="en-IN" sz="2400" dirty="0" smtClean="0">
                <a:latin typeface="Arial" pitchFamily="34" charset="0"/>
                <a:cs typeface="Arial" pitchFamily="34" charset="0"/>
              </a:rPr>
              <a:t> and its </a:t>
            </a:r>
            <a:r>
              <a:rPr lang="en-IN" sz="2400" b="1" dirty="0" smtClean="0">
                <a:latin typeface="Arial" pitchFamily="34" charset="0"/>
                <a:cs typeface="Arial" pitchFamily="34" charset="0"/>
              </a:rPr>
              <a:t>implementation</a:t>
            </a:r>
            <a:r>
              <a:rPr lang="en-IN" sz="2400" dirty="0" smtClean="0">
                <a:latin typeface="Arial" pitchFamily="34" charset="0"/>
                <a:cs typeface="Arial" pitchFamily="34" charset="0"/>
              </a:rPr>
              <a: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interface specifies </a:t>
            </a:r>
            <a:r>
              <a:rPr lang="en-IN" sz="2400" i="1" u="sng" dirty="0" smtClean="0">
                <a:latin typeface="Arial" pitchFamily="34" charset="0"/>
                <a:cs typeface="Arial" pitchFamily="34" charset="0"/>
              </a:rPr>
              <a:t>what a module does</a:t>
            </a:r>
            <a:r>
              <a:rPr lang="en-IN" sz="2400" i="1" dirty="0" smtClean="0">
                <a:latin typeface="Arial" pitchFamily="34" charset="0"/>
                <a:cs typeface="Arial" pitchFamily="34" charset="0"/>
              </a:rPr>
              <a:t>. It declares the identifiers, </a:t>
            </a:r>
            <a:r>
              <a:rPr lang="en-IN" sz="2400" dirty="0" smtClean="0">
                <a:latin typeface="Arial" pitchFamily="34" charset="0"/>
                <a:cs typeface="Arial" pitchFamily="34" charset="0"/>
              </a:rPr>
              <a:t>types, and routines that are available to code that uses the module. An implementation specifies </a:t>
            </a:r>
            <a:r>
              <a:rPr lang="en-IN" sz="2400" i="1" dirty="0" smtClean="0">
                <a:latin typeface="Arial" pitchFamily="34" charset="0"/>
                <a:cs typeface="Arial" pitchFamily="34" charset="0"/>
              </a:rPr>
              <a:t>how a module accomplishes the </a:t>
            </a:r>
            <a:r>
              <a:rPr lang="en-IN" sz="2400" dirty="0" smtClean="0">
                <a:latin typeface="Arial" pitchFamily="34" charset="0"/>
                <a:cs typeface="Arial" pitchFamily="34" charset="0"/>
              </a:rPr>
              <a:t>purpose advertised by its interface. </a:t>
            </a:r>
            <a:r>
              <a:rPr lang="en-IN" sz="2400" u="sng" dirty="0" smtClean="0">
                <a:latin typeface="Arial" pitchFamily="34" charset="0"/>
                <a:cs typeface="Arial" pitchFamily="34" charset="0"/>
              </a:rPr>
              <a:t>For a given module, there is usually one interface, but there might be many implementations that provide the facilities specified by the interface</a:t>
            </a:r>
            <a:r>
              <a:rPr lang="en-IN" sz="2400" dirty="0" smtClean="0">
                <a:latin typeface="Arial" pitchFamily="34" charset="0"/>
                <a:cs typeface="Arial" pitchFamily="34" charset="0"/>
              </a:rPr>
              <a:t>. Each implementation might use different algorithms and data structures, but they all must meet the specification given by the interface.</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416320"/>
          </a:xfrm>
          <a:prstGeom prst="rect">
            <a:avLst/>
          </a:prstGeom>
          <a:noFill/>
        </p:spPr>
        <p:txBody>
          <a:bodyPr wrap="square" rtlCol="0">
            <a:spAutoFit/>
          </a:bodyPr>
          <a:lstStyle/>
          <a:p>
            <a:r>
              <a:rPr lang="en-IN" sz="2400" dirty="0" smtClean="0">
                <a:latin typeface="Arial" pitchFamily="34" charset="0"/>
                <a:cs typeface="Arial" pitchFamily="34" charset="0"/>
              </a:rPr>
              <a:t>A </a:t>
            </a:r>
            <a:r>
              <a:rPr lang="en-IN" sz="2400" i="1" dirty="0" smtClean="0">
                <a:latin typeface="Arial" pitchFamily="34" charset="0"/>
                <a:cs typeface="Arial" pitchFamily="34" charset="0"/>
              </a:rPr>
              <a:t>client is a piece of code that uses a module. Clients import interfaces; </a:t>
            </a:r>
            <a:r>
              <a:rPr lang="en-IN" sz="2400" dirty="0" smtClean="0">
                <a:latin typeface="Arial" pitchFamily="34" charset="0"/>
                <a:cs typeface="Arial" pitchFamily="34" charset="0"/>
              </a:rPr>
              <a:t>implementations </a:t>
            </a:r>
            <a:r>
              <a:rPr lang="en-IN" sz="2400" i="1" dirty="0" smtClean="0">
                <a:latin typeface="Arial" pitchFamily="34" charset="0"/>
                <a:cs typeface="Arial" pitchFamily="34" charset="0"/>
              </a:rPr>
              <a:t>export them. Clients need to see only the interface. </a:t>
            </a:r>
            <a:r>
              <a:rPr lang="en-IN" sz="2400" b="1" u="sng" dirty="0" smtClean="0">
                <a:latin typeface="Arial" pitchFamily="34" charset="0"/>
                <a:cs typeface="Arial" pitchFamily="34" charset="0"/>
              </a:rPr>
              <a:t>Indeed, they may have only the object code for an implementation</a:t>
            </a:r>
            <a:r>
              <a:rPr lang="en-IN" sz="2400" dirty="0" smtClean="0">
                <a:latin typeface="Arial" pitchFamily="34" charset="0"/>
                <a:cs typeface="Arial" pitchFamily="34" charset="0"/>
              </a:rPr>
              <a: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Clients share interfaces and implementations, thus avoiding unnecessary code duplication. This methodology also helps avoid bugs — interfaces and implementations are written and debugged once, but used often.</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b="1" u="sng" dirty="0" smtClean="0">
                <a:latin typeface="Arial" pitchFamily="34" charset="0"/>
                <a:cs typeface="Arial" pitchFamily="34" charset="0"/>
              </a:rPr>
              <a:t>Interfaces</a:t>
            </a:r>
          </a:p>
          <a:p>
            <a:r>
              <a:rPr lang="en-IN" sz="2400" dirty="0" smtClean="0">
                <a:latin typeface="Arial" pitchFamily="34" charset="0"/>
                <a:cs typeface="Arial" pitchFamily="34" charset="0"/>
              </a:rPr>
              <a:t>An interface specifies only those identifiers that clients may use, hiding irrelevant representation details and algorithms as much as possible. This helps clients avoid dependencies on the specifics of particular implementations. This kind of dependency between a client and an implementation — </a:t>
            </a:r>
            <a:r>
              <a:rPr lang="en-IN" sz="2400" i="1" dirty="0" smtClean="0">
                <a:latin typeface="Arial" pitchFamily="34" charset="0"/>
                <a:cs typeface="Arial" pitchFamily="34" charset="0"/>
              </a:rPr>
              <a:t>coupling — causes bugs when an implementation </a:t>
            </a:r>
            <a:r>
              <a:rPr lang="en-IN" sz="2400" dirty="0" smtClean="0">
                <a:latin typeface="Arial" pitchFamily="34" charset="0"/>
                <a:cs typeface="Arial" pitchFamily="34" charset="0"/>
              </a:rPr>
              <a:t>changes; these bugs can be particularly hard to fix when the dependencies are buried in hidden or implicit assumptions about an implementation. A well-designed and precisely specified interface reduces coupling.</a:t>
            </a:r>
          </a:p>
          <a:p>
            <a:endParaRPr lang="en-IN" sz="2400" dirty="0" smtClean="0"/>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400" dirty="0" smtClean="0">
                <a:latin typeface="Arial" pitchFamily="34" charset="0"/>
                <a:cs typeface="Arial" pitchFamily="34" charset="0"/>
              </a:rPr>
              <a:t>C has only minimal support for separating interfaces from implementations, but simple conventions can yield most of the benefits of the interface/implementation methodology. </a:t>
            </a:r>
            <a:r>
              <a:rPr lang="en-IN" sz="2400" u="sng" dirty="0" smtClean="0">
                <a:latin typeface="Arial" pitchFamily="34" charset="0"/>
                <a:cs typeface="Arial" pitchFamily="34" charset="0"/>
              </a:rPr>
              <a:t>In C, an interface is specified by a header file, which usually has a .h file extension. This header file declares the macros, types, data structures, variables, and routines that clients may use</a:t>
            </a:r>
            <a:r>
              <a:rPr lang="en-IN" sz="2400" dirty="0" smtClean="0">
                <a:latin typeface="Arial" pitchFamily="34" charset="0"/>
                <a:cs typeface="Arial" pitchFamily="34" charset="0"/>
              </a:rPr>
              <a:t>.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A client imports an interface with the C pre-processor</a:t>
            </a:r>
          </a:p>
          <a:p>
            <a:r>
              <a:rPr lang="en-IN" sz="2400" dirty="0" smtClean="0">
                <a:latin typeface="Arial" pitchFamily="34" charset="0"/>
                <a:cs typeface="Arial" pitchFamily="34" charset="0"/>
              </a:rPr>
              <a:t>#include directive.</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Implementations</a:t>
            </a:r>
          </a:p>
          <a:p>
            <a:r>
              <a:rPr lang="en-IN" sz="2000" dirty="0" smtClean="0">
                <a:latin typeface="Arial" pitchFamily="34" charset="0"/>
                <a:cs typeface="Arial" pitchFamily="34" charset="0"/>
              </a:rPr>
              <a:t>An implementation exports an interface. It defines the variables and functions necessary to provide the facilities specified by the interface. An implementation reveals the representation details and algorithms of its particular rendition of the interface, but, ideally, clients never need to see these details. Clients share object code for implementations, usually by loading them from libraries.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An interface can have more than one implementation. As long as the implementation adheres to the interface, it can be changed without affecting clients. </a:t>
            </a:r>
            <a:r>
              <a:rPr lang="en-IN" sz="2000" dirty="0" smtClean="0">
                <a:latin typeface="Arial" pitchFamily="34" charset="0"/>
                <a:cs typeface="Arial" pitchFamily="34" charset="0"/>
              </a:rPr>
              <a:t>A different implementation might provide better performance, for example. Well-designed interfaces avoid machine dependencies, but may force implementations to be machine-dependent, so different implementations or parts of implementations might be needed for each machine on which the interface is used.</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dirty="0" smtClean="0">
                <a:latin typeface="Arial" pitchFamily="34" charset="0"/>
                <a:cs typeface="Arial" pitchFamily="34" charset="0"/>
              </a:rPr>
              <a:t>What is Recursion?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The process in which a function calls itself directly or indirectly is called recursion and the corresponding function is called as recursive function.</a:t>
            </a:r>
          </a:p>
          <a:p>
            <a:endParaRPr lang="en-IN" sz="2000" b="1" u="sng" dirty="0" smtClean="0">
              <a:latin typeface="Arial" pitchFamily="34" charset="0"/>
              <a:cs typeface="Arial" pitchFamily="34" charset="0"/>
            </a:endParaRPr>
          </a:p>
          <a:p>
            <a:r>
              <a:rPr lang="en-IN" sz="2000" b="1" u="sng" dirty="0" smtClean="0">
                <a:latin typeface="Arial" pitchFamily="34" charset="0"/>
                <a:cs typeface="Arial" pitchFamily="34" charset="0"/>
              </a:rPr>
              <a:t>Recursive functions</a:t>
            </a:r>
          </a:p>
          <a:p>
            <a:r>
              <a:rPr lang="en-IN" sz="2000" dirty="0" smtClean="0">
                <a:latin typeface="Arial" pitchFamily="34" charset="0"/>
                <a:cs typeface="Arial" pitchFamily="34" charset="0"/>
              </a:rPr>
              <a:t>The C programming language supports recursion, i.e., a function to call itself. While using recursion, programmers need to be careful to define an exit condition from the function, otherwise it will go into an infinite loop.</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Recursive functions are very useful to solve many mathematical problems, such as calculating the factorial of a number, generating Fibonacci series, etc.</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830997"/>
          </a:xfrm>
          <a:prstGeom prst="rect">
            <a:avLst/>
          </a:prstGeom>
          <a:noFill/>
        </p:spPr>
        <p:txBody>
          <a:bodyPr wrap="square" rtlCol="0">
            <a:spAutoFit/>
          </a:bodyPr>
          <a:lstStyle/>
          <a:p>
            <a:r>
              <a:rPr lang="en-IN" sz="2400" b="1" u="sng" dirty="0" smtClean="0">
                <a:latin typeface="Arial" pitchFamily="34" charset="0"/>
                <a:cs typeface="Arial" pitchFamily="34" charset="0"/>
              </a:rPr>
              <a:t>Functions</a:t>
            </a:r>
          </a:p>
          <a:p>
            <a:r>
              <a:rPr lang="en-IN" sz="2400" dirty="0" smtClean="0">
                <a:latin typeface="Arial" pitchFamily="34" charset="0"/>
                <a:cs typeface="Arial" pitchFamily="34" charset="0"/>
              </a:rPr>
              <a:t>A look at the sizes of typical software packages.</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8" name="Table 7"/>
          <p:cNvGraphicFramePr>
            <a:graphicFrameLocks noGrp="1"/>
          </p:cNvGraphicFramePr>
          <p:nvPr/>
        </p:nvGraphicFramePr>
        <p:xfrm>
          <a:off x="990600" y="19812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Software</a:t>
                      </a:r>
                      <a:endParaRPr lang="en-US" dirty="0"/>
                    </a:p>
                  </a:txBody>
                  <a:tcPr/>
                </a:tc>
                <a:tc>
                  <a:txBody>
                    <a:bodyPr/>
                    <a:lstStyle/>
                    <a:p>
                      <a:r>
                        <a:rPr lang="en-US" dirty="0" smtClean="0"/>
                        <a:t># of lines of code</a:t>
                      </a:r>
                      <a:endParaRPr lang="en-US" dirty="0"/>
                    </a:p>
                  </a:txBody>
                  <a:tcPr/>
                </a:tc>
              </a:tr>
              <a:tr h="370840">
                <a:tc>
                  <a:txBody>
                    <a:bodyPr/>
                    <a:lstStyle/>
                    <a:p>
                      <a:r>
                        <a:rPr lang="en-US" dirty="0" smtClean="0"/>
                        <a:t>Windows 10</a:t>
                      </a:r>
                      <a:endParaRPr lang="en-US" dirty="0"/>
                    </a:p>
                  </a:txBody>
                  <a:tcPr/>
                </a:tc>
                <a:tc>
                  <a:txBody>
                    <a:bodyPr/>
                    <a:lstStyle/>
                    <a:p>
                      <a:r>
                        <a:rPr lang="en-US" dirty="0" smtClean="0"/>
                        <a:t>50</a:t>
                      </a:r>
                      <a:r>
                        <a:rPr lang="en-US" baseline="0" dirty="0" smtClean="0"/>
                        <a:t> Million lines (approx)</a:t>
                      </a:r>
                      <a:endParaRPr lang="en-US" dirty="0"/>
                    </a:p>
                  </a:txBody>
                  <a:tcPr/>
                </a:tc>
              </a:tr>
              <a:tr h="370840">
                <a:tc>
                  <a:txBody>
                    <a:bodyPr/>
                    <a:lstStyle/>
                    <a:p>
                      <a:r>
                        <a:rPr lang="en-US" dirty="0" smtClean="0"/>
                        <a:t>Linux</a:t>
                      </a:r>
                      <a:endParaRPr lang="en-US" dirty="0"/>
                    </a:p>
                  </a:txBody>
                  <a:tcPr/>
                </a:tc>
                <a:tc>
                  <a:txBody>
                    <a:bodyPr/>
                    <a:lstStyle/>
                    <a:p>
                      <a:r>
                        <a:rPr lang="en-US" dirty="0" smtClean="0"/>
                        <a:t>12 Million</a:t>
                      </a:r>
                      <a:r>
                        <a:rPr lang="en-US" baseline="0" dirty="0" smtClean="0"/>
                        <a:t> (approx)</a:t>
                      </a:r>
                      <a:endParaRPr lang="en-US" dirty="0"/>
                    </a:p>
                  </a:txBody>
                  <a:tcPr/>
                </a:tc>
              </a:tr>
              <a:tr h="370840">
                <a:tc>
                  <a:txBody>
                    <a:bodyPr/>
                    <a:lstStyle/>
                    <a:p>
                      <a:r>
                        <a:rPr lang="en-US" dirty="0" err="1" smtClean="0"/>
                        <a:t>Facebook</a:t>
                      </a:r>
                      <a:endParaRPr lang="en-US" dirty="0"/>
                    </a:p>
                  </a:txBody>
                  <a:tcPr/>
                </a:tc>
                <a:tc>
                  <a:txBody>
                    <a:bodyPr/>
                    <a:lstStyle/>
                    <a:p>
                      <a:r>
                        <a:rPr lang="en-US" dirty="0" smtClean="0"/>
                        <a:t>62 Million</a:t>
                      </a:r>
                      <a:endParaRPr lang="en-US" dirty="0"/>
                    </a:p>
                  </a:txBody>
                  <a:tcPr/>
                </a:tc>
              </a:tr>
              <a:tr h="370840">
                <a:tc>
                  <a:txBody>
                    <a:bodyPr/>
                    <a:lstStyle/>
                    <a:p>
                      <a:r>
                        <a:rPr lang="en-US" dirty="0" smtClean="0"/>
                        <a:t>Google Chrome (browser)</a:t>
                      </a:r>
                      <a:endParaRPr lang="en-US" dirty="0"/>
                    </a:p>
                  </a:txBody>
                  <a:tcPr/>
                </a:tc>
                <a:tc>
                  <a:txBody>
                    <a:bodyPr/>
                    <a:lstStyle/>
                    <a:p>
                      <a:r>
                        <a:rPr lang="en-US" dirty="0" smtClean="0"/>
                        <a:t>6.7 Millions</a:t>
                      </a:r>
                      <a:endParaRPr lang="en-US" dirty="0"/>
                    </a:p>
                  </a:txBody>
                  <a:tcPr/>
                </a:tc>
              </a:tr>
              <a:tr h="370840">
                <a:tc>
                  <a:txBody>
                    <a:bodyPr/>
                    <a:lstStyle/>
                    <a:p>
                      <a:r>
                        <a:rPr lang="en-US" dirty="0" smtClean="0"/>
                        <a:t>Android OS</a:t>
                      </a:r>
                      <a:endParaRPr lang="en-US" dirty="0"/>
                    </a:p>
                  </a:txBody>
                  <a:tcPr/>
                </a:tc>
                <a:tc>
                  <a:txBody>
                    <a:bodyPr/>
                    <a:lstStyle/>
                    <a:p>
                      <a:r>
                        <a:rPr lang="en-US" dirty="0" smtClean="0"/>
                        <a:t>12 – 15 Million lines</a:t>
                      </a:r>
                      <a:endParaRPr lang="en-US" dirty="0"/>
                    </a:p>
                  </a:txBody>
                  <a:tcPr/>
                </a:tc>
              </a:tr>
            </a:tbl>
          </a:graphicData>
        </a:graphic>
      </p:graphicFrame>
      <p:sp>
        <p:nvSpPr>
          <p:cNvPr id="10" name="TextBox 9"/>
          <p:cNvSpPr txBox="1"/>
          <p:nvPr/>
        </p:nvSpPr>
        <p:spPr>
          <a:xfrm>
            <a:off x="685800" y="4572000"/>
            <a:ext cx="7696200" cy="1569660"/>
          </a:xfrm>
          <a:prstGeom prst="rect">
            <a:avLst/>
          </a:prstGeom>
          <a:noFill/>
        </p:spPr>
        <p:txBody>
          <a:bodyPr wrap="square" rtlCol="0">
            <a:spAutoFit/>
          </a:bodyPr>
          <a:lstStyle/>
          <a:p>
            <a:r>
              <a:rPr lang="en-IN" sz="2400" dirty="0" smtClean="0">
                <a:latin typeface="Arial" pitchFamily="34" charset="0"/>
                <a:cs typeface="Arial" pitchFamily="34" charset="0"/>
              </a:rPr>
              <a:t>Can you imagine the effort needed to develop and debug software of such sizes? It certainly cannot be implemented by any one person, it takes a team of programmers to develop such a project.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000" b="1" dirty="0" smtClean="0">
                <a:latin typeface="Arial" pitchFamily="34" charset="0"/>
                <a:cs typeface="Arial" pitchFamily="34" charset="0"/>
              </a:rPr>
              <a:t>What is base condition in recursion?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In the recursive program, the solution to the base case is provided and the solution of the bigger problem is expressed in terms of smaller problems.</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fact(</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if (n &lt; = 1) // base case </a:t>
            </a:r>
          </a:p>
          <a:p>
            <a:r>
              <a:rPr lang="en-IN" sz="2000" dirty="0" smtClean="0">
                <a:latin typeface="Arial" pitchFamily="34" charset="0"/>
                <a:cs typeface="Arial" pitchFamily="34" charset="0"/>
              </a:rPr>
              <a:t>		return 1; </a:t>
            </a:r>
          </a:p>
          <a:p>
            <a:r>
              <a:rPr lang="en-IN" sz="2000" dirty="0" smtClean="0">
                <a:latin typeface="Arial" pitchFamily="34" charset="0"/>
                <a:cs typeface="Arial" pitchFamily="34" charset="0"/>
              </a:rPr>
              <a:t>	else </a:t>
            </a:r>
          </a:p>
          <a:p>
            <a:r>
              <a:rPr lang="en-IN" sz="2000" dirty="0" smtClean="0">
                <a:latin typeface="Arial" pitchFamily="34" charset="0"/>
                <a:cs typeface="Arial" pitchFamily="34" charset="0"/>
              </a:rPr>
              <a:t>		return n*fact(n-1); </a:t>
            </a:r>
          </a:p>
          <a:p>
            <a:r>
              <a:rPr lang="en-IN" sz="2000" dirty="0" smtClean="0">
                <a:latin typeface="Arial" pitchFamily="34" charset="0"/>
                <a:cs typeface="Arial" pitchFamily="34" charset="0"/>
              </a:rPr>
              <a:t>} </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708981"/>
          </a:xfrm>
          <a:prstGeom prst="rect">
            <a:avLst/>
          </a:prstGeom>
          <a:noFill/>
        </p:spPr>
        <p:txBody>
          <a:bodyPr wrap="square" rtlCol="0">
            <a:spAutoFit/>
          </a:bodyPr>
          <a:lstStyle/>
          <a:p>
            <a:r>
              <a:rPr lang="en-IN" sz="2000" dirty="0" smtClean="0">
                <a:latin typeface="Arial" pitchFamily="34" charset="0"/>
                <a:cs typeface="Arial" pitchFamily="34" charset="0"/>
              </a:rPr>
              <a:t>In the above example, base case for n &lt; = 1 is defined and larger value of number can be solved by converting to smaller one till base case is reached.</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How is a particular problem solved using recursion?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The idea is to represent a problem in terms of one or more smaller problems, and add one or more base conditions that stop the recursion. For example, we compute factorial n if we know factorial of (n-1). The base case for factorial would be n = 0. We return 1 when n = 0. </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Why does “Stack Overflow” error occur in recursion?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If the base case is not reached or not defined, then the stack overflow problem may arise. Let us take an example to understand this.</a:t>
            </a:r>
          </a:p>
          <a:p>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093428"/>
          </a:xfrm>
          <a:prstGeom prst="rect">
            <a:avLst/>
          </a:prstGeom>
          <a:noFill/>
        </p:spPr>
        <p:txBody>
          <a:bodyPr wrap="square" rtlCol="0">
            <a:spAutoFit/>
          </a:bodyPr>
          <a:lstStyle/>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fact(</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 wrong base case (it may cause stack overflow). </a:t>
            </a:r>
          </a:p>
          <a:p>
            <a:r>
              <a:rPr lang="en-IN" sz="2000" dirty="0" smtClean="0">
                <a:latin typeface="Arial" pitchFamily="34" charset="0"/>
                <a:cs typeface="Arial" pitchFamily="34" charset="0"/>
              </a:rPr>
              <a:t>	if (n == 100) </a:t>
            </a:r>
          </a:p>
          <a:p>
            <a:r>
              <a:rPr lang="en-IN" sz="2000" dirty="0" smtClean="0">
                <a:latin typeface="Arial" pitchFamily="34" charset="0"/>
                <a:cs typeface="Arial" pitchFamily="34" charset="0"/>
              </a:rPr>
              <a:t>		return 1; </a:t>
            </a:r>
          </a:p>
          <a:p>
            <a:r>
              <a:rPr lang="en-IN" sz="2000" dirty="0" smtClean="0">
                <a:latin typeface="Arial" pitchFamily="34" charset="0"/>
                <a:cs typeface="Arial" pitchFamily="34" charset="0"/>
              </a:rPr>
              <a:t>	else </a:t>
            </a:r>
          </a:p>
          <a:p>
            <a:r>
              <a:rPr lang="en-IN" sz="2000" dirty="0" smtClean="0">
                <a:latin typeface="Arial" pitchFamily="34" charset="0"/>
                <a:cs typeface="Arial" pitchFamily="34" charset="0"/>
              </a:rPr>
              <a:t>		return n*fact(n-1); </a:t>
            </a:r>
          </a:p>
          <a:p>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If fact(10) is called, it will call fact(9), fact(8), fact(7) and so on but the number will never reach 100. So, the base case is not reached. If the memory is exhausted by these functions on the stack, it will cause a stack overflow error. </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677656"/>
          </a:xfrm>
          <a:prstGeom prst="rect">
            <a:avLst/>
          </a:prstGeom>
          <a:noFill/>
        </p:spPr>
        <p:txBody>
          <a:bodyPr wrap="square" rtlCol="0">
            <a:spAutoFit/>
          </a:bodyPr>
          <a:lstStyle/>
          <a:p>
            <a:r>
              <a:rPr lang="en-IN" sz="2400" b="1" dirty="0" smtClean="0">
                <a:latin typeface="Arial" pitchFamily="34" charset="0"/>
                <a:cs typeface="Arial" pitchFamily="34" charset="0"/>
              </a:rPr>
              <a:t>Direct and indirect recursion</a:t>
            </a:r>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dirty="0" smtClean="0">
                <a:latin typeface="Arial" pitchFamily="34" charset="0"/>
                <a:cs typeface="Arial" pitchFamily="34" charset="0"/>
              </a:rPr>
              <a:t>A function </a:t>
            </a:r>
            <a:r>
              <a:rPr lang="en-IN" sz="2400" b="1" dirty="0" smtClean="0">
                <a:latin typeface="Arial" pitchFamily="34" charset="0"/>
                <a:cs typeface="Arial" pitchFamily="34" charset="0"/>
              </a:rPr>
              <a:t>fun</a:t>
            </a:r>
            <a:r>
              <a:rPr lang="en-IN" sz="2400" dirty="0" smtClean="0">
                <a:latin typeface="Arial" pitchFamily="34" charset="0"/>
                <a:cs typeface="Arial" pitchFamily="34" charset="0"/>
              </a:rPr>
              <a:t> is called direct recursive if it calls the same function </a:t>
            </a:r>
            <a:r>
              <a:rPr lang="en-IN" sz="2400" b="1" dirty="0" smtClean="0">
                <a:latin typeface="Arial" pitchFamily="34" charset="0"/>
                <a:cs typeface="Arial" pitchFamily="34" charset="0"/>
              </a:rPr>
              <a:t>fun</a:t>
            </a:r>
            <a:r>
              <a:rPr lang="en-IN" sz="2400" dirty="0" smtClean="0">
                <a:latin typeface="Arial" pitchFamily="34" charset="0"/>
                <a:cs typeface="Arial" pitchFamily="34" charset="0"/>
              </a:rPr>
              <a:t>. A function </a:t>
            </a:r>
            <a:r>
              <a:rPr lang="en-IN" sz="2400" b="1" dirty="0" smtClean="0">
                <a:latin typeface="Arial" pitchFamily="34" charset="0"/>
                <a:cs typeface="Arial" pitchFamily="34" charset="0"/>
              </a:rPr>
              <a:t>fun</a:t>
            </a:r>
            <a:r>
              <a:rPr lang="en-IN" sz="2400" dirty="0" smtClean="0">
                <a:latin typeface="Arial" pitchFamily="34" charset="0"/>
                <a:cs typeface="Arial" pitchFamily="34" charset="0"/>
              </a:rPr>
              <a:t> is called indirect recursive if it calls another function say </a:t>
            </a:r>
            <a:r>
              <a:rPr lang="en-IN" sz="2400" b="1" dirty="0" err="1" smtClean="0">
                <a:latin typeface="Arial" pitchFamily="34" charset="0"/>
                <a:cs typeface="Arial" pitchFamily="34" charset="0"/>
              </a:rPr>
              <a:t>fun_new</a:t>
            </a:r>
            <a:r>
              <a:rPr lang="en-IN" sz="2400" dirty="0" smtClean="0">
                <a:latin typeface="Arial" pitchFamily="34" charset="0"/>
                <a:cs typeface="Arial" pitchFamily="34" charset="0"/>
              </a:rPr>
              <a:t> and </a:t>
            </a:r>
            <a:r>
              <a:rPr lang="en-IN" sz="2400" b="1" dirty="0" err="1" smtClean="0">
                <a:latin typeface="Arial" pitchFamily="34" charset="0"/>
                <a:cs typeface="Arial" pitchFamily="34" charset="0"/>
              </a:rPr>
              <a:t>fun_new</a:t>
            </a:r>
            <a:r>
              <a:rPr lang="en-IN" sz="2400" dirty="0" smtClean="0">
                <a:latin typeface="Arial" pitchFamily="34" charset="0"/>
                <a:cs typeface="Arial" pitchFamily="34" charset="0"/>
              </a:rPr>
              <a:t> calls </a:t>
            </a:r>
            <a:r>
              <a:rPr lang="en-IN" sz="2400" b="1" dirty="0" smtClean="0">
                <a:latin typeface="Arial" pitchFamily="34" charset="0"/>
                <a:cs typeface="Arial" pitchFamily="34" charset="0"/>
              </a:rPr>
              <a:t>fun</a:t>
            </a:r>
            <a:r>
              <a:rPr lang="en-IN" sz="2400" dirty="0" smtClean="0">
                <a:latin typeface="Arial" pitchFamily="34" charset="0"/>
                <a:cs typeface="Arial" pitchFamily="34" charset="0"/>
              </a:rPr>
              <a:t> directly or indirectly.</a:t>
            </a:r>
          </a:p>
          <a:p>
            <a:endParaRPr lang="en-IN" sz="2400" dirty="0" smtClean="0">
              <a:latin typeface="Arial" pitchFamily="34" charset="0"/>
              <a:cs typeface="Arial" pitchFamily="34" charset="0"/>
            </a:endParaRPr>
          </a:p>
          <a:p>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dirty="0" smtClean="0">
                <a:latin typeface="Arial" pitchFamily="34" charset="0"/>
                <a:cs typeface="Arial" pitchFamily="34" charset="0"/>
              </a:rPr>
              <a:t>What are the disadvantages of recursive programming over iterative programming?</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Note that both recursive and iterative programs have the same problem-solving powers, i.e., every recursive program can be written iteratively and vice versa is also true. The recursive program has greater space requirements than iterative program as all functions will remain in the stack until the base case is reached. It also has greater time requirements because of function calls and returns overhead.</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What are the advantages of recursive programming over iterative programming?</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Recursion provides a clean and simple way to write code. Some problems are inherently recursive like tree traversals, Tower of Hanoi, etc. For such problems, it is preferred to write recursive code. We can write such codes also iteratively with the help of a stack data structure.</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000" b="1" u="sng" dirty="0" smtClean="0">
                <a:latin typeface="Arial" pitchFamily="34" charset="0"/>
                <a:cs typeface="Arial" pitchFamily="34" charset="0"/>
              </a:rPr>
              <a:t>Simple examples</a:t>
            </a:r>
          </a:p>
          <a:p>
            <a:r>
              <a:rPr lang="en-IN" sz="2000" dirty="0" smtClean="0">
                <a:latin typeface="Arial" pitchFamily="34" charset="0"/>
                <a:cs typeface="Arial" pitchFamily="34" charset="0"/>
              </a:rPr>
              <a:t>Calculating the factorial of a given number</a:t>
            </a:r>
          </a:p>
          <a:p>
            <a:r>
              <a:rPr lang="en-IN" sz="2000" dirty="0" smtClean="0"/>
              <a:t>#include &lt;</a:t>
            </a:r>
            <a:r>
              <a:rPr lang="en-IN" sz="2000" dirty="0" err="1" smtClean="0"/>
              <a:t>stdio.h</a:t>
            </a:r>
            <a:r>
              <a:rPr lang="en-IN" sz="2000" dirty="0" smtClean="0"/>
              <a:t>&gt;</a:t>
            </a:r>
          </a:p>
          <a:p>
            <a:r>
              <a:rPr lang="en-IN" sz="2000" dirty="0" smtClean="0"/>
              <a:t>unsigned long </a:t>
            </a:r>
            <a:r>
              <a:rPr lang="en-IN" sz="2000" dirty="0" err="1" smtClean="0"/>
              <a:t>long</a:t>
            </a:r>
            <a:r>
              <a:rPr lang="en-IN" sz="2000" dirty="0" smtClean="0"/>
              <a:t> </a:t>
            </a:r>
            <a:r>
              <a:rPr lang="en-IN" sz="2000" dirty="0" err="1" smtClean="0"/>
              <a:t>int</a:t>
            </a:r>
            <a:r>
              <a:rPr lang="en-IN" sz="2000" dirty="0" smtClean="0"/>
              <a:t> factorial(unsigned </a:t>
            </a:r>
            <a:r>
              <a:rPr lang="en-IN" sz="2000" dirty="0" err="1" smtClean="0"/>
              <a:t>int</a:t>
            </a:r>
            <a:r>
              <a:rPr lang="en-IN" sz="2000" dirty="0" smtClean="0"/>
              <a:t> num) </a:t>
            </a:r>
          </a:p>
          <a:p>
            <a:r>
              <a:rPr lang="en-IN" sz="2000" dirty="0" smtClean="0"/>
              <a:t>{ </a:t>
            </a:r>
          </a:p>
          <a:p>
            <a:r>
              <a:rPr lang="en-IN" sz="2000" dirty="0" smtClean="0"/>
              <a:t>    if(num &lt;= 1) </a:t>
            </a:r>
          </a:p>
          <a:p>
            <a:r>
              <a:rPr lang="en-IN" sz="2000" dirty="0" smtClean="0"/>
              <a:t>        return 1;</a:t>
            </a:r>
          </a:p>
          <a:p>
            <a:r>
              <a:rPr lang="en-IN" sz="2000" dirty="0" smtClean="0"/>
              <a:t>    return num * factorial(num - 1); </a:t>
            </a:r>
          </a:p>
          <a:p>
            <a:r>
              <a:rPr lang="en-IN" sz="2000" dirty="0" smtClean="0"/>
              <a:t>}</a:t>
            </a:r>
          </a:p>
          <a:p>
            <a:endParaRPr lang="en-IN" sz="2000" dirty="0" smtClean="0"/>
          </a:p>
          <a:p>
            <a:r>
              <a:rPr lang="en-IN" sz="2000" dirty="0" err="1" smtClean="0"/>
              <a:t>int</a:t>
            </a:r>
            <a:r>
              <a:rPr lang="en-IN" sz="2000" dirty="0" smtClean="0"/>
              <a:t> main(void)</a:t>
            </a:r>
          </a:p>
          <a:p>
            <a:r>
              <a:rPr lang="en-IN" sz="2000" dirty="0" smtClean="0"/>
              <a:t>{</a:t>
            </a:r>
          </a:p>
          <a:p>
            <a:r>
              <a:rPr lang="en-IN" sz="2000" dirty="0" smtClean="0"/>
              <a:t>    </a:t>
            </a:r>
            <a:r>
              <a:rPr lang="en-IN" sz="2000" dirty="0" err="1" smtClean="0"/>
              <a:t>int</a:t>
            </a:r>
            <a:r>
              <a:rPr lang="en-IN" sz="2000" dirty="0" smtClean="0"/>
              <a:t> num;</a:t>
            </a:r>
          </a:p>
          <a:p>
            <a:r>
              <a:rPr lang="en-IN" sz="2000" dirty="0" smtClean="0"/>
              <a:t>    </a:t>
            </a:r>
            <a:r>
              <a:rPr lang="en-IN" sz="2000" dirty="0" err="1" smtClean="0"/>
              <a:t>printf</a:t>
            </a:r>
            <a:r>
              <a:rPr lang="en-IN" sz="2000" dirty="0" smtClean="0"/>
              <a:t>("key in a positive number");</a:t>
            </a:r>
          </a:p>
          <a:p>
            <a:r>
              <a:rPr lang="en-IN" sz="2000" dirty="0" smtClean="0"/>
              <a:t>    </a:t>
            </a:r>
            <a:r>
              <a:rPr lang="en-IN" sz="2000" dirty="0" err="1" smtClean="0"/>
              <a:t>scanf</a:t>
            </a:r>
            <a:r>
              <a:rPr lang="en-IN" sz="2000" dirty="0" smtClean="0"/>
              <a:t> ("%d", &amp;num);</a:t>
            </a:r>
          </a:p>
          <a:p>
            <a:r>
              <a:rPr lang="en-IN" sz="2000" dirty="0" smtClean="0"/>
              <a:t>    </a:t>
            </a:r>
            <a:r>
              <a:rPr lang="en-IN" sz="2000" dirty="0" err="1" smtClean="0"/>
              <a:t>printf</a:t>
            </a:r>
            <a:r>
              <a:rPr lang="en-IN" sz="2000" dirty="0" smtClean="0"/>
              <a:t>("Factorial of %d is %ld\n", num, factorial(num)); </a:t>
            </a:r>
          </a:p>
          <a:p>
            <a:r>
              <a:rPr lang="en-IN" sz="2000" dirty="0" smtClean="0"/>
              <a:t>    return 0; </a:t>
            </a:r>
          </a:p>
          <a:p>
            <a:r>
              <a:rPr lang="en-IN" sz="2000" dirty="0" smtClean="0"/>
              <a:t>}</a:t>
            </a:r>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6" end="16"/>
                                            </p:txEl>
                                          </p:spTgt>
                                        </p:tgtEl>
                                        <p:attrNameLst>
                                          <p:attrName>style.visibility</p:attrName>
                                        </p:attrNameLst>
                                      </p:cBhvr>
                                      <p:to>
                                        <p:strVal val="visible"/>
                                      </p:to>
                                    </p:set>
                                    <p:anim calcmode="lin" valueType="num">
                                      <p:cBhvr additive="base">
                                        <p:cTn id="9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7" end="17"/>
                                            </p:txEl>
                                          </p:spTgt>
                                        </p:tgtEl>
                                        <p:attrNameLst>
                                          <p:attrName>style.visibility</p:attrName>
                                        </p:attrNameLst>
                                      </p:cBhvr>
                                      <p:to>
                                        <p:strVal val="visible"/>
                                      </p:to>
                                    </p:set>
                                    <p:anim calcmode="lin" valueType="num">
                                      <p:cBhvr additive="base">
                                        <p:cTn id="10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940088"/>
          </a:xfrm>
          <a:prstGeom prst="rect">
            <a:avLst/>
          </a:prstGeom>
          <a:noFill/>
        </p:spPr>
        <p:txBody>
          <a:bodyPr wrap="square" rtlCol="0">
            <a:spAutoFit/>
          </a:bodyPr>
          <a:lstStyle/>
          <a:p>
            <a:r>
              <a:rPr lang="en-IN" sz="2000" b="1" u="sng" dirty="0" smtClean="0">
                <a:latin typeface="Arial" pitchFamily="34" charset="0"/>
                <a:cs typeface="Arial" pitchFamily="34" charset="0"/>
              </a:rPr>
              <a:t>The Fibonacci sequence</a:t>
            </a:r>
          </a:p>
          <a:p>
            <a:r>
              <a:rPr lang="en-US" sz="2000" dirty="0" smtClean="0"/>
              <a:t>0, 1, 1, 2, 3, 5, 8, 13, 21, 34, 55, 89, 144, ……..</a:t>
            </a:r>
            <a:endParaRPr lang="en-IN" sz="2000" b="1" u="sng" dirty="0" smtClean="0">
              <a:latin typeface="Arial" pitchFamily="34" charset="0"/>
              <a:cs typeface="Arial" pitchFamily="34" charset="0"/>
            </a:endParaRPr>
          </a:p>
          <a:p>
            <a:r>
              <a:rPr lang="en-IN" sz="2000" dirty="0" smtClean="0"/>
              <a:t>#include &lt;</a:t>
            </a:r>
            <a:r>
              <a:rPr lang="en-IN" sz="2000" dirty="0" err="1" smtClean="0"/>
              <a:t>stdio.h</a:t>
            </a:r>
            <a:r>
              <a:rPr lang="en-IN" sz="2000" dirty="0" smtClean="0"/>
              <a:t>&gt;</a:t>
            </a:r>
          </a:p>
          <a:p>
            <a:r>
              <a:rPr lang="en-IN" sz="2000" dirty="0" err="1" smtClean="0"/>
              <a:t>int</a:t>
            </a:r>
            <a:r>
              <a:rPr lang="en-IN" sz="2000" dirty="0" smtClean="0"/>
              <a:t> </a:t>
            </a:r>
            <a:r>
              <a:rPr lang="en-IN" sz="2000" dirty="0" err="1" smtClean="0"/>
              <a:t>fibonacci</a:t>
            </a:r>
            <a:r>
              <a:rPr lang="en-IN" sz="2000" dirty="0" smtClean="0"/>
              <a:t>(</a:t>
            </a:r>
            <a:r>
              <a:rPr lang="en-IN" sz="2000" dirty="0" err="1" smtClean="0"/>
              <a:t>int</a:t>
            </a:r>
            <a:r>
              <a:rPr lang="en-IN" sz="2000" dirty="0" smtClean="0"/>
              <a:t> </a:t>
            </a:r>
            <a:r>
              <a:rPr lang="en-IN" sz="2000" dirty="0" err="1" smtClean="0"/>
              <a:t>i</a:t>
            </a:r>
            <a:r>
              <a:rPr lang="en-IN" sz="2000" dirty="0" smtClean="0"/>
              <a:t>) </a:t>
            </a:r>
          </a:p>
          <a:p>
            <a:r>
              <a:rPr lang="en-IN" sz="2000" dirty="0" smtClean="0"/>
              <a:t>{ </a:t>
            </a:r>
          </a:p>
          <a:p>
            <a:r>
              <a:rPr lang="en-IN" sz="2000" dirty="0" smtClean="0"/>
              <a:t>    if(</a:t>
            </a:r>
            <a:r>
              <a:rPr lang="en-IN" sz="2000" dirty="0" err="1" smtClean="0"/>
              <a:t>i</a:t>
            </a:r>
            <a:r>
              <a:rPr lang="en-IN" sz="2000" dirty="0" smtClean="0"/>
              <a:t> == 0) </a:t>
            </a:r>
          </a:p>
          <a:p>
            <a:r>
              <a:rPr lang="en-IN" sz="2000" dirty="0" smtClean="0"/>
              <a:t>        return 0; </a:t>
            </a:r>
          </a:p>
          <a:p>
            <a:r>
              <a:rPr lang="en-IN" sz="2000" dirty="0" smtClean="0"/>
              <a:t>    if(</a:t>
            </a:r>
            <a:r>
              <a:rPr lang="en-IN" sz="2000" dirty="0" err="1" smtClean="0"/>
              <a:t>i</a:t>
            </a:r>
            <a:r>
              <a:rPr lang="en-IN" sz="2000" dirty="0" smtClean="0"/>
              <a:t> == 1) </a:t>
            </a:r>
          </a:p>
          <a:p>
            <a:r>
              <a:rPr lang="en-IN" sz="2000" dirty="0" smtClean="0"/>
              <a:t>        return 1; </a:t>
            </a:r>
          </a:p>
          <a:p>
            <a:r>
              <a:rPr lang="en-IN" sz="2000" dirty="0" smtClean="0"/>
              <a:t>    return </a:t>
            </a:r>
            <a:r>
              <a:rPr lang="en-IN" sz="2000" dirty="0" err="1" smtClean="0"/>
              <a:t>fibonacci</a:t>
            </a:r>
            <a:r>
              <a:rPr lang="en-IN" sz="2000" dirty="0" smtClean="0"/>
              <a:t>(i-1) + </a:t>
            </a:r>
            <a:r>
              <a:rPr lang="en-IN" sz="2000" dirty="0" err="1" smtClean="0"/>
              <a:t>fibonacci</a:t>
            </a:r>
            <a:r>
              <a:rPr lang="en-IN" sz="2000" dirty="0" smtClean="0"/>
              <a:t>(i-2); </a:t>
            </a:r>
          </a:p>
          <a:p>
            <a:r>
              <a:rPr lang="en-IN" sz="2000" dirty="0" smtClean="0"/>
              <a:t>}</a:t>
            </a:r>
          </a:p>
          <a:p>
            <a:endParaRPr lang="en-IN" sz="2000" dirty="0" smtClean="0"/>
          </a:p>
          <a:p>
            <a:r>
              <a:rPr lang="en-IN" sz="2000" dirty="0" err="1" smtClean="0"/>
              <a:t>int</a:t>
            </a:r>
            <a:r>
              <a:rPr lang="en-IN" sz="2000" dirty="0" smtClean="0"/>
              <a:t> main(void) </a:t>
            </a:r>
          </a:p>
          <a:p>
            <a:r>
              <a:rPr lang="en-IN" sz="2000" dirty="0" smtClean="0"/>
              <a:t>{ </a:t>
            </a:r>
          </a:p>
          <a:p>
            <a:r>
              <a:rPr lang="en-IN" sz="2000" dirty="0" smtClean="0"/>
              <a:t>    </a:t>
            </a:r>
            <a:r>
              <a:rPr lang="en-IN" sz="2000" dirty="0" err="1" smtClean="0"/>
              <a:t>int</a:t>
            </a:r>
            <a:r>
              <a:rPr lang="en-IN" sz="2000" dirty="0" smtClean="0"/>
              <a:t> </a:t>
            </a:r>
            <a:r>
              <a:rPr lang="en-IN" sz="2000" dirty="0" err="1" smtClean="0"/>
              <a:t>i</a:t>
            </a:r>
            <a:r>
              <a:rPr lang="en-IN" sz="2000" dirty="0" smtClean="0"/>
              <a:t>; </a:t>
            </a:r>
          </a:p>
          <a:p>
            <a:r>
              <a:rPr lang="en-IN" sz="2000" dirty="0" smtClean="0"/>
              <a:t>    for (</a:t>
            </a:r>
            <a:r>
              <a:rPr lang="en-IN" sz="2000" dirty="0" err="1" smtClean="0"/>
              <a:t>i</a:t>
            </a:r>
            <a:r>
              <a:rPr lang="en-IN" sz="2000" dirty="0" smtClean="0"/>
              <a:t> = 0; </a:t>
            </a:r>
            <a:r>
              <a:rPr lang="en-IN" sz="2000" dirty="0" err="1" smtClean="0"/>
              <a:t>i</a:t>
            </a:r>
            <a:r>
              <a:rPr lang="en-IN" sz="2000" dirty="0" smtClean="0"/>
              <a:t> &lt; 10; </a:t>
            </a:r>
            <a:r>
              <a:rPr lang="en-IN" sz="2000" dirty="0" err="1" smtClean="0"/>
              <a:t>i</a:t>
            </a:r>
            <a:r>
              <a:rPr lang="en-IN" sz="2000" dirty="0" smtClean="0"/>
              <a:t>++) </a:t>
            </a:r>
          </a:p>
          <a:p>
            <a:r>
              <a:rPr lang="en-IN" sz="2000" dirty="0" smtClean="0"/>
              <a:t>        </a:t>
            </a:r>
            <a:r>
              <a:rPr lang="en-IN" sz="2000" dirty="0" err="1" smtClean="0"/>
              <a:t>printf</a:t>
            </a:r>
            <a:r>
              <a:rPr lang="en-IN" sz="2000" dirty="0" smtClean="0"/>
              <a:t>("%d\t\n", </a:t>
            </a:r>
            <a:r>
              <a:rPr lang="en-IN" sz="2000" dirty="0" err="1" smtClean="0"/>
              <a:t>fibonacci</a:t>
            </a:r>
            <a:r>
              <a:rPr lang="en-IN" sz="2000" dirty="0" smtClean="0"/>
              <a:t>(</a:t>
            </a:r>
            <a:r>
              <a:rPr lang="en-IN" sz="2000" dirty="0" err="1" smtClean="0"/>
              <a:t>i</a:t>
            </a:r>
            <a:r>
              <a:rPr lang="en-IN" sz="2000" dirty="0" smtClean="0"/>
              <a:t>)); </a:t>
            </a:r>
          </a:p>
          <a:p>
            <a:r>
              <a:rPr lang="en-IN" sz="2000" dirty="0" smtClean="0"/>
              <a:t>    return 0; </a:t>
            </a:r>
          </a:p>
          <a:p>
            <a:r>
              <a:rPr lang="en-IN" sz="2000" dirty="0" smtClean="0"/>
              <a:t>}</a:t>
            </a:r>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6" end="16"/>
                                            </p:txEl>
                                          </p:spTgt>
                                        </p:tgtEl>
                                        <p:attrNameLst>
                                          <p:attrName>style.visibility</p:attrName>
                                        </p:attrNameLst>
                                      </p:cBhvr>
                                      <p:to>
                                        <p:strVal val="visible"/>
                                      </p:to>
                                    </p:set>
                                    <p:anim calcmode="lin" valueType="num">
                                      <p:cBhvr additive="base">
                                        <p:cTn id="9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7" end="17"/>
                                            </p:txEl>
                                          </p:spTgt>
                                        </p:tgtEl>
                                        <p:attrNameLst>
                                          <p:attrName>style.visibility</p:attrName>
                                        </p:attrNameLst>
                                      </p:cBhvr>
                                      <p:to>
                                        <p:strVal val="visible"/>
                                      </p:to>
                                    </p:set>
                                    <p:anim calcmode="lin" valueType="num">
                                      <p:cBhvr additive="base">
                                        <p:cTn id="103"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8" end="18"/>
                                            </p:txEl>
                                          </p:spTgt>
                                        </p:tgtEl>
                                        <p:attrNameLst>
                                          <p:attrName>style.visibility</p:attrName>
                                        </p:attrNameLst>
                                      </p:cBhvr>
                                      <p:to>
                                        <p:strVal val="visible"/>
                                      </p:to>
                                    </p:set>
                                    <p:anim calcmode="lin" valueType="num">
                                      <p:cBhvr additive="base">
                                        <p:cTn id="109"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724644"/>
          </a:xfrm>
          <a:prstGeom prst="rect">
            <a:avLst/>
          </a:prstGeom>
          <a:noFill/>
        </p:spPr>
        <p:txBody>
          <a:bodyPr wrap="square" rtlCol="0">
            <a:spAutoFit/>
          </a:bodyPr>
          <a:lstStyle/>
          <a:p>
            <a:r>
              <a:rPr lang="en-IN" sz="2000" b="1" u="sng" dirty="0" smtClean="0">
                <a:latin typeface="Arial" pitchFamily="34" charset="0"/>
                <a:cs typeface="Arial" pitchFamily="34" charset="0"/>
              </a:rPr>
              <a:t>Euclid’s Algorithm: </a:t>
            </a:r>
            <a:r>
              <a:rPr lang="en-IN" sz="2000" dirty="0" err="1" smtClean="0">
                <a:latin typeface="Arial" pitchFamily="34" charset="0"/>
                <a:cs typeface="Arial" pitchFamily="34" charset="0"/>
              </a:rPr>
              <a:t>gcd</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m,n</a:t>
            </a:r>
            <a:r>
              <a:rPr lang="en-IN" sz="2000" dirty="0" smtClean="0">
                <a:latin typeface="Arial" pitchFamily="34" charset="0"/>
                <a:cs typeface="Arial" pitchFamily="34" charset="0"/>
              </a:rPr>
              <a:t>) = </a:t>
            </a:r>
            <a:r>
              <a:rPr lang="en-IN" sz="2000" dirty="0" err="1" smtClean="0">
                <a:latin typeface="Arial" pitchFamily="34" charset="0"/>
                <a:cs typeface="Arial" pitchFamily="34" charset="0"/>
              </a:rPr>
              <a:t>gcd</a:t>
            </a:r>
            <a:r>
              <a:rPr lang="en-IN" sz="2000" dirty="0" smtClean="0">
                <a:latin typeface="Arial" pitchFamily="34" charset="0"/>
                <a:cs typeface="Arial" pitchFamily="34" charset="0"/>
              </a:rPr>
              <a:t>(n, m mod n)</a:t>
            </a:r>
          </a:p>
          <a:p>
            <a:r>
              <a:rPr lang="en-IN" sz="2000" dirty="0" smtClean="0">
                <a:latin typeface="Arial" pitchFamily="34" charset="0"/>
                <a:cs typeface="Arial" pitchFamily="34" charset="0"/>
              </a:rPr>
              <a:t>and </a:t>
            </a:r>
            <a:r>
              <a:rPr lang="en-IN" sz="2000" dirty="0" err="1" smtClean="0">
                <a:latin typeface="Arial" pitchFamily="34" charset="0"/>
                <a:cs typeface="Arial" pitchFamily="34" charset="0"/>
              </a:rPr>
              <a:t>gcd</a:t>
            </a:r>
            <a:r>
              <a:rPr lang="en-IN" sz="2000" dirty="0" smtClean="0">
                <a:latin typeface="Arial" pitchFamily="34" charset="0"/>
                <a:cs typeface="Arial" pitchFamily="34" charset="0"/>
              </a:rPr>
              <a:t>(m, 0) = m</a:t>
            </a:r>
          </a:p>
          <a:p>
            <a:r>
              <a:rPr lang="en-IN" sz="2000" b="1" u="sng" dirty="0" smtClean="0">
                <a:latin typeface="Arial" pitchFamily="34" charset="0"/>
                <a:cs typeface="Arial" pitchFamily="34" charset="0"/>
              </a:rPr>
              <a:t>GCD using recursion</a:t>
            </a:r>
          </a:p>
          <a:p>
            <a:pPr fontAlgn="base"/>
            <a:r>
              <a:rPr lang="en-US" dirty="0" smtClean="0">
                <a:latin typeface="Arial" pitchFamily="34" charset="0"/>
                <a:cs typeface="Arial" pitchFamily="34" charset="0"/>
              </a:rPr>
              <a:t>#include &lt;</a:t>
            </a:r>
            <a:r>
              <a:rPr lang="en-US" dirty="0" err="1" smtClean="0">
                <a:latin typeface="Arial" pitchFamily="34" charset="0"/>
                <a:cs typeface="Arial" pitchFamily="34" charset="0"/>
              </a:rPr>
              <a:t>stdio.h</a:t>
            </a:r>
            <a:r>
              <a:rPr lang="en-US" dirty="0" smtClean="0">
                <a:latin typeface="Arial" pitchFamily="34" charset="0"/>
                <a:cs typeface="Arial" pitchFamily="34" charset="0"/>
              </a:rPr>
              <a:t>&gt;</a:t>
            </a:r>
          </a:p>
          <a:p>
            <a:pPr fontAlgn="base"/>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hcf</a:t>
            </a:r>
            <a:r>
              <a:rPr lang="en-US" dirty="0" smtClean="0">
                <a:latin typeface="Arial" pitchFamily="34" charset="0"/>
                <a:cs typeface="Arial" pitchFamily="34" charset="0"/>
              </a:rPr>
              <a:t>(</a:t>
            </a:r>
            <a:r>
              <a:rPr lang="en-US" dirty="0" err="1" smtClean="0">
                <a:latin typeface="Arial" pitchFamily="34" charset="0"/>
                <a:cs typeface="Arial" pitchFamily="34" charset="0"/>
              </a:rPr>
              <a:t>int</a:t>
            </a:r>
            <a:r>
              <a:rPr lang="en-US" dirty="0" smtClean="0">
                <a:latin typeface="Arial" pitchFamily="34" charset="0"/>
                <a:cs typeface="Arial" pitchFamily="34" charset="0"/>
              </a:rPr>
              <a:t> n1, </a:t>
            </a:r>
            <a:r>
              <a:rPr lang="en-US" dirty="0" err="1" smtClean="0">
                <a:latin typeface="Arial" pitchFamily="34" charset="0"/>
                <a:cs typeface="Arial" pitchFamily="34" charset="0"/>
              </a:rPr>
              <a:t>int</a:t>
            </a:r>
            <a:r>
              <a:rPr lang="en-US" dirty="0" smtClean="0">
                <a:latin typeface="Arial" pitchFamily="34" charset="0"/>
                <a:cs typeface="Arial" pitchFamily="34" charset="0"/>
              </a:rPr>
              <a:t> n2);</a:t>
            </a:r>
          </a:p>
          <a:p>
            <a:pPr fontAlgn="base"/>
            <a:r>
              <a:rPr lang="en-US" dirty="0" err="1" smtClean="0">
                <a:latin typeface="Arial" pitchFamily="34" charset="0"/>
                <a:cs typeface="Arial" pitchFamily="34" charset="0"/>
              </a:rPr>
              <a:t>int</a:t>
            </a:r>
            <a:r>
              <a:rPr lang="en-US" dirty="0" smtClean="0">
                <a:latin typeface="Arial" pitchFamily="34" charset="0"/>
                <a:cs typeface="Arial" pitchFamily="34" charset="0"/>
              </a:rPr>
              <a:t> main(void) </a:t>
            </a:r>
          </a:p>
          <a:p>
            <a:pPr fontAlgn="base"/>
            <a:r>
              <a:rPr lang="en-US" dirty="0" smtClean="0">
                <a:latin typeface="Arial" pitchFamily="34" charset="0"/>
                <a:cs typeface="Arial" pitchFamily="34" charset="0"/>
              </a:rPr>
              <a:t>{</a:t>
            </a:r>
          </a:p>
          <a:p>
            <a:pPr fontAlgn="base"/>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n1, n2;</a:t>
            </a:r>
          </a:p>
          <a:p>
            <a:pPr fontAlgn="base"/>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("Enter two positive integers: ");</a:t>
            </a:r>
          </a:p>
          <a:p>
            <a:pPr fontAlgn="base"/>
            <a:r>
              <a:rPr lang="en-US" dirty="0" smtClean="0">
                <a:latin typeface="Arial" pitchFamily="34" charset="0"/>
                <a:cs typeface="Arial" pitchFamily="34" charset="0"/>
              </a:rPr>
              <a:t>    </a:t>
            </a:r>
            <a:r>
              <a:rPr lang="en-US" dirty="0" err="1" smtClean="0">
                <a:latin typeface="Arial" pitchFamily="34" charset="0"/>
                <a:cs typeface="Arial" pitchFamily="34" charset="0"/>
              </a:rPr>
              <a:t>scanf</a:t>
            </a:r>
            <a:r>
              <a:rPr lang="en-US" dirty="0" smtClean="0">
                <a:latin typeface="Arial" pitchFamily="34" charset="0"/>
                <a:cs typeface="Arial" pitchFamily="34" charset="0"/>
              </a:rPr>
              <a:t>("%d %d", &amp;n1, &amp;n2);</a:t>
            </a:r>
          </a:p>
          <a:p>
            <a:pPr fontAlgn="base"/>
            <a:r>
              <a:rPr lang="en-US" dirty="0" smtClean="0">
                <a:latin typeface="Arial" pitchFamily="34" charset="0"/>
                <a:cs typeface="Arial" pitchFamily="34" charset="0"/>
              </a:rPr>
              <a:t>    </a:t>
            </a:r>
            <a:r>
              <a:rPr lang="en-US" dirty="0" err="1" smtClean="0">
                <a:latin typeface="Arial" pitchFamily="34" charset="0"/>
                <a:cs typeface="Arial" pitchFamily="34" charset="0"/>
              </a:rPr>
              <a:t>printf</a:t>
            </a:r>
            <a:r>
              <a:rPr lang="en-US" dirty="0" smtClean="0">
                <a:latin typeface="Arial" pitchFamily="34" charset="0"/>
                <a:cs typeface="Arial" pitchFamily="34" charset="0"/>
              </a:rPr>
              <a:t>("G.C.D of %d and %d is %d.", n1, n2, </a:t>
            </a:r>
            <a:r>
              <a:rPr lang="en-US" dirty="0" err="1" smtClean="0">
                <a:latin typeface="Arial" pitchFamily="34" charset="0"/>
                <a:cs typeface="Arial" pitchFamily="34" charset="0"/>
              </a:rPr>
              <a:t>hcf</a:t>
            </a:r>
            <a:r>
              <a:rPr lang="en-US" dirty="0" smtClean="0">
                <a:latin typeface="Arial" pitchFamily="34" charset="0"/>
                <a:cs typeface="Arial" pitchFamily="34" charset="0"/>
              </a:rPr>
              <a:t>(n1, n2));</a:t>
            </a:r>
          </a:p>
          <a:p>
            <a:pPr fontAlgn="base"/>
            <a:r>
              <a:rPr lang="en-US" dirty="0" smtClean="0">
                <a:latin typeface="Arial" pitchFamily="34" charset="0"/>
                <a:cs typeface="Arial" pitchFamily="34" charset="0"/>
              </a:rPr>
              <a:t>    return 0;</a:t>
            </a:r>
          </a:p>
          <a:p>
            <a:pPr fontAlgn="base"/>
            <a:r>
              <a:rPr lang="en-US" dirty="0" smtClean="0">
                <a:latin typeface="Arial" pitchFamily="34" charset="0"/>
                <a:cs typeface="Arial" pitchFamily="34" charset="0"/>
              </a:rPr>
              <a:t>}</a:t>
            </a:r>
          </a:p>
          <a:p>
            <a:pPr fontAlgn="base"/>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hcf</a:t>
            </a:r>
            <a:r>
              <a:rPr lang="en-US" dirty="0" smtClean="0">
                <a:latin typeface="Arial" pitchFamily="34" charset="0"/>
                <a:cs typeface="Arial" pitchFamily="34" charset="0"/>
              </a:rPr>
              <a:t>(</a:t>
            </a:r>
            <a:r>
              <a:rPr lang="en-US" dirty="0" err="1" smtClean="0">
                <a:latin typeface="Arial" pitchFamily="34" charset="0"/>
                <a:cs typeface="Arial" pitchFamily="34" charset="0"/>
              </a:rPr>
              <a:t>int</a:t>
            </a:r>
            <a:r>
              <a:rPr lang="en-US" dirty="0" smtClean="0">
                <a:latin typeface="Arial" pitchFamily="34" charset="0"/>
                <a:cs typeface="Arial" pitchFamily="34" charset="0"/>
              </a:rPr>
              <a:t> n1, </a:t>
            </a:r>
            <a:r>
              <a:rPr lang="en-US" dirty="0" err="1" smtClean="0">
                <a:latin typeface="Arial" pitchFamily="34" charset="0"/>
                <a:cs typeface="Arial" pitchFamily="34" charset="0"/>
              </a:rPr>
              <a:t>int</a:t>
            </a:r>
            <a:r>
              <a:rPr lang="en-US" dirty="0" smtClean="0">
                <a:latin typeface="Arial" pitchFamily="34" charset="0"/>
                <a:cs typeface="Arial" pitchFamily="34" charset="0"/>
              </a:rPr>
              <a:t> n2) </a:t>
            </a:r>
          </a:p>
          <a:p>
            <a:pPr fontAlgn="base"/>
            <a:r>
              <a:rPr lang="en-US" dirty="0" smtClean="0">
                <a:latin typeface="Arial" pitchFamily="34" charset="0"/>
                <a:cs typeface="Arial" pitchFamily="34" charset="0"/>
              </a:rPr>
              <a:t>{</a:t>
            </a:r>
          </a:p>
          <a:p>
            <a:pPr fontAlgn="base"/>
            <a:r>
              <a:rPr lang="en-US" dirty="0" smtClean="0">
                <a:latin typeface="Arial" pitchFamily="34" charset="0"/>
                <a:cs typeface="Arial" pitchFamily="34" charset="0"/>
              </a:rPr>
              <a:t>    if (n2 != 0)</a:t>
            </a:r>
          </a:p>
          <a:p>
            <a:pPr fontAlgn="base"/>
            <a:r>
              <a:rPr lang="en-US" dirty="0" smtClean="0">
                <a:latin typeface="Arial" pitchFamily="34" charset="0"/>
                <a:cs typeface="Arial" pitchFamily="34" charset="0"/>
              </a:rPr>
              <a:t>        return </a:t>
            </a:r>
            <a:r>
              <a:rPr lang="en-US" dirty="0" err="1" smtClean="0">
                <a:latin typeface="Arial" pitchFamily="34" charset="0"/>
                <a:cs typeface="Arial" pitchFamily="34" charset="0"/>
              </a:rPr>
              <a:t>hcf</a:t>
            </a:r>
            <a:r>
              <a:rPr lang="en-US" dirty="0" smtClean="0">
                <a:latin typeface="Arial" pitchFamily="34" charset="0"/>
                <a:cs typeface="Arial" pitchFamily="34" charset="0"/>
              </a:rPr>
              <a:t>(n2, n1 % n2);</a:t>
            </a:r>
          </a:p>
          <a:p>
            <a:pPr fontAlgn="base"/>
            <a:r>
              <a:rPr lang="en-US" dirty="0" smtClean="0">
                <a:latin typeface="Arial" pitchFamily="34" charset="0"/>
                <a:cs typeface="Arial" pitchFamily="34" charset="0"/>
              </a:rPr>
              <a:t>    else</a:t>
            </a:r>
          </a:p>
          <a:p>
            <a:pPr fontAlgn="base"/>
            <a:r>
              <a:rPr lang="en-US" dirty="0" smtClean="0">
                <a:latin typeface="Arial" pitchFamily="34" charset="0"/>
                <a:cs typeface="Arial" pitchFamily="34" charset="0"/>
              </a:rPr>
              <a:t>        return n1;</a:t>
            </a:r>
          </a:p>
          <a:p>
            <a:pPr fontAlgn="base"/>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6" end="16"/>
                                            </p:txEl>
                                          </p:spTgt>
                                        </p:tgtEl>
                                        <p:attrNameLst>
                                          <p:attrName>style.visibility</p:attrName>
                                        </p:attrNameLst>
                                      </p:cBhvr>
                                      <p:to>
                                        <p:strVal val="visible"/>
                                      </p:to>
                                    </p:set>
                                    <p:anim calcmode="lin" valueType="num">
                                      <p:cBhvr additive="base">
                                        <p:cTn id="10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7" end="17"/>
                                            </p:txEl>
                                          </p:spTgt>
                                        </p:tgtEl>
                                        <p:attrNameLst>
                                          <p:attrName>style.visibility</p:attrName>
                                        </p:attrNameLst>
                                      </p:cBhvr>
                                      <p:to>
                                        <p:strVal val="visible"/>
                                      </p:to>
                                    </p:set>
                                    <p:anim calcmode="lin" valueType="num">
                                      <p:cBhvr additive="base">
                                        <p:cTn id="109"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18" end="18"/>
                                            </p:txEl>
                                          </p:spTgt>
                                        </p:tgtEl>
                                        <p:attrNameLst>
                                          <p:attrName>style.visibility</p:attrName>
                                        </p:attrNameLst>
                                      </p:cBhvr>
                                      <p:to>
                                        <p:strVal val="visible"/>
                                      </p:to>
                                    </p:set>
                                    <p:anim calcmode="lin" valueType="num">
                                      <p:cBhvr additive="base">
                                        <p:cTn id="11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
                                            <p:txEl>
                                              <p:pRg st="19" end="19"/>
                                            </p:txEl>
                                          </p:spTgt>
                                        </p:tgtEl>
                                        <p:attrNameLst>
                                          <p:attrName>style.visibility</p:attrName>
                                        </p:attrNameLst>
                                      </p:cBhvr>
                                      <p:to>
                                        <p:strVal val="visible"/>
                                      </p:to>
                                    </p:set>
                                    <p:anim calcmode="lin" valueType="num">
                                      <p:cBhvr additive="base">
                                        <p:cTn id="121"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Tail recursion</a:t>
            </a:r>
          </a:p>
          <a:p>
            <a:r>
              <a:rPr lang="en-IN" sz="2000" dirty="0" smtClean="0">
                <a:latin typeface="Arial" pitchFamily="34" charset="0"/>
                <a:cs typeface="Arial" pitchFamily="34" charset="0"/>
              </a:rPr>
              <a:t>A special form of recursion where the last operation of a function is a recursive call</a:t>
            </a:r>
          </a:p>
          <a:p>
            <a:endParaRPr lang="en-IN" sz="2000" dirty="0" smtClean="0">
              <a:latin typeface="Arial" pitchFamily="34" charset="0"/>
              <a:cs typeface="Arial" pitchFamily="34" charset="0"/>
            </a:endParaRPr>
          </a:p>
          <a:p>
            <a:pPr fontAlgn="base"/>
            <a:r>
              <a:rPr lang="en-US" sz="2000" dirty="0" smtClean="0">
                <a:latin typeface="Arial" pitchFamily="34" charset="0"/>
                <a:cs typeface="Arial" pitchFamily="34" charset="0"/>
              </a:rPr>
              <a:t>// An example of tail recursive function </a:t>
            </a:r>
          </a:p>
          <a:p>
            <a:pPr fontAlgn="base"/>
            <a:r>
              <a:rPr lang="en-US" sz="2000" dirty="0" smtClean="0">
                <a:latin typeface="Arial" pitchFamily="34" charset="0"/>
                <a:cs typeface="Arial" pitchFamily="34" charset="0"/>
              </a:rPr>
              <a:t>void print(</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n) </a:t>
            </a:r>
          </a:p>
          <a:p>
            <a:pPr fontAlgn="base"/>
            <a:r>
              <a:rPr lang="en-US" sz="2000" dirty="0" smtClean="0">
                <a:latin typeface="Arial" pitchFamily="34" charset="0"/>
                <a:cs typeface="Arial" pitchFamily="34" charset="0"/>
              </a:rPr>
              <a:t>{ </a:t>
            </a:r>
          </a:p>
          <a:p>
            <a:pPr fontAlgn="base"/>
            <a:r>
              <a:rPr lang="en-US" sz="2000" dirty="0" smtClean="0">
                <a:latin typeface="Arial" pitchFamily="34" charset="0"/>
                <a:cs typeface="Arial" pitchFamily="34" charset="0"/>
              </a:rPr>
              <a:t>    if (n &lt; 0)  </a:t>
            </a:r>
          </a:p>
          <a:p>
            <a:pPr fontAlgn="base"/>
            <a:r>
              <a:rPr lang="en-US" sz="2000" dirty="0" smtClean="0">
                <a:latin typeface="Arial" pitchFamily="34" charset="0"/>
                <a:cs typeface="Arial" pitchFamily="34" charset="0"/>
              </a:rPr>
              <a:t>        return; </a:t>
            </a:r>
          </a:p>
          <a:p>
            <a:pPr fontAlgn="base"/>
            <a:r>
              <a:rPr lang="en-GB" sz="2000" dirty="0" smtClean="0">
                <a:latin typeface="Arial" pitchFamily="34" charset="0"/>
                <a:cs typeface="Arial" pitchFamily="34" charset="0"/>
              </a:rPr>
              <a:t>    </a:t>
            </a:r>
            <a:r>
              <a:rPr lang="en-GB" sz="2000" dirty="0" err="1" smtClean="0">
                <a:latin typeface="Arial" pitchFamily="34" charset="0"/>
                <a:cs typeface="Arial" pitchFamily="34" charset="0"/>
              </a:rPr>
              <a:t>printf</a:t>
            </a:r>
            <a:r>
              <a:rPr lang="en-GB" sz="2000" dirty="0" smtClean="0">
                <a:latin typeface="Arial" pitchFamily="34" charset="0"/>
                <a:cs typeface="Arial" pitchFamily="34" charset="0"/>
              </a:rPr>
              <a:t> (“%d “, n);</a:t>
            </a:r>
          </a:p>
          <a:p>
            <a:pPr fontAlgn="base"/>
            <a:r>
              <a:rPr lang="en-US" sz="2000" dirty="0" smtClean="0">
                <a:latin typeface="Arial" pitchFamily="34" charset="0"/>
                <a:cs typeface="Arial" pitchFamily="34" charset="0"/>
              </a:rPr>
              <a:t>    // The last executed statement is recursive call </a:t>
            </a:r>
          </a:p>
          <a:p>
            <a:pPr fontAlgn="base"/>
            <a:r>
              <a:rPr lang="en-US" sz="2000" dirty="0" smtClean="0">
                <a:latin typeface="Arial" pitchFamily="34" charset="0"/>
                <a:cs typeface="Arial" pitchFamily="34" charset="0"/>
              </a:rPr>
              <a:t>    print(n-1); </a:t>
            </a:r>
          </a:p>
          <a:p>
            <a:pPr fontAlgn="base"/>
            <a:r>
              <a:rPr lang="en-US" sz="2000" dirty="0" smtClean="0">
                <a:latin typeface="Arial" pitchFamily="34" charset="0"/>
                <a:cs typeface="Arial" pitchFamily="34" charset="0"/>
              </a:rPr>
              <a:t>} </a:t>
            </a:r>
          </a:p>
          <a:p>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IN" sz="2000" b="1" dirty="0" smtClean="0">
                <a:latin typeface="Arial" pitchFamily="34" charset="0"/>
                <a:cs typeface="Arial" pitchFamily="34" charset="0"/>
              </a:rPr>
              <a:t>How is memory allocated to different function calls in recursion?</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When any function is called from main(), the memory is allocated to it on the stack. A recursive function calls itself, the memory for a called function is allocated on top of memory allocated to calling function and different copies of local variables are created for each function call. When the base case is reached, the function returns its value to the function by whom it is called and memory is de-allocated and the process continues</a:t>
            </a:r>
            <a:r>
              <a:rPr lang="en-IN" sz="2000" dirty="0" smtClean="0"/>
              <a:t>.</a:t>
            </a:r>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4708981"/>
          </a:xfrm>
          <a:prstGeom prst="rect">
            <a:avLst/>
          </a:prstGeom>
          <a:noFill/>
        </p:spPr>
        <p:txBody>
          <a:bodyPr wrap="square" rtlCol="0">
            <a:spAutoFit/>
          </a:bodyPr>
          <a:lstStyle/>
          <a:p>
            <a:r>
              <a:rPr lang="en-IN" sz="2000" b="1" u="sng" dirty="0" smtClean="0">
                <a:latin typeface="Arial" pitchFamily="34" charset="0"/>
                <a:cs typeface="Arial" pitchFamily="34" charset="0"/>
              </a:rPr>
              <a:t>Introduction</a:t>
            </a:r>
          </a:p>
          <a:p>
            <a:r>
              <a:rPr lang="en-IN" sz="2000" dirty="0" smtClean="0">
                <a:latin typeface="Arial" pitchFamily="34" charset="0"/>
                <a:cs typeface="Arial" pitchFamily="34" charset="0"/>
              </a:rPr>
              <a:t>Breaking up a program into reasonably self-contained units is basic to the development of any program of a practical nature. When confronted with a big task, the most sensible thing to do is break it up into manageable chunks. You can then deal with each small chunk fairly easily and you can be reasonably sure that you’ve done it properly. If you design the chunks of code carefully, you may be able to reuse some of them in other programs.</a:t>
            </a:r>
          </a:p>
          <a:p>
            <a:endParaRPr lang="en-IN" sz="2000" dirty="0" smtClean="0">
              <a:latin typeface="Arial" pitchFamily="34" charset="0"/>
              <a:cs typeface="Arial" pitchFamily="34" charset="0"/>
            </a:endParaRPr>
          </a:p>
          <a:p>
            <a:r>
              <a:rPr lang="en-IN" sz="2000" u="sng" dirty="0" smtClean="0">
                <a:latin typeface="Arial" pitchFamily="34" charset="0"/>
                <a:cs typeface="Arial" pitchFamily="34" charset="0"/>
              </a:rPr>
              <a:t>One of the key ideas in the C language is that every program should be segmented into functions that are relatively short.</a:t>
            </a:r>
            <a:r>
              <a:rPr lang="en-IN" sz="2000" dirty="0" smtClean="0">
                <a:latin typeface="Arial" pitchFamily="34" charset="0"/>
                <a:cs typeface="Arial" pitchFamily="34" charset="0"/>
              </a:rPr>
              <a:t> Even with the examples that you have seen so far that were written as a single main() function, other functions are inevitably involved because you have used a variety of standard library functions for input and output, for mathematical operations …</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55312"/>
          </a:xfrm>
          <a:prstGeom prst="rect">
            <a:avLst/>
          </a:prstGeom>
          <a:noFill/>
        </p:spPr>
        <p:txBody>
          <a:bodyPr wrap="square" rtlCol="0">
            <a:spAutoFit/>
          </a:bodyPr>
          <a:lstStyle/>
          <a:p>
            <a:r>
              <a:rPr lang="en-IN" b="1" dirty="0" smtClean="0">
                <a:latin typeface="Arial" pitchFamily="34" charset="0"/>
                <a:cs typeface="Arial" pitchFamily="34" charset="0"/>
              </a:rPr>
              <a:t>#include &lt;</a:t>
            </a:r>
            <a:r>
              <a:rPr lang="en-IN" b="1" dirty="0" err="1" smtClean="0">
                <a:latin typeface="Arial" pitchFamily="34" charset="0"/>
                <a:cs typeface="Arial" pitchFamily="34" charset="0"/>
              </a:rPr>
              <a:t>stdio.h</a:t>
            </a:r>
            <a:r>
              <a:rPr lang="en-IN" b="1" dirty="0" smtClean="0">
                <a:latin typeface="Arial" pitchFamily="34" charset="0"/>
                <a:cs typeface="Arial" pitchFamily="34" charset="0"/>
              </a:rPr>
              <a:t>&gt; </a:t>
            </a:r>
          </a:p>
          <a:p>
            <a:r>
              <a:rPr lang="en-IN" b="1" dirty="0" smtClean="0">
                <a:latin typeface="Arial" pitchFamily="34" charset="0"/>
                <a:cs typeface="Arial" pitchFamily="34" charset="0"/>
              </a:rPr>
              <a:t>void </a:t>
            </a:r>
            <a:r>
              <a:rPr lang="en-IN" b="1" dirty="0" err="1" smtClean="0">
                <a:latin typeface="Arial" pitchFamily="34" charset="0"/>
                <a:cs typeface="Arial" pitchFamily="34" charset="0"/>
              </a:rPr>
              <a:t>printFun</a:t>
            </a:r>
            <a:r>
              <a:rPr lang="en-IN" b="1" dirty="0" smtClean="0">
                <a:latin typeface="Arial" pitchFamily="34" charset="0"/>
                <a:cs typeface="Arial" pitchFamily="34" charset="0"/>
              </a:rPr>
              <a:t>(</a:t>
            </a:r>
            <a:r>
              <a:rPr lang="en-IN" b="1" dirty="0" err="1" smtClean="0">
                <a:latin typeface="Arial" pitchFamily="34" charset="0"/>
                <a:cs typeface="Arial" pitchFamily="34" charset="0"/>
              </a:rPr>
              <a:t>int</a:t>
            </a:r>
            <a:r>
              <a:rPr lang="en-IN" b="1" dirty="0" smtClean="0">
                <a:latin typeface="Arial" pitchFamily="34" charset="0"/>
                <a:cs typeface="Arial" pitchFamily="34" charset="0"/>
              </a:rPr>
              <a:t> test) </a:t>
            </a:r>
          </a:p>
          <a:p>
            <a:r>
              <a:rPr lang="en-IN" b="1" dirty="0" smtClean="0">
                <a:latin typeface="Arial" pitchFamily="34" charset="0"/>
                <a:cs typeface="Arial" pitchFamily="34" charset="0"/>
              </a:rPr>
              <a:t>{ </a:t>
            </a:r>
          </a:p>
          <a:p>
            <a:r>
              <a:rPr lang="en-IN" b="1" dirty="0" smtClean="0">
                <a:latin typeface="Arial" pitchFamily="34" charset="0"/>
                <a:cs typeface="Arial" pitchFamily="34" charset="0"/>
              </a:rPr>
              <a:t>    if (test &lt; 1) </a:t>
            </a:r>
          </a:p>
          <a:p>
            <a:r>
              <a:rPr lang="en-IN" b="1" dirty="0" smtClean="0">
                <a:latin typeface="Arial" pitchFamily="34" charset="0"/>
                <a:cs typeface="Arial" pitchFamily="34" charset="0"/>
              </a:rPr>
              <a:t>        return; </a:t>
            </a:r>
          </a:p>
          <a:p>
            <a:r>
              <a:rPr lang="en-IN" b="1" dirty="0" smtClean="0">
                <a:latin typeface="Arial" pitchFamily="34" charset="0"/>
                <a:cs typeface="Arial" pitchFamily="34" charset="0"/>
              </a:rPr>
              <a:t>    else</a:t>
            </a:r>
          </a:p>
          <a:p>
            <a:r>
              <a:rPr lang="en-IN" b="1" dirty="0" smtClean="0">
                <a:latin typeface="Arial" pitchFamily="34" charset="0"/>
                <a:cs typeface="Arial" pitchFamily="34" charset="0"/>
              </a:rPr>
              <a:t>    {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a:t>
            </a:r>
            <a:r>
              <a:rPr lang="en-IN" b="1" dirty="0" smtClean="0">
                <a:latin typeface="Arial" pitchFamily="34" charset="0"/>
                <a:cs typeface="Arial" pitchFamily="34" charset="0"/>
              </a:rPr>
              <a:t> (“%d “, test);</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printFun</a:t>
            </a:r>
            <a:r>
              <a:rPr lang="en-IN" b="1" dirty="0" smtClean="0">
                <a:latin typeface="Arial" pitchFamily="34" charset="0"/>
                <a:cs typeface="Arial" pitchFamily="34" charset="0"/>
              </a:rPr>
              <a:t>(test-1);    // statement 2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a:t>
            </a:r>
            <a:r>
              <a:rPr lang="en-IN" b="1" dirty="0" smtClean="0">
                <a:latin typeface="Arial" pitchFamily="34" charset="0"/>
                <a:cs typeface="Arial" pitchFamily="34" charset="0"/>
              </a:rPr>
              <a:t> (“%d “, test);</a:t>
            </a:r>
          </a:p>
          <a:p>
            <a:r>
              <a:rPr lang="en-IN" b="1" dirty="0" smtClean="0">
                <a:latin typeface="Arial" pitchFamily="34" charset="0"/>
                <a:cs typeface="Arial" pitchFamily="34" charset="0"/>
              </a:rPr>
              <a:t>        return; </a:t>
            </a:r>
          </a:p>
          <a:p>
            <a:r>
              <a:rPr lang="en-IN" b="1" dirty="0" smtClean="0">
                <a:latin typeface="Arial" pitchFamily="34" charset="0"/>
                <a:cs typeface="Arial" pitchFamily="34" charset="0"/>
              </a:rPr>
              <a:t>    } </a:t>
            </a:r>
          </a:p>
          <a:p>
            <a:r>
              <a:rPr lang="en-IN" b="1" dirty="0" smtClean="0">
                <a:latin typeface="Arial" pitchFamily="34" charset="0"/>
                <a:cs typeface="Arial" pitchFamily="34" charset="0"/>
              </a:rPr>
              <a:t>} </a:t>
            </a:r>
          </a:p>
          <a:p>
            <a:r>
              <a:rPr lang="en-IN" b="1" dirty="0" smtClean="0">
                <a:latin typeface="Arial" pitchFamily="34" charset="0"/>
                <a:cs typeface="Arial" pitchFamily="34" charset="0"/>
              </a:rPr>
              <a:t>  </a:t>
            </a:r>
          </a:p>
          <a:p>
            <a:r>
              <a:rPr lang="en-IN" b="1" dirty="0" err="1" smtClean="0">
                <a:latin typeface="Arial" pitchFamily="34" charset="0"/>
                <a:cs typeface="Arial" pitchFamily="34" charset="0"/>
              </a:rPr>
              <a:t>int</a:t>
            </a:r>
            <a:r>
              <a:rPr lang="en-IN" b="1" dirty="0" smtClean="0">
                <a:latin typeface="Arial" pitchFamily="34" charset="0"/>
                <a:cs typeface="Arial" pitchFamily="34" charset="0"/>
              </a:rPr>
              <a:t> main() </a:t>
            </a:r>
          </a:p>
          <a:p>
            <a:r>
              <a:rPr lang="en-IN" b="1" dirty="0" smtClean="0">
                <a:latin typeface="Arial" pitchFamily="34" charset="0"/>
                <a:cs typeface="Arial" pitchFamily="34" charset="0"/>
              </a:rPr>
              <a:t>{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int</a:t>
            </a:r>
            <a:r>
              <a:rPr lang="en-IN" b="1" dirty="0" smtClean="0">
                <a:latin typeface="Arial" pitchFamily="34" charset="0"/>
                <a:cs typeface="Arial" pitchFamily="34" charset="0"/>
              </a:rPr>
              <a:t> test = 3; </a:t>
            </a:r>
          </a:p>
          <a:p>
            <a:r>
              <a:rPr lang="en-IN" b="1" dirty="0" smtClean="0">
                <a:latin typeface="Arial" pitchFamily="34" charset="0"/>
                <a:cs typeface="Arial" pitchFamily="34" charset="0"/>
              </a:rPr>
              <a:t>    </a:t>
            </a:r>
            <a:r>
              <a:rPr lang="en-IN" b="1" dirty="0" err="1" smtClean="0">
                <a:latin typeface="Arial" pitchFamily="34" charset="0"/>
                <a:cs typeface="Arial" pitchFamily="34" charset="0"/>
              </a:rPr>
              <a:t>printFun</a:t>
            </a:r>
            <a:r>
              <a:rPr lang="en-IN" b="1" dirty="0" smtClean="0">
                <a:latin typeface="Arial" pitchFamily="34" charset="0"/>
                <a:cs typeface="Arial" pitchFamily="34" charset="0"/>
              </a:rPr>
              <a:t>(test); </a:t>
            </a:r>
          </a:p>
          <a:p>
            <a:r>
              <a:rPr lang="en-IN" b="1" dirty="0" smtClean="0">
                <a:latin typeface="Arial" pitchFamily="34" charset="0"/>
                <a:cs typeface="Arial" pitchFamily="34" charset="0"/>
              </a:rPr>
              <a:t>} </a:t>
            </a:r>
            <a:endParaRPr lang="en-IN" b="1"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554545"/>
          </a:xfrm>
          <a:prstGeom prst="rect">
            <a:avLst/>
          </a:prstGeom>
          <a:noFill/>
        </p:spPr>
        <p:txBody>
          <a:bodyPr wrap="square" rtlCol="0">
            <a:spAutoFit/>
          </a:bodyPr>
          <a:lstStyle/>
          <a:p>
            <a:r>
              <a:rPr lang="en-IN" sz="2000" dirty="0" smtClean="0">
                <a:latin typeface="Arial" pitchFamily="34" charset="0"/>
                <a:cs typeface="Arial" pitchFamily="34" charset="0"/>
              </a:rPr>
              <a:t>long factorial(</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a:t>
            </a:r>
            <a:br>
              <a:rPr lang="en-IN" sz="2000" dirty="0" smtClean="0">
                <a:latin typeface="Arial" pitchFamily="34" charset="0"/>
                <a:cs typeface="Arial" pitchFamily="34" charset="0"/>
              </a:rPr>
            </a:br>
            <a:r>
              <a:rPr lang="en-IN" sz="2000" dirty="0" smtClean="0">
                <a:latin typeface="Arial" pitchFamily="34" charset="0"/>
                <a:cs typeface="Arial" pitchFamily="34" charset="0"/>
              </a:rPr>
              <a:t>{</a:t>
            </a:r>
          </a:p>
          <a:p>
            <a:r>
              <a:rPr lang="en-IN" sz="2000" dirty="0" smtClean="0">
                <a:latin typeface="Arial" pitchFamily="34" charset="0"/>
                <a:cs typeface="Arial" pitchFamily="34" charset="0"/>
              </a:rPr>
              <a:t>  if (n &lt;= 1) </a:t>
            </a:r>
            <a:r>
              <a:rPr lang="en-IN" sz="2000" i="1" dirty="0" smtClean="0">
                <a:latin typeface="Arial" pitchFamily="34" charset="0"/>
                <a:cs typeface="Arial" pitchFamily="34" charset="0"/>
              </a:rPr>
              <a:t>// Base case</a:t>
            </a:r>
            <a:r>
              <a:rPr lang="en-IN" sz="2000" dirty="0" smtClean="0">
                <a:latin typeface="Arial" pitchFamily="34" charset="0"/>
                <a:cs typeface="Arial" pitchFamily="34" charset="0"/>
              </a:rPr>
              <a:t/>
            </a:r>
            <a:br>
              <a:rPr lang="en-IN" sz="2000" dirty="0" smtClean="0">
                <a:latin typeface="Arial" pitchFamily="34" charset="0"/>
                <a:cs typeface="Arial" pitchFamily="34" charset="0"/>
              </a:rPr>
            </a:br>
            <a:r>
              <a:rPr lang="en-IN" sz="2000" dirty="0" smtClean="0">
                <a:latin typeface="Arial" pitchFamily="34" charset="0"/>
                <a:cs typeface="Arial" pitchFamily="34" charset="0"/>
              </a:rPr>
              <a:t>    return 1;</a:t>
            </a:r>
            <a:br>
              <a:rPr lang="en-IN" sz="2000" dirty="0" smtClean="0">
                <a:latin typeface="Arial" pitchFamily="34" charset="0"/>
                <a:cs typeface="Arial" pitchFamily="34" charset="0"/>
              </a:rPr>
            </a:br>
            <a:r>
              <a:rPr lang="en-IN" sz="2000" dirty="0" smtClean="0">
                <a:latin typeface="Arial" pitchFamily="34" charset="0"/>
                <a:cs typeface="Arial" pitchFamily="34" charset="0"/>
              </a:rPr>
              <a:t>  else</a:t>
            </a:r>
            <a:br>
              <a:rPr lang="en-IN" sz="2000" dirty="0" smtClean="0">
                <a:latin typeface="Arial" pitchFamily="34" charset="0"/>
                <a:cs typeface="Arial" pitchFamily="34" charset="0"/>
              </a:rPr>
            </a:br>
            <a:r>
              <a:rPr lang="en-IN" sz="2000" dirty="0" smtClean="0">
                <a:latin typeface="Arial" pitchFamily="34" charset="0"/>
                <a:cs typeface="Arial" pitchFamily="34" charset="0"/>
              </a:rPr>
              <a:t>    return (n*factorial(n-1));</a:t>
            </a:r>
            <a:br>
              <a:rPr lang="en-IN" sz="2000" dirty="0" smtClean="0">
                <a:latin typeface="Arial" pitchFamily="34" charset="0"/>
                <a:cs typeface="Arial" pitchFamily="34" charset="0"/>
              </a:rPr>
            </a:b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factorial_stack.jpe"/>
          <p:cNvPicPr>
            <a:picLocks noChangeAspect="1"/>
          </p:cNvPicPr>
          <p:nvPr/>
        </p:nvPicPr>
        <p:blipFill>
          <a:blip r:embed="rId3" cstate="print"/>
          <a:stretch>
            <a:fillRect/>
          </a:stretch>
        </p:blipFill>
        <p:spPr>
          <a:xfrm>
            <a:off x="1462087" y="719137"/>
            <a:ext cx="6219825" cy="54197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78313"/>
          </a:xfrm>
          <a:prstGeom prst="rect">
            <a:avLst/>
          </a:prstGeom>
          <a:noFill/>
        </p:spPr>
        <p:txBody>
          <a:bodyPr wrap="square" rtlCol="0">
            <a:spAutoFit/>
          </a:bodyPr>
          <a:lstStyle/>
          <a:p>
            <a:r>
              <a:rPr lang="en-IN" sz="2000" b="1" u="sng" dirty="0" smtClean="0">
                <a:latin typeface="Arial" pitchFamily="34" charset="0"/>
                <a:cs typeface="Arial" pitchFamily="34" charset="0"/>
              </a:rPr>
              <a:t>Arrays</a:t>
            </a:r>
          </a:p>
          <a:p>
            <a:r>
              <a:rPr lang="en-IN" sz="2000" dirty="0" smtClean="0">
                <a:latin typeface="Arial" pitchFamily="34" charset="0"/>
                <a:cs typeface="Arial" pitchFamily="34" charset="0"/>
              </a:rPr>
              <a:t>An array is a fixed number of data items that </a:t>
            </a:r>
            <a:r>
              <a:rPr lang="en-IN" sz="2000" b="1" u="sng" dirty="0" smtClean="0">
                <a:latin typeface="Arial" pitchFamily="34" charset="0"/>
                <a:cs typeface="Arial" pitchFamily="34" charset="0"/>
              </a:rPr>
              <a:t>are all of the same type</a:t>
            </a:r>
            <a:r>
              <a:rPr lang="en-IN" sz="2000" dirty="0" smtClean="0">
                <a:latin typeface="Arial" pitchFamily="34" charset="0"/>
                <a:cs typeface="Arial" pitchFamily="34" charset="0"/>
              </a:rPr>
              <a:t>. The data items in an array are referred to as elements. The elements in an array are all of type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or of type long, or all of any type you choose.</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char   </a:t>
            </a:r>
            <a:r>
              <a:rPr lang="en-IN" sz="2000" dirty="0" err="1" smtClean="0">
                <a:latin typeface="Arial" pitchFamily="34" charset="0"/>
                <a:cs typeface="Arial" pitchFamily="34" charset="0"/>
              </a:rPr>
              <a:t>c_array</a:t>
            </a:r>
            <a:r>
              <a:rPr lang="en-IN" sz="2000" dirty="0" smtClean="0">
                <a:latin typeface="Arial" pitchFamily="34" charset="0"/>
                <a:cs typeface="Arial" pitchFamily="34" charset="0"/>
              </a:rPr>
              <a:t> [10];</a:t>
            </a:r>
          </a:p>
          <a:p>
            <a:r>
              <a:rPr lang="en-IN" sz="2000" dirty="0" smtClean="0">
                <a:latin typeface="Arial" pitchFamily="34" charset="0"/>
                <a:cs typeface="Arial" pitchFamily="34" charset="0"/>
              </a:rPr>
              <a:t>short    </a:t>
            </a:r>
            <a:r>
              <a:rPr lang="en-IN" sz="2000" dirty="0" err="1" smtClean="0">
                <a:latin typeface="Arial" pitchFamily="34" charset="0"/>
                <a:cs typeface="Arial" pitchFamily="34" charset="0"/>
              </a:rPr>
              <a:t>s_array</a:t>
            </a:r>
            <a:r>
              <a:rPr lang="en-IN" sz="2000" dirty="0" smtClean="0">
                <a:latin typeface="Arial" pitchFamily="34" charset="0"/>
                <a:cs typeface="Arial" pitchFamily="34" charset="0"/>
              </a:rPr>
              <a:t> [20];</a:t>
            </a:r>
          </a:p>
          <a:p>
            <a:r>
              <a:rPr lang="en-IN" sz="2000" dirty="0" smtClean="0">
                <a:latin typeface="Arial" pitchFamily="34" charset="0"/>
                <a:cs typeface="Arial" pitchFamily="34" charset="0"/>
              </a:rPr>
              <a:t>Access the elements through the index which starts from 0.</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An array is defined as </a:t>
            </a:r>
            <a:r>
              <a:rPr lang="en-IN" sz="2000" b="1" dirty="0" smtClean="0">
                <a:latin typeface="Arial" pitchFamily="34" charset="0"/>
                <a:cs typeface="Arial" pitchFamily="34" charset="0"/>
              </a:rPr>
              <a:t>finite ordered collection of homogenous</a:t>
            </a:r>
            <a:r>
              <a:rPr lang="en-IN" sz="2000" dirty="0" smtClean="0">
                <a:latin typeface="Arial" pitchFamily="34" charset="0"/>
                <a:cs typeface="Arial" pitchFamily="34" charset="0"/>
              </a:rPr>
              <a:t> data, stored in contiguous memory locations.</a:t>
            </a:r>
          </a:p>
          <a:p>
            <a:r>
              <a:rPr lang="en-IN" sz="2000" b="1" dirty="0" smtClean="0">
                <a:latin typeface="Arial" pitchFamily="34" charset="0"/>
                <a:cs typeface="Arial" pitchFamily="34" charset="0"/>
              </a:rPr>
              <a:t>finite</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means</a:t>
            </a:r>
            <a:r>
              <a:rPr lang="en-IN" sz="2000" dirty="0" smtClean="0">
                <a:latin typeface="Arial" pitchFamily="34" charset="0"/>
                <a:cs typeface="Arial" pitchFamily="34" charset="0"/>
              </a:rPr>
              <a:t> data range must be defined.</a:t>
            </a:r>
          </a:p>
          <a:p>
            <a:r>
              <a:rPr lang="en-IN" sz="2000" b="1" dirty="0" smtClean="0">
                <a:latin typeface="Arial" pitchFamily="34" charset="0"/>
                <a:cs typeface="Arial" pitchFamily="34" charset="0"/>
              </a:rPr>
              <a:t>ordered</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means</a:t>
            </a:r>
            <a:r>
              <a:rPr lang="en-IN" sz="2000" dirty="0" smtClean="0">
                <a:latin typeface="Arial" pitchFamily="34" charset="0"/>
                <a:cs typeface="Arial" pitchFamily="34" charset="0"/>
              </a:rPr>
              <a:t> data must be stored in continuous memory addresses.</a:t>
            </a:r>
          </a:p>
          <a:p>
            <a:r>
              <a:rPr lang="en-IN" sz="2000" b="1" dirty="0" smtClean="0">
                <a:latin typeface="Arial" pitchFamily="34" charset="0"/>
                <a:cs typeface="Arial" pitchFamily="34" charset="0"/>
              </a:rPr>
              <a:t>homogenous</a:t>
            </a:r>
            <a:r>
              <a:rPr lang="en-IN" sz="2000" dirty="0" smtClean="0">
                <a:latin typeface="Arial" pitchFamily="34" charset="0"/>
                <a:cs typeface="Arial" pitchFamily="34" charset="0"/>
              </a:rPr>
              <a:t> </a:t>
            </a:r>
            <a:r>
              <a:rPr lang="en-IN" sz="2000" i="1" dirty="0" smtClean="0">
                <a:latin typeface="Arial" pitchFamily="34" charset="0"/>
                <a:cs typeface="Arial" pitchFamily="34" charset="0"/>
              </a:rPr>
              <a:t>means</a:t>
            </a:r>
            <a:r>
              <a:rPr lang="en-IN" sz="2000" dirty="0" smtClean="0">
                <a:latin typeface="Arial" pitchFamily="34" charset="0"/>
                <a:cs typeface="Arial" pitchFamily="34" charset="0"/>
              </a:rPr>
              <a:t> data must be of similar data type.</a:t>
            </a:r>
            <a:endParaRPr lang="en-IN" sz="24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324535"/>
          </a:xfrm>
          <a:prstGeom prst="rect">
            <a:avLst/>
          </a:prstGeom>
          <a:noFill/>
        </p:spPr>
        <p:txBody>
          <a:bodyPr wrap="square" rtlCol="0">
            <a:spAutoFit/>
          </a:bodyPr>
          <a:lstStyle/>
          <a:p>
            <a:r>
              <a:rPr lang="en-IN" sz="2400" b="1" dirty="0" smtClean="0">
                <a:latin typeface="Arial" pitchFamily="34" charset="0"/>
                <a:cs typeface="Arial" pitchFamily="34" charset="0"/>
              </a:rPr>
              <a:t>Initialization of an Array</a:t>
            </a:r>
          </a:p>
          <a:p>
            <a:r>
              <a:rPr lang="en-IN" sz="2400" dirty="0" smtClean="0">
                <a:latin typeface="Arial" pitchFamily="34" charset="0"/>
                <a:cs typeface="Arial" pitchFamily="34" charset="0"/>
              </a:rPr>
              <a:t>After an array is declared it must be initialized. Otherwise, it will contain </a:t>
            </a:r>
            <a:r>
              <a:rPr lang="en-IN" sz="2400" b="1" dirty="0" smtClean="0">
                <a:latin typeface="Arial" pitchFamily="34" charset="0"/>
                <a:cs typeface="Arial" pitchFamily="34" charset="0"/>
              </a:rPr>
              <a:t>garbage</a:t>
            </a:r>
            <a:r>
              <a:rPr lang="en-IN" sz="2400" dirty="0" smtClean="0">
                <a:latin typeface="Arial" pitchFamily="34" charset="0"/>
                <a:cs typeface="Arial" pitchFamily="34" charset="0"/>
              </a:rPr>
              <a:t> value(any random value). An array can be initialized at either </a:t>
            </a:r>
            <a:r>
              <a:rPr lang="en-IN" sz="2400" b="1" dirty="0" smtClean="0">
                <a:latin typeface="Arial" pitchFamily="34" charset="0"/>
                <a:cs typeface="Arial" pitchFamily="34" charset="0"/>
              </a:rPr>
              <a:t>compile time</a:t>
            </a:r>
            <a:r>
              <a:rPr lang="en-IN" sz="2400" dirty="0" smtClean="0">
                <a:latin typeface="Arial" pitchFamily="34" charset="0"/>
                <a:cs typeface="Arial" pitchFamily="34" charset="0"/>
              </a:rPr>
              <a:t> or at </a:t>
            </a:r>
            <a:r>
              <a:rPr lang="en-IN" sz="2400" b="1" dirty="0" smtClean="0">
                <a:latin typeface="Arial" pitchFamily="34" charset="0"/>
                <a:cs typeface="Arial" pitchFamily="34" charset="0"/>
              </a:rPr>
              <a:t>runtime</a:t>
            </a:r>
            <a:r>
              <a:rPr lang="en-IN" sz="2400" dirty="0" smtClean="0">
                <a:latin typeface="Arial" pitchFamily="34" charset="0"/>
                <a:cs typeface="Arial" pitchFamily="34" charset="0"/>
              </a:rPr>
              <a:t>.</a:t>
            </a:r>
          </a:p>
          <a:p>
            <a:r>
              <a:rPr lang="en-IN" sz="2400" dirty="0" smtClean="0">
                <a:latin typeface="Arial" pitchFamily="34" charset="0"/>
                <a:cs typeface="Arial" pitchFamily="34" charset="0"/>
              </a:rPr>
              <a:t/>
            </a:r>
            <a:br>
              <a:rPr lang="en-IN" sz="2400" dirty="0" smtClean="0">
                <a:latin typeface="Arial" pitchFamily="34" charset="0"/>
                <a:cs typeface="Arial" pitchFamily="34" charset="0"/>
              </a:rPr>
            </a:br>
            <a:r>
              <a:rPr lang="en-IN" sz="2400" b="1" dirty="0" smtClean="0">
                <a:latin typeface="Arial" pitchFamily="34" charset="0"/>
                <a:cs typeface="Arial" pitchFamily="34" charset="0"/>
              </a:rPr>
              <a:t>Compile time Array initialization</a:t>
            </a:r>
          </a:p>
          <a:p>
            <a:r>
              <a:rPr lang="en-IN" sz="2400" dirty="0" smtClean="0">
                <a:latin typeface="Arial" pitchFamily="34" charset="0"/>
                <a:cs typeface="Arial" pitchFamily="34" charset="0"/>
              </a:rPr>
              <a:t>Compile time initialization of array elements is same as ordinary variable initialization. The general form of initialization of array is,</a:t>
            </a:r>
          </a:p>
          <a:p>
            <a:endParaRPr lang="en-IN" sz="2400" dirty="0" smtClean="0">
              <a:latin typeface="Arial" pitchFamily="34" charset="0"/>
              <a:cs typeface="Arial" pitchFamily="34" charset="0"/>
            </a:endParaRPr>
          </a:p>
          <a:p>
            <a:r>
              <a:rPr lang="en-IN" sz="2000" dirty="0" smtClean="0">
                <a:latin typeface="Arial" pitchFamily="34" charset="0"/>
                <a:cs typeface="Arial" pitchFamily="34" charset="0"/>
              </a:rPr>
              <a:t>data-type array-name[size] = { list of values }; </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marks[4]={ 67, 87, 56, 77 }; // integer array initialization </a:t>
            </a:r>
          </a:p>
          <a:p>
            <a:r>
              <a:rPr lang="en-IN" sz="2000" dirty="0" smtClean="0">
                <a:latin typeface="Arial" pitchFamily="34" charset="0"/>
                <a:cs typeface="Arial" pitchFamily="34" charset="0"/>
              </a:rPr>
              <a:t>float area[5]={ 23.4, 6.8, 5.5 }; // float array initialization</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 = {2, 3, 4}; </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marks[4]={ 67, 87, 56, 77, 59 }; // Compile time error</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2677656"/>
          </a:xfrm>
          <a:prstGeom prst="rect">
            <a:avLst/>
          </a:prstGeom>
          <a:noFill/>
        </p:spPr>
        <p:txBody>
          <a:bodyPr wrap="square" rtlCol="0">
            <a:spAutoFit/>
          </a:bodyPr>
          <a:lstStyle/>
          <a:p>
            <a:r>
              <a:rPr lang="en-IN" sz="2400" dirty="0" smtClean="0">
                <a:latin typeface="Arial" pitchFamily="34" charset="0"/>
                <a:cs typeface="Arial" pitchFamily="34" charset="0"/>
              </a:rPr>
              <a:t>Runtime initialization</a:t>
            </a:r>
          </a:p>
          <a:p>
            <a:r>
              <a:rPr lang="en-IN" sz="2400" dirty="0" smtClean="0">
                <a:latin typeface="Arial" pitchFamily="34" charset="0"/>
                <a:cs typeface="Arial" pitchFamily="34" charset="0"/>
              </a:rPr>
              <a:t>Use </a:t>
            </a:r>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 to get the input into the array;</a:t>
            </a:r>
          </a:p>
          <a:p>
            <a:endParaRPr lang="en-IN" sz="2400" dirty="0" smtClean="0">
              <a:latin typeface="Arial" pitchFamily="34" charset="0"/>
              <a:cs typeface="Arial" pitchFamily="34" charset="0"/>
            </a:endParaRPr>
          </a:p>
          <a:p>
            <a:r>
              <a:rPr lang="en-IN" sz="2000" b="1" u="sng" dirty="0" smtClean="0">
                <a:latin typeface="Arial" pitchFamily="34" charset="0"/>
                <a:cs typeface="Arial" pitchFamily="34" charset="0"/>
              </a:rPr>
              <a:t>Multi-dimensional arrays</a:t>
            </a:r>
          </a:p>
          <a:p>
            <a:r>
              <a:rPr lang="en-IN" sz="2400" dirty="0" smtClean="0"/>
              <a:t>data-type array-name[row-size][column-size]</a:t>
            </a:r>
          </a:p>
          <a:p>
            <a:r>
              <a:rPr lang="en-IN" sz="2400" dirty="0" smtClean="0"/>
              <a:t>/* Example */ </a:t>
            </a:r>
          </a:p>
          <a:p>
            <a:r>
              <a:rPr lang="en-IN" sz="2400" dirty="0" err="1" smtClean="0"/>
              <a:t>int</a:t>
            </a:r>
            <a:r>
              <a:rPr lang="en-IN" sz="2400" dirty="0" smtClean="0"/>
              <a:t> a[3][4];</a:t>
            </a:r>
            <a:endParaRPr lang="en-IN" sz="24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descr="two dimensional array in c"/>
          <p:cNvPicPr>
            <a:picLocks noChangeAspect="1" noChangeArrowheads="1"/>
          </p:cNvPicPr>
          <p:nvPr/>
        </p:nvPicPr>
        <p:blipFill>
          <a:blip r:embed="rId3" cstate="print"/>
          <a:srcRect/>
          <a:stretch>
            <a:fillRect/>
          </a:stretch>
        </p:blipFill>
        <p:spPr bwMode="auto">
          <a:xfrm>
            <a:off x="1600200" y="3352800"/>
            <a:ext cx="4800600" cy="291527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216539"/>
          </a:xfrm>
          <a:prstGeom prst="rect">
            <a:avLst/>
          </a:prstGeom>
          <a:noFill/>
        </p:spPr>
        <p:txBody>
          <a:bodyPr wrap="square" rtlCol="0">
            <a:spAutoFit/>
          </a:bodyPr>
          <a:lstStyle/>
          <a:p>
            <a:r>
              <a:rPr lang="en-IN" sz="2400" dirty="0" smtClean="0">
                <a:latin typeface="Arial" pitchFamily="34" charset="0"/>
                <a:cs typeface="Arial" pitchFamily="34" charset="0"/>
              </a:rPr>
              <a:t>Declaring and initializing an array together</a:t>
            </a:r>
          </a:p>
          <a:p>
            <a:endParaRPr lang="en-IN" sz="24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[][3] = { </a:t>
            </a:r>
          </a:p>
          <a:p>
            <a:r>
              <a:rPr lang="en-IN" sz="2000" dirty="0" smtClean="0">
                <a:latin typeface="Arial" pitchFamily="34" charset="0"/>
                <a:cs typeface="Arial" pitchFamily="34" charset="0"/>
              </a:rPr>
              <a:t>	{0,0,0}, </a:t>
            </a:r>
          </a:p>
          <a:p>
            <a:r>
              <a:rPr lang="en-IN" sz="2000" dirty="0" smtClean="0">
                <a:latin typeface="Arial" pitchFamily="34" charset="0"/>
                <a:cs typeface="Arial" pitchFamily="34" charset="0"/>
              </a:rPr>
              <a:t>	{1,1,1} </a:t>
            </a:r>
          </a:p>
          <a:p>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b="1" dirty="0" smtClean="0">
                <a:latin typeface="Arial" pitchFamily="34" charset="0"/>
                <a:cs typeface="Arial" pitchFamily="34" charset="0"/>
              </a:rPr>
              <a:t>Note:</a:t>
            </a:r>
            <a:r>
              <a:rPr lang="en-IN" sz="2000" dirty="0" smtClean="0">
                <a:latin typeface="Arial" pitchFamily="34" charset="0"/>
                <a:cs typeface="Arial" pitchFamily="34" charset="0"/>
              </a:rPr>
              <a:t> We have not assigned any row value to our array in the above example. It means we can initialize any number of rows. But, we must always specify number of columns, else it will give a compile time error.</a:t>
            </a:r>
          </a:p>
          <a:p>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78313"/>
          </a:xfrm>
          <a:prstGeom prst="rect">
            <a:avLst/>
          </a:prstGeom>
          <a:noFill/>
        </p:spPr>
        <p:txBody>
          <a:bodyPr wrap="square" rtlCol="0">
            <a:spAutoFit/>
          </a:bodyPr>
          <a:lstStyle/>
          <a:p>
            <a:r>
              <a:rPr lang="en-IN" sz="2400" b="1" dirty="0" smtClean="0"/>
              <a:t>Runtime initialization of a two dimensional Array</a:t>
            </a:r>
          </a:p>
          <a:p>
            <a:r>
              <a:rPr lang="en-IN" sz="2000" dirty="0" smtClean="0">
                <a:latin typeface="Arial" pitchFamily="34" charset="0"/>
                <a:cs typeface="Arial" pitchFamily="34" charset="0"/>
              </a:rPr>
              <a:t>#include&lt;</a:t>
            </a:r>
            <a:r>
              <a:rPr lang="en-IN" sz="2000" dirty="0" err="1" smtClean="0">
                <a:latin typeface="Arial" pitchFamily="34" charset="0"/>
                <a:cs typeface="Arial" pitchFamily="34" charset="0"/>
              </a:rPr>
              <a:t>stdio.h</a:t>
            </a:r>
            <a:r>
              <a:rPr lang="en-IN" sz="2000" dirty="0" smtClean="0">
                <a:latin typeface="Arial" pitchFamily="34" charset="0"/>
                <a:cs typeface="Arial" pitchFamily="34" charset="0"/>
              </a:rPr>
              <a:t>&gt; </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main(void) </a:t>
            </a: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[3][4];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j;</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("Enter array elements"); </a:t>
            </a:r>
          </a:p>
          <a:p>
            <a:r>
              <a:rPr lang="en-IN" sz="2000" dirty="0" smtClean="0">
                <a:latin typeface="Arial" pitchFamily="34" charset="0"/>
                <a:cs typeface="Arial" pitchFamily="34" charset="0"/>
              </a:rPr>
              <a:t>	for(</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0;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&lt; 3;i++) </a:t>
            </a:r>
          </a:p>
          <a:p>
            <a:r>
              <a:rPr lang="en-IN" sz="2000" dirty="0" smtClean="0">
                <a:latin typeface="Arial" pitchFamily="34" charset="0"/>
                <a:cs typeface="Arial" pitchFamily="34" charset="0"/>
              </a:rPr>
              <a:t>		for(j = 0; j &lt; 4; j++)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("%d", &amp;</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][j]);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	for(</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 0;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&lt; 3; </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		for(j = 0; j &lt; 4; j++) </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printf</a:t>
            </a:r>
            <a:r>
              <a:rPr lang="en-IN" sz="2000" dirty="0" smtClean="0">
                <a:latin typeface="Arial" pitchFamily="34" charset="0"/>
                <a:cs typeface="Arial" pitchFamily="34" charset="0"/>
              </a:rPr>
              <a:t>("%d", </a:t>
            </a:r>
            <a:r>
              <a:rPr lang="en-IN" sz="2000" dirty="0" err="1" smtClean="0">
                <a:latin typeface="Arial" pitchFamily="34" charset="0"/>
                <a:cs typeface="Arial" pitchFamily="34" charset="0"/>
              </a:rPr>
              <a:t>arr</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i</a:t>
            </a:r>
            <a:r>
              <a:rPr lang="en-IN" sz="2000" dirty="0" smtClean="0">
                <a:latin typeface="Arial" pitchFamily="34" charset="0"/>
                <a:cs typeface="Arial" pitchFamily="34" charset="0"/>
              </a:rPr>
              <a:t>][j]); </a:t>
            </a:r>
          </a:p>
          <a:p>
            <a:r>
              <a:rPr lang="en-IN" sz="2000" dirty="0" smtClean="0">
                <a:latin typeface="Arial" pitchFamily="34" charset="0"/>
                <a:cs typeface="Arial" pitchFamily="34" charset="0"/>
              </a:rPr>
              <a:t>	return 0; </a:t>
            </a:r>
          </a:p>
          <a:p>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4" end="14"/>
                                            </p:txEl>
                                          </p:spTgt>
                                        </p:tgtEl>
                                        <p:attrNameLst>
                                          <p:attrName>style.visibility</p:attrName>
                                        </p:attrNameLst>
                                      </p:cBhvr>
                                      <p:to>
                                        <p:strVal val="visible"/>
                                      </p:to>
                                    </p:set>
                                    <p:anim calcmode="lin" valueType="num">
                                      <p:cBhvr additive="base">
                                        <p:cTn id="8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5" end="15"/>
                                            </p:txEl>
                                          </p:spTgt>
                                        </p:tgtEl>
                                        <p:attrNameLst>
                                          <p:attrName>style.visibility</p:attrName>
                                        </p:attrNameLst>
                                      </p:cBhvr>
                                      <p:to>
                                        <p:strVal val="visible"/>
                                      </p:to>
                                    </p:set>
                                    <p:anim calcmode="lin" valueType="num">
                                      <p:cBhvr additive="base">
                                        <p:cTn id="9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86090"/>
          </a:xfrm>
          <a:prstGeom prst="rect">
            <a:avLst/>
          </a:prstGeom>
          <a:noFill/>
        </p:spPr>
        <p:txBody>
          <a:bodyPr wrap="square" rtlCol="0">
            <a:spAutoFit/>
          </a:bodyPr>
          <a:lstStyle/>
          <a:p>
            <a:r>
              <a:rPr lang="en-IN" sz="2000" b="1" u="sng" dirty="0" smtClean="0">
                <a:latin typeface="Arial" pitchFamily="34" charset="0"/>
                <a:cs typeface="Arial" pitchFamily="34" charset="0"/>
              </a:rPr>
              <a:t>Row-major and column-major methods of storing</a:t>
            </a:r>
          </a:p>
          <a:p>
            <a:r>
              <a:rPr lang="en-IN" sz="2000" dirty="0" smtClean="0">
                <a:latin typeface="Arial" pitchFamily="34" charset="0"/>
                <a:cs typeface="Arial" pitchFamily="34" charset="0"/>
              </a:rPr>
              <a:t>In computing, </a:t>
            </a:r>
            <a:r>
              <a:rPr lang="en-IN" sz="2000" b="1" dirty="0" smtClean="0">
                <a:latin typeface="Arial" pitchFamily="34" charset="0"/>
                <a:cs typeface="Arial" pitchFamily="34" charset="0"/>
              </a:rPr>
              <a:t>row-major order</a:t>
            </a:r>
            <a:r>
              <a:rPr lang="en-IN" sz="2000" dirty="0" smtClean="0">
                <a:latin typeface="Arial" pitchFamily="34" charset="0"/>
                <a:cs typeface="Arial" pitchFamily="34" charset="0"/>
              </a:rPr>
              <a:t> and </a:t>
            </a:r>
            <a:r>
              <a:rPr lang="en-IN" sz="2000" b="1" dirty="0" smtClean="0">
                <a:latin typeface="Arial" pitchFamily="34" charset="0"/>
                <a:cs typeface="Arial" pitchFamily="34" charset="0"/>
              </a:rPr>
              <a:t>column-major order</a:t>
            </a:r>
            <a:r>
              <a:rPr lang="en-IN" sz="2000" dirty="0" smtClean="0">
                <a:latin typeface="Arial" pitchFamily="34" charset="0"/>
                <a:cs typeface="Arial" pitchFamily="34" charset="0"/>
              </a:rPr>
              <a:t> are methods for storing multidimensional arrays in linear storage such as random access memory.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difference between the orders lies in which elements of an array are contiguous in memory. In a row-major order, the consecutive elements of a row reside next to each other, whereas the same holds true for consecutive elements of a column in a column-major order.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Programming languages or their standard libraries that support multi-dimensional arrays typically have a native row-major or column-major storage order for these arrays.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Row-major order is used in C/C++/Objective-C (for C-style arrays), etc</a:t>
            </a:r>
          </a:p>
          <a:p>
            <a:r>
              <a:rPr lang="en-IN" sz="2000" dirty="0" smtClean="0">
                <a:latin typeface="Arial" pitchFamily="34" charset="0"/>
                <a:cs typeface="Arial" pitchFamily="34" charset="0"/>
              </a:rPr>
              <a:t>Column-major order is used in Fortran, MATLAB, etc</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b="1" u="sng" dirty="0" smtClean="0">
                <a:latin typeface="Arial" pitchFamily="34" charset="0"/>
                <a:cs typeface="Arial" pitchFamily="34" charset="0"/>
              </a:rPr>
              <a:t>String and Character Array</a:t>
            </a:r>
          </a:p>
          <a:p>
            <a:r>
              <a:rPr lang="en-IN" sz="2400" b="1" dirty="0" smtClean="0">
                <a:latin typeface="Arial" pitchFamily="34" charset="0"/>
                <a:cs typeface="Arial" pitchFamily="34" charset="0"/>
              </a:rPr>
              <a:t>String</a:t>
            </a:r>
            <a:r>
              <a:rPr lang="en-IN" sz="2400" dirty="0" smtClean="0">
                <a:latin typeface="Arial" pitchFamily="34" charset="0"/>
                <a:cs typeface="Arial" pitchFamily="34" charset="0"/>
              </a:rPr>
              <a:t> is a sequence of characters that is treated as a single data item and terminated by null character '\0'. Remember that C language does not support strings as a data type.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A </a:t>
            </a:r>
            <a:r>
              <a:rPr lang="en-IN" sz="2400" b="1" dirty="0" smtClean="0">
                <a:latin typeface="Arial" pitchFamily="34" charset="0"/>
                <a:cs typeface="Arial" pitchFamily="34" charset="0"/>
              </a:rPr>
              <a:t>string</a:t>
            </a:r>
            <a:r>
              <a:rPr lang="en-IN" sz="2400" dirty="0" smtClean="0">
                <a:latin typeface="Arial" pitchFamily="34" charset="0"/>
                <a:cs typeface="Arial" pitchFamily="34" charset="0"/>
              </a:rPr>
              <a:t> is actually one-dimensional array of characters in C language. These are often used to create meaningful and readable programs.</a:t>
            </a:r>
          </a:p>
          <a:p>
            <a:endParaRPr lang="en-IN" sz="2400" b="1" dirty="0" smtClean="0">
              <a:latin typeface="Arial" pitchFamily="34" charset="0"/>
              <a:cs typeface="Arial" pitchFamily="34" charset="0"/>
            </a:endParaRPr>
          </a:p>
          <a:p>
            <a:r>
              <a:rPr lang="en-IN" sz="2400" b="1" dirty="0" smtClean="0">
                <a:latin typeface="Arial" pitchFamily="34" charset="0"/>
                <a:cs typeface="Arial" pitchFamily="34" charset="0"/>
              </a:rPr>
              <a:t>For example:</a:t>
            </a:r>
            <a:r>
              <a:rPr lang="en-IN" sz="2400" dirty="0" smtClean="0">
                <a:latin typeface="Arial" pitchFamily="34" charset="0"/>
                <a:cs typeface="Arial" pitchFamily="34" charset="0"/>
              </a:rPr>
              <a:t> The string "hello world" contains 12 characters including '\0' character which is automatically added by the compiler at the end of the string.</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632311"/>
          </a:xfrm>
          <a:prstGeom prst="rect">
            <a:avLst/>
          </a:prstGeom>
          <a:noFill/>
        </p:spPr>
        <p:txBody>
          <a:bodyPr wrap="square" rtlCol="0">
            <a:spAutoFit/>
          </a:bodyPr>
          <a:lstStyle/>
          <a:p>
            <a:r>
              <a:rPr lang="en-US" sz="2400" b="1" u="sng" dirty="0" smtClean="0">
                <a:latin typeface="Arial" pitchFamily="34" charset="0"/>
                <a:cs typeface="Arial" pitchFamily="34" charset="0"/>
              </a:rPr>
              <a:t>What is a function?</a:t>
            </a:r>
            <a:endParaRPr lang="en-US" sz="2400" u="sng" dirty="0" smtClean="0">
              <a:latin typeface="Arial" pitchFamily="34" charset="0"/>
              <a:cs typeface="Arial" pitchFamily="34" charset="0"/>
            </a:endParaRPr>
          </a:p>
          <a:p>
            <a:r>
              <a:rPr lang="en-IN" sz="2400" dirty="0" smtClean="0">
                <a:latin typeface="Arial" pitchFamily="34" charset="0"/>
                <a:cs typeface="Arial" pitchFamily="34" charset="0"/>
              </a:rPr>
              <a:t>Making black boxes. Solving problems. Getting results.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A function is a module or block of program code which deals with a particular task. Making functions is a way of isolating one block of code from other independent blocks of code.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Functions serve two purposes. They allow a programmer to say: ‘this piece of code does a specific job which stands by itself and should not be mixed up with anything else’, and they make a block of code reusable since a function can be reused in many different contexts without repeating parts of the program text.</a:t>
            </a: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b="1" dirty="0" smtClean="0">
                <a:latin typeface="Arial" pitchFamily="34" charset="0"/>
                <a:cs typeface="Arial" pitchFamily="34" charset="0"/>
              </a:rPr>
              <a:t>Declaring and Initializing a string variables</a:t>
            </a:r>
          </a:p>
          <a:p>
            <a:r>
              <a:rPr lang="en-IN" sz="2400" dirty="0" smtClean="0">
                <a:latin typeface="Arial" pitchFamily="34" charset="0"/>
                <a:cs typeface="Arial" pitchFamily="34" charset="0"/>
              </a:rPr>
              <a:t>char name[13] = "</a:t>
            </a:r>
            <a:r>
              <a:rPr lang="en-IN" sz="2400" dirty="0" err="1" smtClean="0">
                <a:latin typeface="Arial" pitchFamily="34" charset="0"/>
                <a:cs typeface="Arial" pitchFamily="34" charset="0"/>
              </a:rPr>
              <a:t>StudyTonight</a:t>
            </a:r>
            <a:r>
              <a:rPr lang="en-IN" sz="2400" dirty="0" smtClean="0">
                <a:latin typeface="Arial" pitchFamily="34" charset="0"/>
                <a:cs typeface="Arial" pitchFamily="34" charset="0"/>
              </a:rPr>
              <a:t>"; // valid character array initialization </a:t>
            </a:r>
          </a:p>
          <a:p>
            <a:r>
              <a:rPr lang="en-IN" sz="2400" dirty="0" smtClean="0">
                <a:latin typeface="Arial" pitchFamily="34" charset="0"/>
                <a:cs typeface="Arial" pitchFamily="34" charset="0"/>
              </a:rPr>
              <a:t>char name[10] = {'</a:t>
            </a:r>
            <a:r>
              <a:rPr lang="en-IN" sz="2400" dirty="0" err="1" smtClean="0">
                <a:latin typeface="Arial" pitchFamily="34" charset="0"/>
                <a:cs typeface="Arial" pitchFamily="34" charset="0"/>
              </a:rPr>
              <a:t>L','e','s','s','o','n','s</a:t>
            </a:r>
            <a:r>
              <a:rPr lang="en-IN" sz="2400" dirty="0" smtClean="0">
                <a:latin typeface="Arial" pitchFamily="34" charset="0"/>
                <a:cs typeface="Arial" pitchFamily="34" charset="0"/>
              </a:rPr>
              <a:t>','\0'}; // valid initialization</a:t>
            </a:r>
          </a:p>
          <a:p>
            <a:r>
              <a:rPr lang="en-IN" sz="2400" dirty="0" smtClean="0">
                <a:latin typeface="Arial" pitchFamily="34" charset="0"/>
                <a:cs typeface="Arial" pitchFamily="34" charset="0"/>
              </a:rPr>
              <a:t>Remember that when you initialize a character array by listing all of its characters separately then you must supply the '\0' character explicitly.</a:t>
            </a:r>
          </a:p>
          <a:p>
            <a:r>
              <a:rPr lang="en-IN" sz="2400" dirty="0" smtClean="0">
                <a:latin typeface="Arial" pitchFamily="34" charset="0"/>
                <a:cs typeface="Arial" pitchFamily="34" charset="0"/>
              </a:rPr>
              <a:t>Some examples of illegal initialization of character array are,</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ch</a:t>
            </a:r>
            <a:r>
              <a:rPr lang="en-IN" sz="2400" dirty="0" smtClean="0">
                <a:latin typeface="Arial" pitchFamily="34" charset="0"/>
                <a:cs typeface="Arial" pitchFamily="34" charset="0"/>
              </a:rPr>
              <a:t>[3] = "hell"; // Illegal </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a:t>
            </a:r>
            <a:r>
              <a:rPr lang="en-IN" sz="2400" dirty="0" smtClean="0">
                <a:latin typeface="Arial" pitchFamily="34" charset="0"/>
                <a:cs typeface="Arial" pitchFamily="34" charset="0"/>
              </a:rPr>
              <a:t>[4]; </a:t>
            </a:r>
          </a:p>
          <a:p>
            <a:r>
              <a:rPr lang="en-IN" sz="2400" dirty="0" err="1" smtClean="0">
                <a:latin typeface="Arial" pitchFamily="34" charset="0"/>
                <a:cs typeface="Arial" pitchFamily="34" charset="0"/>
              </a:rPr>
              <a:t>str</a:t>
            </a:r>
            <a:r>
              <a:rPr lang="en-IN" sz="2400" dirty="0" smtClean="0">
                <a:latin typeface="Arial" pitchFamily="34" charset="0"/>
                <a:cs typeface="Arial" pitchFamily="34" charset="0"/>
              </a:rPr>
              <a:t> = "hell"; // Illegal</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b="1" u="sng" dirty="0" smtClean="0">
                <a:latin typeface="Arial" pitchFamily="34" charset="0"/>
                <a:cs typeface="Arial" pitchFamily="34" charset="0"/>
              </a:rPr>
              <a:t>String Input and Output</a:t>
            </a:r>
          </a:p>
          <a:p>
            <a:r>
              <a:rPr lang="en-IN" sz="2400" dirty="0" smtClean="0">
                <a:latin typeface="Arial" pitchFamily="34" charset="0"/>
                <a:cs typeface="Arial" pitchFamily="34" charset="0"/>
              </a:rPr>
              <a:t>Input function </a:t>
            </a:r>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 can be used with </a:t>
            </a:r>
            <a:r>
              <a:rPr lang="en-IN" sz="2400" b="1" dirty="0" smtClean="0">
                <a:latin typeface="Arial" pitchFamily="34" charset="0"/>
                <a:cs typeface="Arial" pitchFamily="34" charset="0"/>
              </a:rPr>
              <a:t>%s</a:t>
            </a:r>
            <a:r>
              <a:rPr lang="en-IN" sz="2400" dirty="0" smtClean="0">
                <a:latin typeface="Arial" pitchFamily="34" charset="0"/>
                <a:cs typeface="Arial" pitchFamily="34" charset="0"/>
              </a:rPr>
              <a:t> format </a:t>
            </a:r>
            <a:r>
              <a:rPr lang="en-IN" sz="2400" dirty="0" err="1" smtClean="0">
                <a:latin typeface="Arial" pitchFamily="34" charset="0"/>
                <a:cs typeface="Arial" pitchFamily="34" charset="0"/>
              </a:rPr>
              <a:t>specifier</a:t>
            </a:r>
            <a:r>
              <a:rPr lang="en-IN" sz="2400" dirty="0" smtClean="0">
                <a:latin typeface="Arial" pitchFamily="34" charset="0"/>
                <a:cs typeface="Arial" pitchFamily="34" charset="0"/>
              </a:rPr>
              <a:t> to read a string input from the terminal. But there is one problem with </a:t>
            </a:r>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 function, it terminates its input on the first white space it encounters. Therefore if you try to read an input string "Hello World“ using </a:t>
            </a:r>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 function, it will only read </a:t>
            </a:r>
            <a:r>
              <a:rPr lang="en-IN" sz="2400" b="1" dirty="0" smtClean="0">
                <a:latin typeface="Arial" pitchFamily="34" charset="0"/>
                <a:cs typeface="Arial" pitchFamily="34" charset="0"/>
              </a:rPr>
              <a:t>Hello</a:t>
            </a:r>
            <a:r>
              <a:rPr lang="en-IN" sz="2400" dirty="0" smtClean="0">
                <a:latin typeface="Arial" pitchFamily="34" charset="0"/>
                <a:cs typeface="Arial" pitchFamily="34" charset="0"/>
              </a:rPr>
              <a:t> and terminate after encountering white spaces.</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However, C supports a format specification known as the </a:t>
            </a:r>
            <a:r>
              <a:rPr lang="en-IN" sz="2400" b="1" dirty="0" smtClean="0">
                <a:latin typeface="Arial" pitchFamily="34" charset="0"/>
                <a:cs typeface="Arial" pitchFamily="34" charset="0"/>
              </a:rPr>
              <a:t>edit set conversion code %[..]</a:t>
            </a:r>
            <a:r>
              <a:rPr lang="en-IN" sz="2400" dirty="0" smtClean="0">
                <a:latin typeface="Arial" pitchFamily="34" charset="0"/>
                <a:cs typeface="Arial" pitchFamily="34" charset="0"/>
              </a:rPr>
              <a:t> that can be used to read a line containing a variety of characters, including white spaces.</a:t>
            </a:r>
            <a:endParaRPr lang="en-IN" sz="2400" dirty="0"/>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dirty="0" smtClean="0">
                <a:latin typeface="Arial" pitchFamily="34" charset="0"/>
                <a:cs typeface="Arial" pitchFamily="34" charset="0"/>
              </a:rPr>
              <a:t>#include&lt;</a:t>
            </a:r>
            <a:r>
              <a:rPr lang="en-IN" sz="2400" dirty="0" err="1" smtClean="0">
                <a:latin typeface="Arial" pitchFamily="34" charset="0"/>
                <a:cs typeface="Arial" pitchFamily="34" charset="0"/>
              </a:rPr>
              <a:t>stdio.h</a:t>
            </a:r>
            <a:r>
              <a:rPr lang="en-IN" sz="2400" dirty="0" smtClean="0">
                <a:latin typeface="Arial" pitchFamily="34" charset="0"/>
                <a:cs typeface="Arial" pitchFamily="34" charset="0"/>
              </a:rPr>
              <a:t>&gt; </a:t>
            </a:r>
          </a:p>
          <a:p>
            <a:r>
              <a:rPr lang="en-IN" sz="2400" dirty="0" smtClean="0">
                <a:latin typeface="Arial" pitchFamily="34" charset="0"/>
                <a:cs typeface="Arial" pitchFamily="34" charset="0"/>
              </a:rPr>
              <a:t>#include&lt;</a:t>
            </a:r>
            <a:r>
              <a:rPr lang="en-IN" sz="2400" dirty="0" err="1" smtClean="0">
                <a:latin typeface="Arial" pitchFamily="34" charset="0"/>
                <a:cs typeface="Arial" pitchFamily="34" charset="0"/>
              </a:rPr>
              <a:t>string.h</a:t>
            </a:r>
            <a:r>
              <a:rPr lang="en-IN" sz="2400" dirty="0" smtClean="0">
                <a:latin typeface="Arial" pitchFamily="34" charset="0"/>
                <a:cs typeface="Arial" pitchFamily="34" charset="0"/>
              </a:rPr>
              <a:t>&gt; </a:t>
            </a:r>
          </a:p>
          <a:p>
            <a:endParaRPr lang="en-IN" sz="2400" dirty="0" smtClean="0">
              <a:latin typeface="Arial" pitchFamily="34" charset="0"/>
              <a:cs typeface="Arial" pitchFamily="34" charset="0"/>
            </a:endParaRP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main(void) </a:t>
            </a:r>
          </a:p>
          <a:p>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	char </a:t>
            </a:r>
            <a:r>
              <a:rPr lang="en-IN" sz="2400" dirty="0" err="1" smtClean="0">
                <a:latin typeface="Arial" pitchFamily="34" charset="0"/>
                <a:cs typeface="Arial" pitchFamily="34" charset="0"/>
              </a:rPr>
              <a:t>str</a:t>
            </a:r>
            <a:r>
              <a:rPr lang="en-IN" sz="2400" dirty="0" smtClean="0">
                <a:latin typeface="Arial" pitchFamily="34" charset="0"/>
                <a:cs typeface="Arial" pitchFamily="34" charset="0"/>
              </a:rPr>
              <a:t>[20];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("Enter a string"); </a:t>
            </a:r>
          </a:p>
          <a:p>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("%[^\n]", </a:t>
            </a:r>
            <a:r>
              <a:rPr lang="en-IN" sz="2400" dirty="0" err="1" smtClean="0">
                <a:latin typeface="Arial" pitchFamily="34" charset="0"/>
                <a:cs typeface="Arial" pitchFamily="34" charset="0"/>
              </a:rPr>
              <a:t>str</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//scanning the whole string, including the white spaces 	</a:t>
            </a:r>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("%s", </a:t>
            </a:r>
            <a:r>
              <a:rPr lang="en-IN" sz="2400" dirty="0" err="1" smtClean="0">
                <a:latin typeface="Arial" pitchFamily="34" charset="0"/>
                <a:cs typeface="Arial" pitchFamily="34" charset="0"/>
              </a:rPr>
              <a:t>str</a:t>
            </a:r>
            <a:r>
              <a:rPr lang="en-IN" sz="2400" dirty="0" smtClean="0">
                <a:latin typeface="Arial" pitchFamily="34" charset="0"/>
                <a:cs typeface="Arial" pitchFamily="34" charset="0"/>
              </a:rPr>
              <a:t>); </a:t>
            </a:r>
          </a:p>
          <a:p>
            <a:r>
              <a:rPr lang="en-IN" sz="2400" dirty="0" smtClean="0">
                <a:latin typeface="Arial" pitchFamily="34" charset="0"/>
                <a:cs typeface="Arial" pitchFamily="34" charset="0"/>
              </a:rPr>
              <a:t>	return 0;</a:t>
            </a:r>
          </a:p>
          <a:p>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dirty="0" smtClean="0">
                <a:latin typeface="Arial" pitchFamily="34" charset="0"/>
                <a:cs typeface="Arial" pitchFamily="34" charset="0"/>
              </a:rPr>
              <a:t>Write functions to perform the following:</a:t>
            </a:r>
          </a:p>
          <a:p>
            <a:endParaRPr lang="en-IN" sz="2400" dirty="0" smtClean="0">
              <a:latin typeface="Arial" pitchFamily="34" charset="0"/>
              <a:cs typeface="Arial" pitchFamily="34" charset="0"/>
            </a:endParaRPr>
          </a:p>
          <a:p>
            <a:pPr marL="457200" indent="-457200">
              <a:buFont typeface="+mj-lt"/>
              <a:buAutoNum type="arabicPeriod"/>
            </a:pPr>
            <a:r>
              <a:rPr lang="en-IN" sz="2400" dirty="0" smtClean="0">
                <a:latin typeface="Arial" pitchFamily="34" charset="0"/>
                <a:cs typeface="Arial" pitchFamily="34" charset="0"/>
              </a:rPr>
              <a:t>Concatenating two strings</a:t>
            </a:r>
          </a:p>
          <a:p>
            <a:pPr marL="457200" indent="-457200">
              <a:buFont typeface="+mj-lt"/>
              <a:buAutoNum type="arabicPeriod"/>
            </a:pPr>
            <a:endParaRPr lang="en-IN" sz="2400" dirty="0" smtClean="0">
              <a:latin typeface="Arial" pitchFamily="34" charset="0"/>
              <a:cs typeface="Arial" pitchFamily="34" charset="0"/>
            </a:endParaRPr>
          </a:p>
          <a:p>
            <a:pPr marL="457200" indent="-457200">
              <a:buFont typeface="+mj-lt"/>
              <a:buAutoNum type="arabicPeriod"/>
            </a:pPr>
            <a:r>
              <a:rPr lang="en-IN" sz="2400" dirty="0" smtClean="0">
                <a:latin typeface="Arial" pitchFamily="34" charset="0"/>
                <a:cs typeface="Arial" pitchFamily="34" charset="0"/>
              </a:rPr>
              <a:t>Finding the length of a string</a:t>
            </a:r>
          </a:p>
          <a:p>
            <a:pPr marL="457200" indent="-457200">
              <a:buFont typeface="+mj-lt"/>
              <a:buAutoNum type="arabicPeriod"/>
            </a:pPr>
            <a:endParaRPr lang="en-IN" sz="2400" dirty="0" smtClean="0">
              <a:latin typeface="Arial" pitchFamily="34" charset="0"/>
              <a:cs typeface="Arial" pitchFamily="34" charset="0"/>
            </a:endParaRPr>
          </a:p>
          <a:p>
            <a:pPr marL="457200" indent="-457200">
              <a:buFont typeface="+mj-lt"/>
              <a:buAutoNum type="arabicPeriod"/>
            </a:pPr>
            <a:r>
              <a:rPr lang="en-IN" sz="2400" dirty="0" smtClean="0">
                <a:latin typeface="Arial" pitchFamily="34" charset="0"/>
                <a:cs typeface="Arial" pitchFamily="34" charset="0"/>
              </a:rPr>
              <a:t>Reversing a string</a:t>
            </a:r>
          </a:p>
          <a:p>
            <a:pPr marL="457200" indent="-457200">
              <a:buFont typeface="+mj-lt"/>
              <a:buAutoNum type="arabicPeriod"/>
            </a:pPr>
            <a:endParaRPr lang="en-IN" sz="2400" dirty="0" smtClean="0">
              <a:latin typeface="Arial" pitchFamily="34" charset="0"/>
              <a:cs typeface="Arial" pitchFamily="34" charset="0"/>
            </a:endParaRPr>
          </a:p>
          <a:p>
            <a:pPr marL="457200" indent="-457200">
              <a:buFont typeface="+mj-lt"/>
              <a:buAutoNum type="arabicPeriod"/>
            </a:pPr>
            <a:r>
              <a:rPr lang="en-IN" sz="2400" dirty="0" smtClean="0">
                <a:latin typeface="Arial" pitchFamily="34" charset="0"/>
                <a:cs typeface="Arial" pitchFamily="34" charset="0"/>
              </a:rPr>
              <a:t>Copying one string to another</a:t>
            </a:r>
          </a:p>
          <a:p>
            <a:pPr marL="457200" indent="-457200">
              <a:buFont typeface="+mj-lt"/>
              <a:buAutoNum type="arabicPeriod"/>
            </a:pPr>
            <a:endParaRPr lang="en-IN" sz="2400" dirty="0" smtClean="0">
              <a:latin typeface="Arial" pitchFamily="34" charset="0"/>
              <a:cs typeface="Arial" pitchFamily="34" charset="0"/>
            </a:endParaRPr>
          </a:p>
          <a:p>
            <a:pPr marL="457200" indent="-457200">
              <a:buFont typeface="+mj-lt"/>
              <a:buAutoNum type="arabicPeriod"/>
            </a:pPr>
            <a:r>
              <a:rPr lang="en-IN" sz="2400" dirty="0" smtClean="0">
                <a:latin typeface="Arial" pitchFamily="34" charset="0"/>
                <a:cs typeface="Arial" pitchFamily="34" charset="0"/>
              </a:rPr>
              <a:t>Comparing two strings</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54</a:t>
            </a:fld>
            <a:endParaRPr lang="en-US" dirty="0"/>
          </a:p>
        </p:txBody>
      </p:sp>
      <p:sp>
        <p:nvSpPr>
          <p:cNvPr id="9" name="TextBox 8"/>
          <p:cNvSpPr txBox="1"/>
          <p:nvPr/>
        </p:nvSpPr>
        <p:spPr>
          <a:xfrm>
            <a:off x="533400" y="838200"/>
            <a:ext cx="8001000" cy="4093428"/>
          </a:xfrm>
          <a:prstGeom prst="rect">
            <a:avLst/>
          </a:prstGeom>
          <a:noFill/>
        </p:spPr>
        <p:txBody>
          <a:bodyPr wrap="square" rtlCol="0">
            <a:spAutoFit/>
          </a:bodyPr>
          <a:lstStyle/>
          <a:p>
            <a:r>
              <a:rPr lang="en-IN" sz="2000" b="1" u="sng" dirty="0" smtClean="0">
                <a:latin typeface="Arial" pitchFamily="34" charset="0"/>
                <a:cs typeface="Arial" pitchFamily="34" charset="0"/>
              </a:rPr>
              <a:t>Hands-on session</a:t>
            </a:r>
          </a:p>
          <a:p>
            <a:r>
              <a:rPr lang="en-IN" sz="2000" b="1" u="sng" dirty="0" smtClean="0">
                <a:latin typeface="Arial" pitchFamily="34" charset="0"/>
                <a:cs typeface="Arial" pitchFamily="34" charset="0"/>
              </a:rPr>
              <a:t>Programs</a:t>
            </a:r>
            <a:endParaRPr lang="en-IN" sz="2000" b="1" u="sng" dirty="0">
              <a:latin typeface="Arial" pitchFamily="34" charset="0"/>
              <a:cs typeface="Arial" pitchFamily="34" charset="0"/>
            </a:endParaRPr>
          </a:p>
          <a:p>
            <a:r>
              <a:rPr lang="en-IN" sz="2000" dirty="0" smtClean="0">
                <a:latin typeface="Arial" pitchFamily="34" charset="0"/>
                <a:cs typeface="Arial" pitchFamily="34" charset="0"/>
              </a:rPr>
              <a:t>Write a program in C to simulate a calculator with the following operations: +, -, * and /.</a:t>
            </a:r>
          </a:p>
          <a:p>
            <a:endParaRPr lang="en-IN" sz="2000" dirty="0">
              <a:latin typeface="Arial" pitchFamily="34" charset="0"/>
              <a:cs typeface="Arial" pitchFamily="34" charset="0"/>
            </a:endParaRPr>
          </a:p>
          <a:p>
            <a:r>
              <a:rPr lang="en-IN" sz="2000" dirty="0" smtClean="0">
                <a:latin typeface="Arial" pitchFamily="34" charset="0"/>
                <a:cs typeface="Arial" pitchFamily="34" charset="0"/>
              </a:rPr>
              <a:t> </a:t>
            </a:r>
          </a:p>
          <a:p>
            <a:r>
              <a:rPr lang="en-IN" sz="2000" dirty="0" smtClean="0">
                <a:latin typeface="Arial" pitchFamily="34" charset="0"/>
                <a:cs typeface="Arial" pitchFamily="34" charset="0"/>
              </a:rPr>
              <a:t>Write a program in C to print the tables from 1 to 12 in a format shown below:</a:t>
            </a:r>
          </a:p>
          <a:p>
            <a:endParaRPr lang="en-IN" sz="2000" dirty="0">
              <a:latin typeface="Arial" pitchFamily="34" charset="0"/>
              <a:cs typeface="Arial" pitchFamily="34" charset="0"/>
            </a:endParaRPr>
          </a:p>
          <a:p>
            <a:endParaRPr lang="en-IN" sz="2000" dirty="0">
              <a:latin typeface="Arial" pitchFamily="34" charset="0"/>
              <a:cs typeface="Arial" pitchFamily="34" charset="0"/>
            </a:endParaRPr>
          </a:p>
          <a:p>
            <a:r>
              <a:rPr lang="en-IN" sz="2000" dirty="0" smtClean="0">
                <a:latin typeface="Arial" pitchFamily="34" charset="0"/>
                <a:cs typeface="Arial" pitchFamily="34" charset="0"/>
              </a:rPr>
              <a:t>Write a program in C to convert a given string (for ex “1234”) to the corresponding integer.</a:t>
            </a:r>
          </a:p>
          <a:p>
            <a:endParaRPr lang="en-IN" sz="2000" dirty="0">
              <a:latin typeface="Arial" pitchFamily="34" charset="0"/>
              <a:cs typeface="Arial" pitchFamily="34" charset="0"/>
            </a:endParaRPr>
          </a:p>
        </p:txBody>
      </p:sp>
      <p:pic>
        <p:nvPicPr>
          <p:cNvPr id="2" name="Picture 2" descr="PES University"/>
          <p:cNvPicPr>
            <a:picLocks noChangeAspect="1" noChangeArrowheads="1"/>
          </p:cNvPicPr>
          <p:nvPr/>
        </p:nvPicPr>
        <p:blipFill>
          <a:blip r:embed="rId2"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7848600" y="6172200"/>
            <a:ext cx="838200" cy="369332"/>
          </a:xfrm>
          <a:prstGeom prst="rect">
            <a:avLst/>
          </a:prstGeom>
          <a:noFill/>
        </p:spPr>
        <p:txBody>
          <a:bodyPr wrap="square" rtlCol="0">
            <a:spAutoFit/>
          </a:bodyPr>
          <a:lstStyle/>
          <a:p>
            <a:fld id="{1E460F29-85B6-4916-A3EB-A100C93F602F}" type="slidenum">
              <a:rPr lang="en-US" smtClean="0"/>
              <a:pPr/>
              <a:t>55</a:t>
            </a:fld>
            <a:endParaRPr lang="en-US" dirty="0"/>
          </a:p>
        </p:txBody>
      </p:sp>
      <p:sp>
        <p:nvSpPr>
          <p:cNvPr id="9" name="TextBox 8"/>
          <p:cNvSpPr txBox="1"/>
          <p:nvPr/>
        </p:nvSpPr>
        <p:spPr>
          <a:xfrm>
            <a:off x="533400" y="838200"/>
            <a:ext cx="8001000" cy="3170099"/>
          </a:xfrm>
          <a:prstGeom prst="rect">
            <a:avLst/>
          </a:prstGeom>
          <a:noFill/>
        </p:spPr>
        <p:txBody>
          <a:bodyPr wrap="square" rtlCol="0">
            <a:spAutoFit/>
          </a:bodyPr>
          <a:lstStyle/>
          <a:p>
            <a:r>
              <a:rPr lang="en-IN" sz="2000" dirty="0" smtClean="0">
                <a:latin typeface="Arial" pitchFamily="34" charset="0"/>
                <a:cs typeface="Arial" pitchFamily="34" charset="0"/>
              </a:rPr>
              <a:t>Write a program to convert a given integer value to a string format. </a:t>
            </a:r>
          </a:p>
          <a:p>
            <a:endParaRPr lang="en-IN" sz="2000" dirty="0" smtClean="0">
              <a:latin typeface="Arial" pitchFamily="34" charset="0"/>
              <a:cs typeface="Arial" pitchFamily="34" charset="0"/>
              <a:hlinkClick r:id="rId2" action="ppaction://hlinkfile"/>
            </a:endParaRPr>
          </a:p>
          <a:p>
            <a:endParaRPr lang="en-IN" sz="2000" dirty="0">
              <a:latin typeface="Arial" pitchFamily="34" charset="0"/>
              <a:cs typeface="Arial" pitchFamily="34" charset="0"/>
            </a:endParaRPr>
          </a:p>
          <a:p>
            <a:r>
              <a:rPr lang="en-IN" sz="2000" dirty="0" smtClean="0">
                <a:latin typeface="Arial" pitchFamily="34" charset="0"/>
                <a:cs typeface="Arial" pitchFamily="34" charset="0"/>
              </a:rPr>
              <a:t>Write a program to convert a given integer into a string which has the binary equivalent of the number.</a:t>
            </a:r>
          </a:p>
          <a:p>
            <a:r>
              <a:rPr lang="en-IN" sz="2000" dirty="0" smtClean="0">
                <a:latin typeface="Arial" pitchFamily="34" charset="0"/>
                <a:cs typeface="Arial" pitchFamily="34" charset="0"/>
              </a:rPr>
              <a:t>Example: Assuming that an integer is 32-bits long and for the number 5, the resultant string should be</a:t>
            </a:r>
          </a:p>
          <a:p>
            <a:r>
              <a:rPr lang="en-IN" sz="2000" dirty="0" smtClean="0">
                <a:latin typeface="Arial" pitchFamily="34" charset="0"/>
                <a:cs typeface="Arial" pitchFamily="34" charset="0"/>
              </a:rPr>
              <a:t>“00000000000000000000000000000101”</a:t>
            </a:r>
          </a:p>
          <a:p>
            <a:endParaRPr lang="en-IN" sz="2000" dirty="0">
              <a:latin typeface="Arial" pitchFamily="34" charset="0"/>
              <a:cs typeface="Arial" pitchFamily="34" charset="0"/>
            </a:endParaRPr>
          </a:p>
          <a:p>
            <a:endParaRPr lang="en-IN" sz="2000" dirty="0" smtClean="0">
              <a:latin typeface="Arial" pitchFamily="34" charset="0"/>
              <a:cs typeface="Arial" pitchFamily="34" charset="0"/>
            </a:endParaRPr>
          </a:p>
        </p:txBody>
      </p:sp>
      <p:pic>
        <p:nvPicPr>
          <p:cNvPr id="2" name="Picture 2" descr="PES University"/>
          <p:cNvPicPr>
            <a:picLocks noChangeAspect="1" noChangeArrowheads="1"/>
          </p:cNvPicPr>
          <p:nvPr/>
        </p:nvPicPr>
        <p:blipFill>
          <a:blip r:embed="rId3" cstate="print"/>
          <a:srcRect/>
          <a:stretch>
            <a:fillRect/>
          </a:stretch>
        </p:blipFill>
        <p:spPr bwMode="auto">
          <a:xfrm>
            <a:off x="8305800" y="0"/>
            <a:ext cx="838200"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3785652"/>
          </a:xfrm>
          <a:prstGeom prst="rect">
            <a:avLst/>
          </a:prstGeom>
          <a:noFill/>
        </p:spPr>
        <p:txBody>
          <a:bodyPr wrap="square" rtlCol="0">
            <a:spAutoFit/>
          </a:bodyPr>
          <a:lstStyle/>
          <a:p>
            <a:r>
              <a:rPr lang="en-IN" sz="2400" b="1" u="sng" dirty="0" smtClean="0">
                <a:latin typeface="Arial" pitchFamily="34" charset="0"/>
                <a:cs typeface="Arial" pitchFamily="34" charset="0"/>
              </a:rPr>
              <a:t>Variable Length Arrays (C99)</a:t>
            </a:r>
          </a:p>
          <a:p>
            <a:r>
              <a:rPr lang="en-IN" sz="2400" dirty="0" smtClean="0">
                <a:latin typeface="Arial" pitchFamily="34" charset="0"/>
                <a:cs typeface="Arial" pitchFamily="34" charset="0"/>
              </a:rPr>
              <a:t>We can define arrays where the </a:t>
            </a:r>
            <a:r>
              <a:rPr lang="en-IN" sz="2400" u="sng" dirty="0" smtClean="0">
                <a:latin typeface="Arial" pitchFamily="34" charset="0"/>
                <a:cs typeface="Arial" pitchFamily="34" charset="0"/>
              </a:rPr>
              <a:t>dimensions are determined at runtime</a:t>
            </a:r>
            <a:r>
              <a:rPr lang="en-IN" sz="2400" dirty="0" smtClean="0">
                <a:latin typeface="Arial" pitchFamily="34" charset="0"/>
                <a:cs typeface="Arial" pitchFamily="34" charset="0"/>
              </a:rPr>
              <a:t>, when you execute the program.</a:t>
            </a:r>
          </a:p>
          <a:p>
            <a:endParaRPr lang="en-IN" sz="2400" dirty="0" smtClean="0">
              <a:latin typeface="Arial" pitchFamily="34" charset="0"/>
              <a:cs typeface="Arial" pitchFamily="34" charset="0"/>
            </a:endParaRP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size = 0;</a:t>
            </a:r>
          </a:p>
          <a:p>
            <a:r>
              <a:rPr lang="en-IN" sz="2400" dirty="0" err="1" smtClean="0">
                <a:latin typeface="Arial" pitchFamily="34" charset="0"/>
                <a:cs typeface="Arial" pitchFamily="34" charset="0"/>
              </a:rPr>
              <a:t>printf</a:t>
            </a:r>
            <a:r>
              <a:rPr lang="en-IN" sz="2400" dirty="0" smtClean="0">
                <a:latin typeface="Arial" pitchFamily="34" charset="0"/>
                <a:cs typeface="Arial" pitchFamily="34" charset="0"/>
              </a:rPr>
              <a:t>("Enter the number of elements you want to store: ");</a:t>
            </a:r>
          </a:p>
          <a:p>
            <a:r>
              <a:rPr lang="en-IN" sz="2400" dirty="0" err="1" smtClean="0">
                <a:latin typeface="Arial" pitchFamily="34" charset="0"/>
                <a:cs typeface="Arial" pitchFamily="34" charset="0"/>
              </a:rPr>
              <a:t>scanf</a:t>
            </a:r>
            <a:r>
              <a:rPr lang="en-IN" sz="2400" dirty="0" smtClean="0">
                <a:latin typeface="Arial" pitchFamily="34" charset="0"/>
                <a:cs typeface="Arial" pitchFamily="34" charset="0"/>
              </a:rPr>
              <a:t>("%d", &amp;size);</a:t>
            </a:r>
          </a:p>
          <a:p>
            <a:r>
              <a:rPr lang="en-IN" sz="2400" dirty="0" smtClean="0">
                <a:latin typeface="Arial" pitchFamily="34" charset="0"/>
                <a:cs typeface="Arial" pitchFamily="34" charset="0"/>
              </a:rPr>
              <a:t>float values[size];</a:t>
            </a:r>
          </a:p>
          <a:p>
            <a:endParaRPr lang="en-IN" sz="2400" dirty="0" smtClean="0">
              <a:latin typeface="Arial" pitchFamily="34" charset="0"/>
              <a:cs typeface="Arial" pitchFamily="34" charset="0"/>
            </a:endParaRPr>
          </a:p>
          <a:p>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78313"/>
          </a:xfrm>
          <a:prstGeom prst="rect">
            <a:avLst/>
          </a:prstGeom>
          <a:noFill/>
        </p:spPr>
        <p:txBody>
          <a:bodyPr wrap="square" rtlCol="0">
            <a:spAutoFit/>
          </a:bodyPr>
          <a:lstStyle/>
          <a:p>
            <a:r>
              <a:rPr lang="en-IN" dirty="0" smtClean="0">
                <a:latin typeface="Arial" pitchFamily="34" charset="0"/>
                <a:cs typeface="Arial" pitchFamily="34" charset="0"/>
              </a:rPr>
              <a:t>You can also define arrays with two or more dimensions with any or all of the dimensions determined at execution time. For example:</a:t>
            </a:r>
          </a:p>
          <a:p>
            <a:r>
              <a:rPr lang="en-IN" dirty="0" err="1" smtClean="0">
                <a:latin typeface="Arial" pitchFamily="34" charset="0"/>
                <a:cs typeface="Arial" pitchFamily="34" charset="0"/>
              </a:rPr>
              <a:t>int</a:t>
            </a:r>
            <a:r>
              <a:rPr lang="en-IN" dirty="0" smtClean="0">
                <a:latin typeface="Arial" pitchFamily="34" charset="0"/>
                <a:cs typeface="Arial" pitchFamily="34" charset="0"/>
              </a:rPr>
              <a:t> rows = 0;</a:t>
            </a:r>
          </a:p>
          <a:p>
            <a:r>
              <a:rPr lang="en-IN" dirty="0" err="1" smtClean="0">
                <a:latin typeface="Arial" pitchFamily="34" charset="0"/>
                <a:cs typeface="Arial" pitchFamily="34" charset="0"/>
              </a:rPr>
              <a:t>int</a:t>
            </a:r>
            <a:r>
              <a:rPr lang="en-IN" dirty="0" smtClean="0">
                <a:latin typeface="Arial" pitchFamily="34" charset="0"/>
                <a:cs typeface="Arial" pitchFamily="34" charset="0"/>
              </a:rPr>
              <a:t> columns = 0;</a:t>
            </a:r>
          </a:p>
          <a:p>
            <a:r>
              <a:rPr lang="en-IN" dirty="0" err="1" smtClean="0">
                <a:latin typeface="Arial" pitchFamily="34" charset="0"/>
                <a:cs typeface="Arial" pitchFamily="34" charset="0"/>
              </a:rPr>
              <a:t>printf</a:t>
            </a:r>
            <a:r>
              <a:rPr lang="en-IN" dirty="0" smtClean="0">
                <a:latin typeface="Arial" pitchFamily="34" charset="0"/>
                <a:cs typeface="Arial" pitchFamily="34" charset="0"/>
              </a:rPr>
              <a:t>("Enter the number of rows you want to store: ");</a:t>
            </a:r>
          </a:p>
          <a:p>
            <a:r>
              <a:rPr lang="en-IN" dirty="0" err="1" smtClean="0">
                <a:latin typeface="Arial" pitchFamily="34" charset="0"/>
                <a:cs typeface="Arial" pitchFamily="34" charset="0"/>
              </a:rPr>
              <a:t>scanf</a:t>
            </a:r>
            <a:r>
              <a:rPr lang="en-IN" dirty="0" smtClean="0">
                <a:latin typeface="Arial" pitchFamily="34" charset="0"/>
                <a:cs typeface="Arial" pitchFamily="34" charset="0"/>
              </a:rPr>
              <a:t>("%d", &amp;rows);</a:t>
            </a:r>
          </a:p>
          <a:p>
            <a:r>
              <a:rPr lang="en-IN" dirty="0" err="1" smtClean="0">
                <a:latin typeface="Arial" pitchFamily="34" charset="0"/>
                <a:cs typeface="Arial" pitchFamily="34" charset="0"/>
              </a:rPr>
              <a:t>printf</a:t>
            </a:r>
            <a:r>
              <a:rPr lang="en-IN" dirty="0" smtClean="0">
                <a:latin typeface="Arial" pitchFamily="34" charset="0"/>
                <a:cs typeface="Arial" pitchFamily="34" charset="0"/>
              </a:rPr>
              <a:t>("Enter the number of columns in a row: ");</a:t>
            </a:r>
          </a:p>
          <a:p>
            <a:r>
              <a:rPr lang="en-IN" dirty="0" err="1" smtClean="0">
                <a:latin typeface="Arial" pitchFamily="34" charset="0"/>
                <a:cs typeface="Arial" pitchFamily="34" charset="0"/>
              </a:rPr>
              <a:t>scanf</a:t>
            </a:r>
            <a:r>
              <a:rPr lang="en-IN" dirty="0" smtClean="0">
                <a:latin typeface="Arial" pitchFamily="34" charset="0"/>
                <a:cs typeface="Arial" pitchFamily="34" charset="0"/>
              </a:rPr>
              <a:t>("%d", &amp;columns);</a:t>
            </a:r>
          </a:p>
          <a:p>
            <a:r>
              <a:rPr lang="en-IN" dirty="0" smtClean="0">
                <a:latin typeface="Arial" pitchFamily="34" charset="0"/>
                <a:cs typeface="Arial" pitchFamily="34" charset="0"/>
              </a:rPr>
              <a:t>float beans[rows][columns];</a:t>
            </a:r>
          </a:p>
          <a:p>
            <a:endParaRPr lang="en-IN" dirty="0" smtClean="0">
              <a:latin typeface="Arial" pitchFamily="34" charset="0"/>
              <a:cs typeface="Arial" pitchFamily="34" charset="0"/>
            </a:endParaRPr>
          </a:p>
          <a:p>
            <a:r>
              <a:rPr lang="en-IN" u="sng" dirty="0" smtClean="0">
                <a:latin typeface="Arial" pitchFamily="34" charset="0"/>
                <a:cs typeface="Arial" pitchFamily="34" charset="0"/>
              </a:rPr>
              <a:t>A C11-conforming compiler does not have to implement support for variable length arrays because it is an optional feature</a:t>
            </a:r>
            <a:r>
              <a:rPr lang="en-IN" dirty="0" smtClean="0">
                <a:latin typeface="Arial" pitchFamily="34" charset="0"/>
                <a:cs typeface="Arial" pitchFamily="34" charset="0"/>
              </a:rPr>
              <a:t>. If it does not, the symbol __STDC_NO_VLA__ must be defined as 1. You can check for support for variable length arrays using this code:</a:t>
            </a:r>
          </a:p>
          <a:p>
            <a:r>
              <a:rPr lang="en-IN" dirty="0" smtClean="0">
                <a:latin typeface="Arial" pitchFamily="34" charset="0"/>
                <a:cs typeface="Arial" pitchFamily="34" charset="0"/>
              </a:rPr>
              <a:t>#</a:t>
            </a:r>
            <a:r>
              <a:rPr lang="en-IN" dirty="0" err="1" smtClean="0">
                <a:latin typeface="Arial" pitchFamily="34" charset="0"/>
                <a:cs typeface="Arial" pitchFamily="34" charset="0"/>
              </a:rPr>
              <a:t>ifdef</a:t>
            </a:r>
            <a:r>
              <a:rPr lang="en-IN" dirty="0" smtClean="0">
                <a:latin typeface="Arial" pitchFamily="34" charset="0"/>
                <a:cs typeface="Arial" pitchFamily="34" charset="0"/>
              </a:rPr>
              <a:t> __STDC_NO_VLA__</a:t>
            </a:r>
          </a:p>
          <a:p>
            <a:r>
              <a:rPr lang="en-IN" dirty="0" err="1" smtClean="0">
                <a:latin typeface="Arial" pitchFamily="34" charset="0"/>
                <a:cs typeface="Arial" pitchFamily="34" charset="0"/>
              </a:rPr>
              <a:t>printf</a:t>
            </a:r>
            <a:r>
              <a:rPr lang="en-IN" dirty="0" smtClean="0">
                <a:latin typeface="Arial" pitchFamily="34" charset="0"/>
                <a:cs typeface="Arial" pitchFamily="34" charset="0"/>
              </a:rPr>
              <a:t>("Variable length arrays are not supported.\n");</a:t>
            </a:r>
          </a:p>
          <a:p>
            <a:r>
              <a:rPr lang="en-IN" dirty="0" smtClean="0">
                <a:latin typeface="Arial" pitchFamily="34" charset="0"/>
                <a:cs typeface="Arial" pitchFamily="34" charset="0"/>
              </a:rPr>
              <a:t>exit(1);</a:t>
            </a:r>
          </a:p>
          <a:p>
            <a:r>
              <a:rPr lang="en-IN" dirty="0" smtClean="0">
                <a:latin typeface="Arial" pitchFamily="34" charset="0"/>
                <a:cs typeface="Arial" pitchFamily="34" charset="0"/>
              </a:rPr>
              <a:t>#</a:t>
            </a:r>
            <a:r>
              <a:rPr lang="en-IN" dirty="0" err="1" smtClean="0">
                <a:latin typeface="Arial" pitchFamily="34" charset="0"/>
                <a:cs typeface="Arial" pitchFamily="34" charset="0"/>
              </a:rPr>
              <a:t>endif</a:t>
            </a:r>
            <a:endParaRPr lang="en-IN"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b="1" u="sng" dirty="0" smtClean="0">
                <a:latin typeface="Arial" pitchFamily="34" charset="0"/>
                <a:cs typeface="Arial" pitchFamily="34" charset="0"/>
              </a:rPr>
              <a:t>String</a:t>
            </a:r>
          </a:p>
          <a:p>
            <a:r>
              <a:rPr lang="en-IN" dirty="0" smtClean="0">
                <a:latin typeface="Arial" pitchFamily="34" charset="0"/>
                <a:cs typeface="Arial" pitchFamily="34" charset="0"/>
              </a:rPr>
              <a:t>A </a:t>
            </a:r>
            <a:r>
              <a:rPr lang="en-IN" i="1" dirty="0" smtClean="0">
                <a:latin typeface="Arial" pitchFamily="34" charset="0"/>
                <a:cs typeface="Arial" pitchFamily="34" charset="0"/>
              </a:rPr>
              <a:t>string constant is a sequence of characters or symbols </a:t>
            </a:r>
            <a:r>
              <a:rPr lang="en-IN" dirty="0" smtClean="0">
                <a:latin typeface="Arial" pitchFamily="34" charset="0"/>
                <a:cs typeface="Arial" pitchFamily="34" charset="0"/>
              </a:rPr>
              <a:t>between a pair of double-quote characters. Anything between a pair of double quotes is interpreted by the compiler as a string, including any special characters and embedded spaces.</a:t>
            </a:r>
          </a:p>
          <a:p>
            <a:endParaRPr lang="en-IN" dirty="0" smtClean="0">
              <a:latin typeface="Arial" pitchFamily="34" charset="0"/>
              <a:cs typeface="Arial" pitchFamily="34" charset="0"/>
            </a:endParaRPr>
          </a:p>
          <a:p>
            <a:r>
              <a:rPr lang="en-IN" b="1" u="sng" dirty="0" smtClean="0">
                <a:latin typeface="Arial" pitchFamily="34" charset="0"/>
                <a:cs typeface="Arial" pitchFamily="34" charset="0"/>
              </a:rPr>
              <a:t>Variables that store Strings</a:t>
            </a:r>
          </a:p>
          <a:p>
            <a:r>
              <a:rPr lang="en-IN" dirty="0" smtClean="0">
                <a:latin typeface="Arial" pitchFamily="34" charset="0"/>
                <a:cs typeface="Arial" pitchFamily="34" charset="0"/>
              </a:rPr>
              <a:t>C has no specific provision within its syntax for variables that store strings, and because there are no string variable types, there are no special operators in the language for processing strings. This is not a problem though, because the standard library provides an extensive range of functions to handle strings. </a:t>
            </a:r>
          </a:p>
          <a:p>
            <a:endParaRPr lang="en-IN" dirty="0" smtClean="0">
              <a:latin typeface="Arial" pitchFamily="34" charset="0"/>
              <a:cs typeface="Arial" pitchFamily="34" charset="0"/>
            </a:endParaRPr>
          </a:p>
          <a:p>
            <a:r>
              <a:rPr lang="en-IN" dirty="0" smtClean="0">
                <a:latin typeface="Arial" pitchFamily="34" charset="0"/>
                <a:cs typeface="Arial" pitchFamily="34" charset="0"/>
              </a:rPr>
              <a:t>We use an array of type char to hold strings. This is the simplest form of string variable. You can declare an array variable like this:</a:t>
            </a:r>
          </a:p>
          <a:p>
            <a:r>
              <a:rPr lang="en-IN" dirty="0" smtClean="0">
                <a:latin typeface="Arial" pitchFamily="34" charset="0"/>
                <a:cs typeface="Arial" pitchFamily="34" charset="0"/>
              </a:rPr>
              <a:t>char saying[20];</a:t>
            </a:r>
          </a:p>
          <a:p>
            <a:r>
              <a:rPr lang="en-IN" dirty="0" smtClean="0">
                <a:latin typeface="Arial" pitchFamily="34" charset="0"/>
                <a:cs typeface="Arial" pitchFamily="34" charset="0"/>
              </a:rPr>
              <a:t>This variable can accommodate a string that contains up to 19 characters, because you must allow one element for the termination character. Of course, you could also use this array to store 20 characters that are not a string.</a:t>
            </a:r>
            <a:endParaRPr lang="en-IN"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816977"/>
          </a:xfrm>
          <a:prstGeom prst="rect">
            <a:avLst/>
          </a:prstGeom>
          <a:noFill/>
        </p:spPr>
        <p:txBody>
          <a:bodyPr wrap="square" rtlCol="0">
            <a:spAutoFit/>
          </a:bodyPr>
          <a:lstStyle/>
          <a:p>
            <a:r>
              <a:rPr lang="en-IN" sz="2000" b="1" u="sng" dirty="0" smtClean="0">
                <a:latin typeface="Arial" pitchFamily="34" charset="0"/>
                <a:cs typeface="Arial" pitchFamily="34" charset="0"/>
              </a:rPr>
              <a:t>Caution </a:t>
            </a:r>
          </a:p>
          <a:p>
            <a:r>
              <a:rPr lang="en-IN" sz="2000" dirty="0" smtClean="0">
                <a:latin typeface="Arial" pitchFamily="34" charset="0"/>
                <a:cs typeface="Arial" pitchFamily="34" charset="0"/>
              </a:rPr>
              <a:t>Remember that when you specify the dimension of an array that you intend to use to store a string, it must be at least one greater than the number of characters in the string that you want to store. The compiler automatically adds \0 to the end of every string constant.</a:t>
            </a:r>
          </a:p>
          <a:p>
            <a:endParaRPr lang="en-IN" sz="2000" dirty="0" smtClean="0">
              <a:latin typeface="Arial" pitchFamily="34" charset="0"/>
              <a:cs typeface="Arial" pitchFamily="34" charset="0"/>
            </a:endParaRPr>
          </a:p>
          <a:p>
            <a:r>
              <a:rPr lang="en-IN" dirty="0" smtClean="0">
                <a:latin typeface="Arial" pitchFamily="34" charset="0"/>
                <a:cs typeface="Arial" pitchFamily="34" charset="0"/>
              </a:rPr>
              <a:t>You can initialize a string variable when you declare it:</a:t>
            </a:r>
          </a:p>
          <a:p>
            <a:r>
              <a:rPr lang="en-IN" dirty="0" smtClean="0">
                <a:latin typeface="Arial" pitchFamily="34" charset="0"/>
                <a:cs typeface="Arial" pitchFamily="34" charset="0"/>
              </a:rPr>
              <a:t>char saying[] = "This is a string.";</a:t>
            </a:r>
          </a:p>
          <a:p>
            <a:endParaRPr lang="en-IN" dirty="0" smtClean="0">
              <a:latin typeface="Arial" pitchFamily="34" charset="0"/>
              <a:cs typeface="Arial" pitchFamily="34" charset="0"/>
            </a:endParaRPr>
          </a:p>
          <a:p>
            <a:r>
              <a:rPr lang="en-IN" dirty="0" smtClean="0">
                <a:latin typeface="Arial" pitchFamily="34" charset="0"/>
                <a:cs typeface="Arial" pitchFamily="34" charset="0"/>
              </a:rPr>
              <a:t>Initializing a char array and declaring it as constant is a good way of handling standard messages:</a:t>
            </a:r>
          </a:p>
          <a:p>
            <a:r>
              <a:rPr lang="en-IN" dirty="0" smtClean="0">
                <a:latin typeface="Arial" pitchFamily="34" charset="0"/>
                <a:cs typeface="Arial" pitchFamily="34" charset="0"/>
              </a:rPr>
              <a:t>const char message[] = "The end of the world is nigh.";</a:t>
            </a:r>
          </a:p>
          <a:p>
            <a:endParaRPr lang="en-IN" dirty="0" smtClean="0">
              <a:latin typeface="Arial" pitchFamily="34" charset="0"/>
              <a:cs typeface="Arial" pitchFamily="34" charset="0"/>
            </a:endParaRPr>
          </a:p>
          <a:p>
            <a:r>
              <a:rPr lang="en-IN" dirty="0" smtClean="0">
                <a:latin typeface="Arial" pitchFamily="34" charset="0"/>
                <a:cs typeface="Arial" pitchFamily="34" charset="0"/>
              </a:rPr>
              <a:t>Because you declare message as const, it’s protected from being modified explicitly within the program. Any attempt to do so will result in an error message from the compiler. This technique for defining standard messages is particularly useful if they’re used in many places within a program. It prevents accidental modification of such constants in other parts of the program. Of course, if you do need to be able to change the message, then you shouldn’t specify the array as const.</a:t>
            </a:r>
            <a:endParaRPr lang="en-IN"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icture 3"/>
          <p:cNvPicPr/>
          <p:nvPr/>
        </p:nvPicPr>
        <p:blipFill>
          <a:blip r:embed="rId2" cstate="print"/>
          <a:stretch>
            <a:fillRect/>
          </a:stretch>
        </p:blipFill>
        <p:spPr>
          <a:xfrm>
            <a:off x="7162920" y="228600"/>
            <a:ext cx="1827000" cy="565200"/>
          </a:xfrm>
          <a:prstGeom prst="rect">
            <a:avLst/>
          </a:prstGeom>
          <a:ln>
            <a:noFill/>
          </a:ln>
        </p:spPr>
      </p:pic>
      <p:sp>
        <p:nvSpPr>
          <p:cNvPr id="186" name="CustomShape 2"/>
          <p:cNvSpPr/>
          <p:nvPr/>
        </p:nvSpPr>
        <p:spPr>
          <a:xfrm>
            <a:off x="872640" y="936000"/>
            <a:ext cx="7694280" cy="475092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p:txBody>
      </p:sp>
      <p:sp>
        <p:nvSpPr>
          <p:cNvPr id="188" name="CustomShape 4"/>
          <p:cNvSpPr/>
          <p:nvPr/>
        </p:nvSpPr>
        <p:spPr>
          <a:xfrm>
            <a:off x="8101440" y="6192000"/>
            <a:ext cx="1220400" cy="428400"/>
          </a:xfrm>
          <a:prstGeom prst="rect">
            <a:avLst/>
          </a:prstGeom>
          <a:noFill/>
          <a:ln>
            <a:noFill/>
          </a:ln>
        </p:spPr>
      </p:sp>
      <p:sp>
        <p:nvSpPr>
          <p:cNvPr id="189" name="CustomShape 5"/>
          <p:cNvSpPr/>
          <p:nvPr/>
        </p:nvSpPr>
        <p:spPr>
          <a:xfrm>
            <a:off x="432000" y="864000"/>
            <a:ext cx="8206920" cy="3631800"/>
          </a:xfrm>
          <a:prstGeom prst="rect">
            <a:avLst/>
          </a:prstGeom>
          <a:noFill/>
          <a:ln>
            <a:noFill/>
          </a:ln>
        </p:spPr>
        <p:txBody>
          <a:bodyPr lIns="90000" tIns="45000" rIns="90000" bIns="45000"/>
          <a:lstStyle/>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7" name="TextBox 6"/>
          <p:cNvSpPr txBox="1"/>
          <p:nvPr/>
        </p:nvSpPr>
        <p:spPr>
          <a:xfrm>
            <a:off x="762000" y="914400"/>
            <a:ext cx="7924800" cy="4893647"/>
          </a:xfrm>
          <a:prstGeom prst="rect">
            <a:avLst/>
          </a:prstGeom>
          <a:noFill/>
        </p:spPr>
        <p:txBody>
          <a:bodyPr wrap="square" rtlCol="0">
            <a:spAutoFit/>
          </a:bodyPr>
          <a:lstStyle/>
          <a:p>
            <a:r>
              <a:rPr lang="en-US" sz="2400" b="1" u="sng" dirty="0" smtClean="0">
                <a:latin typeface="Arial" pitchFamily="34" charset="0"/>
                <a:cs typeface="Arial" pitchFamily="34" charset="0"/>
              </a:rPr>
              <a:t>Why functions?</a:t>
            </a:r>
          </a:p>
          <a:p>
            <a:pPr marL="457200" indent="-457200">
              <a:buFont typeface="+mj-lt"/>
              <a:buAutoNum type="arabicPeriod"/>
            </a:pPr>
            <a:r>
              <a:rPr lang="en-US" sz="2400" dirty="0" smtClean="0">
                <a:latin typeface="Arial" pitchFamily="34" charset="0"/>
                <a:cs typeface="Arial" pitchFamily="34" charset="0"/>
              </a:rPr>
              <a:t>Creating a new function gives you an opportunity to name a group of statements, which makes your program easier to read, understand, and debug.</a:t>
            </a:r>
          </a:p>
          <a:p>
            <a:pPr marL="457200" indent="-457200">
              <a:buFont typeface="+mj-lt"/>
              <a:buAutoNum type="arabicPeriod"/>
            </a:pPr>
            <a:r>
              <a:rPr lang="en-US" sz="2400" dirty="0" smtClean="0">
                <a:latin typeface="Arial" pitchFamily="34" charset="0"/>
                <a:cs typeface="Arial" pitchFamily="34" charset="0"/>
              </a:rPr>
              <a:t>Functions </a:t>
            </a:r>
            <a:r>
              <a:rPr lang="en-US" sz="2400" u="sng" dirty="0" smtClean="0">
                <a:latin typeface="Arial" pitchFamily="34" charset="0"/>
                <a:cs typeface="Arial" pitchFamily="34" charset="0"/>
              </a:rPr>
              <a:t>can make a program smaller </a:t>
            </a:r>
            <a:r>
              <a:rPr lang="en-US" sz="2400" dirty="0" smtClean="0">
                <a:latin typeface="Arial" pitchFamily="34" charset="0"/>
                <a:cs typeface="Arial" pitchFamily="34" charset="0"/>
              </a:rPr>
              <a:t>by eliminating repetitive code. Later, if you make a change, you only have to make it in one place.</a:t>
            </a:r>
          </a:p>
          <a:p>
            <a:pPr marL="457200" indent="-457200">
              <a:buFont typeface="+mj-lt"/>
              <a:buAutoNum type="arabicPeriod"/>
            </a:pPr>
            <a:r>
              <a:rPr lang="en-US" sz="2400" dirty="0" smtClean="0">
                <a:latin typeface="Arial" pitchFamily="34" charset="0"/>
                <a:cs typeface="Arial" pitchFamily="34" charset="0"/>
              </a:rPr>
              <a:t>Dividing a long program into functions allows you to </a:t>
            </a:r>
            <a:r>
              <a:rPr lang="en-US" sz="2400" u="sng" dirty="0" smtClean="0">
                <a:latin typeface="Arial" pitchFamily="34" charset="0"/>
                <a:cs typeface="Arial" pitchFamily="34" charset="0"/>
              </a:rPr>
              <a:t>debug the parts one at a time </a:t>
            </a:r>
            <a:r>
              <a:rPr lang="en-US" sz="2400" dirty="0" smtClean="0">
                <a:latin typeface="Arial" pitchFamily="34" charset="0"/>
                <a:cs typeface="Arial" pitchFamily="34" charset="0"/>
              </a:rPr>
              <a:t>and then assemble them into a working whole.</a:t>
            </a:r>
          </a:p>
          <a:p>
            <a:pPr marL="457200" indent="-457200">
              <a:buFont typeface="+mj-lt"/>
              <a:buAutoNum type="arabicPeriod"/>
            </a:pPr>
            <a:r>
              <a:rPr lang="en-US" sz="2400" dirty="0" smtClean="0">
                <a:latin typeface="Arial" pitchFamily="34" charset="0"/>
                <a:cs typeface="Arial" pitchFamily="34" charset="0"/>
              </a:rPr>
              <a:t>Well-designed functions are often useful for many programs. Once you write and debug one, you can </a:t>
            </a:r>
            <a:r>
              <a:rPr lang="en-US" sz="2400" u="sng" dirty="0" smtClean="0">
                <a:latin typeface="Arial" pitchFamily="34" charset="0"/>
                <a:cs typeface="Arial" pitchFamily="34" charset="0"/>
              </a:rPr>
              <a:t>reuse it</a:t>
            </a:r>
            <a:r>
              <a:rPr lang="en-US" sz="2400" dirty="0" smtClean="0">
                <a:latin typeface="Arial" pitchFamily="34" charset="0"/>
                <a:cs typeface="Arial" pitchFamily="34" charset="0"/>
              </a:rPr>
              <a:t>.</a:t>
            </a:r>
            <a:endParaRPr lang="en-US" sz="2400" b="1" u="sng"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55312"/>
          </a:xfrm>
          <a:prstGeom prst="rect">
            <a:avLst/>
          </a:prstGeom>
          <a:noFill/>
        </p:spPr>
        <p:txBody>
          <a:bodyPr wrap="square" rtlCol="0">
            <a:spAutoFit/>
          </a:bodyPr>
          <a:lstStyle/>
          <a:p>
            <a:r>
              <a:rPr lang="en-IN" b="1" u="sng" dirty="0" smtClean="0">
                <a:latin typeface="Arial" pitchFamily="34" charset="0"/>
                <a:cs typeface="Arial" pitchFamily="34" charset="0"/>
              </a:rPr>
              <a:t>Arrays of Strings</a:t>
            </a:r>
          </a:p>
          <a:p>
            <a:r>
              <a:rPr lang="en-IN" dirty="0" smtClean="0">
                <a:latin typeface="Arial" pitchFamily="34" charset="0"/>
                <a:cs typeface="Arial" pitchFamily="34" charset="0"/>
              </a:rPr>
              <a:t>You can use a two-dimensional array of elements of type char to store strings, where each row holds a separate string. In this way you can store a whole bunch of strings and refer to any of them through a single variable name, as in this example:</a:t>
            </a:r>
          </a:p>
          <a:p>
            <a:r>
              <a:rPr lang="en-IN" dirty="0" smtClean="0">
                <a:latin typeface="Arial" pitchFamily="34" charset="0"/>
                <a:cs typeface="Arial" pitchFamily="34" charset="0"/>
              </a:rPr>
              <a:t>char sayings[3][32] = {</a:t>
            </a:r>
          </a:p>
          <a:p>
            <a:r>
              <a:rPr lang="en-IN" dirty="0" smtClean="0">
                <a:latin typeface="Arial" pitchFamily="34" charset="0"/>
                <a:cs typeface="Arial" pitchFamily="34" charset="0"/>
              </a:rPr>
              <a:t>"Manners </a:t>
            </a:r>
            <a:r>
              <a:rPr lang="en-IN" dirty="0" err="1" smtClean="0">
                <a:latin typeface="Arial" pitchFamily="34" charset="0"/>
                <a:cs typeface="Arial" pitchFamily="34" charset="0"/>
              </a:rPr>
              <a:t>maketh</a:t>
            </a:r>
            <a:r>
              <a:rPr lang="en-IN" dirty="0" smtClean="0">
                <a:latin typeface="Arial" pitchFamily="34" charset="0"/>
                <a:cs typeface="Arial" pitchFamily="34" charset="0"/>
              </a:rPr>
              <a:t> man.",</a:t>
            </a:r>
          </a:p>
          <a:p>
            <a:r>
              <a:rPr lang="en-IN" dirty="0" smtClean="0">
                <a:latin typeface="Arial" pitchFamily="34" charset="0"/>
                <a:cs typeface="Arial" pitchFamily="34" charset="0"/>
              </a:rPr>
              <a:t>"Many hands make light work.",</a:t>
            </a:r>
          </a:p>
          <a:p>
            <a:r>
              <a:rPr lang="en-IN" dirty="0" smtClean="0">
                <a:latin typeface="Arial" pitchFamily="34" charset="0"/>
                <a:cs typeface="Arial" pitchFamily="34" charset="0"/>
              </a:rPr>
              <a:t>"Too many cooks spoil the broth."</a:t>
            </a:r>
          </a:p>
          <a:p>
            <a:r>
              <a:rPr lang="en-IN" dirty="0" smtClean="0">
                <a:latin typeface="Arial" pitchFamily="34" charset="0"/>
                <a:cs typeface="Arial" pitchFamily="34" charset="0"/>
              </a:rPr>
              <a:t>};</a:t>
            </a:r>
          </a:p>
          <a:p>
            <a:endParaRPr lang="en-IN" dirty="0" smtClean="0">
              <a:latin typeface="Arial" pitchFamily="34" charset="0"/>
              <a:cs typeface="Arial" pitchFamily="34" charset="0"/>
            </a:endParaRPr>
          </a:p>
          <a:p>
            <a:r>
              <a:rPr lang="en-IN" dirty="0" smtClean="0">
                <a:latin typeface="Arial" pitchFamily="34" charset="0"/>
                <a:cs typeface="Arial" pitchFamily="34" charset="0"/>
              </a:rPr>
              <a:t>This definition creates an array of three rows of 32 characters. The strings between the braces will be assigned in sequence to the three rows of the array, sayings[0], sayings[1], and sayings[2]. Note that you don’t need to put braces around each string. The compiler deduces that each string is intended to initialize one row of the array. The first dimension specifies the number of strings that the array can store. The second dimension is specified as 32, which is just sufficient to accommodate the longest string, including its terminating \0 character.</a:t>
            </a:r>
            <a:endParaRPr lang="en-IN"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The Idea of a Pointer</a:t>
            </a:r>
          </a:p>
          <a:p>
            <a:r>
              <a:rPr lang="en-IN" sz="2000" dirty="0" smtClean="0">
                <a:latin typeface="Arial" pitchFamily="34" charset="0"/>
                <a:cs typeface="Arial" pitchFamily="34" charset="0"/>
              </a:rPr>
              <a:t>C provides a remarkably useful type of variable called a pointer. </a:t>
            </a:r>
            <a:r>
              <a:rPr lang="en-IN" sz="2000" u="sng" dirty="0" smtClean="0">
                <a:latin typeface="Arial" pitchFamily="34" charset="0"/>
                <a:cs typeface="Arial" pitchFamily="34" charset="0"/>
              </a:rPr>
              <a:t>A </a:t>
            </a:r>
            <a:r>
              <a:rPr lang="en-IN" sz="2000" i="1" u="sng" dirty="0" smtClean="0">
                <a:latin typeface="Arial" pitchFamily="34" charset="0"/>
                <a:cs typeface="Arial" pitchFamily="34" charset="0"/>
              </a:rPr>
              <a:t>pointer </a:t>
            </a:r>
            <a:r>
              <a:rPr lang="en-IN" sz="2000" u="sng" dirty="0" smtClean="0">
                <a:latin typeface="Arial" pitchFamily="34" charset="0"/>
                <a:cs typeface="Arial" pitchFamily="34" charset="0"/>
              </a:rPr>
              <a:t>is a variable that stores an address—that is, its value is the address of another location in memory that can contain a value</a:t>
            </a:r>
            <a:r>
              <a:rPr lang="en-IN" sz="2000" dirty="0" smtClean="0">
                <a:latin typeface="Arial" pitchFamily="34" charset="0"/>
                <a:cs typeface="Arial" pitchFamily="34" charset="0"/>
              </a:rPr>
              <a:t>.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already used an address when you used the </a:t>
            </a:r>
            <a:r>
              <a:rPr lang="en-IN" sz="2000" dirty="0" err="1" smtClean="0">
                <a:latin typeface="Arial" pitchFamily="34" charset="0"/>
                <a:cs typeface="Arial" pitchFamily="34" charset="0"/>
              </a:rPr>
              <a:t>scanf</a:t>
            </a:r>
            <a:r>
              <a:rPr lang="en-IN" sz="2000" dirty="0" smtClean="0">
                <a:latin typeface="Arial" pitchFamily="34" charset="0"/>
                <a:cs typeface="Arial" pitchFamily="34" charset="0"/>
              </a:rPr>
              <a:t>() function. A pointer variable with the name </a:t>
            </a:r>
            <a:r>
              <a:rPr lang="en-IN" sz="2000" dirty="0" err="1" smtClean="0">
                <a:latin typeface="Arial" pitchFamily="34" charset="0"/>
                <a:cs typeface="Arial" pitchFamily="34" charset="0"/>
              </a:rPr>
              <a:t>pNumber</a:t>
            </a:r>
            <a:r>
              <a:rPr lang="en-IN" sz="2000" dirty="0" smtClean="0">
                <a:latin typeface="Arial" pitchFamily="34" charset="0"/>
                <a:cs typeface="Arial" pitchFamily="34" charset="0"/>
              </a:rPr>
              <a:t> is defined by the second of the following two statements:</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Number = 25;</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pNumber</a:t>
            </a:r>
            <a:r>
              <a:rPr lang="en-IN" sz="2000" dirty="0" smtClean="0">
                <a:latin typeface="Arial" pitchFamily="34" charset="0"/>
                <a:cs typeface="Arial" pitchFamily="34" charset="0"/>
              </a:rPr>
              <a:t> = &amp;Number;</a:t>
            </a:r>
          </a:p>
          <a:p>
            <a:r>
              <a:rPr lang="en-IN" sz="2000" dirty="0" smtClean="0">
                <a:latin typeface="Arial" pitchFamily="34" charset="0"/>
                <a:cs typeface="Arial" pitchFamily="34" charset="0"/>
              </a:rPr>
              <a:t>You declare a variable, Number, with the value 25, and a pointer, </a:t>
            </a:r>
            <a:r>
              <a:rPr lang="en-IN" sz="2000" dirty="0" err="1" smtClean="0">
                <a:latin typeface="Arial" pitchFamily="34" charset="0"/>
                <a:cs typeface="Arial" pitchFamily="34" charset="0"/>
              </a:rPr>
              <a:t>pNumber</a:t>
            </a:r>
            <a:r>
              <a:rPr lang="en-IN" sz="2000" dirty="0" smtClean="0">
                <a:latin typeface="Arial" pitchFamily="34" charset="0"/>
                <a:cs typeface="Arial" pitchFamily="34" charset="0"/>
              </a:rPr>
              <a:t>, which contains the address of Number.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You can now use the variable </a:t>
            </a:r>
            <a:r>
              <a:rPr lang="en-IN" sz="2000" dirty="0" err="1" smtClean="0">
                <a:latin typeface="Arial" pitchFamily="34" charset="0"/>
                <a:cs typeface="Arial" pitchFamily="34" charset="0"/>
              </a:rPr>
              <a:t>pNumber</a:t>
            </a:r>
            <a:r>
              <a:rPr lang="en-IN" sz="2000" dirty="0" smtClean="0">
                <a:latin typeface="Arial" pitchFamily="34" charset="0"/>
                <a:cs typeface="Arial" pitchFamily="34" charset="0"/>
              </a:rPr>
              <a:t> in the expression *</a:t>
            </a:r>
            <a:r>
              <a:rPr lang="en-IN" sz="2000" dirty="0" err="1" smtClean="0">
                <a:latin typeface="Arial" pitchFamily="34" charset="0"/>
                <a:cs typeface="Arial" pitchFamily="34" charset="0"/>
              </a:rPr>
              <a:t>pNumber</a:t>
            </a:r>
            <a:r>
              <a:rPr lang="en-IN" sz="2000" dirty="0" smtClean="0">
                <a:latin typeface="Arial" pitchFamily="34" charset="0"/>
                <a:cs typeface="Arial" pitchFamily="34" charset="0"/>
              </a:rPr>
              <a:t> to obtain the value contained in Number. The * is the dereference operator, and its effect is </a:t>
            </a:r>
            <a:r>
              <a:rPr lang="en-IN" sz="2000" u="sng" dirty="0" smtClean="0">
                <a:latin typeface="Arial" pitchFamily="34" charset="0"/>
                <a:cs typeface="Arial" pitchFamily="34" charset="0"/>
              </a:rPr>
              <a:t>to access the data stored at the address specified by a pointer</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86090"/>
          </a:xfrm>
          <a:prstGeom prst="rect">
            <a:avLst/>
          </a:prstGeom>
          <a:noFill/>
        </p:spPr>
        <p:txBody>
          <a:bodyPr wrap="square" rtlCol="0">
            <a:spAutoFit/>
          </a:bodyPr>
          <a:lstStyle/>
          <a:p>
            <a:r>
              <a:rPr lang="en-IN" sz="2000" b="1" u="sng" dirty="0" smtClean="0">
                <a:latin typeface="Arial" pitchFamily="34" charset="0"/>
                <a:cs typeface="Arial" pitchFamily="34" charset="0"/>
              </a:rPr>
              <a:t>Operations with Strings</a:t>
            </a:r>
          </a:p>
          <a:p>
            <a:r>
              <a:rPr lang="en-IN" dirty="0" smtClean="0">
                <a:latin typeface="Arial" pitchFamily="34" charset="0"/>
                <a:cs typeface="Arial" pitchFamily="34" charset="0"/>
              </a:rPr>
              <a:t>The standard library provides a number of functions for processing strings. To use these, you must include the </a:t>
            </a:r>
            <a:r>
              <a:rPr lang="en-IN" dirty="0" err="1" smtClean="0">
                <a:latin typeface="Arial" pitchFamily="34" charset="0"/>
                <a:cs typeface="Arial" pitchFamily="34" charset="0"/>
              </a:rPr>
              <a:t>string.h</a:t>
            </a:r>
            <a:r>
              <a:rPr lang="en-IN" dirty="0" smtClean="0">
                <a:latin typeface="Arial" pitchFamily="34" charset="0"/>
                <a:cs typeface="Arial" pitchFamily="34" charset="0"/>
              </a:rPr>
              <a:t> header file into your source file. String functions introduced in the C11 standard are safer and more robust than the traditional functions you may be used to using. They offer greater protection against errors such as buffer overflow. However, that protection is dependent on careful and correct coding. These string processing functions do bounds checking for arrays. The names of these functions end with _s</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1600" u="sng" dirty="0" smtClean="0">
                <a:latin typeface="Arial" pitchFamily="34" charset="0"/>
                <a:cs typeface="Arial" pitchFamily="34" charset="0"/>
              </a:rPr>
              <a:t>How do you know whether your compiler supports these functions?</a:t>
            </a:r>
          </a:p>
          <a:p>
            <a:r>
              <a:rPr lang="en-IN" sz="1600" dirty="0" smtClean="0">
                <a:latin typeface="Arial" pitchFamily="34" charset="0"/>
                <a:cs typeface="Arial" pitchFamily="34" charset="0"/>
              </a:rPr>
              <a:t>#include &lt;</a:t>
            </a:r>
            <a:r>
              <a:rPr lang="en-IN" sz="1600" dirty="0" err="1" smtClean="0">
                <a:latin typeface="Arial" pitchFamily="34" charset="0"/>
                <a:cs typeface="Arial" pitchFamily="34" charset="0"/>
              </a:rPr>
              <a:t>stdio.h</a:t>
            </a:r>
            <a:r>
              <a:rPr lang="en-IN" sz="1600" dirty="0" smtClean="0">
                <a:latin typeface="Arial" pitchFamily="34" charset="0"/>
                <a:cs typeface="Arial" pitchFamily="34" charset="0"/>
              </a:rPr>
              <a:t>&gt;</a:t>
            </a:r>
          </a:p>
          <a:p>
            <a:r>
              <a:rPr lang="en-IN" sz="1600" dirty="0" err="1" smtClean="0">
                <a:latin typeface="Arial" pitchFamily="34" charset="0"/>
                <a:cs typeface="Arial" pitchFamily="34" charset="0"/>
              </a:rPr>
              <a:t>int</a:t>
            </a:r>
            <a:r>
              <a:rPr lang="en-IN" sz="1600" dirty="0" smtClean="0">
                <a:latin typeface="Arial" pitchFamily="34" charset="0"/>
                <a:cs typeface="Arial" pitchFamily="34" charset="0"/>
              </a:rPr>
              <a:t> main(void)</a:t>
            </a:r>
          </a:p>
          <a:p>
            <a:r>
              <a:rPr lang="en-IN" sz="1600" dirty="0" smtClean="0">
                <a:latin typeface="Arial" pitchFamily="34" charset="0"/>
                <a:cs typeface="Arial" pitchFamily="34" charset="0"/>
              </a:rPr>
              <a:t>{</a:t>
            </a:r>
          </a:p>
          <a:p>
            <a:r>
              <a:rPr lang="en-IN" sz="1600" dirty="0" smtClean="0">
                <a:latin typeface="Arial" pitchFamily="34" charset="0"/>
                <a:cs typeface="Arial" pitchFamily="34" charset="0"/>
              </a:rPr>
              <a:t>#if defined __STDC_LIB_EXT1__</a:t>
            </a:r>
          </a:p>
          <a:p>
            <a:r>
              <a:rPr lang="en-IN" sz="1600" dirty="0" err="1" smtClean="0">
                <a:latin typeface="Arial" pitchFamily="34" charset="0"/>
                <a:cs typeface="Arial" pitchFamily="34" charset="0"/>
              </a:rPr>
              <a:t>printf</a:t>
            </a:r>
            <a:r>
              <a:rPr lang="en-IN" sz="1600" dirty="0" smtClean="0">
                <a:latin typeface="Arial" pitchFamily="34" charset="0"/>
                <a:cs typeface="Arial" pitchFamily="34" charset="0"/>
              </a:rPr>
              <a:t>("Optional functions are defined.\n");</a:t>
            </a:r>
          </a:p>
          <a:p>
            <a:r>
              <a:rPr lang="en-IN" sz="1600" dirty="0" smtClean="0">
                <a:latin typeface="Arial" pitchFamily="34" charset="0"/>
                <a:cs typeface="Arial" pitchFamily="34" charset="0"/>
              </a:rPr>
              <a:t>#else</a:t>
            </a:r>
          </a:p>
          <a:p>
            <a:r>
              <a:rPr lang="en-IN" sz="1600" dirty="0" err="1" smtClean="0">
                <a:latin typeface="Arial" pitchFamily="34" charset="0"/>
                <a:cs typeface="Arial" pitchFamily="34" charset="0"/>
              </a:rPr>
              <a:t>printf</a:t>
            </a:r>
            <a:r>
              <a:rPr lang="en-IN" sz="1600" dirty="0" smtClean="0">
                <a:latin typeface="Arial" pitchFamily="34" charset="0"/>
                <a:cs typeface="Arial" pitchFamily="34" charset="0"/>
              </a:rPr>
              <a:t>("Optional functions are not defined.\n");</a:t>
            </a:r>
          </a:p>
          <a:p>
            <a:r>
              <a:rPr lang="en-IN" sz="1600" dirty="0" smtClean="0">
                <a:latin typeface="Arial" pitchFamily="34" charset="0"/>
                <a:cs typeface="Arial" pitchFamily="34" charset="0"/>
              </a:rPr>
              <a:t>#</a:t>
            </a:r>
            <a:r>
              <a:rPr lang="en-IN" sz="1600" dirty="0" err="1" smtClean="0">
                <a:latin typeface="Arial" pitchFamily="34" charset="0"/>
                <a:cs typeface="Arial" pitchFamily="34" charset="0"/>
              </a:rPr>
              <a:t>endif</a:t>
            </a:r>
            <a:endParaRPr lang="en-IN" sz="1600" dirty="0" smtClean="0">
              <a:latin typeface="Arial" pitchFamily="34" charset="0"/>
              <a:cs typeface="Arial" pitchFamily="34" charset="0"/>
            </a:endParaRPr>
          </a:p>
          <a:p>
            <a:r>
              <a:rPr lang="en-IN" sz="1600" dirty="0" smtClean="0">
                <a:latin typeface="Arial" pitchFamily="34" charset="0"/>
                <a:cs typeface="Arial" pitchFamily="34" charset="0"/>
              </a:rPr>
              <a:t>return 0;</a:t>
            </a:r>
          </a:p>
          <a:p>
            <a:r>
              <a:rPr lang="en-IN" sz="1600" dirty="0" smtClean="0">
                <a:latin typeface="Arial" pitchFamily="34" charset="0"/>
                <a:cs typeface="Arial" pitchFamily="34" charset="0"/>
              </a:rPr>
              <a:t>}</a:t>
            </a:r>
            <a:endParaRPr lang="en-IN" sz="16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 calcmode="lin" valueType="num">
                                      <p:cBhvr additive="base">
                                        <p:cTn id="6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 calcmode="lin" valueType="num">
                                      <p:cBhvr additive="base">
                                        <p:cTn id="7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3" end="13"/>
                                            </p:txEl>
                                          </p:spTgt>
                                        </p:tgtEl>
                                        <p:attrNameLst>
                                          <p:attrName>style.visibility</p:attrName>
                                        </p:attrNameLst>
                                      </p:cBhvr>
                                      <p:to>
                                        <p:strVal val="visible"/>
                                      </p:to>
                                    </p:set>
                                    <p:anim calcmode="lin" valueType="num">
                                      <p:cBhvr additive="base">
                                        <p:cTn id="7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893647"/>
          </a:xfrm>
          <a:prstGeom prst="rect">
            <a:avLst/>
          </a:prstGeom>
          <a:noFill/>
        </p:spPr>
        <p:txBody>
          <a:bodyPr wrap="square" rtlCol="0">
            <a:spAutoFit/>
          </a:bodyPr>
          <a:lstStyle/>
          <a:p>
            <a:r>
              <a:rPr lang="en-IN" sz="2400" dirty="0" smtClean="0">
                <a:latin typeface="Arial" pitchFamily="34" charset="0"/>
                <a:cs typeface="Arial" pitchFamily="34" charset="0"/>
              </a:rPr>
              <a:t>The nine most commonly used functions in the string library are:</a:t>
            </a:r>
          </a:p>
          <a:p>
            <a:r>
              <a:rPr lang="en-IN" sz="2400" b="1" dirty="0" err="1" smtClean="0">
                <a:latin typeface="Arial" pitchFamily="34" charset="0"/>
                <a:cs typeface="Arial" pitchFamily="34" charset="0"/>
              </a:rPr>
              <a:t>strcat</a:t>
            </a:r>
            <a:r>
              <a:rPr lang="en-IN" sz="2400" dirty="0" smtClean="0">
                <a:latin typeface="Arial" pitchFamily="34" charset="0"/>
                <a:cs typeface="Arial" pitchFamily="34" charset="0"/>
              </a:rPr>
              <a:t> - concatenate two strings</a:t>
            </a:r>
          </a:p>
          <a:p>
            <a:r>
              <a:rPr lang="en-IN" sz="2400" b="1" dirty="0" err="1" smtClean="0">
                <a:latin typeface="Arial" pitchFamily="34" charset="0"/>
                <a:cs typeface="Arial" pitchFamily="34" charset="0"/>
              </a:rPr>
              <a:t>strchr</a:t>
            </a:r>
            <a:r>
              <a:rPr lang="en-IN" sz="2400" dirty="0" smtClean="0">
                <a:latin typeface="Arial" pitchFamily="34" charset="0"/>
                <a:cs typeface="Arial" pitchFamily="34" charset="0"/>
              </a:rPr>
              <a:t> - string scanning operation</a:t>
            </a:r>
          </a:p>
          <a:p>
            <a:r>
              <a:rPr lang="en-IN" sz="2400" b="1" dirty="0" err="1" smtClean="0">
                <a:latin typeface="Arial" pitchFamily="34" charset="0"/>
                <a:cs typeface="Arial" pitchFamily="34" charset="0"/>
              </a:rPr>
              <a:t>strcmp</a:t>
            </a:r>
            <a:r>
              <a:rPr lang="en-IN" sz="2400" dirty="0" smtClean="0">
                <a:latin typeface="Arial" pitchFamily="34" charset="0"/>
                <a:cs typeface="Arial" pitchFamily="34" charset="0"/>
              </a:rPr>
              <a:t> - compare two strings</a:t>
            </a:r>
          </a:p>
          <a:p>
            <a:r>
              <a:rPr lang="en-IN" sz="2400" b="1" dirty="0" err="1" smtClean="0">
                <a:latin typeface="Arial" pitchFamily="34" charset="0"/>
                <a:cs typeface="Arial" pitchFamily="34" charset="0"/>
              </a:rPr>
              <a:t>strcpy</a:t>
            </a:r>
            <a:r>
              <a:rPr lang="en-IN" sz="2400" dirty="0" smtClean="0">
                <a:latin typeface="Arial" pitchFamily="34" charset="0"/>
                <a:cs typeface="Arial" pitchFamily="34" charset="0"/>
              </a:rPr>
              <a:t> - copy a string</a:t>
            </a:r>
          </a:p>
          <a:p>
            <a:r>
              <a:rPr lang="en-IN" sz="2400" b="1" dirty="0" err="1" smtClean="0">
                <a:latin typeface="Arial" pitchFamily="34" charset="0"/>
                <a:cs typeface="Arial" pitchFamily="34" charset="0"/>
              </a:rPr>
              <a:t>strlen</a:t>
            </a:r>
            <a:r>
              <a:rPr lang="en-IN" sz="2400" dirty="0" smtClean="0">
                <a:latin typeface="Arial" pitchFamily="34" charset="0"/>
                <a:cs typeface="Arial" pitchFamily="34" charset="0"/>
              </a:rPr>
              <a:t> - get string length</a:t>
            </a:r>
          </a:p>
          <a:p>
            <a:r>
              <a:rPr lang="en-IN" sz="2400" b="1" dirty="0" err="1" smtClean="0">
                <a:latin typeface="Arial" pitchFamily="34" charset="0"/>
                <a:cs typeface="Arial" pitchFamily="34" charset="0"/>
              </a:rPr>
              <a:t>strncat</a:t>
            </a:r>
            <a:r>
              <a:rPr lang="en-IN" sz="2400" dirty="0" smtClean="0">
                <a:latin typeface="Arial" pitchFamily="34" charset="0"/>
                <a:cs typeface="Arial" pitchFamily="34" charset="0"/>
              </a:rPr>
              <a:t> - concatenate one string with part of another</a:t>
            </a:r>
          </a:p>
          <a:p>
            <a:r>
              <a:rPr lang="en-IN" sz="2400" b="1" dirty="0" err="1" smtClean="0">
                <a:latin typeface="Arial" pitchFamily="34" charset="0"/>
                <a:cs typeface="Arial" pitchFamily="34" charset="0"/>
              </a:rPr>
              <a:t>strncmp</a:t>
            </a:r>
            <a:r>
              <a:rPr lang="en-IN" sz="2400" dirty="0" smtClean="0">
                <a:latin typeface="Arial" pitchFamily="34" charset="0"/>
                <a:cs typeface="Arial" pitchFamily="34" charset="0"/>
              </a:rPr>
              <a:t> - compare parts of two strings</a:t>
            </a:r>
          </a:p>
          <a:p>
            <a:r>
              <a:rPr lang="en-IN" sz="2400" b="1" dirty="0" err="1" smtClean="0">
                <a:latin typeface="Arial" pitchFamily="34" charset="0"/>
                <a:cs typeface="Arial" pitchFamily="34" charset="0"/>
              </a:rPr>
              <a:t>strncpy</a:t>
            </a:r>
            <a:r>
              <a:rPr lang="en-IN" sz="2400" dirty="0" smtClean="0">
                <a:latin typeface="Arial" pitchFamily="34" charset="0"/>
                <a:cs typeface="Arial" pitchFamily="34" charset="0"/>
              </a:rPr>
              <a:t> - copy part of a string</a:t>
            </a:r>
          </a:p>
          <a:p>
            <a:r>
              <a:rPr lang="en-IN" sz="2400" b="1" dirty="0" err="1" smtClean="0">
                <a:latin typeface="Arial" pitchFamily="34" charset="0"/>
                <a:cs typeface="Arial" pitchFamily="34" charset="0"/>
              </a:rPr>
              <a:t>strrchr</a:t>
            </a:r>
            <a:r>
              <a:rPr lang="en-IN" sz="2400" b="1" dirty="0" smtClean="0">
                <a:latin typeface="Arial" pitchFamily="34" charset="0"/>
                <a:cs typeface="Arial" pitchFamily="34" charset="0"/>
              </a:rPr>
              <a:t> - </a:t>
            </a:r>
            <a:r>
              <a:rPr lang="en-IN" sz="2400" dirty="0" smtClean="0">
                <a:latin typeface="Arial" pitchFamily="34" charset="0"/>
                <a:cs typeface="Arial" pitchFamily="34" charset="0"/>
              </a:rPr>
              <a:t>a pointer to the </a:t>
            </a:r>
            <a:r>
              <a:rPr lang="en-IN" sz="2400" b="1" dirty="0" smtClean="0">
                <a:latin typeface="Arial" pitchFamily="34" charset="0"/>
                <a:cs typeface="Arial" pitchFamily="34" charset="0"/>
              </a:rPr>
              <a:t>last</a:t>
            </a:r>
            <a:r>
              <a:rPr lang="en-IN" sz="2400" dirty="0" smtClean="0">
                <a:latin typeface="Arial" pitchFamily="34" charset="0"/>
                <a:cs typeface="Arial" pitchFamily="34" charset="0"/>
              </a:rPr>
              <a:t> occurrence of c within s instead of the first.</a:t>
            </a:r>
            <a:endParaRPr lang="en-IN" sz="2400" b="1" dirty="0" smtClean="0">
              <a:latin typeface="Arial" pitchFamily="34" charset="0"/>
              <a:cs typeface="Arial" pitchFamily="34" charset="0"/>
            </a:endParaRPr>
          </a:p>
          <a:p>
            <a:endParaRPr lang="en-IN" sz="24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strcat</a:t>
            </a:r>
            <a:r>
              <a:rPr lang="en-IN" sz="2400" b="1" dirty="0" smtClean="0">
                <a:latin typeface="Arial" pitchFamily="34" charset="0"/>
                <a:cs typeface="Arial" pitchFamily="34" charset="0"/>
              </a:rPr>
              <a:t> function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strcat</a:t>
            </a:r>
            <a:r>
              <a:rPr lang="en-IN" sz="2400" dirty="0" smtClean="0">
                <a:latin typeface="Arial" pitchFamily="34" charset="0"/>
                <a:cs typeface="Arial" pitchFamily="34" charset="0"/>
              </a:rPr>
              <a:t>(char * s1, const char * s2);</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strcat</a:t>
            </a:r>
            <a:r>
              <a:rPr lang="en-IN" sz="2400" dirty="0" smtClean="0">
                <a:latin typeface="Arial" pitchFamily="34" charset="0"/>
                <a:cs typeface="Arial" pitchFamily="34" charset="0"/>
              </a:rPr>
              <a:t>() function appends a copy of the string pointed to by s2 (including the terminating null byte) to the end of the string pointed to by s1. The initial byte of s2 overwrites the null byte at the end of s1. If copying takes place between objects that overlap, the </a:t>
            </a:r>
            <a:r>
              <a:rPr lang="en-IN" sz="2400" dirty="0" err="1" smtClean="0">
                <a:latin typeface="Arial" pitchFamily="34" charset="0"/>
                <a:cs typeface="Arial" pitchFamily="34" charset="0"/>
              </a:rPr>
              <a:t>behavior</a:t>
            </a:r>
            <a:r>
              <a:rPr lang="en-IN" sz="2400" dirty="0" smtClean="0">
                <a:latin typeface="Arial" pitchFamily="34" charset="0"/>
                <a:cs typeface="Arial" pitchFamily="34" charset="0"/>
              </a:rPr>
              <a:t> is undefined. The function returns s1. </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This function is used to attach one string to the end of another string.</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strchr</a:t>
            </a:r>
            <a:r>
              <a:rPr lang="en-IN" sz="2400" b="1" dirty="0" smtClean="0">
                <a:latin typeface="Arial" pitchFamily="34" charset="0"/>
                <a:cs typeface="Arial" pitchFamily="34" charset="0"/>
              </a:rPr>
              <a:t> function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strchr</a:t>
            </a:r>
            <a:r>
              <a:rPr lang="en-IN" sz="2400" dirty="0" smtClean="0">
                <a:latin typeface="Arial" pitchFamily="34" charset="0"/>
                <a:cs typeface="Arial" pitchFamily="34" charset="0"/>
              </a:rPr>
              <a:t>(const char *s,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c);</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strchr</a:t>
            </a:r>
            <a:r>
              <a:rPr lang="en-IN" sz="2400" dirty="0" smtClean="0">
                <a:latin typeface="Arial" pitchFamily="34" charset="0"/>
                <a:cs typeface="Arial" pitchFamily="34" charset="0"/>
              </a:rPr>
              <a:t>() function shall locate the first occurrence of c (converted to a char) in the string pointed to by s. The terminating null byte is considered to be part of the string. </a:t>
            </a:r>
          </a:p>
          <a:p>
            <a:endParaRPr lang="en-IN" sz="2400" dirty="0" smtClean="0">
              <a:latin typeface="Arial" pitchFamily="34" charset="0"/>
              <a:cs typeface="Arial" pitchFamily="34" charset="0"/>
            </a:endParaRPr>
          </a:p>
          <a:p>
            <a:r>
              <a:rPr lang="en-IN" sz="2400" u="sng" dirty="0" smtClean="0">
                <a:latin typeface="Arial" pitchFamily="34" charset="0"/>
                <a:cs typeface="Arial" pitchFamily="34" charset="0"/>
              </a:rPr>
              <a:t>The function returns the location of the found character, or a null pointer if the character was not found</a:t>
            </a:r>
            <a:r>
              <a:rPr lang="en-IN" sz="2400" dirty="0" smtClean="0">
                <a:latin typeface="Arial" pitchFamily="34" charset="0"/>
                <a:cs typeface="Arial" pitchFamily="34" charset="0"/>
              </a:rPr>
              <a: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This function is used to find certain characters in strings.</a:t>
            </a:r>
            <a:endParaRPr lang="en-IN" sz="2400" dirty="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524315"/>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strcmp</a:t>
            </a:r>
            <a:r>
              <a:rPr lang="en-IN" sz="2400" b="1" dirty="0" smtClean="0">
                <a:latin typeface="Arial" pitchFamily="34" charset="0"/>
                <a:cs typeface="Arial" pitchFamily="34" charset="0"/>
              </a:rPr>
              <a:t> function</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strcmp</a:t>
            </a:r>
            <a:r>
              <a:rPr lang="en-IN" sz="2400" dirty="0" smtClean="0">
                <a:latin typeface="Arial" pitchFamily="34" charset="0"/>
                <a:cs typeface="Arial" pitchFamily="34" charset="0"/>
              </a:rPr>
              <a:t>(const char *s1, const char *s2);</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strcmp</a:t>
            </a:r>
            <a:r>
              <a:rPr lang="en-IN" sz="2400" dirty="0" smtClean="0">
                <a:latin typeface="Arial" pitchFamily="34" charset="0"/>
                <a:cs typeface="Arial" pitchFamily="34" charset="0"/>
              </a:rPr>
              <a:t>() function shall compare the string pointed to by s1 to the string pointed to by s2. The sign of a non-zero return value shall be determined by the sign of the difference between the values of the first pair of bytes (both interpreted as type unsigned char) that differ in the strings being compared. Upon completion, </a:t>
            </a:r>
            <a:r>
              <a:rPr lang="en-IN" sz="2400" dirty="0" err="1" smtClean="0">
                <a:latin typeface="Arial" pitchFamily="34" charset="0"/>
                <a:cs typeface="Arial" pitchFamily="34" charset="0"/>
              </a:rPr>
              <a:t>strcmp</a:t>
            </a:r>
            <a:r>
              <a:rPr lang="en-IN" sz="2400" dirty="0" smtClean="0">
                <a:latin typeface="Arial" pitchFamily="34" charset="0"/>
                <a:cs typeface="Arial" pitchFamily="34" charset="0"/>
              </a:rPr>
              <a:t>() shall return an integer greater than, equal to, or less than 0, if the string pointed to by s1 is greater than, equal to, or less than the string pointed to by s2, respectively.</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IN" sz="2000" b="1" dirty="0" smtClean="0">
                <a:latin typeface="Arial" pitchFamily="34" charset="0"/>
                <a:cs typeface="Arial" pitchFamily="34" charset="0"/>
              </a:rPr>
              <a:t>The </a:t>
            </a:r>
            <a:r>
              <a:rPr lang="en-IN" sz="2000" b="1" dirty="0" err="1" smtClean="0">
                <a:latin typeface="Arial" pitchFamily="34" charset="0"/>
                <a:cs typeface="Arial" pitchFamily="34" charset="0"/>
              </a:rPr>
              <a:t>strcpy</a:t>
            </a:r>
            <a:r>
              <a:rPr lang="en-IN" sz="2000" b="1" dirty="0" smtClean="0">
                <a:latin typeface="Arial" pitchFamily="34" charset="0"/>
                <a:cs typeface="Arial" pitchFamily="34" charset="0"/>
              </a:rPr>
              <a:t> function</a:t>
            </a:r>
          </a:p>
          <a:p>
            <a:r>
              <a:rPr lang="en-IN" sz="2000" dirty="0" smtClean="0">
                <a:latin typeface="Arial" pitchFamily="34" charset="0"/>
                <a:cs typeface="Arial" pitchFamily="34" charset="0"/>
              </a:rPr>
              <a:t>char *</a:t>
            </a:r>
            <a:r>
              <a:rPr lang="en-IN" sz="2000" dirty="0" err="1" smtClean="0">
                <a:latin typeface="Arial" pitchFamily="34" charset="0"/>
                <a:cs typeface="Arial" pitchFamily="34" charset="0"/>
              </a:rPr>
              <a:t>strcpy</a:t>
            </a:r>
            <a:r>
              <a:rPr lang="en-IN" sz="2000" dirty="0" smtClean="0">
                <a:latin typeface="Arial" pitchFamily="34" charset="0"/>
                <a:cs typeface="Arial" pitchFamily="34" charset="0"/>
              </a:rPr>
              <a:t>(char *s1, const char *s2);</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strcpy</a:t>
            </a:r>
            <a:r>
              <a:rPr lang="en-IN" sz="2000" dirty="0" smtClean="0">
                <a:latin typeface="Arial" pitchFamily="34" charset="0"/>
                <a:cs typeface="Arial" pitchFamily="34" charset="0"/>
              </a:rPr>
              <a:t>() function shall copy the C string pointed to by s2 (including the terminating null byte) into the array pointed to by s1. If copying takes place between objects that overlap, the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is undefined. The function returns s1. There is no value used to indicate an error: if the arguments to </a:t>
            </a:r>
            <a:r>
              <a:rPr lang="en-IN" sz="2000" dirty="0" err="1" smtClean="0">
                <a:latin typeface="Arial" pitchFamily="34" charset="0"/>
                <a:cs typeface="Arial" pitchFamily="34" charset="0"/>
              </a:rPr>
              <a:t>strcpy</a:t>
            </a:r>
            <a:r>
              <a:rPr lang="en-IN" sz="2000" dirty="0" smtClean="0">
                <a:latin typeface="Arial" pitchFamily="34" charset="0"/>
                <a:cs typeface="Arial" pitchFamily="34" charset="0"/>
              </a:rPr>
              <a:t>() are correct, and the destination buffer is large enough, the function will never fail.</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Important: You must ensure that the destination buffer (s1) is able to contain all the characters in the source array, including the terminating null byte. Otherwise, </a:t>
            </a:r>
            <a:r>
              <a:rPr lang="en-IN" sz="2000" dirty="0" err="1" smtClean="0">
                <a:latin typeface="Arial" pitchFamily="34" charset="0"/>
                <a:cs typeface="Arial" pitchFamily="34" charset="0"/>
              </a:rPr>
              <a:t>strcpy</a:t>
            </a:r>
            <a:r>
              <a:rPr lang="en-IN" sz="2000" dirty="0" smtClean="0">
                <a:latin typeface="Arial" pitchFamily="34" charset="0"/>
                <a:cs typeface="Arial" pitchFamily="34" charset="0"/>
              </a:rPr>
              <a:t>() will overwrite memory past the end of the buffer, causing a buffer overflow, which can cause the program to crash, or can be exploited by hackers to compromise the security of the computer.</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78313"/>
          </a:xfrm>
          <a:prstGeom prst="rect">
            <a:avLst/>
          </a:prstGeom>
          <a:noFill/>
        </p:spPr>
        <p:txBody>
          <a:bodyPr wrap="square" rtlCol="0">
            <a:spAutoFit/>
          </a:bodyPr>
          <a:lstStyle/>
          <a:p>
            <a:r>
              <a:rPr lang="en-IN" sz="2000" b="1" dirty="0" smtClean="0">
                <a:latin typeface="Arial" pitchFamily="34" charset="0"/>
                <a:cs typeface="Arial" pitchFamily="34" charset="0"/>
              </a:rPr>
              <a:t>The </a:t>
            </a:r>
            <a:r>
              <a:rPr lang="en-IN" sz="2000" b="1" dirty="0" err="1" smtClean="0">
                <a:latin typeface="Arial" pitchFamily="34" charset="0"/>
                <a:cs typeface="Arial" pitchFamily="34" charset="0"/>
              </a:rPr>
              <a:t>strlen</a:t>
            </a:r>
            <a:r>
              <a:rPr lang="en-IN" sz="2000" b="1" dirty="0" smtClean="0">
                <a:latin typeface="Arial" pitchFamily="34" charset="0"/>
                <a:cs typeface="Arial" pitchFamily="34" charset="0"/>
              </a:rPr>
              <a:t> function</a:t>
            </a:r>
          </a:p>
          <a:p>
            <a:r>
              <a:rPr lang="en-IN" sz="2000" dirty="0" err="1" smtClean="0">
                <a:latin typeface="Arial" pitchFamily="34" charset="0"/>
                <a:cs typeface="Arial" pitchFamily="34" charset="0"/>
              </a:rPr>
              <a:t>size_t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strlen</a:t>
            </a:r>
            <a:r>
              <a:rPr lang="en-IN" sz="2000" dirty="0" smtClean="0">
                <a:latin typeface="Arial" pitchFamily="34" charset="0"/>
                <a:cs typeface="Arial" pitchFamily="34" charset="0"/>
              </a:rPr>
              <a:t>(const char *s);</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strlen</a:t>
            </a:r>
            <a:r>
              <a:rPr lang="en-IN" sz="2000" dirty="0" smtClean="0">
                <a:latin typeface="Arial" pitchFamily="34" charset="0"/>
                <a:cs typeface="Arial" pitchFamily="34" charset="0"/>
              </a:rPr>
              <a:t>() function shall compute the number of bytes in the string to which s points, not including the terminating null byte. It returns the number of bytes in the string. No value is used to indicate an error.</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The </a:t>
            </a:r>
            <a:r>
              <a:rPr lang="en-IN" sz="2000" b="1" dirty="0" err="1" smtClean="0">
                <a:latin typeface="Arial" pitchFamily="34" charset="0"/>
                <a:cs typeface="Arial" pitchFamily="34" charset="0"/>
              </a:rPr>
              <a:t>strncat</a:t>
            </a:r>
            <a:r>
              <a:rPr lang="en-IN" sz="2000" b="1" dirty="0" smtClean="0">
                <a:latin typeface="Arial" pitchFamily="34" charset="0"/>
                <a:cs typeface="Arial" pitchFamily="34" charset="0"/>
              </a:rPr>
              <a:t> function</a:t>
            </a:r>
          </a:p>
          <a:p>
            <a:r>
              <a:rPr lang="en-IN" sz="2000" dirty="0" smtClean="0">
                <a:latin typeface="Arial" pitchFamily="34" charset="0"/>
                <a:cs typeface="Arial" pitchFamily="34" charset="0"/>
              </a:rPr>
              <a:t>char *</a:t>
            </a:r>
            <a:r>
              <a:rPr lang="en-IN" sz="2000" dirty="0" err="1" smtClean="0">
                <a:latin typeface="Arial" pitchFamily="34" charset="0"/>
                <a:cs typeface="Arial" pitchFamily="34" charset="0"/>
              </a:rPr>
              <a:t>strncat</a:t>
            </a:r>
            <a:r>
              <a:rPr lang="en-IN" sz="2000" dirty="0" smtClean="0">
                <a:latin typeface="Arial" pitchFamily="34" charset="0"/>
                <a:cs typeface="Arial" pitchFamily="34" charset="0"/>
              </a:rPr>
              <a:t>(char *s1, const char *s2, </a:t>
            </a:r>
            <a:r>
              <a:rPr lang="en-IN" sz="2000" dirty="0" err="1" smtClean="0">
                <a:latin typeface="Arial" pitchFamily="34" charset="0"/>
                <a:cs typeface="Arial" pitchFamily="34" charset="0"/>
              </a:rPr>
              <a:t>size_t</a:t>
            </a:r>
            <a:r>
              <a:rPr lang="en-IN" sz="2000" dirty="0" smtClean="0">
                <a:latin typeface="Arial" pitchFamily="34" charset="0"/>
                <a:cs typeface="Arial" pitchFamily="34" charset="0"/>
              </a:rPr>
              <a:t> n);</a:t>
            </a: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strncat</a:t>
            </a:r>
            <a:r>
              <a:rPr lang="en-IN" sz="2000" dirty="0" smtClean="0">
                <a:latin typeface="Arial" pitchFamily="34" charset="0"/>
                <a:cs typeface="Arial" pitchFamily="34" charset="0"/>
              </a:rPr>
              <a:t>() function shall append not more than n bytes (a null byte and bytes that follow it are not appended) from the array pointed to by s2 to the end of the string pointed to by s1. The initial byte of s2 overwrites the null byte at the end of s1. A terminating null byte is always appended to the result. If copying takes place between objects that overlap, the </a:t>
            </a:r>
            <a:r>
              <a:rPr lang="en-IN" sz="2000" dirty="0" err="1" smtClean="0">
                <a:latin typeface="Arial" pitchFamily="34" charset="0"/>
                <a:cs typeface="Arial" pitchFamily="34" charset="0"/>
              </a:rPr>
              <a:t>behavior</a:t>
            </a:r>
            <a:r>
              <a:rPr lang="en-IN" sz="2000" dirty="0" smtClean="0">
                <a:latin typeface="Arial" pitchFamily="34" charset="0"/>
                <a:cs typeface="Arial" pitchFamily="34" charset="0"/>
              </a:rPr>
              <a:t> is undefined. The function returns s1</a:t>
            </a:r>
          </a:p>
          <a:p>
            <a:endParaRPr lang="en-IN" sz="24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strncmp</a:t>
            </a:r>
            <a:r>
              <a:rPr lang="en-IN" sz="2400" b="1" dirty="0" smtClean="0">
                <a:latin typeface="Arial" pitchFamily="34" charset="0"/>
                <a:cs typeface="Arial" pitchFamily="34" charset="0"/>
              </a:rPr>
              <a:t> function</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strncmp</a:t>
            </a:r>
            <a:r>
              <a:rPr lang="en-IN" sz="2400" dirty="0" smtClean="0">
                <a:latin typeface="Arial" pitchFamily="34" charset="0"/>
                <a:cs typeface="Arial" pitchFamily="34" charset="0"/>
              </a:rPr>
              <a:t>(const char *s1, const char *s2, </a:t>
            </a:r>
            <a:r>
              <a:rPr lang="en-IN" sz="2400" dirty="0" err="1" smtClean="0">
                <a:latin typeface="Arial" pitchFamily="34" charset="0"/>
                <a:cs typeface="Arial" pitchFamily="34" charset="0"/>
              </a:rPr>
              <a:t>size_t</a:t>
            </a:r>
            <a:r>
              <a:rPr lang="en-IN" sz="2400" dirty="0" smtClean="0">
                <a:latin typeface="Arial" pitchFamily="34" charset="0"/>
                <a:cs typeface="Arial" pitchFamily="34" charset="0"/>
              </a:rPr>
              <a:t> n);</a:t>
            </a: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strncmp</a:t>
            </a:r>
            <a:r>
              <a:rPr lang="en-IN" sz="2400" dirty="0" smtClean="0">
                <a:latin typeface="Arial" pitchFamily="34" charset="0"/>
                <a:cs typeface="Arial" pitchFamily="34" charset="0"/>
              </a:rPr>
              <a:t>() function shall compare not more than n bytes (bytes that follow a null byte are not compared) from the array pointed to by s1 to the array pointed to by s2. The sign of a non-zero return value is determined by the sign of the difference between the values of the first pair of bytes (both interpreted as type unsigned char) that differ in the strings being compared. See </a:t>
            </a:r>
            <a:r>
              <a:rPr lang="en-IN" sz="2400" dirty="0" err="1" smtClean="0">
                <a:latin typeface="Arial" pitchFamily="34" charset="0"/>
                <a:cs typeface="Arial" pitchFamily="34" charset="0"/>
              </a:rPr>
              <a:t>strcmp</a:t>
            </a:r>
            <a:r>
              <a:rPr lang="en-IN" sz="2400" dirty="0" smtClean="0">
                <a:latin typeface="Arial" pitchFamily="34" charset="0"/>
                <a:cs typeface="Arial" pitchFamily="34" charset="0"/>
              </a:rPr>
              <a:t> for an explanation of the return value.</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632311"/>
          </a:xfrm>
          <a:prstGeom prst="rect">
            <a:avLst/>
          </a:prstGeom>
          <a:noFill/>
        </p:spPr>
        <p:txBody>
          <a:bodyPr wrap="square" rtlCol="0">
            <a:spAutoFit/>
          </a:bodyPr>
          <a:lstStyle/>
          <a:p>
            <a:r>
              <a:rPr lang="en-IN" sz="2000" dirty="0" smtClean="0">
                <a:latin typeface="Arial" pitchFamily="34" charset="0"/>
                <a:cs typeface="Arial" pitchFamily="34" charset="0"/>
              </a:rPr>
              <a:t>Any C program consists of one or more functions, the most important of which is the function main() where execution starts.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program steps through the statements in sequence in the normal way until it comes across a </a:t>
            </a:r>
            <a:r>
              <a:rPr lang="en-IN" sz="2000" u="sng" dirty="0" smtClean="0">
                <a:latin typeface="Arial" pitchFamily="34" charset="0"/>
                <a:cs typeface="Arial" pitchFamily="34" charset="0"/>
              </a:rPr>
              <a:t>call to a particular function</a:t>
            </a:r>
            <a:r>
              <a:rPr lang="en-IN" sz="2000" dirty="0" smtClean="0">
                <a:latin typeface="Arial" pitchFamily="34" charset="0"/>
                <a:cs typeface="Arial" pitchFamily="34" charset="0"/>
              </a:rPr>
              <a:t>. At that point, any argument values are transferred to the function and execution moves to the start of that function—that is, the first statement in the body of the function. Execution of the program continues through the function statements until it hits a </a:t>
            </a:r>
            <a:r>
              <a:rPr lang="en-IN" sz="2000" b="1" u="sng" dirty="0" smtClean="0">
                <a:latin typeface="Arial" pitchFamily="34" charset="0"/>
                <a:cs typeface="Arial" pitchFamily="34" charset="0"/>
              </a:rPr>
              <a:t>return</a:t>
            </a:r>
            <a:r>
              <a:rPr lang="en-IN" sz="2000" dirty="0" smtClean="0">
                <a:latin typeface="Arial" pitchFamily="34" charset="0"/>
                <a:cs typeface="Arial" pitchFamily="34" charset="0"/>
              </a:rPr>
              <a:t> statement or </a:t>
            </a:r>
            <a:r>
              <a:rPr lang="en-IN" sz="2000" u="sng" dirty="0" smtClean="0">
                <a:latin typeface="Arial" pitchFamily="34" charset="0"/>
                <a:cs typeface="Arial" pitchFamily="34" charset="0"/>
              </a:rPr>
              <a:t>reaches the closing brace marking the end of the function body</a:t>
            </a:r>
            <a:r>
              <a:rPr lang="en-IN" sz="2000" dirty="0" smtClean="0">
                <a:latin typeface="Arial" pitchFamily="34" charset="0"/>
                <a:cs typeface="Arial" pitchFamily="34" charset="0"/>
              </a:rPr>
              <a:t>. This signals that execution should go back to the point immediately after the point the function was originally called.</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set of functions that make up a program link together through the function calls and their return statements to perform the various tasks necessary for the program to achieve its purpose. In general, each function can be executed many times and can be called from several points within a program. </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632311"/>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strncpy</a:t>
            </a:r>
            <a:r>
              <a:rPr lang="en-IN" sz="2400" b="1" dirty="0" smtClean="0">
                <a:latin typeface="Arial" pitchFamily="34" charset="0"/>
                <a:cs typeface="Arial" pitchFamily="34" charset="0"/>
              </a:rPr>
              <a:t> function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strncpy</a:t>
            </a:r>
            <a:r>
              <a:rPr lang="en-IN" sz="2400" dirty="0" smtClean="0">
                <a:latin typeface="Arial" pitchFamily="34" charset="0"/>
                <a:cs typeface="Arial" pitchFamily="34" charset="0"/>
              </a:rPr>
              <a:t>(char *s1, const char *s2, </a:t>
            </a:r>
            <a:r>
              <a:rPr lang="en-IN" sz="2400" dirty="0" err="1" smtClean="0">
                <a:latin typeface="Arial" pitchFamily="34" charset="0"/>
                <a:cs typeface="Arial" pitchFamily="34" charset="0"/>
              </a:rPr>
              <a:t>size_t</a:t>
            </a:r>
            <a:r>
              <a:rPr lang="en-IN" sz="2400" dirty="0" smtClean="0">
                <a:latin typeface="Arial" pitchFamily="34" charset="0"/>
                <a:cs typeface="Arial" pitchFamily="34" charset="0"/>
              </a:rPr>
              <a:t> n);</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strncpy</a:t>
            </a:r>
            <a:r>
              <a:rPr lang="en-IN" sz="2400" dirty="0" smtClean="0">
                <a:latin typeface="Arial" pitchFamily="34" charset="0"/>
                <a:cs typeface="Arial" pitchFamily="34" charset="0"/>
              </a:rPr>
              <a:t>() function shall copy not more than n bytes (bytes that follow a null byte are not copied) from the array pointed to by s2 to the array pointed to by s1. If copying takes place between objects that overlap, the </a:t>
            </a:r>
            <a:r>
              <a:rPr lang="en-IN" sz="2400" dirty="0" err="1" smtClean="0">
                <a:latin typeface="Arial" pitchFamily="34" charset="0"/>
                <a:cs typeface="Arial" pitchFamily="34" charset="0"/>
              </a:rPr>
              <a:t>behavior</a:t>
            </a:r>
            <a:r>
              <a:rPr lang="en-IN" sz="2400" dirty="0" smtClean="0">
                <a:latin typeface="Arial" pitchFamily="34" charset="0"/>
                <a:cs typeface="Arial" pitchFamily="34" charset="0"/>
              </a:rPr>
              <a:t> is undefined. If the array pointed to by s2 is a string that is shorter than n bytes, null bytes shall be appended to the copy in the array pointed to by s1, until n bytes in all are written. The function shall return s1; no return value is reserved to indicate an error.</a:t>
            </a:r>
          </a:p>
          <a:p>
            <a:r>
              <a:rPr lang="en-IN" sz="2400" dirty="0" smtClean="0">
                <a:latin typeface="Arial" pitchFamily="34" charset="0"/>
                <a:cs typeface="Arial" pitchFamily="34" charset="0"/>
              </a:rPr>
              <a:t>It is possible that the function will </a:t>
            </a:r>
            <a:r>
              <a:rPr lang="en-IN" sz="2400" b="1" dirty="0" smtClean="0">
                <a:latin typeface="Arial" pitchFamily="34" charset="0"/>
                <a:cs typeface="Arial" pitchFamily="34" charset="0"/>
              </a:rPr>
              <a:t>not</a:t>
            </a:r>
            <a:r>
              <a:rPr lang="en-IN" sz="2400" dirty="0" smtClean="0">
                <a:latin typeface="Arial" pitchFamily="34" charset="0"/>
                <a:cs typeface="Arial" pitchFamily="34" charset="0"/>
              </a:rPr>
              <a:t> return a null-terminated string, which happens if the s2 string is longer than n bytes.</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dirty="0" smtClean="0">
                <a:latin typeface="Arial" pitchFamily="34" charset="0"/>
                <a:cs typeface="Arial" pitchFamily="34" charset="0"/>
              </a:rPr>
              <a:t>The </a:t>
            </a:r>
            <a:r>
              <a:rPr lang="en-IN" sz="2400" b="1" dirty="0" err="1" smtClean="0">
                <a:latin typeface="Arial" pitchFamily="34" charset="0"/>
                <a:cs typeface="Arial" pitchFamily="34" charset="0"/>
              </a:rPr>
              <a:t>strrchr</a:t>
            </a:r>
            <a:r>
              <a:rPr lang="en-IN" sz="2400" b="1" dirty="0" smtClean="0">
                <a:latin typeface="Arial" pitchFamily="34" charset="0"/>
                <a:cs typeface="Arial" pitchFamily="34" charset="0"/>
              </a:rPr>
              <a:t> function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strrchr</a:t>
            </a:r>
            <a:r>
              <a:rPr lang="en-IN" sz="2400" dirty="0" smtClean="0">
                <a:latin typeface="Arial" pitchFamily="34" charset="0"/>
                <a:cs typeface="Arial" pitchFamily="34" charset="0"/>
              </a:rPr>
              <a:t>(const char *s,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c);</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strrchr</a:t>
            </a:r>
            <a:r>
              <a:rPr lang="en-IN" sz="2400" dirty="0" smtClean="0">
                <a:latin typeface="Arial" pitchFamily="34" charset="0"/>
                <a:cs typeface="Arial" pitchFamily="34" charset="0"/>
              </a:rPr>
              <a:t> function is similar to the </a:t>
            </a:r>
            <a:r>
              <a:rPr lang="en-IN" sz="2400" dirty="0" err="1" smtClean="0">
                <a:latin typeface="Arial" pitchFamily="34" charset="0"/>
                <a:cs typeface="Arial" pitchFamily="34" charset="0"/>
              </a:rPr>
              <a:t>strchr</a:t>
            </a:r>
            <a:r>
              <a:rPr lang="en-IN" sz="2400" dirty="0" smtClean="0">
                <a:latin typeface="Arial" pitchFamily="34" charset="0"/>
                <a:cs typeface="Arial" pitchFamily="34" charset="0"/>
              </a:rPr>
              <a:t> function, except that </a:t>
            </a:r>
            <a:r>
              <a:rPr lang="en-IN" sz="2400" dirty="0" err="1" smtClean="0">
                <a:latin typeface="Arial" pitchFamily="34" charset="0"/>
                <a:cs typeface="Arial" pitchFamily="34" charset="0"/>
              </a:rPr>
              <a:t>strrchr</a:t>
            </a:r>
            <a:r>
              <a:rPr lang="en-IN" sz="2400" dirty="0" smtClean="0">
                <a:latin typeface="Arial" pitchFamily="34" charset="0"/>
                <a:cs typeface="Arial" pitchFamily="34" charset="0"/>
              </a:rPr>
              <a:t> returns a pointer to the </a:t>
            </a:r>
            <a:r>
              <a:rPr lang="en-IN" sz="2400" b="1" dirty="0" smtClean="0">
                <a:latin typeface="Arial" pitchFamily="34" charset="0"/>
                <a:cs typeface="Arial" pitchFamily="34" charset="0"/>
              </a:rPr>
              <a:t>last</a:t>
            </a:r>
            <a:r>
              <a:rPr lang="en-IN" sz="2400" dirty="0" smtClean="0">
                <a:latin typeface="Arial" pitchFamily="34" charset="0"/>
                <a:cs typeface="Arial" pitchFamily="34" charset="0"/>
              </a:rPr>
              <a:t> occurrence of c within s instead of the first.</a:t>
            </a:r>
          </a:p>
          <a:p>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strrchr</a:t>
            </a:r>
            <a:r>
              <a:rPr lang="en-IN" sz="2400" dirty="0" smtClean="0">
                <a:latin typeface="Arial" pitchFamily="34" charset="0"/>
                <a:cs typeface="Arial" pitchFamily="34" charset="0"/>
              </a:rPr>
              <a:t>() function shall locate the last occurrence of c (converted to a char) in the string pointed to by s. The terminating null byte is considered to be part of the string. Its return value is similar to </a:t>
            </a:r>
            <a:r>
              <a:rPr lang="en-IN" sz="2400" dirty="0" err="1" smtClean="0">
                <a:latin typeface="Arial" pitchFamily="34" charset="0"/>
                <a:cs typeface="Arial" pitchFamily="34" charset="0"/>
              </a:rPr>
              <a:t>strchr's</a:t>
            </a:r>
            <a:r>
              <a:rPr lang="en-IN" sz="2400" dirty="0" smtClean="0">
                <a:latin typeface="Arial" pitchFamily="34" charset="0"/>
                <a:cs typeface="Arial" pitchFamily="34" charset="0"/>
              </a:rPr>
              <a:t> return value.</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154984"/>
          </a:xfrm>
          <a:prstGeom prst="rect">
            <a:avLst/>
          </a:prstGeom>
          <a:noFill/>
        </p:spPr>
        <p:txBody>
          <a:bodyPr wrap="square" rtlCol="0">
            <a:spAutoFit/>
          </a:bodyPr>
          <a:lstStyle/>
          <a:p>
            <a:r>
              <a:rPr lang="en-IN" sz="2400" b="1" u="sng" dirty="0" smtClean="0">
                <a:latin typeface="Arial" pitchFamily="34" charset="0"/>
                <a:cs typeface="Arial" pitchFamily="34" charset="0"/>
              </a:rPr>
              <a:t>Summary</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strcat</a:t>
            </a:r>
            <a:r>
              <a:rPr lang="en-IN" sz="2400" dirty="0" smtClean="0">
                <a:latin typeface="Arial" pitchFamily="34" charset="0"/>
                <a:cs typeface="Arial" pitchFamily="34" charset="0"/>
              </a:rPr>
              <a:t>(char * s1, const char * s2);</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strchr</a:t>
            </a:r>
            <a:r>
              <a:rPr lang="en-IN" sz="2400" dirty="0" smtClean="0">
                <a:latin typeface="Arial" pitchFamily="34" charset="0"/>
                <a:cs typeface="Arial" pitchFamily="34" charset="0"/>
              </a:rPr>
              <a:t>(const char *s,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c);</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strcmp</a:t>
            </a:r>
            <a:r>
              <a:rPr lang="en-IN" sz="2400" dirty="0" smtClean="0">
                <a:latin typeface="Arial" pitchFamily="34" charset="0"/>
                <a:cs typeface="Arial" pitchFamily="34" charset="0"/>
              </a:rPr>
              <a:t>(const char *s1, const char *s2);</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strcpy</a:t>
            </a:r>
            <a:r>
              <a:rPr lang="en-IN" sz="2400" dirty="0" smtClean="0">
                <a:latin typeface="Arial" pitchFamily="34" charset="0"/>
                <a:cs typeface="Arial" pitchFamily="34" charset="0"/>
              </a:rPr>
              <a:t>(char *s1, const char *s2);</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strlen</a:t>
            </a:r>
            <a:r>
              <a:rPr lang="en-IN" sz="2400" dirty="0" smtClean="0">
                <a:latin typeface="Arial" pitchFamily="34" charset="0"/>
                <a:cs typeface="Arial" pitchFamily="34" charset="0"/>
              </a:rPr>
              <a:t>(const char *s);</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strncat</a:t>
            </a:r>
            <a:r>
              <a:rPr lang="en-IN" sz="2400" dirty="0" smtClean="0">
                <a:latin typeface="Arial" pitchFamily="34" charset="0"/>
                <a:cs typeface="Arial" pitchFamily="34" charset="0"/>
              </a:rPr>
              <a:t>(char *s1, const char *s2,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n);</a:t>
            </a:r>
          </a:p>
          <a:p>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strncmp</a:t>
            </a:r>
            <a:r>
              <a:rPr lang="en-IN" sz="2400" dirty="0" smtClean="0">
                <a:latin typeface="Arial" pitchFamily="34" charset="0"/>
                <a:cs typeface="Arial" pitchFamily="34" charset="0"/>
              </a:rPr>
              <a:t>(const char *s1, const char *s2,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strncpy</a:t>
            </a:r>
            <a:r>
              <a:rPr lang="en-IN" sz="2400" dirty="0" smtClean="0">
                <a:latin typeface="Arial" pitchFamily="34" charset="0"/>
                <a:cs typeface="Arial" pitchFamily="34" charset="0"/>
              </a:rPr>
              <a:t>(char *s1, const char *s2,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n);</a:t>
            </a:r>
          </a:p>
          <a:p>
            <a:r>
              <a:rPr lang="en-IN" sz="2400" dirty="0" smtClean="0">
                <a:latin typeface="Arial" pitchFamily="34" charset="0"/>
                <a:cs typeface="Arial" pitchFamily="34" charset="0"/>
              </a:rPr>
              <a:t>char *</a:t>
            </a:r>
            <a:r>
              <a:rPr lang="en-IN" sz="2400" dirty="0" err="1" smtClean="0">
                <a:latin typeface="Arial" pitchFamily="34" charset="0"/>
                <a:cs typeface="Arial" pitchFamily="34" charset="0"/>
              </a:rPr>
              <a:t>strrchr</a:t>
            </a:r>
            <a:r>
              <a:rPr lang="en-IN" sz="2400" dirty="0" smtClean="0">
                <a:latin typeface="Arial" pitchFamily="34" charset="0"/>
                <a:cs typeface="Arial" pitchFamily="34" charset="0"/>
              </a:rPr>
              <a:t>(const char *s, </a:t>
            </a:r>
            <a:r>
              <a:rPr lang="en-IN" sz="2400" dirty="0" err="1" smtClean="0">
                <a:latin typeface="Arial" pitchFamily="34" charset="0"/>
                <a:cs typeface="Arial" pitchFamily="34" charset="0"/>
              </a:rPr>
              <a:t>int</a:t>
            </a:r>
            <a:r>
              <a:rPr lang="en-IN" sz="2400" dirty="0" smtClean="0">
                <a:latin typeface="Arial" pitchFamily="34" charset="0"/>
                <a:cs typeface="Arial" pitchFamily="34" charset="0"/>
              </a:rPr>
              <a:t> c);</a:t>
            </a:r>
          </a:p>
          <a:p>
            <a:endParaRPr lang="en-IN" sz="2400" b="1"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324535"/>
          </a:xfrm>
          <a:prstGeom prst="rect">
            <a:avLst/>
          </a:prstGeom>
          <a:noFill/>
        </p:spPr>
        <p:txBody>
          <a:bodyPr wrap="square" rtlCol="0">
            <a:spAutoFit/>
          </a:bodyPr>
          <a:lstStyle/>
          <a:p>
            <a:r>
              <a:rPr lang="en-IN" sz="2000" b="1" u="sng" dirty="0" smtClean="0">
                <a:latin typeface="Arial" pitchFamily="34" charset="0"/>
                <a:cs typeface="Arial" pitchFamily="34" charset="0"/>
              </a:rPr>
              <a:t>Designated </a:t>
            </a:r>
            <a:r>
              <a:rPr lang="en-IN" sz="2000" b="1" u="sng" dirty="0" err="1" smtClean="0">
                <a:latin typeface="Arial" pitchFamily="34" charset="0"/>
                <a:cs typeface="Arial" pitchFamily="34" charset="0"/>
              </a:rPr>
              <a:t>initializers</a:t>
            </a:r>
            <a:r>
              <a:rPr lang="en-IN" sz="2000" b="1" u="sng" dirty="0" smtClean="0">
                <a:latin typeface="Arial" pitchFamily="34" charset="0"/>
                <a:cs typeface="Arial" pitchFamily="34" charset="0"/>
              </a:rPr>
              <a:t> (C99)</a:t>
            </a:r>
          </a:p>
          <a:p>
            <a:r>
              <a:rPr lang="en-IN" sz="2000" dirty="0" smtClean="0">
                <a:latin typeface="Arial" pitchFamily="34" charset="0"/>
                <a:cs typeface="Arial" pitchFamily="34" charset="0"/>
              </a:rPr>
              <a:t>It is often the case that relatively few elements of an array need to be initialized explicitly; the other elements can be given default values:</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a[15] = {0,0,29,0,0,0,0,0,0,7,0,0,0,0,48};</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So, we want element 2 to be 29, 9 to be 7 and 14 to be 48 and the other values to be zeros. For large arrays, writing an </a:t>
            </a:r>
            <a:r>
              <a:rPr lang="en-IN" sz="2000" dirty="0" err="1" smtClean="0">
                <a:latin typeface="Arial" pitchFamily="34" charset="0"/>
                <a:cs typeface="Arial" pitchFamily="34" charset="0"/>
              </a:rPr>
              <a:t>initializer</a:t>
            </a:r>
            <a:r>
              <a:rPr lang="en-IN" sz="2000" dirty="0" smtClean="0">
                <a:latin typeface="Arial" pitchFamily="34" charset="0"/>
                <a:cs typeface="Arial" pitchFamily="34" charset="0"/>
              </a:rPr>
              <a:t> in this fashion is tedious.</a:t>
            </a:r>
          </a:p>
          <a:p>
            <a:endParaRPr lang="en-IN" sz="2000" u="sng" dirty="0" smtClean="0">
              <a:latin typeface="Arial" pitchFamily="34" charset="0"/>
              <a:cs typeface="Arial" pitchFamily="34" charset="0"/>
            </a:endParaRPr>
          </a:p>
          <a:p>
            <a:r>
              <a:rPr lang="en-IN" sz="2000" u="sng" dirty="0" smtClean="0">
                <a:latin typeface="Arial" pitchFamily="34" charset="0"/>
                <a:cs typeface="Arial" pitchFamily="34" charset="0"/>
              </a:rPr>
              <a:t>C99’s </a:t>
            </a:r>
            <a:r>
              <a:rPr lang="en-IN" sz="2000" b="1" u="sng" dirty="0" smtClean="0">
                <a:latin typeface="Arial" pitchFamily="34" charset="0"/>
                <a:cs typeface="Arial" pitchFamily="34" charset="0"/>
              </a:rPr>
              <a:t>designated </a:t>
            </a:r>
            <a:r>
              <a:rPr lang="en-IN" sz="2000" b="1" u="sng" dirty="0" err="1" smtClean="0">
                <a:latin typeface="Arial" pitchFamily="34" charset="0"/>
                <a:cs typeface="Arial" pitchFamily="34" charset="0"/>
              </a:rPr>
              <a:t>initializers</a:t>
            </a:r>
            <a:r>
              <a:rPr lang="en-IN" sz="2000" b="1" u="sng" dirty="0" smtClean="0">
                <a:latin typeface="Arial" pitchFamily="34" charset="0"/>
                <a:cs typeface="Arial" pitchFamily="34" charset="0"/>
              </a:rPr>
              <a:t> </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a[15] = {[2] = 29, [9] = 7, [14] = 48};</a:t>
            </a:r>
          </a:p>
          <a:p>
            <a:r>
              <a:rPr lang="en-IN" sz="2000" dirty="0" smtClean="0">
                <a:latin typeface="Arial" pitchFamily="34" charset="0"/>
                <a:cs typeface="Arial" pitchFamily="34" charset="0"/>
              </a:rPr>
              <a:t>Each number in the brackets is said to be a designator.</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Besides being shorter and easier to read, designated </a:t>
            </a:r>
            <a:r>
              <a:rPr lang="en-IN" sz="2000" dirty="0" err="1" smtClean="0">
                <a:latin typeface="Arial" pitchFamily="34" charset="0"/>
                <a:cs typeface="Arial" pitchFamily="34" charset="0"/>
              </a:rPr>
              <a:t>initializers</a:t>
            </a:r>
            <a:r>
              <a:rPr lang="en-IN" sz="2000" dirty="0" smtClean="0">
                <a:latin typeface="Arial" pitchFamily="34" charset="0"/>
                <a:cs typeface="Arial" pitchFamily="34" charset="0"/>
              </a:rPr>
              <a:t> have another advantage: </a:t>
            </a:r>
            <a:r>
              <a:rPr lang="en-IN" sz="2000" u="sng" dirty="0" smtClean="0">
                <a:latin typeface="Arial" pitchFamily="34" charset="0"/>
                <a:cs typeface="Arial" pitchFamily="34" charset="0"/>
              </a:rPr>
              <a:t>the order in which the elements are listed no longer matters</a:t>
            </a:r>
            <a:r>
              <a:rPr lang="en-IN" sz="2000" dirty="0" smtClean="0">
                <a:latin typeface="Arial" pitchFamily="34" charset="0"/>
                <a:cs typeface="Arial" pitchFamily="34" charset="0"/>
              </a:rPr>
              <a:t>. The previous expression can be written as:</a:t>
            </a: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a[15] = {[14] = 48, [9] = 7, [2] = 29};</a:t>
            </a:r>
            <a:endParaRPr lang="en-IN" sz="2000" u="sng"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dirty="0" smtClean="0">
                <a:latin typeface="Arial" pitchFamily="34" charset="0"/>
                <a:cs typeface="Arial" pitchFamily="34" charset="0"/>
              </a:rPr>
              <a:t>Designators must be constant expressions. If the array being initialized has length n, each designator must be between 0 and n-1. </a:t>
            </a:r>
          </a:p>
          <a:p>
            <a:r>
              <a:rPr lang="en-IN" sz="2000" dirty="0" smtClean="0">
                <a:latin typeface="Arial" pitchFamily="34" charset="0"/>
                <a:cs typeface="Arial" pitchFamily="34" charset="0"/>
              </a:rPr>
              <a:t>However, if the length of the array is omitted,</a:t>
            </a:r>
            <a:r>
              <a:rPr lang="en-IN" sz="2000" u="sng" dirty="0" smtClean="0">
                <a:latin typeface="Arial" pitchFamily="34" charset="0"/>
                <a:cs typeface="Arial" pitchFamily="34" charset="0"/>
              </a:rPr>
              <a:t> </a:t>
            </a:r>
            <a:r>
              <a:rPr lang="en-IN" sz="2000" dirty="0" smtClean="0">
                <a:latin typeface="Arial" pitchFamily="34" charset="0"/>
                <a:cs typeface="Arial" pitchFamily="34" charset="0"/>
              </a:rPr>
              <a:t>a designator can be any non-negative integer. </a:t>
            </a:r>
            <a:r>
              <a:rPr lang="en-IN" sz="2000" b="1" dirty="0" smtClean="0">
                <a:latin typeface="Arial" pitchFamily="34" charset="0"/>
                <a:cs typeface="Arial" pitchFamily="34" charset="0"/>
              </a:rPr>
              <a:t>In that case, the compiler will deduce the length of the array by looking at the largest designator</a:t>
            </a:r>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b[] = {[2] = 6, [23]=87};</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Because 23 has appeared as a designator, the compiler will decide the length of this array to be 24.</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An </a:t>
            </a:r>
            <a:r>
              <a:rPr lang="en-IN" sz="2000" dirty="0" err="1" smtClean="0">
                <a:latin typeface="Arial" pitchFamily="34" charset="0"/>
                <a:cs typeface="Arial" pitchFamily="34" charset="0"/>
              </a:rPr>
              <a:t>initializer</a:t>
            </a:r>
            <a:r>
              <a:rPr lang="en-IN" sz="2000" dirty="0" smtClean="0">
                <a:latin typeface="Arial" pitchFamily="34" charset="0"/>
                <a:cs typeface="Arial" pitchFamily="34" charset="0"/>
              </a:rPr>
              <a:t> can use both the older technique and the later technique.</a:t>
            </a:r>
          </a:p>
          <a:p>
            <a:endParaRPr lang="en-IN" sz="2000" u="sng"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1066800" y="1066800"/>
            <a:ext cx="7391400" cy="2800767"/>
          </a:xfrm>
          <a:prstGeom prst="rect">
            <a:avLst/>
          </a:prstGeom>
          <a:noFill/>
        </p:spPr>
        <p:txBody>
          <a:bodyPr wrap="square" rtlCol="0">
            <a:spAutoFit/>
          </a:bodyPr>
          <a:lstStyle/>
          <a:p>
            <a:r>
              <a:rPr lang="en-IN" sz="2000" dirty="0" err="1" smtClean="0">
                <a:latin typeface="Arial" pitchFamily="34" charset="0"/>
                <a:cs typeface="Arial" pitchFamily="34" charset="0"/>
              </a:rPr>
              <a:t>int</a:t>
            </a:r>
            <a:r>
              <a:rPr lang="en-IN" sz="2000" dirty="0" smtClean="0">
                <a:latin typeface="Arial" pitchFamily="34" charset="0"/>
                <a:cs typeface="Arial" pitchFamily="34" charset="0"/>
              </a:rPr>
              <a:t> c[10] = {5, 1, 9, [4] = 3, 7,2,[8]=6};</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The </a:t>
            </a:r>
            <a:r>
              <a:rPr lang="en-IN" sz="2000" dirty="0" err="1" smtClean="0">
                <a:latin typeface="Arial" pitchFamily="34" charset="0"/>
                <a:cs typeface="Arial" pitchFamily="34" charset="0"/>
              </a:rPr>
              <a:t>initializer</a:t>
            </a:r>
            <a:r>
              <a:rPr lang="en-IN" sz="2000" dirty="0" smtClean="0">
                <a:latin typeface="Arial" pitchFamily="34" charset="0"/>
                <a:cs typeface="Arial" pitchFamily="34" charset="0"/>
              </a:rPr>
              <a:t> specifies that the array’s first three elements will be 5,1 and 9, Element 4 will have value 3. The two elements after element 4 will be 7 and 2. Finally, element 8 will have the value 6. All elements for which no value is specified will default is zero.</a:t>
            </a:r>
          </a:p>
          <a:p>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extBox 7"/>
          <p:cNvSpPr txBox="1"/>
          <p:nvPr/>
        </p:nvSpPr>
        <p:spPr>
          <a:xfrm>
            <a:off x="1066800" y="1066800"/>
            <a:ext cx="7391400" cy="2492990"/>
          </a:xfrm>
          <a:prstGeom prst="rect">
            <a:avLst/>
          </a:prstGeom>
          <a:noFill/>
        </p:spPr>
        <p:txBody>
          <a:bodyPr wrap="square" rtlCol="0">
            <a:spAutoFit/>
          </a:bodyPr>
          <a:lstStyle/>
          <a:p>
            <a:r>
              <a:rPr lang="en-IN" sz="2000" b="1" u="sng" dirty="0" smtClean="0">
                <a:latin typeface="Arial" pitchFamily="34" charset="0"/>
                <a:cs typeface="Arial" pitchFamily="34" charset="0"/>
              </a:rPr>
              <a:t>Problem</a:t>
            </a:r>
          </a:p>
          <a:p>
            <a:r>
              <a:rPr lang="en-IN" sz="2000" dirty="0" smtClean="0">
                <a:latin typeface="Arial" pitchFamily="34" charset="0"/>
                <a:cs typeface="Arial" pitchFamily="34" charset="0"/>
              </a:rPr>
              <a:t>Using arrays, write a program to check whether a given number has repeated digits.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Ex:  456754 (has repeated digits)</a:t>
            </a:r>
          </a:p>
          <a:p>
            <a:r>
              <a:rPr lang="en-IN" sz="2000" dirty="0" smtClean="0">
                <a:latin typeface="Arial" pitchFamily="34" charset="0"/>
                <a:cs typeface="Arial" pitchFamily="34" charset="0"/>
              </a:rPr>
              <a:t>        3456 (Does not have)</a:t>
            </a:r>
          </a:p>
          <a:p>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478423"/>
          </a:xfrm>
          <a:prstGeom prst="rect">
            <a:avLst/>
          </a:prstGeom>
          <a:noFill/>
        </p:spPr>
        <p:txBody>
          <a:bodyPr wrap="square" rtlCol="0">
            <a:spAutoFit/>
          </a:bodyPr>
          <a:lstStyle/>
          <a:p>
            <a:r>
              <a:rPr lang="en-US" sz="1400" b="1" dirty="0" smtClean="0">
                <a:latin typeface="Arial" pitchFamily="34" charset="0"/>
                <a:cs typeface="Arial" pitchFamily="34" charset="0"/>
              </a:rPr>
              <a:t>#include &lt;</a:t>
            </a:r>
            <a:r>
              <a:rPr lang="en-US" sz="1400" b="1" dirty="0" err="1" smtClean="0">
                <a:latin typeface="Arial" pitchFamily="34" charset="0"/>
                <a:cs typeface="Arial" pitchFamily="34" charset="0"/>
              </a:rPr>
              <a:t>stdio.h</a:t>
            </a:r>
            <a:r>
              <a:rPr lang="en-US" sz="1400" b="1" dirty="0" smtClean="0">
                <a:latin typeface="Arial" pitchFamily="34" charset="0"/>
                <a:cs typeface="Arial" pitchFamily="34" charset="0"/>
              </a:rPr>
              <a:t>&gt;</a:t>
            </a:r>
          </a:p>
          <a:p>
            <a:r>
              <a:rPr lang="en-US" sz="1400" b="1" dirty="0" smtClean="0">
                <a:latin typeface="Arial" pitchFamily="34" charset="0"/>
                <a:cs typeface="Arial" pitchFamily="34" charset="0"/>
              </a:rPr>
              <a:t>#include &lt;</a:t>
            </a:r>
            <a:r>
              <a:rPr lang="en-US" sz="1400" b="1" dirty="0" err="1" smtClean="0">
                <a:latin typeface="Arial" pitchFamily="34" charset="0"/>
                <a:cs typeface="Arial" pitchFamily="34" charset="0"/>
              </a:rPr>
              <a:t>stdbool.h</a:t>
            </a:r>
            <a:r>
              <a:rPr lang="en-US" sz="1400" b="1" dirty="0" smtClean="0">
                <a:latin typeface="Arial" pitchFamily="34" charset="0"/>
                <a:cs typeface="Arial" pitchFamily="34" charset="0"/>
              </a:rPr>
              <a:t>&gt;      // C99 only</a:t>
            </a:r>
          </a:p>
          <a:p>
            <a:endParaRPr lang="en-US" sz="1400" b="1" dirty="0" smtClean="0">
              <a:latin typeface="Arial" pitchFamily="34" charset="0"/>
              <a:cs typeface="Arial" pitchFamily="34" charset="0"/>
            </a:endParaRPr>
          </a:p>
          <a:p>
            <a:r>
              <a:rPr lang="en-US" sz="1400" b="1" dirty="0" err="1" smtClean="0">
                <a:latin typeface="Arial" pitchFamily="34" charset="0"/>
                <a:cs typeface="Arial" pitchFamily="34" charset="0"/>
              </a:rPr>
              <a:t>int</a:t>
            </a:r>
            <a:r>
              <a:rPr lang="en-US" sz="1400" b="1" dirty="0" smtClean="0">
                <a:latin typeface="Arial" pitchFamily="34" charset="0"/>
                <a:cs typeface="Arial" pitchFamily="34" charset="0"/>
              </a:rPr>
              <a:t> main (void)</a:t>
            </a:r>
          </a:p>
          <a:p>
            <a:r>
              <a:rPr lang="en-US" sz="1400" b="1" dirty="0" smtClean="0">
                <a:latin typeface="Arial" pitchFamily="34" charset="0"/>
                <a:cs typeface="Arial" pitchFamily="34" charset="0"/>
              </a:rPr>
              <a:t>{</a:t>
            </a:r>
          </a:p>
          <a:p>
            <a:r>
              <a:rPr lang="en-US" sz="1400" b="1" dirty="0" smtClean="0">
                <a:latin typeface="Arial" pitchFamily="34" charset="0"/>
                <a:cs typeface="Arial" pitchFamily="34" charset="0"/>
              </a:rPr>
              <a:t>	long num;</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int</a:t>
            </a:r>
            <a:r>
              <a:rPr lang="en-US" sz="1400" b="1" dirty="0" smtClean="0">
                <a:latin typeface="Arial" pitchFamily="34" charset="0"/>
                <a:cs typeface="Arial" pitchFamily="34" charset="0"/>
              </a:rPr>
              <a:t> digit;</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bool</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digit_seen</a:t>
            </a:r>
            <a:r>
              <a:rPr lang="en-US" sz="1400" b="1" dirty="0" smtClean="0">
                <a:latin typeface="Arial" pitchFamily="34" charset="0"/>
                <a:cs typeface="Arial" pitchFamily="34" charset="0"/>
              </a:rPr>
              <a:t> [10] = {false};</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printf</a:t>
            </a:r>
            <a:r>
              <a:rPr lang="en-US" sz="1400" b="1" dirty="0" smtClean="0">
                <a:latin typeface="Arial" pitchFamily="34" charset="0"/>
                <a:cs typeface="Arial" pitchFamily="34" charset="0"/>
              </a:rPr>
              <a:t> (“Enter a number:”);</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scanf</a:t>
            </a:r>
            <a:r>
              <a:rPr lang="en-US" sz="1400" b="1" dirty="0" smtClean="0">
                <a:latin typeface="Arial" pitchFamily="34" charset="0"/>
                <a:cs typeface="Arial" pitchFamily="34" charset="0"/>
              </a:rPr>
              <a:t> (“%d”, &amp;num);</a:t>
            </a:r>
          </a:p>
          <a:p>
            <a:endParaRPr lang="en-US" sz="1400" b="1" dirty="0" smtClean="0">
              <a:latin typeface="Arial" pitchFamily="34" charset="0"/>
              <a:cs typeface="Arial" pitchFamily="34" charset="0"/>
            </a:endParaRPr>
          </a:p>
          <a:p>
            <a:r>
              <a:rPr lang="en-US" sz="1400" b="1" dirty="0" smtClean="0">
                <a:latin typeface="Arial" pitchFamily="34" charset="0"/>
                <a:cs typeface="Arial" pitchFamily="34" charset="0"/>
              </a:rPr>
              <a:t>	while (num &gt; 0)</a:t>
            </a:r>
          </a:p>
          <a:p>
            <a:r>
              <a:rPr lang="en-US" sz="1400" b="1" dirty="0" smtClean="0">
                <a:latin typeface="Arial" pitchFamily="34" charset="0"/>
                <a:cs typeface="Arial" pitchFamily="34" charset="0"/>
              </a:rPr>
              <a:t>	{</a:t>
            </a:r>
          </a:p>
          <a:p>
            <a:r>
              <a:rPr lang="en-US" sz="1400" b="1" dirty="0" smtClean="0">
                <a:latin typeface="Arial" pitchFamily="34" charset="0"/>
                <a:cs typeface="Arial" pitchFamily="34" charset="0"/>
              </a:rPr>
              <a:t>		digit = num%10;</a:t>
            </a:r>
          </a:p>
          <a:p>
            <a:r>
              <a:rPr lang="en-US" sz="1400" b="1" dirty="0" smtClean="0">
                <a:latin typeface="Arial" pitchFamily="34" charset="0"/>
                <a:cs typeface="Arial" pitchFamily="34" charset="0"/>
              </a:rPr>
              <a:t>		if (</a:t>
            </a:r>
            <a:r>
              <a:rPr lang="en-US" sz="1400" b="1" dirty="0" err="1" smtClean="0">
                <a:latin typeface="Arial" pitchFamily="34" charset="0"/>
                <a:cs typeface="Arial" pitchFamily="34" charset="0"/>
              </a:rPr>
              <a:t>digit_seen</a:t>
            </a:r>
            <a:r>
              <a:rPr lang="en-US" sz="1400" b="1" dirty="0" smtClean="0">
                <a:latin typeface="Arial" pitchFamily="34" charset="0"/>
                <a:cs typeface="Arial" pitchFamily="34" charset="0"/>
              </a:rPr>
              <a:t> [digit])</a:t>
            </a:r>
          </a:p>
          <a:p>
            <a:r>
              <a:rPr lang="en-US" sz="1400" b="1" dirty="0" smtClean="0">
                <a:latin typeface="Arial" pitchFamily="34" charset="0"/>
                <a:cs typeface="Arial" pitchFamily="34" charset="0"/>
              </a:rPr>
              <a:t>			break;</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digit_seen</a:t>
            </a:r>
            <a:r>
              <a:rPr lang="en-US" sz="1400" b="1" dirty="0" smtClean="0">
                <a:latin typeface="Arial" pitchFamily="34" charset="0"/>
                <a:cs typeface="Arial" pitchFamily="34" charset="0"/>
              </a:rPr>
              <a:t> [digit] = true;</a:t>
            </a:r>
          </a:p>
          <a:p>
            <a:r>
              <a:rPr lang="en-US" sz="1400" b="1" dirty="0" smtClean="0">
                <a:latin typeface="Arial" pitchFamily="34" charset="0"/>
                <a:cs typeface="Arial" pitchFamily="34" charset="0"/>
              </a:rPr>
              <a:t>		num /= 10;</a:t>
            </a:r>
          </a:p>
          <a:p>
            <a:r>
              <a:rPr lang="en-US" sz="1400" b="1" dirty="0" smtClean="0">
                <a:latin typeface="Arial" pitchFamily="34" charset="0"/>
                <a:cs typeface="Arial" pitchFamily="34" charset="0"/>
              </a:rPr>
              <a:t>	}</a:t>
            </a:r>
          </a:p>
          <a:p>
            <a:r>
              <a:rPr lang="en-US" sz="1400" b="1" dirty="0" smtClean="0">
                <a:latin typeface="Arial" pitchFamily="34" charset="0"/>
                <a:cs typeface="Arial" pitchFamily="34" charset="0"/>
              </a:rPr>
              <a:t>	if (num &gt; 0)</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printf</a:t>
            </a:r>
            <a:r>
              <a:rPr lang="en-US" sz="1400" b="1" dirty="0" smtClean="0">
                <a:latin typeface="Arial" pitchFamily="34" charset="0"/>
                <a:cs typeface="Arial" pitchFamily="34" charset="0"/>
              </a:rPr>
              <a:t> (“Digits are repeated\n”);</a:t>
            </a:r>
          </a:p>
          <a:p>
            <a:r>
              <a:rPr lang="en-US" sz="1400" b="1" dirty="0" smtClean="0">
                <a:latin typeface="Arial" pitchFamily="34" charset="0"/>
                <a:cs typeface="Arial" pitchFamily="34" charset="0"/>
              </a:rPr>
              <a:t>	else</a:t>
            </a:r>
          </a:p>
          <a:p>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printf</a:t>
            </a:r>
            <a:r>
              <a:rPr lang="en-US" sz="1400" b="1" dirty="0" smtClean="0">
                <a:latin typeface="Arial" pitchFamily="34" charset="0"/>
                <a:cs typeface="Arial" pitchFamily="34" charset="0"/>
              </a:rPr>
              <a:t> (“No </a:t>
            </a:r>
            <a:r>
              <a:rPr lang="en-US" sz="1400" b="1" dirty="0" err="1" smtClean="0">
                <a:latin typeface="Arial" pitchFamily="34" charset="0"/>
                <a:cs typeface="Arial" pitchFamily="34" charset="0"/>
              </a:rPr>
              <a:t>repitition</a:t>
            </a:r>
            <a:r>
              <a:rPr lang="en-US" sz="1400" b="1" dirty="0" smtClean="0">
                <a:latin typeface="Arial" pitchFamily="34" charset="0"/>
                <a:cs typeface="Arial" pitchFamily="34" charset="0"/>
              </a:rPr>
              <a:t>\m”);</a:t>
            </a:r>
          </a:p>
          <a:p>
            <a:r>
              <a:rPr lang="en-US" sz="1400" b="1" dirty="0" smtClean="0">
                <a:latin typeface="Arial" pitchFamily="34" charset="0"/>
                <a:cs typeface="Arial" pitchFamily="34" charset="0"/>
              </a:rPr>
              <a:t>	return 0;</a:t>
            </a:r>
          </a:p>
          <a:p>
            <a:r>
              <a:rPr lang="en-US" sz="1400" b="1" dirty="0" smtClean="0">
                <a:latin typeface="Arial" pitchFamily="34" charset="0"/>
                <a:cs typeface="Arial" pitchFamily="34" charset="0"/>
              </a:rPr>
              <a:t>}</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3" end="13"/>
                                            </p:txEl>
                                          </p:spTgt>
                                        </p:tgtEl>
                                        <p:attrNameLst>
                                          <p:attrName>style.visibility</p:attrName>
                                        </p:attrNameLst>
                                      </p:cBhvr>
                                      <p:to>
                                        <p:strVal val="visible"/>
                                      </p:to>
                                    </p:set>
                                    <p:anim calcmode="lin" valueType="num">
                                      <p:cBhvr additive="base">
                                        <p:cTn id="7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anim calcmode="lin" valueType="num">
                                      <p:cBhvr additive="base">
                                        <p:cTn id="7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5" end="15"/>
                                            </p:txEl>
                                          </p:spTgt>
                                        </p:tgtEl>
                                        <p:attrNameLst>
                                          <p:attrName>style.visibility</p:attrName>
                                        </p:attrNameLst>
                                      </p:cBhvr>
                                      <p:to>
                                        <p:strVal val="visible"/>
                                      </p:to>
                                    </p:set>
                                    <p:anim calcmode="lin" valueType="num">
                                      <p:cBhvr additive="base">
                                        <p:cTn id="8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6" end="16"/>
                                            </p:txEl>
                                          </p:spTgt>
                                        </p:tgtEl>
                                        <p:attrNameLst>
                                          <p:attrName>style.visibility</p:attrName>
                                        </p:attrNameLst>
                                      </p:cBhvr>
                                      <p:to>
                                        <p:strVal val="visible"/>
                                      </p:to>
                                    </p:set>
                                    <p:anim calcmode="lin" valueType="num">
                                      <p:cBhvr additive="base">
                                        <p:cTn id="9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7" end="17"/>
                                            </p:txEl>
                                          </p:spTgt>
                                        </p:tgtEl>
                                        <p:attrNameLst>
                                          <p:attrName>style.visibility</p:attrName>
                                        </p:attrNameLst>
                                      </p:cBhvr>
                                      <p:to>
                                        <p:strVal val="visible"/>
                                      </p:to>
                                    </p:set>
                                    <p:anim calcmode="lin" valueType="num">
                                      <p:cBhvr additive="base">
                                        <p:cTn id="97"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
                                            <p:txEl>
                                              <p:pRg st="18" end="18"/>
                                            </p:txEl>
                                          </p:spTgt>
                                        </p:tgtEl>
                                        <p:attrNameLst>
                                          <p:attrName>style.visibility</p:attrName>
                                        </p:attrNameLst>
                                      </p:cBhvr>
                                      <p:to>
                                        <p:strVal val="visible"/>
                                      </p:to>
                                    </p:set>
                                    <p:anim calcmode="lin" valueType="num">
                                      <p:cBhvr additive="base">
                                        <p:cTn id="103"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
                                            <p:txEl>
                                              <p:pRg st="19" end="19"/>
                                            </p:txEl>
                                          </p:spTgt>
                                        </p:tgtEl>
                                        <p:attrNameLst>
                                          <p:attrName>style.visibility</p:attrName>
                                        </p:attrNameLst>
                                      </p:cBhvr>
                                      <p:to>
                                        <p:strVal val="visible"/>
                                      </p:to>
                                    </p:set>
                                    <p:anim calcmode="lin" valueType="num">
                                      <p:cBhvr additive="base">
                                        <p:cTn id="109"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
                                            <p:txEl>
                                              <p:pRg st="20" end="20"/>
                                            </p:txEl>
                                          </p:spTgt>
                                        </p:tgtEl>
                                        <p:attrNameLst>
                                          <p:attrName>style.visibility</p:attrName>
                                        </p:attrNameLst>
                                      </p:cBhvr>
                                      <p:to>
                                        <p:strVal val="visible"/>
                                      </p:to>
                                    </p:set>
                                    <p:anim calcmode="lin" valueType="num">
                                      <p:cBhvr additive="base">
                                        <p:cTn id="115"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
                                            <p:txEl>
                                              <p:pRg st="21" end="21"/>
                                            </p:txEl>
                                          </p:spTgt>
                                        </p:tgtEl>
                                        <p:attrNameLst>
                                          <p:attrName>style.visibility</p:attrName>
                                        </p:attrNameLst>
                                      </p:cBhvr>
                                      <p:to>
                                        <p:strVal val="visible"/>
                                      </p:to>
                                    </p:set>
                                    <p:anim calcmode="lin" valueType="num">
                                      <p:cBhvr additive="base">
                                        <p:cTn id="121" dur="500" fill="hold"/>
                                        <p:tgtEl>
                                          <p:spTgt spid="5">
                                            <p:txEl>
                                              <p:pRg st="21" end="2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
                                            <p:txEl>
                                              <p:pRg st="22" end="22"/>
                                            </p:txEl>
                                          </p:spTgt>
                                        </p:tgtEl>
                                        <p:attrNameLst>
                                          <p:attrName>style.visibility</p:attrName>
                                        </p:attrNameLst>
                                      </p:cBhvr>
                                      <p:to>
                                        <p:strVal val="visible"/>
                                      </p:to>
                                    </p:set>
                                    <p:anim calcmode="lin" valueType="num">
                                      <p:cBhvr additive="base">
                                        <p:cTn id="127" dur="500" fill="hold"/>
                                        <p:tgtEl>
                                          <p:spTgt spid="5">
                                            <p:txEl>
                                              <p:pRg st="22" end="22"/>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
                                            <p:txEl>
                                              <p:pRg st="23" end="23"/>
                                            </p:txEl>
                                          </p:spTgt>
                                        </p:tgtEl>
                                        <p:attrNameLst>
                                          <p:attrName>style.visibility</p:attrName>
                                        </p:attrNameLst>
                                      </p:cBhvr>
                                      <p:to>
                                        <p:strVal val="visible"/>
                                      </p:to>
                                    </p:set>
                                    <p:anim calcmode="lin" valueType="num">
                                      <p:cBhvr additive="base">
                                        <p:cTn id="133" dur="500" fill="hold"/>
                                        <p:tgtEl>
                                          <p:spTgt spid="5">
                                            <p:txEl>
                                              <p:pRg st="23" end="23"/>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5">
                                            <p:txEl>
                                              <p:pRg st="24" end="24"/>
                                            </p:txEl>
                                          </p:spTgt>
                                        </p:tgtEl>
                                        <p:attrNameLst>
                                          <p:attrName>style.visibility</p:attrName>
                                        </p:attrNameLst>
                                      </p:cBhvr>
                                      <p:to>
                                        <p:strVal val="visible"/>
                                      </p:to>
                                    </p:set>
                                    <p:anim calcmode="lin" valueType="num">
                                      <p:cBhvr additive="base">
                                        <p:cTn id="139" dur="500" fill="hold"/>
                                        <p:tgtEl>
                                          <p:spTgt spid="5">
                                            <p:txEl>
                                              <p:pRg st="24" end="24"/>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5">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IN" sz="2000" b="1" u="sng" dirty="0" smtClean="0">
                <a:latin typeface="Arial" pitchFamily="34" charset="0"/>
                <a:cs typeface="Arial" pitchFamily="34" charset="0"/>
              </a:rPr>
              <a:t>Using the </a:t>
            </a:r>
            <a:r>
              <a:rPr lang="en-IN" sz="2000" b="1" u="sng" dirty="0" err="1" smtClean="0">
                <a:latin typeface="Arial" pitchFamily="34" charset="0"/>
                <a:cs typeface="Arial" pitchFamily="34" charset="0"/>
              </a:rPr>
              <a:t>sizeof</a:t>
            </a:r>
            <a:r>
              <a:rPr lang="en-IN" sz="2000" b="1" u="sng" dirty="0" smtClean="0">
                <a:latin typeface="Arial" pitchFamily="34" charset="0"/>
                <a:cs typeface="Arial" pitchFamily="34" charset="0"/>
              </a:rPr>
              <a:t> operator with arrays</a:t>
            </a:r>
          </a:p>
          <a:p>
            <a:r>
              <a:rPr lang="en-US" sz="2000" dirty="0" smtClean="0">
                <a:latin typeface="Arial" pitchFamily="34" charset="0"/>
                <a:cs typeface="Arial" pitchFamily="34" charset="0"/>
              </a:rPr>
              <a:t>The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operator executed on an array gives the size of the array in bytes:</a:t>
            </a:r>
          </a:p>
          <a:p>
            <a:r>
              <a:rPr lang="en-US" sz="2000" dirty="0" smtClean="0">
                <a:latin typeface="Arial" pitchFamily="34" charset="0"/>
                <a:cs typeface="Arial" pitchFamily="34" charset="0"/>
              </a:rPr>
              <a:t>    char </a:t>
            </a:r>
            <a:r>
              <a:rPr lang="en-US" sz="2000" dirty="0" err="1" smtClean="0">
                <a:latin typeface="Arial" pitchFamily="34" charset="0"/>
                <a:cs typeface="Arial" pitchFamily="34" charset="0"/>
              </a:rPr>
              <a:t>arr</a:t>
            </a:r>
            <a:r>
              <a:rPr lang="en-US" sz="2000" dirty="0" smtClean="0">
                <a:latin typeface="Arial" pitchFamily="34" charset="0"/>
                <a:cs typeface="Arial" pitchFamily="34" charset="0"/>
              </a:rPr>
              <a:t> [20];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arr</a:t>
            </a:r>
            <a:r>
              <a:rPr lang="en-US" sz="2000" dirty="0" smtClean="0">
                <a:latin typeface="Arial" pitchFamily="34" charset="0"/>
                <a:cs typeface="Arial" pitchFamily="34" charset="0"/>
              </a:rPr>
              <a:t>) – results in 20 bytes</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What about the following:</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iarr</a:t>
            </a:r>
            <a:r>
              <a:rPr lang="en-US" sz="2000" dirty="0" smtClean="0">
                <a:latin typeface="Arial" pitchFamily="34" charset="0"/>
                <a:cs typeface="Arial" pitchFamily="34" charset="0"/>
              </a:rPr>
              <a:t> [20];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iarr</a:t>
            </a:r>
            <a:r>
              <a:rPr lang="en-US" sz="2000" dirty="0" smtClean="0">
                <a:latin typeface="Arial" pitchFamily="34" charset="0"/>
                <a:cs typeface="Arial" pitchFamily="34" charset="0"/>
              </a:rPr>
              <a:t>)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long </a:t>
            </a:r>
            <a:r>
              <a:rPr lang="en-US" sz="2000" dirty="0" err="1" smtClean="0">
                <a:latin typeface="Arial" pitchFamily="34" charset="0"/>
                <a:cs typeface="Arial" pitchFamily="34" charset="0"/>
              </a:rPr>
              <a:t>larr</a:t>
            </a:r>
            <a:r>
              <a:rPr lang="en-US" sz="2000" dirty="0" smtClean="0">
                <a:latin typeface="Arial" pitchFamily="34" charset="0"/>
                <a:cs typeface="Arial" pitchFamily="34" charset="0"/>
              </a:rPr>
              <a:t> [40];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larr</a:t>
            </a:r>
            <a:r>
              <a:rPr lang="en-US" sz="2000" dirty="0" smtClean="0">
                <a:latin typeface="Arial" pitchFamily="34" charset="0"/>
                <a:cs typeface="Arial" pitchFamily="34" charset="0"/>
              </a:rPr>
              <a:t>)   -   ??</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4401205"/>
          </a:xfrm>
          <a:prstGeom prst="rect">
            <a:avLst/>
          </a:prstGeom>
          <a:noFill/>
        </p:spPr>
        <p:txBody>
          <a:bodyPr wrap="square" rtlCol="0">
            <a:spAutoFit/>
          </a:bodyPr>
          <a:lstStyle/>
          <a:p>
            <a:r>
              <a:rPr lang="en-US" sz="2000" dirty="0" smtClean="0">
                <a:latin typeface="Arial" pitchFamily="34" charset="0"/>
                <a:cs typeface="Arial" pitchFamily="34" charset="0"/>
              </a:rPr>
              <a:t>We can use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to measure the size of an array element: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char </a:t>
            </a:r>
            <a:r>
              <a:rPr lang="en-US" sz="2000" dirty="0" err="1" smtClean="0">
                <a:latin typeface="Arial" pitchFamily="34" charset="0"/>
                <a:cs typeface="Arial" pitchFamily="34" charset="0"/>
              </a:rPr>
              <a:t>carr</a:t>
            </a:r>
            <a:r>
              <a:rPr lang="en-US" sz="2000" dirty="0" smtClean="0">
                <a:latin typeface="Arial" pitchFamily="34" charset="0"/>
                <a:cs typeface="Arial" pitchFamily="34" charset="0"/>
              </a:rPr>
              <a:t> [20];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carr</a:t>
            </a:r>
            <a:r>
              <a:rPr lang="en-US" sz="2000" dirty="0" smtClean="0">
                <a:latin typeface="Arial" pitchFamily="34" charset="0"/>
                <a:cs typeface="Arial" pitchFamily="34" charset="0"/>
              </a:rPr>
              <a:t>) – gives 20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carr</a:t>
            </a:r>
            <a:r>
              <a:rPr lang="en-US" sz="2000" dirty="0" smtClean="0">
                <a:latin typeface="Arial" pitchFamily="34" charset="0"/>
                <a:cs typeface="Arial" pitchFamily="34" charset="0"/>
              </a:rPr>
              <a:t>[0])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What is the result of the following:</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carr</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carr</a:t>
            </a:r>
            <a:r>
              <a:rPr lang="en-US" sz="2000" dirty="0" smtClean="0">
                <a:latin typeface="Arial" pitchFamily="34" charset="0"/>
                <a:cs typeface="Arial" pitchFamily="34" charset="0"/>
              </a:rPr>
              <a:t>[0])</a:t>
            </a:r>
          </a:p>
          <a:p>
            <a:endParaRPr lang="en-US" sz="2000" dirty="0">
              <a:latin typeface="Arial" pitchFamily="34" charset="0"/>
              <a:cs typeface="Arial" pitchFamily="34" charset="0"/>
            </a:endParaRPr>
          </a:p>
          <a:p>
            <a:r>
              <a:rPr lang="en-US" sz="2000" dirty="0" smtClean="0">
                <a:latin typeface="Arial" pitchFamily="34" charset="0"/>
                <a:cs typeface="Arial" pitchFamily="34" charset="0"/>
              </a:rPr>
              <a:t>    char </a:t>
            </a:r>
            <a:r>
              <a:rPr lang="en-US" sz="2000" dirty="0" err="1" smtClean="0">
                <a:latin typeface="Arial" pitchFamily="34" charset="0"/>
                <a:cs typeface="Arial" pitchFamily="34" charset="0"/>
              </a:rPr>
              <a:t>m_array</a:t>
            </a:r>
            <a:r>
              <a:rPr lang="en-US" sz="2000" dirty="0" smtClean="0">
                <a:latin typeface="Arial" pitchFamily="34" charset="0"/>
                <a:cs typeface="Arial" pitchFamily="34" charset="0"/>
              </a:rPr>
              <a:t> [20][30];</a:t>
            </a:r>
          </a:p>
          <a:p>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sizeof</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m_array</a:t>
            </a:r>
            <a:r>
              <a:rPr lang="en-US" sz="2000" dirty="0" smtClean="0">
                <a:latin typeface="Arial" pitchFamily="34" charset="0"/>
                <a:cs typeface="Arial" pitchFamily="34" charset="0"/>
              </a:rPr>
              <a:t>)  ---   ??</a:t>
            </a: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016758"/>
          </a:xfrm>
          <a:prstGeom prst="rect">
            <a:avLst/>
          </a:prstGeom>
          <a:noFill/>
        </p:spPr>
        <p:txBody>
          <a:bodyPr wrap="square" rtlCol="0">
            <a:spAutoFit/>
          </a:bodyPr>
          <a:lstStyle/>
          <a:p>
            <a:r>
              <a:rPr lang="en-IN" sz="2000" b="1" u="sng" dirty="0" smtClean="0">
                <a:latin typeface="Arial" pitchFamily="34" charset="0"/>
                <a:cs typeface="Arial" pitchFamily="34" charset="0"/>
              </a:rPr>
              <a:t>Variable Scope and Lifetime</a:t>
            </a:r>
          </a:p>
          <a:p>
            <a:r>
              <a:rPr lang="en-IN" sz="2000" dirty="0" smtClean="0">
                <a:latin typeface="Arial" pitchFamily="34" charset="0"/>
                <a:cs typeface="Arial" pitchFamily="34" charset="0"/>
              </a:rPr>
              <a:t>In all the programs we have discussed so far, we have declared the variables for the program at the beginning of the block that define the body of the function main(). But you can actually define variables anywhere in the body of a function. Does this make a difference? </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YES.</a:t>
            </a: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Variables exist only within the block in which they’re defined. </a:t>
            </a:r>
            <a:r>
              <a:rPr lang="en-IN" sz="2000" u="sng" dirty="0" smtClean="0">
                <a:latin typeface="Arial" pitchFamily="34" charset="0"/>
                <a:cs typeface="Arial" pitchFamily="34" charset="0"/>
              </a:rPr>
              <a:t>They’re created when they are declared, and they cease to exist at the next closing brace.</a:t>
            </a:r>
            <a:r>
              <a:rPr lang="en-IN" sz="2000" dirty="0" smtClean="0">
                <a:latin typeface="Arial" pitchFamily="34" charset="0"/>
                <a:cs typeface="Arial" pitchFamily="34" charset="0"/>
              </a:rPr>
              <a:t> This is also true of variables that you declare within blocks that are inside other blocks. The variables declared at the beginning of an outer block also exist in the inner block. </a:t>
            </a:r>
            <a:r>
              <a:rPr lang="en-IN" sz="2000" u="sng" dirty="0" smtClean="0">
                <a:latin typeface="Arial" pitchFamily="34" charset="0"/>
                <a:cs typeface="Arial" pitchFamily="34" charset="0"/>
              </a:rPr>
              <a:t>These variables are freely accessible, as long as there are no other variables with the same name in the inner block</a:t>
            </a:r>
            <a:r>
              <a:rPr lang="en-IN" sz="2000" dirty="0" smtClean="0">
                <a:latin typeface="Arial" pitchFamily="34" charset="0"/>
                <a:cs typeface="Arial" pitchFamily="34" charset="0"/>
              </a:rPr>
              <a:t>.</a:t>
            </a:r>
          </a:p>
          <a:p>
            <a:endParaRPr lang="en-IN" sz="2000" dirty="0" smtClean="0"/>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2246769"/>
          </a:xfrm>
          <a:prstGeom prst="rect">
            <a:avLst/>
          </a:prstGeom>
          <a:noFill/>
        </p:spPr>
        <p:txBody>
          <a:bodyPr wrap="square" rtlCol="0">
            <a:spAutoFit/>
          </a:bodyPr>
          <a:lstStyle/>
          <a:p>
            <a:r>
              <a:rPr lang="en-IN" sz="2000" b="1" u="sng" dirty="0" smtClean="0">
                <a:latin typeface="Arial" pitchFamily="34" charset="0"/>
                <a:cs typeface="Arial" pitchFamily="34" charset="0"/>
              </a:rPr>
              <a:t>Constant arrays</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 char </a:t>
            </a:r>
            <a:r>
              <a:rPr lang="en-US" sz="2000" dirty="0" err="1" smtClean="0">
                <a:latin typeface="Arial" pitchFamily="34" charset="0"/>
                <a:cs typeface="Arial" pitchFamily="34" charset="0"/>
              </a:rPr>
              <a:t>hex_array</a:t>
            </a:r>
            <a:r>
              <a:rPr lang="en-US" sz="2000" dirty="0" smtClean="0">
                <a:latin typeface="Arial" pitchFamily="34" charset="0"/>
                <a:cs typeface="Arial" pitchFamily="34" charset="0"/>
              </a:rPr>
              <a:t>[] = {‘0’, ‘1’, ‘2’, ‘3’, ‘4’, ‘5’, ‘6’, ‘7’, ‘8’, ‘9’,</a:t>
            </a:r>
          </a:p>
          <a:p>
            <a:r>
              <a:rPr lang="en-US" sz="2000" dirty="0" smtClean="0">
                <a:latin typeface="Arial" pitchFamily="34" charset="0"/>
                <a:cs typeface="Arial" pitchFamily="34" charset="0"/>
              </a:rPr>
              <a:t>                                          ‘A’, ‘B’, ‘C’, ‘D’, ‘E’, ‘F’};</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compiler will detect any attempt to modify the values and inform the user.</a:t>
            </a:r>
          </a:p>
          <a:p>
            <a:endParaRPr lang="en-US" sz="2000"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109091"/>
          </a:xfrm>
          <a:prstGeom prst="rect">
            <a:avLst/>
          </a:prstGeom>
          <a:noFill/>
        </p:spPr>
        <p:txBody>
          <a:bodyPr wrap="square" rtlCol="0">
            <a:spAutoFit/>
          </a:bodyPr>
          <a:lstStyle/>
          <a:p>
            <a:r>
              <a:rPr lang="en-US" sz="2000" b="1" u="sng" dirty="0" smtClean="0">
                <a:latin typeface="Arial" pitchFamily="34" charset="0"/>
                <a:cs typeface="Arial" pitchFamily="34" charset="0"/>
              </a:rPr>
              <a:t>Arrays and Pointers – Differences</a:t>
            </a:r>
          </a:p>
          <a:p>
            <a:pPr marL="457200" indent="-457200">
              <a:buFont typeface="+mj-lt"/>
              <a:buAutoNum type="arabicPeriod"/>
            </a:pPr>
            <a:r>
              <a:rPr lang="en-US" dirty="0" smtClean="0">
                <a:latin typeface="Arial" pitchFamily="34" charset="0"/>
                <a:cs typeface="Arial" pitchFamily="34" charset="0"/>
              </a:rPr>
              <a:t>the </a:t>
            </a:r>
            <a:r>
              <a:rPr lang="en-US" dirty="0" err="1" smtClean="0">
                <a:latin typeface="Arial" pitchFamily="34" charset="0"/>
                <a:cs typeface="Arial" pitchFamily="34" charset="0"/>
              </a:rPr>
              <a:t>sizeof</a:t>
            </a:r>
            <a:r>
              <a:rPr lang="en-US" dirty="0" smtClean="0">
                <a:latin typeface="Arial" pitchFamily="34" charset="0"/>
                <a:cs typeface="Arial" pitchFamily="34" charset="0"/>
              </a:rPr>
              <a:t> operator</a:t>
            </a:r>
          </a:p>
          <a:p>
            <a:pPr marL="914400" lvl="1" indent="-457200">
              <a:buFont typeface="+mj-lt"/>
              <a:buAutoNum type="alphaLcPeriod"/>
            </a:pPr>
            <a:r>
              <a:rPr lang="en-US" dirty="0" err="1" smtClean="0">
                <a:latin typeface="Arial" pitchFamily="34" charset="0"/>
                <a:cs typeface="Arial" pitchFamily="34" charset="0"/>
              </a:rPr>
              <a:t>sizeof</a:t>
            </a:r>
            <a:r>
              <a:rPr lang="en-US" dirty="0" smtClean="0">
                <a:latin typeface="Arial" pitchFamily="34" charset="0"/>
                <a:cs typeface="Arial" pitchFamily="34" charset="0"/>
              </a:rPr>
              <a:t>(array) returns the amount of memory used by all elements in array</a:t>
            </a:r>
          </a:p>
          <a:p>
            <a:pPr marL="914400" lvl="1" indent="-457200">
              <a:buFont typeface="+mj-lt"/>
              <a:buAutoNum type="alphaLcPeriod"/>
            </a:pPr>
            <a:r>
              <a:rPr lang="en-US" dirty="0" err="1" smtClean="0">
                <a:latin typeface="Arial" pitchFamily="34" charset="0"/>
                <a:cs typeface="Arial" pitchFamily="34" charset="0"/>
              </a:rPr>
              <a:t>sizeof</a:t>
            </a:r>
            <a:r>
              <a:rPr lang="en-US" dirty="0" smtClean="0">
                <a:latin typeface="Arial" pitchFamily="34" charset="0"/>
                <a:cs typeface="Arial" pitchFamily="34" charset="0"/>
              </a:rPr>
              <a:t>(pointer) only returns the amount of memory used by the pointer variable itself</a:t>
            </a:r>
          </a:p>
          <a:p>
            <a:pPr marL="457200" indent="-457200">
              <a:buFont typeface="+mj-lt"/>
              <a:buAutoNum type="arabicPeriod"/>
            </a:pPr>
            <a:r>
              <a:rPr lang="en-US" dirty="0" smtClean="0">
                <a:latin typeface="Arial" pitchFamily="34" charset="0"/>
                <a:cs typeface="Arial" pitchFamily="34" charset="0"/>
              </a:rPr>
              <a:t>the &amp; operator</a:t>
            </a:r>
          </a:p>
          <a:p>
            <a:pPr marL="914400" lvl="1" indent="-457200">
              <a:buFont typeface="+mj-lt"/>
              <a:buAutoNum type="alphaLcPeriod"/>
            </a:pPr>
            <a:r>
              <a:rPr lang="en-US" dirty="0" smtClean="0">
                <a:latin typeface="Arial" pitchFamily="34" charset="0"/>
                <a:cs typeface="Arial" pitchFamily="34" charset="0"/>
              </a:rPr>
              <a:t>&amp;array is an alias for &amp;array[0] and returns the address of the first element in array</a:t>
            </a:r>
          </a:p>
          <a:p>
            <a:pPr marL="914400" lvl="1" indent="-457200">
              <a:buFont typeface="+mj-lt"/>
              <a:buAutoNum type="alphaLcPeriod"/>
            </a:pPr>
            <a:r>
              <a:rPr lang="en-US" dirty="0" smtClean="0">
                <a:latin typeface="Arial" pitchFamily="34" charset="0"/>
                <a:cs typeface="Arial" pitchFamily="34" charset="0"/>
              </a:rPr>
              <a:t>&amp;pointer returns the address of pointer</a:t>
            </a:r>
          </a:p>
          <a:p>
            <a:pPr marL="457200" indent="-457200">
              <a:buFont typeface="+mj-lt"/>
              <a:buAutoNum type="arabicPeriod"/>
            </a:pPr>
            <a:r>
              <a:rPr lang="en-US" dirty="0" smtClean="0">
                <a:latin typeface="Arial" pitchFamily="34" charset="0"/>
                <a:cs typeface="Arial" pitchFamily="34" charset="0"/>
              </a:rPr>
              <a:t>a string literal initialization of a character array</a:t>
            </a:r>
          </a:p>
          <a:p>
            <a:pPr marL="914400" lvl="1" indent="-457200">
              <a:buFont typeface="+mj-lt"/>
              <a:buAutoNum type="alphaLcPeriod"/>
            </a:pPr>
            <a:r>
              <a:rPr lang="en-US" dirty="0" smtClean="0">
                <a:latin typeface="Arial" pitchFamily="34" charset="0"/>
                <a:cs typeface="Arial" pitchFamily="34" charset="0"/>
              </a:rPr>
              <a:t>char array[] = “</a:t>
            </a:r>
            <a:r>
              <a:rPr lang="en-US" dirty="0" err="1" smtClean="0">
                <a:latin typeface="Arial" pitchFamily="34" charset="0"/>
                <a:cs typeface="Arial" pitchFamily="34" charset="0"/>
              </a:rPr>
              <a:t>abc</a:t>
            </a:r>
            <a:r>
              <a:rPr lang="en-US" dirty="0" smtClean="0">
                <a:latin typeface="Arial" pitchFamily="34" charset="0"/>
                <a:cs typeface="Arial" pitchFamily="34" charset="0"/>
              </a:rPr>
              <a:t>” sets the first four elements in array to ‘a’, ‘b’, ‘c’, and ‘\0’</a:t>
            </a:r>
          </a:p>
          <a:p>
            <a:pPr marL="914400" lvl="1" indent="-457200">
              <a:buFont typeface="+mj-lt"/>
              <a:buAutoNum type="alphaLcPeriod"/>
            </a:pPr>
            <a:r>
              <a:rPr lang="en-US" dirty="0" smtClean="0">
                <a:latin typeface="Arial" pitchFamily="34" charset="0"/>
                <a:cs typeface="Arial" pitchFamily="34" charset="0"/>
              </a:rPr>
              <a:t>char *pointer = “</a:t>
            </a:r>
            <a:r>
              <a:rPr lang="en-US" dirty="0" err="1" smtClean="0">
                <a:latin typeface="Arial" pitchFamily="34" charset="0"/>
                <a:cs typeface="Arial" pitchFamily="34" charset="0"/>
              </a:rPr>
              <a:t>abc</a:t>
            </a:r>
            <a:r>
              <a:rPr lang="en-US" dirty="0" smtClean="0">
                <a:latin typeface="Arial" pitchFamily="34" charset="0"/>
                <a:cs typeface="Arial" pitchFamily="34" charset="0"/>
              </a:rPr>
              <a:t>” sets pointer to the address of the “</a:t>
            </a:r>
            <a:r>
              <a:rPr lang="en-US" dirty="0" err="1" smtClean="0">
                <a:latin typeface="Arial" pitchFamily="34" charset="0"/>
                <a:cs typeface="Arial" pitchFamily="34" charset="0"/>
              </a:rPr>
              <a:t>abc</a:t>
            </a:r>
            <a:r>
              <a:rPr lang="en-US" dirty="0" smtClean="0">
                <a:latin typeface="Arial" pitchFamily="34" charset="0"/>
                <a:cs typeface="Arial" pitchFamily="34" charset="0"/>
              </a:rPr>
              <a:t>” string (which may be stored in read-only memory and thus unchangeable)</a:t>
            </a:r>
          </a:p>
          <a:p>
            <a:pPr marL="457200" indent="-457200">
              <a:buFont typeface="+mj-lt"/>
              <a:buAutoNum type="arabicPeriod"/>
            </a:pPr>
            <a:r>
              <a:rPr lang="en-US" dirty="0" smtClean="0">
                <a:latin typeface="Arial" pitchFamily="34" charset="0"/>
                <a:cs typeface="Arial" pitchFamily="34" charset="0"/>
              </a:rPr>
              <a:t>Pointer variable can be assigned a value whereas array variable cannot be.</a:t>
            </a:r>
          </a:p>
          <a:p>
            <a:pPr marL="457200" indent="-457200">
              <a:buFont typeface="+mj-lt"/>
              <a:buAutoNum type="arabicPeriod"/>
            </a:pPr>
            <a:r>
              <a:rPr lang="en-US" dirty="0" smtClean="0">
                <a:latin typeface="Arial" pitchFamily="34" charset="0"/>
                <a:cs typeface="Arial" pitchFamily="34" charset="0"/>
              </a:rPr>
              <a:t>Arithmetic on pointer variable is allowed.</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0"/>
            <a:ext cx="8010580" cy="5016758"/>
          </a:xfrm>
          <a:prstGeom prst="rect">
            <a:avLst/>
          </a:prstGeom>
          <a:noFill/>
        </p:spPr>
        <p:txBody>
          <a:bodyPr wrap="square" rtlCol="0">
            <a:spAutoFit/>
          </a:bodyPr>
          <a:lstStyle/>
          <a:p>
            <a:r>
              <a:rPr lang="en-US" sz="2000" b="1" u="sng" dirty="0" smtClean="0">
                <a:latin typeface="Arial" pitchFamily="34" charset="0"/>
                <a:cs typeface="Arial" pitchFamily="34" charset="0"/>
              </a:rPr>
              <a:t>Pointers</a:t>
            </a:r>
          </a:p>
          <a:p>
            <a:r>
              <a:rPr lang="en-US" sz="2000" b="1" u="sng" dirty="0" smtClean="0">
                <a:latin typeface="Arial" pitchFamily="34" charset="0"/>
                <a:cs typeface="Arial" pitchFamily="34" charset="0"/>
              </a:rPr>
              <a:t>Note</a:t>
            </a:r>
          </a:p>
          <a:p>
            <a:endParaRPr lang="en-US" sz="2000" b="1" u="sng" dirty="0" smtClean="0">
              <a:latin typeface="Arial" pitchFamily="34" charset="0"/>
              <a:cs typeface="Arial" pitchFamily="34" charset="0"/>
            </a:endParaRPr>
          </a:p>
          <a:p>
            <a:r>
              <a:rPr lang="en-US" sz="2000" dirty="0" smtClean="0">
                <a:latin typeface="Arial" pitchFamily="34" charset="0"/>
                <a:cs typeface="Arial" pitchFamily="34" charset="0"/>
              </a:rPr>
              <a:t>char* is a </a:t>
            </a:r>
            <a:r>
              <a:rPr lang="en-US" sz="2000" b="1" dirty="0" smtClean="0">
                <a:latin typeface="Arial" pitchFamily="34" charset="0"/>
                <a:cs typeface="Arial" pitchFamily="34" charset="0"/>
              </a:rPr>
              <a:t>mutable</a:t>
            </a:r>
            <a:r>
              <a:rPr lang="en-US" sz="2000" dirty="0" smtClean="0">
                <a:latin typeface="Arial" pitchFamily="34" charset="0"/>
                <a:cs typeface="Arial" pitchFamily="34" charset="0"/>
              </a:rPr>
              <a:t> pointer to a </a:t>
            </a:r>
            <a:r>
              <a:rPr lang="en-US" sz="2000" b="1" dirty="0" smtClean="0">
                <a:latin typeface="Arial" pitchFamily="34" charset="0"/>
                <a:cs typeface="Arial" pitchFamily="34" charset="0"/>
              </a:rPr>
              <a:t>mutable</a:t>
            </a:r>
            <a:r>
              <a:rPr lang="en-US" sz="2000" dirty="0" smtClean="0">
                <a:latin typeface="Arial" pitchFamily="34" charset="0"/>
                <a:cs typeface="Arial" pitchFamily="34" charset="0"/>
              </a:rPr>
              <a:t> character/string.</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 char* is a </a:t>
            </a:r>
            <a:r>
              <a:rPr lang="en-US" sz="2000" b="1" dirty="0" smtClean="0">
                <a:latin typeface="Arial" pitchFamily="34" charset="0"/>
                <a:cs typeface="Arial" pitchFamily="34" charset="0"/>
              </a:rPr>
              <a:t>mutable</a:t>
            </a:r>
            <a:r>
              <a:rPr lang="en-US" sz="2000" dirty="0" smtClean="0">
                <a:latin typeface="Arial" pitchFamily="34" charset="0"/>
                <a:cs typeface="Arial" pitchFamily="34" charset="0"/>
              </a:rPr>
              <a:t> pointer to an </a:t>
            </a:r>
            <a:r>
              <a:rPr lang="en-US" sz="2000" b="1" dirty="0" smtClean="0">
                <a:latin typeface="Arial" pitchFamily="34" charset="0"/>
                <a:cs typeface="Arial" pitchFamily="34" charset="0"/>
              </a:rPr>
              <a:t>immutable</a:t>
            </a:r>
            <a:r>
              <a:rPr lang="en-US" sz="2000" dirty="0" smtClean="0">
                <a:latin typeface="Arial" pitchFamily="34" charset="0"/>
                <a:cs typeface="Arial" pitchFamily="34" charset="0"/>
              </a:rPr>
              <a:t> character/string. You cannot change the contents of the location(s) this pointer points to. Also, compilers are required to give error messages when you try to do so. For the same reason, conversion from const char * to char* is deprecated.</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char* const is an </a:t>
            </a:r>
            <a:r>
              <a:rPr lang="en-US" sz="2000" b="1" dirty="0" smtClean="0">
                <a:latin typeface="Arial" pitchFamily="34" charset="0"/>
                <a:cs typeface="Arial" pitchFamily="34" charset="0"/>
              </a:rPr>
              <a:t>immutable</a:t>
            </a:r>
            <a:r>
              <a:rPr lang="en-US" sz="2000" dirty="0" smtClean="0">
                <a:latin typeface="Arial" pitchFamily="34" charset="0"/>
                <a:cs typeface="Arial" pitchFamily="34" charset="0"/>
              </a:rPr>
              <a:t> pointer (it cannot point to any other location) </a:t>
            </a:r>
            <a:r>
              <a:rPr lang="en-US" sz="2000" b="1" dirty="0" smtClean="0">
                <a:latin typeface="Arial" pitchFamily="34" charset="0"/>
                <a:cs typeface="Arial" pitchFamily="34" charset="0"/>
              </a:rPr>
              <a:t>but</a:t>
            </a:r>
            <a:r>
              <a:rPr lang="en-US" sz="2000" dirty="0" smtClean="0">
                <a:latin typeface="Arial" pitchFamily="34" charset="0"/>
                <a:cs typeface="Arial" pitchFamily="34" charset="0"/>
              </a:rPr>
              <a:t> the contents of location at which it points are </a:t>
            </a:r>
            <a:r>
              <a:rPr lang="en-US" sz="2000" b="1" dirty="0" smtClean="0">
                <a:latin typeface="Arial" pitchFamily="34" charset="0"/>
                <a:cs typeface="Arial" pitchFamily="34" charset="0"/>
              </a:rPr>
              <a:t>mutable</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const char* const is an </a:t>
            </a:r>
            <a:r>
              <a:rPr lang="en-US" sz="2000" b="1" dirty="0" smtClean="0">
                <a:latin typeface="Arial" pitchFamily="34" charset="0"/>
                <a:cs typeface="Arial" pitchFamily="34" charset="0"/>
              </a:rPr>
              <a:t>immutable</a:t>
            </a:r>
            <a:r>
              <a:rPr lang="en-US" sz="2000" dirty="0" smtClean="0">
                <a:latin typeface="Arial" pitchFamily="34" charset="0"/>
                <a:cs typeface="Arial" pitchFamily="34" charset="0"/>
              </a:rPr>
              <a:t> pointer to an </a:t>
            </a:r>
            <a:r>
              <a:rPr lang="en-US" sz="2000" b="1" dirty="0" smtClean="0">
                <a:latin typeface="Arial" pitchFamily="34" charset="0"/>
                <a:cs typeface="Arial" pitchFamily="34" charset="0"/>
              </a:rPr>
              <a:t>immutable</a:t>
            </a:r>
            <a:r>
              <a:rPr lang="en-US" sz="2000" dirty="0" smtClean="0">
                <a:latin typeface="Arial" pitchFamily="34" charset="0"/>
                <a:cs typeface="Arial" pitchFamily="34" charset="0"/>
              </a:rPr>
              <a:t> character/string.</a:t>
            </a:r>
            <a:endParaRPr lang="en-US" sz="2000" b="1" u="sng" dirty="0" smtClean="0">
              <a:latin typeface="Arial" pitchFamily="34" charset="0"/>
              <a:cs typeface="Arial" pitchFamily="34" charset="0"/>
            </a:endParaRP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dirty="0"/>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838201"/>
            <a:ext cx="8010580" cy="5355312"/>
          </a:xfrm>
          <a:prstGeom prst="rect">
            <a:avLst/>
          </a:prstGeom>
          <a:noFill/>
        </p:spPr>
        <p:txBody>
          <a:bodyPr wrap="square" rtlCol="0">
            <a:spAutoFit/>
          </a:bodyPr>
          <a:lstStyle/>
          <a:p>
            <a:r>
              <a:rPr lang="en-IN" u="sng" dirty="0" smtClean="0">
                <a:latin typeface="Arial" pitchFamily="34" charset="0"/>
                <a:cs typeface="Arial" pitchFamily="34" charset="0"/>
              </a:rPr>
              <a:t>Variables that are created when they’re declared and destroyed at the end of a block are called </a:t>
            </a:r>
            <a:r>
              <a:rPr lang="en-IN" i="1" u="sng" dirty="0" smtClean="0">
                <a:latin typeface="Arial" pitchFamily="34" charset="0"/>
                <a:cs typeface="Arial" pitchFamily="34" charset="0"/>
              </a:rPr>
              <a:t>automatic variables, because they’re automatically created and destroyed</a:t>
            </a:r>
            <a:r>
              <a:rPr lang="en-IN" i="1" dirty="0" smtClean="0">
                <a:latin typeface="Arial" pitchFamily="34" charset="0"/>
                <a:cs typeface="Arial" pitchFamily="34" charset="0"/>
              </a:rPr>
              <a:t>. The extent within the program code where a given </a:t>
            </a:r>
            <a:r>
              <a:rPr lang="en-IN" dirty="0" smtClean="0">
                <a:latin typeface="Arial" pitchFamily="34" charset="0"/>
                <a:cs typeface="Arial" pitchFamily="34" charset="0"/>
              </a:rPr>
              <a:t>variable is visible and can be referenced is called the </a:t>
            </a:r>
            <a:r>
              <a:rPr lang="en-IN" i="1" dirty="0" smtClean="0">
                <a:latin typeface="Arial" pitchFamily="34" charset="0"/>
                <a:cs typeface="Arial" pitchFamily="34" charset="0"/>
              </a:rPr>
              <a:t>variable’s scope. When you use a variable within its scope, </a:t>
            </a:r>
            <a:r>
              <a:rPr lang="en-IN" dirty="0" smtClean="0">
                <a:latin typeface="Arial" pitchFamily="34" charset="0"/>
                <a:cs typeface="Arial" pitchFamily="34" charset="0"/>
              </a:rPr>
              <a:t>everything is okay. But if you try to reference a variable outside its scope, you’ll get an error message when you compile the program because the variable doesn’t exist outside its scope. </a:t>
            </a:r>
          </a:p>
          <a:p>
            <a:r>
              <a:rPr lang="en-IN" u="sng" dirty="0" smtClean="0">
                <a:latin typeface="Arial" pitchFamily="34" charset="0"/>
                <a:cs typeface="Arial" pitchFamily="34" charset="0"/>
              </a:rPr>
              <a:t>A sample code snippet</a:t>
            </a:r>
            <a:r>
              <a:rPr lang="en-IN" dirty="0" smtClean="0">
                <a:latin typeface="Arial" pitchFamily="34" charset="0"/>
                <a:cs typeface="Arial" pitchFamily="34" charset="0"/>
              </a:rPr>
              <a:t>:</a:t>
            </a:r>
          </a:p>
          <a:p>
            <a:r>
              <a:rPr lang="en-IN" b="1" dirty="0" smtClean="0">
                <a:latin typeface="Arial" pitchFamily="34" charset="0"/>
                <a:cs typeface="Arial" pitchFamily="34" charset="0"/>
              </a:rPr>
              <a:t>{</a:t>
            </a:r>
          </a:p>
          <a:p>
            <a:r>
              <a:rPr lang="en-IN" b="1" dirty="0" smtClean="0">
                <a:latin typeface="Arial" pitchFamily="34" charset="0"/>
                <a:cs typeface="Arial" pitchFamily="34" charset="0"/>
              </a:rPr>
              <a:t>	</a:t>
            </a:r>
            <a:r>
              <a:rPr lang="en-IN" dirty="0" err="1" smtClean="0">
                <a:latin typeface="Arial" pitchFamily="34" charset="0"/>
                <a:cs typeface="Arial" pitchFamily="34" charset="0"/>
              </a:rPr>
              <a:t>int</a:t>
            </a:r>
            <a:r>
              <a:rPr lang="en-IN" dirty="0" smtClean="0">
                <a:latin typeface="Arial" pitchFamily="34" charset="0"/>
                <a:cs typeface="Arial" pitchFamily="34" charset="0"/>
              </a:rPr>
              <a:t> a = 0; 	// Create </a:t>
            </a:r>
            <a:r>
              <a:rPr lang="en-IN" b="1" dirty="0" smtClean="0">
                <a:latin typeface="Arial" pitchFamily="34" charset="0"/>
                <a:cs typeface="Arial" pitchFamily="34" charset="0"/>
              </a:rPr>
              <a:t>a</a:t>
            </a:r>
          </a:p>
          <a:p>
            <a:r>
              <a:rPr lang="en-IN" dirty="0" smtClean="0">
                <a:latin typeface="Arial" pitchFamily="34" charset="0"/>
                <a:cs typeface="Arial" pitchFamily="34" charset="0"/>
              </a:rPr>
              <a:t>	// Reference to a is OK here</a:t>
            </a:r>
          </a:p>
          <a:p>
            <a:r>
              <a:rPr lang="en-IN" dirty="0" smtClean="0">
                <a:latin typeface="Arial" pitchFamily="34" charset="0"/>
                <a:cs typeface="Arial" pitchFamily="34" charset="0"/>
              </a:rPr>
              <a:t>	// Reference to b is an error here - it hasn't been created yet</a:t>
            </a:r>
          </a:p>
          <a:p>
            <a:r>
              <a:rPr lang="en-IN" dirty="0" smtClean="0">
                <a:latin typeface="Arial" pitchFamily="34" charset="0"/>
                <a:cs typeface="Arial" pitchFamily="34" charset="0"/>
              </a:rPr>
              <a:t>	{</a:t>
            </a:r>
          </a:p>
          <a:p>
            <a:r>
              <a:rPr lang="en-IN" dirty="0" smtClean="0">
                <a:latin typeface="Arial" pitchFamily="34" charset="0"/>
                <a:cs typeface="Arial" pitchFamily="34" charset="0"/>
              </a:rPr>
              <a:t>		</a:t>
            </a:r>
            <a:r>
              <a:rPr lang="en-IN" dirty="0" err="1" smtClean="0">
                <a:latin typeface="Arial" pitchFamily="34" charset="0"/>
                <a:cs typeface="Arial" pitchFamily="34" charset="0"/>
              </a:rPr>
              <a:t>int</a:t>
            </a:r>
            <a:r>
              <a:rPr lang="en-IN" dirty="0" smtClean="0">
                <a:latin typeface="Arial" pitchFamily="34" charset="0"/>
                <a:cs typeface="Arial" pitchFamily="34" charset="0"/>
              </a:rPr>
              <a:t> b = 10; // Create </a:t>
            </a:r>
            <a:r>
              <a:rPr lang="en-IN" b="1" dirty="0" smtClean="0">
                <a:latin typeface="Arial" pitchFamily="34" charset="0"/>
                <a:cs typeface="Arial" pitchFamily="34" charset="0"/>
              </a:rPr>
              <a:t>b</a:t>
            </a:r>
          </a:p>
          <a:p>
            <a:r>
              <a:rPr lang="en-IN" dirty="0" smtClean="0">
                <a:latin typeface="Arial" pitchFamily="34" charset="0"/>
                <a:cs typeface="Arial" pitchFamily="34" charset="0"/>
              </a:rPr>
              <a:t>			// Reference to </a:t>
            </a:r>
            <a:r>
              <a:rPr lang="en-IN" b="1" dirty="0" smtClean="0">
                <a:latin typeface="Arial" pitchFamily="34" charset="0"/>
                <a:cs typeface="Arial" pitchFamily="34" charset="0"/>
              </a:rPr>
              <a:t>a</a:t>
            </a:r>
            <a:r>
              <a:rPr lang="en-IN" dirty="0" smtClean="0">
                <a:latin typeface="Arial" pitchFamily="34" charset="0"/>
                <a:cs typeface="Arial" pitchFamily="34" charset="0"/>
              </a:rPr>
              <a:t> and </a:t>
            </a:r>
            <a:r>
              <a:rPr lang="en-IN" b="1" dirty="0" smtClean="0">
                <a:latin typeface="Arial" pitchFamily="34" charset="0"/>
                <a:cs typeface="Arial" pitchFamily="34" charset="0"/>
              </a:rPr>
              <a:t>b</a:t>
            </a:r>
            <a:r>
              <a:rPr lang="en-IN" dirty="0" smtClean="0">
                <a:latin typeface="Arial" pitchFamily="34" charset="0"/>
                <a:cs typeface="Arial" pitchFamily="34" charset="0"/>
              </a:rPr>
              <a:t> is OK here</a:t>
            </a:r>
          </a:p>
          <a:p>
            <a:r>
              <a:rPr lang="en-IN" dirty="0" smtClean="0">
                <a:latin typeface="Arial" pitchFamily="34" charset="0"/>
                <a:cs typeface="Arial" pitchFamily="34" charset="0"/>
              </a:rPr>
              <a:t>	} 		// </a:t>
            </a:r>
            <a:r>
              <a:rPr lang="en-IN" b="1" dirty="0" smtClean="0">
                <a:latin typeface="Arial" pitchFamily="34" charset="0"/>
                <a:cs typeface="Arial" pitchFamily="34" charset="0"/>
              </a:rPr>
              <a:t>b</a:t>
            </a:r>
            <a:r>
              <a:rPr lang="en-IN" dirty="0" smtClean="0">
                <a:latin typeface="Arial" pitchFamily="34" charset="0"/>
                <a:cs typeface="Arial" pitchFamily="34" charset="0"/>
              </a:rPr>
              <a:t> dies here</a:t>
            </a:r>
          </a:p>
          <a:p>
            <a:r>
              <a:rPr lang="en-IN" dirty="0" smtClean="0">
                <a:latin typeface="Arial" pitchFamily="34" charset="0"/>
                <a:cs typeface="Arial" pitchFamily="34" charset="0"/>
              </a:rPr>
              <a:t>	// Reference to </a:t>
            </a:r>
            <a:r>
              <a:rPr lang="en-IN" b="1" dirty="0" smtClean="0">
                <a:latin typeface="Arial" pitchFamily="34" charset="0"/>
                <a:cs typeface="Arial" pitchFamily="34" charset="0"/>
              </a:rPr>
              <a:t>b</a:t>
            </a:r>
            <a:r>
              <a:rPr lang="en-IN" dirty="0" smtClean="0">
                <a:latin typeface="Arial" pitchFamily="34" charset="0"/>
                <a:cs typeface="Arial" pitchFamily="34" charset="0"/>
              </a:rPr>
              <a:t> is an error here - it has been destroyed</a:t>
            </a:r>
          </a:p>
          <a:p>
            <a:r>
              <a:rPr lang="en-IN" dirty="0" smtClean="0">
                <a:latin typeface="Arial" pitchFamily="34" charset="0"/>
                <a:cs typeface="Arial" pitchFamily="34" charset="0"/>
              </a:rPr>
              <a:t>	// Reference to </a:t>
            </a:r>
            <a:r>
              <a:rPr lang="en-IN" b="1" dirty="0" smtClean="0">
                <a:latin typeface="Arial" pitchFamily="34" charset="0"/>
                <a:cs typeface="Arial" pitchFamily="34" charset="0"/>
              </a:rPr>
              <a:t>a</a:t>
            </a:r>
            <a:r>
              <a:rPr lang="en-IN" dirty="0" smtClean="0">
                <a:latin typeface="Arial" pitchFamily="34" charset="0"/>
                <a:cs typeface="Arial" pitchFamily="34" charset="0"/>
              </a:rPr>
              <a:t> is OK here</a:t>
            </a:r>
          </a:p>
          <a:p>
            <a:r>
              <a:rPr lang="en-IN" dirty="0" smtClean="0">
                <a:latin typeface="Arial" pitchFamily="34" charset="0"/>
                <a:cs typeface="Arial" pitchFamily="34" charset="0"/>
              </a:rPr>
              <a:t>} 	// </a:t>
            </a:r>
            <a:r>
              <a:rPr lang="en-IN" b="1" dirty="0" smtClean="0">
                <a:latin typeface="Arial" pitchFamily="34" charset="0"/>
                <a:cs typeface="Arial" pitchFamily="34" charset="0"/>
              </a:rPr>
              <a:t>a</a:t>
            </a:r>
            <a:r>
              <a:rPr lang="en-IN" dirty="0" smtClean="0">
                <a:latin typeface="Arial" pitchFamily="34" charset="0"/>
                <a:cs typeface="Arial" pitchFamily="34" charset="0"/>
              </a:rPr>
              <a:t> dies here</a:t>
            </a:r>
          </a:p>
        </p:txBody>
      </p:sp>
      <p:pic>
        <p:nvPicPr>
          <p:cNvPr id="6" name="Picture 3"/>
          <p:cNvPicPr/>
          <p:nvPr/>
        </p:nvPicPr>
        <p:blipFill>
          <a:blip r:embed="rId2" cstate="print"/>
          <a:stretch>
            <a:fillRect/>
          </a:stretch>
        </p:blipFill>
        <p:spPr>
          <a:xfrm>
            <a:off x="7162920" y="228600"/>
            <a:ext cx="1827000" cy="565200"/>
          </a:xfrm>
          <a:prstGeom prst="rect">
            <a:avLst/>
          </a:prstGeom>
          <a:ln>
            <a:noFill/>
          </a:ln>
        </p:spPr>
      </p:pic>
      <p:sp>
        <p:nvSpPr>
          <p:cNvPr id="7" name="CustomShape 6"/>
          <p:cNvSpPr/>
          <p:nvPr/>
        </p:nvSpPr>
        <p:spPr>
          <a:xfrm>
            <a:off x="534960" y="6194520"/>
            <a:ext cx="1392840" cy="428400"/>
          </a:xfrm>
          <a:prstGeom prst="rect">
            <a:avLst/>
          </a:prstGeom>
          <a:noFill/>
          <a:ln>
            <a:noFill/>
          </a:ln>
        </p:spPr>
        <p:txBody>
          <a:bodyPr lIns="90000" tIns="45000" rIns="90000" bIns="45000"/>
          <a:lstStyle/>
          <a:p>
            <a:pPr>
              <a:lnSpc>
                <a:spcPct val="100000"/>
              </a:lnSpc>
            </a:pPr>
            <a:fld id="{51FE8EEC-CCED-4314-84EE-0965E9088B5C}" type="datetime1">
              <a:rPr lang="en-IN" smtClean="0">
                <a:solidFill>
                  <a:srgbClr val="000000"/>
                </a:solidFill>
                <a:latin typeface="Arial"/>
                <a:ea typeface="DejaVu Sans"/>
              </a:rPr>
              <a:pPr>
                <a:lnSpc>
                  <a:spcPct val="100000"/>
                </a:lnSpc>
              </a:pPr>
              <a:t>11-02-2020</a:t>
            </a:fld>
            <a:endParaRPr/>
          </a:p>
        </p:txBody>
      </p:sp>
      <p:sp>
        <p:nvSpPr>
          <p:cNvPr id="4098" name="AutoShape 2" descr="Image result for personal computer in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10228</TotalTime>
  <Words>6215</Words>
  <Application>Microsoft Office PowerPoint</Application>
  <PresentationFormat>On-screen Show (4:3)</PresentationFormat>
  <Paragraphs>762</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vector>
  </TitlesOfParts>
  <Company>MYOWN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MSANAND</dc:creator>
  <cp:lastModifiedBy>Anand</cp:lastModifiedBy>
  <cp:revision>897</cp:revision>
  <dcterms:created xsi:type="dcterms:W3CDTF">2018-08-31T06:24:12Z</dcterms:created>
  <dcterms:modified xsi:type="dcterms:W3CDTF">2020-02-11T09:00:36Z</dcterms:modified>
</cp:coreProperties>
</file>