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325" r:id="rId3"/>
    <p:sldId id="259" r:id="rId4"/>
    <p:sldId id="260" r:id="rId5"/>
    <p:sldId id="261" r:id="rId6"/>
    <p:sldId id="326" r:id="rId7"/>
    <p:sldId id="265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2" r:id="rId36"/>
    <p:sldId id="303" r:id="rId37"/>
    <p:sldId id="304" r:id="rId38"/>
    <p:sldId id="306" r:id="rId39"/>
    <p:sldId id="307" r:id="rId40"/>
    <p:sldId id="308" r:id="rId41"/>
    <p:sldId id="309" r:id="rId42"/>
    <p:sldId id="310" r:id="rId43"/>
    <p:sldId id="314" r:id="rId44"/>
    <p:sldId id="315" r:id="rId45"/>
    <p:sldId id="316" r:id="rId46"/>
    <p:sldId id="317" r:id="rId47"/>
    <p:sldId id="318" r:id="rId48"/>
    <p:sldId id="327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6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4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1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46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3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9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00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25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08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6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9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 smtClean="0"/>
              <a:t>05-04-2020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6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tdlib.h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tdlib.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tdlib.h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2388275"/>
            <a:ext cx="51257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Problem </a:t>
            </a:r>
            <a:r>
              <a:rPr sz="3600" b="1" spc="-10" dirty="0">
                <a:latin typeface="Arial"/>
                <a:cs typeface="Arial"/>
              </a:rPr>
              <a:t>Solving </a:t>
            </a:r>
            <a:r>
              <a:rPr sz="3600" b="1" spc="20" dirty="0">
                <a:latin typeface="Arial"/>
                <a:cs typeface="Arial"/>
              </a:rPr>
              <a:t>with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5" dirty="0" smtClean="0">
                <a:latin typeface="Arial"/>
                <a:cs typeface="Arial"/>
              </a:rPr>
              <a:t>C</a:t>
            </a:r>
            <a:r>
              <a:rPr lang="en-IN" sz="3600" b="1" spc="-5" dirty="0" smtClean="0">
                <a:latin typeface="Arial"/>
                <a:cs typeface="Arial"/>
              </a:rPr>
              <a:t> unit -3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6350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sz="20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breakpoints</a:t>
            </a:r>
            <a:endParaRPr sz="2000" dirty="0">
              <a:latin typeface="Arial"/>
              <a:cs typeface="Arial"/>
            </a:endParaRPr>
          </a:p>
          <a:p>
            <a:pPr marL="12700" marR="717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Breakpoints by themselves </a:t>
            </a:r>
            <a:r>
              <a:rPr sz="2000" spc="5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seem too </a:t>
            </a:r>
            <a:r>
              <a:rPr sz="2000" spc="-10" dirty="0">
                <a:latin typeface="Arial"/>
                <a:cs typeface="Arial"/>
              </a:rPr>
              <a:t>tedious. </a:t>
            </a:r>
            <a:r>
              <a:rPr sz="2000" spc="-8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keep  </a:t>
            </a:r>
            <a:r>
              <a:rPr sz="2000" spc="-10" dirty="0">
                <a:latin typeface="Arial"/>
                <a:cs typeface="Arial"/>
              </a:rPr>
              <a:t>stepping, and stepping, and stepping. 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Basic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idea</a:t>
            </a:r>
            <a:endParaRPr sz="2000" dirty="0">
              <a:latin typeface="Arial"/>
              <a:cs typeface="Arial"/>
            </a:endParaRPr>
          </a:p>
          <a:p>
            <a:pPr marL="12700" marR="7937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Once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develop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idea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error could be </a:t>
            </a:r>
            <a:r>
              <a:rPr sz="2000" dirty="0">
                <a:latin typeface="Arial"/>
                <a:cs typeface="Arial"/>
              </a:rPr>
              <a:t>(like  </a:t>
            </a:r>
            <a:r>
              <a:rPr sz="2000" spc="-5" dirty="0">
                <a:latin typeface="Arial"/>
                <a:cs typeface="Arial"/>
              </a:rPr>
              <a:t>dereferencing a </a:t>
            </a:r>
            <a:r>
              <a:rPr sz="2000" spc="-10" dirty="0">
                <a:latin typeface="Arial"/>
                <a:cs typeface="Arial"/>
              </a:rPr>
              <a:t>NULL </a:t>
            </a:r>
            <a:r>
              <a:rPr sz="2000" spc="-25" dirty="0">
                <a:latin typeface="Arial"/>
                <a:cs typeface="Arial"/>
              </a:rPr>
              <a:t>pointer,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going </a:t>
            </a:r>
            <a:r>
              <a:rPr sz="2000" spc="-5" dirty="0">
                <a:latin typeface="Arial"/>
                <a:cs typeface="Arial"/>
              </a:rPr>
              <a:t>past </a:t>
            </a:r>
            <a:r>
              <a:rPr sz="2000" spc="-10" dirty="0">
                <a:latin typeface="Arial"/>
                <a:cs typeface="Arial"/>
              </a:rPr>
              <a:t>the bounds </a:t>
            </a:r>
            <a:r>
              <a:rPr sz="2000" spc="-5" dirty="0">
                <a:latin typeface="Arial"/>
                <a:cs typeface="Arial"/>
              </a:rPr>
              <a:t>of an </a:t>
            </a:r>
            <a:r>
              <a:rPr sz="2000" spc="-15" dirty="0">
                <a:latin typeface="Arial"/>
                <a:cs typeface="Arial"/>
              </a:rPr>
              <a:t>array), 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probably </a:t>
            </a:r>
            <a:r>
              <a:rPr sz="2000" spc="-5" dirty="0">
                <a:latin typeface="Arial"/>
                <a:cs typeface="Arial"/>
              </a:rPr>
              <a:t>only care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such </a:t>
            </a:r>
            <a:r>
              <a:rPr sz="2000" spc="-10" dirty="0">
                <a:latin typeface="Arial"/>
                <a:cs typeface="Arial"/>
              </a:rPr>
              <a:t>an </a:t>
            </a:r>
            <a:r>
              <a:rPr sz="2000" spc="-15" dirty="0">
                <a:latin typeface="Arial"/>
                <a:cs typeface="Arial"/>
              </a:rPr>
              <a:t>event </a:t>
            </a:r>
            <a:r>
              <a:rPr sz="2000" spc="-10" dirty="0">
                <a:latin typeface="Arial"/>
                <a:cs typeface="Arial"/>
              </a:rPr>
              <a:t>happens;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265" dirty="0">
                <a:latin typeface="Arial"/>
                <a:cs typeface="Arial"/>
              </a:rPr>
              <a:t>don‟t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5" dirty="0">
                <a:latin typeface="Arial"/>
                <a:cs typeface="Arial"/>
              </a:rPr>
              <a:t>to  break at each </a:t>
            </a:r>
            <a:r>
              <a:rPr sz="2000" spc="-10" dirty="0">
                <a:latin typeface="Arial"/>
                <a:cs typeface="Arial"/>
              </a:rPr>
              <a:t>iteration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regardless.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05090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interesting</a:t>
            </a:r>
            <a:r>
              <a:rPr sz="2000" b="1" u="heavy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is a[i]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==</a:t>
            </a:r>
            <a:r>
              <a:rPr sz="20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i[a]?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Compilers use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arithmetic </a:t>
            </a:r>
            <a:r>
              <a:rPr sz="2000" spc="-10" dirty="0">
                <a:latin typeface="Arial"/>
                <a:cs typeface="Arial"/>
              </a:rPr>
              <a:t>internally </a:t>
            </a:r>
            <a:r>
              <a:rPr sz="2000" spc="-5" dirty="0">
                <a:latin typeface="Arial"/>
                <a:cs typeface="Arial"/>
              </a:rPr>
              <a:t>to access array elements. 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because of </a:t>
            </a:r>
            <a:r>
              <a:rPr sz="2000" spc="-10" dirty="0">
                <a:latin typeface="Arial"/>
                <a:cs typeface="Arial"/>
              </a:rPr>
              <a:t>the conversion rules that apply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binary </a:t>
            </a:r>
            <a:r>
              <a:rPr sz="2000" spc="-5" dirty="0">
                <a:latin typeface="Arial"/>
                <a:cs typeface="Arial"/>
              </a:rPr>
              <a:t>+  </a:t>
            </a:r>
            <a:r>
              <a:rPr sz="2000" spc="-20" dirty="0">
                <a:latin typeface="Arial"/>
                <a:cs typeface="Arial"/>
              </a:rPr>
              <a:t>operator, </a:t>
            </a:r>
            <a:r>
              <a:rPr sz="2000" spc="-10" dirty="0">
                <a:latin typeface="Arial"/>
                <a:cs typeface="Arial"/>
              </a:rPr>
              <a:t>if E1 is </a:t>
            </a:r>
            <a:r>
              <a:rPr sz="2000" spc="-5" dirty="0">
                <a:latin typeface="Arial"/>
                <a:cs typeface="Arial"/>
              </a:rPr>
              <a:t>an array object </a:t>
            </a:r>
            <a:r>
              <a:rPr sz="2000" spc="-20" dirty="0">
                <a:latin typeface="Arial"/>
                <a:cs typeface="Arial"/>
              </a:rPr>
              <a:t>(equivalently,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initial  </a:t>
            </a:r>
            <a:r>
              <a:rPr sz="2000" spc="-5" dirty="0">
                <a:latin typeface="Arial"/>
                <a:cs typeface="Arial"/>
              </a:rPr>
              <a:t>element of an array object)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15" dirty="0">
                <a:latin typeface="Arial"/>
                <a:cs typeface="Arial"/>
              </a:rPr>
              <a:t>E2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25" dirty="0">
                <a:latin typeface="Arial"/>
                <a:cs typeface="Arial"/>
              </a:rPr>
              <a:t>integer, </a:t>
            </a:r>
            <a:r>
              <a:rPr sz="2000" spc="-10" dirty="0">
                <a:latin typeface="Arial"/>
                <a:cs typeface="Arial"/>
              </a:rPr>
              <a:t>E1[E2] designates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E2-th </a:t>
            </a:r>
            <a:r>
              <a:rPr sz="2000" spc="-5" dirty="0">
                <a:latin typeface="Arial"/>
                <a:cs typeface="Arial"/>
              </a:rPr>
              <a:t>element of </a:t>
            </a:r>
            <a:r>
              <a:rPr sz="2000" spc="-10" dirty="0">
                <a:latin typeface="Arial"/>
                <a:cs typeface="Arial"/>
              </a:rPr>
              <a:t>E1 (counting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zero).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91229" algn="l"/>
              </a:tabLst>
            </a:pPr>
            <a:r>
              <a:rPr sz="2000" spc="-5" dirty="0">
                <a:latin typeface="Arial"/>
                <a:cs typeface="Arial"/>
              </a:rPr>
              <a:t>Therefore, </a:t>
            </a:r>
            <a:r>
              <a:rPr sz="2000" b="1" spc="-5" dirty="0">
                <a:latin typeface="Arial"/>
                <a:cs typeface="Arial"/>
              </a:rPr>
              <a:t>a[b] </a:t>
            </a:r>
            <a:r>
              <a:rPr sz="2000" spc="-10" dirty="0">
                <a:latin typeface="Arial"/>
                <a:cs typeface="Arial"/>
              </a:rPr>
              <a:t>is defined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	</a:t>
            </a:r>
            <a:r>
              <a:rPr sz="2000" b="1" spc="-5" dirty="0">
                <a:latin typeface="Arial"/>
                <a:cs typeface="Arial"/>
              </a:rPr>
              <a:t>a[b] </a:t>
            </a:r>
            <a:r>
              <a:rPr sz="2000" b="1" spc="-15" dirty="0">
                <a:latin typeface="Arial"/>
                <a:cs typeface="Arial"/>
              </a:rPr>
              <a:t>== </a:t>
            </a:r>
            <a:r>
              <a:rPr sz="2000" b="1" spc="-10" dirty="0">
                <a:latin typeface="Arial"/>
                <a:cs typeface="Arial"/>
              </a:rPr>
              <a:t>*(a </a:t>
            </a:r>
            <a:r>
              <a:rPr sz="2000" b="1" spc="-5" dirty="0">
                <a:latin typeface="Arial"/>
                <a:cs typeface="Arial"/>
              </a:rPr>
              <a:t>+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12065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Similarly, </a:t>
            </a:r>
            <a:r>
              <a:rPr sz="2000" b="1" spc="-5" dirty="0">
                <a:latin typeface="Arial"/>
                <a:cs typeface="Arial"/>
              </a:rPr>
              <a:t>a[8] </a:t>
            </a:r>
            <a:r>
              <a:rPr sz="2000" b="1" spc="-10" dirty="0">
                <a:latin typeface="Arial"/>
                <a:cs typeface="Arial"/>
              </a:rPr>
              <a:t>== </a:t>
            </a:r>
            <a:r>
              <a:rPr sz="2000" b="1" spc="-5" dirty="0">
                <a:latin typeface="Arial"/>
                <a:cs typeface="Arial"/>
              </a:rPr>
              <a:t>*(a + </a:t>
            </a:r>
            <a:r>
              <a:rPr sz="2000" b="1" spc="-10" dirty="0">
                <a:latin typeface="Arial"/>
                <a:cs typeface="Arial"/>
              </a:rPr>
              <a:t>8) </a:t>
            </a:r>
            <a:r>
              <a:rPr sz="2000" spc="-5" dirty="0">
                <a:latin typeface="Arial"/>
                <a:cs typeface="Arial"/>
              </a:rPr>
              <a:t>Here, a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spc="-5" dirty="0">
                <a:latin typeface="Arial"/>
                <a:cs typeface="Arial"/>
              </a:rPr>
              <a:t>element </a:t>
            </a:r>
            <a:r>
              <a:rPr sz="2000" spc="-1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the array </a:t>
            </a:r>
            <a:r>
              <a:rPr sz="2000" spc="-10" dirty="0">
                <a:latin typeface="Arial"/>
                <a:cs typeface="Arial"/>
              </a:rPr>
              <a:t>and a[8]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value </a:t>
            </a:r>
            <a:r>
              <a:rPr sz="2000" spc="-5" dirty="0">
                <a:latin typeface="Arial"/>
                <a:cs typeface="Arial"/>
              </a:rPr>
              <a:t>of an elements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8 elements  further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a,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 the </a:t>
            </a:r>
            <a:r>
              <a:rPr sz="2000" spc="5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as *(a + 8)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8[a]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10" dirty="0">
                <a:latin typeface="Arial"/>
                <a:cs typeface="Arial"/>
              </a:rPr>
              <a:t>evaluate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spc="-10" dirty="0">
                <a:latin typeface="Arial"/>
                <a:cs typeface="Arial"/>
              </a:rPr>
              <a:t>following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means </a:t>
            </a:r>
            <a:r>
              <a:rPr sz="2000" spc="-10" dirty="0">
                <a:latin typeface="Arial"/>
                <a:cs typeface="Arial"/>
              </a:rPr>
              <a:t>both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8[a] </a:t>
            </a:r>
            <a:r>
              <a:rPr sz="2000" b="1" spc="-15" dirty="0">
                <a:latin typeface="Arial"/>
                <a:cs typeface="Arial"/>
              </a:rPr>
              <a:t>== </a:t>
            </a:r>
            <a:r>
              <a:rPr sz="2000" b="1" spc="-10" dirty="0">
                <a:latin typeface="Arial"/>
                <a:cs typeface="Arial"/>
              </a:rPr>
              <a:t>*(8 </a:t>
            </a:r>
            <a:r>
              <a:rPr sz="2000" b="1" spc="-5" dirty="0">
                <a:latin typeface="Arial"/>
                <a:cs typeface="Arial"/>
              </a:rPr>
              <a:t>+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So by addition </a:t>
            </a:r>
            <a:r>
              <a:rPr sz="2000" spc="-5" dirty="0">
                <a:latin typeface="Arial"/>
                <a:cs typeface="Arial"/>
              </a:rPr>
              <a:t>commutative </a:t>
            </a:r>
            <a:r>
              <a:rPr sz="2000" spc="-30" dirty="0">
                <a:latin typeface="Arial"/>
                <a:cs typeface="Arial"/>
              </a:rPr>
              <a:t>property, </a:t>
            </a:r>
            <a:r>
              <a:rPr sz="2000" b="1" spc="-5" dirty="0">
                <a:latin typeface="Arial"/>
                <a:cs typeface="Arial"/>
              </a:rPr>
              <a:t>a[8] </a:t>
            </a:r>
            <a:r>
              <a:rPr sz="2000" b="1" spc="-15" dirty="0">
                <a:latin typeface="Arial"/>
                <a:cs typeface="Arial"/>
              </a:rPr>
              <a:t>==</a:t>
            </a:r>
            <a:r>
              <a:rPr sz="2000" b="1" spc="1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8[a]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709534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Multi-dimensional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 C, </a:t>
            </a:r>
            <a:r>
              <a:rPr sz="2400" spc="-1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5" dirty="0">
                <a:latin typeface="Arial"/>
                <a:cs typeface="Arial"/>
              </a:rPr>
              <a:t>define </a:t>
            </a:r>
            <a:r>
              <a:rPr sz="2400" dirty="0">
                <a:latin typeface="Arial"/>
                <a:cs typeface="Arial"/>
              </a:rPr>
              <a:t>multidimensional </a:t>
            </a:r>
            <a:r>
              <a:rPr sz="2400" spc="-10" dirty="0">
                <a:latin typeface="Arial"/>
                <a:cs typeface="Arial"/>
              </a:rPr>
              <a:t>arrays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simple  </a:t>
            </a:r>
            <a:r>
              <a:rPr sz="2400" spc="-10" dirty="0">
                <a:latin typeface="Arial"/>
                <a:cs typeface="Arial"/>
              </a:rPr>
              <a:t>words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arrays. </a:t>
            </a:r>
            <a:r>
              <a:rPr sz="2400" dirty="0">
                <a:latin typeface="Arial"/>
                <a:cs typeface="Arial"/>
              </a:rPr>
              <a:t>Data in multidimensional </a:t>
            </a:r>
            <a:r>
              <a:rPr sz="2400" spc="-10" dirty="0">
                <a:latin typeface="Arial"/>
                <a:cs typeface="Arial"/>
              </a:rPr>
              <a:t>arrays  </a:t>
            </a:r>
            <a:r>
              <a:rPr sz="2400" dirty="0">
                <a:latin typeface="Arial"/>
                <a:cs typeface="Arial"/>
              </a:rPr>
              <a:t>are stored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tabular </a:t>
            </a:r>
            <a:r>
              <a:rPr sz="2400" spc="5" dirty="0">
                <a:latin typeface="Arial"/>
                <a:cs typeface="Arial"/>
              </a:rPr>
              <a:t>form </a:t>
            </a:r>
            <a:r>
              <a:rPr sz="2400" spc="-10" dirty="0">
                <a:latin typeface="Arial"/>
                <a:cs typeface="Arial"/>
              </a:rPr>
              <a:t>(in </a:t>
            </a:r>
            <a:r>
              <a:rPr sz="2400" spc="-5" dirty="0">
                <a:latin typeface="Arial"/>
                <a:cs typeface="Arial"/>
              </a:rPr>
              <a:t>row </a:t>
            </a:r>
            <a:r>
              <a:rPr sz="2400" dirty="0">
                <a:latin typeface="Arial"/>
                <a:cs typeface="Arial"/>
              </a:rPr>
              <a:t>major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3244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General </a:t>
            </a:r>
            <a:r>
              <a:rPr sz="2400" spc="5" dirty="0">
                <a:latin typeface="Arial"/>
                <a:cs typeface="Arial"/>
              </a:rPr>
              <a:t>form </a:t>
            </a:r>
            <a:r>
              <a:rPr sz="2400" dirty="0">
                <a:latin typeface="Arial"/>
                <a:cs typeface="Arial"/>
              </a:rPr>
              <a:t>of declaring N-dimensional </a:t>
            </a:r>
            <a:r>
              <a:rPr sz="2400" spc="-5" dirty="0">
                <a:latin typeface="Arial"/>
                <a:cs typeface="Arial"/>
              </a:rPr>
              <a:t>arrays:  </a:t>
            </a:r>
            <a:r>
              <a:rPr sz="2400" b="1" spc="-10" dirty="0">
                <a:latin typeface="Arial"/>
                <a:cs typeface="Arial"/>
              </a:rPr>
              <a:t>data_type </a:t>
            </a:r>
            <a:r>
              <a:rPr sz="2400" b="1" spc="-5" dirty="0">
                <a:latin typeface="Arial"/>
                <a:cs typeface="Arial"/>
              </a:rPr>
              <a:t>array_name[size1][size2]....[sizeN];  </a:t>
            </a:r>
            <a:r>
              <a:rPr sz="2400" b="1" spc="-10" dirty="0">
                <a:latin typeface="Arial"/>
                <a:cs typeface="Arial"/>
              </a:rPr>
              <a:t>data_type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40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of data to be stored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array. </a:t>
            </a:r>
            <a:r>
              <a:rPr sz="2400" spc="-5" dirty="0">
                <a:latin typeface="Arial"/>
                <a:cs typeface="Arial"/>
              </a:rPr>
              <a:t>Here  data_type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valid </a:t>
            </a:r>
            <a:r>
              <a:rPr sz="2400" dirty="0">
                <a:latin typeface="Arial"/>
                <a:cs typeface="Arial"/>
              </a:rPr>
              <a:t>C data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array_name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Name of 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size1, size2,... </a:t>
            </a:r>
            <a:r>
              <a:rPr sz="2400" b="1" spc="5" dirty="0">
                <a:latin typeface="Arial"/>
                <a:cs typeface="Arial"/>
              </a:rPr>
              <a:t>,sizeN</a:t>
            </a:r>
            <a:r>
              <a:rPr sz="2400" spc="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Sizes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75779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Size of multidimensional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  <a:p>
            <a:pPr marL="12700" marR="301625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Total </a:t>
            </a:r>
            <a:r>
              <a:rPr sz="2400" dirty="0">
                <a:latin typeface="Arial"/>
                <a:cs typeface="Arial"/>
              </a:rPr>
              <a:t>number of elements that can be stored </a:t>
            </a:r>
            <a:r>
              <a:rPr sz="2400" spc="-5" dirty="0">
                <a:latin typeface="Arial"/>
                <a:cs typeface="Arial"/>
              </a:rPr>
              <a:t>in a  </a:t>
            </a:r>
            <a:r>
              <a:rPr sz="2400" dirty="0">
                <a:latin typeface="Arial"/>
                <a:cs typeface="Arial"/>
              </a:rPr>
              <a:t>multidimensional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dirty="0">
                <a:latin typeface="Arial"/>
                <a:cs typeface="Arial"/>
              </a:rPr>
              <a:t>can be calculated by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multiplying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size </a:t>
            </a:r>
            <a:r>
              <a:rPr sz="2400" spc="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all 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2700" marR="699135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array </a:t>
            </a:r>
            <a:r>
              <a:rPr sz="2400" b="1" dirty="0">
                <a:latin typeface="Arial"/>
                <a:cs typeface="Arial"/>
              </a:rPr>
              <a:t>int x[10][20] </a:t>
            </a:r>
            <a:r>
              <a:rPr sz="2400" dirty="0">
                <a:latin typeface="Arial"/>
                <a:cs typeface="Arial"/>
              </a:rPr>
              <a:t>can store total (10*20) =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200  elements.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Similarly array </a:t>
            </a:r>
            <a:r>
              <a:rPr sz="2400" b="1" dirty="0">
                <a:latin typeface="Arial"/>
                <a:cs typeface="Arial"/>
              </a:rPr>
              <a:t>int </a:t>
            </a:r>
            <a:r>
              <a:rPr sz="2400" b="1" spc="-5" dirty="0">
                <a:latin typeface="Arial"/>
                <a:cs typeface="Arial"/>
              </a:rPr>
              <a:t>x[5][10][20] </a:t>
            </a:r>
            <a:r>
              <a:rPr sz="2400" dirty="0">
                <a:latin typeface="Arial"/>
                <a:cs typeface="Arial"/>
              </a:rPr>
              <a:t>can store total (5*10*20) =  1000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67270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Initializing Three-Dimensional </a:t>
            </a:r>
            <a:r>
              <a:rPr sz="2400" b="1" spc="-15" dirty="0">
                <a:latin typeface="Arial"/>
                <a:cs typeface="Arial"/>
              </a:rPr>
              <a:t>Array</a:t>
            </a:r>
            <a:r>
              <a:rPr sz="2400" spc="-1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Initialization </a:t>
            </a:r>
            <a:r>
              <a:rPr sz="2400" dirty="0">
                <a:latin typeface="Arial"/>
                <a:cs typeface="Arial"/>
              </a:rPr>
              <a:t>in  Three-Dimensional </a:t>
            </a:r>
            <a:r>
              <a:rPr sz="2400" spc="-5" dirty="0">
                <a:latin typeface="Arial"/>
                <a:cs typeface="Arial"/>
              </a:rPr>
              <a:t>array is </a:t>
            </a:r>
            <a:r>
              <a:rPr sz="2400" dirty="0">
                <a:latin typeface="Arial"/>
                <a:cs typeface="Arial"/>
              </a:rPr>
              <a:t>same as that of </a:t>
            </a:r>
            <a:r>
              <a:rPr sz="2400" spc="-25" dirty="0">
                <a:latin typeface="Arial"/>
                <a:cs typeface="Arial"/>
              </a:rPr>
              <a:t>Two-  </a:t>
            </a:r>
            <a:r>
              <a:rPr sz="2400" dirty="0">
                <a:latin typeface="Arial"/>
                <a:cs typeface="Arial"/>
              </a:rPr>
              <a:t>dimensional </a:t>
            </a:r>
            <a:r>
              <a:rPr sz="2400" spc="-10" dirty="0">
                <a:latin typeface="Arial"/>
                <a:cs typeface="Arial"/>
              </a:rPr>
              <a:t>arrays.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difference </a:t>
            </a:r>
            <a:r>
              <a:rPr sz="2400" dirty="0">
                <a:latin typeface="Arial"/>
                <a:cs typeface="Arial"/>
              </a:rPr>
              <a:t>is as the number of  dimension increases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the number of nested braces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will  </a:t>
            </a:r>
            <a:r>
              <a:rPr sz="2400" dirty="0">
                <a:latin typeface="Arial"/>
                <a:cs typeface="Arial"/>
              </a:rPr>
              <a:t>also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increase.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Method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x[2][3][4] </a:t>
            </a:r>
            <a:r>
              <a:rPr sz="2400" dirty="0">
                <a:latin typeface="Arial"/>
                <a:cs typeface="Arial"/>
              </a:rPr>
              <a:t>= {0, 1, 2, 3, 4, 5, 6, 7, 8, 9, 10, </a:t>
            </a:r>
            <a:r>
              <a:rPr sz="2400" spc="-55" dirty="0">
                <a:latin typeface="Arial"/>
                <a:cs typeface="Arial"/>
              </a:rPr>
              <a:t>11, </a:t>
            </a:r>
            <a:r>
              <a:rPr sz="2400" dirty="0">
                <a:latin typeface="Arial"/>
                <a:cs typeface="Arial"/>
              </a:rPr>
              <a:t>12,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13,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14, 15, 16, 17, 18, 19, 20, 21, 22,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23};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Better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Method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 </a:t>
            </a:r>
            <a:r>
              <a:rPr sz="2400" dirty="0">
                <a:latin typeface="Arial"/>
                <a:cs typeface="Arial"/>
              </a:rPr>
              <a:t>x[2][3][4] = { { {0,1,2,3}, {4,5,6,7}, </a:t>
            </a:r>
            <a:r>
              <a:rPr sz="2400" spc="-15" dirty="0">
                <a:latin typeface="Arial"/>
                <a:cs typeface="Arial"/>
              </a:rPr>
              <a:t>{8,9,10,11} </a:t>
            </a:r>
            <a:r>
              <a:rPr sz="2400" spc="-5" dirty="0">
                <a:latin typeface="Arial"/>
                <a:cs typeface="Arial"/>
              </a:rPr>
              <a:t>},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{12,13,14,15}, {16,17,18,19}, {20,21,22,23} }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779384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Accessing </a:t>
            </a:r>
            <a:r>
              <a:rPr sz="2400" b="1" dirty="0">
                <a:latin typeface="Arial"/>
                <a:cs typeface="Arial"/>
              </a:rPr>
              <a:t>elements in Three-Dimensional </a:t>
            </a:r>
            <a:r>
              <a:rPr sz="2400" b="1" spc="-10" dirty="0">
                <a:latin typeface="Arial"/>
                <a:cs typeface="Arial"/>
              </a:rPr>
              <a:t>Arrays</a:t>
            </a:r>
            <a:r>
              <a:rPr sz="2400" spc="-10" dirty="0">
                <a:latin typeface="Arial"/>
                <a:cs typeface="Arial"/>
              </a:rPr>
              <a:t>:  </a:t>
            </a:r>
            <a:r>
              <a:rPr sz="2400" dirty="0">
                <a:latin typeface="Arial"/>
                <a:cs typeface="Arial"/>
              </a:rPr>
              <a:t>Accessing elements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Three-Dimensional </a:t>
            </a:r>
            <a:r>
              <a:rPr sz="2400" spc="-10" dirty="0">
                <a:latin typeface="Arial"/>
                <a:cs typeface="Arial"/>
              </a:rPr>
              <a:t>Arrays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also  </a:t>
            </a:r>
            <a:r>
              <a:rPr sz="2400" spc="-5" dirty="0">
                <a:latin typeface="Arial"/>
                <a:cs typeface="Arial"/>
              </a:rPr>
              <a:t>similar </a:t>
            </a:r>
            <a:r>
              <a:rPr sz="2400" dirty="0">
                <a:latin typeface="Arial"/>
                <a:cs typeface="Arial"/>
              </a:rPr>
              <a:t>to that of </a:t>
            </a:r>
            <a:r>
              <a:rPr sz="2400" spc="-10" dirty="0">
                <a:latin typeface="Arial"/>
                <a:cs typeface="Arial"/>
              </a:rPr>
              <a:t>Two-Dimensional </a:t>
            </a:r>
            <a:r>
              <a:rPr sz="2400" spc="-5" dirty="0">
                <a:latin typeface="Arial"/>
                <a:cs typeface="Arial"/>
              </a:rPr>
              <a:t>Arrays.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difference  is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use three loops instead of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loops </a:t>
            </a: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  additional dimension in Three-dimensional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arr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[20][30][40];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Each element can be accessed as: </a:t>
            </a:r>
            <a:r>
              <a:rPr sz="2400" spc="-5" dirty="0">
                <a:latin typeface="Arial"/>
                <a:cs typeface="Arial"/>
              </a:rPr>
              <a:t>arr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[i][j][k]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44220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Write </a:t>
            </a:r>
            <a:r>
              <a:rPr sz="2000" spc="-5" dirty="0">
                <a:latin typeface="Arial"/>
                <a:cs typeface="Arial"/>
              </a:rPr>
              <a:t>a program to find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sum of elements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3-D </a:t>
            </a:r>
            <a:r>
              <a:rPr sz="2000" spc="-5" dirty="0">
                <a:latin typeface="Arial"/>
                <a:cs typeface="Arial"/>
              </a:rPr>
              <a:t>array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[2x3x4]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numbers[2][3][4] 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{ // First </a:t>
            </a:r>
            <a:r>
              <a:rPr sz="2000" spc="-10" dirty="0">
                <a:latin typeface="Arial"/>
                <a:cs typeface="Arial"/>
              </a:rPr>
              <a:t>block </a:t>
            </a:r>
            <a:r>
              <a:rPr sz="2000" spc="-5" dirty="0">
                <a:latin typeface="Arial"/>
                <a:cs typeface="Arial"/>
              </a:rPr>
              <a:t>of 3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10" dirty="0">
                <a:latin typeface="Arial"/>
                <a:cs typeface="Arial"/>
              </a:rPr>
              <a:t>10, 20, 30, 40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},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10" dirty="0">
                <a:latin typeface="Arial"/>
                <a:cs typeface="Arial"/>
              </a:rPr>
              <a:t>15, 25, 35, 45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},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10" dirty="0">
                <a:latin typeface="Arial"/>
                <a:cs typeface="Arial"/>
              </a:rPr>
              <a:t>47, 48, 49, 50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},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// </a:t>
            </a:r>
            <a:r>
              <a:rPr sz="2000" spc="-10" dirty="0">
                <a:latin typeface="Arial"/>
                <a:cs typeface="Arial"/>
              </a:rPr>
              <a:t>Second block </a:t>
            </a:r>
            <a:r>
              <a:rPr sz="2000" spc="-5" dirty="0">
                <a:latin typeface="Arial"/>
                <a:cs typeface="Arial"/>
              </a:rPr>
              <a:t>of 3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10" dirty="0">
                <a:latin typeface="Arial"/>
                <a:cs typeface="Arial"/>
              </a:rPr>
              <a:t>10, 20, 30, 40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},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10" dirty="0">
                <a:latin typeface="Arial"/>
                <a:cs typeface="Arial"/>
              </a:rPr>
              <a:t>15, 25, 35, 45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},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10" dirty="0">
                <a:latin typeface="Arial"/>
                <a:cs typeface="Arial"/>
              </a:rPr>
              <a:t>47, 48, 49, 50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27773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latin typeface="Arial"/>
                <a:cs typeface="Arial"/>
              </a:rPr>
              <a:t>Here‟s </a:t>
            </a:r>
            <a:r>
              <a:rPr sz="2000" spc="-15" dirty="0">
                <a:latin typeface="Arial"/>
                <a:cs typeface="Arial"/>
              </a:rPr>
              <a:t>how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could </a:t>
            </a:r>
            <a:r>
              <a:rPr sz="2000" spc="-5" dirty="0">
                <a:latin typeface="Arial"/>
                <a:cs typeface="Arial"/>
              </a:rPr>
              <a:t>sum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sum 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for(int i = 0 ; i &lt; 2 ;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++i)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for(int </a:t>
            </a:r>
            <a:r>
              <a:rPr sz="2000" spc="-5" dirty="0">
                <a:latin typeface="Arial"/>
                <a:cs typeface="Arial"/>
              </a:rPr>
              <a:t>j = 0 ; j &lt; 3 ;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++j)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for(int </a:t>
            </a:r>
            <a:r>
              <a:rPr sz="2000" spc="-5" dirty="0">
                <a:latin typeface="Arial"/>
                <a:cs typeface="Arial"/>
              </a:rPr>
              <a:t>k = 0 ; k &lt; 4 ;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++k)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sum </a:t>
            </a:r>
            <a:r>
              <a:rPr sz="2000" spc="-15" dirty="0">
                <a:latin typeface="Arial"/>
                <a:cs typeface="Arial"/>
              </a:rPr>
              <a:t>+=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numbers[i][j][k];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printf("The sum of the </a:t>
            </a:r>
            <a:r>
              <a:rPr sz="2000" spc="-15" dirty="0">
                <a:latin typeface="Arial"/>
                <a:cs typeface="Arial"/>
              </a:rPr>
              <a:t>values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numbers array </a:t>
            </a:r>
            <a:r>
              <a:rPr sz="2000" spc="-10" dirty="0">
                <a:latin typeface="Arial"/>
                <a:cs typeface="Arial"/>
              </a:rPr>
              <a:t>is %d.",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sum);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4969510" cy="551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Multi-dimensional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arrays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pointers</a:t>
            </a:r>
            <a:endParaRPr sz="2000">
              <a:latin typeface="Arial"/>
              <a:cs typeface="Arial"/>
            </a:endParaRPr>
          </a:p>
          <a:p>
            <a:pPr marL="12700" marR="545465">
              <a:lnSpc>
                <a:spcPct val="100000"/>
              </a:lnSpc>
              <a:tabLst>
                <a:tab pos="289560" algn="l"/>
              </a:tabLst>
            </a:pPr>
            <a:r>
              <a:rPr sz="2000" spc="-5" dirty="0">
                <a:latin typeface="Arial"/>
                <a:cs typeface="Arial"/>
              </a:rPr>
              <a:t>//	</a:t>
            </a:r>
            <a:r>
              <a:rPr sz="2000" spc="-10" dirty="0">
                <a:latin typeface="Arial"/>
                <a:cs typeface="Arial"/>
              </a:rPr>
              <a:t>Multidimensional </a:t>
            </a:r>
            <a:r>
              <a:rPr sz="2000" spc="-15" dirty="0">
                <a:latin typeface="Arial"/>
                <a:cs typeface="Arial"/>
              </a:rPr>
              <a:t>arrays </a:t>
            </a:r>
            <a:r>
              <a:rPr sz="2000" spc="-10" dirty="0">
                <a:latin typeface="Arial"/>
                <a:cs typeface="Arial"/>
              </a:rPr>
              <a:t>and pointers  #include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&lt;stdio.h&gt;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main(void)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char </a:t>
            </a:r>
            <a:r>
              <a:rPr sz="2000" spc="-10" dirty="0">
                <a:latin typeface="Arial"/>
                <a:cs typeface="Arial"/>
              </a:rPr>
              <a:t>board[3][3]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{'1','2','3'},</a:t>
            </a:r>
            <a:endParaRPr sz="200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{'4','5','6'},</a:t>
            </a:r>
            <a:endParaRPr sz="2000">
              <a:latin typeface="Arial"/>
              <a:cs typeface="Arial"/>
            </a:endParaRPr>
          </a:p>
          <a:p>
            <a:pPr marL="56705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{'7','8','9'}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char </a:t>
            </a:r>
            <a:r>
              <a:rPr sz="2000" spc="-10" dirty="0">
                <a:latin typeface="Arial"/>
                <a:cs typeface="Arial"/>
              </a:rPr>
              <a:t>*pboard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*board; </a:t>
            </a:r>
            <a:r>
              <a:rPr sz="2000" spc="-5" dirty="0">
                <a:latin typeface="Arial"/>
                <a:cs typeface="Arial"/>
              </a:rPr>
              <a:t>// </a:t>
            </a:r>
            <a:r>
              <a:rPr sz="2000" spc="-10" dirty="0">
                <a:latin typeface="Arial"/>
                <a:cs typeface="Arial"/>
              </a:rPr>
              <a:t>A pointer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for(int i = 0 ; i &lt; 9 ;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++i)</a:t>
            </a:r>
            <a:endParaRPr sz="2000">
              <a:latin typeface="Arial"/>
              <a:cs typeface="Arial"/>
            </a:endParaRPr>
          </a:p>
          <a:p>
            <a:pPr marL="289560" marR="443865" indent="2768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printf(" </a:t>
            </a:r>
            <a:r>
              <a:rPr sz="2000" spc="-10" dirty="0">
                <a:latin typeface="Arial"/>
                <a:cs typeface="Arial"/>
              </a:rPr>
              <a:t>board: </a:t>
            </a:r>
            <a:r>
              <a:rPr sz="2000" spc="-5" dirty="0">
                <a:latin typeface="Arial"/>
                <a:cs typeface="Arial"/>
              </a:rPr>
              <a:t>%c\n", </a:t>
            </a:r>
            <a:r>
              <a:rPr sz="2000" spc="-10" dirty="0">
                <a:latin typeface="Arial"/>
                <a:cs typeface="Arial"/>
              </a:rPr>
              <a:t>*(pboard </a:t>
            </a:r>
            <a:r>
              <a:rPr sz="2000" spc="-5" dirty="0">
                <a:latin typeface="Arial"/>
                <a:cs typeface="Arial"/>
              </a:rPr>
              <a:t>+ i));  return</a:t>
            </a:r>
            <a:r>
              <a:rPr sz="2000" spc="-10" dirty="0">
                <a:latin typeface="Arial"/>
                <a:cs typeface="Arial"/>
              </a:rPr>
              <a:t> 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What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the output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this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820659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How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works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initialize </a:t>
            </a:r>
            <a:r>
              <a:rPr sz="2400" dirty="0">
                <a:latin typeface="Arial"/>
                <a:cs typeface="Arial"/>
              </a:rPr>
              <a:t>pboard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address of the first element  of the </a:t>
            </a:r>
            <a:r>
              <a:rPr sz="2400" spc="-35" dirty="0">
                <a:latin typeface="Arial"/>
                <a:cs typeface="Arial"/>
              </a:rPr>
              <a:t>array, </a:t>
            </a:r>
            <a:r>
              <a:rPr sz="2400" dirty="0">
                <a:latin typeface="Arial"/>
                <a:cs typeface="Arial"/>
              </a:rPr>
              <a:t>and then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use normal pointer arithmetic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move through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array: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char *pboard = *board; // A pointer to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for(int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9 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++i)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printf(" </a:t>
            </a:r>
            <a:r>
              <a:rPr sz="2400" spc="-5" dirty="0">
                <a:latin typeface="Arial"/>
                <a:cs typeface="Arial"/>
              </a:rPr>
              <a:t>board: </a:t>
            </a:r>
            <a:r>
              <a:rPr sz="2400" dirty="0">
                <a:latin typeface="Arial"/>
                <a:cs typeface="Arial"/>
              </a:rPr>
              <a:t>%c\n", </a:t>
            </a:r>
            <a:r>
              <a:rPr sz="2400" spc="-5" dirty="0">
                <a:latin typeface="Arial"/>
                <a:cs typeface="Arial"/>
              </a:rPr>
              <a:t>*(pboard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i));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14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Note how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dereference </a:t>
            </a:r>
            <a:r>
              <a:rPr sz="2400" spc="-5" dirty="0">
                <a:latin typeface="Arial"/>
                <a:cs typeface="Arial"/>
              </a:rPr>
              <a:t>board </a:t>
            </a:r>
            <a:r>
              <a:rPr sz="2400" dirty="0">
                <a:latin typeface="Arial"/>
                <a:cs typeface="Arial"/>
              </a:rPr>
              <a:t>to obtain the </a:t>
            </a:r>
            <a:r>
              <a:rPr sz="2400" spc="-5" dirty="0">
                <a:latin typeface="Arial"/>
                <a:cs typeface="Arial"/>
              </a:rPr>
              <a:t>address  </a:t>
            </a:r>
            <a:r>
              <a:rPr sz="2400" spc="-10" dirty="0">
                <a:latin typeface="Arial"/>
                <a:cs typeface="Arial"/>
              </a:rPr>
              <a:t>you want (with </a:t>
            </a:r>
            <a:r>
              <a:rPr sz="2400" dirty="0">
                <a:latin typeface="Arial"/>
                <a:cs typeface="Arial"/>
              </a:rPr>
              <a:t>*board). This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necessary because board  by itself is of </a:t>
            </a:r>
            <a:r>
              <a:rPr sz="2400" spc="-10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char**, a pointer to a </a:t>
            </a:r>
            <a:r>
              <a:rPr sz="2400" spc="-20" dirty="0">
                <a:latin typeface="Arial"/>
                <a:cs typeface="Arial"/>
              </a:rPr>
              <a:t>pointer, </a:t>
            </a:r>
            <a:r>
              <a:rPr sz="2400" dirty="0">
                <a:latin typeface="Arial"/>
                <a:cs typeface="Arial"/>
              </a:rPr>
              <a:t>and 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address of the subarray board[0]. 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not the address of  an element,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be of </a:t>
            </a:r>
            <a:r>
              <a:rPr sz="2400" spc="-10" dirty="0">
                <a:latin typeface="Arial"/>
                <a:cs typeface="Arial"/>
              </a:rPr>
              <a:t>type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char*.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422" y="884681"/>
            <a:ext cx="7936230" cy="34740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 smtClean="0">
                <a:latin typeface="Arial"/>
                <a:cs typeface="Arial"/>
              </a:rPr>
              <a:t>What Is </a:t>
            </a:r>
            <a:r>
              <a:rPr lang="en-US" sz="2000" b="1" dirty="0" err="1" smtClean="0">
                <a:latin typeface="Arial"/>
                <a:cs typeface="Arial"/>
              </a:rPr>
              <a:t>gdb</a:t>
            </a:r>
            <a:r>
              <a:rPr lang="en-US" sz="2000" b="1" dirty="0" smtClean="0">
                <a:latin typeface="Arial"/>
                <a:cs typeface="Arial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  <a:cs typeface="Arial"/>
              </a:rPr>
              <a:t>The most widely used tool for debugging C programs is the GDB.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  <a:cs typeface="Arial"/>
              </a:rPr>
              <a:t> GDB stands for GNU Debugger,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  <a:cs typeface="Arial"/>
              </a:rPr>
              <a:t>is a powerful text debugger that will let you do many things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gdb</a:t>
            </a:r>
            <a:r>
              <a:rPr lang="en-US" sz="2000" dirty="0" smtClean="0">
                <a:latin typeface="Arial"/>
                <a:cs typeface="Arial"/>
              </a:rPr>
              <a:t> is a special program that lets you inspect other programs as they run. 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  <a:cs typeface="Arial"/>
              </a:rPr>
              <a:t>Errors in programs are often called bugs. If a program unexpectedly stops executing because it has a bug, we say the program has crashed.</a:t>
            </a: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/>
                <a:cs typeface="Arial"/>
              </a:rPr>
              <a:t> Not all bugs cause programs to crash: bugs can cause all sorts of unexpected and often damaging behavior. 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97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554595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typedef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typedef </a:t>
            </a:r>
            <a:r>
              <a:rPr sz="2400" spc="-5" dirty="0">
                <a:latin typeface="Arial"/>
                <a:cs typeface="Arial"/>
              </a:rPr>
              <a:t>is a reserved </a:t>
            </a:r>
            <a:r>
              <a:rPr sz="2400" spc="-10" dirty="0">
                <a:latin typeface="Arial"/>
                <a:cs typeface="Arial"/>
              </a:rPr>
              <a:t>keyword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 </a:t>
            </a:r>
            <a:r>
              <a:rPr sz="2400" dirty="0">
                <a:latin typeface="Arial"/>
                <a:cs typeface="Arial"/>
              </a:rPr>
              <a:t>programming  </a:t>
            </a:r>
            <a:r>
              <a:rPr sz="2400" spc="-5" dirty="0">
                <a:latin typeface="Arial"/>
                <a:cs typeface="Arial"/>
              </a:rPr>
              <a:t>language.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is used 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alias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 for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another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type</a:t>
            </a:r>
            <a:r>
              <a:rPr sz="2400" dirty="0">
                <a:latin typeface="Arial"/>
                <a:cs typeface="Arial"/>
              </a:rPr>
              <a:t>. </a:t>
            </a:r>
            <a:endParaRPr lang="en-IN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 marL="12700" marR="350392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typedef unsigned </a:t>
            </a:r>
            <a:r>
              <a:rPr sz="2400" dirty="0">
                <a:latin typeface="Arial"/>
                <a:cs typeface="Arial"/>
              </a:rPr>
              <a:t>char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lang="en-IN" sz="2400" spc="-5" dirty="0" smtClean="0">
                <a:latin typeface="Arial"/>
                <a:cs typeface="Arial"/>
              </a:rPr>
              <a:t>CHAR</a:t>
            </a:r>
            <a:r>
              <a:rPr sz="2400" spc="-5" dirty="0" smtClean="0">
                <a:latin typeface="Arial"/>
                <a:cs typeface="Arial"/>
              </a:rPr>
              <a:t>;  </a:t>
            </a:r>
            <a:r>
              <a:rPr sz="2400" spc="-5" dirty="0">
                <a:latin typeface="Arial"/>
                <a:cs typeface="Arial"/>
              </a:rPr>
              <a:t>typedef </a:t>
            </a:r>
            <a:r>
              <a:rPr sz="2400" dirty="0">
                <a:latin typeface="Arial"/>
                <a:cs typeface="Arial"/>
              </a:rPr>
              <a:t>short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int_16;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611505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// C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to demonstrate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typedef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#include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&lt;stdio.h&gt;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// </a:t>
            </a: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line </a:t>
            </a:r>
            <a:r>
              <a:rPr sz="2400" dirty="0">
                <a:latin typeface="Arial"/>
                <a:cs typeface="Arial"/>
              </a:rPr>
              <a:t>BYTE can be used in place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latin typeface="Arial"/>
                <a:cs typeface="Arial"/>
              </a:rPr>
              <a:t>unsigned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typedef unsigned </a:t>
            </a:r>
            <a:r>
              <a:rPr sz="2400" dirty="0">
                <a:latin typeface="Arial"/>
                <a:cs typeface="Arial"/>
              </a:rPr>
              <a:t>char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BYTE;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main(void)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BYTE b1,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b2;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b1 =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'c';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printf("%c ",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b1);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491998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// C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to demonstrate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#define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#include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&lt;stdio.h&gt;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// </a:t>
            </a: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line </a:t>
            </a:r>
            <a:r>
              <a:rPr sz="2400" spc="-10" dirty="0">
                <a:latin typeface="Arial"/>
                <a:cs typeface="Arial"/>
              </a:rPr>
              <a:t>HYD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replaced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//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"Hyderabad"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#define </a:t>
            </a:r>
            <a:r>
              <a:rPr sz="2400" spc="-10" dirty="0">
                <a:latin typeface="Arial"/>
                <a:cs typeface="Arial"/>
              </a:rPr>
              <a:t>HYD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"Hyderabad"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main(void)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47980" marR="206819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printf("%s ",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HYD);  </a:t>
            </a: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936117"/>
            <a:ext cx="7793990" cy="4598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Arial"/>
                <a:cs typeface="Arial"/>
              </a:rPr>
              <a:t>Difference between </a:t>
            </a:r>
            <a:r>
              <a:rPr sz="2000" b="1" spc="-10" dirty="0">
                <a:latin typeface="Arial"/>
                <a:cs typeface="Arial"/>
              </a:rPr>
              <a:t>typedef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#define:</a:t>
            </a:r>
            <a:endParaRPr sz="2000">
              <a:latin typeface="Arial"/>
              <a:cs typeface="Arial"/>
            </a:endParaRPr>
          </a:p>
          <a:p>
            <a:pPr marL="469900" marR="51308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spc="-20" dirty="0">
                <a:latin typeface="Arial"/>
                <a:cs typeface="Arial"/>
              </a:rPr>
              <a:t>typedef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limited to </a:t>
            </a:r>
            <a:r>
              <a:rPr sz="2000" spc="-15" dirty="0">
                <a:latin typeface="Arial"/>
                <a:cs typeface="Arial"/>
              </a:rPr>
              <a:t>giving </a:t>
            </a:r>
            <a:r>
              <a:rPr sz="2000" spc="-10" dirty="0">
                <a:latin typeface="Arial"/>
                <a:cs typeface="Arial"/>
              </a:rPr>
              <a:t>symbolic </a:t>
            </a:r>
            <a:r>
              <a:rPr sz="200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types </a:t>
            </a:r>
            <a:r>
              <a:rPr sz="2000" spc="-50" dirty="0">
                <a:latin typeface="Arial"/>
                <a:cs typeface="Arial"/>
              </a:rPr>
              <a:t>only,  </a:t>
            </a:r>
            <a:r>
              <a:rPr sz="2000" spc="-15" dirty="0">
                <a:latin typeface="Arial"/>
                <a:cs typeface="Arial"/>
              </a:rPr>
              <a:t>whereas </a:t>
            </a:r>
            <a:r>
              <a:rPr sz="2000" spc="-5" dirty="0">
                <a:latin typeface="Arial"/>
                <a:cs typeface="Arial"/>
              </a:rPr>
              <a:t>#define can be used to define an </a:t>
            </a:r>
            <a:r>
              <a:rPr sz="2000" spc="-10" dirty="0">
                <a:latin typeface="Arial"/>
                <a:cs typeface="Arial"/>
              </a:rPr>
              <a:t>alias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as  </a:t>
            </a:r>
            <a:r>
              <a:rPr sz="2000" spc="-15" dirty="0">
                <a:latin typeface="Arial"/>
                <a:cs typeface="Arial"/>
              </a:rPr>
              <a:t>well, </a:t>
            </a: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can define 1 </a:t>
            </a:r>
            <a:r>
              <a:rPr sz="2000" spc="-10" dirty="0">
                <a:latin typeface="Arial"/>
                <a:cs typeface="Arial"/>
              </a:rPr>
              <a:t>as ONE, 3.14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PI,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latin typeface="Arial"/>
                <a:cs typeface="Arial"/>
              </a:rPr>
              <a:t>typedef </a:t>
            </a:r>
            <a:r>
              <a:rPr sz="2000" spc="-10" dirty="0">
                <a:latin typeface="Arial"/>
                <a:cs typeface="Arial"/>
              </a:rPr>
              <a:t>interpretation is </a:t>
            </a:r>
            <a:r>
              <a:rPr sz="2000" dirty="0">
                <a:latin typeface="Arial"/>
                <a:cs typeface="Arial"/>
              </a:rPr>
              <a:t>performed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compiler </a:t>
            </a:r>
            <a:r>
              <a:rPr sz="2000" spc="-10" dirty="0">
                <a:latin typeface="Arial"/>
                <a:cs typeface="Arial"/>
              </a:rPr>
              <a:t>where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#define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statements are </a:t>
            </a:r>
            <a:r>
              <a:rPr sz="2000" dirty="0">
                <a:latin typeface="Arial"/>
                <a:cs typeface="Arial"/>
              </a:rPr>
              <a:t>performed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preprocessor.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000" spc="-5" dirty="0">
                <a:latin typeface="Arial"/>
                <a:cs typeface="Arial"/>
              </a:rPr>
              <a:t>#define </a:t>
            </a:r>
            <a:r>
              <a:rPr sz="2000" spc="-10" dirty="0">
                <a:latin typeface="Arial"/>
                <a:cs typeface="Arial"/>
              </a:rPr>
              <a:t>should not </a:t>
            </a:r>
            <a:r>
              <a:rPr sz="2000" spc="-5" dirty="0">
                <a:latin typeface="Arial"/>
                <a:cs typeface="Arial"/>
              </a:rPr>
              <a:t>be terminated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 semicolon, </a:t>
            </a:r>
            <a:r>
              <a:rPr sz="2000" spc="-10" dirty="0">
                <a:latin typeface="Arial"/>
                <a:cs typeface="Arial"/>
              </a:rPr>
              <a:t>but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typedef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be terminated </a:t>
            </a:r>
            <a:r>
              <a:rPr sz="2000" spc="-15" dirty="0">
                <a:latin typeface="Arial"/>
                <a:cs typeface="Arial"/>
              </a:rPr>
              <a:t>with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semicolon.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sz="2000" spc="-5" dirty="0">
                <a:latin typeface="Arial"/>
                <a:cs typeface="Arial"/>
              </a:rPr>
              <a:t>#define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just </a:t>
            </a:r>
            <a:r>
              <a:rPr sz="2000" spc="-10" dirty="0">
                <a:latin typeface="Arial"/>
                <a:cs typeface="Arial"/>
              </a:rPr>
              <a:t>copy-paste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definition </a:t>
            </a:r>
            <a:r>
              <a:rPr sz="2000" spc="-15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at the </a:t>
            </a:r>
            <a:r>
              <a:rPr sz="2000" spc="-10" dirty="0">
                <a:latin typeface="Arial"/>
                <a:cs typeface="Arial"/>
              </a:rPr>
              <a:t>point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use, </a:t>
            </a:r>
            <a:r>
              <a:rPr sz="2000" spc="-15" dirty="0">
                <a:latin typeface="Arial"/>
                <a:cs typeface="Arial"/>
              </a:rPr>
              <a:t>while typedef </a:t>
            </a:r>
            <a:r>
              <a:rPr sz="2000" spc="-10" dirty="0">
                <a:latin typeface="Arial"/>
                <a:cs typeface="Arial"/>
              </a:rPr>
              <a:t>is the </a:t>
            </a:r>
            <a:r>
              <a:rPr sz="2000" spc="-5" dirty="0">
                <a:latin typeface="Arial"/>
                <a:cs typeface="Arial"/>
              </a:rPr>
              <a:t>actual </a:t>
            </a:r>
            <a:r>
              <a:rPr sz="2000" spc="-10" dirty="0">
                <a:latin typeface="Arial"/>
                <a:cs typeface="Arial"/>
              </a:rPr>
              <a:t>definition </a:t>
            </a:r>
            <a:r>
              <a:rPr sz="2000" spc="-5" dirty="0">
                <a:latin typeface="Arial"/>
                <a:cs typeface="Arial"/>
              </a:rPr>
              <a:t>of a </a:t>
            </a:r>
            <a:r>
              <a:rPr sz="2000" spc="-10" dirty="0">
                <a:latin typeface="Arial"/>
                <a:cs typeface="Arial"/>
              </a:rPr>
              <a:t>new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469900" marR="34925" indent="-457834">
              <a:lnSpc>
                <a:spcPct val="100000"/>
              </a:lnSpc>
              <a:buAutoNum type="arabicPeriod" startAt="5"/>
              <a:tabLst>
                <a:tab pos="469900" algn="l"/>
                <a:tab pos="470534" algn="l"/>
              </a:tabLst>
            </a:pPr>
            <a:r>
              <a:rPr sz="2000" spc="-20" dirty="0">
                <a:latin typeface="Arial"/>
                <a:cs typeface="Arial"/>
              </a:rPr>
              <a:t>typedef </a:t>
            </a:r>
            <a:r>
              <a:rPr sz="2000" spc="-10" dirty="0">
                <a:latin typeface="Arial"/>
                <a:cs typeface="Arial"/>
              </a:rPr>
              <a:t>follows </a:t>
            </a:r>
            <a:r>
              <a:rPr sz="2000" spc="-5" dirty="0">
                <a:latin typeface="Arial"/>
                <a:cs typeface="Arial"/>
              </a:rPr>
              <a:t>the scope </a:t>
            </a:r>
            <a:r>
              <a:rPr sz="2000" spc="-10" dirty="0">
                <a:latin typeface="Arial"/>
                <a:cs typeface="Arial"/>
              </a:rPr>
              <a:t>rule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means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new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is  </a:t>
            </a:r>
            <a:r>
              <a:rPr sz="2000" spc="-5" dirty="0">
                <a:latin typeface="Arial"/>
                <a:cs typeface="Arial"/>
              </a:rPr>
              <a:t>defined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scope (inside a function), </a:t>
            </a:r>
            <a:r>
              <a:rPr sz="2000" spc="-10" dirty="0">
                <a:latin typeface="Arial"/>
                <a:cs typeface="Arial"/>
              </a:rPr>
              <a:t>then the new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name 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1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visible till </a:t>
            </a:r>
            <a:r>
              <a:rPr sz="2000" spc="-5" dirty="0">
                <a:latin typeface="Arial"/>
                <a:cs typeface="Arial"/>
              </a:rPr>
              <a:t>the scope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there. In case </a:t>
            </a:r>
            <a:r>
              <a:rPr sz="2000" spc="-10" dirty="0">
                <a:latin typeface="Arial"/>
                <a:cs typeface="Arial"/>
              </a:rPr>
              <a:t>of #define, </a:t>
            </a:r>
            <a:r>
              <a:rPr sz="2000" spc="-15" dirty="0">
                <a:latin typeface="Arial"/>
                <a:cs typeface="Arial"/>
              </a:rPr>
              <a:t>when  </a:t>
            </a:r>
            <a:r>
              <a:rPr sz="2000" spc="-5" dirty="0">
                <a:latin typeface="Arial"/>
                <a:cs typeface="Arial"/>
              </a:rPr>
              <a:t>preprocessor </a:t>
            </a:r>
            <a:r>
              <a:rPr sz="2000" spc="-10" dirty="0">
                <a:latin typeface="Arial"/>
                <a:cs typeface="Arial"/>
              </a:rPr>
              <a:t>encounters #define, it replaces all </a:t>
            </a:r>
            <a:r>
              <a:rPr sz="2000" spc="-5" dirty="0">
                <a:latin typeface="Arial"/>
                <a:cs typeface="Arial"/>
              </a:rPr>
              <a:t>the occurrences,  after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(No scope </a:t>
            </a:r>
            <a:r>
              <a:rPr sz="2000" spc="-10" dirty="0">
                <a:latin typeface="Arial"/>
                <a:cs typeface="Arial"/>
              </a:rPr>
              <a:t>rule 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followed).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357745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spc="-10" dirty="0">
                <a:latin typeface="Arial"/>
                <a:cs typeface="Arial"/>
              </a:rPr>
              <a:t>What </a:t>
            </a:r>
            <a:r>
              <a:rPr sz="2000" b="1" i="1" spc="-5" dirty="0">
                <a:latin typeface="Arial"/>
                <a:cs typeface="Arial"/>
              </a:rPr>
              <a:t>is a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structure?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structure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defined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in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structure creates a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can be used to group </a:t>
            </a:r>
            <a:r>
              <a:rPr sz="2000" dirty="0">
                <a:latin typeface="Arial"/>
                <a:cs typeface="Arial"/>
              </a:rPr>
              <a:t>items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possibly different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single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latin typeface="Arial"/>
                <a:cs typeface="Arial"/>
              </a:rPr>
              <a:t>How to </a:t>
            </a:r>
            <a:r>
              <a:rPr sz="2000" b="1" i="1" spc="-10" dirty="0">
                <a:latin typeface="Arial"/>
                <a:cs typeface="Arial"/>
              </a:rPr>
              <a:t>create </a:t>
            </a:r>
            <a:r>
              <a:rPr sz="2000" b="1" i="1" spc="-5" dirty="0">
                <a:latin typeface="Arial"/>
                <a:cs typeface="Arial"/>
              </a:rPr>
              <a:t>a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structure?</a:t>
            </a:r>
            <a:endParaRPr sz="2000">
              <a:latin typeface="Arial"/>
              <a:cs typeface="Arial"/>
            </a:endParaRPr>
          </a:p>
          <a:p>
            <a:pPr marL="12700" marR="2334260">
              <a:lnSpc>
                <a:spcPct val="100000"/>
              </a:lnSpc>
            </a:pPr>
            <a:r>
              <a:rPr sz="2000" spc="-210" dirty="0">
                <a:latin typeface="Arial"/>
                <a:cs typeface="Arial"/>
              </a:rPr>
              <a:t>„struct‟ </a:t>
            </a:r>
            <a:r>
              <a:rPr sz="2000" spc="-15" dirty="0">
                <a:latin typeface="Arial"/>
                <a:cs typeface="Arial"/>
              </a:rPr>
              <a:t>keyword is </a:t>
            </a:r>
            <a:r>
              <a:rPr sz="2000" spc="-1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to create a </a:t>
            </a:r>
            <a:r>
              <a:rPr sz="2000" spc="-15" dirty="0">
                <a:latin typeface="Arial"/>
                <a:cs typeface="Arial"/>
              </a:rPr>
              <a:t>structure.  </a:t>
            </a:r>
            <a:r>
              <a:rPr sz="2000" spc="-5" dirty="0">
                <a:latin typeface="Arial"/>
                <a:cs typeface="Arial"/>
              </a:rPr>
              <a:t>struct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19710" marR="53009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char name[50];  char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street[100];  char </a:t>
            </a:r>
            <a:r>
              <a:rPr sz="2000" spc="-15" dirty="0">
                <a:latin typeface="Arial"/>
                <a:cs typeface="Arial"/>
              </a:rPr>
              <a:t>city[50];  </a:t>
            </a:r>
            <a:r>
              <a:rPr sz="2000" spc="-5" dirty="0">
                <a:latin typeface="Arial"/>
                <a:cs typeface="Arial"/>
              </a:rPr>
              <a:t>char state[20];  </a:t>
            </a: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pin;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654290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How to </a:t>
            </a:r>
            <a:r>
              <a:rPr sz="2000" b="1" i="1" spc="-10" dirty="0">
                <a:latin typeface="Arial"/>
                <a:cs typeface="Arial"/>
              </a:rPr>
              <a:t>declare </a:t>
            </a:r>
            <a:r>
              <a:rPr sz="2000" b="1" i="1" spc="-5" dirty="0">
                <a:latin typeface="Arial"/>
                <a:cs typeface="Arial"/>
              </a:rPr>
              <a:t>structure</a:t>
            </a:r>
            <a:r>
              <a:rPr sz="2000" b="1" i="1" spc="1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variables?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structure </a:t>
            </a:r>
            <a:r>
              <a:rPr sz="2000" spc="-10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spc="-10" dirty="0">
                <a:latin typeface="Arial"/>
                <a:cs typeface="Arial"/>
              </a:rPr>
              <a:t>either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declared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structure </a:t>
            </a:r>
            <a:r>
              <a:rPr sz="2000" spc="-10" dirty="0">
                <a:latin typeface="Arial"/>
                <a:cs typeface="Arial"/>
              </a:rPr>
              <a:t>declaration  </a:t>
            </a:r>
            <a:r>
              <a:rPr sz="2000" spc="-5" dirty="0">
                <a:latin typeface="Arial"/>
                <a:cs typeface="Arial"/>
              </a:rPr>
              <a:t>or as a separate </a:t>
            </a:r>
            <a:r>
              <a:rPr sz="2000" spc="-10" dirty="0">
                <a:latin typeface="Arial"/>
                <a:cs typeface="Arial"/>
              </a:rPr>
              <a:t>declaration </a:t>
            </a:r>
            <a:r>
              <a:rPr sz="2000" spc="-5" dirty="0">
                <a:latin typeface="Arial"/>
                <a:cs typeface="Arial"/>
              </a:rPr>
              <a:t>like </a:t>
            </a:r>
            <a:r>
              <a:rPr sz="2000" spc="-10" dirty="0">
                <a:latin typeface="Arial"/>
                <a:cs typeface="Arial"/>
              </a:rPr>
              <a:t>basic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latin typeface="Arial"/>
                <a:cs typeface="Arial"/>
              </a:rPr>
              <a:t>How to initialize structure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members?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cannot be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initialized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declaration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example the </a:t>
            </a:r>
            <a:r>
              <a:rPr sz="2000" spc="-10" dirty="0">
                <a:latin typeface="Arial"/>
                <a:cs typeface="Arial"/>
              </a:rPr>
              <a:t>following C </a:t>
            </a:r>
            <a:r>
              <a:rPr sz="2000" spc="-5" dirty="0">
                <a:latin typeface="Arial"/>
                <a:cs typeface="Arial"/>
              </a:rPr>
              <a:t>program fails </a:t>
            </a:r>
            <a:r>
              <a:rPr sz="2000" spc="-15" dirty="0">
                <a:latin typeface="Arial"/>
                <a:cs typeface="Arial"/>
              </a:rPr>
              <a:t>in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compilation.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struct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tabLst>
                <a:tab pos="1323340" algn="l"/>
                <a:tab pos="4058285" algn="l"/>
              </a:tabLst>
            </a:pP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0;	//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COMPILER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ERROR:	</a:t>
            </a:r>
            <a:r>
              <a:rPr sz="2000" spc="-10" dirty="0">
                <a:latin typeface="Arial"/>
                <a:cs typeface="Arial"/>
              </a:rPr>
              <a:t>cannot initialize </a:t>
            </a:r>
            <a:r>
              <a:rPr sz="2000" spc="5" dirty="0">
                <a:latin typeface="Arial"/>
                <a:cs typeface="Arial"/>
              </a:rPr>
              <a:t>members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tabLst>
                <a:tab pos="1323340" algn="l"/>
                <a:tab pos="4058285" algn="l"/>
              </a:tabLst>
            </a:pP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0;	//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COMPILER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ERROR:	cannot initialize </a:t>
            </a:r>
            <a:r>
              <a:rPr sz="2000" spc="5" dirty="0">
                <a:latin typeface="Arial"/>
                <a:cs typeface="Arial"/>
              </a:rPr>
              <a:t>members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529195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Reason?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reason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above </a:t>
            </a:r>
            <a:r>
              <a:rPr sz="2000" spc="-5" dirty="0">
                <a:latin typeface="Arial"/>
                <a:cs typeface="Arial"/>
              </a:rPr>
              <a:t>error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simple,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declared,  no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is allocated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it. </a:t>
            </a:r>
            <a:r>
              <a:rPr sz="2000" spc="-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is allocated only </a:t>
            </a:r>
            <a:r>
              <a:rPr sz="2000" spc="-15" dirty="0">
                <a:latin typeface="Arial"/>
                <a:cs typeface="Arial"/>
              </a:rPr>
              <a:t>when  </a:t>
            </a:r>
            <a:r>
              <a:rPr sz="2000" spc="-10" dirty="0">
                <a:latin typeface="Arial"/>
                <a:cs typeface="Arial"/>
              </a:rPr>
              <a:t>variables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struct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age;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height;</a:t>
            </a:r>
            <a:endParaRPr sz="2000">
              <a:latin typeface="Arial"/>
              <a:cs typeface="Arial"/>
            </a:endParaRPr>
          </a:p>
          <a:p>
            <a:pPr marL="289560" marR="538353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char name[20];  char father[20];  char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mother[20];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struct </a:t>
            </a:r>
            <a:r>
              <a:rPr sz="2000" spc="-10" dirty="0">
                <a:latin typeface="Arial"/>
                <a:cs typeface="Arial"/>
              </a:rPr>
              <a:t>individual robbin=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24, </a:t>
            </a:r>
            <a:r>
              <a:rPr sz="2000" spc="-15" dirty="0">
                <a:latin typeface="Arial"/>
                <a:cs typeface="Arial"/>
              </a:rPr>
              <a:t>17,“Robbin", </a:t>
            </a:r>
            <a:r>
              <a:rPr sz="2000" spc="-10" dirty="0">
                <a:latin typeface="Arial"/>
                <a:cs typeface="Arial"/>
              </a:rPr>
              <a:t>“ABC",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“XYZ"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59269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Accessing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</a:t>
            </a:r>
            <a:endParaRPr sz="2400">
              <a:latin typeface="Arial"/>
              <a:cs typeface="Arial"/>
            </a:endParaRPr>
          </a:p>
          <a:p>
            <a:pPr marL="12700" marR="662940">
              <a:lnSpc>
                <a:spcPct val="100000"/>
              </a:lnSpc>
            </a:pPr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refer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member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structure by </a:t>
            </a:r>
            <a:r>
              <a:rPr sz="2400" spc="-10" dirty="0">
                <a:latin typeface="Arial"/>
                <a:cs typeface="Arial"/>
              </a:rPr>
              <a:t>writing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spc="5" dirty="0">
                <a:latin typeface="Arial"/>
                <a:cs typeface="Arial"/>
              </a:rPr>
              <a:t>name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 a period,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5" dirty="0">
                <a:latin typeface="Arial"/>
                <a:cs typeface="Arial"/>
              </a:rPr>
              <a:t>member </a:t>
            </a:r>
            <a:r>
              <a:rPr sz="2400" spc="-5" dirty="0">
                <a:latin typeface="Arial"/>
                <a:cs typeface="Arial"/>
              </a:rPr>
              <a:t>variable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61912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period between </a:t>
            </a:r>
            <a:r>
              <a:rPr sz="2400" dirty="0">
                <a:latin typeface="Arial"/>
                <a:cs typeface="Arial"/>
              </a:rPr>
              <a:t>the structure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name 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member name is called the </a:t>
            </a:r>
            <a:r>
              <a:rPr sz="2400" i="1" spc="-15" dirty="0">
                <a:latin typeface="Arial"/>
                <a:cs typeface="Arial"/>
              </a:rPr>
              <a:t>member </a:t>
            </a:r>
            <a:r>
              <a:rPr sz="2400" i="1" dirty="0">
                <a:latin typeface="Arial"/>
                <a:cs typeface="Arial"/>
              </a:rPr>
              <a:t>selection </a:t>
            </a:r>
            <a:r>
              <a:rPr sz="2400" i="1" spc="-15" dirty="0">
                <a:latin typeface="Arial"/>
                <a:cs typeface="Arial"/>
              </a:rPr>
              <a:t>operator.  </a:t>
            </a:r>
            <a:r>
              <a:rPr sz="2400" i="1" dirty="0">
                <a:latin typeface="Arial"/>
                <a:cs typeface="Arial"/>
              </a:rPr>
              <a:t>Ex:	</a:t>
            </a:r>
            <a:r>
              <a:rPr sz="2400" i="1" spc="-5" dirty="0">
                <a:latin typeface="Arial"/>
                <a:cs typeface="Arial"/>
              </a:rPr>
              <a:t>rama.age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40;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53276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Structure members are the same as </a:t>
            </a:r>
            <a:r>
              <a:rPr sz="2400" spc="-5" dirty="0">
                <a:latin typeface="Arial"/>
                <a:cs typeface="Arial"/>
              </a:rPr>
              <a:t>variables </a:t>
            </a:r>
            <a:r>
              <a:rPr sz="2400" dirty="0">
                <a:latin typeface="Arial"/>
                <a:cs typeface="Arial"/>
              </a:rPr>
              <a:t>of the  </a:t>
            </a:r>
            <a:r>
              <a:rPr sz="2400" spc="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type. </a:t>
            </a:r>
            <a:r>
              <a:rPr sz="2400" spc="-8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set their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and use them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expressions in </a:t>
            </a:r>
            <a:r>
              <a:rPr sz="2400" dirty="0">
                <a:latin typeface="Arial"/>
                <a:cs typeface="Arial"/>
              </a:rPr>
              <a:t>the same </a:t>
            </a:r>
            <a:r>
              <a:rPr sz="2400" spc="-10" dirty="0">
                <a:latin typeface="Arial"/>
                <a:cs typeface="Arial"/>
              </a:rPr>
              <a:t>way </a:t>
            </a:r>
            <a:r>
              <a:rPr sz="2400" dirty="0">
                <a:latin typeface="Arial"/>
                <a:cs typeface="Arial"/>
              </a:rPr>
              <a:t>as ordinary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313295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the option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specifying the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u="heavy" spc="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initialization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list, like</a:t>
            </a:r>
            <a:r>
              <a:rPr sz="20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INDIVIDUAL trigger </a:t>
            </a:r>
            <a:r>
              <a:rPr sz="2000" spc="-5" dirty="0">
                <a:latin typeface="Arial"/>
                <a:cs typeface="Arial"/>
              </a:rPr>
              <a:t>= { </a:t>
            </a:r>
            <a:r>
              <a:rPr sz="2000" spc="-10" dirty="0">
                <a:latin typeface="Arial"/>
                <a:cs typeface="Arial"/>
              </a:rPr>
              <a:t>.height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15, .age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30,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.name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5" dirty="0">
                <a:latin typeface="Arial"/>
                <a:cs typeface="Arial"/>
              </a:rPr>
              <a:t>"Trigger", </a:t>
            </a:r>
            <a:r>
              <a:rPr sz="2000" dirty="0">
                <a:latin typeface="Arial"/>
                <a:cs typeface="Arial"/>
              </a:rPr>
              <a:t>.mother </a:t>
            </a:r>
            <a:r>
              <a:rPr sz="2000" spc="-5" dirty="0">
                <a:latin typeface="Arial"/>
                <a:cs typeface="Arial"/>
              </a:rPr>
              <a:t>= "Wesson", .father 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"Smith"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Now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no </a:t>
            </a:r>
            <a:r>
              <a:rPr sz="2000" spc="-10" dirty="0">
                <a:latin typeface="Arial"/>
                <a:cs typeface="Arial"/>
              </a:rPr>
              <a:t>doubt about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5" dirty="0">
                <a:latin typeface="Arial"/>
                <a:cs typeface="Arial"/>
              </a:rPr>
              <a:t>member </a:t>
            </a:r>
            <a:r>
              <a:rPr sz="2000" spc="-10" dirty="0">
                <a:latin typeface="Arial"/>
                <a:cs typeface="Arial"/>
              </a:rPr>
              <a:t>is being initialized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Arial"/>
                <a:cs typeface="Arial"/>
              </a:rPr>
              <a:t>what value.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order of the initializers is now</a:t>
            </a:r>
            <a:r>
              <a:rPr sz="2000" b="1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unimportant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 to a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INDIVIDUAL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*pindividual;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How do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access </a:t>
            </a:r>
            <a:r>
              <a:rPr sz="2000" spc="-10" dirty="0">
                <a:latin typeface="Arial"/>
                <a:cs typeface="Arial"/>
              </a:rPr>
              <a:t>the individual </a:t>
            </a:r>
            <a:r>
              <a:rPr sz="2000" spc="5" dirty="0">
                <a:latin typeface="Arial"/>
                <a:cs typeface="Arial"/>
              </a:rPr>
              <a:t>members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structure?</a:t>
            </a:r>
            <a:endParaRPr sz="2000">
              <a:latin typeface="Arial"/>
              <a:cs typeface="Arial"/>
            </a:endParaRPr>
          </a:p>
          <a:p>
            <a:pPr marL="12700" marR="50800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pindividual-&gt;name  pindividual-&gt;age  pindividual-&gt;father  pindividual-&gt;mother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022101"/>
            <a:ext cx="241617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dirty="0" smtClean="0"/>
              <a:t>#</a:t>
            </a:r>
            <a:r>
              <a:rPr sz="1800" dirty="0"/>
              <a:t>include </a:t>
            </a:r>
            <a:r>
              <a:rPr sz="1800" spc="5" dirty="0"/>
              <a:t>&lt;stdio.h&gt;  </a:t>
            </a:r>
            <a:r>
              <a:rPr sz="1800" dirty="0"/>
              <a:t>typedef struct</a:t>
            </a:r>
            <a:r>
              <a:rPr sz="1800" spc="-120" dirty="0"/>
              <a:t> </a:t>
            </a:r>
            <a:r>
              <a:rPr sz="1800" dirty="0"/>
              <a:t>individual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719148"/>
            <a:ext cx="358584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{</a:t>
            </a:r>
          </a:p>
          <a:p>
            <a:pPr marL="262255" marR="23202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age;  int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height;</a:t>
            </a:r>
          </a:p>
          <a:p>
            <a:pPr marL="262255" marR="164465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char name[20];  char father[20];  char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mother[20];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INDIVIDUAL;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get_values </a:t>
            </a:r>
            <a:r>
              <a:rPr sz="1800" spc="-5" dirty="0">
                <a:latin typeface="Arial"/>
                <a:cs typeface="Arial"/>
              </a:rPr>
              <a:t>(INDIVIDUAL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*per)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</a:p>
          <a:p>
            <a:pPr marL="262255" marR="6451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 ("Key in 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name:");  </a:t>
            </a:r>
            <a:r>
              <a:rPr sz="1800" spc="5" dirty="0">
                <a:latin typeface="Arial"/>
                <a:cs typeface="Arial"/>
              </a:rPr>
              <a:t>scanf </a:t>
            </a:r>
            <a:r>
              <a:rPr sz="1800" dirty="0">
                <a:latin typeface="Arial"/>
                <a:cs typeface="Arial"/>
              </a:rPr>
              <a:t>("%s", per-&gt;name);  printf ("Key in the age:");  scanf ("%d",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&amp;per-&gt;age);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09865" cy="3405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sz="2000" spc="-5" dirty="0" smtClean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GNU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Debugger</a:t>
            </a:r>
            <a:r>
              <a:rPr sz="2000" spc="-15" dirty="0" smtClean="0">
                <a:latin typeface="Arial"/>
                <a:cs typeface="Arial"/>
              </a:rPr>
              <a:t>”</a:t>
            </a:r>
            <a:endParaRPr lang="en-IN" sz="2000" spc="-1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A debugger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several languages, including C and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C++</a:t>
            </a:r>
            <a:endParaRPr sz="2000" dirty="0">
              <a:latin typeface="Arial"/>
              <a:cs typeface="Arial"/>
            </a:endParaRPr>
          </a:p>
          <a:p>
            <a:pPr marL="469900" marR="46863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15" dirty="0">
                <a:latin typeface="Arial"/>
                <a:cs typeface="Arial"/>
              </a:rPr>
              <a:t>allows </a:t>
            </a:r>
            <a:r>
              <a:rPr sz="2000" spc="-5" dirty="0" smtClean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inspect </a:t>
            </a:r>
            <a:r>
              <a:rPr sz="2000" spc="-15" dirty="0">
                <a:latin typeface="Arial"/>
                <a:cs typeface="Arial"/>
              </a:rPr>
              <a:t>what </a:t>
            </a:r>
            <a:r>
              <a:rPr sz="2000" spc="-5" dirty="0">
                <a:latin typeface="Arial"/>
                <a:cs typeface="Arial"/>
              </a:rPr>
              <a:t>the program </a:t>
            </a:r>
            <a:r>
              <a:rPr sz="2000" spc="-10" dirty="0">
                <a:latin typeface="Arial"/>
                <a:cs typeface="Arial"/>
              </a:rPr>
              <a:t>is doing </a:t>
            </a:r>
            <a:r>
              <a:rPr sz="2000" spc="-5" dirty="0">
                <a:latin typeface="Arial"/>
                <a:cs typeface="Arial"/>
              </a:rPr>
              <a:t>at a certain  </a:t>
            </a:r>
            <a:r>
              <a:rPr sz="2000" spc="-10" dirty="0">
                <a:latin typeface="Arial"/>
                <a:cs typeface="Arial"/>
              </a:rPr>
              <a:t>point during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execution.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Errors </a:t>
            </a:r>
            <a:r>
              <a:rPr sz="2000" dirty="0">
                <a:latin typeface="Arial"/>
                <a:cs typeface="Arial"/>
              </a:rPr>
              <a:t>like </a:t>
            </a:r>
            <a:r>
              <a:rPr sz="2000" spc="-5" dirty="0">
                <a:latin typeface="Arial"/>
                <a:cs typeface="Arial"/>
              </a:rPr>
              <a:t>segmentation faults </a:t>
            </a:r>
            <a:r>
              <a:rPr sz="2000" spc="5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easier </a:t>
            </a:r>
            <a:r>
              <a:rPr sz="2000" spc="-5" dirty="0">
                <a:latin typeface="Arial"/>
                <a:cs typeface="Arial"/>
              </a:rPr>
              <a:t>to find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help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gdb.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 marR="581660">
              <a:lnSpc>
                <a:spcPct val="100000"/>
              </a:lnSpc>
              <a:spcBef>
                <a:spcPts val="5"/>
              </a:spcBef>
            </a:pPr>
            <a:endParaRPr lang="en-IN" sz="2000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 marR="581660">
              <a:lnSpc>
                <a:spcPct val="100000"/>
              </a:lnSpc>
              <a:spcBef>
                <a:spcPts val="5"/>
              </a:spcBef>
            </a:pPr>
            <a:r>
              <a:rPr sz="20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compilation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000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</a:t>
            </a:r>
            <a:r>
              <a:rPr sz="2000" u="heavy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gdb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lang="en-IN" sz="2000" u="heavy" spc="-1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 err="1" smtClean="0">
                <a:latin typeface="Arial"/>
                <a:cs typeface="Arial"/>
              </a:rPr>
              <a:t>gcc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[other </a:t>
            </a:r>
            <a:r>
              <a:rPr sz="2000" spc="-5" dirty="0">
                <a:latin typeface="Arial"/>
                <a:cs typeface="Arial"/>
              </a:rPr>
              <a:t>flags] -g &lt;source files&gt; -o </a:t>
            </a:r>
            <a:r>
              <a:rPr sz="2000" spc="-10" dirty="0">
                <a:latin typeface="Arial"/>
                <a:cs typeface="Arial"/>
              </a:rPr>
              <a:t>&lt;output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file&gt;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741679"/>
            <a:ext cx="7790815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display_values (INDIVIDUAL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per)</a:t>
            </a:r>
          </a:p>
          <a:p>
            <a:pPr marL="12192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</a:p>
          <a:p>
            <a:pPr marL="371475" marR="39649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 ("Name is </a:t>
            </a:r>
            <a:r>
              <a:rPr sz="1800" spc="5" dirty="0">
                <a:latin typeface="Arial"/>
                <a:cs typeface="Arial"/>
              </a:rPr>
              <a:t>%s\n",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per.name);  </a:t>
            </a:r>
            <a:r>
              <a:rPr sz="1800" dirty="0">
                <a:latin typeface="Arial"/>
                <a:cs typeface="Arial"/>
              </a:rPr>
              <a:t>printf ("Age is </a:t>
            </a:r>
            <a:r>
              <a:rPr sz="1800" spc="5" dirty="0">
                <a:latin typeface="Arial"/>
                <a:cs typeface="Arial"/>
              </a:rPr>
              <a:t>%d\n",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per.age);</a:t>
            </a:r>
            <a:endParaRPr sz="1800" dirty="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main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(void)</a:t>
            </a:r>
            <a:endParaRPr sz="1800" dirty="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{</a:t>
            </a:r>
          </a:p>
          <a:p>
            <a:pPr marL="3714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INDIVIDUAL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per;</a:t>
            </a:r>
          </a:p>
          <a:p>
            <a:pPr marL="371475" marR="5298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get_values (&amp;per);  display_values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(per);  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80655" cy="551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Unnamed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Structures</a:t>
            </a:r>
            <a:endParaRPr sz="2000" dirty="0">
              <a:latin typeface="Arial"/>
              <a:cs typeface="Arial"/>
            </a:endParaRPr>
          </a:p>
          <a:p>
            <a:pPr marL="12700" marR="210185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You </a:t>
            </a:r>
            <a:r>
              <a:rPr sz="2000" spc="-265" dirty="0">
                <a:latin typeface="Arial"/>
                <a:cs typeface="Arial"/>
              </a:rPr>
              <a:t>don‟t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give </a:t>
            </a:r>
            <a:r>
              <a:rPr sz="2000" spc="-5" dirty="0">
                <a:latin typeface="Arial"/>
                <a:cs typeface="Arial"/>
              </a:rPr>
              <a:t>a structure a </a:t>
            </a:r>
            <a:r>
              <a:rPr sz="2000" spc="-10" dirty="0">
                <a:latin typeface="Arial"/>
                <a:cs typeface="Arial"/>
              </a:rPr>
              <a:t>tag </a:t>
            </a:r>
            <a:r>
              <a:rPr sz="2000" spc="-5" dirty="0">
                <a:latin typeface="Arial"/>
                <a:cs typeface="Arial"/>
              </a:rPr>
              <a:t>name. </a:t>
            </a:r>
            <a:r>
              <a:rPr sz="2000" spc="10" dirty="0">
                <a:latin typeface="Arial"/>
                <a:cs typeface="Arial"/>
              </a:rPr>
              <a:t>When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declare </a:t>
            </a:r>
            <a:r>
              <a:rPr sz="2000" spc="-5" dirty="0">
                <a:latin typeface="Arial"/>
                <a:cs typeface="Arial"/>
              </a:rPr>
              <a:t>a  structure </a:t>
            </a:r>
            <a:r>
              <a:rPr sz="2000" spc="-10" dirty="0">
                <a:latin typeface="Arial"/>
                <a:cs typeface="Arial"/>
              </a:rPr>
              <a:t>and any </a:t>
            </a:r>
            <a:r>
              <a:rPr sz="2000" spc="-5" dirty="0">
                <a:latin typeface="Arial"/>
                <a:cs typeface="Arial"/>
              </a:rPr>
              <a:t>instances of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structure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single </a:t>
            </a:r>
            <a:r>
              <a:rPr sz="2000" spc="-5" dirty="0">
                <a:latin typeface="Arial"/>
                <a:cs typeface="Arial"/>
              </a:rPr>
              <a:t>statement, 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omit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tag </a:t>
            </a:r>
            <a:r>
              <a:rPr sz="2000" dirty="0">
                <a:latin typeface="Arial"/>
                <a:cs typeface="Arial"/>
              </a:rPr>
              <a:t>name. </a:t>
            </a: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spc="-10" dirty="0">
                <a:latin typeface="Arial"/>
                <a:cs typeface="Arial"/>
              </a:rPr>
              <a:t>previous </a:t>
            </a:r>
            <a:r>
              <a:rPr sz="2000" spc="-5" dirty="0">
                <a:latin typeface="Arial"/>
                <a:cs typeface="Arial"/>
              </a:rPr>
              <a:t>example, </a:t>
            </a:r>
            <a:r>
              <a:rPr sz="2000" spc="-10" dirty="0">
                <a:latin typeface="Arial"/>
                <a:cs typeface="Arial"/>
              </a:rPr>
              <a:t>instead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structure </a:t>
            </a:r>
            <a:r>
              <a:rPr sz="2000" spc="-10" dirty="0">
                <a:latin typeface="Arial"/>
                <a:cs typeface="Arial"/>
              </a:rPr>
              <a:t>declaration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INDIVIDUAL, followed </a:t>
            </a:r>
            <a:r>
              <a:rPr sz="2000" spc="-5" dirty="0">
                <a:latin typeface="Arial"/>
                <a:cs typeface="Arial"/>
              </a:rPr>
              <a:t>by the instance  </a:t>
            </a:r>
            <a:r>
              <a:rPr sz="2000" spc="-10" dirty="0">
                <a:latin typeface="Arial"/>
                <a:cs typeface="Arial"/>
              </a:rPr>
              <a:t>declaration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my_brother,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could have written this </a:t>
            </a:r>
            <a:r>
              <a:rPr sz="2000" spc="-5" dirty="0">
                <a:latin typeface="Arial"/>
                <a:cs typeface="Arial"/>
              </a:rPr>
              <a:t>statement:  struct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{ // Structure </a:t>
            </a:r>
            <a:r>
              <a:rPr sz="2000" spc="-10" dirty="0">
                <a:latin typeface="Arial"/>
                <a:cs typeface="Arial"/>
              </a:rPr>
              <a:t>declaration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and...</a:t>
            </a:r>
            <a:endParaRPr sz="2000" dirty="0">
              <a:latin typeface="Arial"/>
              <a:cs typeface="Arial"/>
            </a:endParaRPr>
          </a:p>
          <a:p>
            <a:pPr marL="289560" marR="63874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 age;  int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height;</a:t>
            </a:r>
            <a:endParaRPr sz="2000" dirty="0">
              <a:latin typeface="Arial"/>
              <a:cs typeface="Arial"/>
            </a:endParaRPr>
          </a:p>
          <a:p>
            <a:pPr marL="289560" marR="563626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char name[20];  char father[20];  char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mother[20];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} </a:t>
            </a:r>
            <a:r>
              <a:rPr sz="2000" spc="-10" dirty="0">
                <a:latin typeface="Arial"/>
                <a:cs typeface="Arial"/>
              </a:rPr>
              <a:t>my_brother; </a:t>
            </a:r>
            <a:r>
              <a:rPr sz="2000" spc="-5" dirty="0">
                <a:latin typeface="Arial"/>
                <a:cs typeface="Arial"/>
              </a:rPr>
              <a:t>// ...structure </a:t>
            </a:r>
            <a:r>
              <a:rPr sz="2000" spc="-10" dirty="0">
                <a:latin typeface="Arial"/>
                <a:cs typeface="Arial"/>
              </a:rPr>
              <a:t>variable declaration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combined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serious </a:t>
            </a:r>
            <a:r>
              <a:rPr sz="2000" spc="-10" dirty="0">
                <a:latin typeface="Arial"/>
                <a:cs typeface="Arial"/>
              </a:rPr>
              <a:t>disadvantage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this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can no </a:t>
            </a:r>
            <a:r>
              <a:rPr sz="2000" spc="-10" dirty="0">
                <a:latin typeface="Arial"/>
                <a:cs typeface="Arial"/>
              </a:rPr>
              <a:t>longer </a:t>
            </a:r>
            <a:r>
              <a:rPr sz="2000" spc="-5" dirty="0">
                <a:latin typeface="Arial"/>
                <a:cs typeface="Arial"/>
              </a:rPr>
              <a:t>define  further instances of the structure </a:t>
            </a:r>
            <a:r>
              <a:rPr sz="2000" spc="-10" dirty="0">
                <a:latin typeface="Arial"/>
                <a:cs typeface="Arial"/>
              </a:rPr>
              <a:t>in another </a:t>
            </a:r>
            <a:r>
              <a:rPr sz="2000" spc="-5" dirty="0">
                <a:latin typeface="Arial"/>
                <a:cs typeface="Arial"/>
              </a:rPr>
              <a:t>statement. </a:t>
            </a:r>
            <a:r>
              <a:rPr sz="2000" spc="-1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variables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structure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spc="-5" dirty="0">
                <a:latin typeface="Arial"/>
                <a:cs typeface="Arial"/>
              </a:rPr>
              <a:t>program </a:t>
            </a:r>
            <a:r>
              <a:rPr sz="2000" spc="5" dirty="0">
                <a:latin typeface="Arial"/>
                <a:cs typeface="Arial"/>
              </a:rPr>
              <a:t>must </a:t>
            </a:r>
            <a:r>
              <a:rPr sz="2000" spc="-5" dirty="0">
                <a:latin typeface="Arial"/>
                <a:cs typeface="Arial"/>
              </a:rPr>
              <a:t>be  defined </a:t>
            </a:r>
            <a:r>
              <a:rPr sz="2000" spc="-10" dirty="0">
                <a:latin typeface="Arial"/>
                <a:cs typeface="Arial"/>
              </a:rPr>
              <a:t>in the one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021168"/>
            <a:ext cx="76136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heavy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b="1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structures</a:t>
            </a:r>
            <a:endParaRPr b="1" u="heavy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085212"/>
            <a:ext cx="7842884" cy="33740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Size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a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u="sng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other than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 are often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stored</a:t>
            </a:r>
            <a:endParaRPr sz="1800" u="sng" dirty="0">
              <a:latin typeface="Arial"/>
              <a:cs typeface="Arial"/>
            </a:endParaRPr>
          </a:p>
          <a:p>
            <a:pPr marL="12700" marR="185420" indent="-635">
              <a:lnSpc>
                <a:spcPct val="100000"/>
              </a:lnSpc>
              <a:spcBef>
                <a:spcPts val="5"/>
              </a:spcBef>
            </a:pPr>
            <a:r>
              <a:rPr sz="1800" u="sng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beginning at an address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that’s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multiple of 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2-byte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variables,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1800" u="sng" spc="-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multiple of four for 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4-byte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variables,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so on. this is called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boundary </a:t>
            </a:r>
            <a:r>
              <a:rPr sz="1800" i="1" u="sng" dirty="0">
                <a:latin typeface="Arial"/>
                <a:cs typeface="Arial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alignment and it has nothing to do with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particular but it can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a </a:t>
            </a:r>
            <a:r>
              <a:rPr sz="1800" i="1" u="sng" spc="-5" dirty="0">
                <a:latin typeface="Arial"/>
                <a:cs typeface="Arial"/>
              </a:rPr>
              <a:t>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hardware</a:t>
            </a:r>
            <a:r>
              <a:rPr sz="1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r>
              <a:rPr sz="1800" i="1" u="sng" dirty="0">
                <a:latin typeface="Arial"/>
                <a:cs typeface="Arial"/>
              </a:rPr>
              <a:t>.</a:t>
            </a:r>
            <a:endParaRPr sz="1800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8636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Arranging </a:t>
            </a:r>
            <a:r>
              <a:rPr sz="1800" dirty="0">
                <a:latin typeface="Arial"/>
                <a:cs typeface="Arial"/>
              </a:rPr>
              <a:t>variables to be stored in memory like this </a:t>
            </a:r>
            <a:r>
              <a:rPr sz="1800" spc="5" dirty="0">
                <a:latin typeface="Arial"/>
                <a:cs typeface="Arial"/>
              </a:rPr>
              <a:t>makes </a:t>
            </a:r>
            <a:r>
              <a:rPr sz="1800" dirty="0">
                <a:latin typeface="Arial"/>
                <a:cs typeface="Arial"/>
              </a:rPr>
              <a:t>the transfer of  data </a:t>
            </a:r>
            <a:r>
              <a:rPr sz="1800" spc="-5" dirty="0">
                <a:latin typeface="Arial"/>
                <a:cs typeface="Arial"/>
              </a:rPr>
              <a:t>between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processor </a:t>
            </a:r>
            <a:r>
              <a:rPr sz="1800" dirty="0">
                <a:latin typeface="Arial"/>
                <a:cs typeface="Arial"/>
              </a:rPr>
              <a:t>and memory </a:t>
            </a:r>
            <a:r>
              <a:rPr sz="1800" spc="-15" dirty="0">
                <a:latin typeface="Arial"/>
                <a:cs typeface="Arial"/>
              </a:rPr>
              <a:t>faster. 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arrangement can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  in unused </a:t>
            </a:r>
            <a:r>
              <a:rPr sz="1800" spc="-5" dirty="0">
                <a:latin typeface="Arial"/>
                <a:cs typeface="Arial"/>
              </a:rPr>
              <a:t>bytes </a:t>
            </a:r>
            <a:r>
              <a:rPr sz="1800" dirty="0">
                <a:latin typeface="Arial"/>
                <a:cs typeface="Arial"/>
              </a:rPr>
              <a:t>occurring </a:t>
            </a:r>
            <a:r>
              <a:rPr sz="1800" spc="-5" dirty="0">
                <a:latin typeface="Arial"/>
                <a:cs typeface="Arial"/>
              </a:rPr>
              <a:t>between </a:t>
            </a:r>
            <a:r>
              <a:rPr sz="1800" spc="5" dirty="0">
                <a:latin typeface="Arial"/>
                <a:cs typeface="Arial"/>
              </a:rPr>
              <a:t>member </a:t>
            </a:r>
            <a:r>
              <a:rPr sz="1800" dirty="0">
                <a:latin typeface="Arial"/>
                <a:cs typeface="Arial"/>
              </a:rPr>
              <a:t>variables of different types,  though, depending on their </a:t>
            </a:r>
            <a:r>
              <a:rPr sz="1800" spc="5" dirty="0">
                <a:latin typeface="Arial"/>
                <a:cs typeface="Arial"/>
              </a:rPr>
              <a:t>sequence. </a:t>
            </a:r>
            <a:r>
              <a:rPr sz="1800" dirty="0">
                <a:latin typeface="Arial"/>
                <a:cs typeface="Arial"/>
              </a:rPr>
              <a:t>these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to be accounted for in the  number of </a:t>
            </a:r>
            <a:r>
              <a:rPr sz="1800" spc="-5" dirty="0">
                <a:latin typeface="Arial"/>
                <a:cs typeface="Arial"/>
              </a:rPr>
              <a:t>bytes </a:t>
            </a:r>
            <a:r>
              <a:rPr sz="1800" dirty="0">
                <a:latin typeface="Arial"/>
                <a:cs typeface="Arial"/>
              </a:rPr>
              <a:t>allocated for 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54316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Structures can </a:t>
            </a:r>
            <a:r>
              <a:rPr sz="2000" spc="-1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nested;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struct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One </a:t>
            </a:r>
            <a:r>
              <a:rPr sz="2000" spc="-10" dirty="0">
                <a:latin typeface="Arial"/>
                <a:cs typeface="Arial"/>
              </a:rPr>
              <a:t>representation </a:t>
            </a:r>
            <a:r>
              <a:rPr sz="2000" spc="-5" dirty="0">
                <a:latin typeface="Arial"/>
                <a:cs typeface="Arial"/>
              </a:rPr>
              <a:t>of a </a:t>
            </a:r>
            <a:r>
              <a:rPr sz="2000" spc="-10" dirty="0">
                <a:latin typeface="Arial"/>
                <a:cs typeface="Arial"/>
              </a:rPr>
              <a:t>rectangle 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pair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points that denote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diagonally opposite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corners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struct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rect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89560" marR="55168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struct </a:t>
            </a:r>
            <a:r>
              <a:rPr sz="2000" spc="-10" dirty="0">
                <a:latin typeface="Arial"/>
                <a:cs typeface="Arial"/>
              </a:rPr>
              <a:t>point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pt1;  </a:t>
            </a:r>
            <a:r>
              <a:rPr sz="2000" spc="-5" dirty="0">
                <a:latin typeface="Arial"/>
                <a:cs typeface="Arial"/>
              </a:rPr>
              <a:t>struct </a:t>
            </a:r>
            <a:r>
              <a:rPr sz="2000" spc="-10" dirty="0">
                <a:latin typeface="Arial"/>
                <a:cs typeface="Arial"/>
              </a:rPr>
              <a:t>point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pt2;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08265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Dynamic memory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IN" sz="2000" spc="-1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 smtClean="0">
                <a:latin typeface="Arial"/>
                <a:cs typeface="Arial"/>
              </a:rPr>
              <a:t>C</a:t>
            </a:r>
            <a:r>
              <a:rPr lang="en-IN" sz="2000" spc="-10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has </a:t>
            </a:r>
            <a:r>
              <a:rPr sz="2000" spc="-5" dirty="0" smtClean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facility </a:t>
            </a:r>
            <a:r>
              <a:rPr sz="2000" spc="-10" dirty="0">
                <a:latin typeface="Arial"/>
                <a:cs typeface="Arial"/>
              </a:rPr>
              <a:t>called </a:t>
            </a:r>
            <a:r>
              <a:rPr sz="2000" i="1" spc="-10" dirty="0">
                <a:latin typeface="Arial"/>
                <a:cs typeface="Arial"/>
              </a:rPr>
              <a:t>dynamic  memory allocation </a:t>
            </a:r>
            <a:r>
              <a:rPr sz="2000" i="1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depends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concept of a </a:t>
            </a:r>
            <a:r>
              <a:rPr sz="2000" spc="-10" dirty="0">
                <a:latin typeface="Arial"/>
                <a:cs typeface="Arial"/>
              </a:rPr>
              <a:t>pointer and  provides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strong incentive </a:t>
            </a:r>
            <a:r>
              <a:rPr sz="2000" spc="-5" dirty="0">
                <a:latin typeface="Arial"/>
                <a:cs typeface="Arial"/>
              </a:rPr>
              <a:t>to use </a:t>
            </a:r>
            <a:r>
              <a:rPr sz="2000" spc="-10" dirty="0">
                <a:latin typeface="Arial"/>
                <a:cs typeface="Arial"/>
              </a:rPr>
              <a:t>pointers in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spc="-5" dirty="0">
                <a:latin typeface="Arial"/>
                <a:cs typeface="Arial"/>
              </a:rPr>
              <a:t>code. </a:t>
            </a:r>
            <a:endParaRPr lang="en-IN" sz="20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u="heavy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Dynamic 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allocation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allows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storing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allocated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dynamically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executes</a:t>
            </a:r>
            <a:r>
              <a:rPr sz="2000" dirty="0">
                <a:latin typeface="Arial"/>
                <a:cs typeface="Arial"/>
              </a:rPr>
              <a:t>. </a:t>
            </a:r>
            <a:endParaRPr lang="en-IN" sz="20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IN" sz="2000" spc="-1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 smtClean="0">
                <a:latin typeface="Arial"/>
                <a:cs typeface="Arial"/>
              </a:rPr>
              <a:t>Allocating </a:t>
            </a:r>
            <a:r>
              <a:rPr sz="2000" spc="5" dirty="0">
                <a:latin typeface="Arial"/>
                <a:cs typeface="Arial"/>
              </a:rPr>
              <a:t>memory  </a:t>
            </a:r>
            <a:r>
              <a:rPr sz="2000" spc="-10" dirty="0">
                <a:latin typeface="Arial"/>
                <a:cs typeface="Arial"/>
              </a:rPr>
              <a:t>dynamically is possible only </a:t>
            </a:r>
            <a:r>
              <a:rPr sz="2000" spc="-5" dirty="0">
                <a:latin typeface="Arial"/>
                <a:cs typeface="Arial"/>
              </a:rPr>
              <a:t>because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pointers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available.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67842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"/>
                <a:cs typeface="Arial"/>
              </a:rPr>
              <a:t>When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explicitly </a:t>
            </a:r>
            <a:r>
              <a:rPr sz="2400" dirty="0">
                <a:latin typeface="Arial"/>
                <a:cs typeface="Arial"/>
              </a:rPr>
              <a:t>allocate memory at runtime in a  program, space </a:t>
            </a:r>
            <a:r>
              <a:rPr sz="2400" spc="-5" dirty="0">
                <a:latin typeface="Arial"/>
                <a:cs typeface="Arial"/>
              </a:rPr>
              <a:t>is reserved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in a </a:t>
            </a:r>
            <a:r>
              <a:rPr sz="2400" spc="5" dirty="0">
                <a:latin typeface="Arial"/>
                <a:cs typeface="Arial"/>
              </a:rPr>
              <a:t>memory </a:t>
            </a:r>
            <a:r>
              <a:rPr sz="2400" dirty="0">
                <a:latin typeface="Arial"/>
                <a:cs typeface="Arial"/>
              </a:rPr>
              <a:t>area  called the </a:t>
            </a:r>
            <a:r>
              <a:rPr sz="2400" i="1" dirty="0">
                <a:latin typeface="Arial"/>
                <a:cs typeface="Arial"/>
              </a:rPr>
              <a:t>heap. </a:t>
            </a:r>
            <a:r>
              <a:rPr sz="2400" i="1" spc="-15" dirty="0">
                <a:latin typeface="Arial"/>
                <a:cs typeface="Arial"/>
              </a:rPr>
              <a:t>There’s </a:t>
            </a:r>
            <a:r>
              <a:rPr sz="2400" i="1" dirty="0">
                <a:latin typeface="Arial"/>
                <a:cs typeface="Arial"/>
              </a:rPr>
              <a:t>another </a:t>
            </a:r>
            <a:r>
              <a:rPr sz="2400" i="1" spc="-15" dirty="0">
                <a:latin typeface="Arial"/>
                <a:cs typeface="Arial"/>
              </a:rPr>
              <a:t>memory </a:t>
            </a:r>
            <a:r>
              <a:rPr sz="2400" i="1" spc="-5" dirty="0">
                <a:latin typeface="Arial"/>
                <a:cs typeface="Arial"/>
              </a:rPr>
              <a:t>area </a:t>
            </a:r>
            <a:r>
              <a:rPr sz="2400" i="1" dirty="0">
                <a:latin typeface="Arial"/>
                <a:cs typeface="Arial"/>
              </a:rPr>
              <a:t>called the  stack associated with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dirty="0">
                <a:latin typeface="Arial"/>
                <a:cs typeface="Arial"/>
              </a:rPr>
              <a:t>program </a:t>
            </a:r>
            <a:r>
              <a:rPr sz="2400" i="1" spc="-5" dirty="0">
                <a:latin typeface="Arial"/>
                <a:cs typeface="Arial"/>
              </a:rPr>
              <a:t>in </a:t>
            </a:r>
            <a:r>
              <a:rPr sz="2400" i="1" dirty="0">
                <a:latin typeface="Arial"/>
                <a:cs typeface="Arial"/>
              </a:rPr>
              <a:t>which space </a:t>
            </a:r>
            <a:r>
              <a:rPr sz="2400" i="1" spc="-5" dirty="0">
                <a:latin typeface="Arial"/>
                <a:cs typeface="Arial"/>
              </a:rPr>
              <a:t>to </a:t>
            </a:r>
            <a:r>
              <a:rPr sz="2400" i="1" dirty="0">
                <a:latin typeface="Arial"/>
                <a:cs typeface="Arial"/>
              </a:rPr>
              <a:t>store  function </a:t>
            </a:r>
            <a:r>
              <a:rPr sz="2400" spc="-5" dirty="0">
                <a:latin typeface="Arial"/>
                <a:cs typeface="Arial"/>
              </a:rPr>
              <a:t>arguments </a:t>
            </a:r>
            <a:r>
              <a:rPr sz="2400" dirty="0">
                <a:latin typeface="Arial"/>
                <a:cs typeface="Arial"/>
              </a:rPr>
              <a:t>and local </a:t>
            </a:r>
            <a:r>
              <a:rPr sz="2400" spc="-5" dirty="0">
                <a:latin typeface="Arial"/>
                <a:cs typeface="Arial"/>
              </a:rPr>
              <a:t>variables </a:t>
            </a:r>
            <a:r>
              <a:rPr sz="2400" dirty="0">
                <a:latin typeface="Arial"/>
                <a:cs typeface="Arial"/>
              </a:rPr>
              <a:t>in a function is  allocated. </a:t>
            </a:r>
            <a:r>
              <a:rPr sz="2400" spc="20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execution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ends, the  space allocated to store </a:t>
            </a:r>
            <a:r>
              <a:rPr sz="2400" spc="-5" dirty="0">
                <a:latin typeface="Arial"/>
                <a:cs typeface="Arial"/>
              </a:rPr>
              <a:t>arguments </a:t>
            </a:r>
            <a:r>
              <a:rPr sz="2400" dirty="0">
                <a:latin typeface="Arial"/>
                <a:cs typeface="Arial"/>
              </a:rPr>
              <a:t>and local </a:t>
            </a:r>
            <a:r>
              <a:rPr sz="2400" spc="-5" dirty="0">
                <a:latin typeface="Arial"/>
                <a:cs typeface="Arial"/>
              </a:rPr>
              <a:t>variables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 </a:t>
            </a:r>
            <a:r>
              <a:rPr sz="2400" spc="5" dirty="0">
                <a:latin typeface="Arial"/>
                <a:cs typeface="Arial"/>
              </a:rPr>
              <a:t>freed.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heap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different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 it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u="heavy" spc="-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controlled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you. 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allocate memory on the heap, it is up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keep track of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memory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allocated is no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longer required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free the space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allocated 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allow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to be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reused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60970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Key Differences Between </a:t>
            </a:r>
            <a:r>
              <a:rPr sz="2000" b="1" spc="-10" dirty="0">
                <a:latin typeface="Arial"/>
                <a:cs typeface="Arial"/>
              </a:rPr>
              <a:t>Stack </a:t>
            </a:r>
            <a:r>
              <a:rPr sz="2000" b="1" spc="-5" dirty="0">
                <a:latin typeface="Arial"/>
                <a:cs typeface="Arial"/>
              </a:rPr>
              <a:t>and </a:t>
            </a:r>
            <a:r>
              <a:rPr sz="2000" b="1" spc="-10" dirty="0">
                <a:latin typeface="Arial"/>
                <a:cs typeface="Arial"/>
              </a:rPr>
              <a:t>Heap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Allocations</a:t>
            </a:r>
            <a:endParaRPr sz="2000">
              <a:latin typeface="Arial"/>
              <a:cs typeface="Arial"/>
            </a:endParaRPr>
          </a:p>
          <a:p>
            <a:pPr marL="469900" marR="123189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In a </a:t>
            </a:r>
            <a:r>
              <a:rPr sz="2000" dirty="0">
                <a:latin typeface="Arial"/>
                <a:cs typeface="Arial"/>
              </a:rPr>
              <a:t>stack,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allocation and </a:t>
            </a:r>
            <a:r>
              <a:rPr sz="2000" spc="-5" dirty="0">
                <a:latin typeface="Arial"/>
                <a:cs typeface="Arial"/>
              </a:rPr>
              <a:t>de-allocation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automatically </a:t>
            </a:r>
            <a:r>
              <a:rPr sz="2000" spc="-10" dirty="0">
                <a:latin typeface="Arial"/>
                <a:cs typeface="Arial"/>
              </a:rPr>
              <a:t>done  whereas, in heap, it needs </a:t>
            </a:r>
            <a:r>
              <a:rPr sz="2000" spc="-5" dirty="0">
                <a:latin typeface="Arial"/>
                <a:cs typeface="Arial"/>
              </a:rPr>
              <a:t>to be </a:t>
            </a:r>
            <a:r>
              <a:rPr sz="2000" spc="-10" dirty="0">
                <a:latin typeface="Arial"/>
                <a:cs typeface="Arial"/>
              </a:rPr>
              <a:t>done </a:t>
            </a:r>
            <a:r>
              <a:rPr sz="2000" spc="-5" dirty="0">
                <a:latin typeface="Arial"/>
                <a:cs typeface="Arial"/>
              </a:rPr>
              <a:t>by the </a:t>
            </a:r>
            <a:r>
              <a:rPr sz="2000" dirty="0">
                <a:latin typeface="Arial"/>
                <a:cs typeface="Arial"/>
              </a:rPr>
              <a:t>programmer  </a:t>
            </a:r>
            <a:r>
              <a:rPr sz="2000" spc="-30" dirty="0">
                <a:latin typeface="Arial"/>
                <a:cs typeface="Arial"/>
              </a:rPr>
              <a:t>manually.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Handling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Heap </a:t>
            </a:r>
            <a:r>
              <a:rPr sz="2000" spc="5" dirty="0">
                <a:latin typeface="Arial"/>
                <a:cs typeface="Arial"/>
              </a:rPr>
              <a:t>frame </a:t>
            </a:r>
            <a:r>
              <a:rPr sz="2000" spc="-10" dirty="0">
                <a:latin typeface="Arial"/>
                <a:cs typeface="Arial"/>
              </a:rPr>
              <a:t>is costlier than handling </a:t>
            </a:r>
            <a:r>
              <a:rPr sz="2000" spc="-5" dirty="0">
                <a:latin typeface="Arial"/>
                <a:cs typeface="Arial"/>
              </a:rPr>
              <a:t>of stack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frame.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shortage </a:t>
            </a:r>
            <a:r>
              <a:rPr sz="2000" spc="-10" dirty="0">
                <a:latin typeface="Arial"/>
                <a:cs typeface="Arial"/>
              </a:rPr>
              <a:t>problem is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likely to </a:t>
            </a:r>
            <a:r>
              <a:rPr sz="2000" spc="-10" dirty="0">
                <a:latin typeface="Arial"/>
                <a:cs typeface="Arial"/>
              </a:rPr>
              <a:t>happen in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whereas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main </a:t>
            </a:r>
            <a:r>
              <a:rPr sz="2000" spc="-5" dirty="0">
                <a:latin typeface="Arial"/>
                <a:cs typeface="Arial"/>
              </a:rPr>
              <a:t>issue </a:t>
            </a:r>
            <a:r>
              <a:rPr sz="2000" spc="-10" dirty="0">
                <a:latin typeface="Arial"/>
                <a:cs typeface="Arial"/>
              </a:rPr>
              <a:t>in heap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5" dirty="0">
                <a:latin typeface="Arial"/>
                <a:cs typeface="Arial"/>
              </a:rPr>
              <a:t>is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fragmentation.</a:t>
            </a:r>
            <a:endParaRPr sz="2000">
              <a:latin typeface="Arial"/>
              <a:cs typeface="Arial"/>
            </a:endParaRPr>
          </a:p>
          <a:p>
            <a:pPr marL="469900" marR="104139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Stack </a:t>
            </a:r>
            <a:r>
              <a:rPr sz="2000" spc="5" dirty="0">
                <a:latin typeface="Arial"/>
                <a:cs typeface="Arial"/>
              </a:rPr>
              <a:t>frame </a:t>
            </a:r>
            <a:r>
              <a:rPr sz="2000" spc="-5" dirty="0">
                <a:latin typeface="Arial"/>
                <a:cs typeface="Arial"/>
              </a:rPr>
              <a:t>access </a:t>
            </a:r>
            <a:r>
              <a:rPr sz="2000" spc="-10" dirty="0">
                <a:latin typeface="Arial"/>
                <a:cs typeface="Arial"/>
              </a:rPr>
              <a:t>is easier than the heap </a:t>
            </a:r>
            <a:r>
              <a:rPr sz="2000" spc="5" dirty="0">
                <a:latin typeface="Arial"/>
                <a:cs typeface="Arial"/>
              </a:rPr>
              <a:t>frame </a:t>
            </a:r>
            <a:r>
              <a:rPr sz="2000" spc="-5" dirty="0">
                <a:latin typeface="Arial"/>
                <a:cs typeface="Arial"/>
              </a:rPr>
              <a:t>as the stack  </a:t>
            </a:r>
            <a:r>
              <a:rPr sz="2000" spc="-10" dirty="0">
                <a:latin typeface="Arial"/>
                <a:cs typeface="Arial"/>
              </a:rPr>
              <a:t>has </a:t>
            </a:r>
            <a:r>
              <a:rPr sz="2000" dirty="0">
                <a:latin typeface="Arial"/>
                <a:cs typeface="Arial"/>
              </a:rPr>
              <a:t>small </a:t>
            </a:r>
            <a:r>
              <a:rPr sz="2000" spc="-10" dirty="0">
                <a:latin typeface="Arial"/>
                <a:cs typeface="Arial"/>
              </a:rPr>
              <a:t>region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and is </a:t>
            </a:r>
            <a:r>
              <a:rPr sz="2000" spc="-5" dirty="0">
                <a:latin typeface="Arial"/>
                <a:cs typeface="Arial"/>
              </a:rPr>
              <a:t>cache </a:t>
            </a:r>
            <a:r>
              <a:rPr sz="2000" spc="-30" dirty="0">
                <a:latin typeface="Arial"/>
                <a:cs typeface="Arial"/>
              </a:rPr>
              <a:t>friendly, </a:t>
            </a:r>
            <a:r>
              <a:rPr sz="2000" spc="-10" dirty="0">
                <a:latin typeface="Arial"/>
                <a:cs typeface="Arial"/>
              </a:rPr>
              <a:t>but in </a:t>
            </a:r>
            <a:r>
              <a:rPr sz="2000" spc="-5" dirty="0">
                <a:latin typeface="Arial"/>
                <a:cs typeface="Arial"/>
              </a:rPr>
              <a:t>case </a:t>
            </a:r>
            <a:r>
              <a:rPr sz="2000" spc="-10" dirty="0">
                <a:latin typeface="Arial"/>
                <a:cs typeface="Arial"/>
              </a:rPr>
              <a:t>of  heap, </a:t>
            </a:r>
            <a:r>
              <a:rPr sz="2000" spc="5" dirty="0">
                <a:latin typeface="Arial"/>
                <a:cs typeface="Arial"/>
              </a:rPr>
              <a:t>frames </a:t>
            </a:r>
            <a:r>
              <a:rPr sz="2000" spc="-5" dirty="0">
                <a:latin typeface="Arial"/>
                <a:cs typeface="Arial"/>
              </a:rPr>
              <a:t>are dispersed </a:t>
            </a:r>
            <a:r>
              <a:rPr sz="2000" spc="-10" dirty="0">
                <a:latin typeface="Arial"/>
                <a:cs typeface="Arial"/>
              </a:rPr>
              <a:t>throughout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so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causes 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cache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misses.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Stack is not </a:t>
            </a:r>
            <a:r>
              <a:rPr sz="2000" spc="-5" dirty="0">
                <a:latin typeface="Arial"/>
                <a:cs typeface="Arial"/>
              </a:rPr>
              <a:t>flexible, 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5" dirty="0">
                <a:latin typeface="Arial"/>
                <a:cs typeface="Arial"/>
              </a:rPr>
              <a:t>size </a:t>
            </a:r>
            <a:r>
              <a:rPr sz="2000" spc="-10" dirty="0">
                <a:latin typeface="Arial"/>
                <a:cs typeface="Arial"/>
              </a:rPr>
              <a:t>allotted cannot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changed  whereas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heap is </a:t>
            </a:r>
            <a:r>
              <a:rPr sz="2000" spc="-5" dirty="0">
                <a:latin typeface="Arial"/>
                <a:cs typeface="Arial"/>
              </a:rPr>
              <a:t>flexible, </a:t>
            </a:r>
            <a:r>
              <a:rPr sz="2000" spc="-10" dirty="0">
                <a:latin typeface="Arial"/>
                <a:cs typeface="Arial"/>
              </a:rPr>
              <a:t>and the allotted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can be  </a:t>
            </a:r>
            <a:r>
              <a:rPr sz="2000" spc="-10" dirty="0">
                <a:latin typeface="Arial"/>
                <a:cs typeface="Arial"/>
              </a:rPr>
              <a:t>altered.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Accessing </a:t>
            </a:r>
            <a:r>
              <a:rPr sz="2000" dirty="0">
                <a:latin typeface="Arial"/>
                <a:cs typeface="Arial"/>
              </a:rPr>
              <a:t>time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heap is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10" dirty="0">
                <a:latin typeface="Arial"/>
                <a:cs typeface="Arial"/>
              </a:rPr>
              <a:t>than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412" y="1000048"/>
            <a:ext cx="6151641" cy="480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73273" y="6021120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Memory </a:t>
            </a:r>
            <a:r>
              <a:rPr sz="1800" b="1" spc="-15" dirty="0">
                <a:latin typeface="Carlito"/>
                <a:cs typeface="Carlito"/>
              </a:rPr>
              <a:t>layout </a:t>
            </a:r>
            <a:r>
              <a:rPr sz="1800" b="1" spc="-5" dirty="0">
                <a:latin typeface="Carlito"/>
                <a:cs typeface="Carlito"/>
              </a:rPr>
              <a:t>of </a:t>
            </a:r>
            <a:r>
              <a:rPr sz="1800" b="1" dirty="0">
                <a:latin typeface="Carlito"/>
                <a:cs typeface="Carlito"/>
              </a:rPr>
              <a:t>a C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program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4352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Dynamic memory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allocation in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b="1" spc="-5" dirty="0">
                <a:latin typeface="Arial"/>
                <a:cs typeface="Arial"/>
              </a:rPr>
              <a:t>#include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&lt;</a:t>
            </a:r>
            <a:r>
              <a:rPr sz="2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stdlib.h</a:t>
            </a:r>
            <a:r>
              <a:rPr sz="2000" b="1" spc="-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void </a:t>
            </a:r>
            <a:r>
              <a:rPr sz="2000" b="1" spc="-5" dirty="0">
                <a:latin typeface="Arial"/>
                <a:cs typeface="Arial"/>
              </a:rPr>
              <a:t>*malloc(size_t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size</a:t>
            </a:r>
            <a:r>
              <a:rPr sz="2000" b="1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malloc</a:t>
            </a:r>
            <a:r>
              <a:rPr sz="2000" spc="-5" dirty="0">
                <a:latin typeface="Arial"/>
                <a:cs typeface="Arial"/>
              </a:rPr>
              <a:t>() function </a:t>
            </a:r>
            <a:r>
              <a:rPr sz="2000" spc="-10" dirty="0">
                <a:latin typeface="Arial"/>
                <a:cs typeface="Arial"/>
              </a:rPr>
              <a:t>allocates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returns 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the  </a:t>
            </a:r>
            <a:r>
              <a:rPr sz="2000" spc="-10" dirty="0">
                <a:latin typeface="Arial"/>
                <a:cs typeface="Arial"/>
              </a:rPr>
              <a:t>allocated </a:t>
            </a:r>
            <a:r>
              <a:rPr sz="2000" spc="-25" dirty="0">
                <a:latin typeface="Arial"/>
                <a:cs typeface="Arial"/>
              </a:rPr>
              <a:t>memory. </a:t>
            </a:r>
            <a:r>
              <a:rPr sz="2000" i="1" spc="-5" dirty="0">
                <a:latin typeface="Arial"/>
                <a:cs typeface="Arial"/>
              </a:rPr>
              <a:t>The </a:t>
            </a:r>
            <a:r>
              <a:rPr sz="2000" i="1" spc="-10" dirty="0">
                <a:latin typeface="Arial"/>
                <a:cs typeface="Arial"/>
              </a:rPr>
              <a:t>memory </a:t>
            </a:r>
            <a:r>
              <a:rPr sz="2000" i="1" spc="-15" dirty="0">
                <a:latin typeface="Arial"/>
                <a:cs typeface="Arial"/>
              </a:rPr>
              <a:t>is </a:t>
            </a:r>
            <a:r>
              <a:rPr sz="2000" i="1" spc="-10" dirty="0">
                <a:latin typeface="Arial"/>
                <a:cs typeface="Arial"/>
              </a:rPr>
              <a:t>not initialized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0,</a:t>
            </a:r>
            <a:endParaRPr sz="2000">
              <a:latin typeface="Arial"/>
              <a:cs typeface="Arial"/>
            </a:endParaRPr>
          </a:p>
          <a:p>
            <a:pPr marL="12700" marR="10477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then </a:t>
            </a:r>
            <a:r>
              <a:rPr sz="2000" b="1" spc="-5" dirty="0">
                <a:latin typeface="Arial"/>
                <a:cs typeface="Arial"/>
              </a:rPr>
              <a:t>malloc</a:t>
            </a:r>
            <a:r>
              <a:rPr sz="2000" spc="-5" dirty="0">
                <a:latin typeface="Arial"/>
                <a:cs typeface="Arial"/>
              </a:rPr>
              <a:t>() returns </a:t>
            </a:r>
            <a:r>
              <a:rPr sz="2000" spc="-10" dirty="0">
                <a:latin typeface="Arial"/>
                <a:cs typeface="Arial"/>
              </a:rPr>
              <a:t>either </a:t>
            </a:r>
            <a:r>
              <a:rPr sz="2000" spc="-5" dirty="0">
                <a:latin typeface="Arial"/>
                <a:cs typeface="Arial"/>
              </a:rPr>
              <a:t>NULL, or a </a:t>
            </a:r>
            <a:r>
              <a:rPr sz="2000" spc="-10" dirty="0">
                <a:latin typeface="Arial"/>
                <a:cs typeface="Arial"/>
              </a:rPr>
              <a:t>unique pointer </a:t>
            </a:r>
            <a:r>
              <a:rPr sz="2000" spc="-15" dirty="0">
                <a:latin typeface="Arial"/>
                <a:cs typeface="Arial"/>
              </a:rPr>
              <a:t>value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can  </a:t>
            </a:r>
            <a:r>
              <a:rPr sz="2000" spc="-10" dirty="0">
                <a:latin typeface="Arial"/>
                <a:cs typeface="Arial"/>
              </a:rPr>
              <a:t>later </a:t>
            </a:r>
            <a:r>
              <a:rPr sz="2000" spc="-5" dirty="0">
                <a:latin typeface="Arial"/>
                <a:cs typeface="Arial"/>
              </a:rPr>
              <a:t>be successfully passed to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free</a:t>
            </a:r>
            <a:r>
              <a:rPr sz="2000" spc="-5" dirty="0">
                <a:latin typeface="Arial"/>
                <a:cs typeface="Arial"/>
              </a:rPr>
              <a:t>().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Return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2700" marR="67310" algn="just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returns 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allocated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is suitably  aligned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any </a:t>
            </a:r>
            <a:r>
              <a:rPr sz="200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variable.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25" dirty="0">
                <a:latin typeface="Arial"/>
                <a:cs typeface="Arial"/>
              </a:rPr>
              <a:t>error,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returns NULL. </a:t>
            </a:r>
            <a:r>
              <a:rPr sz="2000" spc="-10" dirty="0">
                <a:latin typeface="Arial"/>
                <a:cs typeface="Arial"/>
              </a:rPr>
              <a:t>NULL </a:t>
            </a:r>
            <a:r>
              <a:rPr sz="2000" spc="5" dirty="0">
                <a:latin typeface="Arial"/>
                <a:cs typeface="Arial"/>
              </a:rPr>
              <a:t>may  </a:t>
            </a:r>
            <a:r>
              <a:rPr sz="2000" spc="-10" dirty="0">
                <a:latin typeface="Arial"/>
                <a:cs typeface="Arial"/>
              </a:rPr>
              <a:t>also be returned by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successful </a:t>
            </a:r>
            <a:r>
              <a:rPr sz="2000" spc="-5" dirty="0">
                <a:latin typeface="Arial"/>
                <a:cs typeface="Arial"/>
              </a:rPr>
              <a:t>call to </a:t>
            </a:r>
            <a:r>
              <a:rPr sz="2000" b="1" spc="-5" dirty="0">
                <a:latin typeface="Arial"/>
                <a:cs typeface="Arial"/>
              </a:rPr>
              <a:t>malloc</a:t>
            </a:r>
            <a:r>
              <a:rPr sz="2000" spc="-5" dirty="0">
                <a:latin typeface="Arial"/>
                <a:cs typeface="Arial"/>
              </a:rPr>
              <a:t>()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zero.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Note: </a:t>
            </a:r>
            <a:r>
              <a:rPr sz="2000" dirty="0">
                <a:latin typeface="Arial"/>
                <a:cs typeface="Arial"/>
              </a:rPr>
              <a:t>Assume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size_t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79384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#include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&lt;</a:t>
            </a:r>
            <a:r>
              <a:rPr sz="2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stdlib.h</a:t>
            </a:r>
            <a:r>
              <a:rPr sz="2000" b="1" spc="-5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void *calloc(size_t </a:t>
            </a:r>
            <a:r>
              <a:rPr sz="2000" i="1" spc="-10" dirty="0">
                <a:latin typeface="Arial"/>
                <a:cs typeface="Arial"/>
              </a:rPr>
              <a:t>nmemb</a:t>
            </a:r>
            <a:r>
              <a:rPr sz="2000" b="1" spc="-10" dirty="0">
                <a:latin typeface="Arial"/>
                <a:cs typeface="Arial"/>
              </a:rPr>
              <a:t>, size_t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i="1" spc="-15" dirty="0">
                <a:latin typeface="Arial"/>
                <a:cs typeface="Arial"/>
              </a:rPr>
              <a:t>size</a:t>
            </a:r>
            <a:r>
              <a:rPr sz="2000" b="1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calloc</a:t>
            </a:r>
            <a:r>
              <a:rPr sz="2000" spc="-5" dirty="0">
                <a:latin typeface="Arial"/>
                <a:cs typeface="Arial"/>
              </a:rPr>
              <a:t>() function </a:t>
            </a:r>
            <a:r>
              <a:rPr sz="2000" spc="-10" dirty="0">
                <a:latin typeface="Arial"/>
                <a:cs typeface="Arial"/>
              </a:rPr>
              <a:t>allocates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12700" marR="1244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of </a:t>
            </a:r>
            <a:r>
              <a:rPr sz="2000" i="1" spc="-10" dirty="0">
                <a:latin typeface="Arial"/>
                <a:cs typeface="Arial"/>
              </a:rPr>
              <a:t>nmemb </a:t>
            </a:r>
            <a:r>
              <a:rPr sz="2000" spc="-5" dirty="0">
                <a:latin typeface="Arial"/>
                <a:cs typeface="Arial"/>
              </a:rPr>
              <a:t>elements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returns 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 allocated </a:t>
            </a:r>
            <a:r>
              <a:rPr sz="2000" spc="-25" dirty="0">
                <a:latin typeface="Arial"/>
                <a:cs typeface="Arial"/>
              </a:rPr>
              <a:t>memory.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set to </a:t>
            </a:r>
            <a:r>
              <a:rPr sz="2000" spc="-15" dirty="0">
                <a:latin typeface="Arial"/>
                <a:cs typeface="Arial"/>
              </a:rPr>
              <a:t>zero.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spc="-10" dirty="0">
                <a:latin typeface="Arial"/>
                <a:cs typeface="Arial"/>
              </a:rPr>
              <a:t>nmemb </a:t>
            </a:r>
            <a:r>
              <a:rPr sz="2000" spc="-10" dirty="0">
                <a:latin typeface="Arial"/>
                <a:cs typeface="Arial"/>
              </a:rPr>
              <a:t>or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0,  </a:t>
            </a:r>
            <a:r>
              <a:rPr sz="2000" spc="-10" dirty="0">
                <a:latin typeface="Arial"/>
                <a:cs typeface="Arial"/>
              </a:rPr>
              <a:t>then </a:t>
            </a:r>
            <a:r>
              <a:rPr sz="2000" b="1" spc="-5" dirty="0">
                <a:latin typeface="Arial"/>
                <a:cs typeface="Arial"/>
              </a:rPr>
              <a:t>calloc</a:t>
            </a:r>
            <a:r>
              <a:rPr sz="2000" spc="-5" dirty="0">
                <a:latin typeface="Arial"/>
                <a:cs typeface="Arial"/>
              </a:rPr>
              <a:t>() returns </a:t>
            </a:r>
            <a:r>
              <a:rPr sz="2000" spc="-10" dirty="0">
                <a:latin typeface="Arial"/>
                <a:cs typeface="Arial"/>
              </a:rPr>
              <a:t>either NULL, </a:t>
            </a:r>
            <a:r>
              <a:rPr sz="2000" spc="-5" dirty="0">
                <a:latin typeface="Arial"/>
                <a:cs typeface="Arial"/>
              </a:rPr>
              <a:t>or a </a:t>
            </a:r>
            <a:r>
              <a:rPr sz="2000" spc="-10" dirty="0">
                <a:latin typeface="Arial"/>
                <a:cs typeface="Arial"/>
              </a:rPr>
              <a:t>unique pointer value </a:t>
            </a:r>
            <a:r>
              <a:rPr sz="2000" spc="-5" dirty="0">
                <a:latin typeface="Arial"/>
                <a:cs typeface="Arial"/>
              </a:rPr>
              <a:t>that can  </a:t>
            </a:r>
            <a:r>
              <a:rPr sz="2000" spc="-10" dirty="0">
                <a:latin typeface="Arial"/>
                <a:cs typeface="Arial"/>
              </a:rPr>
              <a:t>later </a:t>
            </a:r>
            <a:r>
              <a:rPr sz="2000" spc="-5" dirty="0">
                <a:latin typeface="Arial"/>
                <a:cs typeface="Arial"/>
              </a:rPr>
              <a:t>be successfully passed to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free</a:t>
            </a:r>
            <a:r>
              <a:rPr sz="2000" spc="-5" dirty="0">
                <a:latin typeface="Arial"/>
                <a:cs typeface="Arial"/>
              </a:rPr>
              <a:t>().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Return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24104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returns 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allocated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that is suitably  aligned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any </a:t>
            </a:r>
            <a:r>
              <a:rPr sz="2000" dirty="0">
                <a:latin typeface="Arial"/>
                <a:cs typeface="Arial"/>
              </a:rPr>
              <a:t>kind </a:t>
            </a:r>
            <a:r>
              <a:rPr sz="2000" spc="-10" dirty="0">
                <a:latin typeface="Arial"/>
                <a:cs typeface="Arial"/>
              </a:rPr>
              <a:t>of variable.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25" dirty="0">
                <a:latin typeface="Arial"/>
                <a:cs typeface="Arial"/>
              </a:rPr>
              <a:t>error,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returns </a:t>
            </a:r>
            <a:r>
              <a:rPr sz="2000" spc="-10" dirty="0">
                <a:latin typeface="Arial"/>
                <a:cs typeface="Arial"/>
              </a:rPr>
              <a:t>NULL.  NULL </a:t>
            </a:r>
            <a:r>
              <a:rPr sz="2000" spc="5" dirty="0">
                <a:latin typeface="Arial"/>
                <a:cs typeface="Arial"/>
              </a:rPr>
              <a:t>may </a:t>
            </a:r>
            <a:r>
              <a:rPr sz="2000" spc="-10" dirty="0">
                <a:latin typeface="Arial"/>
                <a:cs typeface="Arial"/>
              </a:rPr>
              <a:t>also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returned	</a:t>
            </a:r>
            <a:r>
              <a:rPr sz="2000" spc="-5" dirty="0">
                <a:latin typeface="Arial"/>
                <a:cs typeface="Arial"/>
              </a:rPr>
              <a:t>by a </a:t>
            </a:r>
            <a:r>
              <a:rPr sz="2000" dirty="0">
                <a:latin typeface="Arial"/>
                <a:cs typeface="Arial"/>
              </a:rPr>
              <a:t>successful </a:t>
            </a:r>
            <a:r>
              <a:rPr sz="2000" spc="-5" dirty="0">
                <a:latin typeface="Arial"/>
                <a:cs typeface="Arial"/>
              </a:rPr>
              <a:t>call to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calloc</a:t>
            </a:r>
            <a:r>
              <a:rPr sz="2000" spc="-5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i="1" spc="-10" dirty="0">
                <a:latin typeface="Arial"/>
                <a:cs typeface="Arial"/>
              </a:rPr>
              <a:t>nmemb </a:t>
            </a:r>
            <a:r>
              <a:rPr sz="2000" spc="-10" dirty="0">
                <a:latin typeface="Arial"/>
                <a:cs typeface="Arial"/>
              </a:rPr>
              <a:t>or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10" dirty="0">
                <a:latin typeface="Arial"/>
                <a:cs typeface="Arial"/>
              </a:rPr>
              <a:t>equal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zero.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865454"/>
            <a:ext cx="7703820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heavy" spc="-5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Starting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“gdb”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 smtClean="0">
                <a:latin typeface="Arial"/>
                <a:cs typeface="Arial"/>
              </a:rPr>
              <a:t>If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250" dirty="0">
                <a:latin typeface="Arial"/>
                <a:cs typeface="Arial"/>
              </a:rPr>
              <a:t>didn‟t </a:t>
            </a:r>
            <a:r>
              <a:rPr sz="2000" spc="-5" dirty="0">
                <a:latin typeface="Arial"/>
                <a:cs typeface="Arial"/>
              </a:rPr>
              <a:t>specify a </a:t>
            </a:r>
            <a:r>
              <a:rPr sz="2000" spc="-10" dirty="0">
                <a:latin typeface="Arial"/>
                <a:cs typeface="Arial"/>
              </a:rPr>
              <a:t>program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debug, </a:t>
            </a:r>
            <a:r>
              <a:rPr sz="2000" spc="-254" dirty="0">
                <a:latin typeface="Arial"/>
                <a:cs typeface="Arial"/>
              </a:rPr>
              <a:t>you‟ll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load </a:t>
            </a:r>
            <a:r>
              <a:rPr sz="2000" spc="-10" dirty="0">
                <a:latin typeface="Arial"/>
                <a:cs typeface="Arial"/>
              </a:rPr>
              <a:t>it in </a:t>
            </a:r>
            <a:r>
              <a:rPr sz="2000" spc="-65" dirty="0">
                <a:latin typeface="Arial"/>
                <a:cs typeface="Arial"/>
              </a:rPr>
              <a:t>now:  </a:t>
            </a:r>
            <a:r>
              <a:rPr sz="2000" spc="-10" dirty="0">
                <a:latin typeface="Arial"/>
                <a:cs typeface="Arial"/>
              </a:rPr>
              <a:t>(gdb)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outfile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Here, </a:t>
            </a:r>
            <a:r>
              <a:rPr sz="2000" b="1" spc="-5" dirty="0">
                <a:latin typeface="Arial"/>
                <a:cs typeface="Arial"/>
              </a:rPr>
              <a:t>outfile </a:t>
            </a:r>
            <a:r>
              <a:rPr sz="2000" spc="-10" dirty="0">
                <a:latin typeface="Arial"/>
                <a:cs typeface="Arial"/>
              </a:rPr>
              <a:t>is the program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load,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“file”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command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load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 marR="13271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gdb has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interactive </a:t>
            </a:r>
            <a:r>
              <a:rPr sz="2000" spc="-10" dirty="0" smtClean="0">
                <a:latin typeface="Arial"/>
                <a:cs typeface="Arial"/>
              </a:rPr>
              <a:t>shell,</a:t>
            </a:r>
            <a:r>
              <a:rPr lang="en-IN" sz="2000" spc="-10" dirty="0" err="1" smtClean="0">
                <a:latin typeface="Arial"/>
                <a:cs typeface="Arial"/>
              </a:rPr>
              <a:t>i</a:t>
            </a:r>
            <a:r>
              <a:rPr sz="2000" spc="-5" dirty="0" smtClean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spc="-10" dirty="0">
                <a:latin typeface="Arial"/>
                <a:cs typeface="Arial"/>
              </a:rPr>
              <a:t>recall </a:t>
            </a:r>
            <a:r>
              <a:rPr sz="2000" spc="-5" dirty="0">
                <a:latin typeface="Arial"/>
                <a:cs typeface="Arial"/>
              </a:rPr>
              <a:t>history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 arrow  </a:t>
            </a:r>
            <a:r>
              <a:rPr sz="2000" spc="-10" dirty="0">
                <a:latin typeface="Arial"/>
                <a:cs typeface="Arial"/>
              </a:rPr>
              <a:t>keys, </a:t>
            </a:r>
            <a:r>
              <a:rPr sz="2000" spc="-5" dirty="0">
                <a:latin typeface="Arial"/>
                <a:cs typeface="Arial"/>
              </a:rPr>
              <a:t>auto-complete </a:t>
            </a:r>
            <a:r>
              <a:rPr sz="2000" spc="-10" dirty="0">
                <a:latin typeface="Arial"/>
                <a:cs typeface="Arial"/>
              </a:rPr>
              <a:t>words </a:t>
            </a:r>
            <a:r>
              <a:rPr sz="2000" spc="5" dirty="0">
                <a:latin typeface="Arial"/>
                <a:cs typeface="Arial"/>
              </a:rPr>
              <a:t>(most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time)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TAB key, </a:t>
            </a:r>
            <a:r>
              <a:rPr sz="2000" spc="-10" dirty="0">
                <a:latin typeface="Arial"/>
                <a:cs typeface="Arial"/>
              </a:rPr>
              <a:t>and  has other nice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features.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79384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Releasing Dynamically </a:t>
            </a:r>
            <a:r>
              <a:rPr sz="2000" b="1" spc="-15" dirty="0">
                <a:latin typeface="Arial"/>
                <a:cs typeface="Arial"/>
              </a:rPr>
              <a:t>Allocated</a:t>
            </a:r>
            <a:r>
              <a:rPr sz="2000" b="1" spc="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12700" marR="9906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When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allocate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25" dirty="0">
                <a:latin typeface="Arial"/>
                <a:cs typeface="Arial"/>
              </a:rPr>
              <a:t>dynamically, you </a:t>
            </a: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spc="-20" dirty="0">
                <a:latin typeface="Arial"/>
                <a:cs typeface="Arial"/>
              </a:rPr>
              <a:t>always </a:t>
            </a:r>
            <a:r>
              <a:rPr sz="2000" spc="-10" dirty="0">
                <a:latin typeface="Arial"/>
                <a:cs typeface="Arial"/>
              </a:rPr>
              <a:t>release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10" dirty="0">
                <a:latin typeface="Arial"/>
                <a:cs typeface="Arial"/>
              </a:rPr>
              <a:t>it is </a:t>
            </a:r>
            <a:r>
              <a:rPr sz="2000" spc="-5" dirty="0">
                <a:latin typeface="Arial"/>
                <a:cs typeface="Arial"/>
              </a:rPr>
              <a:t>no </a:t>
            </a:r>
            <a:r>
              <a:rPr sz="2000" spc="-10" dirty="0">
                <a:latin typeface="Arial"/>
                <a:cs typeface="Arial"/>
              </a:rPr>
              <a:t>longer required.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 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allocate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heap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automatically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released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ends</a:t>
            </a:r>
            <a:r>
              <a:rPr sz="2000" spc="5" dirty="0">
                <a:latin typeface="Arial"/>
                <a:cs typeface="Arial"/>
              </a:rPr>
              <a:t>,  </a:t>
            </a:r>
            <a:r>
              <a:rPr sz="2000" spc="-10" dirty="0">
                <a:latin typeface="Arial"/>
                <a:cs typeface="Arial"/>
              </a:rPr>
              <a:t>but it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better </a:t>
            </a:r>
            <a:r>
              <a:rPr sz="2000" spc="-5" dirty="0">
                <a:latin typeface="Arial"/>
                <a:cs typeface="Arial"/>
              </a:rPr>
              <a:t>to explicitly </a:t>
            </a:r>
            <a:r>
              <a:rPr sz="2000" spc="-10" dirty="0">
                <a:latin typeface="Arial"/>
                <a:cs typeface="Arial"/>
              </a:rPr>
              <a:t>release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done 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it, </a:t>
            </a:r>
            <a:r>
              <a:rPr sz="2000" spc="-15" dirty="0">
                <a:latin typeface="Arial"/>
                <a:cs typeface="Arial"/>
              </a:rPr>
              <a:t>even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spc="-350" dirty="0">
                <a:latin typeface="Arial"/>
                <a:cs typeface="Arial"/>
              </a:rPr>
              <a:t>it‟s </a:t>
            </a:r>
            <a:r>
              <a:rPr sz="2000" spc="-5" dirty="0">
                <a:latin typeface="Arial"/>
                <a:cs typeface="Arial"/>
              </a:rPr>
              <a:t>just before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exit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program. In </a:t>
            </a:r>
            <a:r>
              <a:rPr sz="2000" dirty="0">
                <a:latin typeface="Arial"/>
                <a:cs typeface="Arial"/>
              </a:rPr>
              <a:t>more  </a:t>
            </a:r>
            <a:r>
              <a:rPr sz="2000" spc="-5" dirty="0">
                <a:latin typeface="Arial"/>
                <a:cs typeface="Arial"/>
              </a:rPr>
              <a:t>complicated </a:t>
            </a:r>
            <a:r>
              <a:rPr sz="2000" spc="-10" dirty="0">
                <a:latin typeface="Arial"/>
                <a:cs typeface="Arial"/>
              </a:rPr>
              <a:t>situations,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 easily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r>
              <a:rPr sz="20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leak</a:t>
            </a:r>
            <a:r>
              <a:rPr sz="2000" spc="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r>
              <a:rPr sz="2000" u="heavy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leak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i="1" spc="-10" dirty="0">
                <a:latin typeface="Arial"/>
                <a:cs typeface="Arial"/>
              </a:rPr>
              <a:t>memory </a:t>
            </a:r>
            <a:r>
              <a:rPr sz="2000" i="1" spc="-15" dirty="0">
                <a:latin typeface="Arial"/>
                <a:cs typeface="Arial"/>
              </a:rPr>
              <a:t>leak </a:t>
            </a:r>
            <a:r>
              <a:rPr sz="2000" i="1" spc="-5" dirty="0">
                <a:latin typeface="Arial"/>
                <a:cs typeface="Arial"/>
              </a:rPr>
              <a:t>occurs </a:t>
            </a:r>
            <a:r>
              <a:rPr sz="2000" i="1" spc="-10" dirty="0">
                <a:latin typeface="Arial"/>
                <a:cs typeface="Arial"/>
              </a:rPr>
              <a:t>when </a:t>
            </a:r>
            <a:r>
              <a:rPr sz="2000" i="1" spc="-5" dirty="0">
                <a:latin typeface="Arial"/>
                <a:cs typeface="Arial"/>
              </a:rPr>
              <a:t>you </a:t>
            </a:r>
            <a:r>
              <a:rPr sz="2000" i="1" spc="-10" dirty="0">
                <a:latin typeface="Arial"/>
                <a:cs typeface="Arial"/>
              </a:rPr>
              <a:t>allocate </a:t>
            </a:r>
            <a:r>
              <a:rPr sz="2000" i="1" spc="-5" dirty="0">
                <a:latin typeface="Arial"/>
                <a:cs typeface="Arial"/>
              </a:rPr>
              <a:t>some </a:t>
            </a:r>
            <a:r>
              <a:rPr sz="2000" i="1" spc="-10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dynamically  and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spc="-10" dirty="0">
                <a:latin typeface="Arial"/>
                <a:cs typeface="Arial"/>
              </a:rPr>
              <a:t>not retain the </a:t>
            </a:r>
            <a:r>
              <a:rPr sz="2000" spc="-5" dirty="0">
                <a:latin typeface="Arial"/>
                <a:cs typeface="Arial"/>
              </a:rPr>
              <a:t>reference to </a:t>
            </a:r>
            <a:r>
              <a:rPr sz="2000" spc="-10" dirty="0">
                <a:latin typeface="Arial"/>
                <a:cs typeface="Arial"/>
              </a:rPr>
              <a:t>it, </a:t>
            </a:r>
            <a:r>
              <a:rPr sz="2000" spc="-5" dirty="0">
                <a:latin typeface="Arial"/>
                <a:cs typeface="Arial"/>
              </a:rPr>
              <a:t>so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unable </a:t>
            </a:r>
            <a:r>
              <a:rPr sz="2000" spc="-5" dirty="0">
                <a:latin typeface="Arial"/>
                <a:cs typeface="Arial"/>
              </a:rPr>
              <a:t>to release  the </a:t>
            </a:r>
            <a:r>
              <a:rPr sz="2000" spc="-25" dirty="0">
                <a:latin typeface="Arial"/>
                <a:cs typeface="Arial"/>
              </a:rPr>
              <a:t>memory. </a:t>
            </a:r>
            <a:r>
              <a:rPr sz="2000" spc="-5" dirty="0">
                <a:latin typeface="Arial"/>
                <a:cs typeface="Arial"/>
              </a:rPr>
              <a:t>This often occurs </a:t>
            </a:r>
            <a:r>
              <a:rPr sz="2000" spc="-15" dirty="0">
                <a:latin typeface="Arial"/>
                <a:cs typeface="Arial"/>
              </a:rPr>
              <a:t>within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loop, and </a:t>
            </a:r>
            <a:r>
              <a:rPr sz="2000" spc="-5" dirty="0">
                <a:latin typeface="Arial"/>
                <a:cs typeface="Arial"/>
              </a:rPr>
              <a:t>because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spc="-10" dirty="0">
                <a:latin typeface="Arial"/>
                <a:cs typeface="Arial"/>
              </a:rPr>
              <a:t>not  release 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no </a:t>
            </a:r>
            <a:r>
              <a:rPr sz="2000" spc="-10" dirty="0">
                <a:latin typeface="Arial"/>
                <a:cs typeface="Arial"/>
              </a:rPr>
              <a:t>longer required,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spc="-5" dirty="0">
                <a:latin typeface="Arial"/>
                <a:cs typeface="Arial"/>
              </a:rPr>
              <a:t>program  </a:t>
            </a:r>
            <a:r>
              <a:rPr sz="2000" dirty="0">
                <a:latin typeface="Arial"/>
                <a:cs typeface="Arial"/>
              </a:rPr>
              <a:t>consumes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available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on each </a:t>
            </a:r>
            <a:r>
              <a:rPr sz="2000" spc="-10" dirty="0">
                <a:latin typeface="Arial"/>
                <a:cs typeface="Arial"/>
              </a:rPr>
              <a:t>loop  iteration and eventually </a:t>
            </a:r>
            <a:r>
              <a:rPr sz="2000" spc="5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occupy </a:t>
            </a:r>
            <a:r>
              <a:rPr sz="2000" spc="-10" dirty="0">
                <a:latin typeface="Arial"/>
                <a:cs typeface="Arial"/>
              </a:rPr>
              <a:t>it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all.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29220" cy="341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#include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&lt;</a:t>
            </a:r>
            <a:r>
              <a:rPr sz="2000" b="1" u="heavy" spc="-5" dirty="0" err="1" smtClean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stdlib</a:t>
            </a:r>
            <a:r>
              <a:rPr lang="en-IN" sz="2000" b="1" u="heavy" spc="-5" dirty="0" smtClean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.h&gt;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void free(void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*ptr</a:t>
            </a:r>
            <a:r>
              <a:rPr sz="2000" b="1" spc="-5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 smtClean="0">
                <a:latin typeface="Arial"/>
                <a:cs typeface="Arial"/>
              </a:rPr>
              <a:t>Description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free</a:t>
            </a:r>
            <a:r>
              <a:rPr sz="2000" spc="-5" dirty="0">
                <a:latin typeface="Arial"/>
                <a:cs typeface="Arial"/>
              </a:rPr>
              <a:t>() function frees 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space </a:t>
            </a:r>
            <a:r>
              <a:rPr sz="2000" spc="-10" dirty="0">
                <a:latin typeface="Arial"/>
                <a:cs typeface="Arial"/>
              </a:rPr>
              <a:t>pointed </a:t>
            </a:r>
            <a:r>
              <a:rPr sz="2000" spc="-5" dirty="0">
                <a:latin typeface="Arial"/>
                <a:cs typeface="Arial"/>
              </a:rPr>
              <a:t>to by </a:t>
            </a:r>
            <a:r>
              <a:rPr sz="2000" i="1" spc="-5" dirty="0">
                <a:latin typeface="Arial"/>
                <a:cs typeface="Arial"/>
              </a:rPr>
              <a:t>ptr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which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must </a:t>
            </a:r>
            <a:r>
              <a:rPr sz="2000" spc="-10" dirty="0">
                <a:latin typeface="Arial"/>
                <a:cs typeface="Arial"/>
              </a:rPr>
              <a:t>have been </a:t>
            </a:r>
            <a:r>
              <a:rPr sz="2000" spc="-5" dirty="0">
                <a:latin typeface="Arial"/>
                <a:cs typeface="Arial"/>
              </a:rPr>
              <a:t>returned by a </a:t>
            </a:r>
            <a:r>
              <a:rPr sz="2000" spc="-10" dirty="0">
                <a:latin typeface="Arial"/>
                <a:cs typeface="Arial"/>
              </a:rPr>
              <a:t>previous call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b="1" spc="-5" dirty="0">
                <a:latin typeface="Arial"/>
                <a:cs typeface="Arial"/>
              </a:rPr>
              <a:t>malloc</a:t>
            </a:r>
            <a:r>
              <a:rPr sz="2000" spc="-5" dirty="0">
                <a:latin typeface="Arial"/>
                <a:cs typeface="Arial"/>
              </a:rPr>
              <a:t>(),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calloc</a:t>
            </a:r>
            <a:r>
              <a:rPr sz="2000" spc="-5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or </a:t>
            </a:r>
            <a:r>
              <a:rPr sz="2000" b="1" spc="-5" dirty="0">
                <a:latin typeface="Arial"/>
                <a:cs typeface="Arial"/>
              </a:rPr>
              <a:t>realloc</a:t>
            </a:r>
            <a:r>
              <a:rPr sz="2000" spc="-5" dirty="0">
                <a:latin typeface="Arial"/>
                <a:cs typeface="Arial"/>
              </a:rPr>
              <a:t>(). </a:t>
            </a:r>
            <a:r>
              <a:rPr sz="2000" spc="-10" dirty="0">
                <a:latin typeface="Arial"/>
                <a:cs typeface="Arial"/>
              </a:rPr>
              <a:t>Otherwise,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i="1" spc="-5" dirty="0">
                <a:latin typeface="Arial"/>
                <a:cs typeface="Arial"/>
              </a:rPr>
              <a:t>free(ptr) </a:t>
            </a:r>
            <a:r>
              <a:rPr sz="2000" spc="-10" dirty="0">
                <a:latin typeface="Arial"/>
                <a:cs typeface="Arial"/>
              </a:rPr>
              <a:t>has already been called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before,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undefined behavior </a:t>
            </a:r>
            <a:r>
              <a:rPr sz="2000" dirty="0">
                <a:latin typeface="Arial"/>
                <a:cs typeface="Arial"/>
              </a:rPr>
              <a:t>occurs.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spc="-10" dirty="0">
                <a:latin typeface="Arial"/>
                <a:cs typeface="Arial"/>
              </a:rPr>
              <a:t>ptr </a:t>
            </a:r>
            <a:r>
              <a:rPr sz="2000" spc="-10" dirty="0">
                <a:latin typeface="Arial"/>
                <a:cs typeface="Arial"/>
              </a:rPr>
              <a:t>is NULL, </a:t>
            </a:r>
            <a:r>
              <a:rPr sz="2000" spc="-5" dirty="0">
                <a:latin typeface="Arial"/>
                <a:cs typeface="Arial"/>
              </a:rPr>
              <a:t>no </a:t>
            </a:r>
            <a:r>
              <a:rPr sz="2000" spc="-10" dirty="0">
                <a:latin typeface="Arial"/>
                <a:cs typeface="Arial"/>
              </a:rPr>
              <a:t>operation is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performed.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Return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free</a:t>
            </a:r>
            <a:r>
              <a:rPr sz="2000" spc="-5" dirty="0">
                <a:latin typeface="Arial"/>
                <a:cs typeface="Arial"/>
              </a:rPr>
              <a:t>() function returns </a:t>
            </a:r>
            <a:r>
              <a:rPr sz="2000" spc="-10" dirty="0">
                <a:latin typeface="Arial"/>
                <a:cs typeface="Arial"/>
              </a:rPr>
              <a:t>no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value.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457200"/>
            <a:ext cx="8230539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Description</a:t>
            </a:r>
            <a:endParaRPr lang="en-IN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IN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1" u="heavy" spc="-5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stdlib.h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</a:t>
            </a:r>
            <a:r>
              <a:rPr lang="en-IN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</a:t>
            </a:r>
            <a:r>
              <a:rPr lang="en-IN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IN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realloc</a:t>
            </a:r>
            <a:r>
              <a:rPr sz="1800" dirty="0">
                <a:latin typeface="Arial"/>
                <a:cs typeface="Arial"/>
              </a:rPr>
              <a:t>() function changes the </a:t>
            </a:r>
            <a:r>
              <a:rPr sz="1800" spc="-5" dirty="0">
                <a:latin typeface="Arial"/>
                <a:cs typeface="Arial"/>
              </a:rPr>
              <a:t>size </a:t>
            </a:r>
            <a:r>
              <a:rPr sz="1800" dirty="0">
                <a:latin typeface="Arial"/>
                <a:cs typeface="Arial"/>
              </a:rPr>
              <a:t>of the memory block pointed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by </a:t>
            </a:r>
            <a:r>
              <a:rPr sz="1800" i="1" dirty="0">
                <a:latin typeface="Arial"/>
                <a:cs typeface="Arial"/>
              </a:rPr>
              <a:t>ptr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i="1" spc="-15" dirty="0">
                <a:latin typeface="Arial"/>
                <a:cs typeface="Arial"/>
              </a:rPr>
              <a:t>size </a:t>
            </a:r>
            <a:r>
              <a:rPr sz="1800" dirty="0">
                <a:latin typeface="Arial"/>
                <a:cs typeface="Arial"/>
              </a:rPr>
              <a:t>bytes.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contents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unchanged in the range from the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 of the region up to the minimum of the old and new sizes.</a:t>
            </a:r>
            <a:r>
              <a:rPr sz="1800" dirty="0">
                <a:latin typeface="Arial"/>
                <a:cs typeface="Arial"/>
              </a:rPr>
              <a:t> If the new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  is larger than the old size, the added memory </a:t>
            </a:r>
            <a:r>
              <a:rPr sz="1800" spc="-10" dirty="0">
                <a:latin typeface="Arial"/>
                <a:cs typeface="Arial"/>
              </a:rPr>
              <a:t>will </a:t>
            </a:r>
            <a:r>
              <a:rPr sz="1800" i="1" dirty="0">
                <a:latin typeface="Arial"/>
                <a:cs typeface="Arial"/>
              </a:rPr>
              <a:t>not </a:t>
            </a:r>
            <a:r>
              <a:rPr sz="1800" dirty="0">
                <a:latin typeface="Arial"/>
                <a:cs typeface="Arial"/>
              </a:rPr>
              <a:t>be initialized. If </a:t>
            </a:r>
            <a:r>
              <a:rPr sz="1800" i="1" dirty="0">
                <a:latin typeface="Arial"/>
                <a:cs typeface="Arial"/>
              </a:rPr>
              <a:t>ptr </a:t>
            </a:r>
            <a:r>
              <a:rPr sz="180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NULL, </a:t>
            </a:r>
            <a:r>
              <a:rPr sz="1800" dirty="0">
                <a:latin typeface="Arial"/>
                <a:cs typeface="Arial"/>
              </a:rPr>
              <a:t>then the call is equivalent to </a:t>
            </a:r>
            <a:r>
              <a:rPr sz="1800" i="1" spc="-5" dirty="0">
                <a:latin typeface="Arial"/>
                <a:cs typeface="Arial"/>
              </a:rPr>
              <a:t>malloc(size)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for all values of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size</a:t>
            </a:r>
            <a:r>
              <a:rPr sz="1800" spc="-1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i="1" spc="-15" dirty="0">
                <a:latin typeface="Arial"/>
                <a:cs typeface="Arial"/>
              </a:rPr>
              <a:t>size </a:t>
            </a:r>
            <a:r>
              <a:rPr sz="1800" dirty="0">
                <a:latin typeface="Arial"/>
                <a:cs typeface="Arial"/>
              </a:rPr>
              <a:t>is equal to </a:t>
            </a:r>
            <a:r>
              <a:rPr sz="1800" spc="-5" dirty="0">
                <a:latin typeface="Arial"/>
                <a:cs typeface="Arial"/>
              </a:rPr>
              <a:t>zero,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ptr </a:t>
            </a:r>
            <a:r>
              <a:rPr sz="1800" dirty="0">
                <a:latin typeface="Arial"/>
                <a:cs typeface="Arial"/>
              </a:rPr>
              <a:t>is not </a:t>
            </a:r>
            <a:r>
              <a:rPr sz="1800" spc="-5" dirty="0">
                <a:latin typeface="Arial"/>
                <a:cs typeface="Arial"/>
              </a:rPr>
              <a:t>NULL, </a:t>
            </a:r>
            <a:r>
              <a:rPr sz="1800" dirty="0">
                <a:latin typeface="Arial"/>
                <a:cs typeface="Arial"/>
              </a:rPr>
              <a:t>then the call is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equivalent</a:t>
            </a:r>
          </a:p>
          <a:p>
            <a:pPr marL="12700" marR="16065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i="1" dirty="0">
                <a:latin typeface="Arial"/>
                <a:cs typeface="Arial"/>
              </a:rPr>
              <a:t>free(ptr)</a:t>
            </a:r>
            <a:r>
              <a:rPr sz="1800" dirty="0">
                <a:latin typeface="Arial"/>
                <a:cs typeface="Arial"/>
              </a:rPr>
              <a:t>. Unless </a:t>
            </a:r>
            <a:r>
              <a:rPr sz="1800" i="1" dirty="0">
                <a:latin typeface="Arial"/>
                <a:cs typeface="Arial"/>
              </a:rPr>
              <a:t>ptr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NULL,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5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been returned by an earlier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  to </a:t>
            </a:r>
            <a:r>
              <a:rPr sz="1800" b="1" dirty="0">
                <a:latin typeface="Arial"/>
                <a:cs typeface="Arial"/>
              </a:rPr>
              <a:t>malloc</a:t>
            </a:r>
            <a:r>
              <a:rPr sz="1800" dirty="0">
                <a:latin typeface="Arial"/>
                <a:cs typeface="Arial"/>
              </a:rPr>
              <a:t>(), </a:t>
            </a:r>
            <a:r>
              <a:rPr sz="1800" b="1" dirty="0">
                <a:latin typeface="Arial"/>
                <a:cs typeface="Arial"/>
              </a:rPr>
              <a:t>calloc</a:t>
            </a:r>
            <a:r>
              <a:rPr sz="1800" dirty="0">
                <a:latin typeface="Arial"/>
                <a:cs typeface="Arial"/>
              </a:rPr>
              <a:t>() or </a:t>
            </a:r>
            <a:r>
              <a:rPr sz="1800" b="1" dirty="0">
                <a:latin typeface="Arial"/>
                <a:cs typeface="Arial"/>
              </a:rPr>
              <a:t>realloc</a:t>
            </a:r>
            <a:r>
              <a:rPr sz="1800" dirty="0">
                <a:latin typeface="Arial"/>
                <a:cs typeface="Arial"/>
              </a:rPr>
              <a:t>(). If the area pointed to </a:t>
            </a:r>
            <a:r>
              <a:rPr sz="1800" spc="-10" dirty="0">
                <a:latin typeface="Arial"/>
                <a:cs typeface="Arial"/>
              </a:rPr>
              <a:t>was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moved,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dirty="0">
                <a:latin typeface="Arial"/>
                <a:cs typeface="Arial"/>
              </a:rPr>
              <a:t>free(ptr)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done.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Return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Value</a:t>
            </a:r>
            <a:endParaRPr sz="1800" dirty="0">
              <a:latin typeface="Arial"/>
              <a:cs typeface="Arial"/>
            </a:endParaRPr>
          </a:p>
          <a:p>
            <a:pPr marL="12700" marR="55244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realloc</a:t>
            </a:r>
            <a:r>
              <a:rPr sz="1800" dirty="0">
                <a:latin typeface="Arial"/>
                <a:cs typeface="Arial"/>
              </a:rPr>
              <a:t>() function returns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pointer to the </a:t>
            </a:r>
            <a:r>
              <a:rPr sz="1800" spc="-5" dirty="0">
                <a:latin typeface="Arial"/>
                <a:cs typeface="Arial"/>
              </a:rPr>
              <a:t>newly </a:t>
            </a:r>
            <a:r>
              <a:rPr sz="1800" dirty="0">
                <a:latin typeface="Arial"/>
                <a:cs typeface="Arial"/>
              </a:rPr>
              <a:t>allocated </a:t>
            </a:r>
            <a:r>
              <a:rPr sz="1800" spc="-20" dirty="0">
                <a:latin typeface="Arial"/>
                <a:cs typeface="Arial"/>
              </a:rPr>
              <a:t>memory,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which  </a:t>
            </a:r>
            <a:r>
              <a:rPr sz="1800" dirty="0">
                <a:latin typeface="Arial"/>
                <a:cs typeface="Arial"/>
              </a:rPr>
              <a:t>is suitably aligned for any kind of variable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may be different from 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ptr</a:t>
            </a:r>
            <a:r>
              <a:rPr sz="1800" dirty="0">
                <a:latin typeface="Arial"/>
                <a:cs typeface="Arial"/>
              </a:rPr>
              <a:t>, or  </a:t>
            </a:r>
            <a:r>
              <a:rPr sz="1800" spc="-5" dirty="0">
                <a:latin typeface="Arial"/>
                <a:cs typeface="Arial"/>
              </a:rPr>
              <a:t>NULL </a:t>
            </a:r>
            <a:r>
              <a:rPr sz="1800" dirty="0">
                <a:latin typeface="Arial"/>
                <a:cs typeface="Arial"/>
              </a:rPr>
              <a:t>if the request fails. If </a:t>
            </a:r>
            <a:r>
              <a:rPr sz="1800" i="1" spc="-15" dirty="0">
                <a:latin typeface="Arial"/>
                <a:cs typeface="Arial"/>
              </a:rPr>
              <a:t>size </a:t>
            </a:r>
            <a:r>
              <a:rPr sz="1800" spc="-10" dirty="0">
                <a:latin typeface="Arial"/>
                <a:cs typeface="Arial"/>
              </a:rPr>
              <a:t>was </a:t>
            </a:r>
            <a:r>
              <a:rPr sz="1800" dirty="0">
                <a:latin typeface="Arial"/>
                <a:cs typeface="Arial"/>
              </a:rPr>
              <a:t>equal to 0, either </a:t>
            </a:r>
            <a:r>
              <a:rPr sz="1800" spc="-5" dirty="0">
                <a:latin typeface="Arial"/>
                <a:cs typeface="Arial"/>
              </a:rPr>
              <a:t>NULL </a:t>
            </a:r>
            <a:r>
              <a:rPr sz="1800" dirty="0">
                <a:latin typeface="Arial"/>
                <a:cs typeface="Arial"/>
              </a:rPr>
              <a:t>or a pointer  suitable to be </a:t>
            </a:r>
            <a:r>
              <a:rPr sz="1800" spc="5" dirty="0">
                <a:latin typeface="Arial"/>
                <a:cs typeface="Arial"/>
              </a:rPr>
              <a:t>passed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free</a:t>
            </a:r>
            <a:r>
              <a:rPr sz="1800" dirty="0">
                <a:latin typeface="Arial"/>
                <a:cs typeface="Arial"/>
              </a:rPr>
              <a:t>() is returned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realloc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() fails the original block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left untouched; it is not freed or</a:t>
            </a:r>
            <a:r>
              <a:rPr sz="1800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moved.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836096"/>
            <a:ext cx="7760970" cy="1212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Pointers to Structures as structure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Any pointer can be </a:t>
            </a:r>
            <a:r>
              <a:rPr sz="1800" spc="-5" dirty="0"/>
              <a:t>a </a:t>
            </a:r>
            <a:r>
              <a:rPr sz="1800" spc="5" dirty="0"/>
              <a:t>member </a:t>
            </a:r>
            <a:r>
              <a:rPr sz="1800" dirty="0"/>
              <a:t>of </a:t>
            </a:r>
            <a:r>
              <a:rPr sz="1800" spc="-5" dirty="0"/>
              <a:t>a </a:t>
            </a:r>
            <a:r>
              <a:rPr sz="1800" dirty="0"/>
              <a:t>structure. </a:t>
            </a:r>
            <a:r>
              <a:rPr sz="1800" spc="-5" dirty="0"/>
              <a:t>This </a:t>
            </a:r>
            <a:r>
              <a:rPr sz="1800" dirty="0"/>
              <a:t>includes </a:t>
            </a:r>
            <a:r>
              <a:rPr sz="1800" spc="-5" dirty="0"/>
              <a:t>a </a:t>
            </a:r>
            <a:r>
              <a:rPr sz="1800" dirty="0"/>
              <a:t>pointer that  points</a:t>
            </a:r>
            <a:r>
              <a:rPr sz="1800" spc="-50" dirty="0"/>
              <a:t> 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sz="1800" spc="-5" dirty="0"/>
              <a:t>a</a:t>
            </a:r>
            <a:r>
              <a:rPr sz="1800" spc="10" dirty="0"/>
              <a:t> </a:t>
            </a:r>
            <a:r>
              <a:rPr sz="1800" dirty="0"/>
              <a:t>structure.</a:t>
            </a:r>
            <a:r>
              <a:rPr sz="1800" spc="-155" dirty="0"/>
              <a:t> </a:t>
            </a:r>
            <a:r>
              <a:rPr sz="1800" dirty="0"/>
              <a:t>A</a:t>
            </a:r>
            <a:r>
              <a:rPr sz="1800" spc="-95" dirty="0"/>
              <a:t> </a:t>
            </a:r>
            <a:r>
              <a:rPr sz="1800" dirty="0"/>
              <a:t>pointer</a:t>
            </a:r>
            <a:r>
              <a:rPr sz="1800" spc="-40" dirty="0"/>
              <a:t> </a:t>
            </a:r>
            <a:r>
              <a:rPr sz="1800" dirty="0"/>
              <a:t>structure</a:t>
            </a:r>
            <a:r>
              <a:rPr sz="1800" spc="-60" dirty="0"/>
              <a:t> </a:t>
            </a:r>
            <a:r>
              <a:rPr sz="1800" spc="5" dirty="0"/>
              <a:t>member</a:t>
            </a:r>
            <a:r>
              <a:rPr sz="1800" spc="-40" dirty="0"/>
              <a:t> </a:t>
            </a:r>
            <a:r>
              <a:rPr sz="1800" dirty="0"/>
              <a:t>that</a:t>
            </a:r>
            <a:r>
              <a:rPr sz="1800" spc="-15" dirty="0"/>
              <a:t> </a:t>
            </a:r>
            <a:r>
              <a:rPr sz="1800" dirty="0"/>
              <a:t>points</a:t>
            </a:r>
            <a:r>
              <a:rPr sz="1800" spc="-30" dirty="0"/>
              <a:t> </a:t>
            </a:r>
            <a:r>
              <a:rPr sz="1800" dirty="0"/>
              <a:t>to</a:t>
            </a:r>
            <a:r>
              <a:rPr sz="1800" spc="-10" dirty="0"/>
              <a:t> </a:t>
            </a:r>
            <a:r>
              <a:rPr sz="1800" dirty="0"/>
              <a:t>the</a:t>
            </a:r>
            <a:r>
              <a:rPr sz="1800" spc="-10" dirty="0"/>
              <a:t> </a:t>
            </a:r>
            <a:r>
              <a:rPr sz="1800" spc="5" dirty="0"/>
              <a:t>same</a:t>
            </a:r>
            <a:r>
              <a:rPr sz="1800" spc="-35" dirty="0"/>
              <a:t> </a:t>
            </a:r>
            <a:r>
              <a:rPr sz="1800" spc="-5" dirty="0"/>
              <a:t>type  </a:t>
            </a:r>
            <a:r>
              <a:rPr sz="1800" dirty="0"/>
              <a:t>of structure is also permitted.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</a:rPr>
              <a:t>This </a:t>
            </a:r>
            <a:r>
              <a:rPr sz="1800" u="heavy" dirty="0">
                <a:uFill>
                  <a:solidFill>
                    <a:srgbClr val="000000"/>
                  </a:solidFill>
                </a:uFill>
              </a:rPr>
              <a:t>is called a self-referential</a:t>
            </a:r>
            <a:r>
              <a:rPr sz="1800" u="heavy" spc="-3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</a:rPr>
              <a:t>structure</a:t>
            </a:r>
            <a:r>
              <a:rPr sz="1800" spc="5" dirty="0"/>
              <a:t>.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2298268"/>
            <a:ext cx="782447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Linked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</a:t>
            </a:r>
            <a:endParaRPr sz="1800" dirty="0">
              <a:latin typeface="Arial"/>
              <a:cs typeface="Arial"/>
            </a:endParaRPr>
          </a:p>
          <a:p>
            <a:pPr marL="12700" marR="317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Like arrays, Linked List is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linear data </a:t>
            </a:r>
            <a:r>
              <a:rPr sz="1800" spc="5" dirty="0">
                <a:latin typeface="Arial"/>
                <a:cs typeface="Arial"/>
              </a:rPr>
              <a:t>structure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Unlike arrays, linked list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elements are not stored at contiguous 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location</a:t>
            </a:r>
            <a:r>
              <a:rPr sz="1800" spc="10" dirty="0">
                <a:latin typeface="Arial"/>
                <a:cs typeface="Arial"/>
              </a:rPr>
              <a:t>; </a:t>
            </a:r>
            <a:r>
              <a:rPr sz="1800" dirty="0">
                <a:latin typeface="Arial"/>
                <a:cs typeface="Arial"/>
              </a:rPr>
              <a:t>the elements are linked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  pointers.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Why Linked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List?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Arrays </a:t>
            </a:r>
            <a:r>
              <a:rPr sz="1800" dirty="0">
                <a:latin typeface="Arial"/>
                <a:cs typeface="Arial"/>
              </a:rPr>
              <a:t>can be used to store linear data of similar </a:t>
            </a:r>
            <a:r>
              <a:rPr sz="1800" spc="-5" dirty="0">
                <a:latin typeface="Arial"/>
                <a:cs typeface="Arial"/>
              </a:rPr>
              <a:t>types, </a:t>
            </a: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arrays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have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following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limitations.</a:t>
            </a:r>
          </a:p>
          <a:p>
            <a:pPr marL="469900" marR="3302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size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arrays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fixed: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1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must know the upper limit on the  number of elements in advance. Also, </a:t>
            </a:r>
            <a:r>
              <a:rPr sz="1800" spc="-15" dirty="0">
                <a:latin typeface="Arial"/>
                <a:cs typeface="Arial"/>
              </a:rPr>
              <a:t>generally, </a:t>
            </a:r>
            <a:r>
              <a:rPr sz="1800" dirty="0">
                <a:latin typeface="Arial"/>
                <a:cs typeface="Arial"/>
              </a:rPr>
              <a:t>the allocated memory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 equal to the upper limit irrespective of the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usage.</a:t>
            </a: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Inserting a new element in an array of elements is </a:t>
            </a:r>
            <a:r>
              <a:rPr sz="1800" spc="-5" dirty="0">
                <a:latin typeface="Arial"/>
                <a:cs typeface="Arial"/>
              </a:rPr>
              <a:t>expensive, </a:t>
            </a:r>
            <a:r>
              <a:rPr sz="1800" dirty="0">
                <a:latin typeface="Arial"/>
                <a:cs typeface="Arial"/>
              </a:rPr>
              <a:t>because  room has to be created for the new elements and to create room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existing  </a:t>
            </a:r>
            <a:r>
              <a:rPr sz="1800" dirty="0">
                <a:latin typeface="Arial"/>
                <a:cs typeface="Arial"/>
              </a:rPr>
              <a:t>elements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shifted.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66254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Deletion is also expensive </a:t>
            </a:r>
            <a:r>
              <a:rPr sz="2000" spc="-15" dirty="0">
                <a:latin typeface="Arial"/>
                <a:cs typeface="Arial"/>
              </a:rPr>
              <a:t>with arrays </a:t>
            </a:r>
            <a:r>
              <a:rPr sz="2000" spc="-10" dirty="0">
                <a:latin typeface="Arial"/>
                <a:cs typeface="Arial"/>
              </a:rPr>
              <a:t>unless </a:t>
            </a:r>
            <a:r>
              <a:rPr sz="2000" spc="5" dirty="0">
                <a:latin typeface="Arial"/>
                <a:cs typeface="Arial"/>
              </a:rPr>
              <a:t>some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techniques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Advantages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linked lists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</a:t>
            </a:r>
            <a:r>
              <a:rPr sz="20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Arial"/>
                <a:cs typeface="Arial"/>
              </a:rPr>
              <a:t>Dynamic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Ease of insertion/deletion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Drawbacks: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Random </a:t>
            </a:r>
            <a:r>
              <a:rPr sz="2000" spc="-5" dirty="0">
                <a:latin typeface="Arial"/>
                <a:cs typeface="Arial"/>
              </a:rPr>
              <a:t>access </a:t>
            </a:r>
            <a:r>
              <a:rPr sz="2000" spc="-10" dirty="0">
                <a:latin typeface="Arial"/>
                <a:cs typeface="Arial"/>
              </a:rPr>
              <a:t>is not allowed. </a:t>
            </a:r>
            <a:r>
              <a:rPr sz="2000" spc="20" dirty="0">
                <a:latin typeface="Arial"/>
                <a:cs typeface="Arial"/>
              </a:rPr>
              <a:t>We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access elements  </a:t>
            </a:r>
            <a:r>
              <a:rPr sz="2000" spc="-10" dirty="0">
                <a:latin typeface="Arial"/>
                <a:cs typeface="Arial"/>
              </a:rPr>
              <a:t>sequentially </a:t>
            </a:r>
            <a:r>
              <a:rPr sz="2000" spc="-5" dirty="0">
                <a:latin typeface="Arial"/>
                <a:cs typeface="Arial"/>
              </a:rPr>
              <a:t>starting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spc="-10" dirty="0">
                <a:latin typeface="Arial"/>
                <a:cs typeface="Arial"/>
              </a:rPr>
              <a:t>node. So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cannot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spc="-10" dirty="0">
                <a:latin typeface="Arial"/>
                <a:cs typeface="Arial"/>
              </a:rPr>
              <a:t>binary  </a:t>
            </a:r>
            <a:r>
              <a:rPr sz="2000" spc="-5" dirty="0">
                <a:latin typeface="Arial"/>
                <a:cs typeface="Arial"/>
              </a:rPr>
              <a:t>search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linked lists </a:t>
            </a:r>
            <a:r>
              <a:rPr sz="2000" spc="-10" dirty="0">
                <a:latin typeface="Arial"/>
                <a:cs typeface="Arial"/>
              </a:rPr>
              <a:t>efficiently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its </a:t>
            </a:r>
            <a:r>
              <a:rPr sz="2000" spc="-5" dirty="0">
                <a:latin typeface="Arial"/>
                <a:cs typeface="Arial"/>
              </a:rPr>
              <a:t>default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implementation.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Extra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space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pointer is required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  <a:p>
            <a:pPr marL="469900" marR="3048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Not cache </a:t>
            </a:r>
            <a:r>
              <a:rPr sz="2000" spc="-30" dirty="0">
                <a:latin typeface="Arial"/>
                <a:cs typeface="Arial"/>
              </a:rPr>
              <a:t>friendly. </a:t>
            </a:r>
            <a:r>
              <a:rPr sz="2000" spc="-10" dirty="0">
                <a:latin typeface="Arial"/>
                <a:cs typeface="Arial"/>
              </a:rPr>
              <a:t>Since </a:t>
            </a:r>
            <a:r>
              <a:rPr sz="2000" spc="-5" dirty="0">
                <a:latin typeface="Arial"/>
                <a:cs typeface="Arial"/>
              </a:rPr>
              <a:t>array elements are </a:t>
            </a:r>
            <a:r>
              <a:rPr sz="2000" spc="-10" dirty="0">
                <a:latin typeface="Arial"/>
                <a:cs typeface="Arial"/>
              </a:rPr>
              <a:t>contiguous  locations,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spc="-10" dirty="0">
                <a:latin typeface="Arial"/>
                <a:cs typeface="Arial"/>
              </a:rPr>
              <a:t>is locality </a:t>
            </a:r>
            <a:r>
              <a:rPr sz="2000" spc="-5" dirty="0">
                <a:latin typeface="Arial"/>
                <a:cs typeface="Arial"/>
              </a:rPr>
              <a:t>of reference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 not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case  of linked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55890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Representation: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linked list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represented by a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spc="-10" dirty="0">
                <a:latin typeface="Arial"/>
                <a:cs typeface="Arial"/>
              </a:rPr>
              <a:t>node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linked  list. </a:t>
            </a:r>
            <a:r>
              <a:rPr sz="2000" dirty="0">
                <a:latin typeface="Arial"/>
                <a:cs typeface="Arial"/>
              </a:rPr>
              <a:t>The first </a:t>
            </a:r>
            <a:r>
              <a:rPr sz="2000" spc="-10" dirty="0">
                <a:latin typeface="Arial"/>
                <a:cs typeface="Arial"/>
              </a:rPr>
              <a:t>node is called head. </a:t>
            </a:r>
            <a:r>
              <a:rPr sz="2000" spc="-5" dirty="0">
                <a:latin typeface="Arial"/>
                <a:cs typeface="Arial"/>
              </a:rPr>
              <a:t>If the linked list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35" dirty="0">
                <a:latin typeface="Arial"/>
                <a:cs typeface="Arial"/>
              </a:rPr>
              <a:t>empty, </a:t>
            </a:r>
            <a:r>
              <a:rPr sz="2000" spc="-10" dirty="0">
                <a:latin typeface="Arial"/>
                <a:cs typeface="Arial"/>
              </a:rPr>
              <a:t>then </a:t>
            </a:r>
            <a:r>
              <a:rPr sz="2000" spc="-15" dirty="0">
                <a:latin typeface="Arial"/>
                <a:cs typeface="Arial"/>
              </a:rPr>
              <a:t>value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head 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NULL.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Each node 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list </a:t>
            </a:r>
            <a:r>
              <a:rPr sz="2000" spc="-5" dirty="0">
                <a:latin typeface="Arial"/>
                <a:cs typeface="Arial"/>
              </a:rPr>
              <a:t>consists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least </a:t>
            </a:r>
            <a:r>
              <a:rPr sz="2000" spc="-15" dirty="0">
                <a:latin typeface="Arial"/>
                <a:cs typeface="Arial"/>
              </a:rPr>
              <a:t>two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parts:</a:t>
            </a:r>
            <a:endParaRPr sz="20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AutoNum type="arabicParenR"/>
              <a:tabLst>
                <a:tab pos="305435" algn="l"/>
              </a:tabLst>
            </a:pPr>
            <a:r>
              <a:rPr sz="2000" spc="-1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05435" algn="l"/>
              </a:tabLst>
            </a:pP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dirty="0">
                <a:latin typeface="Arial"/>
                <a:cs typeface="Arial"/>
              </a:rPr>
              <a:t>(Or </a:t>
            </a:r>
            <a:r>
              <a:rPr sz="2000" spc="-5" dirty="0">
                <a:latin typeface="Arial"/>
                <a:cs typeface="Arial"/>
              </a:rPr>
              <a:t>Reference) to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next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 marR="1714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 C,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can represent a </a:t>
            </a:r>
            <a:r>
              <a:rPr sz="2000" spc="-10" dirty="0">
                <a:latin typeface="Arial"/>
                <a:cs typeface="Arial"/>
              </a:rPr>
              <a:t>node using </a:t>
            </a:r>
            <a:r>
              <a:rPr sz="2000" spc="-5" dirty="0">
                <a:latin typeface="Arial"/>
                <a:cs typeface="Arial"/>
              </a:rPr>
              <a:t>structures. </a:t>
            </a:r>
            <a:r>
              <a:rPr sz="2000" spc="-10" dirty="0">
                <a:latin typeface="Arial"/>
                <a:cs typeface="Arial"/>
              </a:rPr>
              <a:t>Below is </a:t>
            </a:r>
            <a:r>
              <a:rPr sz="2000" spc="-5" dirty="0">
                <a:latin typeface="Arial"/>
                <a:cs typeface="Arial"/>
              </a:rPr>
              <a:t>an example  of a linked list </a:t>
            </a:r>
            <a:r>
              <a:rPr sz="2000" spc="-10" dirty="0">
                <a:latin typeface="Arial"/>
                <a:cs typeface="Arial"/>
              </a:rPr>
              <a:t>node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integer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//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linked list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struct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data;</a:t>
            </a:r>
            <a:endParaRPr sz="2000">
              <a:latin typeface="Arial"/>
              <a:cs typeface="Arial"/>
            </a:endParaRPr>
          </a:p>
          <a:p>
            <a:pPr marL="1498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struct </a:t>
            </a:r>
            <a:r>
              <a:rPr sz="2000" spc="-10" dirty="0">
                <a:latin typeface="Arial"/>
                <a:cs typeface="Arial"/>
              </a:rPr>
              <a:t>Node *next;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366000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Inserting 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node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a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node can be added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three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ways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At the front of the </a:t>
            </a:r>
            <a:r>
              <a:rPr sz="2400" spc="-5" dirty="0">
                <a:latin typeface="Arial"/>
                <a:cs typeface="Arial"/>
              </a:rPr>
              <a:t>linked list </a:t>
            </a:r>
            <a:r>
              <a:rPr sz="2400" dirty="0">
                <a:latin typeface="Arial"/>
                <a:cs typeface="Arial"/>
              </a:rPr>
              <a:t>(As the first node in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list)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given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node.</a:t>
            </a: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At the end of the </a:t>
            </a:r>
            <a:r>
              <a:rPr sz="2400" spc="-5" dirty="0">
                <a:latin typeface="Arial"/>
                <a:cs typeface="Arial"/>
              </a:rPr>
              <a:t>linked list </a:t>
            </a:r>
            <a:r>
              <a:rPr sz="2400" dirty="0">
                <a:latin typeface="Arial"/>
                <a:cs typeface="Arial"/>
              </a:rPr>
              <a:t>(As the last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node)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541083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Deleting 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node from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be deleted can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be: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first node in the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last node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Arial"/>
                <a:cs typeface="Arial"/>
              </a:rPr>
              <a:t>Anywhere </a:t>
            </a:r>
            <a:r>
              <a:rPr sz="2400" dirty="0">
                <a:latin typeface="Arial"/>
                <a:cs typeface="Arial"/>
              </a:rPr>
              <a:t>in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743200"/>
            <a:ext cx="54108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lang="en-IN" sz="6000" dirty="0" smtClean="0">
                <a:latin typeface="Arial"/>
                <a:cs typeface="Arial"/>
              </a:rPr>
              <a:t>THANK YOU</a:t>
            </a:r>
            <a:endParaRPr sz="6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8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11770" cy="3420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Running the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run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program, just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(gdb)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This </a:t>
            </a:r>
            <a:r>
              <a:rPr sz="2000" spc="-10" dirty="0">
                <a:latin typeface="Arial"/>
                <a:cs typeface="Arial"/>
              </a:rPr>
              <a:t>runs the </a:t>
            </a:r>
            <a:r>
              <a:rPr sz="2000" dirty="0">
                <a:latin typeface="Arial"/>
                <a:cs typeface="Arial"/>
              </a:rPr>
              <a:t>program.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spc="-10" dirty="0">
                <a:latin typeface="Arial"/>
                <a:cs typeface="Arial"/>
              </a:rPr>
              <a:t>it has </a:t>
            </a:r>
            <a:r>
              <a:rPr sz="2000" spc="-5" dirty="0">
                <a:latin typeface="Arial"/>
                <a:cs typeface="Arial"/>
              </a:rPr>
              <a:t>no serious </a:t>
            </a:r>
            <a:r>
              <a:rPr sz="2000" spc="-5" dirty="0" smtClean="0">
                <a:latin typeface="Arial"/>
                <a:cs typeface="Arial"/>
              </a:rPr>
              <a:t>problems</a:t>
            </a:r>
            <a:endParaRPr lang="en-IN" sz="20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/>
              <a:cs typeface="Arial"/>
            </a:endParaRPr>
          </a:p>
          <a:p>
            <a:pPr marL="12700" marR="1339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 the program </a:t>
            </a:r>
            <a:r>
              <a:rPr sz="2000" spc="-15" dirty="0" smtClean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issues, </a:t>
            </a:r>
            <a:r>
              <a:rPr sz="2000" spc="-10" dirty="0" err="1" smtClean="0">
                <a:latin typeface="Arial"/>
                <a:cs typeface="Arial"/>
              </a:rPr>
              <a:t>th</a:t>
            </a:r>
            <a:r>
              <a:rPr lang="en-IN" sz="2000" spc="-10" dirty="0" smtClean="0">
                <a:latin typeface="Arial"/>
                <a:cs typeface="Arial"/>
              </a:rPr>
              <a:t>en to get </a:t>
            </a:r>
            <a:r>
              <a:rPr sz="2000" spc="-5" dirty="0" smtClean="0">
                <a:latin typeface="Arial"/>
                <a:cs typeface="Arial"/>
              </a:rPr>
              <a:t>information </a:t>
            </a:r>
            <a:r>
              <a:rPr sz="2000" spc="-5" dirty="0">
                <a:latin typeface="Arial"/>
                <a:cs typeface="Arial"/>
              </a:rPr>
              <a:t>like </a:t>
            </a:r>
            <a:r>
              <a:rPr sz="2000" spc="-10" dirty="0">
                <a:latin typeface="Arial"/>
                <a:cs typeface="Arial"/>
              </a:rPr>
              <a:t>the line </a:t>
            </a:r>
            <a:r>
              <a:rPr sz="2000" spc="-5" dirty="0">
                <a:latin typeface="Arial"/>
                <a:cs typeface="Arial"/>
              </a:rPr>
              <a:t>number </a:t>
            </a:r>
            <a:r>
              <a:rPr sz="2000" spc="-15" dirty="0">
                <a:latin typeface="Arial"/>
                <a:cs typeface="Arial"/>
              </a:rPr>
              <a:t>where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crashed,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parameters to 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that caused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error: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615315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356670" y="5981258"/>
            <a:ext cx="1148283" cy="23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422" y="884681"/>
            <a:ext cx="7936230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b="1" dirty="0" smtClean="0"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36443"/>
              </p:ext>
            </p:extLst>
          </p:nvPr>
        </p:nvGraphicFramePr>
        <p:xfrm>
          <a:off x="685800" y="990599"/>
          <a:ext cx="7696201" cy="5357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5116"/>
                <a:gridCol w="1473484"/>
                <a:gridCol w="3657601"/>
              </a:tblGrid>
              <a:tr h="211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Shortcut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2110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the program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422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12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12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the source code at line 12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63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myfun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myfun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your source code starting at the definition of function myfun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1055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var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var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the current value of var. As well as variables, you can also print most C expressions, e.g. myList[i] + 10, student.name.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1055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backtrace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a backtrace of the functions that have been called to reach the current execution point in your program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422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10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10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a breakpoint at line 10 of your code.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633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myfun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myfun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a breakpoint at the start of the function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myfun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your code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  <a:tr h="615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breakpoint number 3.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48" marR="48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788275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5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Similar to “step,” the </a:t>
            </a:r>
            <a:r>
              <a:rPr sz="2400" spc="-5" dirty="0">
                <a:latin typeface="Arial"/>
                <a:cs typeface="Arial"/>
              </a:rPr>
              <a:t>“next” </a:t>
            </a:r>
            <a:r>
              <a:rPr sz="2400" spc="5" dirty="0">
                <a:latin typeface="Arial"/>
                <a:cs typeface="Arial"/>
              </a:rPr>
              <a:t>command </a:t>
            </a:r>
            <a:r>
              <a:rPr sz="2400" dirty="0">
                <a:latin typeface="Arial"/>
                <a:cs typeface="Arial"/>
              </a:rPr>
              <a:t>single-steps as  </a:t>
            </a:r>
            <a:r>
              <a:rPr sz="2400" spc="-10" dirty="0">
                <a:latin typeface="Arial"/>
                <a:cs typeface="Arial"/>
              </a:rPr>
              <a:t>well, </a:t>
            </a:r>
            <a:r>
              <a:rPr sz="2400" spc="-5" dirty="0">
                <a:latin typeface="Arial"/>
                <a:cs typeface="Arial"/>
              </a:rPr>
              <a:t>except </a:t>
            </a:r>
            <a:r>
              <a:rPr sz="2400" dirty="0">
                <a:latin typeface="Arial"/>
                <a:cs typeface="Arial"/>
              </a:rPr>
              <a:t>this one </a:t>
            </a:r>
            <a:r>
              <a:rPr sz="2400" spc="-225" dirty="0">
                <a:latin typeface="Arial"/>
                <a:cs typeface="Arial"/>
              </a:rPr>
              <a:t>doesn‟t </a:t>
            </a:r>
            <a:r>
              <a:rPr sz="2400" spc="-5" dirty="0">
                <a:latin typeface="Arial"/>
                <a:cs typeface="Arial"/>
              </a:rPr>
              <a:t>execute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line </a:t>
            </a:r>
            <a:r>
              <a:rPr sz="2400" spc="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sub-  </a:t>
            </a:r>
            <a:r>
              <a:rPr sz="2400" dirty="0">
                <a:latin typeface="Arial"/>
                <a:cs typeface="Arial"/>
              </a:rPr>
              <a:t>routine, it just treats it as one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instruction.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(gdb)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next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02880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Setting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watchpoints</a:t>
            </a:r>
            <a:endParaRPr sz="2000">
              <a:latin typeface="Arial"/>
              <a:cs typeface="Arial"/>
            </a:endParaRPr>
          </a:p>
          <a:p>
            <a:pPr marL="12700" marR="307975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Whereas </a:t>
            </a:r>
            <a:r>
              <a:rPr sz="2000" spc="-5" dirty="0">
                <a:latin typeface="Arial"/>
                <a:cs typeface="Arial"/>
              </a:rPr>
              <a:t>breakpoints </a:t>
            </a:r>
            <a:r>
              <a:rPr sz="2000" spc="-10" dirty="0">
                <a:latin typeface="Arial"/>
                <a:cs typeface="Arial"/>
              </a:rPr>
              <a:t>interrupt </a:t>
            </a:r>
            <a:r>
              <a:rPr sz="2000" spc="-5" dirty="0">
                <a:latin typeface="Arial"/>
                <a:cs typeface="Arial"/>
              </a:rPr>
              <a:t>the program at a </a:t>
            </a:r>
            <a:r>
              <a:rPr sz="2000" spc="-10" dirty="0">
                <a:latin typeface="Arial"/>
                <a:cs typeface="Arial"/>
              </a:rPr>
              <a:t>particular line </a:t>
            </a:r>
            <a:r>
              <a:rPr sz="2000" spc="-5" dirty="0">
                <a:latin typeface="Arial"/>
                <a:cs typeface="Arial"/>
              </a:rPr>
              <a:t>or  function, </a:t>
            </a:r>
            <a:r>
              <a:rPr sz="2000" spc="-10" dirty="0">
                <a:latin typeface="Arial"/>
                <a:cs typeface="Arial"/>
              </a:rPr>
              <a:t>watchpoints </a:t>
            </a:r>
            <a:r>
              <a:rPr sz="2000" spc="-5" dirty="0">
                <a:latin typeface="Arial"/>
                <a:cs typeface="Arial"/>
              </a:rPr>
              <a:t>act on </a:t>
            </a:r>
            <a:r>
              <a:rPr sz="2000" spc="-10" dirty="0">
                <a:latin typeface="Arial"/>
                <a:cs typeface="Arial"/>
              </a:rPr>
              <a:t>variables.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spc="-10" dirty="0">
                <a:latin typeface="Arial"/>
                <a:cs typeface="Arial"/>
              </a:rPr>
              <a:t>pause </a:t>
            </a:r>
            <a:r>
              <a:rPr sz="2000" spc="-5" dirty="0">
                <a:latin typeface="Arial"/>
                <a:cs typeface="Arial"/>
              </a:rPr>
              <a:t>the program  </a:t>
            </a:r>
            <a:r>
              <a:rPr sz="2000" spc="-15" dirty="0">
                <a:latin typeface="Arial"/>
                <a:cs typeface="Arial"/>
              </a:rPr>
              <a:t>whenever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watched </a:t>
            </a:r>
            <a:r>
              <a:rPr sz="2000" spc="-145" dirty="0">
                <a:latin typeface="Arial"/>
                <a:cs typeface="Arial"/>
              </a:rPr>
              <a:t>variable‟s </a:t>
            </a:r>
            <a:r>
              <a:rPr sz="2000" spc="-15" dirty="0">
                <a:latin typeface="Arial"/>
                <a:cs typeface="Arial"/>
              </a:rPr>
              <a:t>value is </a:t>
            </a:r>
            <a:r>
              <a:rPr sz="2000" spc="-5" dirty="0">
                <a:latin typeface="Arial"/>
                <a:cs typeface="Arial"/>
              </a:rPr>
              <a:t>modified. For example, </a:t>
            </a:r>
            <a:r>
              <a:rPr sz="2000" spc="-6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following watch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(gdb) watch </a:t>
            </a:r>
            <a:r>
              <a:rPr sz="2000" spc="10" dirty="0">
                <a:latin typeface="Arial"/>
                <a:cs typeface="Arial"/>
              </a:rPr>
              <a:t>my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Arial"/>
                <a:cs typeface="Arial"/>
              </a:rPr>
              <a:t>Now, </a:t>
            </a:r>
            <a:r>
              <a:rPr sz="2000" spc="-15" dirty="0">
                <a:latin typeface="Arial"/>
                <a:cs typeface="Arial"/>
              </a:rPr>
              <a:t>whenever </a:t>
            </a:r>
            <a:r>
              <a:rPr sz="2000" spc="10" dirty="0">
                <a:latin typeface="Arial"/>
                <a:cs typeface="Arial"/>
              </a:rPr>
              <a:t>my </a:t>
            </a:r>
            <a:r>
              <a:rPr sz="2000" spc="-290" dirty="0">
                <a:latin typeface="Arial"/>
                <a:cs typeface="Arial"/>
              </a:rPr>
              <a:t>var‟s </a:t>
            </a:r>
            <a:r>
              <a:rPr sz="2000" spc="-10" dirty="0">
                <a:latin typeface="Arial"/>
                <a:cs typeface="Arial"/>
              </a:rPr>
              <a:t>value is </a:t>
            </a:r>
            <a:r>
              <a:rPr sz="2000" spc="-5" dirty="0">
                <a:latin typeface="Arial"/>
                <a:cs typeface="Arial"/>
              </a:rPr>
              <a:t>modified,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program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interrupt and print out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old </a:t>
            </a:r>
            <a:r>
              <a:rPr sz="2000" spc="-10" dirty="0">
                <a:latin typeface="Arial"/>
                <a:cs typeface="Arial"/>
              </a:rPr>
              <a:t>and new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You </a:t>
            </a:r>
            <a:r>
              <a:rPr sz="2000" spc="5" dirty="0">
                <a:latin typeface="Arial"/>
                <a:cs typeface="Arial"/>
              </a:rPr>
              <a:t>may </a:t>
            </a:r>
            <a:r>
              <a:rPr sz="2000" spc="-15" dirty="0">
                <a:latin typeface="Arial"/>
                <a:cs typeface="Arial"/>
              </a:rPr>
              <a:t>wonder </a:t>
            </a:r>
            <a:r>
              <a:rPr sz="2000" spc="-10" dirty="0">
                <a:latin typeface="Arial"/>
                <a:cs typeface="Arial"/>
              </a:rPr>
              <a:t>how gdb </a:t>
            </a:r>
            <a:r>
              <a:rPr sz="2000" spc="-5" dirty="0">
                <a:latin typeface="Arial"/>
                <a:cs typeface="Arial"/>
              </a:rPr>
              <a:t>determines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named </a:t>
            </a:r>
            <a:r>
              <a:rPr sz="2000" spc="10" dirty="0">
                <a:latin typeface="Arial"/>
                <a:cs typeface="Arial"/>
              </a:rPr>
              <a:t>my </a:t>
            </a:r>
            <a:r>
              <a:rPr sz="2000" spc="-10" dirty="0">
                <a:latin typeface="Arial"/>
                <a:cs typeface="Arial"/>
              </a:rPr>
              <a:t>var 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watch if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more </a:t>
            </a:r>
            <a:r>
              <a:rPr sz="2000" spc="-10" dirty="0">
                <a:latin typeface="Arial"/>
                <a:cs typeface="Arial"/>
              </a:rPr>
              <a:t>than one </a:t>
            </a:r>
            <a:r>
              <a:rPr sz="2000" spc="-5" dirty="0">
                <a:latin typeface="Arial"/>
                <a:cs typeface="Arial"/>
              </a:rPr>
              <a:t>declared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dirty="0">
                <a:latin typeface="Arial"/>
                <a:cs typeface="Arial"/>
              </a:rPr>
              <a:t>program. </a:t>
            </a:r>
            <a:r>
              <a:rPr sz="2000" spc="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answer (perhaps unfortunately) is that it relies upon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variable‟s  </a:t>
            </a:r>
            <a:r>
              <a:rPr sz="2000" spc="-5" dirty="0">
                <a:latin typeface="Arial"/>
                <a:cs typeface="Arial"/>
              </a:rPr>
              <a:t>scope, </a:t>
            </a:r>
            <a:r>
              <a:rPr sz="2000" spc="-10" dirty="0">
                <a:latin typeface="Arial"/>
                <a:cs typeface="Arial"/>
              </a:rPr>
              <a:t>relative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where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program at the </a:t>
            </a:r>
            <a:r>
              <a:rPr sz="2000" dirty="0">
                <a:latin typeface="Arial"/>
                <a:cs typeface="Arial"/>
              </a:rPr>
              <a:t>time </a:t>
            </a:r>
            <a:r>
              <a:rPr sz="2000" spc="-5" dirty="0">
                <a:latin typeface="Arial"/>
                <a:cs typeface="Arial"/>
              </a:rPr>
              <a:t>of the  </a:t>
            </a:r>
            <a:r>
              <a:rPr sz="2000" spc="-10" dirty="0">
                <a:latin typeface="Arial"/>
                <a:cs typeface="Arial"/>
              </a:rPr>
              <a:t>watch.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just means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remember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tricky </a:t>
            </a:r>
            <a:r>
              <a:rPr sz="2000" spc="-10" dirty="0">
                <a:latin typeface="Arial"/>
                <a:cs typeface="Arial"/>
              </a:rPr>
              <a:t>nuances  </a:t>
            </a:r>
            <a:r>
              <a:rPr sz="2000" spc="-5" dirty="0">
                <a:latin typeface="Arial"/>
                <a:cs typeface="Arial"/>
              </a:rPr>
              <a:t>of scope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extent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657465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Other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useful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commands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- same as backtrace;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think of this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 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10" dirty="0">
                <a:latin typeface="Arial"/>
                <a:cs typeface="Arial"/>
              </a:rPr>
              <a:t>working </a:t>
            </a:r>
            <a:r>
              <a:rPr sz="2400" spc="-5" dirty="0">
                <a:latin typeface="Arial"/>
                <a:cs typeface="Arial"/>
              </a:rPr>
              <a:t>even </a:t>
            </a:r>
            <a:r>
              <a:rPr sz="2400" spc="-10" dirty="0">
                <a:latin typeface="Arial"/>
                <a:cs typeface="Arial"/>
              </a:rPr>
              <a:t>when </a:t>
            </a:r>
            <a:r>
              <a:rPr sz="2400" spc="-270" dirty="0">
                <a:latin typeface="Arial"/>
                <a:cs typeface="Arial"/>
              </a:rPr>
              <a:t>you‟re </a:t>
            </a:r>
            <a:r>
              <a:rPr sz="2400" spc="-5" dirty="0">
                <a:latin typeface="Arial"/>
                <a:cs typeface="Arial"/>
              </a:rPr>
              <a:t>still in </a:t>
            </a:r>
            <a:r>
              <a:rPr sz="2400" dirty="0">
                <a:latin typeface="Arial"/>
                <a:cs typeface="Arial"/>
              </a:rPr>
              <a:t>the middle of the 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finish </a:t>
            </a:r>
            <a:r>
              <a:rPr sz="2400" spc="-5" dirty="0">
                <a:latin typeface="Arial"/>
                <a:cs typeface="Arial"/>
              </a:rPr>
              <a:t>- </a:t>
            </a:r>
            <a:r>
              <a:rPr sz="2400" dirty="0">
                <a:latin typeface="Arial"/>
                <a:cs typeface="Arial"/>
              </a:rPr>
              <a:t>runs until the </a:t>
            </a:r>
            <a:r>
              <a:rPr sz="2400" spc="-5" dirty="0">
                <a:latin typeface="Arial"/>
                <a:cs typeface="Arial"/>
              </a:rPr>
              <a:t>current </a:t>
            </a:r>
            <a:r>
              <a:rPr sz="2400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finished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2700" marR="46990">
              <a:lnSpc>
                <a:spcPct val="100000"/>
              </a:lnSpc>
            </a:pPr>
            <a:r>
              <a:rPr sz="2400" b="1" dirty="0" smtClean="0">
                <a:latin typeface="Arial"/>
                <a:cs typeface="Arial"/>
              </a:rPr>
              <a:t>info </a:t>
            </a:r>
            <a:r>
              <a:rPr sz="2400" b="1" dirty="0">
                <a:latin typeface="Arial"/>
                <a:cs typeface="Arial"/>
              </a:rPr>
              <a:t>breakpoints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shows </a:t>
            </a:r>
            <a:r>
              <a:rPr sz="2400" dirty="0">
                <a:latin typeface="Arial"/>
                <a:cs typeface="Arial"/>
              </a:rPr>
              <a:t>information about all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declared  breakpoints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4033</Words>
  <Application>Microsoft Office PowerPoint</Application>
  <PresentationFormat>On-screen Show (4:3)</PresentationFormat>
  <Paragraphs>422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Carlito</vt:lpstr>
      <vt:lpstr>Garamond</vt:lpstr>
      <vt:lpstr>Times New Roman</vt:lpstr>
      <vt:lpstr>Organic</vt:lpstr>
      <vt:lpstr>Problem Solving with C unit 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#include &lt;stdio.h&gt;  typedef struct individual</vt:lpstr>
      <vt:lpstr>PowerPoint Presentation</vt:lpstr>
      <vt:lpstr>PowerPoint Presentation</vt:lpstr>
      <vt:lpstr>Array of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to Structures as structure members Any pointer can be a member of a structure. This includes a pointer that  points to a structure. A pointer structure member that points to the same type  of structure is also permitted. This is called a self-referential structure.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anandms</dc:creator>
  <cp:lastModifiedBy>USER</cp:lastModifiedBy>
  <cp:revision>7</cp:revision>
  <dcterms:created xsi:type="dcterms:W3CDTF">2020-04-06T05:47:51Z</dcterms:created>
  <dcterms:modified xsi:type="dcterms:W3CDTF">2020-04-06T07:16:03Z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2020-04-06T00:00:00Z</vt:filetime>
  </property>
</Properties>
</file>