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8"/>
  </p:notesMasterIdLst>
  <p:sldIdLst>
    <p:sldId id="256" r:id="rId2"/>
    <p:sldId id="257" r:id="rId3"/>
    <p:sldId id="258" r:id="rId4"/>
    <p:sldId id="265" r:id="rId5"/>
    <p:sldId id="264" r:id="rId6"/>
    <p:sldId id="259" r:id="rId7"/>
    <p:sldId id="260" r:id="rId8"/>
    <p:sldId id="261" r:id="rId9"/>
    <p:sldId id="262" r:id="rId10"/>
    <p:sldId id="263" r:id="rId11"/>
    <p:sldId id="266" r:id="rId12"/>
    <p:sldId id="268" r:id="rId13"/>
    <p:sldId id="267" r:id="rId14"/>
    <p:sldId id="269" r:id="rId15"/>
    <p:sldId id="270" r:id="rId16"/>
    <p:sldId id="271" r:id="rId17"/>
    <p:sldId id="272" r:id="rId18"/>
    <p:sldId id="273" r:id="rId19"/>
    <p:sldId id="274" r:id="rId20"/>
    <p:sldId id="277" r:id="rId21"/>
    <p:sldId id="275" r:id="rId22"/>
    <p:sldId id="276" r:id="rId23"/>
    <p:sldId id="278" r:id="rId24"/>
    <p:sldId id="279" r:id="rId25"/>
    <p:sldId id="280" r:id="rId26"/>
    <p:sldId id="287" r:id="rId27"/>
    <p:sldId id="288" r:id="rId28"/>
    <p:sldId id="286" r:id="rId29"/>
    <p:sldId id="281" r:id="rId30"/>
    <p:sldId id="284" r:id="rId31"/>
    <p:sldId id="285" r:id="rId32"/>
    <p:sldId id="282" r:id="rId33"/>
    <p:sldId id="283" r:id="rId34"/>
    <p:sldId id="289" r:id="rId35"/>
    <p:sldId id="290" r:id="rId36"/>
    <p:sldId id="292" r:id="rId37"/>
    <p:sldId id="293" r:id="rId38"/>
    <p:sldId id="291" r:id="rId39"/>
    <p:sldId id="294" r:id="rId40"/>
    <p:sldId id="295" r:id="rId41"/>
    <p:sldId id="298" r:id="rId42"/>
    <p:sldId id="296" r:id="rId43"/>
    <p:sldId id="299" r:id="rId44"/>
    <p:sldId id="300" r:id="rId45"/>
    <p:sldId id="301" r:id="rId46"/>
    <p:sldId id="3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22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CD1D0E-0491-44BF-BFD9-1B03E6B0BE96}" type="datetimeFigureOut">
              <a:rPr lang="en-US" smtClean="0"/>
              <a:t>06-Apr-20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6EE6DA-6FC1-475E-B2A8-46F1493F10E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F7E07022-8256-482C-AA55-E2511A34272E}" type="datetime1">
              <a:rPr lang="en-US" smtClean="0"/>
              <a:t>06-Apr-20</a:t>
            </a:fld>
            <a:endParaRPr lang="en-US"/>
          </a:p>
        </p:txBody>
      </p:sp>
      <p:sp>
        <p:nvSpPr>
          <p:cNvPr id="5" name="Footer Placeholder 4"/>
          <p:cNvSpPr>
            <a:spLocks noGrp="1"/>
          </p:cNvSpPr>
          <p:nvPr>
            <p:ph type="ftr" sz="quarter" idx="11"/>
          </p:nvPr>
        </p:nvSpPr>
        <p:spPr/>
        <p:txBody>
          <a:bodyPr/>
          <a:lstStyle/>
          <a:p>
            <a:r>
              <a:rPr lang="en-US" smtClean="0"/>
              <a:t>Dept. of CSE, PESU</a:t>
            </a:r>
            <a:endParaRPr lang="en-US"/>
          </a:p>
        </p:txBody>
      </p:sp>
      <p:sp>
        <p:nvSpPr>
          <p:cNvPr id="6" name="Slide Number Placeholder 5"/>
          <p:cNvSpPr>
            <a:spLocks noGrp="1"/>
          </p:cNvSpPr>
          <p:nvPr>
            <p:ph type="sldNum" sz="quarter" idx="12"/>
          </p:nvPr>
        </p:nvSpPr>
        <p:spPr/>
        <p:txBody>
          <a:bodyPr/>
          <a:lstStyle/>
          <a:p>
            <a:fld id="{6060F6C8-62A9-4996-A67F-E77401A47502}"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CBA251-206A-429F-BCF0-0D6D4EDBFE4C}" type="datetime1">
              <a:rPr lang="en-US" smtClean="0"/>
              <a:t>06-Apr-20</a:t>
            </a:fld>
            <a:endParaRPr lang="en-US"/>
          </a:p>
        </p:txBody>
      </p:sp>
      <p:sp>
        <p:nvSpPr>
          <p:cNvPr id="5" name="Footer Placeholder 4"/>
          <p:cNvSpPr>
            <a:spLocks noGrp="1"/>
          </p:cNvSpPr>
          <p:nvPr>
            <p:ph type="ftr" sz="quarter" idx="11"/>
          </p:nvPr>
        </p:nvSpPr>
        <p:spPr/>
        <p:txBody>
          <a:bodyPr/>
          <a:lstStyle/>
          <a:p>
            <a:r>
              <a:rPr lang="en-US" smtClean="0"/>
              <a:t>Dept. of CSE, PESU</a:t>
            </a:r>
            <a:endParaRPr lang="en-US"/>
          </a:p>
        </p:txBody>
      </p:sp>
      <p:sp>
        <p:nvSpPr>
          <p:cNvPr id="6" name="Slide Number Placeholder 5"/>
          <p:cNvSpPr>
            <a:spLocks noGrp="1"/>
          </p:cNvSpPr>
          <p:nvPr>
            <p:ph type="sldNum" sz="quarter" idx="12"/>
          </p:nvPr>
        </p:nvSpPr>
        <p:spPr/>
        <p:txBody>
          <a:bodyPr/>
          <a:lstStyle/>
          <a:p>
            <a:fld id="{6060F6C8-62A9-4996-A67F-E77401A475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03ADB6-63D2-48AA-9C71-8558F67E5364}" type="datetime1">
              <a:rPr lang="en-US" smtClean="0"/>
              <a:t>06-Apr-20</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Dept. of CSE, PESU</a:t>
            </a:r>
            <a:endParaRPr lang="en-US"/>
          </a:p>
        </p:txBody>
      </p:sp>
      <p:sp>
        <p:nvSpPr>
          <p:cNvPr id="6" name="Slide Number Placeholder 5"/>
          <p:cNvSpPr>
            <a:spLocks noGrp="1"/>
          </p:cNvSpPr>
          <p:nvPr>
            <p:ph type="sldNum" sz="quarter" idx="12"/>
          </p:nvPr>
        </p:nvSpPr>
        <p:spPr/>
        <p:txBody>
          <a:bodyPr/>
          <a:lstStyle/>
          <a:p>
            <a:fld id="{6060F6C8-62A9-4996-A67F-E77401A475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4369A3-04F6-4B0E-A668-528CDA141014}" type="datetime1">
              <a:rPr lang="en-US" smtClean="0"/>
              <a:t>06-Apr-20</a:t>
            </a:fld>
            <a:endParaRPr lang="en-US"/>
          </a:p>
        </p:txBody>
      </p:sp>
      <p:sp>
        <p:nvSpPr>
          <p:cNvPr id="5" name="Footer Placeholder 4"/>
          <p:cNvSpPr>
            <a:spLocks noGrp="1"/>
          </p:cNvSpPr>
          <p:nvPr>
            <p:ph type="ftr" sz="quarter" idx="11"/>
          </p:nvPr>
        </p:nvSpPr>
        <p:spPr/>
        <p:txBody>
          <a:bodyPr/>
          <a:lstStyle/>
          <a:p>
            <a:r>
              <a:rPr lang="en-US" smtClean="0"/>
              <a:t>Dept. of CSE, PESU</a:t>
            </a:r>
            <a:endParaRPr lang="en-US"/>
          </a:p>
        </p:txBody>
      </p:sp>
      <p:sp>
        <p:nvSpPr>
          <p:cNvPr id="6" name="Slide Number Placeholder 5"/>
          <p:cNvSpPr>
            <a:spLocks noGrp="1"/>
          </p:cNvSpPr>
          <p:nvPr>
            <p:ph type="sldNum" sz="quarter" idx="12"/>
          </p:nvPr>
        </p:nvSpPr>
        <p:spPr/>
        <p:txBody>
          <a:bodyPr/>
          <a:lstStyle/>
          <a:p>
            <a:fld id="{6060F6C8-62A9-4996-A67F-E77401A475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AABF770-45AE-4DFB-87DA-7E58B2CD6E53}" type="datetime1">
              <a:rPr lang="en-US" smtClean="0"/>
              <a:t>06-Apr-20</a:t>
            </a:fld>
            <a:endParaRPr lang="en-US"/>
          </a:p>
        </p:txBody>
      </p:sp>
      <p:sp>
        <p:nvSpPr>
          <p:cNvPr id="5" name="Footer Placeholder 4"/>
          <p:cNvSpPr>
            <a:spLocks noGrp="1"/>
          </p:cNvSpPr>
          <p:nvPr>
            <p:ph type="ftr" sz="quarter" idx="11"/>
          </p:nvPr>
        </p:nvSpPr>
        <p:spPr/>
        <p:txBody>
          <a:bodyPr/>
          <a:lstStyle/>
          <a:p>
            <a:r>
              <a:rPr lang="en-US" smtClean="0"/>
              <a:t>Dept. of CSE, PESU</a:t>
            </a:r>
            <a:endParaRPr lang="en-US"/>
          </a:p>
        </p:txBody>
      </p:sp>
      <p:sp>
        <p:nvSpPr>
          <p:cNvPr id="6" name="Slide Number Placeholder 5"/>
          <p:cNvSpPr>
            <a:spLocks noGrp="1"/>
          </p:cNvSpPr>
          <p:nvPr>
            <p:ph type="sldNum" sz="quarter" idx="12"/>
          </p:nvPr>
        </p:nvSpPr>
        <p:spPr/>
        <p:txBody>
          <a:bodyPr/>
          <a:lstStyle/>
          <a:p>
            <a:fld id="{6060F6C8-62A9-4996-A67F-E77401A4750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39288DE-A213-4769-878B-D7ADB6ED0812}" type="datetime1">
              <a:rPr lang="en-US" smtClean="0"/>
              <a:t>06-Apr-20</a:t>
            </a:fld>
            <a:endParaRPr lang="en-US"/>
          </a:p>
        </p:txBody>
      </p:sp>
      <p:sp>
        <p:nvSpPr>
          <p:cNvPr id="6" name="Footer Placeholder 5"/>
          <p:cNvSpPr>
            <a:spLocks noGrp="1"/>
          </p:cNvSpPr>
          <p:nvPr>
            <p:ph type="ftr" sz="quarter" idx="11"/>
          </p:nvPr>
        </p:nvSpPr>
        <p:spPr/>
        <p:txBody>
          <a:bodyPr/>
          <a:lstStyle/>
          <a:p>
            <a:r>
              <a:rPr lang="en-US" smtClean="0"/>
              <a:t>Dept. of CSE, PESU</a:t>
            </a:r>
            <a:endParaRPr lang="en-US"/>
          </a:p>
        </p:txBody>
      </p:sp>
      <p:sp>
        <p:nvSpPr>
          <p:cNvPr id="7" name="Slide Number Placeholder 6"/>
          <p:cNvSpPr>
            <a:spLocks noGrp="1"/>
          </p:cNvSpPr>
          <p:nvPr>
            <p:ph type="sldNum" sz="quarter" idx="12"/>
          </p:nvPr>
        </p:nvSpPr>
        <p:spPr/>
        <p:txBody>
          <a:bodyPr/>
          <a:lstStyle/>
          <a:p>
            <a:fld id="{6060F6C8-62A9-4996-A67F-E77401A475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A9ADAFB-2F12-42AB-B54C-09E949356807}" type="datetime1">
              <a:rPr lang="en-US" smtClean="0"/>
              <a:t>06-Apr-20</a:t>
            </a:fld>
            <a:endParaRPr lang="en-US"/>
          </a:p>
        </p:txBody>
      </p:sp>
      <p:sp>
        <p:nvSpPr>
          <p:cNvPr id="8" name="Footer Placeholder 7"/>
          <p:cNvSpPr>
            <a:spLocks noGrp="1"/>
          </p:cNvSpPr>
          <p:nvPr>
            <p:ph type="ftr" sz="quarter" idx="11"/>
          </p:nvPr>
        </p:nvSpPr>
        <p:spPr/>
        <p:txBody>
          <a:bodyPr/>
          <a:lstStyle/>
          <a:p>
            <a:r>
              <a:rPr lang="en-US" smtClean="0"/>
              <a:t>Dept. of CSE, PESU</a:t>
            </a:r>
            <a:endParaRPr lang="en-US"/>
          </a:p>
        </p:txBody>
      </p:sp>
      <p:sp>
        <p:nvSpPr>
          <p:cNvPr id="9" name="Slide Number Placeholder 8"/>
          <p:cNvSpPr>
            <a:spLocks noGrp="1"/>
          </p:cNvSpPr>
          <p:nvPr>
            <p:ph type="sldNum" sz="quarter" idx="12"/>
          </p:nvPr>
        </p:nvSpPr>
        <p:spPr/>
        <p:txBody>
          <a:bodyPr/>
          <a:lstStyle/>
          <a:p>
            <a:fld id="{6060F6C8-62A9-4996-A67F-E77401A475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052F29-4D6C-4879-9E54-66D1D35FD6FC}" type="datetime1">
              <a:rPr lang="en-US" smtClean="0"/>
              <a:t>06-Apr-20</a:t>
            </a:fld>
            <a:endParaRPr lang="en-US"/>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1E3575-34F6-4F0C-9496-9FC77008488A}" type="datetime1">
              <a:rPr lang="en-US" smtClean="0"/>
              <a:t>06-Apr-20</a:t>
            </a:fld>
            <a:endParaRPr lang="en-US"/>
          </a:p>
        </p:txBody>
      </p:sp>
      <p:sp>
        <p:nvSpPr>
          <p:cNvPr id="3" name="Footer Placeholder 2"/>
          <p:cNvSpPr>
            <a:spLocks noGrp="1"/>
          </p:cNvSpPr>
          <p:nvPr>
            <p:ph type="ftr" sz="quarter" idx="11"/>
          </p:nvPr>
        </p:nvSpPr>
        <p:spPr/>
        <p:txBody>
          <a:bodyPr/>
          <a:lstStyle/>
          <a:p>
            <a:r>
              <a:rPr lang="en-US" smtClean="0"/>
              <a:t>Dept. of CSE, PESU</a:t>
            </a:r>
            <a:endParaRPr lang="en-US"/>
          </a:p>
        </p:txBody>
      </p:sp>
      <p:sp>
        <p:nvSpPr>
          <p:cNvPr id="4" name="Slide Number Placeholder 3"/>
          <p:cNvSpPr>
            <a:spLocks noGrp="1"/>
          </p:cNvSpPr>
          <p:nvPr>
            <p:ph type="sldNum" sz="quarter" idx="12"/>
          </p:nvPr>
        </p:nvSpPr>
        <p:spPr/>
        <p:txBody>
          <a:bodyPr/>
          <a:lstStyle/>
          <a:p>
            <a:fld id="{6060F6C8-62A9-4996-A67F-E77401A475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B5631D0-E379-4A36-A045-20B4AF7F8BD0}" type="datetime1">
              <a:rPr lang="en-US" smtClean="0"/>
              <a:t>06-Apr-20</a:t>
            </a:fld>
            <a:endParaRPr lang="en-US"/>
          </a:p>
        </p:txBody>
      </p:sp>
      <p:sp>
        <p:nvSpPr>
          <p:cNvPr id="6" name="Footer Placeholder 5"/>
          <p:cNvSpPr>
            <a:spLocks noGrp="1"/>
          </p:cNvSpPr>
          <p:nvPr>
            <p:ph type="ftr" sz="quarter" idx="11"/>
          </p:nvPr>
        </p:nvSpPr>
        <p:spPr/>
        <p:txBody>
          <a:bodyPr/>
          <a:lstStyle/>
          <a:p>
            <a:r>
              <a:rPr lang="en-US" smtClean="0"/>
              <a:t>Dept. of CSE, PESU</a:t>
            </a:r>
            <a:endParaRPr lang="en-US"/>
          </a:p>
        </p:txBody>
      </p:sp>
      <p:sp>
        <p:nvSpPr>
          <p:cNvPr id="7" name="Slide Number Placeholder 6"/>
          <p:cNvSpPr>
            <a:spLocks noGrp="1"/>
          </p:cNvSpPr>
          <p:nvPr>
            <p:ph type="sldNum" sz="quarter" idx="12"/>
          </p:nvPr>
        </p:nvSpPr>
        <p:spPr/>
        <p:txBody>
          <a:bodyPr/>
          <a:lstStyle/>
          <a:p>
            <a:fld id="{6060F6C8-62A9-4996-A67F-E77401A47502}"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52F74B2-9AA1-4B29-9909-27BEBA160497}" type="datetime1">
              <a:rPr lang="en-US" smtClean="0"/>
              <a:t>06-Apr-20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Dept. of CSE, PESU</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6060F6C8-62A9-4996-A67F-E77401A4750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4000" t="73000" r="72000"/>
          </a:stretch>
        </a:blipFill>
        <a:effectLst/>
      </p:bgPr>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418962A-B3BC-48FC-B5C8-C2CBC8B5F66D}" type="datetime1">
              <a:rPr lang="en-US" smtClean="0"/>
              <a:t>06-Apr-20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smtClean="0"/>
              <a:t>Dept. of CSE, PESU</a:t>
            </a:r>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6060F6C8-62A9-4996-A67F-E77401A475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youtube.com/watch?v=xiIoa2rfAaQ"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mailto:chinmaysubraybhat@pes.ed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19200"/>
            <a:ext cx="8077200" cy="1673352"/>
          </a:xfrm>
        </p:spPr>
        <p:txBody>
          <a:bodyPr/>
          <a:lstStyle/>
          <a:p>
            <a:pPr algn="ctr"/>
            <a:r>
              <a:rPr lang="en-US" dirty="0" smtClean="0"/>
              <a:t>Problem Solving With C (PSWC)		</a:t>
            </a:r>
            <a:endParaRPr lang="en-US" dirty="0"/>
          </a:p>
        </p:txBody>
      </p:sp>
      <p:sp>
        <p:nvSpPr>
          <p:cNvPr id="3" name="Subtitle 2"/>
          <p:cNvSpPr>
            <a:spLocks noGrp="1"/>
          </p:cNvSpPr>
          <p:nvPr>
            <p:ph type="subTitle" idx="1"/>
          </p:nvPr>
        </p:nvSpPr>
        <p:spPr>
          <a:xfrm>
            <a:off x="3124200" y="5181600"/>
            <a:ext cx="5486400" cy="1499616"/>
          </a:xfrm>
        </p:spPr>
        <p:txBody>
          <a:bodyPr>
            <a:normAutofit/>
          </a:bodyPr>
          <a:lstStyle/>
          <a:p>
            <a:pPr algn="ctr"/>
            <a:r>
              <a:rPr lang="en-US" b="1" dirty="0" smtClean="0">
                <a:solidFill>
                  <a:schemeClr val="bg1">
                    <a:lumMod val="95000"/>
                    <a:lumOff val="5000"/>
                  </a:schemeClr>
                </a:solidFill>
              </a:rPr>
              <a:t>For R and U section [2019-20 Batch]</a:t>
            </a:r>
          </a:p>
          <a:p>
            <a:pPr algn="ctr"/>
            <a:r>
              <a:rPr lang="en-US" dirty="0" smtClean="0">
                <a:solidFill>
                  <a:schemeClr val="bg1">
                    <a:lumMod val="95000"/>
                    <a:lumOff val="5000"/>
                  </a:schemeClr>
                </a:solidFill>
              </a:rPr>
              <a:t>By</a:t>
            </a:r>
          </a:p>
          <a:p>
            <a:pPr algn="ctr"/>
            <a:r>
              <a:rPr lang="en-US" b="1" dirty="0" smtClean="0">
                <a:solidFill>
                  <a:schemeClr val="bg1">
                    <a:lumMod val="95000"/>
                    <a:lumOff val="5000"/>
                  </a:schemeClr>
                </a:solidFill>
              </a:rPr>
              <a:t>Prof. </a:t>
            </a:r>
            <a:r>
              <a:rPr lang="en-US" b="1" dirty="0" err="1" smtClean="0">
                <a:solidFill>
                  <a:schemeClr val="bg1">
                    <a:lumMod val="95000"/>
                    <a:lumOff val="5000"/>
                  </a:schemeClr>
                </a:solidFill>
              </a:rPr>
              <a:t>Chinmay</a:t>
            </a:r>
            <a:r>
              <a:rPr lang="en-US" b="1" dirty="0" smtClean="0">
                <a:solidFill>
                  <a:schemeClr val="bg1">
                    <a:lumMod val="95000"/>
                    <a:lumOff val="5000"/>
                  </a:schemeClr>
                </a:solidFill>
              </a:rPr>
              <a:t> S </a:t>
            </a:r>
            <a:r>
              <a:rPr lang="en-US" b="1" dirty="0" err="1" smtClean="0">
                <a:solidFill>
                  <a:schemeClr val="bg1">
                    <a:lumMod val="95000"/>
                    <a:lumOff val="5000"/>
                  </a:schemeClr>
                </a:solidFill>
              </a:rPr>
              <a:t>Bhat</a:t>
            </a:r>
            <a:endParaRPr lang="en-US" b="1" dirty="0">
              <a:solidFill>
                <a:schemeClr val="bg1">
                  <a:lumMod val="95000"/>
                  <a:lumOff val="5000"/>
                </a:schemeClr>
              </a:solidFill>
            </a:endParaRPr>
          </a:p>
        </p:txBody>
      </p:sp>
      <p:sp>
        <p:nvSpPr>
          <p:cNvPr id="5" name="Footer Placeholder 4"/>
          <p:cNvSpPr>
            <a:spLocks noGrp="1"/>
          </p:cNvSpPr>
          <p:nvPr>
            <p:ph type="ftr" sz="quarter" idx="11"/>
          </p:nvPr>
        </p:nvSpPr>
        <p:spPr/>
        <p:txBody>
          <a:bodyPr/>
          <a:lstStyle/>
          <a:p>
            <a:r>
              <a:rPr lang="en-US" dirty="0" smtClean="0"/>
              <a:t>Dept. of CSE, PESU</a:t>
            </a:r>
            <a:endParaRPr lang="en-US" dirty="0"/>
          </a:p>
        </p:txBody>
      </p:sp>
      <p:sp>
        <p:nvSpPr>
          <p:cNvPr id="4" name="Slide Number Placeholder 3"/>
          <p:cNvSpPr>
            <a:spLocks noGrp="1"/>
          </p:cNvSpPr>
          <p:nvPr>
            <p:ph type="sldNum" sz="quarter" idx="12"/>
          </p:nvPr>
        </p:nvSpPr>
        <p:spPr/>
        <p:txBody>
          <a:bodyPr/>
          <a:lstStyle/>
          <a:p>
            <a:fld id="{6060F6C8-62A9-4996-A67F-E77401A47502}"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Accessing elements in 3 D </a:t>
            </a:r>
            <a:r>
              <a:rPr lang="en-US" dirty="0" smtClean="0"/>
              <a:t>Arrays</a:t>
            </a:r>
            <a:r>
              <a:rPr lang="en-US" dirty="0" smtClean="0"/>
              <a:t>:</a:t>
            </a:r>
            <a:endParaRPr lang="en-US" dirty="0"/>
          </a:p>
        </p:txBody>
      </p:sp>
      <p:sp>
        <p:nvSpPr>
          <p:cNvPr id="3" name="Content Placeholder 2"/>
          <p:cNvSpPr>
            <a:spLocks noGrp="1"/>
          </p:cNvSpPr>
          <p:nvPr>
            <p:ph idx="1"/>
          </p:nvPr>
        </p:nvSpPr>
        <p:spPr/>
        <p:txBody>
          <a:bodyPr/>
          <a:lstStyle/>
          <a:p>
            <a:r>
              <a:rPr lang="en-US" dirty="0" smtClean="0"/>
              <a:t>Definition:</a:t>
            </a:r>
          </a:p>
          <a:p>
            <a:pPr lvl="1"/>
            <a:r>
              <a:rPr lang="en-US" dirty="0" err="1" smtClean="0"/>
              <a:t>int</a:t>
            </a:r>
            <a:r>
              <a:rPr lang="en-US" dirty="0" smtClean="0"/>
              <a:t> </a:t>
            </a:r>
            <a:r>
              <a:rPr lang="en-US" dirty="0" err="1" smtClean="0"/>
              <a:t>arr</a:t>
            </a:r>
            <a:r>
              <a:rPr lang="en-US" dirty="0" smtClean="0"/>
              <a:t> [20][30][40</a:t>
            </a:r>
            <a:r>
              <a:rPr lang="en-US" dirty="0" smtClean="0"/>
              <a:t>];</a:t>
            </a:r>
          </a:p>
          <a:p>
            <a:pPr lvl="1"/>
            <a:r>
              <a:rPr lang="en-US" dirty="0" smtClean="0"/>
              <a:t>Memory ?</a:t>
            </a:r>
            <a:endParaRPr lang="en-US" dirty="0" smtClean="0"/>
          </a:p>
          <a:p>
            <a:r>
              <a:rPr lang="en-US" dirty="0" smtClean="0"/>
              <a:t>Access:</a:t>
            </a:r>
          </a:p>
          <a:p>
            <a:pPr lvl="1"/>
            <a:r>
              <a:rPr lang="en-US" dirty="0" smtClean="0"/>
              <a:t>Each </a:t>
            </a:r>
            <a:r>
              <a:rPr lang="en-US" dirty="0" smtClean="0"/>
              <a:t>element can be accessed as: </a:t>
            </a:r>
            <a:r>
              <a:rPr lang="en-US" dirty="0" err="1" smtClean="0"/>
              <a:t>arr</a:t>
            </a:r>
            <a:r>
              <a:rPr lang="en-US" dirty="0" smtClean="0"/>
              <a:t> [</a:t>
            </a:r>
            <a:r>
              <a:rPr lang="en-US" dirty="0" err="1" smtClean="0"/>
              <a:t>i</a:t>
            </a:r>
            <a:r>
              <a:rPr lang="en-US" dirty="0" smtClean="0"/>
              <a:t>][j][k</a:t>
            </a:r>
            <a:r>
              <a:rPr lang="en-US" dirty="0" smtClean="0"/>
              <a:t>]</a:t>
            </a:r>
          </a:p>
          <a:p>
            <a:pPr lvl="1"/>
            <a:r>
              <a:rPr lang="en-US" dirty="0" smtClean="0"/>
              <a:t>What about base address+ index concept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Programs:</a:t>
            </a:r>
            <a:endParaRPr lang="en-US" dirty="0"/>
          </a:p>
        </p:txBody>
      </p:sp>
      <p:sp>
        <p:nvSpPr>
          <p:cNvPr id="3" name="Content Placeholder 2"/>
          <p:cNvSpPr>
            <a:spLocks noGrp="1"/>
          </p:cNvSpPr>
          <p:nvPr>
            <p:ph idx="1"/>
          </p:nvPr>
        </p:nvSpPr>
        <p:spPr/>
        <p:txBody>
          <a:bodyPr/>
          <a:lstStyle/>
          <a:p>
            <a:r>
              <a:rPr lang="en-US" dirty="0" smtClean="0"/>
              <a:t>Write a program to find the sum of elements in a 3-D array [</a:t>
            </a:r>
            <a:r>
              <a:rPr lang="en-US" dirty="0" smtClean="0"/>
              <a:t>2x3x4]</a:t>
            </a:r>
          </a:p>
          <a:p>
            <a:pPr lvl="1"/>
            <a:r>
              <a:rPr lang="en-US" dirty="0" smtClean="0"/>
              <a:t>(DIY)</a:t>
            </a:r>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Multi-dimensional arrays and </a:t>
            </a:r>
            <a:r>
              <a:rPr lang="en-US" dirty="0" smtClean="0"/>
              <a:t>pointers:</a:t>
            </a:r>
            <a:endParaRPr lang="en-US" dirty="0"/>
          </a:p>
        </p:txBody>
      </p:sp>
      <p:sp>
        <p:nvSpPr>
          <p:cNvPr id="3" name="Content Placeholder 2"/>
          <p:cNvSpPr>
            <a:spLocks noGrp="1"/>
          </p:cNvSpPr>
          <p:nvPr>
            <p:ph idx="1"/>
          </p:nvPr>
        </p:nvSpPr>
        <p:spPr/>
        <p:txBody>
          <a:bodyPr>
            <a:normAutofit/>
          </a:bodyPr>
          <a:lstStyle/>
          <a:p>
            <a:r>
              <a:rPr lang="en-US" dirty="0" smtClean="0"/>
              <a:t>How to traverse the array using pointers?</a:t>
            </a:r>
          </a:p>
          <a:p>
            <a:r>
              <a:rPr lang="en-US" dirty="0" smtClean="0"/>
              <a:t>To store address of an address?</a:t>
            </a:r>
          </a:p>
          <a:p>
            <a:pPr lvl="1"/>
            <a:r>
              <a:rPr lang="en-US" dirty="0" err="1" smtClean="0"/>
              <a:t>int</a:t>
            </a:r>
            <a:r>
              <a:rPr lang="en-US" dirty="0" smtClean="0"/>
              <a:t> n=10;</a:t>
            </a:r>
          </a:p>
          <a:p>
            <a:pPr lvl="1"/>
            <a:r>
              <a:rPr lang="en-US" dirty="0" err="1" smtClean="0"/>
              <a:t>int</a:t>
            </a:r>
            <a:r>
              <a:rPr lang="en-US" dirty="0" smtClean="0"/>
              <a:t> *p= &amp;n;</a:t>
            </a:r>
          </a:p>
          <a:p>
            <a:pPr lvl="1"/>
            <a:r>
              <a:rPr lang="en-US" dirty="0" err="1" smtClean="0"/>
              <a:t>int</a:t>
            </a:r>
            <a:r>
              <a:rPr lang="en-US" dirty="0" smtClean="0"/>
              <a:t> **q=&amp;p;</a:t>
            </a:r>
          </a:p>
          <a:p>
            <a:pPr lvl="1"/>
            <a:r>
              <a:rPr lang="en-US" dirty="0" err="1" smtClean="0"/>
              <a:t>Int</a:t>
            </a:r>
            <a:r>
              <a:rPr lang="en-US" dirty="0" smtClean="0"/>
              <a:t>  ***r=&amp;q;</a:t>
            </a:r>
          </a:p>
          <a:p>
            <a:r>
              <a:rPr lang="en-US" dirty="0" smtClean="0"/>
              <a:t>Dereference at each level </a:t>
            </a:r>
          </a:p>
          <a:p>
            <a:pPr lvl="2">
              <a:buNone/>
            </a:pPr>
            <a:r>
              <a:rPr lang="en-US" dirty="0" smtClean="0"/>
              <a:t>That is by using * to pointer</a:t>
            </a:r>
          </a:p>
          <a:p>
            <a:pPr>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Multi-dimensional arrays and </a:t>
            </a:r>
            <a:r>
              <a:rPr lang="en-US" dirty="0" smtClean="0"/>
              <a:t>pointers:</a:t>
            </a:r>
            <a:endParaRPr lang="en-US" dirty="0"/>
          </a:p>
        </p:txBody>
      </p:sp>
      <p:sp>
        <p:nvSpPr>
          <p:cNvPr id="3" name="Content Placeholder 2"/>
          <p:cNvSpPr>
            <a:spLocks noGrp="1"/>
          </p:cNvSpPr>
          <p:nvPr>
            <p:ph idx="1"/>
          </p:nvPr>
        </p:nvSpPr>
        <p:spPr/>
        <p:txBody>
          <a:bodyPr>
            <a:normAutofit/>
          </a:bodyPr>
          <a:lstStyle/>
          <a:p>
            <a:r>
              <a:rPr lang="en-US" dirty="0" smtClean="0"/>
              <a:t>char </a:t>
            </a:r>
            <a:r>
              <a:rPr lang="en-US" dirty="0" smtClean="0"/>
              <a:t>board[3][3] = { {'1','2','3'}, {'4','5','6'}, {'7','8','9'} }; </a:t>
            </a:r>
            <a:endParaRPr lang="en-US" dirty="0" smtClean="0"/>
          </a:p>
          <a:p>
            <a:r>
              <a:rPr lang="en-US" dirty="0" smtClean="0"/>
              <a:t>char </a:t>
            </a:r>
            <a:r>
              <a:rPr lang="en-US" dirty="0" smtClean="0"/>
              <a:t>*</a:t>
            </a:r>
            <a:r>
              <a:rPr lang="en-US" dirty="0" err="1" smtClean="0"/>
              <a:t>pboard</a:t>
            </a:r>
            <a:r>
              <a:rPr lang="en-US" dirty="0" smtClean="0"/>
              <a:t> = *board; // A pointer to </a:t>
            </a:r>
            <a:r>
              <a:rPr lang="en-US" dirty="0" smtClean="0"/>
              <a:t>char</a:t>
            </a:r>
          </a:p>
          <a:p>
            <a:r>
              <a:rPr lang="nn-NO" dirty="0" smtClean="0"/>
              <a:t>for(int i = 0 ; i &lt; 9 ; ++i) </a:t>
            </a:r>
            <a:br>
              <a:rPr lang="nn-NO" dirty="0" smtClean="0"/>
            </a:br>
            <a:r>
              <a:rPr lang="nn-NO" dirty="0" smtClean="0"/>
              <a:t>	printf</a:t>
            </a:r>
            <a:r>
              <a:rPr lang="nn-NO" dirty="0" smtClean="0"/>
              <a:t>(" board: %c\n", *(pboard + i));</a:t>
            </a: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Multi-dimensional arrays and </a:t>
            </a:r>
            <a:r>
              <a:rPr lang="en-US" dirty="0" smtClean="0"/>
              <a:t>pointers: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 it works You initialize </a:t>
            </a:r>
            <a:r>
              <a:rPr lang="en-US" dirty="0" err="1" smtClean="0"/>
              <a:t>pboard</a:t>
            </a:r>
            <a:r>
              <a:rPr lang="en-US" dirty="0" smtClean="0"/>
              <a:t> with the address of the first element of the array, and then you use normal pointer arithmetic to move through the array: char *</a:t>
            </a:r>
            <a:r>
              <a:rPr lang="en-US" dirty="0" err="1" smtClean="0"/>
              <a:t>pboard</a:t>
            </a:r>
            <a:r>
              <a:rPr lang="en-US" dirty="0" smtClean="0"/>
              <a:t> = *board; // A pointer to char for(</a:t>
            </a:r>
            <a:r>
              <a:rPr lang="en-US" dirty="0" err="1" smtClean="0"/>
              <a:t>int</a:t>
            </a:r>
            <a:r>
              <a:rPr lang="en-US" dirty="0" smtClean="0"/>
              <a:t> </a:t>
            </a:r>
            <a:r>
              <a:rPr lang="en-US" dirty="0" err="1" smtClean="0"/>
              <a:t>i</a:t>
            </a:r>
            <a:r>
              <a:rPr lang="en-US" dirty="0" smtClean="0"/>
              <a:t> = 0 ; </a:t>
            </a:r>
            <a:r>
              <a:rPr lang="en-US" dirty="0" err="1" smtClean="0"/>
              <a:t>i</a:t>
            </a:r>
            <a:r>
              <a:rPr lang="en-US" dirty="0" smtClean="0"/>
              <a:t> &lt; 9 ; ++</a:t>
            </a:r>
            <a:r>
              <a:rPr lang="en-US" dirty="0" err="1" smtClean="0"/>
              <a:t>i</a:t>
            </a:r>
            <a:r>
              <a:rPr lang="en-US" dirty="0" smtClean="0"/>
              <a:t>) </a:t>
            </a:r>
            <a:r>
              <a:rPr lang="en-US" dirty="0" err="1" smtClean="0"/>
              <a:t>printf</a:t>
            </a:r>
            <a:r>
              <a:rPr lang="en-US" dirty="0" smtClean="0"/>
              <a:t>(" board: %c\n", *(</a:t>
            </a:r>
            <a:r>
              <a:rPr lang="en-US" dirty="0" err="1" smtClean="0"/>
              <a:t>pboard</a:t>
            </a:r>
            <a:r>
              <a:rPr lang="en-US" dirty="0" smtClean="0"/>
              <a:t> + </a:t>
            </a:r>
            <a:r>
              <a:rPr lang="en-US" dirty="0" err="1" smtClean="0"/>
              <a:t>i</a:t>
            </a:r>
            <a:r>
              <a:rPr lang="en-US" dirty="0" smtClean="0"/>
              <a:t>));</a:t>
            </a:r>
          </a:p>
          <a:p>
            <a:r>
              <a:rPr lang="en-US" dirty="0" smtClean="0"/>
              <a:t>Note how you dereference board to obtain the address you want (with *board). This is necessary because board by itself is of type char**, a pointer to a pointer, and is the address of the </a:t>
            </a:r>
            <a:r>
              <a:rPr lang="en-US" dirty="0" err="1" smtClean="0"/>
              <a:t>subarray</a:t>
            </a:r>
            <a:r>
              <a:rPr lang="en-US" dirty="0" smtClean="0"/>
              <a:t> board[0]. It is not the address of an element, which must be of type char*. </a:t>
            </a:r>
          </a:p>
          <a:p>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Allocation</a:t>
            </a:r>
            <a:endParaRPr lang="en-US" dirty="0"/>
          </a:p>
        </p:txBody>
      </p:sp>
      <p:sp>
        <p:nvSpPr>
          <p:cNvPr id="3" name="Content Placeholder 2"/>
          <p:cNvSpPr>
            <a:spLocks noGrp="1"/>
          </p:cNvSpPr>
          <p:nvPr>
            <p:ph idx="1"/>
          </p:nvPr>
        </p:nvSpPr>
        <p:spPr/>
        <p:txBody>
          <a:bodyPr/>
          <a:lstStyle/>
          <a:p>
            <a:r>
              <a:rPr lang="en-US" dirty="0" smtClean="0"/>
              <a:t>Static Memory Allocation</a:t>
            </a:r>
          </a:p>
          <a:p>
            <a:pPr lvl="1"/>
            <a:r>
              <a:rPr lang="en-US" dirty="0" err="1" smtClean="0"/>
              <a:t>int</a:t>
            </a:r>
            <a:r>
              <a:rPr lang="en-US" dirty="0" smtClean="0"/>
              <a:t> a=10 ?</a:t>
            </a:r>
          </a:p>
          <a:p>
            <a:pPr lvl="1"/>
            <a:r>
              <a:rPr lang="en-US" dirty="0" err="1" smtClean="0"/>
              <a:t>int</a:t>
            </a:r>
            <a:r>
              <a:rPr lang="en-US" dirty="0" smtClean="0"/>
              <a:t> a[10] ?</a:t>
            </a:r>
          </a:p>
          <a:p>
            <a:pPr lvl="1"/>
            <a:r>
              <a:rPr lang="en-US" dirty="0" err="1" smtClean="0"/>
              <a:t>int</a:t>
            </a:r>
            <a:r>
              <a:rPr lang="en-US" dirty="0" smtClean="0"/>
              <a:t> a[n]?</a:t>
            </a:r>
          </a:p>
          <a:p>
            <a:r>
              <a:rPr lang="en-US" dirty="0" smtClean="0"/>
              <a:t>What if the demand is high for short time?</a:t>
            </a:r>
          </a:p>
          <a:p>
            <a:r>
              <a:rPr lang="en-US" dirty="0" smtClean="0"/>
              <a:t>What if the array is no longer used ?</a:t>
            </a:r>
          </a:p>
          <a:p>
            <a:r>
              <a:rPr lang="en-US" dirty="0" smtClean="0"/>
              <a:t>Need for run time allocation/de allocation</a:t>
            </a:r>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Vs Heap</a:t>
            </a:r>
            <a:endParaRPr lang="en-US" dirty="0"/>
          </a:p>
        </p:txBody>
      </p:sp>
      <p:sp>
        <p:nvSpPr>
          <p:cNvPr id="3" name="Content Placeholder 2"/>
          <p:cNvSpPr>
            <a:spLocks noGrp="1"/>
          </p:cNvSpPr>
          <p:nvPr>
            <p:ph idx="1"/>
          </p:nvPr>
        </p:nvSpPr>
        <p:spPr/>
        <p:txBody>
          <a:bodyPr>
            <a:normAutofit fontScale="77500" lnSpcReduction="20000"/>
          </a:bodyPr>
          <a:lstStyle/>
          <a:p>
            <a:pPr marL="971550" lvl="1" indent="-514350">
              <a:buFont typeface="+mj-lt"/>
              <a:buAutoNum type="arabicPeriod"/>
            </a:pPr>
            <a:r>
              <a:rPr lang="en-US" dirty="0" smtClean="0"/>
              <a:t>In </a:t>
            </a:r>
            <a:r>
              <a:rPr lang="en-US" dirty="0" smtClean="0"/>
              <a:t>a stack, the allocation and de-allocation is automatically done whereas, in heap, it needs to be done by the programmer manually. </a:t>
            </a:r>
            <a:endParaRPr lang="en-US" dirty="0" smtClean="0"/>
          </a:p>
          <a:p>
            <a:pPr marL="971550" lvl="1" indent="-514350">
              <a:buFont typeface="+mj-lt"/>
              <a:buAutoNum type="arabicPeriod"/>
            </a:pPr>
            <a:r>
              <a:rPr lang="en-US" dirty="0" smtClean="0"/>
              <a:t>Handling </a:t>
            </a:r>
            <a:r>
              <a:rPr lang="en-US" dirty="0" smtClean="0"/>
              <a:t>of Heap frame is costlier than handling of stack frame. </a:t>
            </a:r>
            <a:endParaRPr lang="en-US" dirty="0" smtClean="0"/>
          </a:p>
          <a:p>
            <a:pPr marL="971550" lvl="1" indent="-514350">
              <a:buFont typeface="+mj-lt"/>
              <a:buAutoNum type="arabicPeriod"/>
            </a:pPr>
            <a:r>
              <a:rPr lang="en-US" dirty="0" smtClean="0"/>
              <a:t>Memory </a:t>
            </a:r>
            <a:r>
              <a:rPr lang="en-US" dirty="0" smtClean="0"/>
              <a:t>shortage problem is more likely to happen in stack whereas the main issue in heap memory is fragmentation. </a:t>
            </a:r>
            <a:endParaRPr lang="en-US" dirty="0" smtClean="0"/>
          </a:p>
          <a:p>
            <a:pPr marL="971550" lvl="1" indent="-514350">
              <a:buFont typeface="+mj-lt"/>
              <a:buAutoNum type="arabicPeriod"/>
            </a:pPr>
            <a:r>
              <a:rPr lang="en-US" dirty="0" smtClean="0"/>
              <a:t> </a:t>
            </a:r>
            <a:r>
              <a:rPr lang="en-US" dirty="0" smtClean="0"/>
              <a:t>Stack frame access is easier than the heap frame as the stack has small region of memory and is cache friendly, but in case of heap, frames are dispersed throughout the memory so it causes more cache misses. </a:t>
            </a:r>
            <a:endParaRPr lang="en-US" dirty="0" smtClean="0"/>
          </a:p>
          <a:p>
            <a:pPr marL="971550" lvl="1" indent="-514350">
              <a:buFont typeface="+mj-lt"/>
              <a:buAutoNum type="arabicPeriod"/>
            </a:pPr>
            <a:r>
              <a:rPr lang="en-US" dirty="0" smtClean="0"/>
              <a:t>Stack </a:t>
            </a:r>
            <a:r>
              <a:rPr lang="en-US" dirty="0" smtClean="0"/>
              <a:t>is not flexible, the memory size allotted cannot be changed whereas a heap is flexible, and the allotted memory can be altered. </a:t>
            </a:r>
            <a:endParaRPr lang="en-US" dirty="0" smtClean="0"/>
          </a:p>
          <a:p>
            <a:pPr marL="971550" lvl="1" indent="-514350">
              <a:buFont typeface="+mj-lt"/>
              <a:buAutoNum type="arabicPeriod"/>
            </a:pPr>
            <a:r>
              <a:rPr lang="en-US" dirty="0" smtClean="0"/>
              <a:t>Accessing </a:t>
            </a:r>
            <a:r>
              <a:rPr lang="en-US" dirty="0" smtClean="0"/>
              <a:t>time of heap is more than a stack.</a:t>
            </a:r>
          </a:p>
          <a:p>
            <a:pPr lvl="1"/>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Dynamic memory allocation in </a:t>
            </a:r>
            <a:r>
              <a:rPr lang="en-US" dirty="0" smtClean="0"/>
              <a:t>C</a:t>
            </a:r>
            <a:endParaRPr lang="en-US" dirty="0"/>
          </a:p>
        </p:txBody>
      </p:sp>
      <p:sp>
        <p:nvSpPr>
          <p:cNvPr id="3" name="Content Placeholder 2"/>
          <p:cNvSpPr>
            <a:spLocks noGrp="1"/>
          </p:cNvSpPr>
          <p:nvPr>
            <p:ph idx="1"/>
          </p:nvPr>
        </p:nvSpPr>
        <p:spPr/>
        <p:txBody>
          <a:bodyPr>
            <a:normAutofit/>
          </a:bodyPr>
          <a:lstStyle/>
          <a:p>
            <a:r>
              <a:rPr lang="en-US" dirty="0" smtClean="0"/>
              <a:t>Header file to be used:</a:t>
            </a:r>
          </a:p>
          <a:p>
            <a:pPr lvl="1"/>
            <a:r>
              <a:rPr lang="en-US" dirty="0" err="1" smtClean="0"/>
              <a:t>Stdlib.h</a:t>
            </a:r>
            <a:endParaRPr lang="en-US" dirty="0" smtClean="0"/>
          </a:p>
          <a:p>
            <a:r>
              <a:rPr lang="en-US" dirty="0" smtClean="0"/>
              <a:t>Types of functions</a:t>
            </a:r>
          </a:p>
          <a:p>
            <a:pPr lvl="1"/>
            <a:r>
              <a:rPr lang="en-US" dirty="0" err="1" smtClean="0"/>
              <a:t>malloc</a:t>
            </a:r>
            <a:r>
              <a:rPr lang="en-US" dirty="0" smtClean="0"/>
              <a:t> (create)</a:t>
            </a:r>
          </a:p>
          <a:p>
            <a:pPr lvl="1"/>
            <a:r>
              <a:rPr lang="en-US" dirty="0" err="1" smtClean="0"/>
              <a:t>calloc</a:t>
            </a:r>
            <a:r>
              <a:rPr lang="en-US" dirty="0" smtClean="0"/>
              <a:t>(create)</a:t>
            </a:r>
          </a:p>
          <a:p>
            <a:pPr lvl="1"/>
            <a:r>
              <a:rPr lang="en-US" dirty="0" err="1" smtClean="0"/>
              <a:t>realloc</a:t>
            </a:r>
            <a:r>
              <a:rPr lang="en-US" dirty="0" smtClean="0"/>
              <a:t> ( Change)</a:t>
            </a:r>
          </a:p>
          <a:p>
            <a:pPr lvl="1"/>
            <a:r>
              <a:rPr lang="en-US" dirty="0" smtClean="0"/>
              <a:t>free ( Giveback)</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Dynamic memory allocation in C</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void </a:t>
            </a:r>
            <a:r>
              <a:rPr lang="en-US" dirty="0" smtClean="0"/>
              <a:t>*</a:t>
            </a:r>
            <a:r>
              <a:rPr lang="en-US" dirty="0" err="1" smtClean="0"/>
              <a:t>malloc</a:t>
            </a:r>
            <a:r>
              <a:rPr lang="en-US" dirty="0" smtClean="0"/>
              <a:t>(</a:t>
            </a:r>
            <a:r>
              <a:rPr lang="en-US" dirty="0" err="1" smtClean="0"/>
              <a:t>size_t</a:t>
            </a:r>
            <a:r>
              <a:rPr lang="en-US" dirty="0" smtClean="0"/>
              <a:t> size); </a:t>
            </a:r>
          </a:p>
          <a:p>
            <a:r>
              <a:rPr lang="en-US" dirty="0" smtClean="0"/>
              <a:t>Description:</a:t>
            </a:r>
          </a:p>
          <a:p>
            <a:pPr lvl="1"/>
            <a:r>
              <a:rPr lang="en-US" dirty="0" smtClean="0"/>
              <a:t>The </a:t>
            </a:r>
            <a:r>
              <a:rPr lang="en-US" dirty="0" err="1" smtClean="0"/>
              <a:t>malloc</a:t>
            </a:r>
            <a:r>
              <a:rPr lang="en-US" dirty="0" smtClean="0"/>
              <a:t>() function allocates size bytes and returns a pointer to the allocated memory. The memory is not initialized. If size is 0, then </a:t>
            </a:r>
            <a:r>
              <a:rPr lang="en-US" dirty="0" err="1" smtClean="0"/>
              <a:t>malloc</a:t>
            </a:r>
            <a:r>
              <a:rPr lang="en-US" dirty="0" smtClean="0"/>
              <a:t>() returns either NULL, or a unique pointer value that can later be successfully passed to free().</a:t>
            </a:r>
          </a:p>
          <a:p>
            <a:r>
              <a:rPr lang="en-US" dirty="0" smtClean="0"/>
              <a:t>Return Value </a:t>
            </a:r>
            <a:r>
              <a:rPr lang="en-US" dirty="0" smtClean="0"/>
              <a:t>:</a:t>
            </a:r>
          </a:p>
          <a:p>
            <a:pPr lvl="1"/>
            <a:r>
              <a:rPr lang="en-US" dirty="0" smtClean="0"/>
              <a:t>The </a:t>
            </a:r>
            <a:r>
              <a:rPr lang="en-US" dirty="0" smtClean="0"/>
              <a:t>function returns a pointer to the allocated memory that is suitably aligned for any kind of variable. On error, it  returns NULL. NULL may also be returned by a successful call to </a:t>
            </a:r>
            <a:r>
              <a:rPr lang="en-US" dirty="0" err="1" smtClean="0"/>
              <a:t>malloc</a:t>
            </a:r>
            <a:r>
              <a:rPr lang="en-US" dirty="0" smtClean="0"/>
              <a:t>() with a size of zero.</a:t>
            </a:r>
          </a:p>
          <a:p>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allocation in C</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void *</a:t>
            </a:r>
            <a:r>
              <a:rPr lang="en-US" dirty="0" err="1" smtClean="0"/>
              <a:t>calloc</a:t>
            </a:r>
            <a:r>
              <a:rPr lang="en-US" dirty="0" smtClean="0"/>
              <a:t>(</a:t>
            </a:r>
            <a:r>
              <a:rPr lang="en-US" dirty="0" err="1" smtClean="0"/>
              <a:t>size_t</a:t>
            </a:r>
            <a:r>
              <a:rPr lang="en-US" dirty="0" smtClean="0"/>
              <a:t> </a:t>
            </a:r>
            <a:r>
              <a:rPr lang="en-US" dirty="0" err="1" smtClean="0"/>
              <a:t>nmemb</a:t>
            </a:r>
            <a:r>
              <a:rPr lang="en-US" dirty="0" smtClean="0"/>
              <a:t>, </a:t>
            </a:r>
            <a:r>
              <a:rPr lang="en-US" dirty="0" err="1" smtClean="0"/>
              <a:t>size_t</a:t>
            </a:r>
            <a:r>
              <a:rPr lang="en-US" dirty="0" smtClean="0"/>
              <a:t> size)</a:t>
            </a:r>
          </a:p>
          <a:p>
            <a:r>
              <a:rPr lang="en-US" dirty="0" smtClean="0"/>
              <a:t>Description:</a:t>
            </a:r>
          </a:p>
          <a:p>
            <a:pPr lvl="1"/>
            <a:r>
              <a:rPr lang="en-US" dirty="0" smtClean="0"/>
              <a:t> </a:t>
            </a:r>
            <a:r>
              <a:rPr lang="en-US" dirty="0" smtClean="0"/>
              <a:t>The </a:t>
            </a:r>
            <a:r>
              <a:rPr lang="en-US" dirty="0" err="1" smtClean="0"/>
              <a:t>calloc</a:t>
            </a:r>
            <a:r>
              <a:rPr lang="en-US" dirty="0" smtClean="0"/>
              <a:t>() function allocates memory for an array of </a:t>
            </a:r>
            <a:r>
              <a:rPr lang="en-US" dirty="0" smtClean="0"/>
              <a:t>elements </a:t>
            </a:r>
            <a:r>
              <a:rPr lang="en-US" dirty="0" smtClean="0"/>
              <a:t>of size bytes each and returns a pointer to the allocated memory. The memory is set to zero. If </a:t>
            </a:r>
            <a:r>
              <a:rPr lang="en-US" dirty="0" smtClean="0"/>
              <a:t>size </a:t>
            </a:r>
            <a:r>
              <a:rPr lang="en-US" dirty="0" smtClean="0"/>
              <a:t>is 0, then </a:t>
            </a:r>
            <a:r>
              <a:rPr lang="en-US" dirty="0" err="1" smtClean="0"/>
              <a:t>calloc</a:t>
            </a:r>
            <a:r>
              <a:rPr lang="en-US" dirty="0" smtClean="0"/>
              <a:t>() returns either NULL, or a unique pointer value that can later be successfully passed to free().</a:t>
            </a:r>
          </a:p>
          <a:p>
            <a:r>
              <a:rPr lang="en-US" dirty="0" smtClean="0"/>
              <a:t>Return </a:t>
            </a:r>
            <a:r>
              <a:rPr lang="en-US" dirty="0" smtClean="0"/>
              <a:t>Value:</a:t>
            </a:r>
          </a:p>
          <a:p>
            <a:pPr lvl="1"/>
            <a:r>
              <a:rPr lang="en-US" dirty="0" smtClean="0"/>
              <a:t> </a:t>
            </a:r>
            <a:r>
              <a:rPr lang="en-US" dirty="0" smtClean="0"/>
              <a:t>The function returns a pointer to the allocated memory that is suitably aligned for any kind of variable. On error, the function returns NULL. NULL may also be returned  by a successful call to </a:t>
            </a:r>
            <a:r>
              <a:rPr lang="en-US" dirty="0" err="1" smtClean="0"/>
              <a:t>calloc</a:t>
            </a:r>
            <a:r>
              <a:rPr lang="en-US" dirty="0" smtClean="0"/>
              <a:t>() with </a:t>
            </a:r>
            <a:r>
              <a:rPr lang="en-US" dirty="0" smtClean="0"/>
              <a:t>size </a:t>
            </a:r>
            <a:r>
              <a:rPr lang="en-US" dirty="0" smtClean="0"/>
              <a:t>equal to zero.</a:t>
            </a:r>
          </a:p>
          <a:p>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a:bodyPr>
          <a:lstStyle/>
          <a:p>
            <a:r>
              <a:rPr lang="en-US" dirty="0" smtClean="0"/>
              <a:t>Multi </a:t>
            </a:r>
            <a:r>
              <a:rPr lang="en-US" dirty="0" smtClean="0"/>
              <a:t>Dimensional </a:t>
            </a:r>
            <a:r>
              <a:rPr lang="en-US" dirty="0" smtClean="0"/>
              <a:t>Arrays</a:t>
            </a:r>
          </a:p>
          <a:p>
            <a:r>
              <a:rPr lang="en-US" dirty="0" smtClean="0"/>
              <a:t>Dynamic </a:t>
            </a:r>
            <a:r>
              <a:rPr lang="en-US" dirty="0" smtClean="0"/>
              <a:t>Memory </a:t>
            </a:r>
            <a:r>
              <a:rPr lang="en-US" dirty="0" smtClean="0"/>
              <a:t>Allocation</a:t>
            </a:r>
          </a:p>
          <a:p>
            <a:r>
              <a:rPr lang="en-US" dirty="0" smtClean="0"/>
              <a:t>Structures</a:t>
            </a:r>
          </a:p>
          <a:p>
            <a:r>
              <a:rPr lang="en-US" dirty="0" smtClean="0"/>
              <a:t>Linked Lists*</a:t>
            </a:r>
          </a:p>
          <a:p>
            <a:endParaRPr lang="en-US" dirty="0" smtClean="0"/>
          </a:p>
          <a:p>
            <a:pPr>
              <a:buNone/>
            </a:pPr>
            <a:r>
              <a:rPr lang="en-US" sz="2800" dirty="0" smtClean="0"/>
              <a:t>	*Hands-on </a:t>
            </a:r>
            <a:r>
              <a:rPr lang="en-US" sz="2800" dirty="0" smtClean="0"/>
              <a:t>sessions done in the class are available in </a:t>
            </a:r>
            <a:r>
              <a:rPr lang="en-US" sz="2800" dirty="0" err="1" smtClean="0"/>
              <a:t>impartus</a:t>
            </a:r>
            <a:r>
              <a:rPr lang="en-US" sz="2800" dirty="0" smtClean="0"/>
              <a:t>.</a:t>
            </a:r>
            <a:endParaRPr lang="en-US" sz="2800" dirty="0" smtClean="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normAutofit/>
          </a:bodyPr>
          <a:lstStyle/>
          <a:p>
            <a:fld id="{6060F6C8-62A9-4996-A67F-E77401A47502}"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allocation in C</a:t>
            </a:r>
            <a:endParaRPr lang="en-US" dirty="0"/>
          </a:p>
        </p:txBody>
      </p:sp>
      <p:sp>
        <p:nvSpPr>
          <p:cNvPr id="3" name="Content Placeholder 2"/>
          <p:cNvSpPr>
            <a:spLocks noGrp="1"/>
          </p:cNvSpPr>
          <p:nvPr>
            <p:ph idx="1"/>
          </p:nvPr>
        </p:nvSpPr>
        <p:spPr/>
        <p:txBody>
          <a:bodyPr>
            <a:normAutofit/>
          </a:bodyPr>
          <a:lstStyle/>
          <a:p>
            <a:r>
              <a:rPr lang="en-US" dirty="0" smtClean="0"/>
              <a:t>void *</a:t>
            </a:r>
            <a:r>
              <a:rPr lang="en-US" dirty="0" err="1" smtClean="0"/>
              <a:t>realloc</a:t>
            </a:r>
            <a:r>
              <a:rPr lang="en-US" dirty="0" smtClean="0"/>
              <a:t>(void *</a:t>
            </a:r>
            <a:r>
              <a:rPr lang="en-US" dirty="0" err="1" smtClean="0"/>
              <a:t>ptr</a:t>
            </a:r>
            <a:r>
              <a:rPr lang="en-US" dirty="0" smtClean="0"/>
              <a:t>, </a:t>
            </a:r>
            <a:r>
              <a:rPr lang="en-US" dirty="0" err="1" smtClean="0"/>
              <a:t>size_t</a:t>
            </a:r>
            <a:r>
              <a:rPr lang="en-US" dirty="0" smtClean="0"/>
              <a:t> size); </a:t>
            </a:r>
            <a:endParaRPr lang="en-US" dirty="0" smtClean="0"/>
          </a:p>
          <a:p>
            <a:r>
              <a:rPr lang="en-US" dirty="0" smtClean="0"/>
              <a:t>Description :</a:t>
            </a:r>
          </a:p>
          <a:p>
            <a:pPr lvl="1"/>
            <a:r>
              <a:rPr lang="en-US" dirty="0" smtClean="0"/>
              <a:t>The </a:t>
            </a:r>
            <a:r>
              <a:rPr lang="en-US" dirty="0" err="1" smtClean="0"/>
              <a:t>realloc</a:t>
            </a:r>
            <a:r>
              <a:rPr lang="en-US" dirty="0" smtClean="0"/>
              <a:t>() function changes the size of the memory block pointed to by </a:t>
            </a:r>
            <a:r>
              <a:rPr lang="en-US" dirty="0" err="1" smtClean="0"/>
              <a:t>ptr</a:t>
            </a:r>
            <a:r>
              <a:rPr lang="en-US" dirty="0" smtClean="0"/>
              <a:t> to size bytes. </a:t>
            </a:r>
            <a:endParaRPr lang="en-US" dirty="0" smtClean="0"/>
          </a:p>
          <a:p>
            <a:pPr lvl="1"/>
            <a:r>
              <a:rPr lang="en-US" dirty="0" smtClean="0"/>
              <a:t>The </a:t>
            </a:r>
            <a:r>
              <a:rPr lang="en-US" dirty="0" smtClean="0"/>
              <a:t>contents will be unchanged in the range from the start of the region up to the minimum of the old and new </a:t>
            </a:r>
            <a:r>
              <a:rPr lang="en-US" dirty="0" smtClean="0"/>
              <a:t>sizes.</a:t>
            </a:r>
          </a:p>
          <a:p>
            <a:pPr lvl="1"/>
            <a:r>
              <a:rPr lang="en-US" dirty="0" smtClean="0"/>
              <a:t>If </a:t>
            </a:r>
            <a:r>
              <a:rPr lang="en-US" dirty="0" smtClean="0"/>
              <a:t>the new size is larger than the old size, the added memory will not be initialized. </a:t>
            </a:r>
            <a:endParaRPr lang="en-US" dirty="0" smtClean="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Releasing Dynamically Allocated Memory</a:t>
            </a:r>
            <a:endParaRPr lang="en-US" dirty="0"/>
          </a:p>
        </p:txBody>
      </p:sp>
      <p:sp>
        <p:nvSpPr>
          <p:cNvPr id="3" name="Content Placeholder 2"/>
          <p:cNvSpPr>
            <a:spLocks noGrp="1"/>
          </p:cNvSpPr>
          <p:nvPr>
            <p:ph idx="1"/>
          </p:nvPr>
        </p:nvSpPr>
        <p:spPr/>
        <p:txBody>
          <a:bodyPr>
            <a:normAutofit/>
          </a:bodyPr>
          <a:lstStyle/>
          <a:p>
            <a:r>
              <a:rPr lang="en-US" dirty="0" smtClean="0"/>
              <a:t>De allocate the memory once done</a:t>
            </a:r>
          </a:p>
          <a:p>
            <a:r>
              <a:rPr lang="en-US" dirty="0" smtClean="0"/>
              <a:t>If not done, it will be there in the system with no reference</a:t>
            </a:r>
          </a:p>
          <a:p>
            <a:r>
              <a:rPr lang="en-US" dirty="0" smtClean="0"/>
              <a:t>Memory leak</a:t>
            </a:r>
          </a:p>
          <a:p>
            <a:r>
              <a:rPr lang="en-US" dirty="0" smtClean="0"/>
              <a:t>Use free function</a:t>
            </a:r>
          </a:p>
          <a:p>
            <a:r>
              <a:rPr lang="en-US" dirty="0" smtClean="0"/>
              <a:t>void free(void *</a:t>
            </a:r>
            <a:r>
              <a:rPr lang="en-US" dirty="0" err="1" smtClean="0"/>
              <a:t>ptr</a:t>
            </a:r>
            <a:r>
              <a:rPr lang="en-US" dirty="0" smtClean="0"/>
              <a:t>);</a:t>
            </a:r>
            <a:endParaRPr lang="en-US" dirty="0" smtClean="0"/>
          </a:p>
          <a:p>
            <a:r>
              <a:rPr lang="en-US" dirty="0" smtClean="0"/>
              <a:t>Rules on *</a:t>
            </a:r>
            <a:r>
              <a:rPr lang="en-US" dirty="0" err="1" smtClean="0"/>
              <a:t>ptr</a:t>
            </a:r>
            <a:endParaRPr lang="en-US" dirty="0" smtClean="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Structures	</a:t>
            </a:r>
            <a:endParaRPr lang="en-US" dirty="0"/>
          </a:p>
        </p:txBody>
      </p:sp>
      <p:sp>
        <p:nvSpPr>
          <p:cNvPr id="3" name="Content Placeholder 2"/>
          <p:cNvSpPr>
            <a:spLocks noGrp="1"/>
          </p:cNvSpPr>
          <p:nvPr>
            <p:ph idx="1"/>
          </p:nvPr>
        </p:nvSpPr>
        <p:spPr/>
        <p:txBody>
          <a:bodyPr/>
          <a:lstStyle/>
          <a:p>
            <a:r>
              <a:rPr lang="en-US" dirty="0" smtClean="0"/>
              <a:t>Arrays</a:t>
            </a:r>
          </a:p>
          <a:p>
            <a:pPr lvl="1"/>
            <a:r>
              <a:rPr lang="en-US" dirty="0" smtClean="0"/>
              <a:t>Homogenous data</a:t>
            </a:r>
          </a:p>
          <a:p>
            <a:r>
              <a:rPr lang="en-US" dirty="0" smtClean="0"/>
              <a:t>Need for mixed data</a:t>
            </a:r>
          </a:p>
          <a:p>
            <a:pPr lvl="1"/>
            <a:r>
              <a:rPr lang="en-US" dirty="0" smtClean="0"/>
              <a:t>Student data</a:t>
            </a:r>
          </a:p>
          <a:p>
            <a:pPr lvl="1"/>
            <a:r>
              <a:rPr lang="en-US" dirty="0" smtClean="0"/>
              <a:t>Employee data</a:t>
            </a:r>
          </a:p>
          <a:p>
            <a:pPr lvl="1"/>
            <a:r>
              <a:rPr lang="en-US" dirty="0" smtClean="0"/>
              <a:t>Book data</a:t>
            </a:r>
          </a:p>
          <a:p>
            <a:r>
              <a:rPr lang="en-US" dirty="0" smtClean="0"/>
              <a:t>Bind the logical entities in  a single block</a:t>
            </a:r>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structure	</a:t>
            </a:r>
            <a:endParaRPr lang="en-US" dirty="0"/>
          </a:p>
        </p:txBody>
      </p:sp>
      <p:sp>
        <p:nvSpPr>
          <p:cNvPr id="3" name="Content Placeholder 2"/>
          <p:cNvSpPr>
            <a:spLocks noGrp="1"/>
          </p:cNvSpPr>
          <p:nvPr>
            <p:ph idx="1"/>
          </p:nvPr>
        </p:nvSpPr>
        <p:spPr/>
        <p:txBody>
          <a:bodyPr/>
          <a:lstStyle/>
          <a:p>
            <a:pPr>
              <a:buNone/>
            </a:pPr>
            <a:r>
              <a:rPr lang="en-US" dirty="0" err="1" smtClean="0"/>
              <a:t>struct</a:t>
            </a:r>
            <a:r>
              <a:rPr lang="en-US" dirty="0" smtClean="0"/>
              <a:t> </a:t>
            </a:r>
            <a:r>
              <a:rPr lang="en-US" dirty="0" err="1" smtClean="0"/>
              <a:t>struct</a:t>
            </a:r>
            <a:r>
              <a:rPr lang="en-US" dirty="0" smtClean="0"/>
              <a:t>-tag</a:t>
            </a:r>
          </a:p>
          <a:p>
            <a:pPr>
              <a:buNone/>
            </a:pPr>
            <a:r>
              <a:rPr lang="en-US" dirty="0" smtClean="0"/>
              <a:t>{</a:t>
            </a:r>
          </a:p>
          <a:p>
            <a:pPr>
              <a:buNone/>
            </a:pPr>
            <a:r>
              <a:rPr lang="en-US" dirty="0" err="1" smtClean="0"/>
              <a:t>Data_type</a:t>
            </a:r>
            <a:r>
              <a:rPr lang="en-US" dirty="0" smtClean="0"/>
              <a:t> data_member1;</a:t>
            </a:r>
          </a:p>
          <a:p>
            <a:pPr>
              <a:buNone/>
            </a:pPr>
            <a:r>
              <a:rPr lang="en-US" dirty="0" err="1" smtClean="0"/>
              <a:t>Data_type</a:t>
            </a:r>
            <a:r>
              <a:rPr lang="en-US" dirty="0" smtClean="0"/>
              <a:t> </a:t>
            </a:r>
            <a:r>
              <a:rPr lang="en-US" dirty="0" smtClean="0"/>
              <a:t>data_member2;</a:t>
            </a:r>
          </a:p>
          <a:p>
            <a:pPr>
              <a:buNone/>
            </a:pPr>
            <a:r>
              <a:rPr lang="en-US" dirty="0" smtClean="0"/>
              <a:t>…</a:t>
            </a:r>
          </a:p>
          <a:p>
            <a:pPr>
              <a:buNone/>
            </a:pPr>
            <a:r>
              <a:rPr lang="en-US" dirty="0" smtClean="0"/>
              <a:t>};</a:t>
            </a:r>
          </a:p>
          <a:p>
            <a:r>
              <a:rPr lang="en-US" dirty="0" err="1" smtClean="0"/>
              <a:t>struct</a:t>
            </a:r>
            <a:r>
              <a:rPr lang="en-US" dirty="0" smtClean="0"/>
              <a:t> is a keyword</a:t>
            </a:r>
          </a:p>
          <a:p>
            <a:pPr>
              <a:buNone/>
            </a:pPr>
            <a:endParaRPr lang="en-US" dirty="0" smtClean="0"/>
          </a:p>
          <a:p>
            <a:pPr>
              <a:buNone/>
            </a:pPr>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structure	variable</a:t>
            </a:r>
            <a:endParaRPr lang="en-US" dirty="0"/>
          </a:p>
        </p:txBody>
      </p:sp>
      <p:sp>
        <p:nvSpPr>
          <p:cNvPr id="3" name="Content Placeholder 2"/>
          <p:cNvSpPr>
            <a:spLocks noGrp="1"/>
          </p:cNvSpPr>
          <p:nvPr>
            <p:ph idx="1"/>
          </p:nvPr>
        </p:nvSpPr>
        <p:spPr/>
        <p:txBody>
          <a:bodyPr/>
          <a:lstStyle/>
          <a:p>
            <a:pPr>
              <a:buNone/>
            </a:pPr>
            <a:r>
              <a:rPr lang="en-US" dirty="0" err="1" smtClean="0"/>
              <a:t>struct</a:t>
            </a:r>
            <a:r>
              <a:rPr lang="en-US" dirty="0" smtClean="0"/>
              <a:t> </a:t>
            </a:r>
            <a:r>
              <a:rPr lang="en-US" dirty="0" err="1" smtClean="0"/>
              <a:t>struct</a:t>
            </a:r>
            <a:r>
              <a:rPr lang="en-US" dirty="0" smtClean="0"/>
              <a:t>-tag</a:t>
            </a:r>
          </a:p>
          <a:p>
            <a:pPr>
              <a:buNone/>
            </a:pPr>
            <a:r>
              <a:rPr lang="en-US" dirty="0" smtClean="0"/>
              <a:t>{</a:t>
            </a:r>
          </a:p>
          <a:p>
            <a:pPr>
              <a:buNone/>
            </a:pPr>
            <a:r>
              <a:rPr lang="en-US" dirty="0" err="1" smtClean="0"/>
              <a:t>Data_type</a:t>
            </a:r>
            <a:r>
              <a:rPr lang="en-US" dirty="0" smtClean="0"/>
              <a:t> data_member1;</a:t>
            </a:r>
          </a:p>
          <a:p>
            <a:pPr>
              <a:buNone/>
            </a:pPr>
            <a:r>
              <a:rPr lang="en-US" dirty="0" err="1" smtClean="0"/>
              <a:t>Data_type</a:t>
            </a:r>
            <a:r>
              <a:rPr lang="en-US" dirty="0" smtClean="0"/>
              <a:t> </a:t>
            </a:r>
            <a:r>
              <a:rPr lang="en-US" dirty="0" smtClean="0"/>
              <a:t>data_member2;</a:t>
            </a:r>
          </a:p>
          <a:p>
            <a:pPr>
              <a:buNone/>
            </a:pPr>
            <a:r>
              <a:rPr lang="en-US" dirty="0" smtClean="0"/>
              <a:t>…</a:t>
            </a:r>
          </a:p>
          <a:p>
            <a:pPr>
              <a:buNone/>
            </a:pPr>
            <a:r>
              <a:rPr lang="en-US" dirty="0" smtClean="0"/>
              <a:t>};</a:t>
            </a:r>
          </a:p>
          <a:p>
            <a:pPr>
              <a:buNone/>
            </a:pPr>
            <a:r>
              <a:rPr lang="en-US" dirty="0" err="1" smtClean="0"/>
              <a:t>struct</a:t>
            </a:r>
            <a:r>
              <a:rPr lang="en-US" dirty="0" smtClean="0"/>
              <a:t>  </a:t>
            </a:r>
            <a:r>
              <a:rPr lang="en-US" dirty="0" err="1" smtClean="0"/>
              <a:t>struct</a:t>
            </a:r>
            <a:r>
              <a:rPr lang="en-US" dirty="0" smtClean="0"/>
              <a:t>-tag </a:t>
            </a:r>
            <a:r>
              <a:rPr lang="en-US" dirty="0" err="1" smtClean="0"/>
              <a:t>var</a:t>
            </a:r>
            <a:r>
              <a:rPr lang="en-US" dirty="0" smtClean="0"/>
              <a:t>;</a:t>
            </a:r>
          </a:p>
          <a:p>
            <a:pPr>
              <a:buNone/>
            </a:pPr>
            <a:endParaRPr lang="en-US" dirty="0" smtClean="0"/>
          </a:p>
          <a:p>
            <a:pPr>
              <a:buNone/>
            </a:pPr>
            <a:endParaRPr lang="en-US" dirty="0" smtClean="0"/>
          </a:p>
          <a:p>
            <a:pPr>
              <a:buNone/>
            </a:pPr>
            <a:endParaRPr lang="en-US" dirty="0" smtClean="0"/>
          </a:p>
          <a:p>
            <a:pPr>
              <a:buNone/>
            </a:pPr>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structure Variable</a:t>
            </a:r>
            <a:endParaRPr lang="en-US" dirty="0"/>
          </a:p>
        </p:txBody>
      </p:sp>
      <p:sp>
        <p:nvSpPr>
          <p:cNvPr id="3" name="Content Placeholder 2"/>
          <p:cNvSpPr>
            <a:spLocks noGrp="1"/>
          </p:cNvSpPr>
          <p:nvPr>
            <p:ph idx="1"/>
          </p:nvPr>
        </p:nvSpPr>
        <p:spPr/>
        <p:txBody>
          <a:bodyPr/>
          <a:lstStyle/>
          <a:p>
            <a:r>
              <a:rPr lang="en-US" dirty="0" smtClean="0"/>
              <a:t>Use member of operator (</a:t>
            </a:r>
            <a:r>
              <a:rPr lang="en-US" dirty="0" err="1" smtClean="0"/>
              <a:t>i.e</a:t>
            </a:r>
            <a:r>
              <a:rPr lang="en-US" dirty="0" smtClean="0"/>
              <a:t> dot)</a:t>
            </a:r>
          </a:p>
          <a:p>
            <a:r>
              <a:rPr lang="en-US" dirty="0" smtClean="0"/>
              <a:t>Variable at left, member name at right</a:t>
            </a:r>
          </a:p>
          <a:p>
            <a:pPr>
              <a:buNone/>
            </a:pPr>
            <a:r>
              <a:rPr lang="en-US" dirty="0" err="1" smtClean="0"/>
              <a:t>struct</a:t>
            </a:r>
            <a:r>
              <a:rPr lang="en-US" dirty="0" smtClean="0"/>
              <a:t>  point{ </a:t>
            </a:r>
          </a:p>
          <a:p>
            <a:pPr>
              <a:buNone/>
            </a:pPr>
            <a:r>
              <a:rPr lang="en-US" dirty="0" err="1" smtClean="0"/>
              <a:t>int</a:t>
            </a:r>
            <a:r>
              <a:rPr lang="en-US" dirty="0" smtClean="0"/>
              <a:t> x;</a:t>
            </a:r>
          </a:p>
          <a:p>
            <a:pPr>
              <a:buNone/>
            </a:pPr>
            <a:r>
              <a:rPr lang="en-US" dirty="0" err="1" smtClean="0"/>
              <a:t>Int</a:t>
            </a:r>
            <a:r>
              <a:rPr lang="en-US" dirty="0" smtClean="0"/>
              <a:t> y; };</a:t>
            </a:r>
          </a:p>
          <a:p>
            <a:pPr>
              <a:buNone/>
            </a:pPr>
            <a:r>
              <a:rPr lang="en-US" dirty="0" err="1" smtClean="0"/>
              <a:t>struct</a:t>
            </a:r>
            <a:r>
              <a:rPr lang="en-US" dirty="0" smtClean="0"/>
              <a:t> point p;</a:t>
            </a:r>
          </a:p>
          <a:p>
            <a:pPr>
              <a:buNone/>
            </a:pPr>
            <a:r>
              <a:rPr lang="en-US" b="1" dirty="0" err="1" smtClean="0"/>
              <a:t>p.x</a:t>
            </a:r>
            <a:r>
              <a:rPr lang="en-US" b="1" dirty="0" smtClean="0"/>
              <a:t>=10;</a:t>
            </a:r>
          </a:p>
          <a:p>
            <a:pPr>
              <a:buNone/>
            </a:pPr>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 variable types</a:t>
            </a:r>
            <a:endParaRPr lang="en-US" dirty="0"/>
          </a:p>
        </p:txBody>
      </p:sp>
      <p:sp>
        <p:nvSpPr>
          <p:cNvPr id="3" name="Content Placeholder 2"/>
          <p:cNvSpPr>
            <a:spLocks noGrp="1"/>
          </p:cNvSpPr>
          <p:nvPr>
            <p:ph idx="1"/>
          </p:nvPr>
        </p:nvSpPr>
        <p:spPr/>
        <p:txBody>
          <a:bodyPr/>
          <a:lstStyle/>
          <a:p>
            <a:r>
              <a:rPr lang="en-US" dirty="0" err="1" smtClean="0"/>
              <a:t>struct</a:t>
            </a:r>
            <a:r>
              <a:rPr lang="en-US" dirty="0" smtClean="0"/>
              <a:t> point p; // After </a:t>
            </a:r>
            <a:r>
              <a:rPr lang="en-US" dirty="0" err="1" smtClean="0"/>
              <a:t>struct</a:t>
            </a:r>
            <a:r>
              <a:rPr lang="en-US" dirty="0" smtClean="0"/>
              <a:t> tag</a:t>
            </a:r>
          </a:p>
          <a:p>
            <a:r>
              <a:rPr lang="en-US" dirty="0" err="1" smtClean="0"/>
              <a:t>struct</a:t>
            </a:r>
            <a:r>
              <a:rPr lang="en-US" dirty="0" smtClean="0"/>
              <a:t>  point { </a:t>
            </a:r>
            <a:r>
              <a:rPr lang="en-US" dirty="0" err="1" smtClean="0"/>
              <a:t>int</a:t>
            </a:r>
            <a:r>
              <a:rPr lang="en-US" dirty="0" smtClean="0"/>
              <a:t> </a:t>
            </a:r>
            <a:r>
              <a:rPr lang="en-US" dirty="0" err="1" smtClean="0"/>
              <a:t>x;int</a:t>
            </a:r>
            <a:r>
              <a:rPr lang="en-US" dirty="0" smtClean="0"/>
              <a:t> y} p; //Along with </a:t>
            </a:r>
            <a:r>
              <a:rPr lang="en-US" dirty="0" err="1" smtClean="0"/>
              <a:t>struct</a:t>
            </a:r>
            <a:r>
              <a:rPr lang="en-US" dirty="0" smtClean="0"/>
              <a:t> tag</a:t>
            </a:r>
          </a:p>
          <a:p>
            <a:pPr lvl="1"/>
            <a:r>
              <a:rPr lang="en-US" dirty="0" err="1" smtClean="0"/>
              <a:t>struct</a:t>
            </a:r>
            <a:r>
              <a:rPr lang="en-US" dirty="0" smtClean="0"/>
              <a:t>  point { </a:t>
            </a:r>
            <a:r>
              <a:rPr lang="en-US" dirty="0" err="1" smtClean="0"/>
              <a:t>int</a:t>
            </a:r>
            <a:r>
              <a:rPr lang="en-US" dirty="0" smtClean="0"/>
              <a:t> </a:t>
            </a:r>
            <a:r>
              <a:rPr lang="en-US" dirty="0" err="1" smtClean="0"/>
              <a:t>x;int</a:t>
            </a:r>
            <a:r>
              <a:rPr lang="en-US" dirty="0" smtClean="0"/>
              <a:t> y} </a:t>
            </a:r>
            <a:r>
              <a:rPr lang="en-US" dirty="0" smtClean="0"/>
              <a:t>p;</a:t>
            </a:r>
          </a:p>
          <a:p>
            <a:pPr lvl="1"/>
            <a:r>
              <a:rPr lang="en-US" dirty="0" err="1" smtClean="0"/>
              <a:t>Struct</a:t>
            </a:r>
            <a:r>
              <a:rPr lang="en-US" dirty="0" smtClean="0"/>
              <a:t> point q;</a:t>
            </a:r>
          </a:p>
          <a:p>
            <a:pPr lvl="1"/>
            <a:r>
              <a:rPr lang="en-US" dirty="0" smtClean="0"/>
              <a:t>Now both p and q are valid</a:t>
            </a:r>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structure variables</a:t>
            </a:r>
            <a:endParaRPr lang="en-US" dirty="0"/>
          </a:p>
        </p:txBody>
      </p:sp>
      <p:sp>
        <p:nvSpPr>
          <p:cNvPr id="3" name="Content Placeholder 2"/>
          <p:cNvSpPr>
            <a:spLocks noGrp="1"/>
          </p:cNvSpPr>
          <p:nvPr>
            <p:ph idx="1"/>
          </p:nvPr>
        </p:nvSpPr>
        <p:spPr/>
        <p:txBody>
          <a:bodyPr/>
          <a:lstStyle/>
          <a:p>
            <a:r>
              <a:rPr lang="en-US" dirty="0" smtClean="0"/>
              <a:t>Initialize with respect to data members</a:t>
            </a:r>
          </a:p>
          <a:p>
            <a:r>
              <a:rPr lang="en-US" dirty="0" smtClean="0"/>
              <a:t>Use curly </a:t>
            </a:r>
            <a:r>
              <a:rPr lang="en-US" dirty="0" err="1" smtClean="0"/>
              <a:t>backets</a:t>
            </a:r>
            <a:endParaRPr lang="en-US" dirty="0" smtClean="0"/>
          </a:p>
          <a:p>
            <a:r>
              <a:rPr lang="en-US" dirty="0" err="1" smtClean="0"/>
              <a:t>struct</a:t>
            </a:r>
            <a:r>
              <a:rPr lang="en-US" dirty="0" smtClean="0"/>
              <a:t> </a:t>
            </a:r>
            <a:r>
              <a:rPr lang="en-US" dirty="0" smtClean="0"/>
              <a:t>point p={1,2}; </a:t>
            </a:r>
            <a:r>
              <a:rPr lang="en-US" dirty="0" smtClean="0"/>
              <a:t>//both are same</a:t>
            </a:r>
            <a:endParaRPr lang="en-US" dirty="0" smtClean="0"/>
          </a:p>
          <a:p>
            <a:pPr>
              <a:buNone/>
            </a:pPr>
            <a:r>
              <a:rPr lang="en-US" dirty="0" err="1" smtClean="0"/>
              <a:t>struct</a:t>
            </a:r>
            <a:r>
              <a:rPr lang="en-US" dirty="0" smtClean="0"/>
              <a:t> student</a:t>
            </a:r>
          </a:p>
          <a:p>
            <a:pPr>
              <a:buNone/>
            </a:pPr>
            <a:r>
              <a:rPr lang="en-US" dirty="0" smtClean="0"/>
              <a:t>{</a:t>
            </a:r>
          </a:p>
          <a:p>
            <a:pPr>
              <a:buNone/>
            </a:pPr>
            <a:r>
              <a:rPr lang="en-US" dirty="0" err="1" smtClean="0"/>
              <a:t>int</a:t>
            </a:r>
            <a:r>
              <a:rPr lang="en-US" dirty="0" smtClean="0"/>
              <a:t> </a:t>
            </a:r>
            <a:r>
              <a:rPr lang="en-US" dirty="0" err="1" smtClean="0"/>
              <a:t>rolll</a:t>
            </a:r>
            <a:r>
              <a:rPr lang="en-US" dirty="0" smtClean="0"/>
              <a:t>;</a:t>
            </a:r>
          </a:p>
          <a:p>
            <a:pPr>
              <a:buNone/>
            </a:pPr>
            <a:r>
              <a:rPr lang="en-US" dirty="0" smtClean="0"/>
              <a:t>char name[10];</a:t>
            </a:r>
          </a:p>
          <a:p>
            <a:pPr>
              <a:buNone/>
            </a:pPr>
            <a:r>
              <a:rPr lang="en-US" dirty="0" smtClean="0"/>
              <a:t>};</a:t>
            </a:r>
          </a:p>
          <a:p>
            <a:pPr>
              <a:buNone/>
            </a:pPr>
            <a:r>
              <a:rPr lang="en-US" dirty="0" smtClean="0"/>
              <a:t>		</a:t>
            </a:r>
            <a:r>
              <a:rPr lang="en-US" dirty="0" err="1" smtClean="0"/>
              <a:t>struct</a:t>
            </a:r>
            <a:r>
              <a:rPr lang="en-US" dirty="0" smtClean="0"/>
              <a:t> student s={1,”Chinmay”};//Mixed</a:t>
            </a:r>
          </a:p>
          <a:p>
            <a:pPr>
              <a:buNone/>
            </a:pPr>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Un-named structures</a:t>
            </a:r>
            <a:endParaRPr lang="en-US" dirty="0"/>
          </a:p>
        </p:txBody>
      </p:sp>
      <p:sp>
        <p:nvSpPr>
          <p:cNvPr id="3" name="Content Placeholder 2"/>
          <p:cNvSpPr>
            <a:spLocks noGrp="1"/>
          </p:cNvSpPr>
          <p:nvPr>
            <p:ph idx="1"/>
          </p:nvPr>
        </p:nvSpPr>
        <p:spPr/>
        <p:txBody>
          <a:bodyPr/>
          <a:lstStyle/>
          <a:p>
            <a:r>
              <a:rPr lang="en-US" dirty="0" err="1" smtClean="0"/>
              <a:t>struct</a:t>
            </a:r>
            <a:r>
              <a:rPr lang="en-US" dirty="0" smtClean="0"/>
              <a:t> { </a:t>
            </a:r>
            <a:r>
              <a:rPr lang="en-US" dirty="0" err="1" smtClean="0"/>
              <a:t>int</a:t>
            </a:r>
            <a:r>
              <a:rPr lang="en-US" dirty="0" smtClean="0"/>
              <a:t> a; </a:t>
            </a:r>
            <a:r>
              <a:rPr lang="en-US" dirty="0" err="1" smtClean="0"/>
              <a:t>int</a:t>
            </a:r>
            <a:r>
              <a:rPr lang="en-US" dirty="0" smtClean="0"/>
              <a:t> b;} p;</a:t>
            </a:r>
          </a:p>
          <a:p>
            <a:r>
              <a:rPr lang="en-US" dirty="0" smtClean="0"/>
              <a:t>Pro:</a:t>
            </a:r>
          </a:p>
          <a:p>
            <a:pPr lvl="1"/>
            <a:r>
              <a:rPr lang="en-US" dirty="0" smtClean="0"/>
              <a:t>Quick</a:t>
            </a:r>
          </a:p>
          <a:p>
            <a:r>
              <a:rPr lang="en-US" dirty="0" smtClean="0"/>
              <a:t>Con:</a:t>
            </a:r>
          </a:p>
          <a:p>
            <a:pPr lvl="1"/>
            <a:r>
              <a:rPr lang="en-US" dirty="0" smtClean="0"/>
              <a:t>No </a:t>
            </a:r>
            <a:r>
              <a:rPr lang="en-US" dirty="0" err="1" smtClean="0"/>
              <a:t>struct</a:t>
            </a:r>
            <a:r>
              <a:rPr lang="en-US" dirty="0" smtClean="0"/>
              <a:t> tag</a:t>
            </a:r>
          </a:p>
          <a:p>
            <a:pPr lvl="1"/>
            <a:r>
              <a:rPr lang="en-US" dirty="0" smtClean="0"/>
              <a:t>Can’t be reused</a:t>
            </a:r>
          </a:p>
          <a:p>
            <a:pPr>
              <a:buNone/>
            </a:pPr>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structures	</a:t>
            </a:r>
            <a:endParaRPr lang="en-US" dirty="0"/>
          </a:p>
        </p:txBody>
      </p:sp>
      <p:sp>
        <p:nvSpPr>
          <p:cNvPr id="3" name="Content Placeholder 2"/>
          <p:cNvSpPr>
            <a:spLocks noGrp="1"/>
          </p:cNvSpPr>
          <p:nvPr>
            <p:ph idx="1"/>
          </p:nvPr>
        </p:nvSpPr>
        <p:spPr/>
        <p:txBody>
          <a:bodyPr/>
          <a:lstStyle/>
          <a:p>
            <a:r>
              <a:rPr lang="en-US" dirty="0" smtClean="0"/>
              <a:t>Let’s say we want 3 points</a:t>
            </a:r>
          </a:p>
          <a:p>
            <a:r>
              <a:rPr lang="en-US" dirty="0" err="1" smtClean="0"/>
              <a:t>struct</a:t>
            </a:r>
            <a:r>
              <a:rPr lang="en-US" dirty="0" smtClean="0"/>
              <a:t> point p1,p2,p3</a:t>
            </a:r>
          </a:p>
          <a:p>
            <a:pPr lvl="1"/>
            <a:r>
              <a:rPr lang="en-US" dirty="0" smtClean="0"/>
              <a:t>Problem?</a:t>
            </a:r>
          </a:p>
          <a:p>
            <a:r>
              <a:rPr lang="en-US" dirty="0" err="1" smtClean="0"/>
              <a:t>struct</a:t>
            </a:r>
            <a:r>
              <a:rPr lang="en-US" dirty="0" smtClean="0"/>
              <a:t> point p[3]; //array of structures</a:t>
            </a:r>
          </a:p>
          <a:p>
            <a:r>
              <a:rPr lang="en-US" dirty="0" smtClean="0"/>
              <a:t>Each array element will hold on structure variable (</a:t>
            </a:r>
            <a:r>
              <a:rPr lang="en-US" dirty="0" err="1" smtClean="0"/>
              <a:t>i.e</a:t>
            </a:r>
            <a:r>
              <a:rPr lang="en-US" dirty="0" smtClean="0"/>
              <a:t> one point in out case)</a:t>
            </a:r>
          </a:p>
          <a:p>
            <a:r>
              <a:rPr lang="en-US" dirty="0" smtClean="0"/>
              <a:t>Access: p[2].x, p[1].y  ( Use indexing)</a:t>
            </a:r>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arrays</a:t>
            </a:r>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3</a:t>
            </a:fld>
            <a:endParaRPr lang="en-US"/>
          </a:p>
        </p:txBody>
      </p:sp>
      <p:pic>
        <p:nvPicPr>
          <p:cNvPr id="8" name="Content Placeholder 7" descr="Multi-dimensional-Array-in-C-and-C.jpg"/>
          <p:cNvPicPr>
            <a:picLocks noGrp="1" noChangeAspect="1"/>
          </p:cNvPicPr>
          <p:nvPr>
            <p:ph idx="1"/>
          </p:nvPr>
        </p:nvPicPr>
        <p:blipFill>
          <a:blip r:embed="rId2"/>
          <a:stretch>
            <a:fillRect/>
          </a:stretch>
        </p:blipFill>
        <p:spPr>
          <a:xfrm>
            <a:off x="304800" y="1834505"/>
            <a:ext cx="8229600" cy="4309765"/>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Structures	</a:t>
            </a:r>
            <a:endParaRPr lang="en-US" dirty="0"/>
          </a:p>
        </p:txBody>
      </p:sp>
      <p:sp>
        <p:nvSpPr>
          <p:cNvPr id="3" name="Content Placeholder 2"/>
          <p:cNvSpPr>
            <a:spLocks noGrp="1"/>
          </p:cNvSpPr>
          <p:nvPr>
            <p:ph idx="1"/>
          </p:nvPr>
        </p:nvSpPr>
        <p:spPr/>
        <p:txBody>
          <a:bodyPr>
            <a:normAutofit/>
          </a:bodyPr>
          <a:lstStyle/>
          <a:p>
            <a:r>
              <a:rPr lang="en-US" dirty="0" smtClean="0"/>
              <a:t>Nested loops:</a:t>
            </a:r>
          </a:p>
          <a:p>
            <a:pPr lvl="1"/>
            <a:r>
              <a:rPr lang="en-US" dirty="0" smtClean="0"/>
              <a:t>Loop inside loop</a:t>
            </a:r>
          </a:p>
          <a:p>
            <a:r>
              <a:rPr lang="en-US" dirty="0" smtClean="0"/>
              <a:t>Structure inside a structure</a:t>
            </a:r>
          </a:p>
          <a:p>
            <a:r>
              <a:rPr lang="en-US" dirty="0" smtClean="0"/>
              <a:t>Can be defined and then used</a:t>
            </a:r>
          </a:p>
          <a:p>
            <a:r>
              <a:rPr lang="en-US" dirty="0" smtClean="0"/>
              <a:t>Can be directly used as a data member</a:t>
            </a:r>
          </a:p>
          <a:p>
            <a:r>
              <a:rPr lang="en-US" dirty="0" smtClean="0">
                <a:solidFill>
                  <a:srgbClr val="FF0000"/>
                </a:solidFill>
              </a:rPr>
              <a:t>For java/</a:t>
            </a:r>
            <a:r>
              <a:rPr lang="en-US" dirty="0" err="1" smtClean="0">
                <a:solidFill>
                  <a:srgbClr val="FF0000"/>
                </a:solidFill>
              </a:rPr>
              <a:t>c++</a:t>
            </a:r>
            <a:r>
              <a:rPr lang="en-US" dirty="0" smtClean="0">
                <a:solidFill>
                  <a:srgbClr val="FF0000"/>
                </a:solidFill>
              </a:rPr>
              <a:t> geeks: There is no inheritance in native C. [is-</a:t>
            </a:r>
            <a:r>
              <a:rPr lang="en-US" dirty="0" err="1" smtClean="0">
                <a:solidFill>
                  <a:srgbClr val="FF0000"/>
                </a:solidFill>
              </a:rPr>
              <a:t>a,has</a:t>
            </a:r>
            <a:r>
              <a:rPr lang="en-US" dirty="0" smtClean="0">
                <a:solidFill>
                  <a:srgbClr val="FF0000"/>
                </a:solidFill>
              </a:rPr>
              <a:t>-a]</a:t>
            </a:r>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Structures	</a:t>
            </a:r>
            <a:endParaRPr lang="en-US" dirty="0"/>
          </a:p>
        </p:txBody>
      </p:sp>
      <p:sp>
        <p:nvSpPr>
          <p:cNvPr id="3" name="Content Placeholder 2"/>
          <p:cNvSpPr>
            <a:spLocks noGrp="1"/>
          </p:cNvSpPr>
          <p:nvPr>
            <p:ph idx="1"/>
          </p:nvPr>
        </p:nvSpPr>
        <p:spPr/>
        <p:txBody>
          <a:bodyPr>
            <a:normAutofit/>
          </a:bodyPr>
          <a:lstStyle/>
          <a:p>
            <a:pPr>
              <a:buNone/>
            </a:pPr>
            <a:r>
              <a:rPr lang="en-US" dirty="0" err="1" smtClean="0"/>
              <a:t>struct</a:t>
            </a:r>
            <a:r>
              <a:rPr lang="en-US" dirty="0" smtClean="0"/>
              <a:t>  </a:t>
            </a:r>
            <a:r>
              <a:rPr lang="en-US" dirty="0" smtClean="0"/>
              <a:t>point </a:t>
            </a:r>
          </a:p>
          <a:p>
            <a:pPr>
              <a:buNone/>
            </a:pPr>
            <a:r>
              <a:rPr lang="en-US" dirty="0" smtClean="0"/>
              <a:t>{</a:t>
            </a:r>
          </a:p>
          <a:p>
            <a:pPr>
              <a:buNone/>
            </a:pPr>
            <a:r>
              <a:rPr lang="en-US" dirty="0" smtClean="0"/>
              <a:t> </a:t>
            </a:r>
            <a:r>
              <a:rPr lang="en-US" dirty="0" err="1" smtClean="0"/>
              <a:t>int</a:t>
            </a:r>
            <a:r>
              <a:rPr lang="en-US" dirty="0" smtClean="0"/>
              <a:t> x; </a:t>
            </a:r>
            <a:r>
              <a:rPr lang="en-US" dirty="0" err="1" smtClean="0"/>
              <a:t>int</a:t>
            </a:r>
            <a:r>
              <a:rPr lang="en-US" dirty="0" smtClean="0"/>
              <a:t> </a:t>
            </a:r>
            <a:r>
              <a:rPr lang="en-US" dirty="0" smtClean="0"/>
              <a:t>y</a:t>
            </a:r>
          </a:p>
          <a:p>
            <a:pPr>
              <a:buNone/>
            </a:pPr>
            <a:r>
              <a:rPr lang="en-US" dirty="0" smtClean="0"/>
              <a:t>};</a:t>
            </a:r>
            <a:endParaRPr lang="en-US" dirty="0" smtClean="0"/>
          </a:p>
          <a:p>
            <a:pPr>
              <a:buNone/>
            </a:pPr>
            <a:r>
              <a:rPr lang="en-US" dirty="0" err="1" smtClean="0"/>
              <a:t>struct</a:t>
            </a:r>
            <a:r>
              <a:rPr lang="en-US" dirty="0" smtClean="0"/>
              <a:t>  line l {</a:t>
            </a:r>
          </a:p>
          <a:p>
            <a:pPr>
              <a:buNone/>
            </a:pPr>
            <a:r>
              <a:rPr lang="en-US" dirty="0" err="1" smtClean="0"/>
              <a:t>struct</a:t>
            </a:r>
            <a:r>
              <a:rPr lang="en-US" dirty="0" smtClean="0"/>
              <a:t> point p1;</a:t>
            </a:r>
          </a:p>
          <a:p>
            <a:pPr>
              <a:buNone/>
            </a:pPr>
            <a:r>
              <a:rPr lang="en-US" dirty="0" err="1" smtClean="0"/>
              <a:t>struct</a:t>
            </a:r>
            <a:r>
              <a:rPr lang="en-US" dirty="0" smtClean="0"/>
              <a:t> point p2;</a:t>
            </a:r>
          </a:p>
          <a:p>
            <a:pPr>
              <a:buNone/>
            </a:pPr>
            <a:r>
              <a:rPr lang="en-US" dirty="0" smtClean="0"/>
              <a:t>}</a:t>
            </a:r>
          </a:p>
          <a:p>
            <a:endParaRPr lang="en-US" dirty="0" smtClean="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Structures and pointers	</a:t>
            </a:r>
            <a:endParaRPr lang="en-US" dirty="0"/>
          </a:p>
        </p:txBody>
      </p:sp>
      <p:sp>
        <p:nvSpPr>
          <p:cNvPr id="3" name="Content Placeholder 2"/>
          <p:cNvSpPr>
            <a:spLocks noGrp="1"/>
          </p:cNvSpPr>
          <p:nvPr>
            <p:ph idx="1"/>
          </p:nvPr>
        </p:nvSpPr>
        <p:spPr/>
        <p:txBody>
          <a:bodyPr>
            <a:normAutofit/>
          </a:bodyPr>
          <a:lstStyle/>
          <a:p>
            <a:r>
              <a:rPr lang="en-US" dirty="0" smtClean="0"/>
              <a:t>Need to remember address of a structure variable? </a:t>
            </a:r>
            <a:endParaRPr lang="en-US" dirty="0" smtClean="0"/>
          </a:p>
          <a:p>
            <a:pPr lvl="1"/>
            <a:r>
              <a:rPr lang="en-US" dirty="0" smtClean="0"/>
              <a:t>Create pointer of same type</a:t>
            </a:r>
          </a:p>
          <a:p>
            <a:pPr>
              <a:buNone/>
            </a:pPr>
            <a:r>
              <a:rPr lang="en-US" dirty="0" err="1" smtClean="0"/>
              <a:t>struct</a:t>
            </a:r>
            <a:r>
              <a:rPr lang="en-US" dirty="0" smtClean="0"/>
              <a:t> point p;</a:t>
            </a:r>
          </a:p>
          <a:p>
            <a:pPr>
              <a:buNone/>
            </a:pPr>
            <a:r>
              <a:rPr lang="en-US" dirty="0" err="1" smtClean="0"/>
              <a:t>p.x</a:t>
            </a:r>
            <a:r>
              <a:rPr lang="en-US" dirty="0" smtClean="0"/>
              <a:t>=10;</a:t>
            </a:r>
          </a:p>
          <a:p>
            <a:pPr>
              <a:buNone/>
            </a:pPr>
            <a:r>
              <a:rPr lang="en-US" dirty="0" err="1" smtClean="0"/>
              <a:t>struct</a:t>
            </a:r>
            <a:r>
              <a:rPr lang="en-US" dirty="0" smtClean="0"/>
              <a:t> point  * q= &amp;p;</a:t>
            </a:r>
          </a:p>
          <a:p>
            <a:pPr>
              <a:buNone/>
            </a:pPr>
            <a:r>
              <a:rPr lang="en-US" dirty="0" err="1" smtClean="0"/>
              <a:t>printf</a:t>
            </a:r>
            <a:r>
              <a:rPr lang="en-US" dirty="0" smtClean="0"/>
              <a:t>(“%d”,(*q).x);</a:t>
            </a:r>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Structures and pointers	</a:t>
            </a:r>
            <a:endParaRPr lang="en-US" dirty="0"/>
          </a:p>
        </p:txBody>
      </p:sp>
      <p:sp>
        <p:nvSpPr>
          <p:cNvPr id="3" name="Content Placeholder 2"/>
          <p:cNvSpPr>
            <a:spLocks noGrp="1"/>
          </p:cNvSpPr>
          <p:nvPr>
            <p:ph idx="1"/>
          </p:nvPr>
        </p:nvSpPr>
        <p:spPr/>
        <p:txBody>
          <a:bodyPr>
            <a:normAutofit/>
          </a:bodyPr>
          <a:lstStyle/>
          <a:p>
            <a:r>
              <a:rPr lang="en-US" dirty="0" smtClean="0"/>
              <a:t>Member-of(dot) has higher </a:t>
            </a:r>
            <a:r>
              <a:rPr lang="en-US" dirty="0" smtClean="0"/>
              <a:t>precedence:</a:t>
            </a:r>
          </a:p>
          <a:p>
            <a:pPr lvl="1"/>
            <a:r>
              <a:rPr lang="en-US" dirty="0" smtClean="0"/>
              <a:t>Use brackets</a:t>
            </a:r>
          </a:p>
          <a:p>
            <a:pPr lvl="1"/>
            <a:r>
              <a:rPr lang="en-US" dirty="0" smtClean="0"/>
              <a:t>Use arrow</a:t>
            </a:r>
          </a:p>
          <a:p>
            <a:r>
              <a:rPr lang="en-US" dirty="0" err="1" smtClean="0"/>
              <a:t>printf</a:t>
            </a:r>
            <a:r>
              <a:rPr lang="en-US" dirty="0" smtClean="0"/>
              <a:t>(“%d”,(*q).x);</a:t>
            </a:r>
          </a:p>
          <a:p>
            <a:r>
              <a:rPr lang="en-US" dirty="0" err="1" smtClean="0"/>
              <a:t>printf</a:t>
            </a:r>
            <a:r>
              <a:rPr lang="en-US" dirty="0" smtClean="0"/>
              <a:t>(“%</a:t>
            </a:r>
            <a:r>
              <a:rPr lang="en-US" dirty="0" err="1" smtClean="0"/>
              <a:t>d”,q</a:t>
            </a:r>
            <a:r>
              <a:rPr lang="en-US" dirty="0" smtClean="0"/>
              <a:t>-&gt;x);</a:t>
            </a:r>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Llinked</a:t>
            </a:r>
            <a:r>
              <a:rPr lang="en-US" dirty="0" smtClean="0"/>
              <a:t> List	</a:t>
            </a:r>
            <a:endParaRPr lang="en-US" dirty="0"/>
          </a:p>
        </p:txBody>
      </p:sp>
      <p:sp>
        <p:nvSpPr>
          <p:cNvPr id="3" name="Content Placeholder 2"/>
          <p:cNvSpPr>
            <a:spLocks noGrp="1"/>
          </p:cNvSpPr>
          <p:nvPr>
            <p:ph idx="1"/>
          </p:nvPr>
        </p:nvSpPr>
        <p:spPr>
          <a:xfrm>
            <a:off x="609600" y="2232391"/>
            <a:ext cx="8229600" cy="4625609"/>
          </a:xfrm>
        </p:spPr>
        <p:txBody>
          <a:bodyPr/>
          <a:lstStyle/>
          <a:p>
            <a:r>
              <a:rPr lang="en-US" dirty="0" smtClean="0"/>
              <a:t>Please watch this animated video and comeback</a:t>
            </a:r>
          </a:p>
          <a:p>
            <a:r>
              <a:rPr lang="en-US" dirty="0" smtClean="0">
                <a:hlinkClick r:id="rId2"/>
              </a:rPr>
              <a:t>https://</a:t>
            </a:r>
            <a:r>
              <a:rPr lang="en-US" dirty="0" smtClean="0">
                <a:hlinkClick r:id="rId2"/>
              </a:rPr>
              <a:t>www.youtube.com/watch?v=xiIoa2rfAaQ</a:t>
            </a:r>
            <a:endParaRPr lang="en-US" dirty="0" smtClean="0"/>
          </a:p>
          <a:p>
            <a:r>
              <a:rPr lang="en-US" dirty="0" smtClean="0"/>
              <a:t>Hope you got the concept!</a:t>
            </a:r>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Llinked</a:t>
            </a:r>
            <a:r>
              <a:rPr lang="en-US" dirty="0" smtClean="0"/>
              <a:t> List	</a:t>
            </a:r>
            <a:endParaRPr lang="en-US" dirty="0"/>
          </a:p>
        </p:txBody>
      </p:sp>
      <p:sp>
        <p:nvSpPr>
          <p:cNvPr id="3" name="Content Placeholder 2"/>
          <p:cNvSpPr>
            <a:spLocks noGrp="1"/>
          </p:cNvSpPr>
          <p:nvPr>
            <p:ph idx="1"/>
          </p:nvPr>
        </p:nvSpPr>
        <p:spPr/>
        <p:txBody>
          <a:bodyPr/>
          <a:lstStyle/>
          <a:p>
            <a:r>
              <a:rPr lang="en-US" dirty="0" smtClean="0"/>
              <a:t>Contiguous memory allocation:</a:t>
            </a:r>
          </a:p>
          <a:p>
            <a:pPr lvl="1"/>
            <a:r>
              <a:rPr lang="en-US" dirty="0" smtClean="0"/>
              <a:t>Big memory chunk is required</a:t>
            </a:r>
          </a:p>
          <a:p>
            <a:pPr lvl="1"/>
            <a:r>
              <a:rPr lang="en-US" dirty="0" smtClean="0"/>
              <a:t>Small chunks may be available </a:t>
            </a:r>
          </a:p>
          <a:p>
            <a:r>
              <a:rPr lang="en-US" dirty="0" smtClean="0"/>
              <a:t>Concept of linked list:</a:t>
            </a:r>
          </a:p>
          <a:p>
            <a:pPr lvl="1"/>
            <a:r>
              <a:rPr lang="en-US" dirty="0" smtClean="0"/>
              <a:t>Use small chunks and connect them</a:t>
            </a:r>
          </a:p>
          <a:p>
            <a:pPr lvl="1"/>
            <a:r>
              <a:rPr lang="en-US" dirty="0" smtClean="0"/>
              <a:t>Each small chunk is called node and they will store the address/addresses of other chunks</a:t>
            </a:r>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linked list	</a:t>
            </a:r>
            <a:endParaRPr lang="en-US" dirty="0"/>
          </a:p>
        </p:txBody>
      </p:sp>
      <p:sp>
        <p:nvSpPr>
          <p:cNvPr id="3" name="Content Placeholder 2"/>
          <p:cNvSpPr>
            <a:spLocks noGrp="1"/>
          </p:cNvSpPr>
          <p:nvPr>
            <p:ph idx="1"/>
          </p:nvPr>
        </p:nvSpPr>
        <p:spPr/>
        <p:txBody>
          <a:bodyPr/>
          <a:lstStyle/>
          <a:p>
            <a:r>
              <a:rPr lang="en-US" dirty="0" smtClean="0"/>
              <a:t>Singly linked list </a:t>
            </a:r>
          </a:p>
          <a:p>
            <a:pPr lvl="1"/>
            <a:r>
              <a:rPr lang="en-US" dirty="0" smtClean="0"/>
              <a:t>Only forward</a:t>
            </a:r>
          </a:p>
          <a:p>
            <a:r>
              <a:rPr lang="en-US" dirty="0" smtClean="0"/>
              <a:t>Doubly linked list</a:t>
            </a:r>
          </a:p>
          <a:p>
            <a:pPr lvl="1"/>
            <a:r>
              <a:rPr lang="en-US" dirty="0" smtClean="0"/>
              <a:t>forward and backward</a:t>
            </a:r>
          </a:p>
          <a:p>
            <a:r>
              <a:rPr lang="en-US" dirty="0" smtClean="0"/>
              <a:t>Circular linked list</a:t>
            </a:r>
          </a:p>
          <a:p>
            <a:pPr lvl="1"/>
            <a:r>
              <a:rPr lang="en-US" dirty="0" smtClean="0"/>
              <a:t>Head and tail will meet at same</a:t>
            </a:r>
          </a:p>
          <a:p>
            <a:r>
              <a:rPr lang="en-US" dirty="0" smtClean="0"/>
              <a:t>Pros and cons ?</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Singly linked list in C</a:t>
            </a:r>
            <a:endParaRPr lang="en-US" dirty="0"/>
          </a:p>
        </p:txBody>
      </p:sp>
      <p:sp>
        <p:nvSpPr>
          <p:cNvPr id="3" name="Content Placeholder 2"/>
          <p:cNvSpPr>
            <a:spLocks noGrp="1"/>
          </p:cNvSpPr>
          <p:nvPr>
            <p:ph idx="1"/>
          </p:nvPr>
        </p:nvSpPr>
        <p:spPr/>
        <p:txBody>
          <a:bodyPr/>
          <a:lstStyle/>
          <a:p>
            <a:r>
              <a:rPr lang="en-US" dirty="0" smtClean="0"/>
              <a:t>Representing node</a:t>
            </a:r>
          </a:p>
          <a:p>
            <a:pPr lvl="1"/>
            <a:r>
              <a:rPr lang="en-US" dirty="0" smtClean="0"/>
              <a:t>using structures</a:t>
            </a:r>
          </a:p>
          <a:p>
            <a:pPr lvl="1"/>
            <a:r>
              <a:rPr lang="en-US" dirty="0" smtClean="0"/>
              <a:t>data part as normal data members</a:t>
            </a:r>
          </a:p>
          <a:p>
            <a:pPr lvl="1"/>
            <a:r>
              <a:rPr lang="en-US" dirty="0" smtClean="0"/>
              <a:t>links as pointer inside a node definition</a:t>
            </a:r>
          </a:p>
          <a:p>
            <a:r>
              <a:rPr lang="en-US" dirty="0" smtClean="0"/>
              <a:t>Start node:	</a:t>
            </a:r>
          </a:p>
          <a:p>
            <a:pPr lvl="1"/>
            <a:r>
              <a:rPr lang="en-US" dirty="0" smtClean="0"/>
              <a:t>Generally </a:t>
            </a:r>
            <a:r>
              <a:rPr lang="en-US" dirty="0" err="1" smtClean="0"/>
              <a:t>refered</a:t>
            </a:r>
            <a:r>
              <a:rPr lang="en-US" dirty="0" smtClean="0"/>
              <a:t> as head or first. It is a pointer.</a:t>
            </a:r>
          </a:p>
          <a:p>
            <a:r>
              <a:rPr lang="en-US" dirty="0" smtClean="0"/>
              <a:t>Traverse:</a:t>
            </a:r>
          </a:p>
          <a:p>
            <a:pPr lvl="1"/>
            <a:r>
              <a:rPr lang="en-US" dirty="0" smtClean="0"/>
              <a:t>Using pointer value stored in each node</a:t>
            </a:r>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singly linked list	</a:t>
            </a:r>
            <a:endParaRPr lang="en-US" dirty="0"/>
          </a:p>
        </p:txBody>
      </p:sp>
      <p:sp>
        <p:nvSpPr>
          <p:cNvPr id="3" name="Content Placeholder 2"/>
          <p:cNvSpPr>
            <a:spLocks noGrp="1"/>
          </p:cNvSpPr>
          <p:nvPr>
            <p:ph idx="1"/>
          </p:nvPr>
        </p:nvSpPr>
        <p:spPr/>
        <p:txBody>
          <a:bodyPr/>
          <a:lstStyle/>
          <a:p>
            <a:pPr>
              <a:buNone/>
            </a:pPr>
            <a:r>
              <a:rPr lang="en-US" dirty="0" err="1" smtClean="0"/>
              <a:t>struct</a:t>
            </a:r>
            <a:r>
              <a:rPr lang="en-US" dirty="0" smtClean="0"/>
              <a:t> node</a:t>
            </a:r>
          </a:p>
          <a:p>
            <a:pPr>
              <a:buNone/>
            </a:pPr>
            <a:r>
              <a:rPr lang="en-US" dirty="0" smtClean="0"/>
              <a:t>{</a:t>
            </a:r>
            <a:br>
              <a:rPr lang="en-US" dirty="0" smtClean="0"/>
            </a:br>
            <a:r>
              <a:rPr lang="en-US" dirty="0" err="1" smtClean="0"/>
              <a:t>int</a:t>
            </a:r>
            <a:r>
              <a:rPr lang="en-US" dirty="0" smtClean="0"/>
              <a:t> data;</a:t>
            </a:r>
          </a:p>
          <a:p>
            <a:pPr>
              <a:buNone/>
            </a:pPr>
            <a:r>
              <a:rPr lang="en-US" dirty="0" smtClean="0"/>
              <a:t>	</a:t>
            </a:r>
            <a:r>
              <a:rPr lang="en-US" dirty="0" err="1" smtClean="0"/>
              <a:t>struct</a:t>
            </a:r>
            <a:r>
              <a:rPr lang="en-US" dirty="0" smtClean="0"/>
              <a:t> node * next;</a:t>
            </a:r>
          </a:p>
          <a:p>
            <a:pPr>
              <a:buNone/>
            </a:pPr>
            <a:r>
              <a:rPr lang="en-US" dirty="0" smtClean="0"/>
              <a:t>};</a:t>
            </a:r>
          </a:p>
          <a:p>
            <a:pPr>
              <a:buNone/>
            </a:pPr>
            <a:r>
              <a:rPr lang="en-US" dirty="0" err="1" smtClean="0"/>
              <a:t>struct</a:t>
            </a:r>
            <a:r>
              <a:rPr lang="en-US" dirty="0" smtClean="0"/>
              <a:t> node * head=NULL;</a:t>
            </a:r>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node</a:t>
            </a:r>
            <a:endParaRPr lang="en-US" dirty="0"/>
          </a:p>
        </p:txBody>
      </p:sp>
      <p:sp>
        <p:nvSpPr>
          <p:cNvPr id="3" name="Content Placeholder 2"/>
          <p:cNvSpPr>
            <a:spLocks noGrp="1"/>
          </p:cNvSpPr>
          <p:nvPr>
            <p:ph idx="1"/>
          </p:nvPr>
        </p:nvSpPr>
        <p:spPr/>
        <p:txBody>
          <a:bodyPr/>
          <a:lstStyle/>
          <a:p>
            <a:r>
              <a:rPr lang="en-US" dirty="0" smtClean="0"/>
              <a:t>As link list can grow and shrink at run time go for dynamic memory allocation</a:t>
            </a:r>
          </a:p>
          <a:p>
            <a:r>
              <a:rPr lang="en-US" dirty="0" err="1" smtClean="0"/>
              <a:t>struct</a:t>
            </a:r>
            <a:r>
              <a:rPr lang="en-US" dirty="0" smtClean="0"/>
              <a:t> node * temp;</a:t>
            </a:r>
          </a:p>
          <a:p>
            <a:r>
              <a:rPr lang="en-US" dirty="0" smtClean="0"/>
              <a:t>temp=(</a:t>
            </a:r>
            <a:r>
              <a:rPr lang="en-US" dirty="0" err="1" smtClean="0"/>
              <a:t>struct</a:t>
            </a:r>
            <a:r>
              <a:rPr lang="en-US" dirty="0" smtClean="0"/>
              <a:t> node *)</a:t>
            </a:r>
            <a:r>
              <a:rPr lang="en-US" dirty="0" err="1" smtClean="0"/>
              <a:t>malloc</a:t>
            </a:r>
            <a:r>
              <a:rPr lang="en-US" dirty="0" smtClean="0"/>
              <a:t>(</a:t>
            </a:r>
            <a:r>
              <a:rPr lang="en-US" dirty="0" err="1" smtClean="0"/>
              <a:t>sizeof</a:t>
            </a:r>
            <a:r>
              <a:rPr lang="en-US" dirty="0" smtClean="0"/>
              <a:t>(</a:t>
            </a:r>
            <a:r>
              <a:rPr lang="en-US" dirty="0" err="1" smtClean="0"/>
              <a:t>struct</a:t>
            </a:r>
            <a:r>
              <a:rPr lang="en-US" dirty="0" smtClean="0"/>
              <a:t> node));</a:t>
            </a:r>
          </a:p>
          <a:p>
            <a:r>
              <a:rPr lang="en-US" dirty="0" err="1" smtClean="0"/>
              <a:t>malloc</a:t>
            </a:r>
            <a:r>
              <a:rPr lang="en-US" dirty="0" smtClean="0"/>
              <a:t> </a:t>
            </a:r>
            <a:r>
              <a:rPr lang="en-US" dirty="0" smtClean="0"/>
              <a:t>must receive </a:t>
            </a:r>
            <a:r>
              <a:rPr lang="en-US" b="1" dirty="0" err="1" smtClean="0"/>
              <a:t>sizeof</a:t>
            </a:r>
            <a:r>
              <a:rPr lang="en-US" b="1" dirty="0" smtClean="0"/>
              <a:t> a node not node *</a:t>
            </a:r>
          </a:p>
          <a:p>
            <a:r>
              <a:rPr lang="en-US" b="1" dirty="0" smtClean="0"/>
              <a:t>Use functions and call it as many times you like</a:t>
            </a:r>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arrays</a:t>
            </a:r>
            <a:endParaRPr lang="en-US" dirty="0"/>
          </a:p>
        </p:txBody>
      </p:sp>
      <p:sp>
        <p:nvSpPr>
          <p:cNvPr id="3" name="Content Placeholder 2"/>
          <p:cNvSpPr>
            <a:spLocks noGrp="1"/>
          </p:cNvSpPr>
          <p:nvPr>
            <p:ph idx="1"/>
          </p:nvPr>
        </p:nvSpPr>
        <p:spPr/>
        <p:txBody>
          <a:bodyPr>
            <a:normAutofit/>
          </a:bodyPr>
          <a:lstStyle/>
          <a:p>
            <a:r>
              <a:rPr lang="en-US" dirty="0" smtClean="0"/>
              <a:t>Why?</a:t>
            </a:r>
          </a:p>
          <a:p>
            <a:pPr lvl="1"/>
            <a:r>
              <a:rPr lang="en-US" dirty="0" smtClean="0"/>
              <a:t>Store data of a ruby cube</a:t>
            </a:r>
          </a:p>
          <a:p>
            <a:pPr lvl="1"/>
            <a:r>
              <a:rPr lang="en-US" dirty="0" smtClean="0"/>
              <a:t>By convention it is easy to access using indexing for each dimension</a:t>
            </a:r>
          </a:p>
          <a:p>
            <a:r>
              <a:rPr lang="en-US" dirty="0" smtClean="0"/>
              <a:t>Array </a:t>
            </a:r>
            <a:r>
              <a:rPr lang="en-US" dirty="0" smtClean="0"/>
              <a:t>of arrays. </a:t>
            </a:r>
            <a:endParaRPr lang="en-US" dirty="0" smtClean="0"/>
          </a:p>
          <a:p>
            <a:r>
              <a:rPr lang="en-US" dirty="0" smtClean="0"/>
              <a:t>Data </a:t>
            </a:r>
            <a:r>
              <a:rPr lang="en-US" dirty="0" smtClean="0"/>
              <a:t>in multidimensional arrays are stored in tabular form (in row major order). </a:t>
            </a:r>
          </a:p>
          <a:p>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the node	</a:t>
            </a:r>
            <a:endParaRPr lang="en-US" dirty="0"/>
          </a:p>
        </p:txBody>
      </p:sp>
      <p:sp>
        <p:nvSpPr>
          <p:cNvPr id="3" name="Content Placeholder 2"/>
          <p:cNvSpPr>
            <a:spLocks noGrp="1"/>
          </p:cNvSpPr>
          <p:nvPr>
            <p:ph idx="1"/>
          </p:nvPr>
        </p:nvSpPr>
        <p:spPr/>
        <p:txBody>
          <a:bodyPr/>
          <a:lstStyle/>
          <a:p>
            <a:r>
              <a:rPr lang="en-US" dirty="0" smtClean="0"/>
              <a:t>The node can be inserted in various locations</a:t>
            </a:r>
          </a:p>
          <a:p>
            <a:pPr lvl="1"/>
            <a:r>
              <a:rPr lang="en-US" dirty="0" smtClean="0"/>
              <a:t>Start (Update the head)</a:t>
            </a:r>
          </a:p>
          <a:p>
            <a:pPr lvl="1"/>
            <a:r>
              <a:rPr lang="en-US" dirty="0" smtClean="0"/>
              <a:t>End (next is pointing to NULL)</a:t>
            </a:r>
          </a:p>
          <a:p>
            <a:pPr lvl="1"/>
            <a:r>
              <a:rPr lang="en-US" dirty="0" smtClean="0"/>
              <a:t>Given position</a:t>
            </a:r>
          </a:p>
          <a:p>
            <a:pPr lvl="2"/>
            <a:r>
              <a:rPr lang="en-US" dirty="0" smtClean="0"/>
              <a:t>count the position and insert</a:t>
            </a:r>
          </a:p>
          <a:p>
            <a:pPr lvl="1"/>
            <a:r>
              <a:rPr lang="en-US" dirty="0" smtClean="0"/>
              <a:t>Given data</a:t>
            </a:r>
          </a:p>
          <a:p>
            <a:pPr lvl="2"/>
            <a:r>
              <a:rPr lang="en-US" dirty="0" smtClean="0"/>
              <a:t>search for a node data and insert </a:t>
            </a:r>
          </a:p>
          <a:p>
            <a:pPr>
              <a:buNone/>
            </a:pPr>
            <a:endParaRPr lang="en-US" dirty="0" smtClean="0"/>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at the start</a:t>
            </a:r>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41</a:t>
            </a:fld>
            <a:endParaRPr lang="en-US"/>
          </a:p>
        </p:txBody>
      </p:sp>
      <p:sp>
        <p:nvSpPr>
          <p:cNvPr id="7" name="Content Placeholder 6"/>
          <p:cNvSpPr>
            <a:spLocks noGrp="1"/>
          </p:cNvSpPr>
          <p:nvPr>
            <p:ph idx="1"/>
          </p:nvPr>
        </p:nvSpPr>
        <p:spPr/>
        <p:txBody>
          <a:bodyPr/>
          <a:lstStyle/>
          <a:p>
            <a:r>
              <a:rPr lang="en-US" dirty="0" smtClean="0"/>
              <a:t>Create </a:t>
            </a:r>
            <a:r>
              <a:rPr lang="en-US" dirty="0" err="1" smtClean="0"/>
              <a:t>new_node</a:t>
            </a:r>
            <a:endParaRPr lang="en-US" dirty="0" smtClean="0"/>
          </a:p>
          <a:p>
            <a:r>
              <a:rPr lang="en-US" dirty="0" err="1" smtClean="0"/>
              <a:t>new_node</a:t>
            </a:r>
            <a:r>
              <a:rPr lang="en-US" dirty="0" smtClean="0"/>
              <a:t>-&gt;next=head</a:t>
            </a:r>
          </a:p>
          <a:p>
            <a:r>
              <a:rPr lang="en-US" dirty="0" smtClean="0"/>
              <a:t>head=</a:t>
            </a:r>
            <a:r>
              <a:rPr lang="en-US" dirty="0" err="1" smtClean="0"/>
              <a:t>new_node</a:t>
            </a:r>
            <a:endParaRPr lang="en-US" dirty="0"/>
          </a:p>
        </p:txBody>
      </p:sp>
      <p:pic>
        <p:nvPicPr>
          <p:cNvPr id="8" name="Picture 7" descr="insert_start.gif"/>
          <p:cNvPicPr>
            <a:picLocks noChangeAspect="1"/>
          </p:cNvPicPr>
          <p:nvPr/>
        </p:nvPicPr>
        <p:blipFill>
          <a:blip r:embed="rId2"/>
          <a:stretch>
            <a:fillRect/>
          </a:stretch>
        </p:blipFill>
        <p:spPr>
          <a:xfrm>
            <a:off x="3505200" y="3429000"/>
            <a:ext cx="5199529" cy="22098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at the end</a:t>
            </a:r>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42</a:t>
            </a:fld>
            <a:endParaRPr lang="en-US"/>
          </a:p>
        </p:txBody>
      </p:sp>
      <p:sp>
        <p:nvSpPr>
          <p:cNvPr id="7" name="Content Placeholder 6"/>
          <p:cNvSpPr>
            <a:spLocks noGrp="1"/>
          </p:cNvSpPr>
          <p:nvPr>
            <p:ph idx="1"/>
          </p:nvPr>
        </p:nvSpPr>
        <p:spPr/>
        <p:txBody>
          <a:bodyPr/>
          <a:lstStyle/>
          <a:p>
            <a:r>
              <a:rPr lang="en-US" dirty="0" smtClean="0"/>
              <a:t>Create </a:t>
            </a:r>
            <a:r>
              <a:rPr lang="en-US" dirty="0" err="1" smtClean="0"/>
              <a:t>new_node</a:t>
            </a:r>
            <a:endParaRPr lang="en-US" dirty="0" smtClean="0"/>
          </a:p>
          <a:p>
            <a:r>
              <a:rPr lang="en-US" dirty="0" smtClean="0"/>
              <a:t>Traverse till last node (temp)</a:t>
            </a:r>
          </a:p>
          <a:p>
            <a:r>
              <a:rPr lang="en-US" dirty="0" smtClean="0"/>
              <a:t>temp-&gt;next=</a:t>
            </a:r>
            <a:r>
              <a:rPr lang="en-US" dirty="0" err="1" smtClean="0"/>
              <a:t>new_node</a:t>
            </a:r>
            <a:endParaRPr lang="en-US" dirty="0"/>
          </a:p>
        </p:txBody>
      </p:sp>
      <p:pic>
        <p:nvPicPr>
          <p:cNvPr id="9" name="Picture 8" descr="insert_last.gif"/>
          <p:cNvPicPr>
            <a:picLocks noChangeAspect="1"/>
          </p:cNvPicPr>
          <p:nvPr/>
        </p:nvPicPr>
        <p:blipFill>
          <a:blip r:embed="rId2"/>
          <a:stretch>
            <a:fillRect/>
          </a:stretch>
        </p:blipFill>
        <p:spPr>
          <a:xfrm>
            <a:off x="2971800" y="3886200"/>
            <a:ext cx="5319755" cy="212407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at the given pos</a:t>
            </a:r>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43</a:t>
            </a:fld>
            <a:endParaRPr lang="en-US"/>
          </a:p>
        </p:txBody>
      </p:sp>
      <p:sp>
        <p:nvSpPr>
          <p:cNvPr id="7" name="Content Placeholder 6"/>
          <p:cNvSpPr>
            <a:spLocks noGrp="1"/>
          </p:cNvSpPr>
          <p:nvPr>
            <p:ph idx="1"/>
          </p:nvPr>
        </p:nvSpPr>
        <p:spPr/>
        <p:txBody>
          <a:bodyPr/>
          <a:lstStyle/>
          <a:p>
            <a:r>
              <a:rPr lang="en-US" dirty="0" smtClean="0"/>
              <a:t>Create </a:t>
            </a:r>
            <a:r>
              <a:rPr lang="en-US" dirty="0" err="1" smtClean="0"/>
              <a:t>new_node</a:t>
            </a:r>
            <a:endParaRPr lang="en-US" dirty="0" smtClean="0"/>
          </a:p>
          <a:p>
            <a:r>
              <a:rPr lang="en-US" dirty="0" smtClean="0"/>
              <a:t>Traverse till given node -1(</a:t>
            </a:r>
            <a:r>
              <a:rPr lang="en-US" dirty="0" err="1" smtClean="0"/>
              <a:t>prev</a:t>
            </a:r>
            <a:r>
              <a:rPr lang="en-US" dirty="0" smtClean="0"/>
              <a:t>)</a:t>
            </a:r>
          </a:p>
          <a:p>
            <a:r>
              <a:rPr lang="en-US" dirty="0" err="1" smtClean="0"/>
              <a:t>new_node</a:t>
            </a:r>
            <a:r>
              <a:rPr lang="en-US" dirty="0" smtClean="0"/>
              <a:t>-&gt;next=</a:t>
            </a:r>
            <a:r>
              <a:rPr lang="en-US" dirty="0" err="1" smtClean="0"/>
              <a:t>prev</a:t>
            </a:r>
            <a:r>
              <a:rPr lang="en-US" dirty="0" smtClean="0"/>
              <a:t>-&gt;next</a:t>
            </a:r>
          </a:p>
          <a:p>
            <a:r>
              <a:rPr lang="en-US" dirty="0" err="1" smtClean="0"/>
              <a:t>prev</a:t>
            </a:r>
            <a:r>
              <a:rPr lang="en-US" dirty="0" smtClean="0"/>
              <a:t>-&gt;next=new_n0de</a:t>
            </a:r>
          </a:p>
        </p:txBody>
      </p:sp>
      <p:pic>
        <p:nvPicPr>
          <p:cNvPr id="8" name="Picture 7" descr="ll4.gif"/>
          <p:cNvPicPr>
            <a:picLocks noChangeAspect="1"/>
          </p:cNvPicPr>
          <p:nvPr/>
        </p:nvPicPr>
        <p:blipFill>
          <a:blip r:embed="rId2"/>
          <a:stretch>
            <a:fillRect/>
          </a:stretch>
        </p:blipFill>
        <p:spPr>
          <a:xfrm>
            <a:off x="4419600" y="3886200"/>
            <a:ext cx="4343400" cy="2499446"/>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node in singly linked list</a:t>
            </a:r>
            <a:endParaRPr lang="en-US" dirty="0"/>
          </a:p>
        </p:txBody>
      </p:sp>
      <p:sp>
        <p:nvSpPr>
          <p:cNvPr id="3" name="Content Placeholder 2"/>
          <p:cNvSpPr>
            <a:spLocks noGrp="1"/>
          </p:cNvSpPr>
          <p:nvPr>
            <p:ph idx="1"/>
          </p:nvPr>
        </p:nvSpPr>
        <p:spPr/>
        <p:txBody>
          <a:bodyPr/>
          <a:lstStyle/>
          <a:p>
            <a:r>
              <a:rPr lang="en-US" dirty="0" smtClean="0"/>
              <a:t>If book details are stored in linked list then removing a book will make delete node operation</a:t>
            </a:r>
          </a:p>
          <a:p>
            <a:r>
              <a:rPr lang="en-US" dirty="0" smtClean="0"/>
              <a:t>Just like insert , delete will happen in four pos (</a:t>
            </a:r>
            <a:r>
              <a:rPr lang="en-US" dirty="0" err="1" smtClean="0"/>
              <a:t>start,end</a:t>
            </a:r>
            <a:r>
              <a:rPr lang="en-US" dirty="0" smtClean="0"/>
              <a:t>, given data, given pos)</a:t>
            </a:r>
          </a:p>
          <a:p>
            <a:r>
              <a:rPr lang="en-US" dirty="0" smtClean="0"/>
              <a:t>Use free function to remove the node from the system.</a:t>
            </a:r>
          </a:p>
          <a:p>
            <a:r>
              <a:rPr lang="en-US" dirty="0" smtClean="0"/>
              <a:t>Just deleting the link will cause </a:t>
            </a:r>
            <a:r>
              <a:rPr lang="en-US" b="1" dirty="0" smtClean="0"/>
              <a:t>memory leak!</a:t>
            </a:r>
            <a:endParaRPr lang="en-US" b="1"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p:txBody>
          <a:bodyPr/>
          <a:lstStyle/>
          <a:p>
            <a:r>
              <a:rPr lang="en-US" dirty="0" smtClean="0"/>
              <a:t>Multi dimensional Array:  Multiple indexing but linear memory</a:t>
            </a:r>
          </a:p>
          <a:p>
            <a:r>
              <a:rPr lang="en-US" dirty="0" smtClean="0"/>
              <a:t>Dynamic memory allocation: Serve the demand of the memory</a:t>
            </a:r>
          </a:p>
          <a:p>
            <a:r>
              <a:rPr lang="en-US" dirty="0" smtClean="0"/>
              <a:t>Structures: Store and access the heterogeneous data</a:t>
            </a:r>
          </a:p>
          <a:p>
            <a:r>
              <a:rPr lang="en-US" dirty="0" smtClean="0"/>
              <a:t>Linked list: Use small chunks and connect them instead of waiting for big memory chunk</a:t>
            </a:r>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endParaRPr lang="en-US" dirty="0"/>
          </a:p>
        </p:txBody>
      </p:sp>
      <p:sp>
        <p:nvSpPr>
          <p:cNvPr id="3" name="Content Placeholder 2"/>
          <p:cNvSpPr>
            <a:spLocks noGrp="1"/>
          </p:cNvSpPr>
          <p:nvPr>
            <p:ph idx="1"/>
          </p:nvPr>
        </p:nvSpPr>
        <p:spPr/>
        <p:txBody>
          <a:bodyPr/>
          <a:lstStyle/>
          <a:p>
            <a:r>
              <a:rPr lang="en-US" dirty="0" smtClean="0"/>
              <a:t>For any queries please contact</a:t>
            </a:r>
          </a:p>
          <a:p>
            <a:pPr lvl="1"/>
            <a:r>
              <a:rPr lang="en-US" dirty="0" smtClean="0">
                <a:hlinkClick r:id="rId2"/>
              </a:rPr>
              <a:t>chinmaysubraybhat@pes.edu</a:t>
            </a:r>
            <a:endParaRPr lang="en-US" dirty="0" smtClean="0"/>
          </a:p>
          <a:p>
            <a:r>
              <a:rPr lang="en-US" dirty="0" smtClean="0"/>
              <a:t>Hands-on sessions done in the class are available in </a:t>
            </a:r>
            <a:r>
              <a:rPr lang="en-US" dirty="0" err="1" smtClean="0"/>
              <a:t>impartus</a:t>
            </a:r>
            <a:r>
              <a:rPr lang="en-US" dirty="0" smtClean="0"/>
              <a:t>. Please refer to it.</a:t>
            </a:r>
          </a:p>
          <a:p>
            <a:endParaRPr lang="en-US" sz="2000" dirty="0" smtClean="0"/>
          </a:p>
          <a:p>
            <a:endParaRPr lang="en-US" sz="2000" dirty="0" smtClean="0"/>
          </a:p>
          <a:p>
            <a:r>
              <a:rPr lang="en-US" sz="2000" dirty="0" smtClean="0"/>
              <a:t>This slide has been prepared for section R &amp; U 2019-20 batch just as an overview. Refer the original slides shared by anchor teacher for more details.</a:t>
            </a:r>
            <a:endParaRPr lang="en-US" sz="2000"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46</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arrays</a:t>
            </a:r>
            <a:endParaRPr lang="en-US" dirty="0"/>
          </a:p>
        </p:txBody>
      </p:sp>
      <p:sp>
        <p:nvSpPr>
          <p:cNvPr id="3" name="Content Placeholder 2"/>
          <p:cNvSpPr>
            <a:spLocks noGrp="1"/>
          </p:cNvSpPr>
          <p:nvPr>
            <p:ph idx="1"/>
          </p:nvPr>
        </p:nvSpPr>
        <p:spPr/>
        <p:txBody>
          <a:bodyPr>
            <a:normAutofit/>
          </a:bodyPr>
          <a:lstStyle/>
          <a:p>
            <a:r>
              <a:rPr lang="en-US" dirty="0" smtClean="0"/>
              <a:t>General form of declaring N-dimensional arrays:</a:t>
            </a:r>
          </a:p>
          <a:p>
            <a:pPr lvl="1"/>
            <a:r>
              <a:rPr lang="en-US" dirty="0" smtClean="0"/>
              <a:t> </a:t>
            </a:r>
            <a:r>
              <a:rPr lang="en-US" dirty="0" err="1" smtClean="0"/>
              <a:t>data_type</a:t>
            </a:r>
            <a:r>
              <a:rPr lang="en-US" dirty="0" smtClean="0"/>
              <a:t> </a:t>
            </a:r>
            <a:r>
              <a:rPr lang="en-US" dirty="0" err="1" smtClean="0"/>
              <a:t>array_name</a:t>
            </a:r>
            <a:r>
              <a:rPr lang="en-US" dirty="0" smtClean="0"/>
              <a:t>[size1][size2]....[</a:t>
            </a:r>
            <a:r>
              <a:rPr lang="en-US" dirty="0" err="1" smtClean="0"/>
              <a:t>sizeN</a:t>
            </a:r>
            <a:r>
              <a:rPr lang="en-US" dirty="0" smtClean="0"/>
              <a:t>];</a:t>
            </a:r>
          </a:p>
          <a:p>
            <a:pPr lvl="1"/>
            <a:r>
              <a:rPr lang="en-US" dirty="0" smtClean="0"/>
              <a:t> </a:t>
            </a:r>
            <a:r>
              <a:rPr lang="en-US" dirty="0" err="1" smtClean="0"/>
              <a:t>data_type</a:t>
            </a:r>
            <a:r>
              <a:rPr lang="en-US" dirty="0" smtClean="0"/>
              <a:t>: Type of data to be stored in the array. </a:t>
            </a:r>
          </a:p>
          <a:p>
            <a:pPr lvl="1"/>
            <a:r>
              <a:rPr lang="en-US" dirty="0" smtClean="0"/>
              <a:t>Here </a:t>
            </a:r>
            <a:r>
              <a:rPr lang="en-US" dirty="0" err="1" smtClean="0"/>
              <a:t>data_type</a:t>
            </a:r>
            <a:r>
              <a:rPr lang="en-US" dirty="0" smtClean="0"/>
              <a:t> is valid C data type </a:t>
            </a:r>
          </a:p>
          <a:p>
            <a:pPr lvl="1"/>
            <a:r>
              <a:rPr lang="en-US" dirty="0" err="1" smtClean="0"/>
              <a:t>array_name</a:t>
            </a:r>
            <a:r>
              <a:rPr lang="en-US" dirty="0" smtClean="0"/>
              <a:t>: Name of the array </a:t>
            </a:r>
          </a:p>
          <a:p>
            <a:pPr lvl="1"/>
            <a:r>
              <a:rPr lang="en-US" dirty="0" smtClean="0"/>
              <a:t>size1, size2,... ,</a:t>
            </a:r>
            <a:r>
              <a:rPr lang="en-US" dirty="0" err="1" smtClean="0"/>
              <a:t>sizeN</a:t>
            </a:r>
            <a:r>
              <a:rPr lang="en-US" dirty="0" smtClean="0"/>
              <a:t>: Sizes of the dimensions</a:t>
            </a:r>
          </a:p>
          <a:p>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multidimensional arrays</a:t>
            </a:r>
            <a:endParaRPr lang="en-US" dirty="0"/>
          </a:p>
        </p:txBody>
      </p:sp>
      <p:sp>
        <p:nvSpPr>
          <p:cNvPr id="3" name="Content Placeholder 2"/>
          <p:cNvSpPr>
            <a:spLocks noGrp="1"/>
          </p:cNvSpPr>
          <p:nvPr>
            <p:ph idx="1"/>
          </p:nvPr>
        </p:nvSpPr>
        <p:spPr/>
        <p:txBody>
          <a:bodyPr/>
          <a:lstStyle/>
          <a:p>
            <a:r>
              <a:rPr lang="en-US" dirty="0" smtClean="0"/>
              <a:t>Product of  size1,size2 etc</a:t>
            </a:r>
          </a:p>
          <a:p>
            <a:r>
              <a:rPr lang="en-US" dirty="0" err="1" smtClean="0"/>
              <a:t>int</a:t>
            </a:r>
            <a:r>
              <a:rPr lang="en-US" dirty="0" smtClean="0"/>
              <a:t> </a:t>
            </a:r>
            <a:r>
              <a:rPr lang="en-US" dirty="0" smtClean="0"/>
              <a:t>x[10][20] can store total (10*20) = 200 elements. </a:t>
            </a:r>
            <a:endParaRPr lang="en-US" dirty="0" smtClean="0"/>
          </a:p>
          <a:p>
            <a:r>
              <a:rPr lang="en-US" dirty="0" err="1" smtClean="0"/>
              <a:t>int</a:t>
            </a:r>
            <a:r>
              <a:rPr lang="en-US" dirty="0" smtClean="0"/>
              <a:t> </a:t>
            </a:r>
            <a:r>
              <a:rPr lang="en-US" dirty="0" smtClean="0"/>
              <a:t>x[5][10][20] can store total (5*10*20) = 1000 elements.</a:t>
            </a:r>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Initializing Three-Dimensional Array</a:t>
            </a:r>
            <a:endParaRPr lang="en-US" dirty="0"/>
          </a:p>
        </p:txBody>
      </p:sp>
      <p:sp>
        <p:nvSpPr>
          <p:cNvPr id="3" name="Content Placeholder 2"/>
          <p:cNvSpPr>
            <a:spLocks noGrp="1"/>
          </p:cNvSpPr>
          <p:nvPr>
            <p:ph idx="1"/>
          </p:nvPr>
        </p:nvSpPr>
        <p:spPr/>
        <p:txBody>
          <a:bodyPr>
            <a:normAutofit/>
          </a:bodyPr>
          <a:lstStyle/>
          <a:p>
            <a:r>
              <a:rPr lang="en-US" dirty="0" smtClean="0"/>
              <a:t>Use brackets for each dimension</a:t>
            </a:r>
          </a:p>
          <a:p>
            <a:r>
              <a:rPr lang="en-US" dirty="0" smtClean="0"/>
              <a:t>Can give data in single curly beckets</a:t>
            </a:r>
          </a:p>
          <a:p>
            <a:r>
              <a:rPr lang="en-US" dirty="0" smtClean="0"/>
              <a:t>Which one is good?</a:t>
            </a:r>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Initializing Three-Dimensional Array</a:t>
            </a:r>
            <a:endParaRPr lang="en-US" dirty="0"/>
          </a:p>
        </p:txBody>
      </p:sp>
      <p:sp>
        <p:nvSpPr>
          <p:cNvPr id="3" name="Content Placeholder 2"/>
          <p:cNvSpPr>
            <a:spLocks noGrp="1"/>
          </p:cNvSpPr>
          <p:nvPr>
            <p:ph idx="1"/>
          </p:nvPr>
        </p:nvSpPr>
        <p:spPr/>
        <p:txBody>
          <a:bodyPr>
            <a:normAutofit/>
          </a:bodyPr>
          <a:lstStyle/>
          <a:p>
            <a:r>
              <a:rPr lang="en-US" dirty="0" smtClean="0"/>
              <a:t>Method 1: </a:t>
            </a:r>
            <a:endParaRPr lang="en-US" dirty="0" smtClean="0"/>
          </a:p>
          <a:p>
            <a:pPr lvl="1"/>
            <a:r>
              <a:rPr lang="en-US" dirty="0" err="1" smtClean="0"/>
              <a:t>int</a:t>
            </a:r>
            <a:r>
              <a:rPr lang="en-US" dirty="0" smtClean="0"/>
              <a:t> </a:t>
            </a:r>
            <a:r>
              <a:rPr lang="en-US" dirty="0" smtClean="0"/>
              <a:t>x[2][3][4] = {0, 1, 2, 3, 4, 5, 6, 7, 8, 9, 10, 11, 12, 13, 14, 15, 16, 17, 18, 19, 20, 21, 22, 23}; </a:t>
            </a:r>
            <a:endParaRPr lang="en-US" dirty="0" smtClean="0"/>
          </a:p>
          <a:p>
            <a:r>
              <a:rPr lang="en-US" dirty="0" smtClean="0"/>
              <a:t>Better </a:t>
            </a:r>
            <a:r>
              <a:rPr lang="en-US" dirty="0" smtClean="0"/>
              <a:t>Method: </a:t>
            </a:r>
            <a:endParaRPr lang="en-US" dirty="0" smtClean="0"/>
          </a:p>
          <a:p>
            <a:pPr lvl="1"/>
            <a:r>
              <a:rPr lang="en-US" dirty="0" err="1" smtClean="0"/>
              <a:t>int</a:t>
            </a:r>
            <a:r>
              <a:rPr lang="en-US" dirty="0" smtClean="0"/>
              <a:t> </a:t>
            </a:r>
            <a:r>
              <a:rPr lang="en-US" dirty="0" smtClean="0"/>
              <a:t>x[2][3][4] = { { {0,1,2,3}, {4,5,6,7}, {8,9,10,11} }, { {12,13,14,15}, {16,17,18,19}, {20,21,22,23} } };</a:t>
            </a:r>
          </a:p>
          <a:p>
            <a:endParaRPr lang="en-US" dirty="0" smtClean="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Accessing elements </a:t>
            </a:r>
            <a:r>
              <a:rPr lang="en-US" dirty="0" smtClean="0"/>
              <a:t>3 D Arrays</a:t>
            </a:r>
            <a:r>
              <a:rPr lang="en-US" dirty="0" smtClean="0"/>
              <a:t>:</a:t>
            </a:r>
            <a:endParaRPr lang="en-US" dirty="0"/>
          </a:p>
        </p:txBody>
      </p:sp>
      <p:sp>
        <p:nvSpPr>
          <p:cNvPr id="3" name="Content Placeholder 2"/>
          <p:cNvSpPr>
            <a:spLocks noGrp="1"/>
          </p:cNvSpPr>
          <p:nvPr>
            <p:ph idx="1"/>
          </p:nvPr>
        </p:nvSpPr>
        <p:spPr/>
        <p:txBody>
          <a:bodyPr/>
          <a:lstStyle/>
          <a:p>
            <a:r>
              <a:rPr lang="en-US" dirty="0" smtClean="0"/>
              <a:t>Accessing </a:t>
            </a:r>
            <a:r>
              <a:rPr lang="en-US" dirty="0" smtClean="0"/>
              <a:t>elements in Three-Dimensional Arrays is also similar to that of Two-Dimensional Arrays. </a:t>
            </a:r>
            <a:endParaRPr lang="en-US" dirty="0" smtClean="0"/>
          </a:p>
          <a:p>
            <a:r>
              <a:rPr lang="en-US" dirty="0" smtClean="0"/>
              <a:t>The </a:t>
            </a:r>
            <a:r>
              <a:rPr lang="en-US" dirty="0" smtClean="0"/>
              <a:t>difference is we have to use three loops instead of two loops for one additional dimension in Three-dimensional Arrays.</a:t>
            </a:r>
          </a:p>
          <a:p>
            <a:endParaRPr lang="en-US" dirty="0"/>
          </a:p>
        </p:txBody>
      </p:sp>
      <p:sp>
        <p:nvSpPr>
          <p:cNvPr id="4" name="Footer Placeholder 3"/>
          <p:cNvSpPr>
            <a:spLocks noGrp="1"/>
          </p:cNvSpPr>
          <p:nvPr>
            <p:ph type="ftr" sz="quarter" idx="11"/>
          </p:nvPr>
        </p:nvSpPr>
        <p:spPr/>
        <p:txBody>
          <a:bodyPr/>
          <a:lstStyle/>
          <a:p>
            <a:r>
              <a:rPr lang="en-US" smtClean="0"/>
              <a:t>Dept. of CSE, PESU</a:t>
            </a:r>
            <a:endParaRPr lang="en-US"/>
          </a:p>
        </p:txBody>
      </p:sp>
      <p:sp>
        <p:nvSpPr>
          <p:cNvPr id="5" name="Slide Number Placeholder 4"/>
          <p:cNvSpPr>
            <a:spLocks noGrp="1"/>
          </p:cNvSpPr>
          <p:nvPr>
            <p:ph type="sldNum" sz="quarter" idx="12"/>
          </p:nvPr>
        </p:nvSpPr>
        <p:spPr/>
        <p:txBody>
          <a:bodyPr/>
          <a:lstStyle/>
          <a:p>
            <a:fld id="{6060F6C8-62A9-4996-A67F-E77401A47502}" type="slidenum">
              <a:rPr lang="en-US" smtClean="0"/>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116</TotalTime>
  <Words>2310</Words>
  <Application>Microsoft Office PowerPoint</Application>
  <PresentationFormat>On-screen Show (4:3)</PresentationFormat>
  <Paragraphs>379</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Module</vt:lpstr>
      <vt:lpstr>Problem Solving With C (PSWC)  </vt:lpstr>
      <vt:lpstr>Contents</vt:lpstr>
      <vt:lpstr>Multi-dimensional arrays</vt:lpstr>
      <vt:lpstr>Multi-dimensional arrays</vt:lpstr>
      <vt:lpstr>Multi-dimensional arrays</vt:lpstr>
      <vt:lpstr>Size of multidimensional arrays</vt:lpstr>
      <vt:lpstr>Initializing Three-Dimensional Array</vt:lpstr>
      <vt:lpstr>Initializing Three-Dimensional Array</vt:lpstr>
      <vt:lpstr>Accessing elements 3 D Arrays:</vt:lpstr>
      <vt:lpstr>Accessing elements in 3 D Arrays:</vt:lpstr>
      <vt:lpstr>Programs:</vt:lpstr>
      <vt:lpstr>Multi-dimensional arrays and pointers:</vt:lpstr>
      <vt:lpstr>Multi-dimensional arrays and pointers:</vt:lpstr>
      <vt:lpstr>Multi-dimensional arrays and pointers:</vt:lpstr>
      <vt:lpstr>Dynamic Memory Allocation</vt:lpstr>
      <vt:lpstr>Stack Vs Heap</vt:lpstr>
      <vt:lpstr>Dynamic memory allocation in C</vt:lpstr>
      <vt:lpstr>Dynamic memory allocation in C</vt:lpstr>
      <vt:lpstr>Dynamic memory allocation in C</vt:lpstr>
      <vt:lpstr>Dynamic memory allocation in C</vt:lpstr>
      <vt:lpstr>Releasing Dynamically Allocated Memory</vt:lpstr>
      <vt:lpstr>Structures </vt:lpstr>
      <vt:lpstr>Defining a structure </vt:lpstr>
      <vt:lpstr>Creating structure variable</vt:lpstr>
      <vt:lpstr>Accessing structure Variable</vt:lpstr>
      <vt:lpstr>Structure variable types</vt:lpstr>
      <vt:lpstr>Initializing structure variables</vt:lpstr>
      <vt:lpstr>Un-named structures</vt:lpstr>
      <vt:lpstr>Array of structures </vt:lpstr>
      <vt:lpstr>Nested Structures </vt:lpstr>
      <vt:lpstr>Nested Structures </vt:lpstr>
      <vt:lpstr>Structures and pointers </vt:lpstr>
      <vt:lpstr>Structures and pointers </vt:lpstr>
      <vt:lpstr>Llinked List </vt:lpstr>
      <vt:lpstr>Llinked List </vt:lpstr>
      <vt:lpstr>Types of linked list </vt:lpstr>
      <vt:lpstr>Singly linked list in C</vt:lpstr>
      <vt:lpstr>Creating singly linked list </vt:lpstr>
      <vt:lpstr>Creating a node</vt:lpstr>
      <vt:lpstr>Inserting the node </vt:lpstr>
      <vt:lpstr>Insert at the start</vt:lpstr>
      <vt:lpstr>Insert at the end</vt:lpstr>
      <vt:lpstr>Insert at the given pos</vt:lpstr>
      <vt:lpstr>Delete node in singly linked list</vt:lpstr>
      <vt:lpstr>Summary </vt:lpstr>
      <vt:lpstr>Thank you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With C (PSWC)  </dc:title>
  <dc:creator>Chinmaya</dc:creator>
  <cp:lastModifiedBy>Chinmaya</cp:lastModifiedBy>
  <cp:revision>24</cp:revision>
  <dcterms:created xsi:type="dcterms:W3CDTF">2020-04-06T02:00:06Z</dcterms:created>
  <dcterms:modified xsi:type="dcterms:W3CDTF">2020-04-06T03:56:35Z</dcterms:modified>
</cp:coreProperties>
</file>