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339" r:id="rId47"/>
    <p:sldId id="340" r:id="rId48"/>
    <p:sldId id="360" r:id="rId49"/>
    <p:sldId id="359" r:id="rId50"/>
    <p:sldId id="341" r:id="rId51"/>
    <p:sldId id="342" r:id="rId52"/>
    <p:sldId id="343" r:id="rId53"/>
    <p:sldId id="344" r:id="rId54"/>
    <p:sldId id="345" r:id="rId55"/>
    <p:sldId id="346" r:id="rId56"/>
    <p:sldId id="361" r:id="rId57"/>
    <p:sldId id="347" r:id="rId58"/>
    <p:sldId id="348" r:id="rId59"/>
    <p:sldId id="349" r:id="rId60"/>
    <p:sldId id="350" r:id="rId61"/>
    <p:sldId id="351" r:id="rId62"/>
    <p:sldId id="358" r:id="rId63"/>
    <p:sldId id="362" r:id="rId64"/>
    <p:sldId id="363" r:id="rId65"/>
    <p:sldId id="365" r:id="rId66"/>
    <p:sldId id="36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F4E1-6AE8-48D1-A5E5-DB8EEF012573}"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81D9-DC81-422B-908F-5CFD88A8CDE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8F4E1-6AE8-48D1-A5E5-DB8EEF012573}" type="datetimeFigureOut">
              <a:rPr lang="en-IN" smtClean="0"/>
              <a:pPr/>
              <a:t>05-04-2020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581D9-DC81-422B-908F-5CFD88A8CD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matrix_multiply.c" TargetMode="External"/><Relationship Id="rId2" Type="http://schemas.openxmlformats.org/officeDocument/2006/relationships/hyperlink" Target="clean_string.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trix_transpose.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Struct"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structure_arrays.c"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ux.die.net/include/stdlib.h"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_realloc.c"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structure_array_pointers.c" TargetMode="External"/><Relationship Id="rId2" Type="http://schemas.openxmlformats.org/officeDocument/2006/relationships/hyperlink" Target="proverbs.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hyperlink" Target="array_of_pointers.c" TargetMode="External"/><Relationship Id="rId2" Type="http://schemas.openxmlformats.org/officeDocument/2006/relationships/hyperlink" Target="single_pointer.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pointer_to_pointer.c"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66.xml.rels><?xml version="1.0" encoding="UTF-8" standalone="yes"?>
<Relationships xmlns="http://schemas.openxmlformats.org/package/2006/relationships"><Relationship Id="rId3" Type="http://schemas.openxmlformats.org/officeDocument/2006/relationships/hyperlink" Target="LList_Main_dptr.c" TargetMode="External"/><Relationship Id="rId2" Type="http://schemas.openxmlformats.org/officeDocument/2006/relationships/hyperlink" Target="LinkedList.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LList_Utils_dptr.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24096"/>
          </a:xfrm>
          <a:prstGeom prst="rect">
            <a:avLst/>
          </a:prstGeom>
          <a:noFill/>
        </p:spPr>
        <p:txBody>
          <a:bodyPr wrap="square" rtlCol="0">
            <a:spAutoFit/>
          </a:bodyPr>
          <a:lstStyle/>
          <a:p>
            <a:r>
              <a:rPr lang="en-IN" sz="2400" dirty="0">
                <a:latin typeface="Arial" pitchFamily="34" charset="0"/>
                <a:cs typeface="Arial" pitchFamily="34" charset="0"/>
              </a:rPr>
              <a:t>Similar to “step,” the “next” command single-steps as well</a:t>
            </a:r>
            <a:r>
              <a:rPr lang="en-IN" sz="2400" dirty="0" smtClean="0">
                <a:latin typeface="Arial" pitchFamily="34" charset="0"/>
                <a:cs typeface="Arial" pitchFamily="34" charset="0"/>
              </a:rPr>
              <a:t>, except </a:t>
            </a:r>
            <a:r>
              <a:rPr lang="en-IN" sz="2400" dirty="0">
                <a:latin typeface="Arial" pitchFamily="34" charset="0"/>
                <a:cs typeface="Arial" pitchFamily="34" charset="0"/>
              </a:rPr>
              <a:t>this one doesn’t execute each line of a sub-routine, </a:t>
            </a:r>
            <a:r>
              <a:rPr lang="en-IN" sz="2400" dirty="0" smtClean="0">
                <a:latin typeface="Arial" pitchFamily="34" charset="0"/>
                <a:cs typeface="Arial" pitchFamily="34" charset="0"/>
              </a:rPr>
              <a:t>it just </a:t>
            </a:r>
            <a:r>
              <a:rPr lang="en-IN" sz="2400" dirty="0">
                <a:latin typeface="Arial" pitchFamily="34" charset="0"/>
                <a:cs typeface="Arial" pitchFamily="34" charset="0"/>
              </a:rPr>
              <a:t>treats it as one instruction.</a:t>
            </a:r>
          </a:p>
          <a:p>
            <a:r>
              <a:rPr lang="en-IN" sz="2400" dirty="0">
                <a:latin typeface="Arial" pitchFamily="34" charset="0"/>
                <a:cs typeface="Arial" pitchFamily="34" charset="0"/>
              </a:rPr>
              <a:t>(</a:t>
            </a:r>
            <a:r>
              <a:rPr lang="en-IN" sz="2400" dirty="0" err="1">
                <a:latin typeface="Arial" pitchFamily="34" charset="0"/>
                <a:cs typeface="Arial" pitchFamily="34" charset="0"/>
              </a:rPr>
              <a:t>gdb</a:t>
            </a:r>
            <a:r>
              <a:rPr lang="en-IN" sz="2400" dirty="0">
                <a:latin typeface="Arial" pitchFamily="34" charset="0"/>
                <a:cs typeface="Arial" pitchFamily="34" charset="0"/>
              </a:rPr>
              <a:t>) next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Tip</a:t>
            </a:r>
            <a:endParaRPr lang="en-IN" sz="2400" dirty="0">
              <a:latin typeface="Arial" pitchFamily="34" charset="0"/>
              <a:cs typeface="Arial" pitchFamily="34" charset="0"/>
            </a:endParaRPr>
          </a:p>
          <a:p>
            <a:r>
              <a:rPr lang="en-IN" sz="2400" dirty="0">
                <a:latin typeface="Arial" pitchFamily="34" charset="0"/>
                <a:cs typeface="Arial" pitchFamily="34" charset="0"/>
              </a:rPr>
              <a:t>Typing “step” or “next” a lot of times can be tedious. If you </a:t>
            </a:r>
            <a:r>
              <a:rPr lang="en-IN" sz="2400" dirty="0" smtClean="0">
                <a:latin typeface="Arial" pitchFamily="34" charset="0"/>
                <a:cs typeface="Arial" pitchFamily="34" charset="0"/>
              </a:rPr>
              <a:t>just press </a:t>
            </a:r>
            <a:r>
              <a:rPr lang="en-IN" sz="2400" dirty="0">
                <a:latin typeface="Arial" pitchFamily="34" charset="0"/>
                <a:cs typeface="Arial" pitchFamily="34" charset="0"/>
              </a:rPr>
              <a:t>ENTER, </a:t>
            </a:r>
            <a:r>
              <a:rPr lang="en-IN" sz="2400" dirty="0" err="1">
                <a:latin typeface="Arial" pitchFamily="34" charset="0"/>
                <a:cs typeface="Arial" pitchFamily="34" charset="0"/>
              </a:rPr>
              <a:t>gdb</a:t>
            </a:r>
            <a:r>
              <a:rPr lang="en-IN" sz="2400" dirty="0">
                <a:latin typeface="Arial" pitchFamily="34" charset="0"/>
                <a:cs typeface="Arial" pitchFamily="34" charset="0"/>
              </a:rPr>
              <a:t> will repeat the same command you just gave it</a:t>
            </a:r>
            <a:r>
              <a:rPr lang="en-IN" sz="2400" dirty="0" smtClean="0">
                <a:latin typeface="Arial" pitchFamily="34" charset="0"/>
                <a:cs typeface="Arial" pitchFamily="34" charset="0"/>
              </a:rPr>
              <a:t>. You </a:t>
            </a:r>
            <a:r>
              <a:rPr lang="en-IN" sz="2400" dirty="0">
                <a:latin typeface="Arial" pitchFamily="34" charset="0"/>
                <a:cs typeface="Arial" pitchFamily="34" charset="0"/>
              </a:rPr>
              <a:t>can do this a bunch of times</a:t>
            </a:r>
            <a:r>
              <a:rPr lang="en-IN" sz="2400" dirty="0" smtClean="0">
                <a:latin typeface="Arial" pitchFamily="34" charset="0"/>
                <a:cs typeface="Arial" pitchFamily="34" charset="0"/>
              </a:rPr>
              <a:t>.</a:t>
            </a:r>
          </a:p>
          <a:p>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400" dirty="0" smtClean="0">
                <a:latin typeface="Arial" pitchFamily="34" charset="0"/>
                <a:cs typeface="Arial" pitchFamily="34" charset="0"/>
              </a:rPr>
              <a:t>So </a:t>
            </a:r>
            <a:r>
              <a:rPr lang="en-IN" sz="2400" dirty="0">
                <a:latin typeface="Arial" pitchFamily="34" charset="0"/>
                <a:cs typeface="Arial" pitchFamily="34" charset="0"/>
              </a:rPr>
              <a:t>far you’ve learned how to interrupt program flow at fixed</a:t>
            </a:r>
            <a:r>
              <a:rPr lang="en-IN" sz="2400" dirty="0" smtClean="0">
                <a:latin typeface="Arial" pitchFamily="34" charset="0"/>
                <a:cs typeface="Arial" pitchFamily="34" charset="0"/>
              </a:rPr>
              <a:t>, specified </a:t>
            </a:r>
            <a:r>
              <a:rPr lang="en-IN" sz="2400" dirty="0">
                <a:latin typeface="Arial" pitchFamily="34" charset="0"/>
                <a:cs typeface="Arial" pitchFamily="34" charset="0"/>
              </a:rPr>
              <a:t>points, and how to continue stepping line-by-line</a:t>
            </a:r>
            <a:r>
              <a:rPr lang="en-IN" sz="2400" dirty="0" smtClean="0">
                <a:latin typeface="Arial" pitchFamily="34" charset="0"/>
                <a:cs typeface="Arial" pitchFamily="34" charset="0"/>
              </a:rPr>
              <a:t>. However</a:t>
            </a:r>
            <a:r>
              <a:rPr lang="en-IN" sz="2400" dirty="0">
                <a:latin typeface="Arial" pitchFamily="34" charset="0"/>
                <a:cs typeface="Arial" pitchFamily="34" charset="0"/>
              </a:rPr>
              <a:t>, sooner or later you’re going to want to see </a:t>
            </a:r>
            <a:r>
              <a:rPr lang="en-IN" sz="2400" dirty="0" smtClean="0">
                <a:latin typeface="Arial" pitchFamily="34" charset="0"/>
                <a:cs typeface="Arial" pitchFamily="34" charset="0"/>
              </a:rPr>
              <a:t>things like </a:t>
            </a:r>
            <a:r>
              <a:rPr lang="en-IN" sz="2400" dirty="0">
                <a:latin typeface="Arial" pitchFamily="34" charset="0"/>
                <a:cs typeface="Arial" pitchFamily="34" charset="0"/>
              </a:rPr>
              <a:t>the values of variables, etc. This might be useful </a:t>
            </a:r>
            <a:r>
              <a:rPr lang="en-IN" sz="2400" dirty="0" smtClean="0">
                <a:latin typeface="Arial" pitchFamily="34" charset="0"/>
                <a:cs typeface="Arial" pitchFamily="34" charset="0"/>
              </a:rPr>
              <a:t>in debugging</a:t>
            </a:r>
            <a:r>
              <a:rPr lang="en-IN" sz="2400" dirty="0">
                <a:latin typeface="Arial" pitchFamily="34" charset="0"/>
                <a:cs typeface="Arial" pitchFamily="34" charset="0"/>
              </a:rPr>
              <a:t>.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a:latin typeface="Arial" pitchFamily="34" charset="0"/>
                <a:cs typeface="Arial" pitchFamily="34" charset="0"/>
              </a:rPr>
              <a:t>print command prints the value of the </a:t>
            </a:r>
            <a:r>
              <a:rPr lang="en-IN" sz="2400" dirty="0" smtClean="0">
                <a:latin typeface="Arial" pitchFamily="34" charset="0"/>
                <a:cs typeface="Arial" pitchFamily="34" charset="0"/>
              </a:rPr>
              <a:t>variable specified</a:t>
            </a:r>
            <a:r>
              <a:rPr lang="en-IN" sz="2400" dirty="0">
                <a:latin typeface="Arial" pitchFamily="34" charset="0"/>
                <a:cs typeface="Arial" pitchFamily="34" charset="0"/>
              </a:rPr>
              <a:t>, and print/x prints the value in hexadecimal:</a:t>
            </a:r>
          </a:p>
          <a:p>
            <a:r>
              <a:rPr lang="en-IN" sz="2400" dirty="0">
                <a:latin typeface="Arial" pitchFamily="34" charset="0"/>
                <a:cs typeface="Arial" pitchFamily="34" charset="0"/>
              </a:rPr>
              <a:t>(</a:t>
            </a:r>
            <a:r>
              <a:rPr lang="en-IN" sz="2400" dirty="0" err="1">
                <a:latin typeface="Arial" pitchFamily="34" charset="0"/>
                <a:cs typeface="Arial" pitchFamily="34" charset="0"/>
              </a:rPr>
              <a:t>gdb</a:t>
            </a:r>
            <a:r>
              <a:rPr lang="en-IN" sz="2400" dirty="0">
                <a:latin typeface="Arial" pitchFamily="34" charset="0"/>
                <a:cs typeface="Arial" pitchFamily="34" charset="0"/>
              </a:rPr>
              <a:t>) print my </a:t>
            </a:r>
            <a:r>
              <a:rPr lang="en-IN" sz="2400" dirty="0" err="1">
                <a:latin typeface="Arial" pitchFamily="34" charset="0"/>
                <a:cs typeface="Arial" pitchFamily="34" charset="0"/>
              </a:rPr>
              <a:t>var</a:t>
            </a:r>
            <a:endParaRPr lang="en-IN" sz="2400" dirty="0">
              <a:latin typeface="Arial" pitchFamily="34" charset="0"/>
              <a:cs typeface="Arial" pitchFamily="34" charset="0"/>
            </a:endParaRPr>
          </a:p>
          <a:p>
            <a:r>
              <a:rPr lang="en-IN" sz="2400" dirty="0">
                <a:latin typeface="Arial" pitchFamily="34" charset="0"/>
                <a:cs typeface="Arial" pitchFamily="34" charset="0"/>
              </a:rPr>
              <a:t>(</a:t>
            </a:r>
            <a:r>
              <a:rPr lang="en-IN" sz="2400" dirty="0" err="1">
                <a:latin typeface="Arial" pitchFamily="34" charset="0"/>
                <a:cs typeface="Arial" pitchFamily="34" charset="0"/>
              </a:rPr>
              <a:t>gdb</a:t>
            </a:r>
            <a:r>
              <a:rPr lang="en-IN" sz="2400" dirty="0">
                <a:latin typeface="Arial" pitchFamily="34" charset="0"/>
                <a:cs typeface="Arial" pitchFamily="34" charset="0"/>
              </a:rPr>
              <a:t>) print/x my </a:t>
            </a:r>
            <a:r>
              <a:rPr lang="en-IN" sz="2400" dirty="0" err="1">
                <a:latin typeface="Arial" pitchFamily="34" charset="0"/>
                <a:cs typeface="Arial" pitchFamily="34" charset="0"/>
              </a:rPr>
              <a:t>var</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Setting </a:t>
            </a:r>
            <a:r>
              <a:rPr lang="en-IN" sz="2000" b="1" u="sng" dirty="0" err="1" smtClean="0">
                <a:latin typeface="Arial" pitchFamily="34" charset="0"/>
                <a:cs typeface="Arial" pitchFamily="34" charset="0"/>
              </a:rPr>
              <a:t>watchpoints</a:t>
            </a:r>
            <a:endParaRPr lang="en-IN" sz="2000" b="1" u="sng" dirty="0" smtClean="0">
              <a:latin typeface="Arial" pitchFamily="34" charset="0"/>
              <a:cs typeface="Arial" pitchFamily="34" charset="0"/>
            </a:endParaRPr>
          </a:p>
          <a:p>
            <a:r>
              <a:rPr lang="en-IN" sz="2000" dirty="0">
                <a:latin typeface="Arial" pitchFamily="34" charset="0"/>
                <a:cs typeface="Arial" pitchFamily="34" charset="0"/>
              </a:rPr>
              <a:t>Whereas breakpoints interrupt the program at a particular line </a:t>
            </a:r>
            <a:r>
              <a:rPr lang="en-IN" sz="2000" dirty="0" smtClean="0">
                <a:latin typeface="Arial" pitchFamily="34" charset="0"/>
                <a:cs typeface="Arial" pitchFamily="34" charset="0"/>
              </a:rPr>
              <a:t>or function</a:t>
            </a:r>
            <a:r>
              <a:rPr lang="en-IN" sz="2000" dirty="0">
                <a:latin typeface="Arial" pitchFamily="34" charset="0"/>
                <a:cs typeface="Arial" pitchFamily="34" charset="0"/>
              </a:rPr>
              <a:t>, </a:t>
            </a:r>
            <a:r>
              <a:rPr lang="en-IN" sz="2000" dirty="0" err="1">
                <a:latin typeface="Arial" pitchFamily="34" charset="0"/>
                <a:cs typeface="Arial" pitchFamily="34" charset="0"/>
              </a:rPr>
              <a:t>watchpoints</a:t>
            </a:r>
            <a:r>
              <a:rPr lang="en-IN" sz="2000" dirty="0">
                <a:latin typeface="Arial" pitchFamily="34" charset="0"/>
                <a:cs typeface="Arial" pitchFamily="34" charset="0"/>
              </a:rPr>
              <a:t> act on variables. They pause the </a:t>
            </a:r>
            <a:r>
              <a:rPr lang="en-IN" sz="2000" dirty="0" smtClean="0">
                <a:latin typeface="Arial" pitchFamily="34" charset="0"/>
                <a:cs typeface="Arial" pitchFamily="34" charset="0"/>
              </a:rPr>
              <a:t>program whenever </a:t>
            </a:r>
            <a:r>
              <a:rPr lang="en-IN" sz="2000" dirty="0">
                <a:latin typeface="Arial" pitchFamily="34" charset="0"/>
                <a:cs typeface="Arial" pitchFamily="34" charset="0"/>
              </a:rPr>
              <a:t>a watched variable’s value is modified. For example, </a:t>
            </a:r>
            <a:r>
              <a:rPr lang="en-IN" sz="2000" dirty="0" smtClean="0">
                <a:latin typeface="Arial" pitchFamily="34" charset="0"/>
                <a:cs typeface="Arial" pitchFamily="34" charset="0"/>
              </a:rPr>
              <a:t>the following </a:t>
            </a:r>
            <a:r>
              <a:rPr lang="en-IN" sz="2000" dirty="0">
                <a:latin typeface="Arial" pitchFamily="34" charset="0"/>
                <a:cs typeface="Arial" pitchFamily="34" charset="0"/>
              </a:rPr>
              <a:t>watch command:</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watch my </a:t>
            </a:r>
            <a:r>
              <a:rPr lang="en-IN" sz="2000" dirty="0" err="1">
                <a:latin typeface="Arial" pitchFamily="34" charset="0"/>
                <a:cs typeface="Arial" pitchFamily="34" charset="0"/>
              </a:rPr>
              <a:t>var</a:t>
            </a:r>
            <a:endParaRPr lang="en-IN" sz="2000" dirty="0">
              <a:latin typeface="Arial" pitchFamily="34" charset="0"/>
              <a:cs typeface="Arial" pitchFamily="34" charset="0"/>
            </a:endParaRPr>
          </a:p>
          <a:p>
            <a:r>
              <a:rPr lang="en-IN" sz="2000" dirty="0">
                <a:latin typeface="Arial" pitchFamily="34" charset="0"/>
                <a:cs typeface="Arial" pitchFamily="34" charset="0"/>
              </a:rPr>
              <a:t>Now, whenever my </a:t>
            </a:r>
            <a:r>
              <a:rPr lang="en-IN" sz="2000" dirty="0" err="1">
                <a:latin typeface="Arial" pitchFamily="34" charset="0"/>
                <a:cs typeface="Arial" pitchFamily="34" charset="0"/>
              </a:rPr>
              <a:t>var’s</a:t>
            </a:r>
            <a:r>
              <a:rPr lang="en-IN" sz="2000" dirty="0">
                <a:latin typeface="Arial" pitchFamily="34" charset="0"/>
                <a:cs typeface="Arial" pitchFamily="34" charset="0"/>
              </a:rPr>
              <a:t> value is modified, the program will</a:t>
            </a:r>
          </a:p>
          <a:p>
            <a:r>
              <a:rPr lang="en-IN" sz="2000" dirty="0">
                <a:latin typeface="Arial" pitchFamily="34" charset="0"/>
                <a:cs typeface="Arial" pitchFamily="34" charset="0"/>
              </a:rPr>
              <a:t>interrupt and print out the old and new values.</a:t>
            </a:r>
          </a:p>
          <a:p>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Tip</a:t>
            </a:r>
            <a:endParaRPr lang="en-IN" sz="2000" b="1" u="sng" dirty="0">
              <a:latin typeface="Arial" pitchFamily="34" charset="0"/>
              <a:cs typeface="Arial" pitchFamily="34" charset="0"/>
            </a:endParaRPr>
          </a:p>
          <a:p>
            <a:r>
              <a:rPr lang="en-IN" sz="2000" dirty="0">
                <a:latin typeface="Arial" pitchFamily="34" charset="0"/>
                <a:cs typeface="Arial" pitchFamily="34" charset="0"/>
              </a:rPr>
              <a:t>You may wonder how </a:t>
            </a:r>
            <a:r>
              <a:rPr lang="en-IN" sz="2000" dirty="0" err="1">
                <a:latin typeface="Arial" pitchFamily="34" charset="0"/>
                <a:cs typeface="Arial" pitchFamily="34" charset="0"/>
              </a:rPr>
              <a:t>gdb</a:t>
            </a:r>
            <a:r>
              <a:rPr lang="en-IN" sz="2000" dirty="0">
                <a:latin typeface="Arial" pitchFamily="34" charset="0"/>
                <a:cs typeface="Arial" pitchFamily="34" charset="0"/>
              </a:rPr>
              <a:t> determines which variable named my </a:t>
            </a:r>
            <a:r>
              <a:rPr lang="en-IN" sz="2000" dirty="0" err="1">
                <a:latin typeface="Arial" pitchFamily="34" charset="0"/>
                <a:cs typeface="Arial" pitchFamily="34" charset="0"/>
              </a:rPr>
              <a:t>var</a:t>
            </a:r>
            <a:r>
              <a:rPr lang="en-IN" sz="2000" dirty="0">
                <a:latin typeface="Arial" pitchFamily="34" charset="0"/>
                <a:cs typeface="Arial" pitchFamily="34" charset="0"/>
              </a:rPr>
              <a:t> to watch if </a:t>
            </a:r>
            <a:r>
              <a:rPr lang="en-IN" sz="2000" dirty="0" smtClean="0">
                <a:latin typeface="Arial" pitchFamily="34" charset="0"/>
                <a:cs typeface="Arial" pitchFamily="34" charset="0"/>
              </a:rPr>
              <a:t>there is </a:t>
            </a:r>
            <a:r>
              <a:rPr lang="en-IN" sz="2000" dirty="0">
                <a:latin typeface="Arial" pitchFamily="34" charset="0"/>
                <a:cs typeface="Arial" pitchFamily="34" charset="0"/>
              </a:rPr>
              <a:t>more than one declared in your program. The answer (perhaps unfortunately) </a:t>
            </a:r>
            <a:r>
              <a:rPr lang="en-IN" sz="2000" dirty="0" smtClean="0">
                <a:latin typeface="Arial" pitchFamily="34" charset="0"/>
                <a:cs typeface="Arial" pitchFamily="34" charset="0"/>
              </a:rPr>
              <a:t>is that </a:t>
            </a:r>
            <a:r>
              <a:rPr lang="en-IN" sz="2000" dirty="0">
                <a:latin typeface="Arial" pitchFamily="34" charset="0"/>
                <a:cs typeface="Arial" pitchFamily="34" charset="0"/>
              </a:rPr>
              <a:t>it relies upon the variable’s scope, relative to where you are in the program at </a:t>
            </a:r>
            <a:r>
              <a:rPr lang="en-IN" sz="2000" dirty="0" smtClean="0">
                <a:latin typeface="Arial" pitchFamily="34" charset="0"/>
                <a:cs typeface="Arial" pitchFamily="34" charset="0"/>
              </a:rPr>
              <a:t>the time </a:t>
            </a:r>
            <a:r>
              <a:rPr lang="en-IN" sz="2000" dirty="0">
                <a:latin typeface="Arial" pitchFamily="34" charset="0"/>
                <a:cs typeface="Arial" pitchFamily="34" charset="0"/>
              </a:rPr>
              <a:t>of the watch. This just means that you have to remember the tricky nuances </a:t>
            </a:r>
            <a:r>
              <a:rPr lang="en-IN" sz="2000" dirty="0" smtClean="0">
                <a:latin typeface="Arial" pitchFamily="34" charset="0"/>
                <a:cs typeface="Arial" pitchFamily="34" charset="0"/>
              </a:rPr>
              <a:t>of scope </a:t>
            </a:r>
            <a:r>
              <a:rPr lang="en-IN" sz="2000" dirty="0">
                <a:latin typeface="Arial" pitchFamily="34" charset="0"/>
                <a:cs typeface="Arial" pitchFamily="34" charset="0"/>
              </a:rPr>
              <a:t>and extent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400" b="1" u="sng" dirty="0" smtClean="0">
                <a:latin typeface="Arial" pitchFamily="34" charset="0"/>
                <a:cs typeface="Arial" pitchFamily="34" charset="0"/>
              </a:rPr>
              <a:t>Other useful commands</a:t>
            </a:r>
          </a:p>
          <a:p>
            <a:r>
              <a:rPr lang="en-IN" sz="2400" b="1" dirty="0" err="1">
                <a:latin typeface="Arial" pitchFamily="34" charset="0"/>
                <a:cs typeface="Arial" pitchFamily="34" charset="0"/>
              </a:rPr>
              <a:t>backtrace</a:t>
            </a:r>
            <a:r>
              <a:rPr lang="en-IN" sz="2400" dirty="0">
                <a:latin typeface="Arial" pitchFamily="34" charset="0"/>
                <a:cs typeface="Arial" pitchFamily="34" charset="0"/>
              </a:rPr>
              <a:t> - produces a stack trace of the function calls </a:t>
            </a:r>
            <a:r>
              <a:rPr lang="en-IN" sz="2400" dirty="0" smtClean="0">
                <a:latin typeface="Arial" pitchFamily="34" charset="0"/>
                <a:cs typeface="Arial" pitchFamily="34" charset="0"/>
              </a:rPr>
              <a:t>that lead </a:t>
            </a:r>
            <a:r>
              <a:rPr lang="en-IN" sz="2400" dirty="0">
                <a:latin typeface="Arial" pitchFamily="34" charset="0"/>
                <a:cs typeface="Arial" pitchFamily="34" charset="0"/>
              </a:rPr>
              <a:t>to a </a:t>
            </a:r>
            <a:r>
              <a:rPr lang="en-IN" sz="2400" dirty="0" err="1">
                <a:latin typeface="Arial" pitchFamily="34" charset="0"/>
                <a:cs typeface="Arial" pitchFamily="34" charset="0"/>
              </a:rPr>
              <a:t>seg</a:t>
            </a:r>
            <a:r>
              <a:rPr lang="en-IN" sz="2400" dirty="0">
                <a:latin typeface="Arial" pitchFamily="34" charset="0"/>
                <a:cs typeface="Arial" pitchFamily="34" charset="0"/>
              </a:rPr>
              <a:t> fault (should remind you of Java exceptions)</a:t>
            </a:r>
          </a:p>
          <a:p>
            <a:endParaRPr lang="en-IN" sz="2400" b="1" dirty="0" smtClean="0">
              <a:latin typeface="Arial" pitchFamily="34" charset="0"/>
              <a:cs typeface="Arial" pitchFamily="34" charset="0"/>
            </a:endParaRPr>
          </a:p>
          <a:p>
            <a:r>
              <a:rPr lang="en-IN" sz="2400" b="1" dirty="0" smtClean="0">
                <a:latin typeface="Arial" pitchFamily="34" charset="0"/>
                <a:cs typeface="Arial" pitchFamily="34" charset="0"/>
              </a:rPr>
              <a:t>where</a:t>
            </a:r>
            <a:r>
              <a:rPr lang="en-IN" sz="2400" dirty="0" smtClean="0">
                <a:latin typeface="Arial" pitchFamily="34" charset="0"/>
                <a:cs typeface="Arial" pitchFamily="34" charset="0"/>
              </a:rPr>
              <a:t> </a:t>
            </a:r>
            <a:r>
              <a:rPr lang="en-IN" sz="2400" dirty="0">
                <a:latin typeface="Arial" pitchFamily="34" charset="0"/>
                <a:cs typeface="Arial" pitchFamily="34" charset="0"/>
              </a:rPr>
              <a:t>- same as </a:t>
            </a:r>
            <a:r>
              <a:rPr lang="en-IN" sz="2400" dirty="0" err="1">
                <a:latin typeface="Arial" pitchFamily="34" charset="0"/>
                <a:cs typeface="Arial" pitchFamily="34" charset="0"/>
              </a:rPr>
              <a:t>backtrace</a:t>
            </a:r>
            <a:r>
              <a:rPr lang="en-IN" sz="2400" dirty="0">
                <a:latin typeface="Arial" pitchFamily="34" charset="0"/>
                <a:cs typeface="Arial" pitchFamily="34" charset="0"/>
              </a:rPr>
              <a:t>; you can think of this version </a:t>
            </a:r>
            <a:r>
              <a:rPr lang="en-IN" sz="2400" dirty="0" smtClean="0">
                <a:latin typeface="Arial" pitchFamily="34" charset="0"/>
                <a:cs typeface="Arial" pitchFamily="34" charset="0"/>
              </a:rPr>
              <a:t>as working </a:t>
            </a:r>
            <a:r>
              <a:rPr lang="en-IN" sz="2400" dirty="0">
                <a:latin typeface="Arial" pitchFamily="34" charset="0"/>
                <a:cs typeface="Arial" pitchFamily="34" charset="0"/>
              </a:rPr>
              <a:t>even when you’re still in the middle of the program</a:t>
            </a:r>
          </a:p>
          <a:p>
            <a:endParaRPr lang="en-IN" sz="2400" b="1" dirty="0" smtClean="0">
              <a:latin typeface="Arial" pitchFamily="34" charset="0"/>
              <a:cs typeface="Arial" pitchFamily="34" charset="0"/>
            </a:endParaRPr>
          </a:p>
          <a:p>
            <a:r>
              <a:rPr lang="en-IN" sz="2400" b="1" dirty="0" smtClean="0">
                <a:latin typeface="Arial" pitchFamily="34" charset="0"/>
                <a:cs typeface="Arial" pitchFamily="34" charset="0"/>
              </a:rPr>
              <a:t>finish</a:t>
            </a:r>
            <a:r>
              <a:rPr lang="en-IN" sz="2400" dirty="0" smtClean="0">
                <a:latin typeface="Arial" pitchFamily="34" charset="0"/>
                <a:cs typeface="Arial" pitchFamily="34" charset="0"/>
              </a:rPr>
              <a:t> </a:t>
            </a:r>
            <a:r>
              <a:rPr lang="en-IN" sz="2400" dirty="0">
                <a:latin typeface="Arial" pitchFamily="34" charset="0"/>
                <a:cs typeface="Arial" pitchFamily="34" charset="0"/>
              </a:rPr>
              <a:t>- runs until the current function is finished</a:t>
            </a:r>
          </a:p>
          <a:p>
            <a:endParaRPr lang="en-IN" sz="2400" b="1" dirty="0" smtClean="0">
              <a:latin typeface="Arial" pitchFamily="34" charset="0"/>
              <a:cs typeface="Arial" pitchFamily="34" charset="0"/>
            </a:endParaRPr>
          </a:p>
          <a:p>
            <a:r>
              <a:rPr lang="en-IN" sz="2400" b="1" dirty="0" smtClean="0">
                <a:latin typeface="Arial" pitchFamily="34" charset="0"/>
                <a:cs typeface="Arial" pitchFamily="34" charset="0"/>
              </a:rPr>
              <a:t>delete</a:t>
            </a:r>
            <a:r>
              <a:rPr lang="en-IN" sz="2400" dirty="0" smtClean="0">
                <a:latin typeface="Arial" pitchFamily="34" charset="0"/>
                <a:cs typeface="Arial" pitchFamily="34" charset="0"/>
              </a:rPr>
              <a:t> </a:t>
            </a:r>
            <a:r>
              <a:rPr lang="en-IN" sz="2400" dirty="0">
                <a:latin typeface="Arial" pitchFamily="34" charset="0"/>
                <a:cs typeface="Arial" pitchFamily="34" charset="0"/>
              </a:rPr>
              <a:t>- deletes a specified breakpoint</a:t>
            </a:r>
          </a:p>
          <a:p>
            <a:endParaRPr lang="en-IN" sz="2400" b="1" dirty="0" smtClean="0">
              <a:latin typeface="Arial" pitchFamily="34" charset="0"/>
              <a:cs typeface="Arial" pitchFamily="34" charset="0"/>
            </a:endParaRPr>
          </a:p>
          <a:p>
            <a:r>
              <a:rPr lang="en-IN" sz="2400" b="1" dirty="0" smtClean="0">
                <a:latin typeface="Arial" pitchFamily="34" charset="0"/>
                <a:cs typeface="Arial" pitchFamily="34" charset="0"/>
              </a:rPr>
              <a:t>info </a:t>
            </a:r>
            <a:r>
              <a:rPr lang="en-IN" sz="2400" b="1" dirty="0">
                <a:latin typeface="Arial" pitchFamily="34" charset="0"/>
                <a:cs typeface="Arial" pitchFamily="34" charset="0"/>
              </a:rPr>
              <a:t>breakpoints </a:t>
            </a:r>
            <a:r>
              <a:rPr lang="en-IN" sz="2400" dirty="0">
                <a:latin typeface="Arial" pitchFamily="34" charset="0"/>
                <a:cs typeface="Arial" pitchFamily="34" charset="0"/>
              </a:rPr>
              <a:t>- shows information about all </a:t>
            </a:r>
            <a:r>
              <a:rPr lang="en-IN" sz="2400" dirty="0" smtClean="0">
                <a:latin typeface="Arial" pitchFamily="34" charset="0"/>
                <a:cs typeface="Arial" pitchFamily="34" charset="0"/>
              </a:rPr>
              <a:t>declared breakpoints</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093428"/>
          </a:xfrm>
          <a:prstGeom prst="rect">
            <a:avLst/>
          </a:prstGeom>
          <a:noFill/>
        </p:spPr>
        <p:txBody>
          <a:bodyPr wrap="square" rtlCol="0">
            <a:spAutoFit/>
          </a:bodyPr>
          <a:lstStyle/>
          <a:p>
            <a:r>
              <a:rPr lang="en-US" sz="2000" b="1" u="sng" dirty="0" smtClean="0">
                <a:latin typeface="Arial" pitchFamily="34" charset="0"/>
                <a:cs typeface="Arial" pitchFamily="34" charset="0"/>
              </a:rPr>
              <a:t>More about breakpoints</a:t>
            </a:r>
          </a:p>
          <a:p>
            <a:r>
              <a:rPr lang="en-IN" sz="2000" dirty="0">
                <a:latin typeface="Arial" pitchFamily="34" charset="0"/>
                <a:cs typeface="Arial" pitchFamily="34" charset="0"/>
              </a:rPr>
              <a:t>Breakpoints by themselves may seem too tedious. You have </a:t>
            </a:r>
            <a:r>
              <a:rPr lang="en-IN" sz="2000" dirty="0" smtClean="0">
                <a:latin typeface="Arial" pitchFamily="34" charset="0"/>
                <a:cs typeface="Arial" pitchFamily="34" charset="0"/>
              </a:rPr>
              <a:t>to keep </a:t>
            </a:r>
            <a:r>
              <a:rPr lang="en-IN" sz="2000" dirty="0">
                <a:latin typeface="Arial" pitchFamily="34" charset="0"/>
                <a:cs typeface="Arial" pitchFamily="34" charset="0"/>
              </a:rPr>
              <a:t>stepping, and stepping, and stepping. .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Basic </a:t>
            </a:r>
            <a:r>
              <a:rPr lang="en-IN" sz="2000" u="sng" dirty="0">
                <a:latin typeface="Arial" pitchFamily="34" charset="0"/>
                <a:cs typeface="Arial" pitchFamily="34" charset="0"/>
              </a:rPr>
              <a:t>idea</a:t>
            </a:r>
          </a:p>
          <a:p>
            <a:r>
              <a:rPr lang="en-IN" sz="2000" dirty="0">
                <a:latin typeface="Arial" pitchFamily="34" charset="0"/>
                <a:cs typeface="Arial" pitchFamily="34" charset="0"/>
              </a:rPr>
              <a:t>Once we develop an idea for what the error could be (like dereferencing </a:t>
            </a:r>
            <a:r>
              <a:rPr lang="en-IN" sz="2000" dirty="0" smtClean="0">
                <a:latin typeface="Arial" pitchFamily="34" charset="0"/>
                <a:cs typeface="Arial" pitchFamily="34" charset="0"/>
              </a:rPr>
              <a:t>a NULL </a:t>
            </a:r>
            <a:r>
              <a:rPr lang="en-IN" sz="2000" dirty="0">
                <a:latin typeface="Arial" pitchFamily="34" charset="0"/>
                <a:cs typeface="Arial" pitchFamily="34" charset="0"/>
              </a:rPr>
              <a:t>pointer, or going past the bounds of an array), we probably </a:t>
            </a:r>
            <a:r>
              <a:rPr lang="en-IN" sz="2000" dirty="0" smtClean="0">
                <a:latin typeface="Arial" pitchFamily="34" charset="0"/>
                <a:cs typeface="Arial" pitchFamily="34" charset="0"/>
              </a:rPr>
              <a:t>only care </a:t>
            </a:r>
            <a:r>
              <a:rPr lang="en-IN" sz="2000" dirty="0">
                <a:latin typeface="Arial" pitchFamily="34" charset="0"/>
                <a:cs typeface="Arial" pitchFamily="34" charset="0"/>
              </a:rPr>
              <a:t>if such an event happens; we don’t want to break at each </a:t>
            </a:r>
            <a:r>
              <a:rPr lang="en-IN" sz="2000" dirty="0" smtClean="0">
                <a:latin typeface="Arial" pitchFamily="34" charset="0"/>
                <a:cs typeface="Arial" pitchFamily="34" charset="0"/>
              </a:rPr>
              <a:t>iteration regardless</a:t>
            </a:r>
            <a:r>
              <a:rPr lang="en-IN" sz="2000" dirty="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So </a:t>
            </a:r>
            <a:r>
              <a:rPr lang="en-IN" sz="2000" dirty="0">
                <a:latin typeface="Arial" pitchFamily="34" charset="0"/>
                <a:cs typeface="Arial" pitchFamily="34" charset="0"/>
              </a:rPr>
              <a:t>ideally, we’d like to condition on a particular requirement (or </a:t>
            </a:r>
            <a:r>
              <a:rPr lang="en-IN" sz="2000" dirty="0" smtClean="0">
                <a:latin typeface="Arial" pitchFamily="34" charset="0"/>
                <a:cs typeface="Arial" pitchFamily="34" charset="0"/>
              </a:rPr>
              <a:t>set of </a:t>
            </a:r>
            <a:r>
              <a:rPr lang="en-IN" sz="2000" dirty="0">
                <a:latin typeface="Arial" pitchFamily="34" charset="0"/>
                <a:cs typeface="Arial" pitchFamily="34" charset="0"/>
              </a:rPr>
              <a:t>requirements). Using conditional breakpoints allow us </a:t>
            </a:r>
            <a:r>
              <a:rPr lang="en-IN" sz="2000" dirty="0" smtClean="0">
                <a:latin typeface="Arial" pitchFamily="34" charset="0"/>
                <a:cs typeface="Arial" pitchFamily="34" charset="0"/>
              </a:rPr>
              <a:t>to accomplish </a:t>
            </a:r>
            <a:r>
              <a:rPr lang="en-IN" sz="2000" dirty="0">
                <a:latin typeface="Arial" pitchFamily="34" charset="0"/>
                <a:cs typeface="Arial" pitchFamily="34" charset="0"/>
              </a:rPr>
              <a:t>this goal. .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US" sz="2400" b="1" u="sng" dirty="0" smtClean="0">
                <a:latin typeface="Arial" pitchFamily="34" charset="0"/>
                <a:cs typeface="Arial" pitchFamily="34" charset="0"/>
              </a:rPr>
              <a:t>Conditional breakpoints</a:t>
            </a:r>
          </a:p>
          <a:p>
            <a:r>
              <a:rPr lang="en-IN" sz="2400" dirty="0">
                <a:latin typeface="Arial" pitchFamily="34" charset="0"/>
                <a:cs typeface="Arial" pitchFamily="34" charset="0"/>
              </a:rPr>
              <a:t>Just like regular breakpoints, except that you get to specify </a:t>
            </a:r>
            <a:r>
              <a:rPr lang="en-IN" sz="2400" dirty="0" smtClean="0">
                <a:latin typeface="Arial" pitchFamily="34" charset="0"/>
                <a:cs typeface="Arial" pitchFamily="34" charset="0"/>
              </a:rPr>
              <a:t>some criterion </a:t>
            </a:r>
            <a:r>
              <a:rPr lang="en-IN" sz="2400" dirty="0">
                <a:latin typeface="Arial" pitchFamily="34" charset="0"/>
                <a:cs typeface="Arial" pitchFamily="34" charset="0"/>
              </a:rPr>
              <a:t>that must be met for the breakpoint to trigger. We </a:t>
            </a:r>
            <a:r>
              <a:rPr lang="en-IN" sz="2400" dirty="0" smtClean="0">
                <a:latin typeface="Arial" pitchFamily="34" charset="0"/>
                <a:cs typeface="Arial" pitchFamily="34" charset="0"/>
              </a:rPr>
              <a:t>use the </a:t>
            </a:r>
            <a:r>
              <a:rPr lang="en-IN" sz="2400" dirty="0">
                <a:latin typeface="Arial" pitchFamily="34" charset="0"/>
                <a:cs typeface="Arial" pitchFamily="34" charset="0"/>
              </a:rPr>
              <a:t>same break command as before:</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a:t>
            </a:r>
            <a:r>
              <a:rPr lang="en-IN" sz="2400" dirty="0" err="1">
                <a:latin typeface="Arial" pitchFamily="34" charset="0"/>
                <a:cs typeface="Arial" pitchFamily="34" charset="0"/>
              </a:rPr>
              <a:t>gdb</a:t>
            </a:r>
            <a:r>
              <a:rPr lang="en-IN" sz="2400" dirty="0">
                <a:latin typeface="Arial" pitchFamily="34" charset="0"/>
                <a:cs typeface="Arial" pitchFamily="34" charset="0"/>
              </a:rPr>
              <a:t>) break file1.c:6 if </a:t>
            </a:r>
            <a:r>
              <a:rPr lang="en-IN" sz="2400" dirty="0" err="1">
                <a:latin typeface="Arial" pitchFamily="34" charset="0"/>
                <a:cs typeface="Arial" pitchFamily="34" charset="0"/>
              </a:rPr>
              <a:t>i</a:t>
            </a:r>
            <a:r>
              <a:rPr lang="en-IN" sz="2400" dirty="0">
                <a:latin typeface="Arial" pitchFamily="34" charset="0"/>
                <a:cs typeface="Arial" pitchFamily="34" charset="0"/>
              </a:rPr>
              <a:t> &gt;= ARRAYSIZE</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This </a:t>
            </a:r>
            <a:r>
              <a:rPr lang="en-IN" sz="2400" dirty="0">
                <a:latin typeface="Arial" pitchFamily="34" charset="0"/>
                <a:cs typeface="Arial" pitchFamily="34" charset="0"/>
              </a:rPr>
              <a:t>command sets a breakpoint at line 6 of file file1.c, </a:t>
            </a:r>
            <a:r>
              <a:rPr lang="en-IN" sz="2400" dirty="0" smtClean="0">
                <a:latin typeface="Arial" pitchFamily="34" charset="0"/>
                <a:cs typeface="Arial" pitchFamily="34" charset="0"/>
              </a:rPr>
              <a:t>which triggers </a:t>
            </a:r>
            <a:r>
              <a:rPr lang="en-IN" sz="2400" dirty="0">
                <a:latin typeface="Arial" pitchFamily="34" charset="0"/>
                <a:cs typeface="Arial" pitchFamily="34" charset="0"/>
              </a:rPr>
              <a:t>only if the variable </a:t>
            </a:r>
            <a:r>
              <a:rPr lang="en-IN" sz="2400" dirty="0" err="1">
                <a:latin typeface="Arial" pitchFamily="34" charset="0"/>
                <a:cs typeface="Arial" pitchFamily="34" charset="0"/>
              </a:rPr>
              <a:t>i</a:t>
            </a:r>
            <a:r>
              <a:rPr lang="en-IN" sz="2400" dirty="0">
                <a:latin typeface="Arial" pitchFamily="34" charset="0"/>
                <a:cs typeface="Arial" pitchFamily="34" charset="0"/>
              </a:rPr>
              <a:t> is greater than or equal to the size </a:t>
            </a:r>
            <a:r>
              <a:rPr lang="en-IN" sz="2400" dirty="0" smtClean="0">
                <a:latin typeface="Arial" pitchFamily="34" charset="0"/>
                <a:cs typeface="Arial" pitchFamily="34" charset="0"/>
              </a:rPr>
              <a:t>of the </a:t>
            </a:r>
            <a:r>
              <a:rPr lang="en-IN" sz="2400" dirty="0">
                <a:latin typeface="Arial" pitchFamily="34" charset="0"/>
                <a:cs typeface="Arial" pitchFamily="34" charset="0"/>
              </a:rPr>
              <a:t>array (which probably is bad if line 6 does something </a:t>
            </a:r>
            <a:r>
              <a:rPr lang="en-IN" sz="2400" dirty="0" smtClean="0">
                <a:latin typeface="Arial" pitchFamily="34" charset="0"/>
                <a:cs typeface="Arial" pitchFamily="34" charset="0"/>
              </a:rPr>
              <a:t>like </a:t>
            </a:r>
            <a:r>
              <a:rPr lang="en-IN" sz="2400" dirty="0" err="1" smtClean="0">
                <a:latin typeface="Arial" pitchFamily="34" charset="0"/>
                <a:cs typeface="Arial" pitchFamily="34" charset="0"/>
              </a:rPr>
              <a:t>arr</a:t>
            </a:r>
            <a:r>
              <a:rPr lang="en-IN" sz="2400" dirty="0" smtClean="0">
                <a:latin typeface="Arial" pitchFamily="34" charset="0"/>
                <a:cs typeface="Arial" pitchFamily="34" charset="0"/>
              </a:rPr>
              <a:t>[</a:t>
            </a:r>
            <a:r>
              <a:rPr lang="en-IN" sz="2400" dirty="0" err="1" smtClean="0">
                <a:latin typeface="Arial" pitchFamily="34" charset="0"/>
                <a:cs typeface="Arial" pitchFamily="34" charset="0"/>
              </a:rPr>
              <a:t>i</a:t>
            </a:r>
            <a:r>
              <a:rPr lang="en-IN" sz="2400" dirty="0">
                <a:latin typeface="Arial" pitchFamily="34" charset="0"/>
                <a:cs typeface="Arial" pitchFamily="34" charset="0"/>
              </a:rPr>
              <a:t>]). Conditional breakpoints can most likely avoid all </a:t>
            </a:r>
            <a:r>
              <a:rPr lang="en-IN" sz="2400" dirty="0" smtClean="0">
                <a:latin typeface="Arial" pitchFamily="34" charset="0"/>
                <a:cs typeface="Arial" pitchFamily="34" charset="0"/>
              </a:rPr>
              <a:t>the unnecessary </a:t>
            </a:r>
            <a:r>
              <a:rPr lang="en-IN" sz="2400" dirty="0">
                <a:latin typeface="Arial" pitchFamily="34" charset="0"/>
                <a:cs typeface="Arial" pitchFamily="34" charset="0"/>
              </a:rPr>
              <a:t>stepping, etc.</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86090"/>
          </a:xfrm>
          <a:prstGeom prst="rect">
            <a:avLst/>
          </a:prstGeom>
          <a:noFill/>
        </p:spPr>
        <p:txBody>
          <a:bodyPr wrap="square" rtlCol="0">
            <a:spAutoFit/>
          </a:bodyPr>
          <a:lstStyle/>
          <a:p>
            <a:r>
              <a:rPr lang="en-IN" sz="2400" b="1" u="sng" dirty="0" smtClean="0">
                <a:latin typeface="Arial" pitchFamily="34" charset="0"/>
                <a:cs typeface="Arial" pitchFamily="34" charset="0"/>
              </a:rPr>
              <a:t>Program (use of pointers)</a:t>
            </a:r>
          </a:p>
          <a:p>
            <a:r>
              <a:rPr lang="en-IN" sz="2400" dirty="0" smtClean="0">
                <a:latin typeface="Arial" pitchFamily="34" charset="0"/>
                <a:cs typeface="Arial" pitchFamily="34" charset="0"/>
              </a:rPr>
              <a:t>Write a program that will read a string from the keyboard and display it after removing all spaces and punctuation characters. All operations should use pointers</a:t>
            </a:r>
            <a:r>
              <a:rPr lang="en-IN" sz="2400" dirty="0" smtClean="0">
                <a:latin typeface="Arial" pitchFamily="34" charset="0"/>
                <a:cs typeface="Arial" pitchFamily="34" charset="0"/>
              </a:rPr>
              <a:t>. </a:t>
            </a:r>
            <a:r>
              <a:rPr lang="en-IN" sz="2400" dirty="0" smtClean="0">
                <a:latin typeface="Arial" pitchFamily="34" charset="0"/>
                <a:cs typeface="Arial" pitchFamily="34" charset="0"/>
                <a:hlinkClick r:id="rId2" action="ppaction://hlinkfile"/>
              </a:rPr>
              <a:t>Program</a:t>
            </a:r>
            <a:endParaRPr lang="en-US" sz="2800" dirty="0" smtClean="0">
              <a:latin typeface="Arial" pitchFamily="34" charset="0"/>
              <a:cs typeface="Arial" pitchFamily="34" charset="0"/>
            </a:endParaRPr>
          </a:p>
          <a:p>
            <a:endParaRPr lang="en-US" sz="2400" b="1" u="sng" dirty="0" smtClean="0">
              <a:latin typeface="Arial" pitchFamily="34" charset="0"/>
              <a:cs typeface="Arial" pitchFamily="34" charset="0"/>
            </a:endParaRPr>
          </a:p>
          <a:p>
            <a:r>
              <a:rPr lang="en-US" sz="2400" b="1" u="sng" dirty="0" smtClean="0">
                <a:latin typeface="Arial" pitchFamily="34" charset="0"/>
                <a:cs typeface="Arial" pitchFamily="34" charset="0"/>
              </a:rPr>
              <a:t>A few programs using two-dimensional arrays</a:t>
            </a:r>
          </a:p>
          <a:p>
            <a:r>
              <a:rPr lang="en-IN" sz="2000" u="sng" dirty="0" smtClean="0">
                <a:latin typeface="Arial" pitchFamily="34" charset="0"/>
                <a:cs typeface="Arial" pitchFamily="34" charset="0"/>
              </a:rPr>
              <a:t>Matrix multiplication</a:t>
            </a:r>
          </a:p>
          <a:p>
            <a:r>
              <a:rPr lang="en-IN" sz="2000" dirty="0" smtClean="0">
                <a:latin typeface="Arial" pitchFamily="34" charset="0"/>
                <a:cs typeface="Arial" pitchFamily="34" charset="0"/>
              </a:rPr>
              <a:t>To multiply two matrices, the number of columns of first matrix should be equal to the number of rows to second matrix. This program displays the error until the number of columns of first matrix is equal to the number of rows of second matrix</a:t>
            </a:r>
            <a:r>
              <a:rPr lang="en-IN" sz="2000" dirty="0" smtClean="0">
                <a:latin typeface="Arial" pitchFamily="34" charset="0"/>
                <a:cs typeface="Arial" pitchFamily="34" charset="0"/>
              </a:rPr>
              <a:t>. The </a:t>
            </a:r>
            <a:r>
              <a:rPr lang="en-IN" sz="2000" dirty="0" smtClean="0">
                <a:latin typeface="Arial" pitchFamily="34" charset="0"/>
                <a:cs typeface="Arial" pitchFamily="34" charset="0"/>
                <a:hlinkClick r:id="rId3" action="ppaction://hlinkfile"/>
              </a:rPr>
              <a:t>program</a:t>
            </a:r>
            <a:r>
              <a:rPr lang="en-IN" sz="2000" dirty="0" smtClean="0">
                <a:latin typeface="Arial" pitchFamily="34" charset="0"/>
                <a:cs typeface="Arial" pitchFamily="34" charset="0"/>
              </a:rPr>
              <a:t>.</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Transpose of a matrix</a:t>
            </a:r>
          </a:p>
          <a:p>
            <a:r>
              <a:rPr lang="en-IN" sz="2000" dirty="0" smtClean="0">
                <a:latin typeface="Arial" pitchFamily="34" charset="0"/>
                <a:cs typeface="Arial" pitchFamily="34" charset="0"/>
              </a:rPr>
              <a:t>Transpose of a matrix is obtained by changing rows to columns and columns to rows. In other words, transpose of A[][] is obtained by changing A[</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][j] to A[j][</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Th</a:t>
            </a:r>
            <a:r>
              <a:rPr lang="en-IN" sz="2000" dirty="0" smtClean="0">
                <a:latin typeface="Arial" pitchFamily="34" charset="0"/>
                <a:cs typeface="Arial" pitchFamily="34" charset="0"/>
              </a:rPr>
              <a:t>e </a:t>
            </a:r>
            <a:r>
              <a:rPr lang="en-IN" sz="2000" dirty="0" smtClean="0">
                <a:latin typeface="Arial" pitchFamily="34" charset="0"/>
                <a:cs typeface="Arial" pitchFamily="34" charset="0"/>
                <a:hlinkClick r:id="rId4" action="ppaction://hlinkfile"/>
              </a:rPr>
              <a:t>program</a:t>
            </a:r>
            <a:endParaRPr lang="en-IN"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An interesting question</a:t>
            </a:r>
          </a:p>
          <a:p>
            <a:r>
              <a:rPr lang="en-IN" sz="2000" u="sng" dirty="0" smtClean="0">
                <a:latin typeface="Arial" pitchFamily="34" charset="0"/>
                <a:cs typeface="Arial" pitchFamily="34" charset="0"/>
              </a:rPr>
              <a:t>How is a[</a:t>
            </a:r>
            <a:r>
              <a:rPr lang="en-IN" sz="2000" u="sng" dirty="0" err="1" smtClean="0">
                <a:latin typeface="Arial" pitchFamily="34" charset="0"/>
                <a:cs typeface="Arial" pitchFamily="34" charset="0"/>
              </a:rPr>
              <a:t>i</a:t>
            </a:r>
            <a:r>
              <a:rPr lang="en-IN" sz="2000" u="sng" dirty="0" smtClean="0">
                <a:latin typeface="Arial" pitchFamily="34" charset="0"/>
                <a:cs typeface="Arial" pitchFamily="34" charset="0"/>
              </a:rPr>
              <a:t>] == </a:t>
            </a:r>
            <a:r>
              <a:rPr lang="en-IN" sz="2000" u="sng" dirty="0" err="1" smtClean="0">
                <a:latin typeface="Arial" pitchFamily="34" charset="0"/>
                <a:cs typeface="Arial" pitchFamily="34" charset="0"/>
              </a:rPr>
              <a:t>i</a:t>
            </a:r>
            <a:r>
              <a:rPr lang="en-IN" sz="2000" u="sng" dirty="0" smtClean="0">
                <a:latin typeface="Arial" pitchFamily="34" charset="0"/>
                <a:cs typeface="Arial" pitchFamily="34" charset="0"/>
              </a:rPr>
              <a:t>[a]?</a:t>
            </a:r>
          </a:p>
          <a:p>
            <a:r>
              <a:rPr lang="en-IN" sz="2000" dirty="0" smtClean="0">
                <a:latin typeface="Arial" pitchFamily="34" charset="0"/>
                <a:cs typeface="Arial" pitchFamily="34" charset="0"/>
              </a:rPr>
              <a:t>Compilers use pointer arithmetic internally to access array elements. And because of the conversion rules that apply to the binary + operator, if E1 is an array object (equivalently, a pointer to the initial element of an array object) and E2 is an integer, E1[E2] designates the E2-th element of E1 (counting from zero).</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Therefore, </a:t>
            </a:r>
            <a:r>
              <a:rPr lang="en-IN" sz="2000" b="1" dirty="0" smtClean="0">
                <a:latin typeface="Arial" pitchFamily="34" charset="0"/>
                <a:cs typeface="Arial" pitchFamily="34" charset="0"/>
              </a:rPr>
              <a:t>a[b]</a:t>
            </a:r>
            <a:r>
              <a:rPr lang="en-IN" sz="2000" dirty="0" smtClean="0">
                <a:latin typeface="Arial" pitchFamily="34" charset="0"/>
                <a:cs typeface="Arial" pitchFamily="34" charset="0"/>
              </a:rPr>
              <a:t> is defined as :  </a:t>
            </a:r>
            <a:r>
              <a:rPr lang="en-IN" sz="2000" b="1" dirty="0" smtClean="0">
                <a:latin typeface="Arial" pitchFamily="34" charset="0"/>
                <a:cs typeface="Arial" pitchFamily="34" charset="0"/>
              </a:rPr>
              <a:t>a[b] == *(a + b)</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Similarly, </a:t>
            </a:r>
            <a:r>
              <a:rPr lang="en-IN" sz="2000" b="1" dirty="0" smtClean="0">
                <a:latin typeface="Arial" pitchFamily="34" charset="0"/>
                <a:cs typeface="Arial" pitchFamily="34" charset="0"/>
              </a:rPr>
              <a:t>a[8] == *(a + 8)</a:t>
            </a:r>
            <a:r>
              <a:rPr lang="en-IN" sz="2000" dirty="0" smtClean="0">
                <a:latin typeface="Arial" pitchFamily="34" charset="0"/>
                <a:cs typeface="Arial" pitchFamily="34" charset="0"/>
              </a:rPr>
              <a:t> Here, a is a pointer to the first element of the array and a[8] is the value of an elements which is 8 elements further from a, which is the same as *(a + 8) and </a:t>
            </a:r>
            <a:r>
              <a:rPr lang="en-IN" sz="2000" b="1" dirty="0" smtClean="0">
                <a:latin typeface="Arial" pitchFamily="34" charset="0"/>
                <a:cs typeface="Arial" pitchFamily="34" charset="0"/>
              </a:rPr>
              <a:t>8[a]</a:t>
            </a:r>
            <a:r>
              <a:rPr lang="en-IN" sz="2000" dirty="0" smtClean="0">
                <a:latin typeface="Arial" pitchFamily="34" charset="0"/>
                <a:cs typeface="Arial" pitchFamily="34" charset="0"/>
              </a:rPr>
              <a:t> will evaluate to following which means both are same.</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8[a] == *(8 + a)</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So by addition commutative property, </a:t>
            </a:r>
            <a:r>
              <a:rPr lang="en-IN" sz="2000" b="1" dirty="0" smtClean="0">
                <a:latin typeface="Arial" pitchFamily="34" charset="0"/>
                <a:cs typeface="Arial" pitchFamily="34" charset="0"/>
              </a:rPr>
              <a:t>a[8] == 8[a]</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US" sz="2400" b="1" u="sng" dirty="0" smtClean="0">
                <a:latin typeface="Arial" pitchFamily="34" charset="0"/>
                <a:cs typeface="Arial" pitchFamily="34" charset="0"/>
              </a:rPr>
              <a:t>Multi-dimensional arrays</a:t>
            </a:r>
          </a:p>
          <a:p>
            <a:r>
              <a:rPr lang="en-IN" sz="2400" dirty="0" smtClean="0">
                <a:latin typeface="Arial" pitchFamily="34" charset="0"/>
                <a:cs typeface="Arial" pitchFamily="34" charset="0"/>
              </a:rPr>
              <a:t>In C, we can define multidimensional arrays in simple words as array of arrays. Data in multidimensional arrays are stored in tabular form (in row major order).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General form of declaring N-dimensional arrays:</a:t>
            </a:r>
          </a:p>
          <a:p>
            <a:r>
              <a:rPr lang="en-IN" sz="2400" b="1" dirty="0" err="1" smtClean="0">
                <a:latin typeface="Arial" pitchFamily="34" charset="0"/>
                <a:cs typeface="Arial" pitchFamily="34" charset="0"/>
              </a:rPr>
              <a:t>data_type</a:t>
            </a:r>
            <a:r>
              <a:rPr lang="en-IN" sz="2400" b="1" dirty="0" smtClean="0">
                <a:latin typeface="Arial" pitchFamily="34" charset="0"/>
                <a:cs typeface="Arial" pitchFamily="34" charset="0"/>
              </a:rPr>
              <a:t> </a:t>
            </a:r>
            <a:r>
              <a:rPr lang="en-IN" sz="2400" b="1" dirty="0" err="1" smtClean="0">
                <a:latin typeface="Arial" pitchFamily="34" charset="0"/>
                <a:cs typeface="Arial" pitchFamily="34" charset="0"/>
              </a:rPr>
              <a:t>array_name</a:t>
            </a:r>
            <a:r>
              <a:rPr lang="en-IN" sz="2400" b="1" dirty="0" smtClean="0">
                <a:latin typeface="Arial" pitchFamily="34" charset="0"/>
                <a:cs typeface="Arial" pitchFamily="34" charset="0"/>
              </a:rPr>
              <a:t>[size1][size2]....[</a:t>
            </a:r>
            <a:r>
              <a:rPr lang="en-IN" sz="2400" b="1" dirty="0" err="1" smtClean="0">
                <a:latin typeface="Arial" pitchFamily="34" charset="0"/>
                <a:cs typeface="Arial" pitchFamily="34" charset="0"/>
              </a:rPr>
              <a:t>sizeN</a:t>
            </a:r>
            <a:r>
              <a:rPr lang="en-IN" sz="2400" b="1" dirty="0" smtClean="0">
                <a:latin typeface="Arial" pitchFamily="34" charset="0"/>
                <a:cs typeface="Arial" pitchFamily="34" charset="0"/>
              </a:rPr>
              <a:t>];</a:t>
            </a:r>
            <a:r>
              <a:rPr lang="en-IN" sz="2400" dirty="0" smtClean="0">
                <a:latin typeface="Arial" pitchFamily="34" charset="0"/>
                <a:cs typeface="Arial" pitchFamily="34" charset="0"/>
              </a:rPr>
              <a:t> </a:t>
            </a:r>
          </a:p>
          <a:p>
            <a:r>
              <a:rPr lang="en-IN" sz="2400" b="1" dirty="0" err="1" smtClean="0">
                <a:latin typeface="Arial" pitchFamily="34" charset="0"/>
                <a:cs typeface="Arial" pitchFamily="34" charset="0"/>
              </a:rPr>
              <a:t>data_type</a:t>
            </a:r>
            <a:r>
              <a:rPr lang="en-IN" sz="2400" dirty="0" smtClean="0">
                <a:latin typeface="Arial" pitchFamily="34" charset="0"/>
                <a:cs typeface="Arial" pitchFamily="34" charset="0"/>
              </a:rPr>
              <a:t>: Type of data to be stored in the array. Here </a:t>
            </a:r>
            <a:r>
              <a:rPr lang="en-IN" sz="2400" dirty="0" err="1" smtClean="0">
                <a:latin typeface="Arial" pitchFamily="34" charset="0"/>
                <a:cs typeface="Arial" pitchFamily="34" charset="0"/>
              </a:rPr>
              <a:t>data_type</a:t>
            </a:r>
            <a:r>
              <a:rPr lang="en-IN" sz="2400" dirty="0" smtClean="0">
                <a:latin typeface="Arial" pitchFamily="34" charset="0"/>
                <a:cs typeface="Arial" pitchFamily="34" charset="0"/>
              </a:rPr>
              <a:t> is valid C data type</a:t>
            </a:r>
          </a:p>
          <a:p>
            <a:r>
              <a:rPr lang="en-IN" sz="2400" dirty="0" smtClean="0">
                <a:latin typeface="Arial" pitchFamily="34" charset="0"/>
                <a:cs typeface="Arial" pitchFamily="34" charset="0"/>
              </a:rPr>
              <a:t> </a:t>
            </a:r>
            <a:r>
              <a:rPr lang="en-IN" sz="2400" b="1" dirty="0" err="1" smtClean="0">
                <a:latin typeface="Arial" pitchFamily="34" charset="0"/>
                <a:cs typeface="Arial" pitchFamily="34" charset="0"/>
              </a:rPr>
              <a:t>array_name</a:t>
            </a:r>
            <a:r>
              <a:rPr lang="en-IN" sz="2400" dirty="0" smtClean="0">
                <a:latin typeface="Arial" pitchFamily="34" charset="0"/>
                <a:cs typeface="Arial" pitchFamily="34" charset="0"/>
              </a:rPr>
              <a:t>: Name of the array </a:t>
            </a:r>
          </a:p>
          <a:p>
            <a:r>
              <a:rPr lang="en-IN" sz="2400" b="1" dirty="0" smtClean="0">
                <a:latin typeface="Arial" pitchFamily="34" charset="0"/>
                <a:cs typeface="Arial" pitchFamily="34" charset="0"/>
              </a:rPr>
              <a:t>size1, size2,... ,</a:t>
            </a:r>
            <a:r>
              <a:rPr lang="en-IN" sz="2400" b="1" dirty="0" err="1" smtClean="0">
                <a:latin typeface="Arial" pitchFamily="34" charset="0"/>
                <a:cs typeface="Arial" pitchFamily="34" charset="0"/>
              </a:rPr>
              <a:t>sizeN</a:t>
            </a:r>
            <a:r>
              <a:rPr lang="en-IN" sz="2400" dirty="0" smtClean="0">
                <a:latin typeface="Arial" pitchFamily="34" charset="0"/>
                <a:cs typeface="Arial" pitchFamily="34" charset="0"/>
              </a:rPr>
              <a:t>: Sizes of the dimensions</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416320"/>
          </a:xfrm>
          <a:prstGeom prst="rect">
            <a:avLst/>
          </a:prstGeom>
          <a:noFill/>
        </p:spPr>
        <p:txBody>
          <a:bodyPr wrap="square" rtlCol="0">
            <a:spAutoFit/>
          </a:bodyPr>
          <a:lstStyle/>
          <a:p>
            <a:r>
              <a:rPr lang="en-IN" sz="2400" b="1" dirty="0" smtClean="0">
                <a:latin typeface="Arial" pitchFamily="34" charset="0"/>
                <a:cs typeface="Arial" pitchFamily="34" charset="0"/>
              </a:rPr>
              <a:t>Size of multidimensional arrays</a:t>
            </a:r>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Total number of elements that can be stored in a multidimensional array can be calculated by multiplying the size of all the dimensions.</a:t>
            </a:r>
            <a:br>
              <a:rPr lang="en-IN" sz="2400" dirty="0" smtClean="0">
                <a:latin typeface="Arial" pitchFamily="34" charset="0"/>
                <a:cs typeface="Arial" pitchFamily="34" charset="0"/>
              </a:rPr>
            </a:br>
            <a:r>
              <a:rPr lang="en-IN" sz="2400" dirty="0" smtClean="0">
                <a:latin typeface="Arial" pitchFamily="34" charset="0"/>
                <a:cs typeface="Arial" pitchFamily="34" charset="0"/>
              </a:rPr>
              <a:t>For example:</a:t>
            </a:r>
            <a:br>
              <a:rPr lang="en-IN" sz="2400" dirty="0" smtClean="0">
                <a:latin typeface="Arial" pitchFamily="34" charset="0"/>
                <a:cs typeface="Arial" pitchFamily="34" charset="0"/>
              </a:rPr>
            </a:br>
            <a:r>
              <a:rPr lang="en-IN" sz="2400" dirty="0" smtClean="0">
                <a:latin typeface="Arial" pitchFamily="34" charset="0"/>
                <a:cs typeface="Arial" pitchFamily="34" charset="0"/>
              </a:rPr>
              <a:t>The array </a:t>
            </a:r>
            <a:r>
              <a:rPr lang="en-IN" sz="2400" b="1" dirty="0" err="1" smtClean="0">
                <a:latin typeface="Arial" pitchFamily="34" charset="0"/>
                <a:cs typeface="Arial" pitchFamily="34" charset="0"/>
              </a:rPr>
              <a:t>int</a:t>
            </a:r>
            <a:r>
              <a:rPr lang="en-IN" sz="2400" b="1" dirty="0" smtClean="0">
                <a:latin typeface="Arial" pitchFamily="34" charset="0"/>
                <a:cs typeface="Arial" pitchFamily="34" charset="0"/>
              </a:rPr>
              <a:t> x[10][20]</a:t>
            </a:r>
            <a:r>
              <a:rPr lang="en-IN" sz="2400" dirty="0" smtClean="0">
                <a:latin typeface="Arial" pitchFamily="34" charset="0"/>
                <a:cs typeface="Arial" pitchFamily="34" charset="0"/>
              </a:rPr>
              <a:t> can store total (10*20) = 200 elements.</a:t>
            </a:r>
            <a:br>
              <a:rPr lang="en-IN" sz="2400" dirty="0" smtClean="0">
                <a:latin typeface="Arial" pitchFamily="34" charset="0"/>
                <a:cs typeface="Arial" pitchFamily="34" charset="0"/>
              </a:rPr>
            </a:br>
            <a:r>
              <a:rPr lang="en-IN" sz="2400" dirty="0" smtClean="0">
                <a:latin typeface="Arial" pitchFamily="34" charset="0"/>
                <a:cs typeface="Arial" pitchFamily="34" charset="0"/>
              </a:rPr>
              <a:t>Similarly array </a:t>
            </a:r>
            <a:r>
              <a:rPr lang="en-IN" sz="2400" b="1" dirty="0" err="1" smtClean="0">
                <a:latin typeface="Arial" pitchFamily="34" charset="0"/>
                <a:cs typeface="Arial" pitchFamily="34" charset="0"/>
              </a:rPr>
              <a:t>int</a:t>
            </a:r>
            <a:r>
              <a:rPr lang="en-IN" sz="2400" b="1" dirty="0" smtClean="0">
                <a:latin typeface="Arial" pitchFamily="34" charset="0"/>
                <a:cs typeface="Arial" pitchFamily="34" charset="0"/>
              </a:rPr>
              <a:t> x[5][10][20]</a:t>
            </a:r>
            <a:r>
              <a:rPr lang="en-IN" sz="2400" dirty="0" smtClean="0">
                <a:latin typeface="Arial" pitchFamily="34" charset="0"/>
                <a:cs typeface="Arial" pitchFamily="34" charset="0"/>
              </a:rPr>
              <a:t> can store total (5*10*20) = 1000 elements.</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dirty="0" smtClean="0">
                <a:latin typeface="Arial" pitchFamily="34" charset="0"/>
                <a:cs typeface="Arial" pitchFamily="34" charset="0"/>
              </a:rPr>
              <a:t>Initializing Three-Dimensional Array</a:t>
            </a:r>
            <a:r>
              <a:rPr lang="en-IN" sz="2400" dirty="0" smtClean="0">
                <a:latin typeface="Arial" pitchFamily="34" charset="0"/>
                <a:cs typeface="Arial" pitchFamily="34" charset="0"/>
              </a:rPr>
              <a:t>: Initialization in Three-Dimensional array is same as that of Two-dimensional arrays. The difference is as the number of dimension increases so the number of nested braces will also increase.</a:t>
            </a:r>
            <a:br>
              <a:rPr lang="en-IN" sz="2400" dirty="0" smtClean="0">
                <a:latin typeface="Arial" pitchFamily="34" charset="0"/>
                <a:cs typeface="Arial" pitchFamily="34" charset="0"/>
              </a:rPr>
            </a:br>
            <a:r>
              <a:rPr lang="en-IN" sz="2400" b="1" dirty="0" smtClean="0">
                <a:latin typeface="Arial" pitchFamily="34" charset="0"/>
                <a:cs typeface="Arial" pitchFamily="34" charset="0"/>
              </a:rPr>
              <a:t>Method 1</a:t>
            </a:r>
            <a:r>
              <a:rPr lang="en-IN" sz="2400" dirty="0" smtClean="0">
                <a:latin typeface="Arial" pitchFamily="34" charset="0"/>
                <a:cs typeface="Arial" pitchFamily="34" charset="0"/>
              </a:rPr>
              <a:t>:</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x[2][3][4] = {0, 1, 2, 3, 4, 5, 6, 7, 8, 9, 10, 11, 12, 13, 14, 15, 16, 17, 18, 19, 20, 21, 22, 23}; </a:t>
            </a:r>
          </a:p>
          <a:p>
            <a:r>
              <a:rPr lang="en-IN" sz="2400" b="1" dirty="0" smtClean="0">
                <a:latin typeface="Arial" pitchFamily="34" charset="0"/>
                <a:cs typeface="Arial" pitchFamily="34" charset="0"/>
              </a:rPr>
              <a:t>Better Method</a:t>
            </a:r>
            <a:r>
              <a:rPr lang="en-IN" sz="2400" dirty="0" smtClean="0">
                <a:latin typeface="Arial" pitchFamily="34" charset="0"/>
                <a:cs typeface="Arial" pitchFamily="34" charset="0"/>
              </a:rPr>
              <a:t>:</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x[2][3][4] = { { {0,1,2,3}, {4,5,6,7}, {8,9,10,11} }, { {12,13,14,15}, {16,17,18,19}, {20,21,22,23} } };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416320"/>
          </a:xfrm>
          <a:prstGeom prst="rect">
            <a:avLst/>
          </a:prstGeom>
          <a:noFill/>
        </p:spPr>
        <p:txBody>
          <a:bodyPr wrap="square" rtlCol="0">
            <a:spAutoFit/>
          </a:bodyPr>
          <a:lstStyle/>
          <a:p>
            <a:r>
              <a:rPr lang="en-IN" sz="2400" b="1" dirty="0" smtClean="0">
                <a:latin typeface="Arial" pitchFamily="34" charset="0"/>
                <a:cs typeface="Arial" pitchFamily="34" charset="0"/>
              </a:rPr>
              <a:t>Accessing elements in Three-Dimensional Arrays</a:t>
            </a:r>
            <a:r>
              <a:rPr lang="en-IN" sz="2400" dirty="0" smtClean="0">
                <a:latin typeface="Arial" pitchFamily="34" charset="0"/>
                <a:cs typeface="Arial" pitchFamily="34" charset="0"/>
              </a:rPr>
              <a:t>: Accessing elements in Three-Dimensional Arrays is also similar to that of Two-Dimensional Arrays. The difference is we have to use three loops instead of two loops for one additional dimension in Three-dimensional Arrays.</a:t>
            </a:r>
          </a:p>
          <a:p>
            <a:endParaRPr lang="en-IN" sz="2400" dirty="0" smtClean="0">
              <a:latin typeface="Arial" pitchFamily="34" charset="0"/>
              <a:cs typeface="Arial" pitchFamily="34" charset="0"/>
            </a:endParaRP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arr</a:t>
            </a:r>
            <a:r>
              <a:rPr lang="en-IN" sz="2400" dirty="0" smtClean="0">
                <a:latin typeface="Arial" pitchFamily="34" charset="0"/>
                <a:cs typeface="Arial" pitchFamily="34" charset="0"/>
              </a:rPr>
              <a:t> [20][30][40];</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Each element can be accessed as: </a:t>
            </a:r>
            <a:r>
              <a:rPr lang="en-IN" sz="2400" dirty="0" err="1" smtClean="0">
                <a:latin typeface="Arial" pitchFamily="34" charset="0"/>
                <a:cs typeface="Arial" pitchFamily="34" charset="0"/>
              </a:rPr>
              <a:t>arr</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i</a:t>
            </a:r>
            <a:r>
              <a:rPr lang="en-IN" sz="2400" dirty="0" smtClean="0">
                <a:latin typeface="Arial" pitchFamily="34" charset="0"/>
                <a:cs typeface="Arial" pitchFamily="34" charset="0"/>
              </a:rPr>
              <a:t>][j][k]</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dirty="0" smtClean="0">
                <a:latin typeface="Arial" pitchFamily="34" charset="0"/>
                <a:cs typeface="Arial" pitchFamily="34" charset="0"/>
              </a:rPr>
              <a:t>Write a program to find the sum of elements in a 3-D array [2x3x4]</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numbers[2][3][4] = {</a:t>
            </a:r>
          </a:p>
          <a:p>
            <a:r>
              <a:rPr lang="en-IN" sz="2000" dirty="0" smtClean="0">
                <a:latin typeface="Arial" pitchFamily="34" charset="0"/>
                <a:cs typeface="Arial" pitchFamily="34" charset="0"/>
              </a:rPr>
              <a:t>	{ // First block of 3 rows</a:t>
            </a:r>
          </a:p>
          <a:p>
            <a:r>
              <a:rPr lang="en-IN" sz="2000" dirty="0" smtClean="0">
                <a:latin typeface="Arial" pitchFamily="34" charset="0"/>
                <a:cs typeface="Arial" pitchFamily="34" charset="0"/>
              </a:rPr>
              <a:t>		{ 10, 20, 30, 40 },</a:t>
            </a:r>
          </a:p>
          <a:p>
            <a:r>
              <a:rPr lang="en-IN" sz="2000" dirty="0" smtClean="0">
                <a:latin typeface="Arial" pitchFamily="34" charset="0"/>
                <a:cs typeface="Arial" pitchFamily="34" charset="0"/>
              </a:rPr>
              <a:t>		{ 15, 25, 35, 45 },</a:t>
            </a:r>
          </a:p>
          <a:p>
            <a:r>
              <a:rPr lang="en-IN" sz="2000" dirty="0" smtClean="0">
                <a:latin typeface="Arial" pitchFamily="34" charset="0"/>
                <a:cs typeface="Arial" pitchFamily="34" charset="0"/>
              </a:rPr>
              <a:t>		{ 47, 48, 49, 50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 // Second block of 3 rows</a:t>
            </a:r>
          </a:p>
          <a:p>
            <a:r>
              <a:rPr lang="en-IN" sz="2000" dirty="0" smtClean="0">
                <a:latin typeface="Arial" pitchFamily="34" charset="0"/>
                <a:cs typeface="Arial" pitchFamily="34" charset="0"/>
              </a:rPr>
              <a:t>		{ 10, 20, 30, 40 },</a:t>
            </a:r>
          </a:p>
          <a:p>
            <a:r>
              <a:rPr lang="en-IN" sz="2000" dirty="0" smtClean="0">
                <a:latin typeface="Arial" pitchFamily="34" charset="0"/>
                <a:cs typeface="Arial" pitchFamily="34" charset="0"/>
              </a:rPr>
              <a:t>		{ 15, 25, 35, 45 },</a:t>
            </a:r>
          </a:p>
          <a:p>
            <a:r>
              <a:rPr lang="en-IN" sz="2000" dirty="0" smtClean="0">
                <a:latin typeface="Arial" pitchFamily="34" charset="0"/>
                <a:cs typeface="Arial" pitchFamily="34" charset="0"/>
              </a:rPr>
              <a:t>		{ 47, 48, 49, 50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dirty="0" smtClean="0">
                <a:latin typeface="Arial" pitchFamily="34" charset="0"/>
                <a:cs typeface="Arial" pitchFamily="34" charset="0"/>
              </a:rPr>
              <a:t>Here’s how you could sum the elements:</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sum = 0;</a:t>
            </a:r>
          </a:p>
          <a:p>
            <a:r>
              <a:rPr lang="nn-NO" sz="2000" dirty="0" smtClean="0">
                <a:latin typeface="Arial" pitchFamily="34" charset="0"/>
                <a:cs typeface="Arial" pitchFamily="34" charset="0"/>
              </a:rPr>
              <a:t>for(int i = 0 ; i &lt; 2 ; ++i)</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for(</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j = 0 ; j &lt; 3 ; ++j)</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for(</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k = 0 ; k &lt; 4 ; ++k)</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sum += numbers[</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][j][k];</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a:t>
            </a:r>
          </a:p>
          <a:p>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("The sum of the values in the numbers array is %d.", sum);</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139869"/>
          </a:xfrm>
          <a:prstGeom prst="rect">
            <a:avLst/>
          </a:prstGeom>
          <a:noFill/>
        </p:spPr>
        <p:txBody>
          <a:bodyPr wrap="square" rtlCol="0">
            <a:spAutoFit/>
          </a:bodyPr>
          <a:lstStyle/>
          <a:p>
            <a:r>
              <a:rPr lang="en-US" sz="2000" b="1" u="sng" dirty="0" smtClean="0">
                <a:latin typeface="Arial" pitchFamily="34" charset="0"/>
                <a:cs typeface="Arial" pitchFamily="34" charset="0"/>
              </a:rPr>
              <a:t>How do you find size of every dimension in a multi-dimensional array?</a:t>
            </a:r>
          </a:p>
          <a:p>
            <a:r>
              <a:rPr lang="en-IN" b="1" dirty="0" smtClean="0">
                <a:latin typeface="Arial" pitchFamily="34" charset="0"/>
                <a:cs typeface="Arial" pitchFamily="34" charset="0"/>
              </a:rPr>
              <a:t>#include &lt;</a:t>
            </a:r>
            <a:r>
              <a:rPr lang="en-IN" b="1" dirty="0" err="1" smtClean="0">
                <a:latin typeface="Arial" pitchFamily="34" charset="0"/>
                <a:cs typeface="Arial" pitchFamily="34" charset="0"/>
              </a:rPr>
              <a:t>stdio.h</a:t>
            </a:r>
            <a:r>
              <a:rPr lang="en-IN" b="1" dirty="0" smtClean="0">
                <a:latin typeface="Arial" pitchFamily="34" charset="0"/>
                <a:cs typeface="Arial" pitchFamily="34" charset="0"/>
              </a:rPr>
              <a:t>&gt;</a:t>
            </a:r>
          </a:p>
          <a:p>
            <a:r>
              <a:rPr lang="en-IN" b="1" dirty="0" err="1" smtClean="0">
                <a:latin typeface="Arial" pitchFamily="34" charset="0"/>
                <a:cs typeface="Arial" pitchFamily="34" charset="0"/>
              </a:rPr>
              <a:t>int</a:t>
            </a:r>
            <a:r>
              <a:rPr lang="en-IN" b="1" dirty="0" smtClean="0">
                <a:latin typeface="Arial" pitchFamily="34" charset="0"/>
                <a:cs typeface="Arial" pitchFamily="34" charset="0"/>
              </a:rPr>
              <a:t> main (void)</a:t>
            </a:r>
          </a:p>
          <a:p>
            <a:r>
              <a:rPr lang="en-IN" b="1" dirty="0" smtClean="0">
                <a:latin typeface="Arial" pitchFamily="34" charset="0"/>
                <a:cs typeface="Arial" pitchFamily="34" charset="0"/>
              </a:rPr>
              <a:t>{</a:t>
            </a:r>
          </a:p>
          <a:p>
            <a:endParaRPr lang="en-IN" b="1" dirty="0" smtClean="0">
              <a:latin typeface="Arial" pitchFamily="34" charset="0"/>
              <a:cs typeface="Arial" pitchFamily="34" charset="0"/>
            </a:endParaRP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array[11][22][33];</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x1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 11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x2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(array[0]);  /* = 11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y1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 22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y2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(array[0])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(array[0][0]);  /* = 22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z1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  /* = 33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z2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(array[0][0]) / </a:t>
            </a:r>
            <a:r>
              <a:rPr lang="en-IN" b="1" dirty="0" err="1" smtClean="0">
                <a:latin typeface="Arial" pitchFamily="34" charset="0"/>
                <a:cs typeface="Arial" pitchFamily="34" charset="0"/>
              </a:rPr>
              <a:t>sizeof</a:t>
            </a:r>
            <a:r>
              <a:rPr lang="en-IN" b="1" dirty="0" smtClean="0">
                <a:latin typeface="Arial" pitchFamily="34" charset="0"/>
                <a:cs typeface="Arial" pitchFamily="34" charset="0"/>
              </a:rPr>
              <a:t>(array[0][0][0]);  /* = 33 */</a:t>
            </a:r>
          </a:p>
          <a:p>
            <a:endParaRPr lang="en-IN" b="1" dirty="0" smtClean="0">
              <a:latin typeface="Arial" pitchFamily="34" charset="0"/>
              <a:cs typeface="Arial" pitchFamily="34" charset="0"/>
            </a:endParaRP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a:t>
            </a:r>
            <a:r>
              <a:rPr lang="en-IN" b="1" dirty="0" smtClean="0">
                <a:latin typeface="Arial" pitchFamily="34" charset="0"/>
                <a:cs typeface="Arial" pitchFamily="34" charset="0"/>
              </a:rPr>
              <a:t> ("%d  %d  %d\n", x1, y1, z1);</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a:t>
            </a:r>
            <a:r>
              <a:rPr lang="en-IN" b="1" dirty="0" smtClean="0">
                <a:latin typeface="Arial" pitchFamily="34" charset="0"/>
                <a:cs typeface="Arial" pitchFamily="34" charset="0"/>
              </a:rPr>
              <a:t> ("%d  %d  %d\n", x2, y2, z2);</a:t>
            </a:r>
          </a:p>
          <a:p>
            <a:r>
              <a:rPr lang="en-IN" b="1" dirty="0" smtClean="0">
                <a:latin typeface="Arial" pitchFamily="34" charset="0"/>
                <a:cs typeface="Arial" pitchFamily="34" charset="0"/>
              </a:rPr>
              <a:t>   return 0;</a:t>
            </a:r>
          </a:p>
          <a:p>
            <a:r>
              <a:rPr lang="en-IN" b="1" dirty="0" smtClean="0">
                <a:latin typeface="Arial" pitchFamily="34" charset="0"/>
                <a:cs typeface="Arial" pitchFamily="34" charset="0"/>
              </a:rPr>
              <a:t>}</a:t>
            </a:r>
            <a:endParaRPr lang="en-IN" b="1"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 calcmode="lin" valueType="num">
                                      <p:cBhvr additive="base">
                                        <p:cTn id="7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 calcmode="lin" valueType="num">
                                      <p:cBhvr additive="base">
                                        <p:cTn id="7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5" end="15"/>
                                            </p:txEl>
                                          </p:spTgt>
                                        </p:tgtEl>
                                        <p:attrNameLst>
                                          <p:attrName>style.visibility</p:attrName>
                                        </p:attrNameLst>
                                      </p:cBhvr>
                                      <p:to>
                                        <p:strVal val="visible"/>
                                      </p:to>
                                    </p:set>
                                    <p:anim calcmode="lin" valueType="num">
                                      <p:cBhvr additive="base">
                                        <p:cTn id="8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6" end="16"/>
                                            </p:txEl>
                                          </p:spTgt>
                                        </p:tgtEl>
                                        <p:attrNameLst>
                                          <p:attrName>style.visibility</p:attrName>
                                        </p:attrNameLst>
                                      </p:cBhvr>
                                      <p:to>
                                        <p:strVal val="visible"/>
                                      </p:to>
                                    </p:set>
                                    <p:anim calcmode="lin" valueType="num">
                                      <p:cBhvr additive="base">
                                        <p:cTn id="9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Multi-dimensional arrays and pointers</a:t>
            </a:r>
          </a:p>
          <a:p>
            <a:r>
              <a:rPr lang="en-IN" sz="2000" dirty="0" smtClean="0">
                <a:latin typeface="Arial" pitchFamily="34" charset="0"/>
                <a:cs typeface="Arial" pitchFamily="34" charset="0"/>
              </a:rPr>
              <a:t>//  Multidimensional arrays and pointers</a:t>
            </a:r>
          </a:p>
          <a:p>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char board[3][3] =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{'1','2','3'},</a:t>
            </a:r>
          </a:p>
          <a:p>
            <a:r>
              <a:rPr lang="en-IN" sz="2000" dirty="0" smtClean="0">
                <a:latin typeface="Arial" pitchFamily="34" charset="0"/>
                <a:cs typeface="Arial" pitchFamily="34" charset="0"/>
              </a:rPr>
              <a:t>        {'4','5','6'},</a:t>
            </a:r>
          </a:p>
          <a:p>
            <a:r>
              <a:rPr lang="en-IN" sz="2000" dirty="0" smtClean="0">
                <a:latin typeface="Arial" pitchFamily="34" charset="0"/>
                <a:cs typeface="Arial" pitchFamily="34" charset="0"/>
              </a:rPr>
              <a:t>        {'7','8','9'}</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char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 *board; // A pointer to char</a:t>
            </a:r>
          </a:p>
          <a:p>
            <a:endParaRPr lang="nn-NO" sz="2000" dirty="0" smtClean="0">
              <a:latin typeface="Arial" pitchFamily="34" charset="0"/>
              <a:cs typeface="Arial" pitchFamily="34" charset="0"/>
            </a:endParaRPr>
          </a:p>
          <a:p>
            <a:r>
              <a:rPr lang="nn-NO" sz="2000" dirty="0" smtClean="0">
                <a:latin typeface="Arial" pitchFamily="34" charset="0"/>
                <a:cs typeface="Arial" pitchFamily="34" charset="0"/>
              </a:rPr>
              <a:t>    for(int i = 0 ; i &lt; 9 ; ++i)</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board: %c\n",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return 0;</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What will be the output of this program?</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6" end="16"/>
                                            </p:txEl>
                                          </p:spTgt>
                                        </p:tgtEl>
                                        <p:attrNameLst>
                                          <p:attrName>style.visibility</p:attrName>
                                        </p:attrNameLst>
                                      </p:cBhvr>
                                      <p:to>
                                        <p:strVal val="visible"/>
                                      </p:to>
                                    </p:set>
                                    <p:anim calcmode="lin" valueType="num">
                                      <p:cBhvr additive="base">
                                        <p:cTn id="9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7" end="17"/>
                                            </p:txEl>
                                          </p:spTgt>
                                        </p:tgtEl>
                                        <p:attrNameLst>
                                          <p:attrName>style.visibility</p:attrName>
                                        </p:attrNameLst>
                                      </p:cBhvr>
                                      <p:to>
                                        <p:strVal val="visible"/>
                                      </p:to>
                                    </p:set>
                                    <p:anim calcmode="lin" valueType="num">
                                      <p:cBhvr additive="base">
                                        <p:cTn id="10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b="1" dirty="0" smtClean="0">
                <a:latin typeface="Arial" pitchFamily="34" charset="0"/>
                <a:cs typeface="Arial" pitchFamily="34" charset="0"/>
              </a:rPr>
              <a:t>How it works</a:t>
            </a:r>
          </a:p>
          <a:p>
            <a:r>
              <a:rPr lang="en-IN" sz="2400" dirty="0" smtClean="0">
                <a:latin typeface="Arial" pitchFamily="34" charset="0"/>
                <a:cs typeface="Arial" pitchFamily="34" charset="0"/>
              </a:rPr>
              <a:t>You initialize </a:t>
            </a:r>
            <a:r>
              <a:rPr lang="en-IN" sz="2400" dirty="0" err="1" smtClean="0">
                <a:latin typeface="Arial" pitchFamily="34" charset="0"/>
                <a:cs typeface="Arial" pitchFamily="34" charset="0"/>
              </a:rPr>
              <a:t>pboard</a:t>
            </a:r>
            <a:r>
              <a:rPr lang="en-IN" sz="2400" dirty="0" smtClean="0">
                <a:latin typeface="Arial" pitchFamily="34" charset="0"/>
                <a:cs typeface="Arial" pitchFamily="34" charset="0"/>
              </a:rPr>
              <a:t> with the address of the first element of the array, and then you use normal pointer arithmetic to move through the array:</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pboard</a:t>
            </a:r>
            <a:r>
              <a:rPr lang="en-IN" sz="2400" dirty="0" smtClean="0">
                <a:latin typeface="Arial" pitchFamily="34" charset="0"/>
                <a:cs typeface="Arial" pitchFamily="34" charset="0"/>
              </a:rPr>
              <a:t> = *board; // A pointer to char</a:t>
            </a:r>
          </a:p>
          <a:p>
            <a:r>
              <a:rPr lang="nn-NO" sz="2400" dirty="0" smtClean="0">
                <a:latin typeface="Arial" pitchFamily="34" charset="0"/>
                <a:cs typeface="Arial" pitchFamily="34" charset="0"/>
              </a:rPr>
              <a:t>for(int i = 0 ; i &lt; 9 ; ++i)</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 board: %c\n", *(</a:t>
            </a:r>
            <a:r>
              <a:rPr lang="en-IN" sz="2400" dirty="0" err="1" smtClean="0">
                <a:latin typeface="Arial" pitchFamily="34" charset="0"/>
                <a:cs typeface="Arial" pitchFamily="34" charset="0"/>
              </a:rPr>
              <a:t>pboard</a:t>
            </a:r>
            <a:r>
              <a:rPr lang="en-IN" sz="2400" dirty="0" smtClean="0">
                <a:latin typeface="Arial" pitchFamily="34" charset="0"/>
                <a:cs typeface="Arial" pitchFamily="34" charset="0"/>
              </a:rPr>
              <a:t> + </a:t>
            </a:r>
            <a:r>
              <a:rPr lang="en-IN" sz="2400" dirty="0" err="1" smtClean="0">
                <a:latin typeface="Arial" pitchFamily="34" charset="0"/>
                <a:cs typeface="Arial" pitchFamily="34" charset="0"/>
              </a:rPr>
              <a:t>i</a:t>
            </a:r>
            <a:r>
              <a:rPr lang="en-IN" sz="2400" dirty="0" smtClean="0">
                <a:latin typeface="Arial" pitchFamily="34" charset="0"/>
                <a:cs typeface="Arial" pitchFamily="34" charset="0"/>
              </a:rPr>
              <a: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Note how you dereference board to obtain the address you want (with *board). This is necessary because board by itself is of type char**, a pointer to a pointer, and is the address of the </a:t>
            </a:r>
            <a:r>
              <a:rPr lang="en-IN" sz="2400" dirty="0" err="1" smtClean="0">
                <a:latin typeface="Arial" pitchFamily="34" charset="0"/>
                <a:cs typeface="Arial" pitchFamily="34" charset="0"/>
              </a:rPr>
              <a:t>subarray</a:t>
            </a:r>
            <a:r>
              <a:rPr lang="en-IN" sz="2400" dirty="0" smtClean="0">
                <a:latin typeface="Arial" pitchFamily="34" charset="0"/>
                <a:cs typeface="Arial" pitchFamily="34" charset="0"/>
              </a:rPr>
              <a:t> board[0]. It is not the address of an element, which must be of type char*.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dirty="0" smtClean="0">
                <a:latin typeface="Arial" pitchFamily="34" charset="0"/>
                <a:cs typeface="Arial" pitchFamily="34" charset="0"/>
              </a:rPr>
              <a:t>You could have initialized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by using the following:</a:t>
            </a:r>
          </a:p>
          <a:p>
            <a:r>
              <a:rPr lang="en-IN" sz="2000" dirty="0" smtClean="0">
                <a:latin typeface="Arial" pitchFamily="34" charset="0"/>
                <a:cs typeface="Arial" pitchFamily="34" charset="0"/>
              </a:rPr>
              <a:t>char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 &amp;board[0][0];</a:t>
            </a:r>
          </a:p>
          <a:p>
            <a:r>
              <a:rPr lang="en-IN" sz="2000" dirty="0" smtClean="0">
                <a:latin typeface="Arial" pitchFamily="34" charset="0"/>
                <a:cs typeface="Arial" pitchFamily="34" charset="0"/>
              </a:rPr>
              <a:t>This amounts to the same thing. You might think you could initialize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using this statement:</a:t>
            </a:r>
          </a:p>
          <a:p>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 board; // Wrong level of indirection!</a:t>
            </a:r>
          </a:p>
          <a:p>
            <a:r>
              <a:rPr lang="en-IN" sz="2000" dirty="0" smtClean="0">
                <a:latin typeface="Arial" pitchFamily="34" charset="0"/>
                <a:cs typeface="Arial" pitchFamily="34" charset="0"/>
              </a:rPr>
              <a:t>This is wrong. You should at least get a compiler warning if you do this and ideally it should not compile at all.</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Strictly speaking, this isn’t legal because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and board have </a:t>
            </a:r>
            <a:r>
              <a:rPr lang="en-IN" sz="2000" i="1" dirty="0" smtClean="0">
                <a:latin typeface="Arial" pitchFamily="34" charset="0"/>
                <a:cs typeface="Arial" pitchFamily="34" charset="0"/>
              </a:rPr>
              <a:t>different levels of indirection. That’s a great </a:t>
            </a:r>
            <a:r>
              <a:rPr lang="en-IN" sz="2000" dirty="0" smtClean="0">
                <a:latin typeface="Arial" pitchFamily="34" charset="0"/>
                <a:cs typeface="Arial" pitchFamily="34" charset="0"/>
              </a:rPr>
              <a:t>jargon phrase that just means that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refers to an address that contains a value of type char, whereas board refers to an address that </a:t>
            </a:r>
            <a:r>
              <a:rPr lang="en-IN" sz="2000" i="1" dirty="0" smtClean="0">
                <a:latin typeface="Arial" pitchFamily="34" charset="0"/>
                <a:cs typeface="Arial" pitchFamily="34" charset="0"/>
              </a:rPr>
              <a:t>refers to an address containing a value of type char. There’s an extra level with </a:t>
            </a:r>
            <a:r>
              <a:rPr lang="en-IN" sz="2000" dirty="0" smtClean="0">
                <a:latin typeface="Arial" pitchFamily="34" charset="0"/>
                <a:cs typeface="Arial" pitchFamily="34" charset="0"/>
              </a:rPr>
              <a:t>board compared to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Consequently, </a:t>
            </a:r>
            <a:r>
              <a:rPr lang="en-IN" sz="2000" dirty="0" err="1" smtClean="0">
                <a:latin typeface="Arial" pitchFamily="34" charset="0"/>
                <a:cs typeface="Arial" pitchFamily="34" charset="0"/>
              </a:rPr>
              <a:t>pboard</a:t>
            </a:r>
            <a:r>
              <a:rPr lang="en-IN" sz="2000" dirty="0" smtClean="0">
                <a:latin typeface="Arial" pitchFamily="34" charset="0"/>
                <a:cs typeface="Arial" pitchFamily="34" charset="0"/>
              </a:rPr>
              <a:t> needs one * to get to the value and board needs two **. Some compilers will allow you to get away with this and just give you a warning about what you’ve done.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However, it is an error, so you shouldn’t do it!</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938992"/>
          </a:xfrm>
          <a:prstGeom prst="rect">
            <a:avLst/>
          </a:prstGeom>
          <a:noFill/>
        </p:spPr>
        <p:txBody>
          <a:bodyPr wrap="square" rtlCol="0">
            <a:spAutoFit/>
          </a:bodyPr>
          <a:lstStyle/>
          <a:p>
            <a:r>
              <a:rPr lang="en-IN" sz="2000" b="1" u="sng" dirty="0" smtClean="0">
                <a:latin typeface="Arial" pitchFamily="34" charset="0"/>
                <a:cs typeface="Arial" pitchFamily="34" charset="0"/>
              </a:rPr>
              <a:t>Accessing Array Elements</a:t>
            </a:r>
          </a:p>
          <a:p>
            <a:r>
              <a:rPr lang="en-IN" sz="2000" dirty="0" smtClean="0">
                <a:latin typeface="Arial" pitchFamily="34" charset="0"/>
                <a:cs typeface="Arial" pitchFamily="34" charset="0"/>
              </a:rPr>
              <a:t>Table (next slide) lists different ways of accessing your </a:t>
            </a:r>
            <a:r>
              <a:rPr lang="en-IN" sz="2000" b="1" dirty="0" smtClean="0">
                <a:latin typeface="Arial" pitchFamily="34" charset="0"/>
                <a:cs typeface="Arial" pitchFamily="34" charset="0"/>
              </a:rPr>
              <a:t>board</a:t>
            </a:r>
            <a:r>
              <a:rPr lang="en-IN" sz="2000" dirty="0" smtClean="0">
                <a:latin typeface="Arial" pitchFamily="34" charset="0"/>
                <a:cs typeface="Arial" pitchFamily="34" charset="0"/>
              </a:rPr>
              <a:t> array. The left column contains row index values to the </a:t>
            </a:r>
            <a:r>
              <a:rPr lang="en-IN" sz="2000" b="1" dirty="0" smtClean="0">
                <a:latin typeface="Arial" pitchFamily="34" charset="0"/>
                <a:cs typeface="Arial" pitchFamily="34" charset="0"/>
              </a:rPr>
              <a:t>board</a:t>
            </a:r>
            <a:r>
              <a:rPr lang="en-IN" sz="2000" dirty="0" smtClean="0">
                <a:latin typeface="Arial" pitchFamily="34" charset="0"/>
                <a:cs typeface="Arial" pitchFamily="34" charset="0"/>
              </a:rPr>
              <a:t> array, and the top row contains column index values. The entry in the table corresponding to a given row index and column index shows the various possible expressions for referring to that element.</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61665"/>
          </a:xfrm>
          <a:prstGeom prst="rect">
            <a:avLst/>
          </a:prstGeom>
          <a:noFill/>
        </p:spPr>
        <p:txBody>
          <a:bodyPr wrap="square" rtlCol="0">
            <a:spAutoFit/>
          </a:bodyPr>
          <a:lstStyle/>
          <a:p>
            <a:r>
              <a:rPr lang="en-IN" sz="2400" b="1" dirty="0" smtClean="0"/>
              <a:t>Table - Pointer Expressions for Accessing Array Elements</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8" name="Table 7"/>
          <p:cNvGraphicFramePr>
            <a:graphicFrameLocks noGrp="1"/>
          </p:cNvGraphicFramePr>
          <p:nvPr/>
        </p:nvGraphicFramePr>
        <p:xfrm>
          <a:off x="683568" y="1397000"/>
          <a:ext cx="7776864" cy="4328160"/>
        </p:xfrm>
        <a:graphic>
          <a:graphicData uri="http://schemas.openxmlformats.org/drawingml/2006/table">
            <a:tbl>
              <a:tblPr firstRow="1" bandRow="1">
                <a:tableStyleId>{5C22544A-7EE6-4342-B048-85BDC9FD1C3A}</a:tableStyleId>
              </a:tblPr>
              <a:tblGrid>
                <a:gridCol w="1224136"/>
                <a:gridCol w="2232248"/>
                <a:gridCol w="2160240"/>
                <a:gridCol w="2160240"/>
              </a:tblGrid>
              <a:tr h="370840">
                <a:tc>
                  <a:txBody>
                    <a:bodyPr/>
                    <a:lstStyle/>
                    <a:p>
                      <a:r>
                        <a:rPr lang="en-IN" sz="2000" dirty="0" smtClean="0">
                          <a:latin typeface="Arial" pitchFamily="34" charset="0"/>
                          <a:cs typeface="Arial" pitchFamily="34" charset="0"/>
                        </a:rPr>
                        <a:t>board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0</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board[0][0]</a:t>
                      </a:r>
                    </a:p>
                    <a:p>
                      <a:r>
                        <a:rPr lang="en-IN" sz="2000" kern="1200" baseline="0" dirty="0" smtClean="0">
                          <a:solidFill>
                            <a:schemeClr val="dk1"/>
                          </a:solidFill>
                          <a:latin typeface="Arial" pitchFamily="34" charset="0"/>
                          <a:ea typeface="+mn-ea"/>
                          <a:cs typeface="Arial" pitchFamily="34" charset="0"/>
                        </a:rPr>
                        <a:t>*board[0]</a:t>
                      </a:r>
                    </a:p>
                    <a:p>
                      <a:r>
                        <a:rPr lang="en-IN" sz="2000" kern="1200" baseline="0" dirty="0" smtClean="0">
                          <a:solidFill>
                            <a:schemeClr val="dk1"/>
                          </a:solidFill>
                          <a:latin typeface="Arial" pitchFamily="34" charset="0"/>
                          <a:ea typeface="+mn-ea"/>
                          <a:cs typeface="Arial" pitchFamily="34" charset="0"/>
                        </a:rPr>
                        <a:t>**board</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board[0][1]</a:t>
                      </a:r>
                    </a:p>
                    <a:p>
                      <a:r>
                        <a:rPr lang="en-IN" sz="2000" kern="1200" baseline="0" dirty="0" smtClean="0">
                          <a:solidFill>
                            <a:schemeClr val="dk1"/>
                          </a:solidFill>
                          <a:latin typeface="Arial" pitchFamily="34" charset="0"/>
                          <a:ea typeface="+mn-ea"/>
                          <a:cs typeface="Arial" pitchFamily="34" charset="0"/>
                        </a:rPr>
                        <a:t>*(board[0]+1)</a:t>
                      </a:r>
                    </a:p>
                    <a:p>
                      <a:r>
                        <a:rPr lang="en-IN" sz="2000" kern="1200" baseline="0" dirty="0" smtClean="0">
                          <a:solidFill>
                            <a:schemeClr val="dk1"/>
                          </a:solidFill>
                          <a:latin typeface="Arial" pitchFamily="34" charset="0"/>
                          <a:ea typeface="+mn-ea"/>
                          <a:cs typeface="Arial" pitchFamily="34" charset="0"/>
                        </a:rPr>
                        <a:t>*(*board+1)</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board[0][2]</a:t>
                      </a:r>
                    </a:p>
                    <a:p>
                      <a:r>
                        <a:rPr lang="en-IN" sz="2000" kern="1200" baseline="0" dirty="0" smtClean="0">
                          <a:solidFill>
                            <a:schemeClr val="dk1"/>
                          </a:solidFill>
                          <a:latin typeface="Arial" pitchFamily="34" charset="0"/>
                          <a:ea typeface="+mn-ea"/>
                          <a:cs typeface="Arial" pitchFamily="34" charset="0"/>
                        </a:rPr>
                        <a:t>*(board[0]+2)</a:t>
                      </a:r>
                    </a:p>
                    <a:p>
                      <a:r>
                        <a:rPr lang="en-IN" sz="2000" kern="1200" baseline="0" dirty="0" smtClean="0">
                          <a:solidFill>
                            <a:schemeClr val="dk1"/>
                          </a:solidFill>
                          <a:latin typeface="Arial" pitchFamily="34" charset="0"/>
                          <a:ea typeface="+mn-ea"/>
                          <a:cs typeface="Arial" pitchFamily="34" charset="0"/>
                        </a:rPr>
                        <a:t>*(*board+2)</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board[1][0]</a:t>
                      </a:r>
                    </a:p>
                    <a:p>
                      <a:r>
                        <a:rPr lang="en-IN" sz="2000" kern="1200" baseline="0" dirty="0" smtClean="0">
                          <a:solidFill>
                            <a:schemeClr val="dk1"/>
                          </a:solidFill>
                          <a:latin typeface="Arial" pitchFamily="34" charset="0"/>
                          <a:ea typeface="+mn-ea"/>
                          <a:cs typeface="Arial" pitchFamily="34" charset="0"/>
                        </a:rPr>
                        <a:t>*(board[0]+3)</a:t>
                      </a:r>
                    </a:p>
                    <a:p>
                      <a:r>
                        <a:rPr lang="en-IN" sz="2000" kern="1200" baseline="0" dirty="0" smtClean="0">
                          <a:solidFill>
                            <a:schemeClr val="dk1"/>
                          </a:solidFill>
                          <a:latin typeface="Arial" pitchFamily="34" charset="0"/>
                          <a:ea typeface="+mn-ea"/>
                          <a:cs typeface="Arial" pitchFamily="34" charset="0"/>
                        </a:rPr>
                        <a:t>*board[1]</a:t>
                      </a:r>
                    </a:p>
                    <a:p>
                      <a:r>
                        <a:rPr lang="en-IN" sz="2000" kern="1200" baseline="0" dirty="0" smtClean="0">
                          <a:solidFill>
                            <a:schemeClr val="dk1"/>
                          </a:solidFill>
                          <a:latin typeface="Arial" pitchFamily="34" charset="0"/>
                          <a:ea typeface="+mn-ea"/>
                          <a:cs typeface="Arial" pitchFamily="34" charset="0"/>
                        </a:rPr>
                        <a:t>*(*board+3)</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board[1][1]</a:t>
                      </a:r>
                    </a:p>
                    <a:p>
                      <a:r>
                        <a:rPr lang="en-IN" sz="2000" kern="1200" baseline="0" dirty="0" smtClean="0">
                          <a:solidFill>
                            <a:schemeClr val="dk1"/>
                          </a:solidFill>
                          <a:latin typeface="Arial" pitchFamily="34" charset="0"/>
                          <a:ea typeface="+mn-ea"/>
                          <a:cs typeface="Arial" pitchFamily="34" charset="0"/>
                        </a:rPr>
                        <a:t>*(board[0]+4</a:t>
                      </a:r>
                    </a:p>
                    <a:p>
                      <a:r>
                        <a:rPr lang="en-IN" sz="2000" kern="1200" baseline="0" dirty="0" smtClean="0">
                          <a:solidFill>
                            <a:schemeClr val="dk1"/>
                          </a:solidFill>
                          <a:latin typeface="Arial" pitchFamily="34" charset="0"/>
                          <a:ea typeface="+mn-ea"/>
                          <a:cs typeface="Arial" pitchFamily="34" charset="0"/>
                        </a:rPr>
                        <a:t>*(board[1]+1)</a:t>
                      </a:r>
                    </a:p>
                    <a:p>
                      <a:r>
                        <a:rPr lang="en-IN" sz="2000" kern="1200" baseline="0" dirty="0" smtClean="0">
                          <a:solidFill>
                            <a:schemeClr val="dk1"/>
                          </a:solidFill>
                          <a:latin typeface="Arial" pitchFamily="34" charset="0"/>
                          <a:ea typeface="+mn-ea"/>
                          <a:cs typeface="Arial" pitchFamily="34" charset="0"/>
                        </a:rPr>
                        <a:t>*(*board+4)</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board[1][2]</a:t>
                      </a:r>
                    </a:p>
                    <a:p>
                      <a:r>
                        <a:rPr lang="en-IN" sz="2000" kern="1200" baseline="0" dirty="0" smtClean="0">
                          <a:solidFill>
                            <a:schemeClr val="dk1"/>
                          </a:solidFill>
                          <a:latin typeface="Arial" pitchFamily="34" charset="0"/>
                          <a:ea typeface="+mn-ea"/>
                          <a:cs typeface="Arial" pitchFamily="34" charset="0"/>
                        </a:rPr>
                        <a:t>*(board[0]+5)</a:t>
                      </a:r>
                    </a:p>
                    <a:p>
                      <a:r>
                        <a:rPr lang="en-IN" sz="2000" kern="1200" baseline="0" dirty="0" smtClean="0">
                          <a:solidFill>
                            <a:schemeClr val="dk1"/>
                          </a:solidFill>
                          <a:latin typeface="Arial" pitchFamily="34" charset="0"/>
                          <a:ea typeface="+mn-ea"/>
                          <a:cs typeface="Arial" pitchFamily="34" charset="0"/>
                        </a:rPr>
                        <a:t>*(board[1]+2)</a:t>
                      </a:r>
                    </a:p>
                    <a:p>
                      <a:r>
                        <a:rPr lang="en-IN" sz="2000" kern="1200" baseline="0" dirty="0" smtClean="0">
                          <a:solidFill>
                            <a:schemeClr val="dk1"/>
                          </a:solidFill>
                          <a:latin typeface="Arial" pitchFamily="34" charset="0"/>
                          <a:ea typeface="+mn-ea"/>
                          <a:cs typeface="Arial" pitchFamily="34" charset="0"/>
                        </a:rPr>
                        <a:t>*(*board+5)</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board[2][0]</a:t>
                      </a:r>
                    </a:p>
                    <a:p>
                      <a:r>
                        <a:rPr lang="en-IN" sz="2000" kern="1200" baseline="0" dirty="0" smtClean="0">
                          <a:solidFill>
                            <a:schemeClr val="dk1"/>
                          </a:solidFill>
                          <a:latin typeface="Arial" pitchFamily="34" charset="0"/>
                          <a:ea typeface="+mn-ea"/>
                          <a:cs typeface="Arial" pitchFamily="34" charset="0"/>
                        </a:rPr>
                        <a:t>*(board[0]+6)</a:t>
                      </a:r>
                    </a:p>
                    <a:p>
                      <a:r>
                        <a:rPr lang="en-IN" sz="2000" kern="1200" baseline="0" dirty="0" smtClean="0">
                          <a:solidFill>
                            <a:schemeClr val="dk1"/>
                          </a:solidFill>
                          <a:latin typeface="Arial" pitchFamily="34" charset="0"/>
                          <a:ea typeface="+mn-ea"/>
                          <a:cs typeface="Arial" pitchFamily="34" charset="0"/>
                        </a:rPr>
                        <a:t>*(board[1]+3)</a:t>
                      </a:r>
                    </a:p>
                    <a:p>
                      <a:r>
                        <a:rPr lang="en-IN" sz="2000" kern="1200" baseline="0" dirty="0" smtClean="0">
                          <a:solidFill>
                            <a:schemeClr val="dk1"/>
                          </a:solidFill>
                          <a:latin typeface="Arial" pitchFamily="34" charset="0"/>
                          <a:ea typeface="+mn-ea"/>
                          <a:cs typeface="Arial" pitchFamily="34" charset="0"/>
                        </a:rPr>
                        <a:t>*board[2]</a:t>
                      </a:r>
                    </a:p>
                    <a:p>
                      <a:r>
                        <a:rPr lang="en-IN" sz="2000" kern="1200" baseline="0" dirty="0" smtClean="0">
                          <a:solidFill>
                            <a:schemeClr val="dk1"/>
                          </a:solidFill>
                          <a:latin typeface="Arial" pitchFamily="34" charset="0"/>
                          <a:ea typeface="+mn-ea"/>
                          <a:cs typeface="Arial" pitchFamily="34" charset="0"/>
                        </a:rPr>
                        <a:t>*(*board+6)</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board[2][1]</a:t>
                      </a:r>
                    </a:p>
                    <a:p>
                      <a:r>
                        <a:rPr lang="en-IN" sz="2000" kern="1200" baseline="0" dirty="0" smtClean="0">
                          <a:solidFill>
                            <a:schemeClr val="dk1"/>
                          </a:solidFill>
                          <a:latin typeface="Arial" pitchFamily="34" charset="0"/>
                          <a:ea typeface="+mn-ea"/>
                          <a:cs typeface="Arial" pitchFamily="34" charset="0"/>
                        </a:rPr>
                        <a:t>*(board[0]+7)</a:t>
                      </a:r>
                    </a:p>
                    <a:p>
                      <a:r>
                        <a:rPr lang="en-IN" sz="2000" kern="1200" baseline="0" dirty="0" smtClean="0">
                          <a:solidFill>
                            <a:schemeClr val="dk1"/>
                          </a:solidFill>
                          <a:latin typeface="Arial" pitchFamily="34" charset="0"/>
                          <a:ea typeface="+mn-ea"/>
                          <a:cs typeface="Arial" pitchFamily="34" charset="0"/>
                        </a:rPr>
                        <a:t>*(board[1]+4)</a:t>
                      </a:r>
                    </a:p>
                    <a:p>
                      <a:r>
                        <a:rPr lang="en-IN" sz="2000" kern="1200" baseline="0" dirty="0" smtClean="0">
                          <a:solidFill>
                            <a:schemeClr val="dk1"/>
                          </a:solidFill>
                          <a:latin typeface="Arial" pitchFamily="34" charset="0"/>
                          <a:ea typeface="+mn-ea"/>
                          <a:cs typeface="Arial" pitchFamily="34" charset="0"/>
                        </a:rPr>
                        <a:t>*(board[2]+1)</a:t>
                      </a:r>
                    </a:p>
                    <a:p>
                      <a:r>
                        <a:rPr lang="en-IN" sz="2000" kern="1200" baseline="0" dirty="0" smtClean="0">
                          <a:solidFill>
                            <a:schemeClr val="dk1"/>
                          </a:solidFill>
                          <a:latin typeface="Arial" pitchFamily="34" charset="0"/>
                          <a:ea typeface="+mn-ea"/>
                          <a:cs typeface="Arial" pitchFamily="34" charset="0"/>
                        </a:rPr>
                        <a:t>*(*board+7)</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board[2][2]</a:t>
                      </a:r>
                    </a:p>
                    <a:p>
                      <a:r>
                        <a:rPr lang="en-IN" sz="2000" kern="1200" baseline="0" dirty="0" smtClean="0">
                          <a:solidFill>
                            <a:schemeClr val="dk1"/>
                          </a:solidFill>
                          <a:latin typeface="Arial" pitchFamily="34" charset="0"/>
                          <a:ea typeface="+mn-ea"/>
                          <a:cs typeface="Arial" pitchFamily="34" charset="0"/>
                        </a:rPr>
                        <a:t>*(board[0]+8)</a:t>
                      </a:r>
                    </a:p>
                    <a:p>
                      <a:r>
                        <a:rPr lang="en-IN" sz="2000" kern="1200" baseline="0" dirty="0" smtClean="0">
                          <a:solidFill>
                            <a:schemeClr val="dk1"/>
                          </a:solidFill>
                          <a:latin typeface="Arial" pitchFamily="34" charset="0"/>
                          <a:ea typeface="+mn-ea"/>
                          <a:cs typeface="Arial" pitchFamily="34" charset="0"/>
                        </a:rPr>
                        <a:t>*(board[1]+5)</a:t>
                      </a:r>
                    </a:p>
                    <a:p>
                      <a:r>
                        <a:rPr lang="en-IN" sz="2000" kern="1200" baseline="0" dirty="0" smtClean="0">
                          <a:solidFill>
                            <a:schemeClr val="dk1"/>
                          </a:solidFill>
                          <a:latin typeface="Arial" pitchFamily="34" charset="0"/>
                          <a:ea typeface="+mn-ea"/>
                          <a:cs typeface="Arial" pitchFamily="34" charset="0"/>
                        </a:rPr>
                        <a:t>*(board[2]+2)</a:t>
                      </a:r>
                    </a:p>
                    <a:p>
                      <a:r>
                        <a:rPr lang="en-IN" sz="2000" kern="1200" baseline="0" dirty="0" smtClean="0">
                          <a:solidFill>
                            <a:schemeClr val="dk1"/>
                          </a:solidFill>
                          <a:latin typeface="Arial" pitchFamily="34" charset="0"/>
                          <a:ea typeface="+mn-ea"/>
                          <a:cs typeface="Arial" pitchFamily="34" charset="0"/>
                        </a:rPr>
                        <a:t>*(*board+8)</a:t>
                      </a:r>
                      <a:endParaRPr lang="en-IN" sz="2000" dirty="0">
                        <a:latin typeface="Arial" pitchFamily="34" charset="0"/>
                        <a:cs typeface="Arial" pitchFamily="34" charset="0"/>
                      </a:endParaRPr>
                    </a:p>
                  </a:txBody>
                  <a:tcPr/>
                </a:tc>
              </a:tr>
            </a:tbl>
          </a:graphicData>
        </a:graphic>
      </p:graphicFrame>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938992"/>
          </a:xfrm>
          <a:prstGeom prst="rect">
            <a:avLst/>
          </a:prstGeom>
          <a:noFill/>
        </p:spPr>
        <p:txBody>
          <a:bodyPr wrap="square" rtlCol="0">
            <a:spAutoFit/>
          </a:bodyPr>
          <a:lstStyle/>
          <a:p>
            <a:r>
              <a:rPr lang="en-US" sz="2000" b="1" u="sng" dirty="0" smtClean="0">
                <a:latin typeface="Arial" pitchFamily="34" charset="0"/>
                <a:cs typeface="Arial" pitchFamily="34" charset="0"/>
              </a:rPr>
              <a:t>Debugging your programs</a:t>
            </a:r>
          </a:p>
          <a:p>
            <a:r>
              <a:rPr lang="en-US" sz="2000" dirty="0" smtClean="0">
                <a:latin typeface="Arial" pitchFamily="34" charset="0"/>
                <a:cs typeface="Arial" pitchFamily="34" charset="0"/>
              </a:rPr>
              <a:t>You would have probably used the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 function all over your code to try and debug your programs till now. There is a better tool available for this – the </a:t>
            </a:r>
            <a:r>
              <a:rPr lang="en-US" sz="2000" dirty="0" err="1" smtClean="0">
                <a:latin typeface="Arial" pitchFamily="34" charset="0"/>
                <a:cs typeface="Arial" pitchFamily="34" charset="0"/>
              </a:rPr>
              <a:t>gdb</a:t>
            </a:r>
            <a:r>
              <a:rPr lang="en-US" sz="2000" dirty="0" smtClean="0">
                <a:latin typeface="Arial" pitchFamily="34" charset="0"/>
                <a:cs typeface="Arial" pitchFamily="34" charset="0"/>
              </a:rPr>
              <a:t> (GNU debugger)</a:t>
            </a:r>
          </a:p>
          <a:p>
            <a:endParaRPr lang="en-US" sz="2000" b="1" u="sng" dirty="0">
              <a:latin typeface="Arial" pitchFamily="34" charset="0"/>
              <a:cs typeface="Arial" pitchFamily="34" charset="0"/>
            </a:endParaRPr>
          </a:p>
          <a:p>
            <a:r>
              <a:rPr lang="en-US" sz="2000" dirty="0" smtClean="0">
                <a:latin typeface="Arial" pitchFamily="34" charset="0"/>
                <a:cs typeface="Arial" pitchFamily="34" charset="0"/>
              </a:rPr>
              <a:t>The next few slides present a quick introduction to </a:t>
            </a:r>
            <a:r>
              <a:rPr lang="en-US" sz="2000" dirty="0" err="1" smtClean="0">
                <a:latin typeface="Arial" pitchFamily="34" charset="0"/>
                <a:cs typeface="Arial" pitchFamily="34" charset="0"/>
              </a:rPr>
              <a:t>gdb</a:t>
            </a:r>
            <a:r>
              <a:rPr lang="en-US"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u="sng" dirty="0" err="1" smtClean="0">
                <a:latin typeface="Arial" pitchFamily="34" charset="0"/>
                <a:cs typeface="Arial" pitchFamily="34" charset="0"/>
              </a:rPr>
              <a:t>typedef</a:t>
            </a:r>
            <a:endParaRPr lang="en-IN" sz="2400" b="1" u="sng" dirty="0" smtClean="0">
              <a:latin typeface="Arial" pitchFamily="34" charset="0"/>
              <a:cs typeface="Arial" pitchFamily="34" charset="0"/>
            </a:endParaRPr>
          </a:p>
          <a:p>
            <a:r>
              <a:rPr lang="en-IN" sz="2400" b="1" dirty="0" err="1" smtClean="0">
                <a:latin typeface="Arial" pitchFamily="34" charset="0"/>
                <a:cs typeface="Arial" pitchFamily="34" charset="0"/>
              </a:rPr>
              <a:t>typedef</a:t>
            </a:r>
            <a:r>
              <a:rPr lang="en-IN" sz="2400" dirty="0" smtClean="0">
                <a:latin typeface="Arial" pitchFamily="34" charset="0"/>
                <a:cs typeface="Arial" pitchFamily="34" charset="0"/>
              </a:rPr>
              <a:t> is a reserved keyword in the C programming language. </a:t>
            </a:r>
            <a:r>
              <a:rPr lang="en-IN" sz="2400" u="sng" dirty="0" smtClean="0">
                <a:latin typeface="Arial" pitchFamily="34" charset="0"/>
                <a:cs typeface="Arial" pitchFamily="34" charset="0"/>
              </a:rPr>
              <a:t>It is used to create an alias name for another data type</a:t>
            </a:r>
            <a:r>
              <a:rPr lang="en-IN" sz="2400" dirty="0" smtClean="0">
                <a:latin typeface="Arial" pitchFamily="34" charset="0"/>
                <a:cs typeface="Arial" pitchFamily="34" charset="0"/>
              </a:rPr>
              <a:t>. As such, it is often used to simplify the syntax of declaring complex data structures consisting of </a:t>
            </a:r>
            <a:r>
              <a:rPr lang="en-IN" sz="2400" dirty="0" err="1" smtClean="0">
                <a:latin typeface="Arial" pitchFamily="34" charset="0"/>
                <a:cs typeface="Arial" pitchFamily="34" charset="0"/>
                <a:hlinkClick r:id="rId2" tooltip="Struct"/>
              </a:rPr>
              <a:t>struct</a:t>
            </a:r>
            <a:r>
              <a:rPr lang="en-IN" sz="2400" dirty="0" smtClean="0">
                <a:latin typeface="Arial" pitchFamily="34" charset="0"/>
                <a:cs typeface="Arial" pitchFamily="34" charset="0"/>
              </a:rPr>
              <a:t> and union types, but is just as common in providing specific descriptive type names for integer data types of varying lengths.</a:t>
            </a:r>
          </a:p>
          <a:p>
            <a:endParaRPr lang="en-IN" sz="2400" dirty="0" smtClean="0">
              <a:latin typeface="Arial" pitchFamily="34" charset="0"/>
              <a:cs typeface="Arial" pitchFamily="34" charset="0"/>
            </a:endParaRPr>
          </a:p>
          <a:p>
            <a:r>
              <a:rPr lang="en-IN" sz="2400" dirty="0" err="1" smtClean="0">
                <a:latin typeface="Arial" pitchFamily="34" charset="0"/>
                <a:cs typeface="Arial" pitchFamily="34" charset="0"/>
              </a:rPr>
              <a:t>typedef</a:t>
            </a:r>
            <a:r>
              <a:rPr lang="en-IN" sz="2400" dirty="0" smtClean="0">
                <a:latin typeface="Arial" pitchFamily="34" charset="0"/>
                <a:cs typeface="Arial" pitchFamily="34" charset="0"/>
              </a:rPr>
              <a:t> unsigned char USCH;</a:t>
            </a:r>
          </a:p>
          <a:p>
            <a:r>
              <a:rPr lang="en-IN" sz="2400" dirty="0" err="1" smtClean="0">
                <a:latin typeface="Arial" pitchFamily="34" charset="0"/>
                <a:cs typeface="Arial" pitchFamily="34" charset="0"/>
              </a:rPr>
              <a:t>typedef</a:t>
            </a:r>
            <a:r>
              <a:rPr lang="en-IN" sz="2400" dirty="0" smtClean="0">
                <a:latin typeface="Arial" pitchFamily="34" charset="0"/>
                <a:cs typeface="Arial" pitchFamily="34" charset="0"/>
              </a:rPr>
              <a:t> short int_16;</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01424"/>
          </a:xfrm>
          <a:prstGeom prst="rect">
            <a:avLst/>
          </a:prstGeom>
          <a:noFill/>
        </p:spPr>
        <p:txBody>
          <a:bodyPr wrap="square" rtlCol="0">
            <a:spAutoFit/>
          </a:bodyPr>
          <a:lstStyle/>
          <a:p>
            <a:r>
              <a:rPr lang="en-IN" sz="2400" dirty="0" smtClean="0">
                <a:latin typeface="Arial" pitchFamily="34" charset="0"/>
                <a:cs typeface="Arial" pitchFamily="34" charset="0"/>
              </a:rPr>
              <a:t>// C program to demonstrate </a:t>
            </a:r>
            <a:r>
              <a:rPr lang="en-IN" sz="2400" dirty="0" err="1" smtClean="0">
                <a:latin typeface="Arial" pitchFamily="34" charset="0"/>
                <a:cs typeface="Arial" pitchFamily="34" charset="0"/>
              </a:rPr>
              <a:t>typedef</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#include &lt;</a:t>
            </a:r>
            <a:r>
              <a:rPr lang="en-IN" sz="2400" dirty="0" err="1" smtClean="0">
                <a:latin typeface="Arial" pitchFamily="34" charset="0"/>
                <a:cs typeface="Arial" pitchFamily="34" charset="0"/>
              </a:rPr>
              <a:t>stdio.h</a:t>
            </a:r>
            <a:r>
              <a:rPr lang="en-IN" sz="2400" dirty="0" smtClean="0">
                <a:latin typeface="Arial" pitchFamily="34" charset="0"/>
                <a:cs typeface="Arial" pitchFamily="34" charset="0"/>
              </a:rPr>
              <a:t>&gt; </a:t>
            </a:r>
          </a:p>
          <a:p>
            <a:r>
              <a:rPr lang="en-IN" sz="2400" dirty="0" smtClean="0">
                <a:latin typeface="Arial" pitchFamily="34" charset="0"/>
                <a:cs typeface="Arial" pitchFamily="34" charset="0"/>
              </a:rPr>
              <a:t>// After this line BYTE can be used in place of </a:t>
            </a:r>
          </a:p>
          <a:p>
            <a:r>
              <a:rPr lang="en-IN" sz="2400" dirty="0" smtClean="0">
                <a:latin typeface="Arial" pitchFamily="34" charset="0"/>
                <a:cs typeface="Arial" pitchFamily="34" charset="0"/>
              </a:rPr>
              <a:t>// unsigned char </a:t>
            </a:r>
          </a:p>
          <a:p>
            <a:r>
              <a:rPr lang="en-IN" sz="2400" dirty="0" err="1" smtClean="0">
                <a:latin typeface="Arial" pitchFamily="34" charset="0"/>
                <a:cs typeface="Arial" pitchFamily="34" charset="0"/>
              </a:rPr>
              <a:t>typedef</a:t>
            </a:r>
            <a:r>
              <a:rPr lang="en-IN" sz="2400" dirty="0" smtClean="0">
                <a:latin typeface="Arial" pitchFamily="34" charset="0"/>
                <a:cs typeface="Arial" pitchFamily="34" charset="0"/>
              </a:rPr>
              <a:t> unsigned char BYTE; </a:t>
            </a:r>
          </a:p>
          <a:p>
            <a:r>
              <a:rPr lang="en-IN" sz="2400" dirty="0" smtClean="0">
                <a:latin typeface="Arial" pitchFamily="34" charset="0"/>
                <a:cs typeface="Arial" pitchFamily="34" charset="0"/>
              </a:rPr>
              <a:t>  </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main(void) </a:t>
            </a:r>
          </a:p>
          <a:p>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    BYTE b1, b2; </a:t>
            </a:r>
          </a:p>
          <a:p>
            <a:r>
              <a:rPr lang="en-IN" sz="2400" dirty="0" smtClean="0">
                <a:latin typeface="Arial" pitchFamily="34" charset="0"/>
                <a:cs typeface="Arial" pitchFamily="34" charset="0"/>
              </a:rPr>
              <a:t>    b1 = 'c';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("%c ", b1); </a:t>
            </a:r>
          </a:p>
          <a:p>
            <a:r>
              <a:rPr lang="en-IN" sz="2400" dirty="0" smtClean="0">
                <a:latin typeface="Arial" pitchFamily="34" charset="0"/>
                <a:cs typeface="Arial" pitchFamily="34" charset="0"/>
              </a:rPr>
              <a:t>    return 0; </a:t>
            </a:r>
          </a:p>
          <a:p>
            <a:r>
              <a:rPr lang="en-IN" sz="2400" dirty="0" smtClean="0">
                <a:latin typeface="Arial" pitchFamily="34" charset="0"/>
                <a:cs typeface="Arial" pitchFamily="34" charset="0"/>
              </a:rPr>
              <a:t>} </a:t>
            </a:r>
          </a:p>
          <a:p>
            <a:endParaRPr lang="en-IN" sz="2000" dirty="0" smtClean="0"/>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32092"/>
          </a:xfrm>
          <a:prstGeom prst="rect">
            <a:avLst/>
          </a:prstGeom>
          <a:noFill/>
        </p:spPr>
        <p:txBody>
          <a:bodyPr wrap="square" rtlCol="0">
            <a:spAutoFit/>
          </a:bodyPr>
          <a:lstStyle/>
          <a:p>
            <a:r>
              <a:rPr lang="en-IN" sz="2400" dirty="0" smtClean="0">
                <a:latin typeface="Arial" pitchFamily="34" charset="0"/>
                <a:cs typeface="Arial" pitchFamily="34" charset="0"/>
              </a:rPr>
              <a:t>// C program to demonstrate #define </a:t>
            </a:r>
          </a:p>
          <a:p>
            <a:r>
              <a:rPr lang="en-IN" sz="2400" dirty="0" smtClean="0">
                <a:latin typeface="Arial" pitchFamily="34" charset="0"/>
                <a:cs typeface="Arial" pitchFamily="34" charset="0"/>
              </a:rPr>
              <a:t>#include &lt;</a:t>
            </a:r>
            <a:r>
              <a:rPr lang="en-IN" sz="2400" dirty="0" err="1" smtClean="0">
                <a:latin typeface="Arial" pitchFamily="34" charset="0"/>
                <a:cs typeface="Arial" pitchFamily="34" charset="0"/>
              </a:rPr>
              <a:t>stdio.h</a:t>
            </a:r>
            <a:r>
              <a:rPr lang="en-IN" sz="2400" dirty="0" smtClean="0">
                <a:latin typeface="Arial" pitchFamily="34" charset="0"/>
                <a:cs typeface="Arial" pitchFamily="34" charset="0"/>
              </a:rPr>
              <a:t>&gt; </a:t>
            </a:r>
          </a:p>
          <a:p>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 After this line HYD is replaced by </a:t>
            </a:r>
          </a:p>
          <a:p>
            <a:r>
              <a:rPr lang="en-IN" sz="2400" dirty="0" smtClean="0">
                <a:latin typeface="Arial" pitchFamily="34" charset="0"/>
                <a:cs typeface="Arial" pitchFamily="34" charset="0"/>
              </a:rPr>
              <a:t>// "Hyderabad" </a:t>
            </a:r>
          </a:p>
          <a:p>
            <a:r>
              <a:rPr lang="en-IN" sz="2400" dirty="0" smtClean="0">
                <a:latin typeface="Arial" pitchFamily="34" charset="0"/>
                <a:cs typeface="Arial" pitchFamily="34" charset="0"/>
              </a:rPr>
              <a:t>#define HYD "Hyderabad" </a:t>
            </a:r>
          </a:p>
          <a:p>
            <a:r>
              <a:rPr lang="en-IN" sz="2400" dirty="0" smtClean="0">
                <a:latin typeface="Arial" pitchFamily="34" charset="0"/>
                <a:cs typeface="Arial" pitchFamily="34" charset="0"/>
              </a:rPr>
              <a:t>  </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main(void) </a:t>
            </a:r>
          </a:p>
          <a:p>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("%s ", HYD); </a:t>
            </a:r>
          </a:p>
          <a:p>
            <a:r>
              <a:rPr lang="en-IN" sz="2400" dirty="0" smtClean="0">
                <a:latin typeface="Arial" pitchFamily="34" charset="0"/>
                <a:cs typeface="Arial" pitchFamily="34" charset="0"/>
              </a:rPr>
              <a:t>    return 0; </a:t>
            </a:r>
          </a:p>
          <a:p>
            <a:r>
              <a:rPr lang="en-IN" sz="2400" dirty="0" smtClean="0">
                <a:latin typeface="Arial" pitchFamily="34" charset="0"/>
                <a:cs typeface="Arial" pitchFamily="34" charset="0"/>
              </a:rPr>
              <a:t>} </a:t>
            </a:r>
          </a:p>
          <a:p>
            <a:endParaRPr lang="en-IN" sz="2000" dirty="0"/>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908720"/>
            <a:ext cx="8010580" cy="4708981"/>
          </a:xfrm>
          <a:prstGeom prst="rect">
            <a:avLst/>
          </a:prstGeom>
          <a:noFill/>
        </p:spPr>
        <p:txBody>
          <a:bodyPr wrap="square" rtlCol="0">
            <a:spAutoFit/>
          </a:bodyPr>
          <a:lstStyle/>
          <a:p>
            <a:r>
              <a:rPr lang="en-IN" sz="2000" b="1" dirty="0" smtClean="0">
                <a:latin typeface="Arial" pitchFamily="34" charset="0"/>
                <a:cs typeface="Arial" pitchFamily="34" charset="0"/>
              </a:rPr>
              <a:t>Difference between </a:t>
            </a:r>
            <a:r>
              <a:rPr lang="en-IN" sz="2000" b="1" dirty="0" err="1" smtClean="0">
                <a:latin typeface="Arial" pitchFamily="34" charset="0"/>
                <a:cs typeface="Arial" pitchFamily="34" charset="0"/>
              </a:rPr>
              <a:t>typedef</a:t>
            </a:r>
            <a:r>
              <a:rPr lang="en-IN" sz="2000" b="1" dirty="0" smtClean="0">
                <a:latin typeface="Arial" pitchFamily="34" charset="0"/>
                <a:cs typeface="Arial" pitchFamily="34" charset="0"/>
              </a:rPr>
              <a:t> and #define:</a:t>
            </a:r>
            <a:endParaRPr lang="en-IN" sz="2000" dirty="0" smtClean="0">
              <a:latin typeface="Arial" pitchFamily="34" charset="0"/>
              <a:cs typeface="Arial" pitchFamily="34" charset="0"/>
            </a:endParaRPr>
          </a:p>
          <a:p>
            <a:pPr marL="457200" indent="-457200">
              <a:buFont typeface="+mj-lt"/>
              <a:buAutoNum type="arabicPeriod"/>
            </a:pP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is limited to giving symbolic names to types only, whereas #define can be used to define an alias for values as well, e.g., you can define 1 as ONE, 3.14 as PI, etc.</a:t>
            </a:r>
          </a:p>
          <a:p>
            <a:pPr marL="457200" indent="-457200">
              <a:buFont typeface="+mj-lt"/>
              <a:buAutoNum type="arabicPeriod"/>
            </a:pP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interpretation is performed by the compiler where #define statements are performed by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a:t>
            </a:r>
          </a:p>
          <a:p>
            <a:pPr marL="457200" indent="-457200">
              <a:buFont typeface="+mj-lt"/>
              <a:buAutoNum type="arabicPeriod"/>
            </a:pPr>
            <a:r>
              <a:rPr lang="en-IN" sz="2000" dirty="0" smtClean="0">
                <a:latin typeface="Arial" pitchFamily="34" charset="0"/>
                <a:cs typeface="Arial" pitchFamily="34" charset="0"/>
              </a:rPr>
              <a:t>#define should not be terminated with a semicolon, but </a:t>
            </a: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should be terminated with semicolon.</a:t>
            </a:r>
          </a:p>
          <a:p>
            <a:pPr marL="457200" indent="-457200">
              <a:buFont typeface="+mj-lt"/>
              <a:buAutoNum type="arabicPeriod"/>
            </a:pPr>
            <a:r>
              <a:rPr lang="en-IN" sz="2000" dirty="0" smtClean="0">
                <a:latin typeface="Arial" pitchFamily="34" charset="0"/>
                <a:cs typeface="Arial" pitchFamily="34" charset="0"/>
              </a:rPr>
              <a:t>#define will just copy-paste the definition values at the point of use, while </a:t>
            </a: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is the actual definition of a new type.</a:t>
            </a:r>
          </a:p>
          <a:p>
            <a:pPr marL="457200" indent="-457200">
              <a:buFont typeface="+mj-lt"/>
              <a:buAutoNum type="arabicPeriod"/>
            </a:pP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follows the scope rule which means if a new type is defined in a scope (inside a function), then the new type name will only be visible till the scope is there. In case of #define, when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encounters #define, it replaces all the occurrences, after that (No scope rule is followed).</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b="1" dirty="0" smtClean="0">
                <a:latin typeface="Arial" pitchFamily="34" charset="0"/>
                <a:cs typeface="Arial" pitchFamily="34" charset="0"/>
              </a:rPr>
              <a:t>Structure</a:t>
            </a:r>
          </a:p>
          <a:p>
            <a:r>
              <a:rPr lang="en-US" sz="2000" b="1" i="1" dirty="0" smtClean="0">
                <a:latin typeface="Arial" pitchFamily="34" charset="0"/>
                <a:cs typeface="Arial" pitchFamily="34" charset="0"/>
              </a:rPr>
              <a:t>What is a structure?</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 structure is a </a:t>
            </a:r>
            <a:r>
              <a:rPr lang="en-US" sz="2000" u="sng" dirty="0" smtClean="0">
                <a:latin typeface="Arial" pitchFamily="34" charset="0"/>
                <a:cs typeface="Arial" pitchFamily="34" charset="0"/>
              </a:rPr>
              <a:t>user defined data type </a:t>
            </a:r>
            <a:r>
              <a:rPr lang="en-US" sz="2000" dirty="0" smtClean="0">
                <a:latin typeface="Arial" pitchFamily="34" charset="0"/>
                <a:cs typeface="Arial" pitchFamily="34" charset="0"/>
              </a:rPr>
              <a:t>in C.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structure creates a data type that can be used to group items of </a:t>
            </a:r>
            <a:r>
              <a:rPr lang="en-US" sz="2000" u="sng" dirty="0" smtClean="0">
                <a:latin typeface="Arial" pitchFamily="34" charset="0"/>
                <a:cs typeface="Arial" pitchFamily="34" charset="0"/>
              </a:rPr>
              <a:t>possibly different types </a:t>
            </a:r>
            <a:r>
              <a:rPr lang="en-US" sz="2000" dirty="0" smtClean="0">
                <a:latin typeface="Arial" pitchFamily="34" charset="0"/>
                <a:cs typeface="Arial" pitchFamily="34" charset="0"/>
              </a:rPr>
              <a:t>into a single type.</a:t>
            </a:r>
          </a:p>
          <a:p>
            <a:endParaRPr lang="en-US" sz="2000" dirty="0" smtClean="0">
              <a:latin typeface="Arial" pitchFamily="34" charset="0"/>
              <a:cs typeface="Arial" pitchFamily="34" charset="0"/>
            </a:endParaRPr>
          </a:p>
          <a:p>
            <a:r>
              <a:rPr lang="en-US" sz="2000" b="1" i="1" dirty="0" smtClean="0">
                <a:latin typeface="Arial" pitchFamily="34" charset="0"/>
                <a:cs typeface="Arial" pitchFamily="34" charset="0"/>
              </a:rPr>
              <a:t>How to create a structure?</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r>
              <a:rPr lang="en-US" sz="2000" dirty="0" err="1" smtClean="0">
                <a:latin typeface="Arial" pitchFamily="34" charset="0"/>
                <a:cs typeface="Arial" pitchFamily="34" charset="0"/>
              </a:rPr>
              <a:t>struct</a:t>
            </a:r>
            <a:r>
              <a:rPr lang="en-US" sz="2000" dirty="0" smtClean="0">
                <a:latin typeface="Arial" pitchFamily="34" charset="0"/>
                <a:cs typeface="Arial" pitchFamily="34" charset="0"/>
              </a:rPr>
              <a:t>’ keyword is used to create a structure. </a:t>
            </a:r>
          </a:p>
          <a:p>
            <a:r>
              <a:rPr lang="en-US" sz="2000" dirty="0" err="1" smtClean="0">
                <a:latin typeface="Arial" pitchFamily="34" charset="0"/>
                <a:cs typeface="Arial" pitchFamily="34" charset="0"/>
              </a:rPr>
              <a:t>struct</a:t>
            </a:r>
            <a:r>
              <a:rPr lang="en-US" sz="2000" dirty="0" smtClean="0">
                <a:latin typeface="Arial" pitchFamily="34" charset="0"/>
                <a:cs typeface="Arial" pitchFamily="34" charset="0"/>
              </a:rPr>
              <a:t> address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char name[50]; </a:t>
            </a:r>
          </a:p>
          <a:p>
            <a:r>
              <a:rPr lang="en-US" sz="2000" dirty="0" smtClean="0">
                <a:latin typeface="Arial" pitchFamily="34" charset="0"/>
                <a:cs typeface="Arial" pitchFamily="34" charset="0"/>
              </a:rPr>
              <a:t>   char street[100]; </a:t>
            </a:r>
          </a:p>
          <a:p>
            <a:r>
              <a:rPr lang="en-US" sz="2000" dirty="0" smtClean="0">
                <a:latin typeface="Arial" pitchFamily="34" charset="0"/>
                <a:cs typeface="Arial" pitchFamily="34" charset="0"/>
              </a:rPr>
              <a:t>   char city[50]; </a:t>
            </a:r>
          </a:p>
          <a:p>
            <a:r>
              <a:rPr lang="en-US" sz="2000" dirty="0" smtClean="0">
                <a:latin typeface="Arial" pitchFamily="34" charset="0"/>
                <a:cs typeface="Arial" pitchFamily="34" charset="0"/>
              </a:rPr>
              <a:t>   char state[20];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pin; </a:t>
            </a:r>
          </a:p>
          <a:p>
            <a:r>
              <a:rPr lang="en-US"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 calcmode="lin" valueType="num">
                                      <p:cBhvr additive="base">
                                        <p:cTn id="7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678204"/>
          </a:xfrm>
          <a:prstGeom prst="rect">
            <a:avLst/>
          </a:prstGeom>
          <a:noFill/>
        </p:spPr>
        <p:txBody>
          <a:bodyPr wrap="square" rtlCol="0">
            <a:spAutoFit/>
          </a:bodyPr>
          <a:lstStyle/>
          <a:p>
            <a:r>
              <a:rPr lang="en-US" sz="2000" b="1" i="1" dirty="0" smtClean="0">
                <a:latin typeface="Arial" pitchFamily="34" charset="0"/>
                <a:cs typeface="Arial" pitchFamily="34" charset="0"/>
              </a:rPr>
              <a:t>How to declare structure variables?</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 structure variable can either be declared with structure declaration or as a separate declaration like basic types.</a:t>
            </a:r>
          </a:p>
          <a:p>
            <a:endParaRPr lang="en-US" sz="2000" dirty="0" smtClean="0">
              <a:latin typeface="Arial" pitchFamily="34" charset="0"/>
              <a:cs typeface="Arial" pitchFamily="34" charset="0"/>
            </a:endParaRPr>
          </a:p>
          <a:p>
            <a:r>
              <a:rPr lang="en-US" sz="2000" b="1" i="1" dirty="0" smtClean="0">
                <a:latin typeface="Arial" pitchFamily="34" charset="0"/>
                <a:cs typeface="Arial" pitchFamily="34" charset="0"/>
              </a:rPr>
              <a:t>How to initialize structure members?</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u="sng" dirty="0" smtClean="0">
                <a:latin typeface="Arial" pitchFamily="34" charset="0"/>
                <a:cs typeface="Arial" pitchFamily="34" charset="0"/>
              </a:rPr>
              <a:t>Structure members </a:t>
            </a:r>
            <a:r>
              <a:rPr lang="en-US" sz="2000" b="1" u="sng" dirty="0" smtClean="0">
                <a:latin typeface="Arial" pitchFamily="34" charset="0"/>
                <a:cs typeface="Arial" pitchFamily="34" charset="0"/>
              </a:rPr>
              <a:t>cannot be</a:t>
            </a:r>
            <a:r>
              <a:rPr lang="en-US" sz="2000" u="sng" dirty="0" smtClean="0">
                <a:latin typeface="Arial" pitchFamily="34" charset="0"/>
                <a:cs typeface="Arial" pitchFamily="34" charset="0"/>
              </a:rPr>
              <a:t> initialized with declaration</a:t>
            </a:r>
            <a:r>
              <a:rPr lang="en-US" sz="2000" dirty="0" smtClean="0">
                <a:latin typeface="Arial" pitchFamily="34" charset="0"/>
                <a:cs typeface="Arial" pitchFamily="34" charset="0"/>
              </a:rPr>
              <a:t>. For example the following C program fails in compilation.</a:t>
            </a:r>
          </a:p>
          <a:p>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struct</a:t>
            </a:r>
            <a:r>
              <a:rPr lang="en-US" sz="2000" dirty="0" smtClean="0">
                <a:latin typeface="Arial" pitchFamily="34" charset="0"/>
                <a:cs typeface="Arial" pitchFamily="34" charset="0"/>
              </a:rPr>
              <a:t> Point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x = 0;  // COMPILER ERROR:  cannot initialize members here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y = 0;  // COMPILER ERROR:  cannot initialize members here </a:t>
            </a: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b="1" dirty="0" smtClean="0">
                <a:latin typeface="Arial" pitchFamily="34" charset="0"/>
                <a:cs typeface="Arial" pitchFamily="34" charset="0"/>
              </a:rPr>
              <a:t>Reason?</a:t>
            </a:r>
          </a:p>
          <a:p>
            <a:r>
              <a:rPr lang="en-US" sz="2000" dirty="0" smtClean="0">
                <a:latin typeface="Arial" pitchFamily="34" charset="0"/>
                <a:cs typeface="Arial" pitchFamily="34" charset="0"/>
              </a:rPr>
              <a:t>The reason for above error is simple, when a data type is declared, no memory is allocated for it. Memory is allocated only when variables are created.</a:t>
            </a:r>
          </a:p>
          <a:p>
            <a:endParaRPr lang="en-US" sz="2000" dirty="0" smtClean="0">
              <a:latin typeface="Arial" pitchFamily="34" charset="0"/>
              <a:cs typeface="Arial" pitchFamily="34" charset="0"/>
            </a:endParaRPr>
          </a:p>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individual</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age;</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height;</a:t>
            </a:r>
          </a:p>
          <a:p>
            <a:r>
              <a:rPr lang="en-IN" sz="2000" dirty="0" smtClean="0">
                <a:latin typeface="Arial" pitchFamily="34" charset="0"/>
                <a:cs typeface="Arial" pitchFamily="34" charset="0"/>
              </a:rPr>
              <a:t>    char name[20];</a:t>
            </a:r>
          </a:p>
          <a:p>
            <a:r>
              <a:rPr lang="en-IN" sz="2000" dirty="0" smtClean="0">
                <a:latin typeface="Arial" pitchFamily="34" charset="0"/>
                <a:cs typeface="Arial" pitchFamily="34" charset="0"/>
              </a:rPr>
              <a:t>    char father[20];</a:t>
            </a:r>
          </a:p>
          <a:p>
            <a:r>
              <a:rPr lang="en-IN" sz="2000" dirty="0" smtClean="0">
                <a:latin typeface="Arial" pitchFamily="34" charset="0"/>
                <a:cs typeface="Arial" pitchFamily="34" charset="0"/>
              </a:rPr>
              <a:t>    char mother[20];</a:t>
            </a: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individual </a:t>
            </a:r>
            <a:r>
              <a:rPr lang="en-IN" sz="2000" dirty="0" err="1" smtClean="0">
                <a:latin typeface="Arial" pitchFamily="34" charset="0"/>
                <a:cs typeface="Arial" pitchFamily="34" charset="0"/>
              </a:rPr>
              <a:t>robbin</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24, 17,“Robbin", “ABC", “XYZ"</a:t>
            </a:r>
          </a:p>
          <a:p>
            <a:r>
              <a:rPr lang="en-IN" sz="2000" dirty="0" smtClean="0">
                <a:latin typeface="Arial" pitchFamily="34" charset="0"/>
                <a:cs typeface="Arial" pitchFamily="34" charset="0"/>
              </a:rPr>
              <a:t>};</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 calcmode="lin" valueType="num">
                                      <p:cBhvr additive="base">
                                        <p:cTn id="7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 calcmode="lin" valueType="num">
                                      <p:cBhvr additive="base">
                                        <p:cTn id="7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keyword is required when you define a new variable that stores a structure, but the code would look simpler and easier to read without it. There’s a way you can remove the need to include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every time you declare a variable by using a </a:t>
            </a:r>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definition. For example:</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typedef</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individual </a:t>
            </a:r>
            <a:r>
              <a:rPr lang="en-IN" sz="2000" dirty="0" err="1" smtClean="0">
                <a:latin typeface="Arial" pitchFamily="34" charset="0"/>
                <a:cs typeface="Arial" pitchFamily="34" charset="0"/>
              </a:rPr>
              <a:t>INDIVIDUAL</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defines </a:t>
            </a:r>
            <a:r>
              <a:rPr lang="en-IN" sz="2000" dirty="0" err="1" smtClean="0">
                <a:latin typeface="Arial" pitchFamily="34" charset="0"/>
                <a:cs typeface="Arial" pitchFamily="34" charset="0"/>
              </a:rPr>
              <a:t>INDIVIDUALto</a:t>
            </a:r>
            <a:r>
              <a:rPr lang="en-IN" sz="2000" dirty="0" smtClean="0">
                <a:latin typeface="Arial" pitchFamily="34" charset="0"/>
                <a:cs typeface="Arial" pitchFamily="34" charset="0"/>
              </a:rPr>
              <a:t> be the equivalent of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individual. If you put this definition at the beginning of a source file, you can define a variable of type INDIVIDUAL like this:</a:t>
            </a:r>
          </a:p>
          <a:p>
            <a:r>
              <a:rPr lang="en-IN" sz="2000" dirty="0" smtClean="0">
                <a:latin typeface="Arial" pitchFamily="34" charset="0"/>
                <a:cs typeface="Arial" pitchFamily="34" charset="0"/>
              </a:rPr>
              <a:t>INDIVIDUAL </a:t>
            </a:r>
            <a:r>
              <a:rPr lang="en-IN" sz="2000" dirty="0" err="1" smtClean="0">
                <a:latin typeface="Arial" pitchFamily="34" charset="0"/>
                <a:cs typeface="Arial" pitchFamily="34" charset="0"/>
              </a:rPr>
              <a:t>rama</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30, 15, “Rama", “</a:t>
            </a:r>
            <a:r>
              <a:rPr lang="en-IN" sz="2000" dirty="0" err="1" smtClean="0">
                <a:latin typeface="Arial" pitchFamily="34" charset="0"/>
                <a:cs typeface="Arial" pitchFamily="34" charset="0"/>
              </a:rPr>
              <a:t>Bhima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Hidimbi</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keyword is no longer necessary. This makes the code less cluttered and makes your structure type look like a first-class type.</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u="sng" dirty="0" smtClean="0">
                <a:latin typeface="Arial" pitchFamily="34" charset="0"/>
                <a:cs typeface="Arial" pitchFamily="34" charset="0"/>
              </a:rPr>
              <a:t>Accessing Structure Members</a:t>
            </a:r>
          </a:p>
          <a:p>
            <a:r>
              <a:rPr lang="en-IN" sz="2400" dirty="0" smtClean="0">
                <a:latin typeface="Arial" pitchFamily="34" charset="0"/>
                <a:cs typeface="Arial" pitchFamily="34" charset="0"/>
              </a:rPr>
              <a:t>You refer to a member of a structure by writing the variable name followed by a period, followed by the member variable name.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period between the structure variable name and the member name is called the </a:t>
            </a:r>
            <a:r>
              <a:rPr lang="en-IN" sz="2400" i="1" dirty="0" smtClean="0">
                <a:latin typeface="Arial" pitchFamily="34" charset="0"/>
                <a:cs typeface="Arial" pitchFamily="34" charset="0"/>
              </a:rPr>
              <a:t>member selection operator.</a:t>
            </a:r>
          </a:p>
          <a:p>
            <a:r>
              <a:rPr lang="en-IN" sz="2400" i="1" dirty="0" smtClean="0">
                <a:latin typeface="Arial" pitchFamily="34" charset="0"/>
                <a:cs typeface="Arial" pitchFamily="34" charset="0"/>
              </a:rPr>
              <a:t>Ex:  </a:t>
            </a:r>
            <a:r>
              <a:rPr lang="en-IN" sz="2400" i="1" dirty="0" err="1" smtClean="0">
                <a:latin typeface="Arial" pitchFamily="34" charset="0"/>
                <a:cs typeface="Arial" pitchFamily="34" charset="0"/>
              </a:rPr>
              <a:t>rama.age</a:t>
            </a:r>
            <a:r>
              <a:rPr lang="en-IN" sz="2400" i="1" dirty="0" smtClean="0">
                <a:latin typeface="Arial" pitchFamily="34" charset="0"/>
                <a:cs typeface="Arial" pitchFamily="34" charset="0"/>
              </a:rPr>
              <a:t> = 40;</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Structure members are the same as variables of the same type. You can set their values and use them in expressions in the same way as ordinary variables.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u="sng" dirty="0" smtClean="0">
                <a:latin typeface="Arial" pitchFamily="34" charset="0"/>
                <a:cs typeface="Arial" pitchFamily="34" charset="0"/>
              </a:rPr>
              <a:t>You have the option of specifying the member names in the initialization list, like this</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INDIVIDUAL trigger = { .height = 15, .age = 30,</a:t>
            </a:r>
          </a:p>
          <a:p>
            <a:r>
              <a:rPr lang="en-IN" sz="2000" dirty="0" smtClean="0">
                <a:latin typeface="Arial" pitchFamily="34" charset="0"/>
                <a:cs typeface="Arial" pitchFamily="34" charset="0"/>
              </a:rPr>
              <a:t>.name = "Trigger", .mother = "Wesson", .father = "Smith"</a:t>
            </a: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Now there is no doubt about which member is being initialized by what value. </a:t>
            </a:r>
            <a:r>
              <a:rPr lang="en-IN" sz="2000" b="1" u="sng" dirty="0" smtClean="0">
                <a:latin typeface="Arial" pitchFamily="34" charset="0"/>
                <a:cs typeface="Arial" pitchFamily="34" charset="0"/>
              </a:rPr>
              <a:t>The order of the </a:t>
            </a:r>
            <a:r>
              <a:rPr lang="en-IN" sz="2000" b="1" u="sng" dirty="0" err="1" smtClean="0">
                <a:latin typeface="Arial" pitchFamily="34" charset="0"/>
                <a:cs typeface="Arial" pitchFamily="34" charset="0"/>
              </a:rPr>
              <a:t>initializers</a:t>
            </a:r>
            <a:r>
              <a:rPr lang="en-IN" sz="2000" b="1" u="sng" dirty="0" smtClean="0">
                <a:latin typeface="Arial" pitchFamily="34" charset="0"/>
                <a:cs typeface="Arial" pitchFamily="34" charset="0"/>
              </a:rPr>
              <a:t> is now unimportant</a:t>
            </a:r>
            <a:r>
              <a:rPr lang="en-IN" sz="2000" dirty="0" smtClean="0">
                <a:latin typeface="Arial" pitchFamily="34" charset="0"/>
                <a:cs typeface="Arial" pitchFamily="34" charset="0"/>
              </a:rPr>
              <a:t>.</a:t>
            </a:r>
            <a:endParaRPr lang="en-US" sz="2000" dirty="0" smtClean="0">
              <a:latin typeface="Arial" pitchFamily="34" charset="0"/>
              <a:cs typeface="Arial" pitchFamily="34" charset="0"/>
            </a:endParaRPr>
          </a:p>
          <a:p>
            <a:endParaRPr lang="en-IN" sz="2000" u="sng" dirty="0" smtClean="0">
              <a:latin typeface="Arial" pitchFamily="34" charset="0"/>
              <a:cs typeface="Arial" pitchFamily="34" charset="0"/>
            </a:endParaRPr>
          </a:p>
          <a:p>
            <a:r>
              <a:rPr lang="en-IN" sz="2000" b="1" u="sng" dirty="0" smtClean="0">
                <a:latin typeface="Arial" pitchFamily="34" charset="0"/>
                <a:cs typeface="Arial" pitchFamily="34" charset="0"/>
              </a:rPr>
              <a:t>Pointer to a structure</a:t>
            </a:r>
          </a:p>
          <a:p>
            <a:r>
              <a:rPr lang="en-IN" sz="2000" dirty="0" smtClean="0">
                <a:latin typeface="Arial" pitchFamily="34" charset="0"/>
                <a:cs typeface="Arial" pitchFamily="34" charset="0"/>
              </a:rPr>
              <a:t>INDIVIDUAL *</a:t>
            </a:r>
            <a:r>
              <a:rPr lang="en-IN" sz="2000" dirty="0" err="1" smtClean="0">
                <a:latin typeface="Arial" pitchFamily="34" charset="0"/>
                <a:cs typeface="Arial" pitchFamily="34" charset="0"/>
              </a:rPr>
              <a:t>pindividual</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How do you access the individual members of the structure?</a:t>
            </a:r>
          </a:p>
          <a:p>
            <a:r>
              <a:rPr lang="en-IN" sz="2000" dirty="0" err="1" smtClean="0">
                <a:latin typeface="Arial" pitchFamily="34" charset="0"/>
                <a:cs typeface="Arial" pitchFamily="34" charset="0"/>
              </a:rPr>
              <a:t>pindividual</a:t>
            </a:r>
            <a:r>
              <a:rPr lang="en-IN" sz="2000" dirty="0" smtClean="0">
                <a:latin typeface="Arial" pitchFamily="34" charset="0"/>
                <a:cs typeface="Arial" pitchFamily="34" charset="0"/>
              </a:rPr>
              <a:t>-&gt;name</a:t>
            </a:r>
          </a:p>
          <a:p>
            <a:r>
              <a:rPr lang="en-IN" sz="2000" dirty="0" err="1" smtClean="0">
                <a:latin typeface="Arial" pitchFamily="34" charset="0"/>
                <a:cs typeface="Arial" pitchFamily="34" charset="0"/>
              </a:rPr>
              <a:t>pindividual</a:t>
            </a:r>
            <a:r>
              <a:rPr lang="en-IN" sz="2000" dirty="0" smtClean="0">
                <a:latin typeface="Arial" pitchFamily="34" charset="0"/>
                <a:cs typeface="Arial" pitchFamily="34" charset="0"/>
              </a:rPr>
              <a:t>-&gt;age</a:t>
            </a:r>
          </a:p>
          <a:p>
            <a:r>
              <a:rPr lang="en-IN" sz="2000" dirty="0" err="1" smtClean="0">
                <a:latin typeface="Arial" pitchFamily="34" charset="0"/>
                <a:cs typeface="Arial" pitchFamily="34" charset="0"/>
              </a:rPr>
              <a:t>pindividual</a:t>
            </a:r>
            <a:r>
              <a:rPr lang="en-IN" sz="2000" dirty="0" smtClean="0">
                <a:latin typeface="Arial" pitchFamily="34" charset="0"/>
                <a:cs typeface="Arial" pitchFamily="34" charset="0"/>
              </a:rPr>
              <a:t>-&gt;father</a:t>
            </a:r>
          </a:p>
          <a:p>
            <a:r>
              <a:rPr lang="en-IN" sz="2000" dirty="0" err="1" smtClean="0">
                <a:latin typeface="Arial" pitchFamily="34" charset="0"/>
                <a:cs typeface="Arial" pitchFamily="34" charset="0"/>
              </a:rPr>
              <a:t>pindividual</a:t>
            </a:r>
            <a:r>
              <a:rPr lang="en-IN" sz="2000" dirty="0" smtClean="0">
                <a:latin typeface="Arial" pitchFamily="34" charset="0"/>
                <a:cs typeface="Arial" pitchFamily="34" charset="0"/>
              </a:rPr>
              <a:t>-&gt;mother</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 calcmode="lin" valueType="num">
                                      <p:cBhvr additive="base">
                                        <p:cTn id="7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US" sz="2000" b="1" u="sng" dirty="0" smtClean="0">
                <a:latin typeface="Arial" pitchFamily="34" charset="0"/>
                <a:cs typeface="Arial" pitchFamily="34" charset="0"/>
              </a:rPr>
              <a:t>What is </a:t>
            </a:r>
            <a:r>
              <a:rPr lang="en-US" sz="2000" b="1" u="sng" dirty="0" err="1" smtClean="0">
                <a:latin typeface="Arial" pitchFamily="34" charset="0"/>
                <a:cs typeface="Arial" pitchFamily="34" charset="0"/>
              </a:rPr>
              <a:t>gdb</a:t>
            </a:r>
            <a:r>
              <a:rPr lang="en-US" sz="2000" b="1" u="sng" dirty="0" smtClean="0">
                <a:latin typeface="Arial" pitchFamily="34" charset="0"/>
                <a:cs typeface="Arial" pitchFamily="34" charset="0"/>
              </a:rPr>
              <a:t>?</a:t>
            </a:r>
          </a:p>
          <a:p>
            <a:pPr marL="457200" indent="-457200">
              <a:buFont typeface="+mj-lt"/>
              <a:buAutoNum type="arabicPeriod"/>
            </a:pPr>
            <a:r>
              <a:rPr lang="en-IN" sz="2000" dirty="0">
                <a:latin typeface="Arial" pitchFamily="34" charset="0"/>
                <a:cs typeface="Arial" pitchFamily="34" charset="0"/>
              </a:rPr>
              <a:t>“GNU Debugger”</a:t>
            </a:r>
          </a:p>
          <a:p>
            <a:pPr marL="457200" indent="-457200">
              <a:buFont typeface="+mj-lt"/>
              <a:buAutoNum type="arabicPeriod"/>
            </a:pPr>
            <a:r>
              <a:rPr lang="en-IN" sz="2000" dirty="0">
                <a:latin typeface="Arial" pitchFamily="34" charset="0"/>
                <a:cs typeface="Arial" pitchFamily="34" charset="0"/>
              </a:rPr>
              <a:t>A debugger for several languages, including C and C++</a:t>
            </a:r>
          </a:p>
          <a:p>
            <a:pPr marL="457200" indent="-457200">
              <a:buFont typeface="+mj-lt"/>
              <a:buAutoNum type="arabicPeriod"/>
            </a:pPr>
            <a:r>
              <a:rPr lang="en-IN" sz="2000" dirty="0">
                <a:latin typeface="Arial" pitchFamily="34" charset="0"/>
                <a:cs typeface="Arial" pitchFamily="34" charset="0"/>
              </a:rPr>
              <a:t>It allows you to inspect what the program is doing at a </a:t>
            </a:r>
            <a:r>
              <a:rPr lang="en-IN" sz="2000" dirty="0" smtClean="0">
                <a:latin typeface="Arial" pitchFamily="34" charset="0"/>
                <a:cs typeface="Arial" pitchFamily="34" charset="0"/>
              </a:rPr>
              <a:t>certain point </a:t>
            </a:r>
            <a:r>
              <a:rPr lang="en-IN" sz="2000" dirty="0">
                <a:latin typeface="Arial" pitchFamily="34" charset="0"/>
                <a:cs typeface="Arial" pitchFamily="34" charset="0"/>
              </a:rPr>
              <a:t>during execution.</a:t>
            </a:r>
          </a:p>
          <a:p>
            <a:pPr marL="457200" indent="-457200">
              <a:buFont typeface="+mj-lt"/>
              <a:buAutoNum type="arabicPeriod"/>
            </a:pPr>
            <a:r>
              <a:rPr lang="en-IN" sz="2000" dirty="0">
                <a:latin typeface="Arial" pitchFamily="34" charset="0"/>
                <a:cs typeface="Arial" pitchFamily="34" charset="0"/>
              </a:rPr>
              <a:t>Errors like segmentation faults may be easier to find with </a:t>
            </a:r>
            <a:r>
              <a:rPr lang="en-IN" sz="2000" dirty="0" smtClean="0">
                <a:latin typeface="Arial" pitchFamily="34" charset="0"/>
                <a:cs typeface="Arial" pitchFamily="34" charset="0"/>
              </a:rPr>
              <a:t>the help </a:t>
            </a:r>
            <a:r>
              <a:rPr lang="en-IN" sz="2000" dirty="0">
                <a:latin typeface="Arial" pitchFamily="34" charset="0"/>
                <a:cs typeface="Arial" pitchFamily="34" charset="0"/>
              </a:rPr>
              <a:t>of </a:t>
            </a:r>
            <a:r>
              <a:rPr lang="en-IN" sz="2000" dirty="0" err="1">
                <a:latin typeface="Arial" pitchFamily="34" charset="0"/>
                <a:cs typeface="Arial" pitchFamily="34" charset="0"/>
              </a:rPr>
              <a:t>gdb</a:t>
            </a:r>
            <a:r>
              <a:rPr lang="en-IN" sz="2000" dirty="0" smtClean="0">
                <a:latin typeface="Arial" pitchFamily="34" charset="0"/>
                <a:cs typeface="Arial" pitchFamily="34" charset="0"/>
              </a:rPr>
              <a:t>.</a:t>
            </a:r>
          </a:p>
          <a:p>
            <a:pPr marL="457200" indent="-457200">
              <a:buFont typeface="+mj-lt"/>
              <a:buAutoNum type="arabicPeriod"/>
            </a:pPr>
            <a:endParaRPr lang="en-IN" sz="2000" dirty="0">
              <a:latin typeface="Arial" pitchFamily="34" charset="0"/>
              <a:cs typeface="Arial" pitchFamily="34" charset="0"/>
            </a:endParaRPr>
          </a:p>
          <a:p>
            <a:pPr marL="457200" indent="-457200"/>
            <a:r>
              <a:rPr lang="en-IN" sz="2000" u="sng" dirty="0" smtClean="0">
                <a:latin typeface="Arial" pitchFamily="34" charset="0"/>
                <a:cs typeface="Arial" pitchFamily="34" charset="0"/>
              </a:rPr>
              <a:t>Additional steps required during compilation to help you use </a:t>
            </a:r>
            <a:r>
              <a:rPr lang="en-IN" sz="2000" u="sng" dirty="0" err="1" smtClean="0">
                <a:latin typeface="Arial" pitchFamily="34" charset="0"/>
                <a:cs typeface="Arial" pitchFamily="34" charset="0"/>
              </a:rPr>
              <a:t>gdb</a:t>
            </a:r>
            <a:endParaRPr lang="en-IN" sz="2000" u="sng" dirty="0" smtClean="0">
              <a:latin typeface="Arial" pitchFamily="34" charset="0"/>
              <a:cs typeface="Arial" pitchFamily="34" charset="0"/>
            </a:endParaRPr>
          </a:p>
          <a:p>
            <a:r>
              <a:rPr lang="en-IN" sz="2000" dirty="0">
                <a:latin typeface="Arial" pitchFamily="34" charset="0"/>
                <a:cs typeface="Arial" pitchFamily="34" charset="0"/>
              </a:rPr>
              <a:t>Normally, you would compile a program like:</a:t>
            </a:r>
          </a:p>
          <a:p>
            <a:r>
              <a:rPr lang="en-IN" sz="2000" dirty="0" err="1">
                <a:latin typeface="Arial" pitchFamily="34" charset="0"/>
                <a:cs typeface="Arial" pitchFamily="34" charset="0"/>
              </a:rPr>
              <a:t>gcc</a:t>
            </a:r>
            <a:r>
              <a:rPr lang="en-IN" sz="2000" dirty="0">
                <a:latin typeface="Arial" pitchFamily="34" charset="0"/>
                <a:cs typeface="Arial" pitchFamily="34" charset="0"/>
              </a:rPr>
              <a:t> [flags] &lt;source files&gt; -o &lt;output file&gt;</a:t>
            </a:r>
          </a:p>
          <a:p>
            <a:r>
              <a:rPr lang="en-IN" sz="2000" dirty="0">
                <a:latin typeface="Arial" pitchFamily="34" charset="0"/>
                <a:cs typeface="Arial" pitchFamily="34" charset="0"/>
              </a:rPr>
              <a:t>For example:</a:t>
            </a:r>
          </a:p>
          <a:p>
            <a:r>
              <a:rPr lang="en-IN" sz="2000" dirty="0" err="1">
                <a:latin typeface="Arial" pitchFamily="34" charset="0"/>
                <a:cs typeface="Arial" pitchFamily="34" charset="0"/>
              </a:rPr>
              <a:t>gcc</a:t>
            </a:r>
            <a:r>
              <a:rPr lang="en-IN" sz="2000" dirty="0">
                <a:latin typeface="Arial" pitchFamily="34" charset="0"/>
                <a:cs typeface="Arial" pitchFamily="34" charset="0"/>
              </a:rPr>
              <a:t> </a:t>
            </a:r>
            <a:r>
              <a:rPr lang="en-IN" sz="2000" dirty="0" smtClean="0">
                <a:latin typeface="Arial" pitchFamily="34" charset="0"/>
                <a:cs typeface="Arial" pitchFamily="34" charset="0"/>
              </a:rPr>
              <a:t>– o </a:t>
            </a:r>
            <a:r>
              <a:rPr lang="en-IN" sz="2000" dirty="0" err="1" smtClean="0">
                <a:latin typeface="Arial" pitchFamily="34" charset="0"/>
                <a:cs typeface="Arial" pitchFamily="34" charset="0"/>
              </a:rPr>
              <a:t>outfile</a:t>
            </a:r>
            <a:r>
              <a:rPr lang="en-IN" sz="2000" dirty="0" smtClean="0">
                <a:latin typeface="Arial" pitchFamily="34" charset="0"/>
                <a:cs typeface="Arial" pitchFamily="34" charset="0"/>
              </a:rPr>
              <a:t> src1.c src2.c </a:t>
            </a:r>
            <a:endParaRPr lang="en-IN" sz="2000" dirty="0">
              <a:latin typeface="Arial" pitchFamily="34" charset="0"/>
              <a:cs typeface="Arial" pitchFamily="34" charset="0"/>
            </a:endParaRPr>
          </a:p>
          <a:p>
            <a:r>
              <a:rPr lang="en-IN" sz="2000" dirty="0">
                <a:latin typeface="Arial" pitchFamily="34" charset="0"/>
                <a:cs typeface="Arial" pitchFamily="34" charset="0"/>
              </a:rPr>
              <a:t>Now you add a -g option to enable built-in debugging support</a:t>
            </a:r>
          </a:p>
          <a:p>
            <a:r>
              <a:rPr lang="en-IN" sz="2000" dirty="0">
                <a:latin typeface="Arial" pitchFamily="34" charset="0"/>
                <a:cs typeface="Arial" pitchFamily="34" charset="0"/>
              </a:rPr>
              <a:t>(which </a:t>
            </a:r>
            <a:r>
              <a:rPr lang="en-IN" sz="2000" dirty="0" err="1">
                <a:latin typeface="Arial" pitchFamily="34" charset="0"/>
                <a:cs typeface="Arial" pitchFamily="34" charset="0"/>
              </a:rPr>
              <a:t>gdb</a:t>
            </a:r>
            <a:r>
              <a:rPr lang="en-IN" sz="2000" dirty="0">
                <a:latin typeface="Arial" pitchFamily="34" charset="0"/>
                <a:cs typeface="Arial" pitchFamily="34" charset="0"/>
              </a:rPr>
              <a:t> needs):</a:t>
            </a:r>
          </a:p>
          <a:p>
            <a:r>
              <a:rPr lang="en-IN" sz="2000" dirty="0" err="1">
                <a:latin typeface="Arial" pitchFamily="34" charset="0"/>
                <a:cs typeface="Arial" pitchFamily="34" charset="0"/>
              </a:rPr>
              <a:t>gcc</a:t>
            </a:r>
            <a:r>
              <a:rPr lang="en-IN" sz="2000" dirty="0">
                <a:latin typeface="Arial" pitchFamily="34" charset="0"/>
                <a:cs typeface="Arial" pitchFamily="34" charset="0"/>
              </a:rPr>
              <a:t> [other flags] -g &lt;source files&gt; -o &lt;output file</a:t>
            </a:r>
            <a:r>
              <a:rPr lang="en-IN" sz="2000" dirty="0" smtClean="0">
                <a:latin typeface="Arial" pitchFamily="34" charset="0"/>
                <a:cs typeface="Arial" pitchFamily="34" charset="0"/>
              </a:rPr>
              <a:t>&gt;</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109091"/>
          </a:xfrm>
          <a:prstGeom prst="rect">
            <a:avLst/>
          </a:prstGeom>
          <a:noFill/>
        </p:spPr>
        <p:txBody>
          <a:bodyPr wrap="square" rtlCol="0">
            <a:spAutoFit/>
          </a:bodyPr>
          <a:lstStyle/>
          <a:p>
            <a:r>
              <a:rPr lang="en-US" sz="2000" b="1" dirty="0" smtClean="0">
                <a:latin typeface="Arial" pitchFamily="34" charset="0"/>
                <a:cs typeface="Arial" pitchFamily="34" charset="0"/>
              </a:rPr>
              <a:t>A simple program</a:t>
            </a:r>
            <a:endParaRPr lang="en-US" sz="2000" dirty="0" smtClean="0">
              <a:latin typeface="Arial" pitchFamily="34" charset="0"/>
              <a:cs typeface="Arial" pitchFamily="34" charset="0"/>
            </a:endParaRPr>
          </a:p>
          <a:p>
            <a:r>
              <a:rPr lang="en-US" dirty="0" smtClean="0">
                <a:latin typeface="Arial" pitchFamily="34" charset="0"/>
                <a:cs typeface="Arial" pitchFamily="34" charset="0"/>
              </a:rPr>
              <a:t>#include &lt;</a:t>
            </a:r>
            <a:r>
              <a:rPr lang="en-US" dirty="0" err="1" smtClean="0">
                <a:latin typeface="Arial" pitchFamily="34" charset="0"/>
                <a:cs typeface="Arial" pitchFamily="34" charset="0"/>
              </a:rPr>
              <a:t>stdio.h</a:t>
            </a:r>
            <a:r>
              <a:rPr lang="en-US" dirty="0" smtClean="0">
                <a:latin typeface="Arial" pitchFamily="34" charset="0"/>
                <a:cs typeface="Arial" pitchFamily="34" charset="0"/>
              </a:rPr>
              <a:t>&gt;</a:t>
            </a:r>
          </a:p>
          <a:p>
            <a:r>
              <a:rPr lang="en-US" dirty="0" err="1" smtClean="0">
                <a:latin typeface="Arial" pitchFamily="34" charset="0"/>
                <a:cs typeface="Arial" pitchFamily="34" charset="0"/>
              </a:rPr>
              <a:t>typedef</a:t>
            </a:r>
            <a:r>
              <a:rPr lang="en-US" dirty="0" smtClean="0">
                <a:latin typeface="Arial" pitchFamily="34" charset="0"/>
                <a:cs typeface="Arial" pitchFamily="34" charset="0"/>
              </a:rPr>
              <a:t> </a:t>
            </a:r>
            <a:r>
              <a:rPr lang="en-US" dirty="0" err="1" smtClean="0">
                <a:latin typeface="Arial" pitchFamily="34" charset="0"/>
                <a:cs typeface="Arial" pitchFamily="34" charset="0"/>
              </a:rPr>
              <a:t>struct</a:t>
            </a:r>
            <a:r>
              <a:rPr lang="en-US" dirty="0" smtClean="0">
                <a:latin typeface="Arial" pitchFamily="34" charset="0"/>
                <a:cs typeface="Arial" pitchFamily="34" charset="0"/>
              </a:rPr>
              <a:t> individual</a:t>
            </a:r>
          </a:p>
          <a:p>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age;</a:t>
            </a:r>
          </a:p>
          <a:p>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height;</a:t>
            </a:r>
          </a:p>
          <a:p>
            <a:r>
              <a:rPr lang="en-US" dirty="0" smtClean="0">
                <a:latin typeface="Arial" pitchFamily="34" charset="0"/>
                <a:cs typeface="Arial" pitchFamily="34" charset="0"/>
              </a:rPr>
              <a:t>    char name[20];</a:t>
            </a:r>
          </a:p>
          <a:p>
            <a:r>
              <a:rPr lang="en-US" dirty="0" smtClean="0">
                <a:latin typeface="Arial" pitchFamily="34" charset="0"/>
                <a:cs typeface="Arial" pitchFamily="34" charset="0"/>
              </a:rPr>
              <a:t>    char father[20];</a:t>
            </a:r>
          </a:p>
          <a:p>
            <a:r>
              <a:rPr lang="en-US" dirty="0" smtClean="0">
                <a:latin typeface="Arial" pitchFamily="34" charset="0"/>
                <a:cs typeface="Arial" pitchFamily="34" charset="0"/>
              </a:rPr>
              <a:t>    char mother[20];</a:t>
            </a:r>
          </a:p>
          <a:p>
            <a:r>
              <a:rPr lang="en-US" dirty="0" smtClean="0">
                <a:latin typeface="Arial" pitchFamily="34" charset="0"/>
                <a:cs typeface="Arial" pitchFamily="34" charset="0"/>
              </a:rPr>
              <a:t>} INDIVIDUAL;</a:t>
            </a:r>
          </a:p>
          <a:p>
            <a:endParaRPr lang="en-US" dirty="0" smtClean="0">
              <a:latin typeface="Arial" pitchFamily="34" charset="0"/>
              <a:cs typeface="Arial" pitchFamily="34" charset="0"/>
            </a:endParaRPr>
          </a:p>
          <a:p>
            <a:r>
              <a:rPr lang="en-US" dirty="0" smtClean="0">
                <a:latin typeface="Arial" pitchFamily="34" charset="0"/>
                <a:cs typeface="Arial" pitchFamily="34" charset="0"/>
              </a:rPr>
              <a:t>void </a:t>
            </a:r>
            <a:r>
              <a:rPr lang="en-US" dirty="0" err="1" smtClean="0">
                <a:latin typeface="Arial" pitchFamily="34" charset="0"/>
                <a:cs typeface="Arial" pitchFamily="34" charset="0"/>
              </a:rPr>
              <a:t>get_values</a:t>
            </a:r>
            <a:r>
              <a:rPr lang="en-US" dirty="0" smtClean="0">
                <a:latin typeface="Arial" pitchFamily="34" charset="0"/>
                <a:cs typeface="Arial" pitchFamily="34" charset="0"/>
              </a:rPr>
              <a:t> (INDIVIDUAL *per)</a:t>
            </a:r>
          </a:p>
          <a:p>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("Key in the name:");</a:t>
            </a:r>
          </a:p>
          <a:p>
            <a:r>
              <a:rPr lang="en-US" dirty="0" smtClean="0">
                <a:latin typeface="Arial" pitchFamily="34" charset="0"/>
                <a:cs typeface="Arial" pitchFamily="34" charset="0"/>
              </a:rPr>
              <a:t>    </a:t>
            </a:r>
            <a:r>
              <a:rPr lang="en-US" dirty="0" err="1" smtClean="0">
                <a:latin typeface="Arial" pitchFamily="34" charset="0"/>
                <a:cs typeface="Arial" pitchFamily="34" charset="0"/>
              </a:rPr>
              <a:t>scanf</a:t>
            </a:r>
            <a:r>
              <a:rPr lang="en-US" dirty="0" smtClean="0">
                <a:latin typeface="Arial" pitchFamily="34" charset="0"/>
                <a:cs typeface="Arial" pitchFamily="34" charset="0"/>
              </a:rPr>
              <a:t> ("%s", per-&gt;name);</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("Key in the age:");</a:t>
            </a:r>
          </a:p>
          <a:p>
            <a:r>
              <a:rPr lang="en-US" dirty="0" smtClean="0">
                <a:latin typeface="Arial" pitchFamily="34" charset="0"/>
                <a:cs typeface="Arial" pitchFamily="34" charset="0"/>
              </a:rPr>
              <a:t>    </a:t>
            </a:r>
            <a:r>
              <a:rPr lang="en-US" dirty="0" err="1" smtClean="0">
                <a:latin typeface="Arial" pitchFamily="34" charset="0"/>
                <a:cs typeface="Arial" pitchFamily="34" charset="0"/>
              </a:rPr>
              <a:t>scanf</a:t>
            </a:r>
            <a:r>
              <a:rPr lang="en-US" dirty="0" smtClean="0">
                <a:latin typeface="Arial" pitchFamily="34" charset="0"/>
                <a:cs typeface="Arial" pitchFamily="34" charset="0"/>
              </a:rPr>
              <a:t> ("%d", &amp;per-&gt;age);</a:t>
            </a:r>
          </a:p>
          <a:p>
            <a:r>
              <a:rPr lang="en-US"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6" end="16"/>
                                            </p:txEl>
                                          </p:spTgt>
                                        </p:tgtEl>
                                        <p:attrNameLst>
                                          <p:attrName>style.visibility</p:attrName>
                                        </p:attrNameLst>
                                      </p:cBhvr>
                                      <p:to>
                                        <p:strVal val="visible"/>
                                      </p:to>
                                    </p:set>
                                    <p:anim calcmode="lin" valueType="num">
                                      <p:cBhvr additive="base">
                                        <p:cTn id="9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7" end="17"/>
                                            </p:txEl>
                                          </p:spTgt>
                                        </p:tgtEl>
                                        <p:attrNameLst>
                                          <p:attrName>style.visibility</p:attrName>
                                        </p:attrNameLst>
                                      </p:cBhvr>
                                      <p:to>
                                        <p:strVal val="visible"/>
                                      </p:to>
                                    </p:set>
                                    <p:anim calcmode="lin" valueType="num">
                                      <p:cBhvr additive="base">
                                        <p:cTn id="10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14356"/>
            <a:ext cx="8010580" cy="5909310"/>
          </a:xfrm>
          <a:prstGeom prst="rect">
            <a:avLst/>
          </a:prstGeom>
          <a:noFill/>
        </p:spPr>
        <p:txBody>
          <a:bodyPr wrap="square" rtlCol="0">
            <a:spAutoFit/>
          </a:bodyPr>
          <a:lstStyle/>
          <a:p>
            <a:r>
              <a:rPr lang="en-US" dirty="0" smtClean="0">
                <a:latin typeface="Arial" pitchFamily="34" charset="0"/>
                <a:cs typeface="Arial" pitchFamily="34" charset="0"/>
              </a:rPr>
              <a:t>void </a:t>
            </a:r>
            <a:r>
              <a:rPr lang="en-US" dirty="0" err="1" smtClean="0">
                <a:latin typeface="Arial" pitchFamily="34" charset="0"/>
                <a:cs typeface="Arial" pitchFamily="34" charset="0"/>
              </a:rPr>
              <a:t>display_values</a:t>
            </a:r>
            <a:r>
              <a:rPr lang="en-US" dirty="0" smtClean="0">
                <a:latin typeface="Arial" pitchFamily="34" charset="0"/>
                <a:cs typeface="Arial" pitchFamily="34" charset="0"/>
              </a:rPr>
              <a:t> (INDIVIDUAL per)</a:t>
            </a:r>
          </a:p>
          <a:p>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("Name is %s\n", per.name);</a:t>
            </a:r>
          </a:p>
          <a:p>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 ("Age is %d\n", </a:t>
            </a:r>
            <a:r>
              <a:rPr lang="en-US" dirty="0" err="1" smtClean="0">
                <a:latin typeface="Arial" pitchFamily="34" charset="0"/>
                <a:cs typeface="Arial" pitchFamily="34" charset="0"/>
              </a:rPr>
              <a:t>per.age</a:t>
            </a:r>
            <a:r>
              <a:rPr lang="en-US" dirty="0" smtClean="0">
                <a:latin typeface="Arial" pitchFamily="34" charset="0"/>
                <a:cs typeface="Arial" pitchFamily="34" charset="0"/>
              </a:rPr>
              <a:t>);</a:t>
            </a:r>
          </a:p>
          <a:p>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err="1" smtClean="0">
                <a:latin typeface="Arial" pitchFamily="34" charset="0"/>
                <a:cs typeface="Arial" pitchFamily="34" charset="0"/>
              </a:rPr>
              <a:t>int</a:t>
            </a:r>
            <a:r>
              <a:rPr lang="en-US" dirty="0" smtClean="0">
                <a:latin typeface="Arial" pitchFamily="34" charset="0"/>
                <a:cs typeface="Arial" pitchFamily="34" charset="0"/>
              </a:rPr>
              <a:t> main (void)</a:t>
            </a:r>
          </a:p>
          <a:p>
            <a:r>
              <a:rPr lang="en-US" dirty="0" smtClean="0">
                <a:latin typeface="Arial" pitchFamily="34" charset="0"/>
                <a:cs typeface="Arial" pitchFamily="34" charset="0"/>
              </a:rPr>
              <a:t>{</a:t>
            </a:r>
          </a:p>
          <a:p>
            <a:r>
              <a:rPr lang="en-US" dirty="0" smtClean="0">
                <a:latin typeface="Arial" pitchFamily="34" charset="0"/>
                <a:cs typeface="Arial" pitchFamily="34" charset="0"/>
              </a:rPr>
              <a:t>    INDIVIDUAL per;</a:t>
            </a:r>
          </a:p>
          <a:p>
            <a:r>
              <a:rPr lang="en-US" dirty="0" smtClean="0">
                <a:latin typeface="Arial" pitchFamily="34" charset="0"/>
                <a:cs typeface="Arial" pitchFamily="34" charset="0"/>
              </a:rPr>
              <a:t>    </a:t>
            </a:r>
            <a:r>
              <a:rPr lang="en-US" dirty="0" err="1" smtClean="0">
                <a:latin typeface="Arial" pitchFamily="34" charset="0"/>
                <a:cs typeface="Arial" pitchFamily="34" charset="0"/>
              </a:rPr>
              <a:t>get_values</a:t>
            </a:r>
            <a:r>
              <a:rPr lang="en-US" dirty="0" smtClean="0">
                <a:latin typeface="Arial" pitchFamily="34" charset="0"/>
                <a:cs typeface="Arial" pitchFamily="34" charset="0"/>
              </a:rPr>
              <a:t> (&amp;per);</a:t>
            </a:r>
          </a:p>
          <a:p>
            <a:r>
              <a:rPr lang="en-US" dirty="0" smtClean="0">
                <a:latin typeface="Arial" pitchFamily="34" charset="0"/>
                <a:cs typeface="Arial" pitchFamily="34" charset="0"/>
              </a:rPr>
              <a:t>    </a:t>
            </a:r>
            <a:r>
              <a:rPr lang="en-US" dirty="0" err="1" smtClean="0">
                <a:latin typeface="Arial" pitchFamily="34" charset="0"/>
                <a:cs typeface="Arial" pitchFamily="34" charset="0"/>
              </a:rPr>
              <a:t>display_values</a:t>
            </a:r>
            <a:r>
              <a:rPr lang="en-US" dirty="0" smtClean="0">
                <a:latin typeface="Arial" pitchFamily="34" charset="0"/>
                <a:cs typeface="Arial" pitchFamily="34" charset="0"/>
              </a:rPr>
              <a:t> (per);</a:t>
            </a:r>
          </a:p>
          <a:p>
            <a:r>
              <a:rPr lang="en-US" dirty="0" smtClean="0">
                <a:latin typeface="Arial" pitchFamily="34" charset="0"/>
                <a:cs typeface="Arial" pitchFamily="34" charset="0"/>
              </a:rPr>
              <a:t>    return 0;</a:t>
            </a:r>
          </a:p>
          <a:p>
            <a:r>
              <a:rPr lang="en-US" dirty="0" smtClean="0">
                <a:latin typeface="Arial" pitchFamily="34" charset="0"/>
                <a:cs typeface="Arial" pitchFamily="34" charset="0"/>
              </a:rPr>
              <a:t>}</a:t>
            </a:r>
          </a:p>
          <a:p>
            <a:endParaRPr lang="en-GB" dirty="0" smtClean="0">
              <a:latin typeface="Arial" pitchFamily="34" charset="0"/>
              <a:cs typeface="Arial" pitchFamily="34" charset="0"/>
            </a:endParaRPr>
          </a:p>
          <a:p>
            <a:r>
              <a:rPr lang="en-IN" b="1" u="sng" dirty="0" smtClean="0">
                <a:latin typeface="Arial" pitchFamily="34" charset="0"/>
                <a:cs typeface="Arial" pitchFamily="34" charset="0"/>
              </a:rPr>
              <a:t>Operations on structures</a:t>
            </a:r>
          </a:p>
          <a:p>
            <a:r>
              <a:rPr lang="en-IN" dirty="0" smtClean="0">
                <a:latin typeface="Arial" pitchFamily="34" charset="0"/>
                <a:cs typeface="Arial" pitchFamily="34" charset="0"/>
              </a:rPr>
              <a:t>The only legal operations on a structure are copying it or assigning to it as a unit, taking its address with &amp;, and accessing its members. Copy and assignment include passing arguments to functions and returning values from functions as well. </a:t>
            </a:r>
            <a:r>
              <a:rPr lang="en-IN" u="sng" dirty="0" smtClean="0">
                <a:latin typeface="Arial" pitchFamily="34" charset="0"/>
                <a:cs typeface="Arial" pitchFamily="34" charset="0"/>
              </a:rPr>
              <a:t>Structures may not be compared</a:t>
            </a:r>
            <a:r>
              <a:rPr lang="en-IN" dirty="0" smtClean="0">
                <a:latin typeface="Arial" pitchFamily="34" charset="0"/>
                <a:cs typeface="Arial" pitchFamily="34" charset="0"/>
              </a:rPr>
              <a:t>. A structure may be initialized by a list of constant member values; an automatic structure may also be initialized by an assignment.</a:t>
            </a:r>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 calcmode="lin" valueType="num">
                                      <p:cBhvr additive="base">
                                        <p:cTn id="7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5" end="15"/>
                                            </p:txEl>
                                          </p:spTgt>
                                        </p:tgtEl>
                                        <p:attrNameLst>
                                          <p:attrName>style.visibility</p:attrName>
                                        </p:attrNameLst>
                                      </p:cBhvr>
                                      <p:to>
                                        <p:strVal val="visible"/>
                                      </p:to>
                                    </p:set>
                                    <p:anim calcmode="lin" valueType="num">
                                      <p:cBhvr additive="base">
                                        <p:cTn id="8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Unnamed Structures</a:t>
            </a:r>
          </a:p>
          <a:p>
            <a:r>
              <a:rPr lang="en-IN" sz="2000" dirty="0" smtClean="0">
                <a:latin typeface="Arial" pitchFamily="34" charset="0"/>
                <a:cs typeface="Arial" pitchFamily="34" charset="0"/>
              </a:rPr>
              <a:t>You don’t have to give a structure a tag name. When you declare a structure and any instances of that structure in a single statement, you can omit the tag name. In the previous example, instead of the structure declaration for type INDIVIDUAL, followed by the instance declaration for </a:t>
            </a:r>
            <a:r>
              <a:rPr lang="en-IN" sz="2000" dirty="0" err="1" smtClean="0">
                <a:latin typeface="Arial" pitchFamily="34" charset="0"/>
                <a:cs typeface="Arial" pitchFamily="34" charset="0"/>
              </a:rPr>
              <a:t>my_brother</a:t>
            </a:r>
            <a:r>
              <a:rPr lang="en-IN" sz="2000" dirty="0" smtClean="0">
                <a:latin typeface="Arial" pitchFamily="34" charset="0"/>
                <a:cs typeface="Arial" pitchFamily="34" charset="0"/>
              </a:rPr>
              <a:t>, you could have written this statement:</a:t>
            </a:r>
          </a:p>
          <a:p>
            <a:r>
              <a:rPr lang="en-IN" sz="2000" dirty="0" err="1" smtClean="0">
                <a:latin typeface="Arial" pitchFamily="34" charset="0"/>
                <a:cs typeface="Arial" pitchFamily="34" charset="0"/>
              </a:rPr>
              <a:t>struct</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 Structure declaration and...</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age;</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height;</a:t>
            </a:r>
          </a:p>
          <a:p>
            <a:r>
              <a:rPr lang="en-IN" sz="2000" dirty="0" smtClean="0">
                <a:latin typeface="Arial" pitchFamily="34" charset="0"/>
                <a:cs typeface="Arial" pitchFamily="34" charset="0"/>
              </a:rPr>
              <a:t>    char name[20];</a:t>
            </a:r>
          </a:p>
          <a:p>
            <a:r>
              <a:rPr lang="en-IN" sz="2000" dirty="0" smtClean="0">
                <a:latin typeface="Arial" pitchFamily="34" charset="0"/>
                <a:cs typeface="Arial" pitchFamily="34" charset="0"/>
              </a:rPr>
              <a:t>    char father[20];</a:t>
            </a:r>
          </a:p>
          <a:p>
            <a:r>
              <a:rPr lang="en-IN" sz="2000" dirty="0" smtClean="0">
                <a:latin typeface="Arial" pitchFamily="34" charset="0"/>
                <a:cs typeface="Arial" pitchFamily="34" charset="0"/>
              </a:rPr>
              <a:t>    char mother[20];</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my_brother</a:t>
            </a:r>
            <a:r>
              <a:rPr lang="en-IN" sz="2000" dirty="0" smtClean="0">
                <a:latin typeface="Arial" pitchFamily="34" charset="0"/>
                <a:cs typeface="Arial" pitchFamily="34" charset="0"/>
              </a:rPr>
              <a:t>; // ...structure variable declaration combined</a:t>
            </a:r>
          </a:p>
          <a:p>
            <a:r>
              <a:rPr lang="en-IN" sz="2000" dirty="0" smtClean="0">
                <a:latin typeface="Arial" pitchFamily="34" charset="0"/>
                <a:cs typeface="Arial" pitchFamily="34" charset="0"/>
              </a:rPr>
              <a:t>A serious disadvantage with this is that you can no longer define further instances of the structure in another statement. All the variables of this structure type that you want in your program must be defined in the one statement.</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509200"/>
          </a:xfrm>
          <a:prstGeom prst="rect">
            <a:avLst/>
          </a:prstGeom>
          <a:noFill/>
        </p:spPr>
        <p:txBody>
          <a:bodyPr wrap="square" rtlCol="0">
            <a:spAutoFit/>
          </a:bodyPr>
          <a:lstStyle/>
          <a:p>
            <a:r>
              <a:rPr lang="en-IN" sz="2000" b="1" u="sng" dirty="0" smtClean="0">
                <a:latin typeface="Arial" pitchFamily="34" charset="0"/>
                <a:cs typeface="Arial" pitchFamily="34" charset="0"/>
              </a:rPr>
              <a:t>Arrays of structures</a:t>
            </a:r>
          </a:p>
          <a:p>
            <a:r>
              <a:rPr lang="en-IN" sz="2000" dirty="0" smtClean="0">
                <a:latin typeface="Arial" pitchFamily="34" charset="0"/>
                <a:cs typeface="Arial" pitchFamily="34" charset="0"/>
              </a:rPr>
              <a:t>Write a program to accept </a:t>
            </a:r>
            <a:r>
              <a:rPr lang="en-IN" sz="2000" dirty="0" smtClean="0">
                <a:latin typeface="Arial" pitchFamily="34" charset="0"/>
                <a:cs typeface="Arial" pitchFamily="34" charset="0"/>
              </a:rPr>
              <a:t>data about books and </a:t>
            </a:r>
            <a:r>
              <a:rPr lang="en-IN" sz="2000" dirty="0" smtClean="0">
                <a:latin typeface="Arial" pitchFamily="34" charset="0"/>
                <a:cs typeface="Arial" pitchFamily="34" charset="0"/>
              </a:rPr>
              <a:t>print out the same.</a:t>
            </a:r>
          </a:p>
          <a:p>
            <a:r>
              <a:rPr lang="en-IN" sz="2000" dirty="0" smtClean="0">
                <a:latin typeface="Arial" pitchFamily="34" charset="0"/>
                <a:cs typeface="Arial" pitchFamily="34" charset="0"/>
                <a:hlinkClick r:id="rId2" action="ppaction://hlinkfile"/>
              </a:rPr>
              <a:t>Program</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Size of a structure</a:t>
            </a:r>
          </a:p>
          <a:p>
            <a:r>
              <a:rPr lang="en-IN" dirty="0" smtClean="0">
                <a:latin typeface="Arial" pitchFamily="34" charset="0"/>
                <a:cs typeface="Arial" pitchFamily="34" charset="0"/>
              </a:rPr>
              <a:t>It’s very important to use </a:t>
            </a:r>
            <a:r>
              <a:rPr lang="en-IN" dirty="0" err="1" smtClean="0">
                <a:latin typeface="Arial" pitchFamily="34" charset="0"/>
                <a:cs typeface="Arial" pitchFamily="34" charset="0"/>
              </a:rPr>
              <a:t>sizeof</a:t>
            </a:r>
            <a:r>
              <a:rPr lang="en-IN" dirty="0" smtClean="0">
                <a:latin typeface="Arial" pitchFamily="34" charset="0"/>
                <a:cs typeface="Arial" pitchFamily="34" charset="0"/>
              </a:rPr>
              <a:t> when you need the number of bytes occupied by a structure. it doesn’t necessarily correspond to the sum of the bytes occupied by each of its individual members, so you may get it wrong if you try to work it out yourself. </a:t>
            </a:r>
            <a:r>
              <a:rPr lang="en-IN" b="1" u="sng" dirty="0" smtClean="0">
                <a:latin typeface="Arial" pitchFamily="34" charset="0"/>
                <a:cs typeface="Arial" pitchFamily="34" charset="0"/>
              </a:rPr>
              <a:t>Variables other than type char are often stored beginning at an address that’s a multiple of two for 2-byte variables, a multiple of four for 4-byte variables, and so on. this is called </a:t>
            </a:r>
            <a:r>
              <a:rPr lang="en-IN" b="1" i="1" u="sng" dirty="0" smtClean="0">
                <a:latin typeface="Arial" pitchFamily="34" charset="0"/>
                <a:cs typeface="Arial" pitchFamily="34" charset="0"/>
              </a:rPr>
              <a:t>boundary alignment and it has nothing to do with C in particular but it can be a hardware requirement</a:t>
            </a:r>
            <a:r>
              <a:rPr lang="en-IN" i="1" dirty="0" smtClean="0">
                <a:latin typeface="Arial" pitchFamily="34" charset="0"/>
                <a:cs typeface="Arial" pitchFamily="34" charset="0"/>
              </a:rPr>
              <a:t>. </a:t>
            </a:r>
          </a:p>
          <a:p>
            <a:endParaRPr lang="en-IN" i="1" dirty="0" smtClean="0">
              <a:latin typeface="Arial" pitchFamily="34" charset="0"/>
              <a:cs typeface="Arial" pitchFamily="34" charset="0"/>
            </a:endParaRPr>
          </a:p>
          <a:p>
            <a:r>
              <a:rPr lang="en-IN" i="1" dirty="0" smtClean="0">
                <a:latin typeface="Arial" pitchFamily="34" charset="0"/>
                <a:cs typeface="Arial" pitchFamily="34" charset="0"/>
              </a:rPr>
              <a:t>Arranging </a:t>
            </a:r>
            <a:r>
              <a:rPr lang="en-IN" dirty="0" smtClean="0">
                <a:latin typeface="Arial" pitchFamily="34" charset="0"/>
                <a:cs typeface="Arial" pitchFamily="34" charset="0"/>
              </a:rPr>
              <a:t>variables to be stored in memory like this makes the transfer of data between the processor and memory faster. This arrangement can result in unused bytes occurring between member variables of different types, though, depending on their sequence. these have to be accounted for in the number of bytes allocated for a structure.</a:t>
            </a:r>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u="sng" dirty="0" smtClean="0">
                <a:latin typeface="Arial" pitchFamily="34" charset="0"/>
                <a:cs typeface="Arial" pitchFamily="34" charset="0"/>
              </a:rPr>
              <a:t>A quick recap</a:t>
            </a:r>
          </a:p>
          <a:p>
            <a:r>
              <a:rPr lang="en-IN" sz="2000" dirty="0" smtClean="0">
                <a:latin typeface="Arial" pitchFamily="34" charset="0"/>
                <a:cs typeface="Arial" pitchFamily="34" charset="0"/>
              </a:rPr>
              <a:t>A structure is a collection of one or more variables, possibly of different types, grouped together under a single name for convenient handling. (Structures are called "records" in some languages, notably Pascal.) Structures help to organize complicated data, particularly in large programs, because they permit a group of related variables to be treated as a unit instead of as separate entities.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One traditional example of a structure is the payroll record: an employee is described by a set of attributes such as name, address, social security number, salary, etc. Some of these in turn could be structures: a name has several components, as does an address and even a salary. Another example, more typical for C, comes from graphics: a point is a pair of coordinates, a rectangle is a pair of points, and so on.</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Structures can be nested;</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point</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x;</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y;</a:t>
            </a:r>
          </a:p>
          <a:p>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One representation of a rectangle is a pair of points that denote the diagonally opposite corners</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rect</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point pt1;</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point pt2;</a:t>
            </a:r>
          </a:p>
          <a:p>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 calcmode="lin" valueType="num">
                                      <p:cBhvr additive="base">
                                        <p:cTn id="7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Dynamic memory allocation</a:t>
            </a:r>
          </a:p>
          <a:p>
            <a:r>
              <a:rPr lang="en-IN" sz="2000" u="sng" dirty="0" smtClean="0">
                <a:latin typeface="Arial" pitchFamily="34" charset="0"/>
                <a:cs typeface="Arial" pitchFamily="34" charset="0"/>
              </a:rPr>
              <a:t>Using Memory As You Go</a:t>
            </a:r>
          </a:p>
          <a:p>
            <a:r>
              <a:rPr lang="en-IN" sz="2000" dirty="0" smtClean="0">
                <a:latin typeface="Arial" pitchFamily="34" charset="0"/>
                <a:cs typeface="Arial" pitchFamily="34" charset="0"/>
              </a:rPr>
              <a:t>Pointers are an extremely flexible and powerful tool for programming over a wide range of applications. The majority of programs in C use pointers to some extent. C also has a further facility called </a:t>
            </a:r>
            <a:r>
              <a:rPr lang="en-IN" sz="2000" i="1" dirty="0" smtClean="0">
                <a:latin typeface="Arial" pitchFamily="34" charset="0"/>
                <a:cs typeface="Arial" pitchFamily="34" charset="0"/>
              </a:rPr>
              <a:t>dynamic memory allocation that </a:t>
            </a:r>
            <a:r>
              <a:rPr lang="en-IN" sz="2000" dirty="0" smtClean="0">
                <a:latin typeface="Arial" pitchFamily="34" charset="0"/>
                <a:cs typeface="Arial" pitchFamily="34" charset="0"/>
              </a:rPr>
              <a:t>depends on the concept of a pointer and provides a strong incentive to use pointers in your code. </a:t>
            </a:r>
            <a:r>
              <a:rPr lang="en-IN" sz="2000" u="sng" dirty="0" smtClean="0">
                <a:latin typeface="Arial" pitchFamily="34" charset="0"/>
                <a:cs typeface="Arial" pitchFamily="34" charset="0"/>
              </a:rPr>
              <a:t>Dynamic memory allocation allows memory for storing data to be allocated dynamically when your program executes</a:t>
            </a:r>
            <a:r>
              <a:rPr lang="en-IN" sz="2000" dirty="0" smtClean="0">
                <a:latin typeface="Arial" pitchFamily="34" charset="0"/>
                <a:cs typeface="Arial" pitchFamily="34" charset="0"/>
              </a:rPr>
              <a:t>. Allocating memory dynamically is possible only because you have pointers available.</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An example</a:t>
            </a:r>
          </a:p>
          <a:p>
            <a:r>
              <a:rPr lang="en-IN" sz="2000" dirty="0" smtClean="0">
                <a:latin typeface="Arial" pitchFamily="34" charset="0"/>
                <a:cs typeface="Arial" pitchFamily="34" charset="0"/>
              </a:rPr>
              <a:t>The majority of production programs will use dynamic memory allocation. Your e-mail client does, for example. When you retrieve your e-mail, the program has no prior knowledge of how many e-mails there will be or how much memory each requires. The e-mail client will obtain sufficient memory at runtime to manage the number and size of your e-mails.</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r>
              <a:rPr lang="en-IN" sz="2400" dirty="0" smtClean="0">
                <a:latin typeface="Arial" pitchFamily="34" charset="0"/>
                <a:cs typeface="Arial" pitchFamily="34" charset="0"/>
              </a:rPr>
              <a:t>When you explicitly allocate memory at runtime in a program, space is reserved for you in a memory area called the </a:t>
            </a:r>
            <a:r>
              <a:rPr lang="en-IN" sz="2400" i="1" dirty="0" smtClean="0">
                <a:latin typeface="Arial" pitchFamily="34" charset="0"/>
                <a:cs typeface="Arial" pitchFamily="34" charset="0"/>
              </a:rPr>
              <a:t>heap. There’s another memory area called the stack associated with a program in which space to store function </a:t>
            </a:r>
            <a:r>
              <a:rPr lang="en-IN" sz="2400" dirty="0" smtClean="0">
                <a:latin typeface="Arial" pitchFamily="34" charset="0"/>
                <a:cs typeface="Arial" pitchFamily="34" charset="0"/>
              </a:rPr>
              <a:t>arguments and local variables in a function is allocated. When the execution of a function ends, the space allocated to store arguments and local variables is freed. </a:t>
            </a:r>
          </a:p>
          <a:p>
            <a:endParaRPr lang="en-IN" sz="2400" u="sng" dirty="0" smtClean="0">
              <a:latin typeface="Arial" pitchFamily="34" charset="0"/>
              <a:cs typeface="Arial" pitchFamily="34" charset="0"/>
            </a:endParaRPr>
          </a:p>
          <a:p>
            <a:r>
              <a:rPr lang="en-IN" sz="2400" u="sng" dirty="0" smtClean="0">
                <a:latin typeface="Arial" pitchFamily="34" charset="0"/>
                <a:cs typeface="Arial" pitchFamily="34" charset="0"/>
              </a:rPr>
              <a:t>The memory in the heap is different in that it is controlled by you. When you allocate memory on the heap, it is up to you to keep track of when the memory you have allocated is no longer required and free the space you have allocated to allow it to be reused</a:t>
            </a:r>
            <a:r>
              <a:rPr lang="en-IN"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pPr fontAlgn="base"/>
            <a:r>
              <a:rPr lang="en-US" sz="2000" b="1" dirty="0" smtClean="0">
                <a:latin typeface="Arial" pitchFamily="34" charset="0"/>
                <a:cs typeface="Arial" pitchFamily="34" charset="0"/>
              </a:rPr>
              <a:t>Key Differences Between Stack and Heap Allocations</a:t>
            </a:r>
          </a:p>
          <a:p>
            <a:pPr marL="457200" indent="-457200" fontAlgn="base">
              <a:buFont typeface="+mj-lt"/>
              <a:buAutoNum type="arabicPeriod"/>
            </a:pPr>
            <a:r>
              <a:rPr lang="en-US" sz="2000" dirty="0" smtClean="0">
                <a:latin typeface="Arial" pitchFamily="34" charset="0"/>
                <a:cs typeface="Arial" pitchFamily="34" charset="0"/>
              </a:rPr>
              <a:t>In a stack, the allocation and de-allocation is automatically done whereas, in heap, it needs to be done by the programmer manually.</a:t>
            </a:r>
          </a:p>
          <a:p>
            <a:pPr marL="457200" indent="-457200" fontAlgn="base">
              <a:buFont typeface="+mj-lt"/>
              <a:buAutoNum type="arabicPeriod"/>
            </a:pPr>
            <a:r>
              <a:rPr lang="en-US" sz="2000" dirty="0" smtClean="0">
                <a:latin typeface="Arial" pitchFamily="34" charset="0"/>
                <a:cs typeface="Arial" pitchFamily="34" charset="0"/>
              </a:rPr>
              <a:t>Handling of Heap frame is costlier than handling of stack frame.</a:t>
            </a:r>
          </a:p>
          <a:p>
            <a:pPr marL="457200" indent="-457200" fontAlgn="base">
              <a:buFont typeface="+mj-lt"/>
              <a:buAutoNum type="arabicPeriod"/>
            </a:pPr>
            <a:r>
              <a:rPr lang="en-US" sz="2000" dirty="0" smtClean="0">
                <a:latin typeface="Arial" pitchFamily="34" charset="0"/>
                <a:cs typeface="Arial" pitchFamily="34" charset="0"/>
              </a:rPr>
              <a:t>Memory shortage problem is more likely to happen in stack whereas the main issue in heap memory is fragmentation.</a:t>
            </a:r>
          </a:p>
          <a:p>
            <a:pPr marL="457200" indent="-457200" fontAlgn="base">
              <a:buFont typeface="+mj-lt"/>
              <a:buAutoNum type="arabicPeriod"/>
            </a:pPr>
            <a:r>
              <a:rPr lang="en-US" sz="2000" dirty="0" smtClean="0">
                <a:latin typeface="Arial" pitchFamily="34" charset="0"/>
                <a:cs typeface="Arial" pitchFamily="34" charset="0"/>
              </a:rPr>
              <a:t>Stack frame access is easier than the heap frame as the stack has small region of memory and is cache friendly, but in case of heap, frames are dispersed throughout the memory so it causes more cache misses.</a:t>
            </a:r>
          </a:p>
          <a:p>
            <a:pPr marL="457200" indent="-457200" fontAlgn="base">
              <a:buFont typeface="+mj-lt"/>
              <a:buAutoNum type="arabicPeriod"/>
            </a:pPr>
            <a:r>
              <a:rPr lang="en-US" sz="2000" dirty="0" smtClean="0">
                <a:latin typeface="Arial" pitchFamily="34" charset="0"/>
                <a:cs typeface="Arial" pitchFamily="34" charset="0"/>
              </a:rPr>
              <a:t>Stack is not flexible, the memory size allotted cannot be changed whereas a heap is flexible, and the allotted memory can be altered.</a:t>
            </a:r>
          </a:p>
          <a:p>
            <a:pPr marL="457200" indent="-457200" fontAlgn="base">
              <a:buFont typeface="+mj-lt"/>
              <a:buAutoNum type="arabicPeriod"/>
            </a:pPr>
            <a:r>
              <a:rPr lang="en-US" sz="2000" dirty="0" smtClean="0">
                <a:latin typeface="Arial" pitchFamily="34" charset="0"/>
                <a:cs typeface="Arial" pitchFamily="34" charset="0"/>
              </a:rPr>
              <a:t>Accessing time of heap is more than a stack.</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descr="Image result for memory map of a c program"/>
          <p:cNvPicPr>
            <a:picLocks noChangeAspect="1" noChangeArrowheads="1"/>
          </p:cNvPicPr>
          <p:nvPr/>
        </p:nvPicPr>
        <p:blipFill>
          <a:blip r:embed="rId2"/>
          <a:srcRect/>
          <a:stretch>
            <a:fillRect/>
          </a:stretch>
        </p:blipFill>
        <p:spPr bwMode="auto">
          <a:xfrm>
            <a:off x="1214414" y="1000107"/>
            <a:ext cx="6286544" cy="4803087"/>
          </a:xfrm>
          <a:prstGeom prst="rect">
            <a:avLst/>
          </a:prstGeom>
          <a:noFill/>
        </p:spPr>
      </p:pic>
      <p:sp>
        <p:nvSpPr>
          <p:cNvPr id="8" name="TextBox 7"/>
          <p:cNvSpPr txBox="1"/>
          <p:nvPr/>
        </p:nvSpPr>
        <p:spPr>
          <a:xfrm>
            <a:off x="1785918" y="6000768"/>
            <a:ext cx="4500594" cy="369332"/>
          </a:xfrm>
          <a:prstGeom prst="rect">
            <a:avLst/>
          </a:prstGeom>
          <a:noFill/>
        </p:spPr>
        <p:txBody>
          <a:bodyPr wrap="square" rtlCol="0">
            <a:spAutoFit/>
          </a:bodyPr>
          <a:lstStyle/>
          <a:p>
            <a:pPr algn="ctr"/>
            <a:r>
              <a:rPr lang="en-GB" b="1" dirty="0" smtClean="0"/>
              <a:t>Memory layout of a C program</a:t>
            </a:r>
            <a:endParaRPr lang="en-US" b="1" dirty="0"/>
          </a:p>
        </p:txBody>
      </p:sp>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b="1" u="sng" dirty="0" smtClean="0">
                <a:latin typeface="Arial" pitchFamily="34" charset="0"/>
                <a:cs typeface="Arial" pitchFamily="34" charset="0"/>
              </a:rPr>
              <a:t>Starting up “</a:t>
            </a:r>
            <a:r>
              <a:rPr lang="en-US" sz="2000" b="1" u="sng" dirty="0" err="1" smtClean="0">
                <a:latin typeface="Arial" pitchFamily="34" charset="0"/>
                <a:cs typeface="Arial" pitchFamily="34" charset="0"/>
              </a:rPr>
              <a:t>gdb</a:t>
            </a:r>
            <a:r>
              <a:rPr lang="en-US" sz="2000" b="1" u="sng" dirty="0" smtClean="0">
                <a:latin typeface="Arial" pitchFamily="34" charset="0"/>
                <a:cs typeface="Arial" pitchFamily="34" charset="0"/>
              </a:rPr>
              <a:t>”</a:t>
            </a:r>
          </a:p>
          <a:p>
            <a:r>
              <a:rPr lang="en-IN" sz="2000" dirty="0">
                <a:latin typeface="Arial" pitchFamily="34" charset="0"/>
                <a:cs typeface="Arial" pitchFamily="34" charset="0"/>
              </a:rPr>
              <a:t>Just try “</a:t>
            </a:r>
            <a:r>
              <a:rPr lang="en-IN" sz="2000" dirty="0" err="1">
                <a:latin typeface="Arial" pitchFamily="34" charset="0"/>
                <a:cs typeface="Arial" pitchFamily="34" charset="0"/>
              </a:rPr>
              <a:t>gdb</a:t>
            </a:r>
            <a:r>
              <a:rPr lang="en-IN" sz="2000" dirty="0">
                <a:latin typeface="Arial" pitchFamily="34" charset="0"/>
                <a:cs typeface="Arial" pitchFamily="34" charset="0"/>
              </a:rPr>
              <a:t>” or “</a:t>
            </a:r>
            <a:r>
              <a:rPr lang="en-IN" sz="2000" dirty="0" err="1">
                <a:latin typeface="Arial" pitchFamily="34" charset="0"/>
                <a:cs typeface="Arial" pitchFamily="34" charset="0"/>
              </a:rPr>
              <a:t>gdb</a:t>
            </a:r>
            <a:r>
              <a:rPr lang="en-IN" sz="2000" dirty="0">
                <a:latin typeface="Arial" pitchFamily="34" charset="0"/>
                <a:cs typeface="Arial" pitchFamily="34" charset="0"/>
              </a:rPr>
              <a:t> </a:t>
            </a:r>
            <a:r>
              <a:rPr lang="en-IN" sz="2000" b="1" dirty="0" err="1" smtClean="0">
                <a:latin typeface="Arial" pitchFamily="34" charset="0"/>
                <a:cs typeface="Arial" pitchFamily="34" charset="0"/>
              </a:rPr>
              <a:t>outfile</a:t>
            </a:r>
            <a:r>
              <a:rPr lang="en-IN" sz="2000" dirty="0" smtClean="0">
                <a:latin typeface="Arial" pitchFamily="34" charset="0"/>
                <a:cs typeface="Arial" pitchFamily="34" charset="0"/>
              </a:rPr>
              <a:t>” </a:t>
            </a:r>
            <a:r>
              <a:rPr lang="en-IN" sz="2000" dirty="0">
                <a:latin typeface="Arial" pitchFamily="34" charset="0"/>
                <a:cs typeface="Arial" pitchFamily="34" charset="0"/>
              </a:rPr>
              <a:t>You’ll get a prompt that </a:t>
            </a:r>
            <a:r>
              <a:rPr lang="en-IN" sz="2000" dirty="0" smtClean="0">
                <a:latin typeface="Arial" pitchFamily="34" charset="0"/>
                <a:cs typeface="Arial" pitchFamily="34" charset="0"/>
              </a:rPr>
              <a:t>looks like </a:t>
            </a:r>
            <a:r>
              <a:rPr lang="en-IN" sz="2000" dirty="0">
                <a:latin typeface="Arial" pitchFamily="34" charset="0"/>
                <a:cs typeface="Arial" pitchFamily="34" charset="0"/>
              </a:rPr>
              <a:t>this:</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a:t>
            </a:r>
          </a:p>
          <a:p>
            <a:r>
              <a:rPr lang="en-IN" sz="2000" dirty="0">
                <a:latin typeface="Arial" pitchFamily="34" charset="0"/>
                <a:cs typeface="Arial" pitchFamily="34" charset="0"/>
              </a:rPr>
              <a:t>If you didn’t specify a program to debug, you’ll have to load it </a:t>
            </a:r>
            <a:r>
              <a:rPr lang="en-IN" sz="2000" dirty="0" smtClean="0">
                <a:latin typeface="Arial" pitchFamily="34" charset="0"/>
                <a:cs typeface="Arial" pitchFamily="34" charset="0"/>
              </a:rPr>
              <a:t>in now</a:t>
            </a:r>
            <a:r>
              <a:rPr lang="en-IN" sz="2000" dirty="0">
                <a:latin typeface="Arial" pitchFamily="34" charset="0"/>
                <a:cs typeface="Arial" pitchFamily="34" charset="0"/>
              </a:rPr>
              <a:t>:</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file </a:t>
            </a:r>
            <a:r>
              <a:rPr lang="en-IN" sz="2000" b="1" dirty="0" err="1" smtClean="0">
                <a:latin typeface="Arial" pitchFamily="34" charset="0"/>
                <a:cs typeface="Arial" pitchFamily="34" charset="0"/>
              </a:rPr>
              <a:t>outfile</a:t>
            </a:r>
            <a:endParaRPr lang="en-IN" sz="2000" b="1" dirty="0">
              <a:latin typeface="Arial" pitchFamily="34" charset="0"/>
              <a:cs typeface="Arial" pitchFamily="34" charset="0"/>
            </a:endParaRPr>
          </a:p>
          <a:p>
            <a:r>
              <a:rPr lang="en-IN" sz="2000" dirty="0">
                <a:latin typeface="Arial" pitchFamily="34" charset="0"/>
                <a:cs typeface="Arial" pitchFamily="34" charset="0"/>
              </a:rPr>
              <a:t>Here, </a:t>
            </a:r>
            <a:r>
              <a:rPr lang="en-IN" sz="2000" b="1" dirty="0" err="1" smtClean="0">
                <a:latin typeface="Arial" pitchFamily="34" charset="0"/>
                <a:cs typeface="Arial" pitchFamily="34" charset="0"/>
              </a:rPr>
              <a:t>outfile</a:t>
            </a:r>
            <a:r>
              <a:rPr lang="en-IN" sz="2000" dirty="0" smtClean="0">
                <a:latin typeface="Arial" pitchFamily="34" charset="0"/>
                <a:cs typeface="Arial" pitchFamily="34" charset="0"/>
              </a:rPr>
              <a:t> </a:t>
            </a:r>
            <a:r>
              <a:rPr lang="en-IN" sz="2000" dirty="0">
                <a:latin typeface="Arial" pitchFamily="34" charset="0"/>
                <a:cs typeface="Arial" pitchFamily="34" charset="0"/>
              </a:rPr>
              <a:t>is the program you want to load, and “file” is </a:t>
            </a:r>
            <a:r>
              <a:rPr lang="en-IN" sz="2000" dirty="0" smtClean="0">
                <a:latin typeface="Arial" pitchFamily="34" charset="0"/>
                <a:cs typeface="Arial" pitchFamily="34" charset="0"/>
              </a:rPr>
              <a:t>the command </a:t>
            </a:r>
            <a:r>
              <a:rPr lang="en-IN" sz="2000" dirty="0">
                <a:latin typeface="Arial" pitchFamily="34" charset="0"/>
                <a:cs typeface="Arial" pitchFamily="34" charset="0"/>
              </a:rPr>
              <a:t>to load it</a:t>
            </a:r>
            <a:r>
              <a:rPr lang="en-IN"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IN" sz="2000" dirty="0" err="1">
                <a:latin typeface="Arial" pitchFamily="34" charset="0"/>
                <a:cs typeface="Arial" pitchFamily="34" charset="0"/>
              </a:rPr>
              <a:t>gdb</a:t>
            </a:r>
            <a:r>
              <a:rPr lang="en-IN" sz="2000" dirty="0">
                <a:latin typeface="Arial" pitchFamily="34" charset="0"/>
                <a:cs typeface="Arial" pitchFamily="34" charset="0"/>
              </a:rPr>
              <a:t> has an interactive shell, much like the one you use as soon </a:t>
            </a:r>
            <a:r>
              <a:rPr lang="en-IN" sz="2000" dirty="0" smtClean="0">
                <a:latin typeface="Arial" pitchFamily="34" charset="0"/>
                <a:cs typeface="Arial" pitchFamily="34" charset="0"/>
              </a:rPr>
              <a:t>as you </a:t>
            </a:r>
            <a:r>
              <a:rPr lang="en-IN" sz="2000" dirty="0">
                <a:latin typeface="Arial" pitchFamily="34" charset="0"/>
                <a:cs typeface="Arial" pitchFamily="34" charset="0"/>
              </a:rPr>
              <a:t>log into the </a:t>
            </a:r>
            <a:r>
              <a:rPr lang="en-IN" sz="2000" dirty="0" err="1">
                <a:latin typeface="Arial" pitchFamily="34" charset="0"/>
                <a:cs typeface="Arial" pitchFamily="34" charset="0"/>
              </a:rPr>
              <a:t>linux</a:t>
            </a:r>
            <a:r>
              <a:rPr lang="en-IN" sz="2000" dirty="0">
                <a:latin typeface="Arial" pitchFamily="34" charset="0"/>
                <a:cs typeface="Arial" pitchFamily="34" charset="0"/>
              </a:rPr>
              <a:t> </a:t>
            </a:r>
            <a:r>
              <a:rPr lang="en-IN" sz="2000" dirty="0" smtClean="0">
                <a:latin typeface="Arial" pitchFamily="34" charset="0"/>
                <a:cs typeface="Arial" pitchFamily="34" charset="0"/>
              </a:rPr>
              <a:t>systems. </a:t>
            </a:r>
            <a:r>
              <a:rPr lang="en-IN" sz="2000" dirty="0">
                <a:latin typeface="Arial" pitchFamily="34" charset="0"/>
                <a:cs typeface="Arial" pitchFamily="34" charset="0"/>
              </a:rPr>
              <a:t>It can recall history with </a:t>
            </a:r>
            <a:r>
              <a:rPr lang="en-IN" sz="2000" dirty="0" smtClean="0">
                <a:latin typeface="Arial" pitchFamily="34" charset="0"/>
                <a:cs typeface="Arial" pitchFamily="34" charset="0"/>
              </a:rPr>
              <a:t>the arrow </a:t>
            </a:r>
            <a:r>
              <a:rPr lang="en-IN" sz="2000" dirty="0">
                <a:latin typeface="Arial" pitchFamily="34" charset="0"/>
                <a:cs typeface="Arial" pitchFamily="34" charset="0"/>
              </a:rPr>
              <a:t>keys, auto-complete words (most of the time) with the </a:t>
            </a:r>
            <a:r>
              <a:rPr lang="en-IN" sz="2000" dirty="0" smtClean="0">
                <a:latin typeface="Arial" pitchFamily="34" charset="0"/>
                <a:cs typeface="Arial" pitchFamily="34" charset="0"/>
              </a:rPr>
              <a:t>TAB key</a:t>
            </a:r>
            <a:r>
              <a:rPr lang="en-IN" sz="2000" dirty="0">
                <a:latin typeface="Arial" pitchFamily="34" charset="0"/>
                <a:cs typeface="Arial" pitchFamily="34" charset="0"/>
              </a:rPr>
              <a:t>, and has other nice features.</a:t>
            </a:r>
          </a:p>
          <a:p>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Tip</a:t>
            </a:r>
            <a:endParaRPr lang="en-IN" sz="2000" b="1" u="sng" dirty="0">
              <a:latin typeface="Arial" pitchFamily="34" charset="0"/>
              <a:cs typeface="Arial" pitchFamily="34" charset="0"/>
            </a:endParaRPr>
          </a:p>
          <a:p>
            <a:r>
              <a:rPr lang="en-IN" sz="2000" dirty="0">
                <a:latin typeface="Arial" pitchFamily="34" charset="0"/>
                <a:cs typeface="Arial" pitchFamily="34" charset="0"/>
              </a:rPr>
              <a:t>If you’re ever confused about a command or just want </a:t>
            </a:r>
            <a:r>
              <a:rPr lang="en-IN" sz="2000" dirty="0" smtClean="0">
                <a:latin typeface="Arial" pitchFamily="34" charset="0"/>
                <a:cs typeface="Arial" pitchFamily="34" charset="0"/>
              </a:rPr>
              <a:t>more information</a:t>
            </a:r>
            <a:r>
              <a:rPr lang="en-IN" sz="2000" dirty="0">
                <a:latin typeface="Arial" pitchFamily="34" charset="0"/>
                <a:cs typeface="Arial" pitchFamily="34" charset="0"/>
              </a:rPr>
              <a:t>, use the “help” command, with or without </a:t>
            </a:r>
            <a:r>
              <a:rPr lang="en-IN" sz="2000" dirty="0" smtClean="0">
                <a:latin typeface="Arial" pitchFamily="34" charset="0"/>
                <a:cs typeface="Arial" pitchFamily="34" charset="0"/>
              </a:rPr>
              <a:t>an argument</a:t>
            </a:r>
            <a:r>
              <a:rPr lang="en-IN" sz="2000" dirty="0">
                <a:latin typeface="Arial" pitchFamily="34" charset="0"/>
                <a:cs typeface="Arial" pitchFamily="34" charset="0"/>
              </a:rPr>
              <a:t>:</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help [command</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dirty="0" smtClean="0">
                <a:latin typeface="Arial" pitchFamily="34" charset="0"/>
                <a:cs typeface="Arial" pitchFamily="34" charset="0"/>
              </a:rPr>
              <a:t>The function </a:t>
            </a:r>
            <a:r>
              <a:rPr lang="en-IN" sz="2400" dirty="0" err="1" smtClean="0">
                <a:latin typeface="Arial" pitchFamily="34" charset="0"/>
                <a:cs typeface="Arial" pitchFamily="34" charset="0"/>
              </a:rPr>
              <a:t>malloc</a:t>
            </a:r>
            <a:r>
              <a:rPr lang="en-IN" sz="2400" dirty="0" smtClean="0">
                <a:latin typeface="Arial" pitchFamily="34" charset="0"/>
                <a:cs typeface="Arial" pitchFamily="34" charset="0"/>
              </a:rPr>
              <a:t>() is a general-purpose function that is used to allocate memory for any type of data. The function has no knowledge of what you want to use the memory for, so it returns a pointer of type pointer to void, which is written as void*. Pointers of type void* can point to any kind of data. </a:t>
            </a:r>
          </a:p>
          <a:p>
            <a:endParaRPr lang="en-IN" sz="2400" u="sng" dirty="0" smtClean="0">
              <a:latin typeface="Arial" pitchFamily="34" charset="0"/>
              <a:cs typeface="Arial" pitchFamily="34" charset="0"/>
            </a:endParaRPr>
          </a:p>
          <a:p>
            <a:r>
              <a:rPr lang="en-IN" sz="2400" u="sng" dirty="0" smtClean="0">
                <a:latin typeface="Arial" pitchFamily="34" charset="0"/>
                <a:cs typeface="Arial" pitchFamily="34" charset="0"/>
              </a:rPr>
              <a:t>However, you can’t dereference a pointer of type pointer to void because what it points to is unspecified. Your compiler will always arrange for the address returned by </a:t>
            </a:r>
            <a:r>
              <a:rPr lang="en-IN" sz="2400" u="sng" dirty="0" err="1" smtClean="0">
                <a:latin typeface="Arial" pitchFamily="34" charset="0"/>
                <a:cs typeface="Arial" pitchFamily="34" charset="0"/>
              </a:rPr>
              <a:t>malloc</a:t>
            </a:r>
            <a:r>
              <a:rPr lang="en-IN" sz="2400" u="sng" dirty="0" smtClean="0">
                <a:latin typeface="Arial" pitchFamily="34" charset="0"/>
                <a:cs typeface="Arial" pitchFamily="34" charset="0"/>
              </a:rPr>
              <a:t>() to be automatically converted to the pointer type on the left of the assignment, but it doesn’t hurt to put an explicit cast</a:t>
            </a:r>
            <a:r>
              <a:rPr lang="en-IN"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pPr fontAlgn="base"/>
            <a:r>
              <a:rPr lang="en-IN" sz="2000" b="1" u="sng" dirty="0" smtClean="0">
                <a:latin typeface="Arial" pitchFamily="34" charset="0"/>
                <a:cs typeface="Arial" pitchFamily="34" charset="0"/>
              </a:rPr>
              <a:t>Dynamic memory allocation in C</a:t>
            </a:r>
          </a:p>
          <a:p>
            <a:pPr fontAlgn="base"/>
            <a:endParaRPr lang="en-IN" sz="1600" dirty="0" smtClean="0">
              <a:latin typeface="Arial" pitchFamily="34" charset="0"/>
              <a:cs typeface="Arial" pitchFamily="34" charset="0"/>
            </a:endParaRPr>
          </a:p>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malloc</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function allocates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bytes and returns a pointer to the allocated memory. </a:t>
            </a:r>
            <a:r>
              <a:rPr lang="en-IN" sz="2000" i="1" dirty="0" smtClean="0">
                <a:latin typeface="Arial" pitchFamily="34" charset="0"/>
                <a:cs typeface="Arial" pitchFamily="34" charset="0"/>
              </a:rPr>
              <a:t>The memory is not initialized</a:t>
            </a:r>
            <a:r>
              <a:rPr lang="en-IN" sz="2000" dirty="0" smtClean="0">
                <a:latin typeface="Arial" pitchFamily="34" charset="0"/>
                <a:cs typeface="Arial" pitchFamily="34" charset="0"/>
              </a:rPr>
              <a:t>. If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is 0, then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returns either NULL, or a unique pointer value that can later be successfully passed to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function returns a pointer to the allocated memory that is suitably aligned for any kind of variable. On error, it  returns NULL. NULL may also be returned by a successful call to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with a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of zero.</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Note: Assume </a:t>
            </a:r>
            <a:r>
              <a:rPr lang="en-IN" sz="2000" u="sng" dirty="0" err="1" smtClean="0">
                <a:latin typeface="Arial" pitchFamily="34" charset="0"/>
                <a:cs typeface="Arial" pitchFamily="34" charset="0"/>
              </a:rPr>
              <a:t>size_t</a:t>
            </a:r>
            <a:r>
              <a:rPr lang="en-IN" sz="2000" dirty="0" smtClean="0">
                <a:latin typeface="Arial" pitchFamily="34" charset="0"/>
                <a:cs typeface="Arial" pitchFamily="34" charset="0"/>
              </a:rPr>
              <a:t> is same as </a:t>
            </a:r>
            <a:r>
              <a:rPr lang="en-IN" sz="2000" b="1" dirty="0" smtClean="0">
                <a:latin typeface="Arial" pitchFamily="34" charset="0"/>
                <a:cs typeface="Arial" pitchFamily="34" charset="0"/>
              </a:rPr>
              <a:t>int</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calloc</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err="1" smtClean="0">
                <a:latin typeface="Arial" pitchFamily="34" charset="0"/>
                <a:cs typeface="Arial" pitchFamily="34" charset="0"/>
              </a:rPr>
              <a:t>nmemb</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function allocates memory for an array of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elements of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bytes each and returns a pointer to the allocated memory. The memory is set to zero. If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or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is 0, then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returns either NULL, or a unique pointer value that can later be successfully passed to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function returns a pointer to the allocated memory that is suitably aligned for any kind of variable. On error, the function returns NULL. NULL may also be returned  by a successful call to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with </a:t>
            </a:r>
            <a:r>
              <a:rPr lang="en-IN" sz="2000" i="1" dirty="0" err="1" smtClean="0">
                <a:latin typeface="Arial" pitchFamily="34" charset="0"/>
                <a:cs typeface="Arial" pitchFamily="34" charset="0"/>
              </a:rPr>
              <a:t>nmemb</a:t>
            </a:r>
            <a:r>
              <a:rPr lang="en-IN" sz="2000" dirty="0" smtClean="0">
                <a:latin typeface="Arial" pitchFamily="34" charset="0"/>
                <a:cs typeface="Arial" pitchFamily="34" charset="0"/>
              </a:rPr>
              <a:t> or </a:t>
            </a:r>
            <a:r>
              <a:rPr lang="en-IN" sz="2000" i="1" dirty="0" smtClean="0">
                <a:latin typeface="Arial" pitchFamily="34" charset="0"/>
                <a:cs typeface="Arial" pitchFamily="34" charset="0"/>
              </a:rPr>
              <a:t>size</a:t>
            </a:r>
            <a:r>
              <a:rPr lang="en-IN" sz="2000" dirty="0" smtClean="0">
                <a:latin typeface="Arial" pitchFamily="34" charset="0"/>
                <a:cs typeface="Arial" pitchFamily="34" charset="0"/>
              </a:rPr>
              <a:t> equal to zero.</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dirty="0" smtClean="0">
                <a:latin typeface="Arial" pitchFamily="34" charset="0"/>
                <a:cs typeface="Arial" pitchFamily="34" charset="0"/>
              </a:rPr>
              <a:t>Releasing Dynamically Allocated Memory</a:t>
            </a:r>
          </a:p>
          <a:p>
            <a:r>
              <a:rPr lang="en-IN" sz="2000" dirty="0" smtClean="0">
                <a:latin typeface="Arial" pitchFamily="34" charset="0"/>
                <a:cs typeface="Arial" pitchFamily="34" charset="0"/>
              </a:rPr>
              <a:t>When you allocate memory dynamically, you should always release the memory when it is no longer required. </a:t>
            </a:r>
            <a:r>
              <a:rPr lang="en-IN" sz="2000" u="sng" dirty="0" smtClean="0">
                <a:latin typeface="Arial" pitchFamily="34" charset="0"/>
                <a:cs typeface="Arial" pitchFamily="34" charset="0"/>
              </a:rPr>
              <a:t>Memory that you allocate on the heap will be automatically released when your program ends</a:t>
            </a:r>
            <a:r>
              <a:rPr lang="en-IN" sz="2000" dirty="0" smtClean="0">
                <a:latin typeface="Arial" pitchFamily="34" charset="0"/>
                <a:cs typeface="Arial" pitchFamily="34" charset="0"/>
              </a:rPr>
              <a:t>, but it is better to explicitly release the memory when you are done with it, even if it’s just before you exit from the program. In more complicated situations, </a:t>
            </a:r>
            <a:r>
              <a:rPr lang="en-IN" sz="2000" u="sng" dirty="0" smtClean="0">
                <a:latin typeface="Arial" pitchFamily="34" charset="0"/>
                <a:cs typeface="Arial" pitchFamily="34" charset="0"/>
              </a:rPr>
              <a:t>you can easily have a memory leak</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What is a memory leak</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 </a:t>
            </a:r>
            <a:r>
              <a:rPr lang="en-IN" sz="2000" i="1" dirty="0" smtClean="0">
                <a:latin typeface="Arial" pitchFamily="34" charset="0"/>
                <a:cs typeface="Arial" pitchFamily="34" charset="0"/>
              </a:rPr>
              <a:t>memory leak occurs when you allocate some memory </a:t>
            </a:r>
            <a:r>
              <a:rPr lang="en-IN" sz="2000" dirty="0" smtClean="0">
                <a:latin typeface="Arial" pitchFamily="34" charset="0"/>
                <a:cs typeface="Arial" pitchFamily="34" charset="0"/>
              </a:rPr>
              <a:t>dynamically and you do not retain the reference to it, so you are unable to release the memory. This often occurs within a loop, and because you do not release the memory when it is no longer required, your program consumes more and more of the available memory on each loop iteration and eventually may occupy it all.</a:t>
            </a:r>
            <a:endParaRPr lang="en-IN" sz="20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24096"/>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free(void</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a:t>
            </a:r>
            <a:r>
              <a:rPr lang="en-IN" sz="2000" i="1" dirty="0" err="1" smtClean="0">
                <a:latin typeface="Arial" pitchFamily="34" charset="0"/>
                <a:cs typeface="Arial" pitchFamily="34" charset="0"/>
              </a:rPr>
              <a:t>ptr</a:t>
            </a:r>
            <a:r>
              <a:rPr lang="en-IN" sz="2000" b="1"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Description</a:t>
            </a:r>
          </a:p>
          <a:p>
            <a:r>
              <a:rPr lang="en-IN" sz="2000" dirty="0" smtClean="0">
                <a:latin typeface="Arial" pitchFamily="34" charset="0"/>
                <a:cs typeface="Arial" pitchFamily="34" charset="0"/>
              </a:rPr>
              <a:t>The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 function frees the memory space pointed to by </a:t>
            </a:r>
            <a:r>
              <a:rPr lang="en-IN" sz="2000" i="1" dirty="0" err="1" smtClean="0">
                <a:latin typeface="Arial" pitchFamily="34" charset="0"/>
                <a:cs typeface="Arial" pitchFamily="34" charset="0"/>
              </a:rPr>
              <a:t>ptr</a:t>
            </a:r>
            <a:r>
              <a:rPr lang="en-IN" sz="2000" dirty="0" smtClean="0">
                <a:latin typeface="Arial" pitchFamily="34" charset="0"/>
                <a:cs typeface="Arial" pitchFamily="34" charset="0"/>
              </a:rPr>
              <a:t>, which must have been returned by a previous call to </a:t>
            </a:r>
            <a:r>
              <a:rPr lang="en-IN" sz="2000" b="1" dirty="0" err="1" smtClean="0">
                <a:latin typeface="Arial" pitchFamily="34" charset="0"/>
                <a:cs typeface="Arial" pitchFamily="34" charset="0"/>
              </a:rPr>
              <a:t>malloc</a:t>
            </a:r>
            <a:r>
              <a:rPr lang="en-IN" sz="2000" dirty="0" smtClean="0">
                <a:latin typeface="Arial" pitchFamily="34" charset="0"/>
                <a:cs typeface="Arial" pitchFamily="34" charset="0"/>
              </a:rPr>
              <a:t>(), </a:t>
            </a:r>
            <a:r>
              <a:rPr lang="en-IN" sz="2000" b="1" dirty="0" err="1" smtClean="0">
                <a:latin typeface="Arial" pitchFamily="34" charset="0"/>
                <a:cs typeface="Arial" pitchFamily="34" charset="0"/>
              </a:rPr>
              <a:t>calloc</a:t>
            </a:r>
            <a:r>
              <a:rPr lang="en-IN" sz="2000" dirty="0" smtClean="0">
                <a:latin typeface="Arial" pitchFamily="34" charset="0"/>
                <a:cs typeface="Arial" pitchFamily="34" charset="0"/>
              </a:rPr>
              <a:t>() or </a:t>
            </a:r>
            <a:r>
              <a:rPr lang="en-IN" sz="2000" b="1" dirty="0" err="1" smtClean="0">
                <a:latin typeface="Arial" pitchFamily="34" charset="0"/>
                <a:cs typeface="Arial" pitchFamily="34" charset="0"/>
              </a:rPr>
              <a:t>realloc</a:t>
            </a:r>
            <a:r>
              <a:rPr lang="en-IN" sz="2000" dirty="0" smtClean="0">
                <a:latin typeface="Arial" pitchFamily="34" charset="0"/>
                <a:cs typeface="Arial" pitchFamily="34" charset="0"/>
              </a:rPr>
              <a:t>(). Otherwise, or if </a:t>
            </a:r>
            <a:r>
              <a:rPr lang="en-IN" sz="2000" i="1" dirty="0" smtClean="0">
                <a:latin typeface="Arial" pitchFamily="34" charset="0"/>
                <a:cs typeface="Arial" pitchFamily="34" charset="0"/>
              </a:rPr>
              <a:t>free(</a:t>
            </a:r>
            <a:r>
              <a:rPr lang="en-IN" sz="2000" i="1" dirty="0" err="1" smtClean="0">
                <a:latin typeface="Arial" pitchFamily="34" charset="0"/>
                <a:cs typeface="Arial" pitchFamily="34" charset="0"/>
              </a:rPr>
              <a:t>ptr</a:t>
            </a:r>
            <a:r>
              <a:rPr lang="en-IN" sz="2000" i="1" dirty="0" smtClean="0">
                <a:latin typeface="Arial" pitchFamily="34" charset="0"/>
                <a:cs typeface="Arial" pitchFamily="34" charset="0"/>
              </a:rPr>
              <a:t>)</a:t>
            </a:r>
            <a:r>
              <a:rPr lang="en-IN" sz="2000" dirty="0" smtClean="0">
                <a:latin typeface="Arial" pitchFamily="34" charset="0"/>
                <a:cs typeface="Arial" pitchFamily="34" charset="0"/>
              </a:rPr>
              <a:t> has already been called before, undefined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occurs. If </a:t>
            </a:r>
            <a:r>
              <a:rPr lang="en-IN" sz="2000" i="1" dirty="0" err="1" smtClean="0">
                <a:latin typeface="Arial" pitchFamily="34" charset="0"/>
                <a:cs typeface="Arial" pitchFamily="34" charset="0"/>
              </a:rPr>
              <a:t>ptr</a:t>
            </a:r>
            <a:r>
              <a:rPr lang="en-IN" sz="2000" dirty="0" smtClean="0">
                <a:latin typeface="Arial" pitchFamily="34" charset="0"/>
                <a:cs typeface="Arial" pitchFamily="34" charset="0"/>
              </a:rPr>
              <a:t> is NULL, no operation is performed.</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Return Value</a:t>
            </a:r>
          </a:p>
          <a:p>
            <a:r>
              <a:rPr lang="en-IN" sz="2000" dirty="0" smtClean="0">
                <a:latin typeface="Arial" pitchFamily="34" charset="0"/>
                <a:cs typeface="Arial" pitchFamily="34" charset="0"/>
              </a:rPr>
              <a:t>The </a:t>
            </a:r>
            <a:r>
              <a:rPr lang="en-IN" sz="2000" b="1" dirty="0" smtClean="0">
                <a:latin typeface="Arial" pitchFamily="34" charset="0"/>
                <a:cs typeface="Arial" pitchFamily="34" charset="0"/>
              </a:rPr>
              <a:t>free</a:t>
            </a:r>
            <a:r>
              <a:rPr lang="en-IN" sz="2000" dirty="0" smtClean="0">
                <a:latin typeface="Arial" pitchFamily="34" charset="0"/>
                <a:cs typeface="Arial" pitchFamily="34" charset="0"/>
              </a:rPr>
              <a:t>() function returns no value.</a:t>
            </a:r>
          </a:p>
          <a:p>
            <a:pPr fontAlgn="base"/>
            <a:endParaRPr lang="en-IN" sz="16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hlinkClick r:id="rId2"/>
              </a:rPr>
              <a:t>stdlib.h</a:t>
            </a:r>
            <a:r>
              <a:rPr lang="en-IN" sz="2000" b="1" dirty="0" smtClean="0">
                <a:latin typeface="Arial" pitchFamily="34" charset="0"/>
                <a:cs typeface="Arial" pitchFamily="34" charset="0"/>
              </a:rPr>
              <a:t>&gt; </a:t>
            </a:r>
          </a:p>
          <a:p>
            <a:r>
              <a:rPr lang="en-IN" sz="2000" b="1" dirty="0" smtClean="0">
                <a:latin typeface="Arial" pitchFamily="34" charset="0"/>
                <a:cs typeface="Arial" pitchFamily="34" charset="0"/>
              </a:rPr>
              <a:t>void *</a:t>
            </a:r>
            <a:r>
              <a:rPr lang="en-IN" sz="2000" b="1" dirty="0" err="1" smtClean="0">
                <a:latin typeface="Arial" pitchFamily="34" charset="0"/>
                <a:cs typeface="Arial" pitchFamily="34" charset="0"/>
              </a:rPr>
              <a:t>realloc</a:t>
            </a:r>
            <a:r>
              <a:rPr lang="en-IN" sz="2000" b="1" dirty="0" smtClean="0">
                <a:latin typeface="Arial" pitchFamily="34" charset="0"/>
                <a:cs typeface="Arial" pitchFamily="34" charset="0"/>
              </a:rPr>
              <a:t>(void</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a:t>
            </a:r>
            <a:r>
              <a:rPr lang="en-IN" sz="2000" i="1" dirty="0" err="1" smtClean="0">
                <a:latin typeface="Arial" pitchFamily="34" charset="0"/>
                <a:cs typeface="Arial" pitchFamily="34" charset="0"/>
              </a:rPr>
              <a:t>ptr</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size</a:t>
            </a:r>
            <a:r>
              <a:rPr lang="en-IN" sz="2000" b="1" dirty="0" smtClean="0">
                <a:latin typeface="Arial" pitchFamily="34" charset="0"/>
                <a:cs typeface="Arial" pitchFamily="34" charset="0"/>
              </a:rPr>
              <a:t>); </a:t>
            </a:r>
          </a:p>
          <a:p>
            <a:r>
              <a:rPr lang="en-IN" b="1" dirty="0" smtClean="0">
                <a:latin typeface="Arial" pitchFamily="34" charset="0"/>
                <a:cs typeface="Arial" pitchFamily="34" charset="0"/>
              </a:rPr>
              <a:t>Description</a:t>
            </a:r>
          </a:p>
          <a:p>
            <a:r>
              <a:rPr lang="en-IN" dirty="0" smtClean="0">
                <a:latin typeface="Arial" pitchFamily="34" charset="0"/>
                <a:cs typeface="Arial" pitchFamily="34" charset="0"/>
              </a:rPr>
              <a:t>The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function changes the size of the memory block pointed to by </a:t>
            </a:r>
            <a:r>
              <a:rPr lang="en-IN" i="1" dirty="0" err="1" smtClean="0">
                <a:latin typeface="Arial" pitchFamily="34" charset="0"/>
                <a:cs typeface="Arial" pitchFamily="34" charset="0"/>
              </a:rPr>
              <a:t>ptr</a:t>
            </a:r>
            <a:r>
              <a:rPr lang="en-IN" dirty="0" smtClean="0">
                <a:latin typeface="Arial" pitchFamily="34" charset="0"/>
                <a:cs typeface="Arial" pitchFamily="34" charset="0"/>
              </a:rPr>
              <a:t> to </a:t>
            </a:r>
            <a:r>
              <a:rPr lang="en-IN" i="1" dirty="0" smtClean="0">
                <a:latin typeface="Arial" pitchFamily="34" charset="0"/>
                <a:cs typeface="Arial" pitchFamily="34" charset="0"/>
              </a:rPr>
              <a:t>size</a:t>
            </a:r>
            <a:r>
              <a:rPr lang="en-IN" dirty="0" smtClean="0">
                <a:latin typeface="Arial" pitchFamily="34" charset="0"/>
                <a:cs typeface="Arial" pitchFamily="34" charset="0"/>
              </a:rPr>
              <a:t> bytes. </a:t>
            </a:r>
            <a:r>
              <a:rPr lang="en-IN" u="sng" dirty="0" smtClean="0">
                <a:latin typeface="Arial" pitchFamily="34" charset="0"/>
                <a:cs typeface="Arial" pitchFamily="34" charset="0"/>
              </a:rPr>
              <a:t>The contents will be unchanged in the range from the start of the region up to the minimum of the old and new sizes.</a:t>
            </a:r>
            <a:r>
              <a:rPr lang="en-IN" dirty="0" smtClean="0">
                <a:latin typeface="Arial" pitchFamily="34" charset="0"/>
                <a:cs typeface="Arial" pitchFamily="34" charset="0"/>
              </a:rPr>
              <a:t> If the new size is larger than the old size, the added memory will </a:t>
            </a:r>
            <a:r>
              <a:rPr lang="en-IN" i="1" dirty="0" smtClean="0">
                <a:latin typeface="Arial" pitchFamily="34" charset="0"/>
                <a:cs typeface="Arial" pitchFamily="34" charset="0"/>
              </a:rPr>
              <a:t>not</a:t>
            </a:r>
            <a:r>
              <a:rPr lang="en-IN" dirty="0" smtClean="0">
                <a:latin typeface="Arial" pitchFamily="34" charset="0"/>
                <a:cs typeface="Arial" pitchFamily="34" charset="0"/>
              </a:rPr>
              <a:t> be initialized. If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NULL, then the call is equivalent to </a:t>
            </a:r>
            <a:r>
              <a:rPr lang="en-IN" i="1" dirty="0" err="1" smtClean="0">
                <a:latin typeface="Arial" pitchFamily="34" charset="0"/>
                <a:cs typeface="Arial" pitchFamily="34" charset="0"/>
              </a:rPr>
              <a:t>malloc</a:t>
            </a:r>
            <a:r>
              <a:rPr lang="en-IN" i="1" dirty="0" smtClean="0">
                <a:latin typeface="Arial" pitchFamily="34" charset="0"/>
                <a:cs typeface="Arial" pitchFamily="34" charset="0"/>
              </a:rPr>
              <a:t>(size)</a:t>
            </a:r>
            <a:r>
              <a:rPr lang="en-IN" dirty="0" smtClean="0">
                <a:latin typeface="Arial" pitchFamily="34" charset="0"/>
                <a:cs typeface="Arial" pitchFamily="34" charset="0"/>
              </a:rPr>
              <a:t>, for all values of </a:t>
            </a:r>
            <a:r>
              <a:rPr lang="en-IN" i="1" dirty="0" smtClean="0">
                <a:latin typeface="Arial" pitchFamily="34" charset="0"/>
                <a:cs typeface="Arial" pitchFamily="34" charset="0"/>
              </a:rPr>
              <a:t>size</a:t>
            </a:r>
            <a:r>
              <a:rPr lang="en-IN" dirty="0" smtClean="0">
                <a:latin typeface="Arial" pitchFamily="34" charset="0"/>
                <a:cs typeface="Arial" pitchFamily="34" charset="0"/>
              </a:rPr>
              <a:t>; if </a:t>
            </a:r>
            <a:r>
              <a:rPr lang="en-IN" i="1" dirty="0" smtClean="0">
                <a:latin typeface="Arial" pitchFamily="34" charset="0"/>
                <a:cs typeface="Arial" pitchFamily="34" charset="0"/>
              </a:rPr>
              <a:t>size</a:t>
            </a:r>
            <a:r>
              <a:rPr lang="en-IN" dirty="0" smtClean="0">
                <a:latin typeface="Arial" pitchFamily="34" charset="0"/>
                <a:cs typeface="Arial" pitchFamily="34" charset="0"/>
              </a:rPr>
              <a:t> is equal to zero, and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not NULL, then the call is equivalent to </a:t>
            </a:r>
            <a:r>
              <a:rPr lang="en-IN" i="1" dirty="0" smtClean="0">
                <a:latin typeface="Arial" pitchFamily="34" charset="0"/>
                <a:cs typeface="Arial" pitchFamily="34" charset="0"/>
              </a:rPr>
              <a:t>free(</a:t>
            </a:r>
            <a:r>
              <a:rPr lang="en-IN" i="1" dirty="0" err="1" smtClean="0">
                <a:latin typeface="Arial" pitchFamily="34" charset="0"/>
                <a:cs typeface="Arial" pitchFamily="34" charset="0"/>
              </a:rPr>
              <a:t>ptr</a:t>
            </a:r>
            <a:r>
              <a:rPr lang="en-IN" i="1" dirty="0" smtClean="0">
                <a:latin typeface="Arial" pitchFamily="34" charset="0"/>
                <a:cs typeface="Arial" pitchFamily="34" charset="0"/>
              </a:rPr>
              <a:t>)</a:t>
            </a:r>
            <a:r>
              <a:rPr lang="en-IN" dirty="0" smtClean="0">
                <a:latin typeface="Arial" pitchFamily="34" charset="0"/>
                <a:cs typeface="Arial" pitchFamily="34" charset="0"/>
              </a:rPr>
              <a:t>. Unless </a:t>
            </a:r>
            <a:r>
              <a:rPr lang="en-IN" i="1" dirty="0" err="1" smtClean="0">
                <a:latin typeface="Arial" pitchFamily="34" charset="0"/>
                <a:cs typeface="Arial" pitchFamily="34" charset="0"/>
              </a:rPr>
              <a:t>ptr</a:t>
            </a:r>
            <a:r>
              <a:rPr lang="en-IN" dirty="0" smtClean="0">
                <a:latin typeface="Arial" pitchFamily="34" charset="0"/>
                <a:cs typeface="Arial" pitchFamily="34" charset="0"/>
              </a:rPr>
              <a:t> is NULL, it must have been returned by an earlier call to </a:t>
            </a:r>
            <a:r>
              <a:rPr lang="en-IN" b="1" dirty="0" err="1" smtClean="0">
                <a:latin typeface="Arial" pitchFamily="34" charset="0"/>
                <a:cs typeface="Arial" pitchFamily="34" charset="0"/>
              </a:rPr>
              <a:t>malloc</a:t>
            </a:r>
            <a:r>
              <a:rPr lang="en-IN" dirty="0" smtClean="0">
                <a:latin typeface="Arial" pitchFamily="34" charset="0"/>
                <a:cs typeface="Arial" pitchFamily="34" charset="0"/>
              </a:rPr>
              <a:t>(), </a:t>
            </a:r>
            <a:r>
              <a:rPr lang="en-IN" b="1" dirty="0" err="1" smtClean="0">
                <a:latin typeface="Arial" pitchFamily="34" charset="0"/>
                <a:cs typeface="Arial" pitchFamily="34" charset="0"/>
              </a:rPr>
              <a:t>calloc</a:t>
            </a:r>
            <a:r>
              <a:rPr lang="en-IN" dirty="0" smtClean="0">
                <a:latin typeface="Arial" pitchFamily="34" charset="0"/>
                <a:cs typeface="Arial" pitchFamily="34" charset="0"/>
              </a:rPr>
              <a:t>() or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If the area pointed to was moved, a </a:t>
            </a:r>
            <a:r>
              <a:rPr lang="en-IN" i="1" dirty="0" smtClean="0">
                <a:latin typeface="Arial" pitchFamily="34" charset="0"/>
                <a:cs typeface="Arial" pitchFamily="34" charset="0"/>
              </a:rPr>
              <a:t>free(</a:t>
            </a:r>
            <a:r>
              <a:rPr lang="en-IN" i="1" dirty="0" err="1" smtClean="0">
                <a:latin typeface="Arial" pitchFamily="34" charset="0"/>
                <a:cs typeface="Arial" pitchFamily="34" charset="0"/>
              </a:rPr>
              <a:t>ptr</a:t>
            </a:r>
            <a:r>
              <a:rPr lang="en-IN" i="1" dirty="0" smtClean="0">
                <a:latin typeface="Arial" pitchFamily="34" charset="0"/>
                <a:cs typeface="Arial" pitchFamily="34" charset="0"/>
              </a:rPr>
              <a:t>)</a:t>
            </a:r>
            <a:r>
              <a:rPr lang="en-IN" dirty="0" smtClean="0">
                <a:latin typeface="Arial" pitchFamily="34" charset="0"/>
                <a:cs typeface="Arial" pitchFamily="34" charset="0"/>
              </a:rPr>
              <a:t> is done.</a:t>
            </a:r>
          </a:p>
          <a:p>
            <a:endParaRPr lang="en-IN" b="1" dirty="0" smtClean="0">
              <a:latin typeface="Arial" pitchFamily="34" charset="0"/>
              <a:cs typeface="Arial" pitchFamily="34" charset="0"/>
            </a:endParaRPr>
          </a:p>
          <a:p>
            <a:r>
              <a:rPr lang="en-IN" b="1" dirty="0" smtClean="0">
                <a:latin typeface="Arial" pitchFamily="34" charset="0"/>
                <a:cs typeface="Arial" pitchFamily="34" charset="0"/>
              </a:rPr>
              <a:t>Return Value</a:t>
            </a:r>
          </a:p>
          <a:p>
            <a:r>
              <a:rPr lang="en-IN" dirty="0" smtClean="0">
                <a:latin typeface="Arial" pitchFamily="34" charset="0"/>
                <a:cs typeface="Arial" pitchFamily="34" charset="0"/>
              </a:rPr>
              <a:t>The </a:t>
            </a:r>
            <a:r>
              <a:rPr lang="en-IN" b="1" dirty="0" err="1" smtClean="0">
                <a:latin typeface="Arial" pitchFamily="34" charset="0"/>
                <a:cs typeface="Arial" pitchFamily="34" charset="0"/>
              </a:rPr>
              <a:t>realloc</a:t>
            </a:r>
            <a:r>
              <a:rPr lang="en-IN" dirty="0" smtClean="0">
                <a:latin typeface="Arial" pitchFamily="34" charset="0"/>
                <a:cs typeface="Arial" pitchFamily="34" charset="0"/>
              </a:rPr>
              <a:t>() function returns a pointer to the newly allocated memory, which is suitably aligned for any kind of variable </a:t>
            </a:r>
            <a:r>
              <a:rPr lang="en-IN" u="sng" dirty="0" smtClean="0">
                <a:latin typeface="Arial" pitchFamily="34" charset="0"/>
                <a:cs typeface="Arial" pitchFamily="34" charset="0"/>
              </a:rPr>
              <a:t>and may be different from </a:t>
            </a:r>
            <a:r>
              <a:rPr lang="en-IN" i="1" u="sng" dirty="0" err="1" smtClean="0">
                <a:latin typeface="Arial" pitchFamily="34" charset="0"/>
                <a:cs typeface="Arial" pitchFamily="34" charset="0"/>
              </a:rPr>
              <a:t>ptr</a:t>
            </a:r>
            <a:r>
              <a:rPr lang="en-IN" dirty="0" smtClean="0">
                <a:latin typeface="Arial" pitchFamily="34" charset="0"/>
                <a:cs typeface="Arial" pitchFamily="34" charset="0"/>
              </a:rPr>
              <a:t>, or NULL if the request fails. If </a:t>
            </a:r>
            <a:r>
              <a:rPr lang="en-IN" i="1" dirty="0" smtClean="0">
                <a:latin typeface="Arial" pitchFamily="34" charset="0"/>
                <a:cs typeface="Arial" pitchFamily="34" charset="0"/>
              </a:rPr>
              <a:t>size</a:t>
            </a:r>
            <a:r>
              <a:rPr lang="en-IN" dirty="0" smtClean="0">
                <a:latin typeface="Arial" pitchFamily="34" charset="0"/>
                <a:cs typeface="Arial" pitchFamily="34" charset="0"/>
              </a:rPr>
              <a:t> was equal to 0, either NULL or a pointer suitable to be passed to </a:t>
            </a:r>
            <a:r>
              <a:rPr lang="en-IN" b="1" dirty="0" smtClean="0">
                <a:latin typeface="Arial" pitchFamily="34" charset="0"/>
                <a:cs typeface="Arial" pitchFamily="34" charset="0"/>
              </a:rPr>
              <a:t>free</a:t>
            </a:r>
            <a:r>
              <a:rPr lang="en-IN" dirty="0" smtClean="0">
                <a:latin typeface="Arial" pitchFamily="34" charset="0"/>
                <a:cs typeface="Arial" pitchFamily="34" charset="0"/>
              </a:rPr>
              <a:t>() is returned</a:t>
            </a:r>
            <a:r>
              <a:rPr lang="en-IN" u="sng" dirty="0" smtClean="0">
                <a:latin typeface="Arial" pitchFamily="34" charset="0"/>
                <a:cs typeface="Arial" pitchFamily="34" charset="0"/>
              </a:rPr>
              <a:t>.</a:t>
            </a:r>
            <a:r>
              <a:rPr lang="en-IN" dirty="0" smtClean="0">
                <a:latin typeface="Arial" pitchFamily="34" charset="0"/>
                <a:cs typeface="Arial" pitchFamily="34" charset="0"/>
              </a:rPr>
              <a:t> </a:t>
            </a:r>
            <a:r>
              <a:rPr lang="en-IN" u="sng" dirty="0" smtClean="0">
                <a:latin typeface="Arial" pitchFamily="34" charset="0"/>
                <a:cs typeface="Arial" pitchFamily="34" charset="0"/>
              </a:rPr>
              <a:t>If </a:t>
            </a:r>
            <a:r>
              <a:rPr lang="en-IN" b="1" u="sng" dirty="0" err="1" smtClean="0">
                <a:latin typeface="Arial" pitchFamily="34" charset="0"/>
                <a:cs typeface="Arial" pitchFamily="34" charset="0"/>
              </a:rPr>
              <a:t>realloc</a:t>
            </a:r>
            <a:r>
              <a:rPr lang="en-IN" u="sng" dirty="0" smtClean="0">
                <a:latin typeface="Arial" pitchFamily="34" charset="0"/>
                <a:cs typeface="Arial" pitchFamily="34" charset="0"/>
              </a:rPr>
              <a:t>() fails the original block is left untouched; it is not freed or moved.</a:t>
            </a:r>
            <a:endParaRPr lang="en-IN" u="sng"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200329"/>
          </a:xfrm>
          <a:prstGeom prst="rect">
            <a:avLst/>
          </a:prstGeom>
          <a:noFill/>
        </p:spPr>
        <p:txBody>
          <a:bodyPr wrap="square" rtlCol="0">
            <a:spAutoFit/>
          </a:bodyPr>
          <a:lstStyle/>
          <a:p>
            <a:r>
              <a:rPr lang="en-IN" sz="2400" dirty="0" smtClean="0">
                <a:latin typeface="Arial" pitchFamily="34" charset="0"/>
                <a:cs typeface="Arial" pitchFamily="34" charset="0"/>
              </a:rPr>
              <a:t>A simple program to show the use of </a:t>
            </a:r>
            <a:r>
              <a:rPr lang="en-IN" sz="2400" dirty="0" err="1" smtClean="0">
                <a:latin typeface="Arial" pitchFamily="34" charset="0"/>
                <a:cs typeface="Arial" pitchFamily="34" charset="0"/>
              </a:rPr>
              <a:t>malloc</a:t>
            </a:r>
            <a:r>
              <a:rPr lang="en-IN" sz="2400" dirty="0" smtClean="0">
                <a:latin typeface="Arial" pitchFamily="34" charset="0"/>
                <a:cs typeface="Arial" pitchFamily="34" charset="0"/>
              </a:rPr>
              <a:t> and </a:t>
            </a:r>
            <a:r>
              <a:rPr lang="en-IN" sz="2400" dirty="0" err="1" smtClean="0">
                <a:latin typeface="Arial" pitchFamily="34" charset="0"/>
                <a:cs typeface="Arial" pitchFamily="34" charset="0"/>
              </a:rPr>
              <a:t>realloc</a:t>
            </a:r>
            <a:endParaRPr lang="en-IN" sz="2400" dirty="0" smtClean="0">
              <a:latin typeface="Arial" pitchFamily="34" charset="0"/>
              <a:cs typeface="Arial" pitchFamily="34" charset="0"/>
            </a:endParaRPr>
          </a:p>
          <a:p>
            <a:endParaRPr lang="en-IN" sz="2400" u="sng"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smtClean="0">
                <a:latin typeface="Arial" pitchFamily="34" charset="0"/>
                <a:cs typeface="Arial" pitchFamily="34" charset="0"/>
                <a:hlinkClick r:id="rId2" action="ppaction://hlinkfile"/>
              </a:rPr>
              <a:t>program</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93757"/>
          </a:xfrm>
          <a:prstGeom prst="rect">
            <a:avLst/>
          </a:prstGeom>
          <a:noFill/>
        </p:spPr>
        <p:txBody>
          <a:bodyPr wrap="square" rtlCol="0">
            <a:spAutoFit/>
          </a:bodyPr>
          <a:lstStyle/>
          <a:p>
            <a:r>
              <a:rPr lang="en-IN" sz="2000" dirty="0" smtClean="0">
                <a:latin typeface="Arial" pitchFamily="34" charset="0"/>
                <a:cs typeface="Arial" pitchFamily="34" charset="0"/>
              </a:rPr>
              <a:t>Write a program that will read an arbitrary number of proverbs from the keyboard and store them in memory that’s allocated at runtime. the program should then </a:t>
            </a:r>
          </a:p>
          <a:p>
            <a:pPr marL="457200" indent="-457200">
              <a:buFont typeface="+mj-lt"/>
              <a:buAutoNum type="arabicPeriod"/>
            </a:pPr>
            <a:r>
              <a:rPr lang="en-IN" sz="2000" dirty="0" smtClean="0">
                <a:latin typeface="Arial" pitchFamily="34" charset="0"/>
                <a:cs typeface="Arial" pitchFamily="34" charset="0"/>
              </a:rPr>
              <a:t>output the proverbs </a:t>
            </a:r>
          </a:p>
          <a:p>
            <a:r>
              <a:rPr lang="en-IN" sz="2000" dirty="0" smtClean="0">
                <a:latin typeface="Arial" pitchFamily="34" charset="0"/>
                <a:cs typeface="Arial" pitchFamily="34" charset="0"/>
              </a:rPr>
              <a:t>The program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Write a program in C to perform the following:</a:t>
            </a:r>
          </a:p>
          <a:p>
            <a:pPr marL="342900" indent="-342900">
              <a:buAutoNum type="arabicPeriod"/>
            </a:pPr>
            <a:r>
              <a:rPr lang="en-IN" dirty="0" smtClean="0">
                <a:latin typeface="Arial" pitchFamily="34" charset="0"/>
                <a:cs typeface="Arial" pitchFamily="34" charset="0"/>
              </a:rPr>
              <a:t>Allow the user to key in data for many records</a:t>
            </a:r>
          </a:p>
          <a:p>
            <a:pPr marL="342900" indent="-342900">
              <a:buAutoNum type="arabicPeriod"/>
            </a:pPr>
            <a:r>
              <a:rPr lang="en-IN" dirty="0" smtClean="0">
                <a:latin typeface="Arial" pitchFamily="34" charset="0"/>
                <a:cs typeface="Arial" pitchFamily="34" charset="0"/>
              </a:rPr>
              <a:t>Each record should be a structure containing the following information:</a:t>
            </a:r>
          </a:p>
          <a:p>
            <a:pPr marL="800100" lvl="1" indent="-342900">
              <a:buFont typeface="+mj-lt"/>
              <a:buAutoNum type="alphaLcPeriod"/>
            </a:pPr>
            <a:r>
              <a:rPr lang="en-IN" dirty="0" smtClean="0">
                <a:latin typeface="Arial" pitchFamily="34" charset="0"/>
                <a:cs typeface="Arial" pitchFamily="34" charset="0"/>
              </a:rPr>
              <a:t>Title of the book</a:t>
            </a:r>
          </a:p>
          <a:p>
            <a:pPr marL="800100" lvl="1" indent="-342900">
              <a:buFont typeface="+mj-lt"/>
              <a:buAutoNum type="alphaLcPeriod"/>
            </a:pPr>
            <a:r>
              <a:rPr lang="en-IN" dirty="0" smtClean="0">
                <a:latin typeface="Arial" pitchFamily="34" charset="0"/>
                <a:cs typeface="Arial" pitchFamily="34" charset="0"/>
              </a:rPr>
              <a:t>Name of the author</a:t>
            </a:r>
          </a:p>
          <a:p>
            <a:pPr marL="800100" lvl="1" indent="-342900">
              <a:buFont typeface="+mj-lt"/>
              <a:buAutoNum type="alphaLcPeriod"/>
            </a:pPr>
            <a:r>
              <a:rPr lang="en-IN" dirty="0" smtClean="0">
                <a:latin typeface="Arial" pitchFamily="34" charset="0"/>
                <a:cs typeface="Arial" pitchFamily="34" charset="0"/>
              </a:rPr>
              <a:t>Year of publication</a:t>
            </a:r>
          </a:p>
          <a:p>
            <a:pPr marL="800100" lvl="1" indent="-342900">
              <a:buFont typeface="+mj-lt"/>
              <a:buAutoNum type="alphaLcPeriod"/>
            </a:pPr>
            <a:r>
              <a:rPr lang="en-IN" dirty="0" smtClean="0">
                <a:latin typeface="Arial" pitchFamily="34" charset="0"/>
                <a:cs typeface="Arial" pitchFamily="34" charset="0"/>
              </a:rPr>
              <a:t>Price</a:t>
            </a:r>
          </a:p>
          <a:p>
            <a:pPr marL="342900" indent="-342900">
              <a:buAutoNum type="arabicPeriod"/>
            </a:pPr>
            <a:r>
              <a:rPr lang="en-IN" dirty="0" smtClean="0">
                <a:latin typeface="Arial" pitchFamily="34" charset="0"/>
                <a:cs typeface="Arial" pitchFamily="34" charset="0"/>
              </a:rPr>
              <a:t>Display all the information given by the user.</a:t>
            </a:r>
          </a:p>
          <a:p>
            <a:pPr marL="342900" indent="-342900">
              <a:buAutoNum type="arabicPeriod"/>
            </a:pPr>
            <a:r>
              <a:rPr lang="en-IN" dirty="0" smtClean="0">
                <a:latin typeface="Arial" pitchFamily="34" charset="0"/>
                <a:cs typeface="Arial" pitchFamily="34" charset="0"/>
              </a:rPr>
              <a:t>You need to use dynamic memory allocation for all the relevant variables</a:t>
            </a:r>
          </a:p>
          <a:p>
            <a:pPr marL="342900" indent="-342900">
              <a:buAutoNum type="arabicPeriod"/>
            </a:pPr>
            <a:r>
              <a:rPr lang="en-IN" dirty="0" smtClean="0">
                <a:latin typeface="Arial" pitchFamily="34" charset="0"/>
                <a:cs typeface="Arial" pitchFamily="34" charset="0"/>
              </a:rPr>
              <a:t>Split the program into as many functions as you can</a:t>
            </a:r>
          </a:p>
          <a:p>
            <a:pPr marL="342900" indent="-342900">
              <a:buAutoNum type="arabicPeriod"/>
            </a:pPr>
            <a:r>
              <a:rPr lang="en-IN" dirty="0" smtClean="0">
                <a:latin typeface="Arial" pitchFamily="34" charset="0"/>
                <a:cs typeface="Arial" pitchFamily="34" charset="0"/>
              </a:rPr>
              <a:t>Define your own header file and include that in the .c file</a:t>
            </a:r>
          </a:p>
          <a:p>
            <a:pPr marL="342900" indent="-342900"/>
            <a:r>
              <a:rPr lang="en-IN" dirty="0" smtClean="0">
                <a:latin typeface="Arial" pitchFamily="34" charset="0"/>
                <a:cs typeface="Arial" pitchFamily="34" charset="0"/>
              </a:rPr>
              <a:t>The program is </a:t>
            </a:r>
            <a:r>
              <a:rPr lang="en-IN" dirty="0" smtClean="0">
                <a:latin typeface="Arial" pitchFamily="34" charset="0"/>
                <a:cs typeface="Arial" pitchFamily="34" charset="0"/>
                <a:hlinkClick r:id="rId3" action="ppaction://hlinkfile"/>
              </a:rPr>
              <a:t>here</a:t>
            </a:r>
            <a:r>
              <a:rPr lang="en-IN" dirty="0" smtClean="0">
                <a:latin typeface="Arial" pitchFamily="34" charset="0"/>
                <a:cs typeface="Arial" pitchFamily="34" charset="0"/>
              </a:rPr>
              <a:t>.</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 calcmode="lin" valueType="num">
                                      <p:cBhvr additive="base">
                                        <p:cTn id="6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anim calcmode="lin" valueType="num">
                                      <p:cBhvr additive="base">
                                        <p:cTn id="7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 calcmode="lin" valueType="num">
                                      <p:cBhvr additive="base">
                                        <p:cTn id="7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 calcmode="lin" valueType="num">
                                      <p:cBhvr additive="base">
                                        <p:cTn id="8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Allocating memory for a two-dimensional array</a:t>
            </a:r>
          </a:p>
          <a:p>
            <a:pPr marL="457200" indent="-457200" fontAlgn="base"/>
            <a:r>
              <a:rPr lang="en-IN" sz="2000" u="sng" dirty="0" smtClean="0">
                <a:latin typeface="Arial" pitchFamily="34" charset="0"/>
                <a:cs typeface="Arial" pitchFamily="34" charset="0"/>
              </a:rPr>
              <a:t>Using a single pointer</a:t>
            </a:r>
            <a:r>
              <a:rPr lang="en-IN" sz="2000" b="1" dirty="0" smtClean="0">
                <a:latin typeface="Arial" pitchFamily="34" charset="0"/>
                <a:cs typeface="Arial" pitchFamily="34" charset="0"/>
              </a:rPr>
              <a:t>:</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A simple way is to allocate memory block of size r*c and access elements using simple pointer arithmetic.</a:t>
            </a:r>
          </a:p>
          <a:p>
            <a:pPr marL="457200" indent="-457200" fontAlgn="base"/>
            <a:r>
              <a:rPr lang="en-IN" sz="2000" dirty="0" smtClean="0">
                <a:latin typeface="Arial" pitchFamily="34" charset="0"/>
                <a:cs typeface="Arial" pitchFamily="34" charset="0"/>
              </a:rPr>
              <a:t>	The code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pPr marL="457200" indent="-457200" fontAlgn="base"/>
            <a:r>
              <a:rPr lang="en-IN" sz="2000" u="sng" dirty="0" smtClean="0">
                <a:latin typeface="Arial" pitchFamily="34" charset="0"/>
                <a:cs typeface="Arial" pitchFamily="34" charset="0"/>
              </a:rPr>
              <a:t>Using an array of pointers</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We can create an array of pointers of size r. Note that from C99, C language allows variable sized arrays. After creating an array of pointers, we can dynamically allocate memory for every row.</a:t>
            </a:r>
          </a:p>
          <a:p>
            <a:pPr marL="457200" indent="-457200" fontAlgn="base"/>
            <a:r>
              <a:rPr lang="en-IN" sz="2000" dirty="0" smtClean="0">
                <a:latin typeface="Arial" pitchFamily="34" charset="0"/>
                <a:cs typeface="Arial" pitchFamily="34" charset="0"/>
              </a:rPr>
              <a:t>	The program is </a:t>
            </a:r>
            <a:r>
              <a:rPr lang="en-IN" sz="2000" dirty="0" smtClean="0">
                <a:latin typeface="Arial" pitchFamily="34" charset="0"/>
                <a:cs typeface="Arial" pitchFamily="34" charset="0"/>
                <a:hlinkClick r:id="rId3" action="ppaction://hlinkfile"/>
              </a:rPr>
              <a:t>here</a:t>
            </a:r>
            <a:r>
              <a:rPr lang="en-IN" sz="2000" dirty="0" smtClean="0">
                <a:latin typeface="Arial" pitchFamily="34" charset="0"/>
                <a:cs typeface="Arial" pitchFamily="34" charset="0"/>
              </a:rPr>
              <a:t>.</a:t>
            </a:r>
          </a:p>
          <a:p>
            <a:pPr marL="457200" indent="-457200" fontAlgn="base"/>
            <a:r>
              <a:rPr lang="en-IN" sz="2000" u="sng" dirty="0" smtClean="0">
                <a:latin typeface="Arial" pitchFamily="34" charset="0"/>
                <a:cs typeface="Arial" pitchFamily="34" charset="0"/>
              </a:rPr>
              <a:t>Using pointer to a pointer</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We can create an array of pointers also dynamically using a double pointer. Once we have an array of pointers allocated dynamically, we can dynamically allocate memory for every row like method 2</a:t>
            </a:r>
          </a:p>
          <a:p>
            <a:pPr marL="457200" indent="-457200" fontAlgn="base"/>
            <a:r>
              <a:rPr lang="en-IN" sz="2000" dirty="0" smtClean="0">
                <a:latin typeface="Arial" pitchFamily="34" charset="0"/>
                <a:cs typeface="Arial" pitchFamily="34" charset="0"/>
              </a:rPr>
              <a:t>	The program is </a:t>
            </a:r>
            <a:r>
              <a:rPr lang="en-IN" sz="2000" dirty="0" smtClean="0">
                <a:latin typeface="Arial" pitchFamily="34" charset="0"/>
                <a:cs typeface="Arial" pitchFamily="34" charset="0"/>
                <a:hlinkClick r:id="rId4" action="ppaction://hlinkfile"/>
              </a:rPr>
              <a:t>here</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u="sng" dirty="0" smtClean="0">
                <a:latin typeface="Arial" pitchFamily="34" charset="0"/>
                <a:cs typeface="Arial" pitchFamily="34" charset="0"/>
              </a:rPr>
              <a:t>Pointers to Structures as structure members</a:t>
            </a:r>
          </a:p>
          <a:p>
            <a:r>
              <a:rPr lang="en-IN" dirty="0" smtClean="0">
                <a:latin typeface="Arial" pitchFamily="34" charset="0"/>
                <a:cs typeface="Arial" pitchFamily="34" charset="0"/>
              </a:rPr>
              <a:t>Any pointer can be a member of a structure. This includes a pointer that points to a structure. A pointer structure member that points to the same type of structure is also permitted. </a:t>
            </a:r>
            <a:r>
              <a:rPr lang="en-IN" u="sng" dirty="0" smtClean="0">
                <a:latin typeface="Arial" pitchFamily="34" charset="0"/>
                <a:cs typeface="Arial" pitchFamily="34" charset="0"/>
              </a:rPr>
              <a:t>This is called a self-referential structure</a:t>
            </a:r>
            <a:r>
              <a:rPr lang="en-IN" dirty="0" smtClean="0">
                <a:latin typeface="Arial" pitchFamily="34" charset="0"/>
                <a:cs typeface="Arial" pitchFamily="34" charset="0"/>
              </a:rPr>
              <a:t>. </a:t>
            </a:r>
          </a:p>
          <a:p>
            <a:endParaRPr lang="en-IN" sz="2000" dirty="0" smtClean="0">
              <a:latin typeface="Arial" pitchFamily="34" charset="0"/>
              <a:cs typeface="Arial" pitchFamily="34" charset="0"/>
            </a:endParaRPr>
          </a:p>
          <a:p>
            <a:pPr fontAlgn="base"/>
            <a:r>
              <a:rPr lang="en-IN" b="1" u="sng" dirty="0" smtClean="0">
                <a:latin typeface="Arial" pitchFamily="34" charset="0"/>
                <a:cs typeface="Arial" pitchFamily="34" charset="0"/>
              </a:rPr>
              <a:t>Linked List</a:t>
            </a:r>
          </a:p>
          <a:p>
            <a:pPr fontAlgn="base"/>
            <a:r>
              <a:rPr lang="en-IN" dirty="0" smtClean="0">
                <a:latin typeface="Arial" pitchFamily="34" charset="0"/>
                <a:cs typeface="Arial" pitchFamily="34" charset="0"/>
              </a:rPr>
              <a:t>Like arrays, Linked List is a linear data structure</a:t>
            </a:r>
            <a:r>
              <a:rPr lang="en-IN" u="sng" dirty="0" smtClean="0">
                <a:latin typeface="Arial" pitchFamily="34" charset="0"/>
                <a:cs typeface="Arial" pitchFamily="34" charset="0"/>
              </a:rPr>
              <a:t>. Unlike arrays, linked list elements are not stored at contiguous location</a:t>
            </a:r>
            <a:r>
              <a:rPr lang="en-IN" dirty="0" smtClean="0">
                <a:latin typeface="Arial" pitchFamily="34" charset="0"/>
                <a:cs typeface="Arial" pitchFamily="34" charset="0"/>
              </a:rPr>
              <a:t>; the elements are linked using pointers.</a:t>
            </a:r>
          </a:p>
          <a:p>
            <a:pPr fontAlgn="base"/>
            <a:endParaRPr lang="en-IN" dirty="0" smtClean="0">
              <a:latin typeface="Arial" pitchFamily="34" charset="0"/>
              <a:cs typeface="Arial" pitchFamily="34" charset="0"/>
            </a:endParaRPr>
          </a:p>
          <a:p>
            <a:pPr fontAlgn="base"/>
            <a:r>
              <a:rPr lang="en-IN" b="1" dirty="0" smtClean="0">
                <a:latin typeface="Arial" pitchFamily="34" charset="0"/>
                <a:cs typeface="Arial" pitchFamily="34" charset="0"/>
              </a:rPr>
              <a:t>Why Linked List?</a:t>
            </a:r>
            <a:r>
              <a:rPr lang="en-IN" dirty="0" smtClean="0">
                <a:latin typeface="Arial" pitchFamily="34" charset="0"/>
                <a:cs typeface="Arial" pitchFamily="34" charset="0"/>
              </a:rPr>
              <a:t/>
            </a:r>
            <a:br>
              <a:rPr lang="en-IN" dirty="0" smtClean="0">
                <a:latin typeface="Arial" pitchFamily="34" charset="0"/>
                <a:cs typeface="Arial" pitchFamily="34" charset="0"/>
              </a:rPr>
            </a:br>
            <a:r>
              <a:rPr lang="en-IN" dirty="0" smtClean="0">
                <a:latin typeface="Arial" pitchFamily="34" charset="0"/>
                <a:cs typeface="Arial" pitchFamily="34" charset="0"/>
              </a:rPr>
              <a:t>Arrays can be used to store linear data of similar types, but arrays have following limitations.</a:t>
            </a:r>
          </a:p>
          <a:p>
            <a:pPr marL="457200" indent="-457200" fontAlgn="base">
              <a:buFont typeface="+mj-lt"/>
              <a:buAutoNum type="arabicPeriod"/>
            </a:pPr>
            <a:r>
              <a:rPr lang="en-IN" dirty="0" smtClean="0">
                <a:latin typeface="Arial" pitchFamily="34" charset="0"/>
                <a:cs typeface="Arial" pitchFamily="34" charset="0"/>
              </a:rPr>
              <a:t>The size of the arrays is fixed: So we must know the upper limit on the number of elements in advance. Also, generally, the allocated memory is equal to the upper limit irrespective of the usage.</a:t>
            </a:r>
          </a:p>
          <a:p>
            <a:pPr marL="457200" indent="-457200" fontAlgn="base">
              <a:buFont typeface="+mj-lt"/>
              <a:buAutoNum type="arabicPeriod"/>
            </a:pPr>
            <a:r>
              <a:rPr lang="en-IN" dirty="0" smtClean="0">
                <a:latin typeface="Arial" pitchFamily="34" charset="0"/>
                <a:cs typeface="Arial" pitchFamily="34" charset="0"/>
              </a:rPr>
              <a:t>Inserting a new element in an array of elements is expensive, because room has to be created for the new elements and to create room existing elements have to shifted.</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Running the program</a:t>
            </a:r>
            <a:endParaRPr lang="en-IN" sz="2000" b="1" u="sng" dirty="0">
              <a:latin typeface="Arial" pitchFamily="34" charset="0"/>
              <a:cs typeface="Arial" pitchFamily="34" charset="0"/>
            </a:endParaRPr>
          </a:p>
          <a:p>
            <a:r>
              <a:rPr lang="en-IN" sz="2000" dirty="0">
                <a:latin typeface="Arial" pitchFamily="34" charset="0"/>
                <a:cs typeface="Arial" pitchFamily="34" charset="0"/>
              </a:rPr>
              <a:t>To run the program, just use:</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run</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a:t>
            </a:r>
            <a:r>
              <a:rPr lang="en-IN" sz="2000" dirty="0">
                <a:latin typeface="Arial" pitchFamily="34" charset="0"/>
                <a:cs typeface="Arial" pitchFamily="34" charset="0"/>
              </a:rPr>
              <a:t>runs the program</a:t>
            </a:r>
            <a:r>
              <a:rPr lang="en-IN" sz="2000" dirty="0" smtClean="0">
                <a:latin typeface="Arial" pitchFamily="34" charset="0"/>
                <a:cs typeface="Arial" pitchFamily="34" charset="0"/>
              </a:rPr>
              <a:t>. If </a:t>
            </a:r>
            <a:r>
              <a:rPr lang="en-IN" sz="2000" dirty="0">
                <a:latin typeface="Arial" pitchFamily="34" charset="0"/>
                <a:cs typeface="Arial" pitchFamily="34" charset="0"/>
              </a:rPr>
              <a:t>it has no serious problems (i.e. the normal program </a:t>
            </a:r>
            <a:r>
              <a:rPr lang="en-IN" sz="2000" dirty="0" smtClean="0">
                <a:latin typeface="Arial" pitchFamily="34" charset="0"/>
                <a:cs typeface="Arial" pitchFamily="34" charset="0"/>
              </a:rPr>
              <a:t>didn’t get </a:t>
            </a:r>
            <a:r>
              <a:rPr lang="en-IN" sz="2000" dirty="0">
                <a:latin typeface="Arial" pitchFamily="34" charset="0"/>
                <a:cs typeface="Arial" pitchFamily="34" charset="0"/>
              </a:rPr>
              <a:t>a segmentation fault, etc.), the program should run </a:t>
            </a:r>
            <a:r>
              <a:rPr lang="en-IN" sz="2000" dirty="0" smtClean="0">
                <a:latin typeface="Arial" pitchFamily="34" charset="0"/>
                <a:cs typeface="Arial" pitchFamily="34" charset="0"/>
              </a:rPr>
              <a:t>fine here </a:t>
            </a:r>
            <a:r>
              <a:rPr lang="en-IN" sz="2000" dirty="0">
                <a:latin typeface="Arial" pitchFamily="34" charset="0"/>
                <a:cs typeface="Arial" pitchFamily="34" charset="0"/>
              </a:rPr>
              <a:t>too.</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a:t>
            </a:r>
            <a:r>
              <a:rPr lang="en-IN" sz="2000" dirty="0">
                <a:latin typeface="Arial" pitchFamily="34" charset="0"/>
                <a:cs typeface="Arial" pitchFamily="34" charset="0"/>
              </a:rPr>
              <a:t>the program did have issues, then you (should) get </a:t>
            </a:r>
            <a:r>
              <a:rPr lang="en-IN" sz="2000" dirty="0" smtClean="0">
                <a:latin typeface="Arial" pitchFamily="34" charset="0"/>
                <a:cs typeface="Arial" pitchFamily="34" charset="0"/>
              </a:rPr>
              <a:t>some useful </a:t>
            </a:r>
            <a:r>
              <a:rPr lang="en-IN" sz="2000" dirty="0">
                <a:latin typeface="Arial" pitchFamily="34" charset="0"/>
                <a:cs typeface="Arial" pitchFamily="34" charset="0"/>
              </a:rPr>
              <a:t>information like the line number where it crashed, </a:t>
            </a:r>
            <a:r>
              <a:rPr lang="en-IN" sz="2000" dirty="0" smtClean="0">
                <a:latin typeface="Arial" pitchFamily="34" charset="0"/>
                <a:cs typeface="Arial" pitchFamily="34" charset="0"/>
              </a:rPr>
              <a:t>and parameters </a:t>
            </a:r>
            <a:r>
              <a:rPr lang="en-IN" sz="2000" dirty="0">
                <a:latin typeface="Arial" pitchFamily="34" charset="0"/>
                <a:cs typeface="Arial" pitchFamily="34" charset="0"/>
              </a:rPr>
              <a:t>to the function that caused the error: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a:t>
            </a:r>
            <a:r>
              <a:rPr lang="en-IN" sz="2000" dirty="0">
                <a:latin typeface="Arial" pitchFamily="34" charset="0"/>
                <a:cs typeface="Arial" pitchFamily="34" charset="0"/>
              </a:rPr>
              <a:t>received signal SIGSEGV, Segmentation fault.</a:t>
            </a:r>
          </a:p>
          <a:p>
            <a:r>
              <a:rPr lang="en-IN" sz="2000" dirty="0">
                <a:latin typeface="Arial" pitchFamily="34" charset="0"/>
                <a:cs typeface="Arial" pitchFamily="34" charset="0"/>
              </a:rPr>
              <a:t>0x0000000000400524 in sum array region (</a:t>
            </a:r>
            <a:r>
              <a:rPr lang="en-IN" sz="2000" dirty="0" err="1">
                <a:latin typeface="Arial" pitchFamily="34" charset="0"/>
                <a:cs typeface="Arial" pitchFamily="34" charset="0"/>
              </a:rPr>
              <a:t>arr</a:t>
            </a:r>
            <a:r>
              <a:rPr lang="en-IN" sz="2000" dirty="0">
                <a:latin typeface="Arial" pitchFamily="34" charset="0"/>
                <a:cs typeface="Arial" pitchFamily="34" charset="0"/>
              </a:rPr>
              <a:t>=0x7fffc902a270, r1=2, c1=5</a:t>
            </a:r>
            <a:r>
              <a:rPr lang="en-IN" sz="2000" dirty="0" smtClean="0">
                <a:latin typeface="Arial" pitchFamily="34" charset="0"/>
                <a:cs typeface="Arial" pitchFamily="34" charset="0"/>
              </a:rPr>
              <a:t>, r2=4</a:t>
            </a:r>
            <a:r>
              <a:rPr lang="en-IN" sz="2000" dirty="0">
                <a:latin typeface="Arial" pitchFamily="34" charset="0"/>
                <a:cs typeface="Arial" pitchFamily="34" charset="0"/>
              </a:rPr>
              <a:t>, c2=6) at sum-array-region2.c:12</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Deletion is also expensive with arrays unless some special techniques are used.</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Advantages of linked lists over arrays</a:t>
            </a:r>
          </a:p>
          <a:p>
            <a:pPr marL="457200" indent="-457200">
              <a:buFont typeface="+mj-lt"/>
              <a:buAutoNum type="arabicPeriod"/>
            </a:pPr>
            <a:r>
              <a:rPr lang="en-IN" sz="2000" dirty="0" smtClean="0">
                <a:latin typeface="Arial" pitchFamily="34" charset="0"/>
                <a:cs typeface="Arial" pitchFamily="34" charset="0"/>
              </a:rPr>
              <a:t>Dynamic size</a:t>
            </a:r>
          </a:p>
          <a:p>
            <a:pPr marL="457200" indent="-457200">
              <a:buFont typeface="+mj-lt"/>
              <a:buAutoNum type="arabicPeriod"/>
            </a:pPr>
            <a:r>
              <a:rPr lang="en-IN" sz="2000" dirty="0" smtClean="0">
                <a:latin typeface="Arial" pitchFamily="34" charset="0"/>
                <a:cs typeface="Arial" pitchFamily="34" charset="0"/>
              </a:rPr>
              <a:t>Ease of insertion/deletion</a:t>
            </a:r>
          </a:p>
          <a:p>
            <a:endParaRPr lang="en-IN" sz="2000" dirty="0" smtClean="0">
              <a:latin typeface="Arial" pitchFamily="34" charset="0"/>
              <a:cs typeface="Arial" pitchFamily="34" charset="0"/>
            </a:endParaRPr>
          </a:p>
          <a:p>
            <a:pPr marL="457200" indent="-457200"/>
            <a:r>
              <a:rPr lang="en-IN" sz="2000" b="1" dirty="0" smtClean="0">
                <a:latin typeface="Arial" pitchFamily="34" charset="0"/>
                <a:cs typeface="Arial" pitchFamily="34" charset="0"/>
              </a:rPr>
              <a:t>Drawbacks:</a:t>
            </a:r>
          </a:p>
          <a:p>
            <a:pPr marL="457200" indent="-457200">
              <a:buFont typeface="+mj-lt"/>
              <a:buAutoNum type="arabicPeriod"/>
            </a:pPr>
            <a:r>
              <a:rPr lang="en-IN" sz="2000" dirty="0" smtClean="0">
                <a:latin typeface="Arial" pitchFamily="34" charset="0"/>
                <a:cs typeface="Arial" pitchFamily="34" charset="0"/>
              </a:rPr>
              <a:t>Random access is not allowed. We have to access elements sequentially starting from the first node. So we cannot do binary search with linked lists efficiently with its default implementation. </a:t>
            </a:r>
          </a:p>
          <a:p>
            <a:pPr marL="457200" indent="-457200">
              <a:buFont typeface="+mj-lt"/>
              <a:buAutoNum type="arabicPeriod"/>
            </a:pPr>
            <a:r>
              <a:rPr lang="en-IN" sz="2000" dirty="0" smtClean="0">
                <a:latin typeface="Arial" pitchFamily="34" charset="0"/>
                <a:cs typeface="Arial" pitchFamily="34" charset="0"/>
              </a:rPr>
              <a:t>Extra memory space for a pointer is required with each element of the list.</a:t>
            </a:r>
          </a:p>
          <a:p>
            <a:pPr marL="457200" indent="-457200">
              <a:buFont typeface="+mj-lt"/>
              <a:buAutoNum type="arabicPeriod"/>
            </a:pPr>
            <a:r>
              <a:rPr lang="en-IN" sz="2000" dirty="0" smtClean="0">
                <a:latin typeface="Arial" pitchFamily="34" charset="0"/>
                <a:cs typeface="Arial" pitchFamily="34" charset="0"/>
              </a:rPr>
              <a:t>Not cache friendly. Since array elements are contiguous locations, there is locality of reference which is not there in case of linked lists.</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dirty="0" smtClean="0">
                <a:latin typeface="Arial" pitchFamily="34" charset="0"/>
                <a:cs typeface="Arial" pitchFamily="34" charset="0"/>
              </a:rPr>
              <a:t>Representation: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A linked list is represented by a pointer to the first node of the linked list. The first node is called head. If the linked list is empty, then value of head is NULL.</a:t>
            </a:r>
            <a:br>
              <a:rPr lang="en-IN" sz="2000" dirty="0" smtClean="0">
                <a:latin typeface="Arial" pitchFamily="34" charset="0"/>
                <a:cs typeface="Arial" pitchFamily="34" charset="0"/>
              </a:rPr>
            </a:b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Each node in a list consists of at least two parts:</a:t>
            </a:r>
            <a:br>
              <a:rPr lang="en-IN" sz="2000" dirty="0" smtClean="0">
                <a:latin typeface="Arial" pitchFamily="34" charset="0"/>
                <a:cs typeface="Arial" pitchFamily="34" charset="0"/>
              </a:rPr>
            </a:br>
            <a:r>
              <a:rPr lang="en-IN" sz="2000" dirty="0" smtClean="0">
                <a:latin typeface="Arial" pitchFamily="34" charset="0"/>
                <a:cs typeface="Arial" pitchFamily="34" charset="0"/>
              </a:rPr>
              <a:t>1) data</a:t>
            </a:r>
            <a:br>
              <a:rPr lang="en-IN" sz="2000" dirty="0" smtClean="0">
                <a:latin typeface="Arial" pitchFamily="34" charset="0"/>
                <a:cs typeface="Arial" pitchFamily="34" charset="0"/>
              </a:rPr>
            </a:br>
            <a:r>
              <a:rPr lang="en-IN" sz="2000" dirty="0" smtClean="0">
                <a:latin typeface="Arial" pitchFamily="34" charset="0"/>
                <a:cs typeface="Arial" pitchFamily="34" charset="0"/>
              </a:rPr>
              <a:t>2) Pointer (Or Reference) to the next node</a:t>
            </a:r>
            <a:br>
              <a:rPr lang="en-IN" sz="2000" dirty="0" smtClean="0">
                <a:latin typeface="Arial" pitchFamily="34" charset="0"/>
                <a:cs typeface="Arial" pitchFamily="34" charset="0"/>
              </a:rPr>
            </a:br>
            <a:r>
              <a:rPr lang="en-IN" sz="2000" dirty="0" smtClean="0">
                <a:latin typeface="Arial" pitchFamily="34" charset="0"/>
                <a:cs typeface="Arial" pitchFamily="34" charset="0"/>
              </a:rPr>
              <a:t>In C, we can represent a node using structures. Below is an example of a linked list node with an integer data.</a:t>
            </a:r>
          </a:p>
          <a:p>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A linked list node </a:t>
            </a:r>
          </a:p>
          <a:p>
            <a:pPr fontAlgn="base"/>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Node </a:t>
            </a:r>
          </a:p>
          <a:p>
            <a:pPr fontAlgn="base"/>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data; </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Node *next; </a:t>
            </a:r>
          </a:p>
          <a:p>
            <a:pPr fontAlgn="base"/>
            <a:r>
              <a:rPr lang="en-IN" sz="2000" dirty="0" smtClean="0">
                <a:latin typeface="Arial" pitchFamily="34" charset="0"/>
                <a:cs typeface="Arial" pitchFamily="34" charset="0"/>
              </a:rPr>
              <a:t>};</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u="sng" dirty="0" smtClean="0">
                <a:latin typeface="Arial" pitchFamily="34" charset="0"/>
                <a:cs typeface="Arial" pitchFamily="34" charset="0"/>
              </a:rPr>
              <a:t>Inserting a node in a list</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dirty="0" smtClean="0">
                <a:latin typeface="Arial" pitchFamily="34" charset="0"/>
                <a:cs typeface="Arial" pitchFamily="34" charset="0"/>
              </a:rPr>
              <a:t>A node can be added in three ways</a:t>
            </a:r>
          </a:p>
          <a:p>
            <a:pPr marL="457200" indent="-457200">
              <a:buFont typeface="+mj-lt"/>
              <a:buAutoNum type="arabicPeriod"/>
            </a:pPr>
            <a:r>
              <a:rPr lang="en-IN" sz="2400" dirty="0" smtClean="0">
                <a:latin typeface="Arial" pitchFamily="34" charset="0"/>
                <a:cs typeface="Arial" pitchFamily="34" charset="0"/>
              </a:rPr>
              <a:t>At the front of the linked list (As the first node in the list)</a:t>
            </a:r>
          </a:p>
          <a:p>
            <a:pPr marL="457200" indent="-457200">
              <a:buFont typeface="+mj-lt"/>
              <a:buAutoNum type="arabicPeriod"/>
            </a:pPr>
            <a:r>
              <a:rPr lang="en-IN" sz="2400" dirty="0" smtClean="0">
                <a:latin typeface="Arial" pitchFamily="34" charset="0"/>
                <a:cs typeface="Arial" pitchFamily="34" charset="0"/>
              </a:rPr>
              <a:t>After a given node.</a:t>
            </a:r>
          </a:p>
          <a:p>
            <a:pPr marL="457200" indent="-457200">
              <a:buFont typeface="+mj-lt"/>
              <a:buAutoNum type="arabicPeriod"/>
            </a:pPr>
            <a:r>
              <a:rPr lang="en-IN" sz="2400" dirty="0" smtClean="0">
                <a:latin typeface="Arial" pitchFamily="34" charset="0"/>
                <a:cs typeface="Arial" pitchFamily="34" charset="0"/>
              </a:rPr>
              <a:t>At the end of the linked list (As the last node)</a:t>
            </a:r>
          </a:p>
          <a:p>
            <a:pPr marL="457200" indent="-457200">
              <a:buFont typeface="+mj-lt"/>
              <a:buAutoNum type="arabicPeriod"/>
            </a:pPr>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We will look at the program.</a:t>
            </a:r>
          </a:p>
          <a:p>
            <a:pPr marL="457200" indent="-457200"/>
            <a:endParaRPr lang="en-IN" sz="2400" dirty="0" smtClean="0">
              <a:latin typeface="Arial" pitchFamily="34" charset="0"/>
              <a:cs typeface="Arial" pitchFamily="34" charset="0"/>
            </a:endParaRPr>
          </a:p>
          <a:p>
            <a:pPr marL="457200" indent="-457200">
              <a:buFont typeface="+mj-lt"/>
              <a:buAutoNum type="arabicPeriod"/>
            </a:pPr>
            <a:endParaRPr lang="en-IN" sz="2400" dirty="0" smtClean="0">
              <a:latin typeface="Arial" pitchFamily="34" charset="0"/>
              <a:cs typeface="Arial" pitchFamily="34" charset="0"/>
            </a:endParaRPr>
          </a:p>
          <a:p>
            <a:pPr marL="457200" indent="-457200"/>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400" b="1" u="sng" dirty="0" smtClean="0">
                <a:latin typeface="Arial" pitchFamily="34" charset="0"/>
                <a:cs typeface="Arial" pitchFamily="34" charset="0"/>
              </a:rPr>
              <a:t>Deleting a node from a list</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dirty="0" smtClean="0">
                <a:latin typeface="Arial" pitchFamily="34" charset="0"/>
                <a:cs typeface="Arial" pitchFamily="34" charset="0"/>
              </a:rPr>
              <a:t>The node which is to be deleted can be:</a:t>
            </a:r>
          </a:p>
          <a:p>
            <a:pPr marL="457200" indent="-457200">
              <a:buFont typeface="+mj-lt"/>
              <a:buAutoNum type="arabicPeriod"/>
            </a:pPr>
            <a:r>
              <a:rPr lang="en-IN" sz="2400" dirty="0" smtClean="0">
                <a:latin typeface="Arial" pitchFamily="34" charset="0"/>
                <a:cs typeface="Arial" pitchFamily="34" charset="0"/>
              </a:rPr>
              <a:t>The first node in the list</a:t>
            </a:r>
          </a:p>
          <a:p>
            <a:pPr marL="457200" indent="-457200">
              <a:buFont typeface="+mj-lt"/>
              <a:buAutoNum type="arabicPeriod"/>
            </a:pPr>
            <a:r>
              <a:rPr lang="en-IN" sz="2400" dirty="0" smtClean="0">
                <a:latin typeface="Arial" pitchFamily="34" charset="0"/>
                <a:cs typeface="Arial" pitchFamily="34" charset="0"/>
              </a:rPr>
              <a:t>The last node in the list</a:t>
            </a:r>
          </a:p>
          <a:p>
            <a:pPr marL="457200" indent="-457200">
              <a:buFont typeface="+mj-lt"/>
              <a:buAutoNum type="arabicPeriod"/>
            </a:pPr>
            <a:r>
              <a:rPr lang="en-IN" sz="2400" dirty="0" smtClean="0">
                <a:latin typeface="Arial" pitchFamily="34" charset="0"/>
                <a:cs typeface="Arial" pitchFamily="34" charset="0"/>
              </a:rPr>
              <a:t>Anywhere in the list</a:t>
            </a:r>
          </a:p>
          <a:p>
            <a:pPr marL="457200" indent="-457200">
              <a:buFont typeface="+mj-lt"/>
              <a:buAutoNum type="arabicPeriod"/>
            </a:pPr>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We will look at the program now.</a:t>
            </a:r>
          </a:p>
          <a:p>
            <a:pPr marL="457200" indent="-457200"/>
            <a:endParaRPr lang="en-IN" sz="2400" dirty="0" smtClean="0">
              <a:latin typeface="Arial" pitchFamily="34" charset="0"/>
              <a:cs typeface="Arial" pitchFamily="34" charset="0"/>
            </a:endParaRPr>
          </a:p>
          <a:p>
            <a:pPr marL="457200" indent="-457200">
              <a:buFont typeface="+mj-lt"/>
              <a:buAutoNum type="arabicPeriod"/>
            </a:pPr>
            <a:endParaRPr lang="en-IN" sz="2400" dirty="0" smtClean="0">
              <a:latin typeface="Arial" pitchFamily="34" charset="0"/>
              <a:cs typeface="Arial" pitchFamily="34" charset="0"/>
            </a:endParaRPr>
          </a:p>
          <a:p>
            <a:pPr marL="457200" indent="-457200"/>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b="1" dirty="0" smtClean="0">
                <a:latin typeface="Arial" pitchFamily="34" charset="0"/>
                <a:cs typeface="Arial" pitchFamily="34" charset="0"/>
              </a:rPr>
              <a:t>Reversing the nodes in a list</a:t>
            </a:r>
          </a:p>
          <a:p>
            <a:r>
              <a:rPr lang="en-IN" sz="2400" dirty="0" smtClean="0">
                <a:latin typeface="Arial" pitchFamily="34" charset="0"/>
                <a:cs typeface="Arial" pitchFamily="34" charset="0"/>
              </a:rPr>
              <a:t>The links have to be rearranged such that the last node becomes the head and the direction of the “next” pointer changes.</a:t>
            </a:r>
          </a:p>
          <a:p>
            <a:endParaRPr lang="en-IN" sz="2400" b="1" u="sng" dirty="0" smtClean="0">
              <a:latin typeface="Arial" pitchFamily="34" charset="0"/>
              <a:cs typeface="Arial" pitchFamily="34" charset="0"/>
            </a:endParaRPr>
          </a:p>
          <a:p>
            <a:pPr marL="457200" indent="-457200"/>
            <a:r>
              <a:rPr lang="en-IN" sz="2400" b="1" dirty="0" smtClean="0">
                <a:latin typeface="Arial" pitchFamily="34" charset="0"/>
                <a:cs typeface="Arial" pitchFamily="34" charset="0"/>
              </a:rPr>
              <a:t>Sorting the nodes (Bubble sort)</a:t>
            </a:r>
          </a:p>
          <a:p>
            <a:pPr marL="457200" indent="-457200"/>
            <a:r>
              <a:rPr lang="en-IN" sz="2400" dirty="0" smtClean="0">
                <a:latin typeface="Arial" pitchFamily="34" charset="0"/>
                <a:cs typeface="Arial" pitchFamily="34" charset="0"/>
              </a:rPr>
              <a:t>Sort the nodes in the increasing order of “data”. </a:t>
            </a:r>
          </a:p>
          <a:p>
            <a:pPr marL="457200" indent="-457200">
              <a:buFont typeface="Arial" pitchFamily="34" charset="0"/>
              <a:buChar char="•"/>
            </a:pPr>
            <a:r>
              <a:rPr lang="en-US" sz="2400" dirty="0" smtClean="0">
                <a:latin typeface="Arial" pitchFamily="34" charset="0"/>
                <a:cs typeface="Arial" pitchFamily="34" charset="0"/>
              </a:rPr>
              <a:t>This sorting algorithm is a comparison-based algorithm in which each pair of adjacent elements is compared and the elements are swapped if they are not in order.</a:t>
            </a:r>
            <a:endParaRPr lang="en-IN" sz="2400" dirty="0" smtClean="0">
              <a:latin typeface="Arial" pitchFamily="34" charset="0"/>
              <a:cs typeface="Arial" pitchFamily="34" charset="0"/>
            </a:endParaRPr>
          </a:p>
          <a:p>
            <a:pPr marL="457200" indent="-457200"/>
            <a:endParaRPr lang="en-IN"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00042"/>
            <a:ext cx="8010580" cy="461665"/>
          </a:xfrm>
          <a:prstGeom prst="rect">
            <a:avLst/>
          </a:prstGeom>
          <a:noFill/>
        </p:spPr>
        <p:txBody>
          <a:bodyPr wrap="square" rtlCol="0">
            <a:spAutoFit/>
          </a:bodyPr>
          <a:lstStyle/>
          <a:p>
            <a:pPr marL="457200" indent="-457200"/>
            <a:r>
              <a:rPr lang="en-IN" sz="2400" dirty="0" smtClean="0">
                <a:latin typeface="Arial" pitchFamily="34" charset="0"/>
                <a:cs typeface="Arial" pitchFamily="34" charset="0"/>
              </a:rPr>
              <a:t>An example</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Bubble So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Bubble Sort"/>
          <p:cNvPicPr>
            <a:picLocks noChangeAspect="1" noChangeArrowheads="1"/>
          </p:cNvPicPr>
          <p:nvPr/>
        </p:nvPicPr>
        <p:blipFill>
          <a:blip r:embed="rId3"/>
          <a:srcRect/>
          <a:stretch>
            <a:fillRect/>
          </a:stretch>
        </p:blipFill>
        <p:spPr bwMode="auto">
          <a:xfrm>
            <a:off x="285720" y="1285860"/>
            <a:ext cx="2904720" cy="642942"/>
          </a:xfrm>
          <a:prstGeom prst="rect">
            <a:avLst/>
          </a:prstGeom>
          <a:noFill/>
        </p:spPr>
      </p:pic>
      <p:pic>
        <p:nvPicPr>
          <p:cNvPr id="1030" name="Picture 6" descr="Bubble Sort"/>
          <p:cNvPicPr>
            <a:picLocks noChangeAspect="1" noChangeArrowheads="1"/>
          </p:cNvPicPr>
          <p:nvPr/>
        </p:nvPicPr>
        <p:blipFill>
          <a:blip r:embed="rId4"/>
          <a:srcRect/>
          <a:stretch>
            <a:fillRect/>
          </a:stretch>
        </p:blipFill>
        <p:spPr bwMode="auto">
          <a:xfrm>
            <a:off x="3286116" y="1285860"/>
            <a:ext cx="2904720" cy="642942"/>
          </a:xfrm>
          <a:prstGeom prst="rect">
            <a:avLst/>
          </a:prstGeom>
          <a:noFill/>
        </p:spPr>
      </p:pic>
      <p:pic>
        <p:nvPicPr>
          <p:cNvPr id="1032" name="Picture 8" descr="Bubble Sort"/>
          <p:cNvPicPr>
            <a:picLocks noChangeAspect="1" noChangeArrowheads="1"/>
          </p:cNvPicPr>
          <p:nvPr/>
        </p:nvPicPr>
        <p:blipFill>
          <a:blip r:embed="rId5"/>
          <a:srcRect/>
          <a:stretch>
            <a:fillRect/>
          </a:stretch>
        </p:blipFill>
        <p:spPr bwMode="auto">
          <a:xfrm>
            <a:off x="6286512" y="1285860"/>
            <a:ext cx="2904720" cy="642942"/>
          </a:xfrm>
          <a:prstGeom prst="rect">
            <a:avLst/>
          </a:prstGeom>
          <a:noFill/>
        </p:spPr>
      </p:pic>
      <p:pic>
        <p:nvPicPr>
          <p:cNvPr id="1034" name="Picture 10" descr="Bubble Sort"/>
          <p:cNvPicPr>
            <a:picLocks noChangeAspect="1" noChangeArrowheads="1"/>
          </p:cNvPicPr>
          <p:nvPr/>
        </p:nvPicPr>
        <p:blipFill>
          <a:blip r:embed="rId6"/>
          <a:srcRect/>
          <a:stretch>
            <a:fillRect/>
          </a:stretch>
        </p:blipFill>
        <p:spPr bwMode="auto">
          <a:xfrm>
            <a:off x="214283" y="2428868"/>
            <a:ext cx="3071834" cy="679932"/>
          </a:xfrm>
          <a:prstGeom prst="rect">
            <a:avLst/>
          </a:prstGeom>
          <a:noFill/>
        </p:spPr>
      </p:pic>
      <p:pic>
        <p:nvPicPr>
          <p:cNvPr id="1036" name="Picture 12" descr="Bubble Sort"/>
          <p:cNvPicPr>
            <a:picLocks noChangeAspect="1" noChangeArrowheads="1"/>
          </p:cNvPicPr>
          <p:nvPr/>
        </p:nvPicPr>
        <p:blipFill>
          <a:blip r:embed="rId7"/>
          <a:srcRect/>
          <a:stretch>
            <a:fillRect/>
          </a:stretch>
        </p:blipFill>
        <p:spPr bwMode="auto">
          <a:xfrm>
            <a:off x="3286116" y="2428868"/>
            <a:ext cx="2904720" cy="642942"/>
          </a:xfrm>
          <a:prstGeom prst="rect">
            <a:avLst/>
          </a:prstGeom>
          <a:noFill/>
        </p:spPr>
      </p:pic>
      <p:pic>
        <p:nvPicPr>
          <p:cNvPr id="1038" name="Picture 14" descr="Bubble Sort"/>
          <p:cNvPicPr>
            <a:picLocks noChangeAspect="1" noChangeArrowheads="1"/>
          </p:cNvPicPr>
          <p:nvPr/>
        </p:nvPicPr>
        <p:blipFill>
          <a:blip r:embed="rId8"/>
          <a:srcRect/>
          <a:stretch>
            <a:fillRect/>
          </a:stretch>
        </p:blipFill>
        <p:spPr bwMode="auto">
          <a:xfrm>
            <a:off x="6286512" y="2500306"/>
            <a:ext cx="2904720" cy="642942"/>
          </a:xfrm>
          <a:prstGeom prst="rect">
            <a:avLst/>
          </a:prstGeom>
          <a:noFill/>
        </p:spPr>
      </p:pic>
      <p:pic>
        <p:nvPicPr>
          <p:cNvPr id="1040" name="Picture 16" descr="Bubble Sort"/>
          <p:cNvPicPr>
            <a:picLocks noChangeAspect="1" noChangeArrowheads="1"/>
          </p:cNvPicPr>
          <p:nvPr/>
        </p:nvPicPr>
        <p:blipFill>
          <a:blip r:embed="rId9"/>
          <a:srcRect/>
          <a:stretch>
            <a:fillRect/>
          </a:stretch>
        </p:blipFill>
        <p:spPr bwMode="auto">
          <a:xfrm>
            <a:off x="214282" y="3643314"/>
            <a:ext cx="2904720" cy="642942"/>
          </a:xfrm>
          <a:prstGeom prst="rect">
            <a:avLst/>
          </a:prstGeom>
          <a:noFill/>
        </p:spPr>
      </p:pic>
      <p:pic>
        <p:nvPicPr>
          <p:cNvPr id="1042" name="Picture 18" descr="Bubble Sort"/>
          <p:cNvPicPr>
            <a:picLocks noChangeAspect="1" noChangeArrowheads="1"/>
          </p:cNvPicPr>
          <p:nvPr/>
        </p:nvPicPr>
        <p:blipFill>
          <a:blip r:embed="rId10"/>
          <a:srcRect/>
          <a:stretch>
            <a:fillRect/>
          </a:stretch>
        </p:blipFill>
        <p:spPr bwMode="auto">
          <a:xfrm>
            <a:off x="3286116" y="3714752"/>
            <a:ext cx="2581973" cy="571504"/>
          </a:xfrm>
          <a:prstGeom prst="rect">
            <a:avLst/>
          </a:prstGeom>
          <a:noFill/>
        </p:spPr>
      </p:pic>
      <p:pic>
        <p:nvPicPr>
          <p:cNvPr id="1044" name="Picture 20" descr="Bubble Sort"/>
          <p:cNvPicPr>
            <a:picLocks noChangeAspect="1" noChangeArrowheads="1"/>
          </p:cNvPicPr>
          <p:nvPr/>
        </p:nvPicPr>
        <p:blipFill>
          <a:blip r:embed="rId11"/>
          <a:srcRect/>
          <a:stretch>
            <a:fillRect/>
          </a:stretch>
        </p:blipFill>
        <p:spPr bwMode="auto">
          <a:xfrm>
            <a:off x="6143636" y="3714752"/>
            <a:ext cx="2904720" cy="642942"/>
          </a:xfrm>
          <a:prstGeom prst="rect">
            <a:avLst/>
          </a:prstGeom>
          <a:noFill/>
        </p:spPr>
      </p:pic>
      <p:pic>
        <p:nvPicPr>
          <p:cNvPr id="1046" name="Picture 22" descr="Bubble Sort"/>
          <p:cNvPicPr>
            <a:picLocks noChangeAspect="1" noChangeArrowheads="1"/>
          </p:cNvPicPr>
          <p:nvPr/>
        </p:nvPicPr>
        <p:blipFill>
          <a:blip r:embed="rId12"/>
          <a:srcRect/>
          <a:stretch>
            <a:fillRect/>
          </a:stretch>
        </p:blipFill>
        <p:spPr bwMode="auto">
          <a:xfrm>
            <a:off x="214282" y="4857760"/>
            <a:ext cx="2904720" cy="642942"/>
          </a:xfrm>
          <a:prstGeom prst="rect">
            <a:avLst/>
          </a:prstGeom>
          <a:noFill/>
        </p:spPr>
      </p:pic>
      <p:pic>
        <p:nvPicPr>
          <p:cNvPr id="1048" name="Picture 24" descr="Bubble Sort"/>
          <p:cNvPicPr>
            <a:picLocks noChangeAspect="1" noChangeArrowheads="1"/>
          </p:cNvPicPr>
          <p:nvPr/>
        </p:nvPicPr>
        <p:blipFill>
          <a:blip r:embed="rId13"/>
          <a:srcRect/>
          <a:stretch>
            <a:fillRect/>
          </a:stretch>
        </p:blipFill>
        <p:spPr bwMode="auto">
          <a:xfrm>
            <a:off x="3500430" y="4929198"/>
            <a:ext cx="2904720" cy="642942"/>
          </a:xfrm>
          <a:prstGeom prst="rect">
            <a:avLst/>
          </a:prstGeom>
          <a:noFill/>
        </p:spPr>
      </p:pic>
      <p:pic>
        <p:nvPicPr>
          <p:cNvPr id="1050" name="Picture 26" descr="Bubble Sort"/>
          <p:cNvPicPr>
            <a:picLocks noChangeAspect="1" noChangeArrowheads="1"/>
          </p:cNvPicPr>
          <p:nvPr/>
        </p:nvPicPr>
        <p:blipFill>
          <a:blip r:embed="rId14"/>
          <a:srcRect/>
          <a:stretch>
            <a:fillRect/>
          </a:stretch>
        </p:blipFill>
        <p:spPr bwMode="auto">
          <a:xfrm>
            <a:off x="6500826" y="4786322"/>
            <a:ext cx="2581973" cy="5715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pPr marL="457200" indent="-457200"/>
            <a:r>
              <a:rPr lang="en-IN" sz="2400" b="1" dirty="0" smtClean="0">
                <a:latin typeface="Arial" pitchFamily="34" charset="0"/>
                <a:cs typeface="Arial" pitchFamily="34" charset="0"/>
              </a:rPr>
              <a:t>Linear Search</a:t>
            </a:r>
          </a:p>
          <a:p>
            <a:pPr marL="457200" indent="-457200"/>
            <a:r>
              <a:rPr lang="en-IN" sz="2400" dirty="0" smtClean="0">
                <a:latin typeface="Arial" pitchFamily="34" charset="0"/>
                <a:cs typeface="Arial" pitchFamily="34" charset="0"/>
              </a:rPr>
              <a:t>Brute force method – Compare the key with data in all the</a:t>
            </a:r>
          </a:p>
          <a:p>
            <a:pPr marL="457200" indent="-457200"/>
            <a:r>
              <a:rPr lang="en-IN" sz="2400" dirty="0" smtClean="0">
                <a:latin typeface="Arial" pitchFamily="34" charset="0"/>
                <a:cs typeface="Arial" pitchFamily="34" charset="0"/>
              </a:rPr>
              <a:t> nodes. If found, return true, else false.</a:t>
            </a:r>
          </a:p>
          <a:p>
            <a:pPr marL="457200" indent="-457200"/>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The program will be discussed now.</a:t>
            </a:r>
          </a:p>
          <a:p>
            <a:pPr marL="457200" indent="-457200"/>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The full program is </a:t>
            </a:r>
            <a:r>
              <a:rPr lang="en-IN" sz="2400" dirty="0" smtClean="0">
                <a:latin typeface="Arial" pitchFamily="34" charset="0"/>
                <a:cs typeface="Arial" pitchFamily="34" charset="0"/>
                <a:hlinkClick r:id="rId2" action="ppaction://hlinkfile"/>
              </a:rPr>
              <a:t>here</a:t>
            </a:r>
            <a:r>
              <a:rPr lang="en-IN" sz="2400" dirty="0" smtClean="0">
                <a:latin typeface="Arial" pitchFamily="34" charset="0"/>
                <a:cs typeface="Arial" pitchFamily="34" charset="0"/>
              </a:rPr>
              <a:t>.</a:t>
            </a:r>
          </a:p>
          <a:p>
            <a:pPr marL="457200" indent="-457200"/>
            <a:endParaRPr lang="en-IN" sz="2400" dirty="0" smtClean="0">
              <a:latin typeface="Arial" pitchFamily="34" charset="0"/>
              <a:cs typeface="Arial" pitchFamily="34" charset="0"/>
            </a:endParaRPr>
          </a:p>
          <a:p>
            <a:pPr marL="457200" indent="-457200"/>
            <a:r>
              <a:rPr lang="en-IN" sz="2400" dirty="0" smtClean="0">
                <a:latin typeface="Arial" pitchFamily="34" charset="0"/>
                <a:cs typeface="Arial" pitchFamily="34" charset="0"/>
              </a:rPr>
              <a:t>Implementation of the linked list using double pointer is in this </a:t>
            </a:r>
            <a:r>
              <a:rPr lang="en-IN" sz="2400" dirty="0" smtClean="0">
                <a:latin typeface="Arial" pitchFamily="34" charset="0"/>
                <a:cs typeface="Arial" pitchFamily="34" charset="0"/>
                <a:hlinkClick r:id="rId3" action="ppaction://hlinkfile"/>
              </a:rPr>
              <a:t>program </a:t>
            </a:r>
            <a:r>
              <a:rPr lang="en-IN" sz="2400" dirty="0" smtClean="0">
                <a:latin typeface="Arial" pitchFamily="34" charset="0"/>
                <a:cs typeface="Arial" pitchFamily="34" charset="0"/>
              </a:rPr>
              <a:t>and </a:t>
            </a:r>
            <a:r>
              <a:rPr lang="en-IN" sz="2400" dirty="0" smtClean="0">
                <a:latin typeface="Arial" pitchFamily="34" charset="0"/>
                <a:cs typeface="Arial" pitchFamily="34" charset="0"/>
                <a:hlinkClick r:id="rId4" action="ppaction://hlinkfile"/>
              </a:rPr>
              <a:t>this</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477875"/>
          </a:xfrm>
          <a:prstGeom prst="rect">
            <a:avLst/>
          </a:prstGeom>
          <a:noFill/>
        </p:spPr>
        <p:txBody>
          <a:bodyPr wrap="square" rtlCol="0">
            <a:spAutoFit/>
          </a:bodyPr>
          <a:lstStyle/>
          <a:p>
            <a:r>
              <a:rPr lang="en-IN" sz="2000" b="1" u="sng" dirty="0" smtClean="0">
                <a:latin typeface="Arial" pitchFamily="34" charset="0"/>
                <a:cs typeface="Arial" pitchFamily="34" charset="0"/>
              </a:rPr>
              <a:t>What if bugs are present in the program?</a:t>
            </a:r>
          </a:p>
          <a:p>
            <a:r>
              <a:rPr lang="en-IN" sz="2000" dirty="0">
                <a:latin typeface="Arial" pitchFamily="34" charset="0"/>
                <a:cs typeface="Arial" pitchFamily="34" charset="0"/>
              </a:rPr>
              <a:t>Okay, so you’ve run it successfully. But you don’t need </a:t>
            </a:r>
            <a:r>
              <a:rPr lang="en-IN" sz="2000" dirty="0" err="1">
                <a:latin typeface="Arial" pitchFamily="34" charset="0"/>
                <a:cs typeface="Arial" pitchFamily="34" charset="0"/>
              </a:rPr>
              <a:t>gdb</a:t>
            </a:r>
            <a:r>
              <a:rPr lang="en-IN" sz="2000" dirty="0">
                <a:latin typeface="Arial" pitchFamily="34" charset="0"/>
                <a:cs typeface="Arial" pitchFamily="34" charset="0"/>
              </a:rPr>
              <a:t> </a:t>
            </a:r>
            <a:r>
              <a:rPr lang="en-IN" sz="2000" dirty="0" smtClean="0">
                <a:latin typeface="Arial" pitchFamily="34" charset="0"/>
                <a:cs typeface="Arial" pitchFamily="34" charset="0"/>
              </a:rPr>
              <a:t>for that</a:t>
            </a:r>
            <a:r>
              <a:rPr lang="en-IN" sz="2000" dirty="0">
                <a:latin typeface="Arial" pitchFamily="34" charset="0"/>
                <a:cs typeface="Arial" pitchFamily="34" charset="0"/>
              </a:rPr>
              <a:t>. What if the program isn’t working?</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Basic </a:t>
            </a:r>
            <a:r>
              <a:rPr lang="en-IN" sz="2000" dirty="0">
                <a:latin typeface="Arial" pitchFamily="34" charset="0"/>
                <a:cs typeface="Arial" pitchFamily="34" charset="0"/>
              </a:rPr>
              <a:t>idea</a:t>
            </a:r>
          </a:p>
          <a:p>
            <a:r>
              <a:rPr lang="en-IN" sz="2000" dirty="0">
                <a:latin typeface="Arial" pitchFamily="34" charset="0"/>
                <a:cs typeface="Arial" pitchFamily="34" charset="0"/>
              </a:rPr>
              <a:t>Chances are if this is the case, you don’t want to run the </a:t>
            </a:r>
            <a:r>
              <a:rPr lang="en-IN" sz="2000" dirty="0" smtClean="0">
                <a:latin typeface="Arial" pitchFamily="34" charset="0"/>
                <a:cs typeface="Arial" pitchFamily="34" charset="0"/>
              </a:rPr>
              <a:t>program without </a:t>
            </a:r>
            <a:r>
              <a:rPr lang="en-IN" sz="2000" dirty="0">
                <a:latin typeface="Arial" pitchFamily="34" charset="0"/>
                <a:cs typeface="Arial" pitchFamily="34" charset="0"/>
              </a:rPr>
              <a:t>any stopping, breaking, etc. Otherwise, you’ll just rush past </a:t>
            </a:r>
            <a:r>
              <a:rPr lang="en-IN" sz="2000" dirty="0" smtClean="0">
                <a:latin typeface="Arial" pitchFamily="34" charset="0"/>
                <a:cs typeface="Arial" pitchFamily="34" charset="0"/>
              </a:rPr>
              <a:t>the error </a:t>
            </a:r>
            <a:r>
              <a:rPr lang="en-IN" sz="2000" dirty="0">
                <a:latin typeface="Arial" pitchFamily="34" charset="0"/>
                <a:cs typeface="Arial" pitchFamily="34" charset="0"/>
              </a:rPr>
              <a:t>and never find the root of the issue. So, you’ll want to step </a:t>
            </a:r>
            <a:r>
              <a:rPr lang="en-IN" sz="2000" dirty="0" smtClean="0">
                <a:latin typeface="Arial" pitchFamily="34" charset="0"/>
                <a:cs typeface="Arial" pitchFamily="34" charset="0"/>
              </a:rPr>
              <a:t>through your </a:t>
            </a:r>
            <a:r>
              <a:rPr lang="en-IN" sz="2000" dirty="0">
                <a:latin typeface="Arial" pitchFamily="34" charset="0"/>
                <a:cs typeface="Arial" pitchFamily="34" charset="0"/>
              </a:rPr>
              <a:t>code a bit at a time, until you arrive upon the error.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a:t>
            </a:r>
            <a:r>
              <a:rPr lang="en-IN" sz="2000" dirty="0">
                <a:latin typeface="Arial" pitchFamily="34" charset="0"/>
                <a:cs typeface="Arial" pitchFamily="34" charset="0"/>
              </a:rPr>
              <a:t>brings us to the next set of commands. . .</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86090"/>
          </a:xfrm>
          <a:prstGeom prst="rect">
            <a:avLst/>
          </a:prstGeom>
          <a:noFill/>
        </p:spPr>
        <p:txBody>
          <a:bodyPr wrap="square" rtlCol="0">
            <a:spAutoFit/>
          </a:bodyPr>
          <a:lstStyle/>
          <a:p>
            <a:r>
              <a:rPr lang="en-IN" sz="2000" b="1" u="sng" dirty="0" smtClean="0">
                <a:latin typeface="Arial" pitchFamily="34" charset="0"/>
                <a:cs typeface="Arial" pitchFamily="34" charset="0"/>
              </a:rPr>
              <a:t>Setting breakpoints</a:t>
            </a:r>
          </a:p>
          <a:p>
            <a:r>
              <a:rPr lang="en-IN" dirty="0">
                <a:latin typeface="Arial" pitchFamily="34" charset="0"/>
                <a:cs typeface="Arial" pitchFamily="34" charset="0"/>
              </a:rPr>
              <a:t>Breakpoints can be used to stop the program run in the middle, </a:t>
            </a:r>
            <a:r>
              <a:rPr lang="en-IN" dirty="0" smtClean="0">
                <a:latin typeface="Arial" pitchFamily="34" charset="0"/>
                <a:cs typeface="Arial" pitchFamily="34" charset="0"/>
              </a:rPr>
              <a:t>at a </a:t>
            </a:r>
            <a:r>
              <a:rPr lang="en-IN" dirty="0">
                <a:latin typeface="Arial" pitchFamily="34" charset="0"/>
                <a:cs typeface="Arial" pitchFamily="34" charset="0"/>
              </a:rPr>
              <a:t>designated point. The simplest way is the command “break.”</a:t>
            </a:r>
          </a:p>
          <a:p>
            <a:r>
              <a:rPr lang="en-IN" dirty="0" smtClean="0">
                <a:latin typeface="Arial" pitchFamily="34" charset="0"/>
                <a:cs typeface="Arial" pitchFamily="34" charset="0"/>
              </a:rPr>
              <a:t>This </a:t>
            </a:r>
            <a:r>
              <a:rPr lang="en-IN" dirty="0">
                <a:latin typeface="Arial" pitchFamily="34" charset="0"/>
                <a:cs typeface="Arial" pitchFamily="34" charset="0"/>
              </a:rPr>
              <a:t>sets a breakpoint at a specified file-line pair:</a:t>
            </a:r>
          </a:p>
          <a:p>
            <a:endParaRPr lang="en-IN" dirty="0" smtClean="0">
              <a:latin typeface="Arial" pitchFamily="34" charset="0"/>
              <a:cs typeface="Arial" pitchFamily="34" charset="0"/>
            </a:endParaRPr>
          </a:p>
          <a:p>
            <a:r>
              <a:rPr lang="en-IN" dirty="0" smtClean="0">
                <a:latin typeface="Arial" pitchFamily="34" charset="0"/>
                <a:cs typeface="Arial" pitchFamily="34" charset="0"/>
              </a:rPr>
              <a:t>(</a:t>
            </a:r>
            <a:r>
              <a:rPr lang="en-IN" dirty="0" err="1">
                <a:latin typeface="Arial" pitchFamily="34" charset="0"/>
                <a:cs typeface="Arial" pitchFamily="34" charset="0"/>
              </a:rPr>
              <a:t>gdb</a:t>
            </a:r>
            <a:r>
              <a:rPr lang="en-IN" dirty="0">
                <a:latin typeface="Arial" pitchFamily="34" charset="0"/>
                <a:cs typeface="Arial" pitchFamily="34" charset="0"/>
              </a:rPr>
              <a:t>) break file1.c:6</a:t>
            </a:r>
          </a:p>
          <a:p>
            <a:r>
              <a:rPr lang="en-IN" dirty="0" smtClean="0">
                <a:latin typeface="Arial" pitchFamily="34" charset="0"/>
                <a:cs typeface="Arial" pitchFamily="34" charset="0"/>
              </a:rPr>
              <a:t>This </a:t>
            </a:r>
            <a:r>
              <a:rPr lang="en-IN" dirty="0">
                <a:latin typeface="Arial" pitchFamily="34" charset="0"/>
                <a:cs typeface="Arial" pitchFamily="34" charset="0"/>
              </a:rPr>
              <a:t>sets a breakpoint at line 6, of file1.c. Now, if the </a:t>
            </a:r>
            <a:r>
              <a:rPr lang="en-IN" dirty="0" smtClean="0">
                <a:latin typeface="Arial" pitchFamily="34" charset="0"/>
                <a:cs typeface="Arial" pitchFamily="34" charset="0"/>
              </a:rPr>
              <a:t>program ever </a:t>
            </a:r>
            <a:r>
              <a:rPr lang="en-IN" dirty="0">
                <a:latin typeface="Arial" pitchFamily="34" charset="0"/>
                <a:cs typeface="Arial" pitchFamily="34" charset="0"/>
              </a:rPr>
              <a:t>reaches that location when running, the program will </a:t>
            </a:r>
            <a:r>
              <a:rPr lang="en-IN" dirty="0" smtClean="0">
                <a:latin typeface="Arial" pitchFamily="34" charset="0"/>
                <a:cs typeface="Arial" pitchFamily="34" charset="0"/>
              </a:rPr>
              <a:t>pause and </a:t>
            </a:r>
            <a:r>
              <a:rPr lang="en-IN" dirty="0">
                <a:latin typeface="Arial" pitchFamily="34" charset="0"/>
                <a:cs typeface="Arial" pitchFamily="34" charset="0"/>
              </a:rPr>
              <a:t>prompt you for another command.</a:t>
            </a:r>
          </a:p>
          <a:p>
            <a:endParaRPr lang="en-IN" dirty="0" smtClean="0">
              <a:latin typeface="Arial" pitchFamily="34" charset="0"/>
              <a:cs typeface="Arial" pitchFamily="34" charset="0"/>
            </a:endParaRPr>
          </a:p>
          <a:p>
            <a:r>
              <a:rPr lang="en-IN" dirty="0" smtClean="0">
                <a:latin typeface="Arial" pitchFamily="34" charset="0"/>
                <a:cs typeface="Arial" pitchFamily="34" charset="0"/>
              </a:rPr>
              <a:t>Tip</a:t>
            </a:r>
            <a:endParaRPr lang="en-IN" dirty="0">
              <a:latin typeface="Arial" pitchFamily="34" charset="0"/>
              <a:cs typeface="Arial" pitchFamily="34" charset="0"/>
            </a:endParaRPr>
          </a:p>
          <a:p>
            <a:r>
              <a:rPr lang="en-IN" dirty="0">
                <a:latin typeface="Arial" pitchFamily="34" charset="0"/>
                <a:cs typeface="Arial" pitchFamily="34" charset="0"/>
              </a:rPr>
              <a:t>You can set as many breakpoints as you want, and the </a:t>
            </a:r>
            <a:r>
              <a:rPr lang="en-IN" dirty="0" smtClean="0">
                <a:latin typeface="Arial" pitchFamily="34" charset="0"/>
                <a:cs typeface="Arial" pitchFamily="34" charset="0"/>
              </a:rPr>
              <a:t>program should </a:t>
            </a:r>
            <a:r>
              <a:rPr lang="en-IN" dirty="0">
                <a:latin typeface="Arial" pitchFamily="34" charset="0"/>
                <a:cs typeface="Arial" pitchFamily="34" charset="0"/>
              </a:rPr>
              <a:t>stop execution if it reaches any of them</a:t>
            </a:r>
            <a:r>
              <a:rPr lang="en-IN" dirty="0" smtClean="0">
                <a:latin typeface="Arial" pitchFamily="34" charset="0"/>
                <a:cs typeface="Arial" pitchFamily="34" charset="0"/>
              </a:rPr>
              <a:t>.</a:t>
            </a:r>
          </a:p>
          <a:p>
            <a:endParaRPr lang="en-IN" dirty="0">
              <a:latin typeface="Arial" pitchFamily="34" charset="0"/>
              <a:cs typeface="Arial" pitchFamily="34" charset="0"/>
            </a:endParaRPr>
          </a:p>
          <a:p>
            <a:r>
              <a:rPr lang="en-IN" dirty="0">
                <a:latin typeface="Arial" pitchFamily="34" charset="0"/>
                <a:cs typeface="Arial" pitchFamily="34" charset="0"/>
              </a:rPr>
              <a:t>You can also tell </a:t>
            </a:r>
            <a:r>
              <a:rPr lang="en-IN" dirty="0" err="1">
                <a:latin typeface="Arial" pitchFamily="34" charset="0"/>
                <a:cs typeface="Arial" pitchFamily="34" charset="0"/>
              </a:rPr>
              <a:t>gdb</a:t>
            </a:r>
            <a:r>
              <a:rPr lang="en-IN" dirty="0">
                <a:latin typeface="Arial" pitchFamily="34" charset="0"/>
                <a:cs typeface="Arial" pitchFamily="34" charset="0"/>
              </a:rPr>
              <a:t> to break at a particular function. </a:t>
            </a:r>
            <a:r>
              <a:rPr lang="en-IN" dirty="0" smtClean="0">
                <a:latin typeface="Arial" pitchFamily="34" charset="0"/>
                <a:cs typeface="Arial" pitchFamily="34" charset="0"/>
              </a:rPr>
              <a:t>Suppose you </a:t>
            </a:r>
            <a:r>
              <a:rPr lang="en-IN" dirty="0">
                <a:latin typeface="Arial" pitchFamily="34" charset="0"/>
                <a:cs typeface="Arial" pitchFamily="34" charset="0"/>
              </a:rPr>
              <a:t>have a function my </a:t>
            </a:r>
            <a:r>
              <a:rPr lang="en-IN" dirty="0" err="1">
                <a:latin typeface="Arial" pitchFamily="34" charset="0"/>
                <a:cs typeface="Arial" pitchFamily="34" charset="0"/>
              </a:rPr>
              <a:t>func</a:t>
            </a:r>
            <a:r>
              <a:rPr lang="en-IN" dirty="0">
                <a:latin typeface="Arial" pitchFamily="34" charset="0"/>
                <a:cs typeface="Arial" pitchFamily="34" charset="0"/>
              </a:rPr>
              <a:t>:</a:t>
            </a:r>
          </a:p>
          <a:p>
            <a:r>
              <a:rPr lang="en-IN" dirty="0" err="1">
                <a:latin typeface="Arial" pitchFamily="34" charset="0"/>
                <a:cs typeface="Arial" pitchFamily="34" charset="0"/>
              </a:rPr>
              <a:t>int</a:t>
            </a:r>
            <a:r>
              <a:rPr lang="en-IN" dirty="0">
                <a:latin typeface="Arial" pitchFamily="34" charset="0"/>
                <a:cs typeface="Arial" pitchFamily="34" charset="0"/>
              </a:rPr>
              <a:t> my </a:t>
            </a:r>
            <a:r>
              <a:rPr lang="en-IN" dirty="0" err="1">
                <a:latin typeface="Arial" pitchFamily="34" charset="0"/>
                <a:cs typeface="Arial" pitchFamily="34" charset="0"/>
              </a:rPr>
              <a:t>func</a:t>
            </a:r>
            <a:r>
              <a:rPr lang="en-IN" dirty="0">
                <a:latin typeface="Arial" pitchFamily="34" charset="0"/>
                <a:cs typeface="Arial" pitchFamily="34" charset="0"/>
              </a:rPr>
              <a:t>(</a:t>
            </a:r>
            <a:r>
              <a:rPr lang="en-IN" dirty="0" err="1">
                <a:latin typeface="Arial" pitchFamily="34" charset="0"/>
                <a:cs typeface="Arial" pitchFamily="34" charset="0"/>
              </a:rPr>
              <a:t>int</a:t>
            </a:r>
            <a:r>
              <a:rPr lang="en-IN" dirty="0">
                <a:latin typeface="Arial" pitchFamily="34" charset="0"/>
                <a:cs typeface="Arial" pitchFamily="34" charset="0"/>
              </a:rPr>
              <a:t> a, char *b);</a:t>
            </a:r>
          </a:p>
          <a:p>
            <a:r>
              <a:rPr lang="en-IN" dirty="0">
                <a:latin typeface="Arial" pitchFamily="34" charset="0"/>
                <a:cs typeface="Arial" pitchFamily="34" charset="0"/>
              </a:rPr>
              <a:t>You can break anytime this function is called:</a:t>
            </a:r>
          </a:p>
          <a:p>
            <a:r>
              <a:rPr lang="en-IN" dirty="0">
                <a:latin typeface="Arial" pitchFamily="34" charset="0"/>
                <a:cs typeface="Arial" pitchFamily="34" charset="0"/>
              </a:rPr>
              <a:t>(</a:t>
            </a:r>
            <a:r>
              <a:rPr lang="en-IN" dirty="0" err="1">
                <a:latin typeface="Arial" pitchFamily="34" charset="0"/>
                <a:cs typeface="Arial" pitchFamily="34" charset="0"/>
              </a:rPr>
              <a:t>gdb</a:t>
            </a:r>
            <a:r>
              <a:rPr lang="en-IN" dirty="0">
                <a:latin typeface="Arial" pitchFamily="34" charset="0"/>
                <a:cs typeface="Arial" pitchFamily="34" charset="0"/>
              </a:rPr>
              <a:t>) break my </a:t>
            </a:r>
            <a:r>
              <a:rPr lang="en-IN" dirty="0" err="1">
                <a:latin typeface="Arial" pitchFamily="34" charset="0"/>
                <a:cs typeface="Arial" pitchFamily="34" charset="0"/>
              </a:rPr>
              <a:t>func</a:t>
            </a:r>
            <a:endParaRPr lang="en-IN"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What next?</a:t>
            </a:r>
          </a:p>
          <a:p>
            <a:r>
              <a:rPr lang="en-IN" sz="2000" dirty="0">
                <a:latin typeface="Arial" pitchFamily="34" charset="0"/>
                <a:cs typeface="Arial" pitchFamily="34" charset="0"/>
              </a:rPr>
              <a:t>Once you’ve set a breakpoint, you can try using the </a:t>
            </a:r>
            <a:r>
              <a:rPr lang="en-IN" sz="2000" dirty="0" smtClean="0">
                <a:latin typeface="Arial" pitchFamily="34" charset="0"/>
                <a:cs typeface="Arial" pitchFamily="34" charset="0"/>
              </a:rPr>
              <a:t>run command </a:t>
            </a:r>
            <a:r>
              <a:rPr lang="en-IN" sz="2000" dirty="0">
                <a:latin typeface="Arial" pitchFamily="34" charset="0"/>
                <a:cs typeface="Arial" pitchFamily="34" charset="0"/>
              </a:rPr>
              <a:t>again. This time, it should stop where you tell it </a:t>
            </a:r>
            <a:r>
              <a:rPr lang="en-IN" sz="2000" dirty="0" smtClean="0">
                <a:latin typeface="Arial" pitchFamily="34" charset="0"/>
                <a:cs typeface="Arial" pitchFamily="34" charset="0"/>
              </a:rPr>
              <a:t>to (</a:t>
            </a:r>
            <a:r>
              <a:rPr lang="en-IN" sz="2000" dirty="0">
                <a:latin typeface="Arial" pitchFamily="34" charset="0"/>
                <a:cs typeface="Arial" pitchFamily="34" charset="0"/>
              </a:rPr>
              <a:t>unless a fatal error occurs before reaching that point).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a:t>
            </a:r>
            <a:r>
              <a:rPr lang="en-IN" sz="2000" dirty="0">
                <a:latin typeface="Arial" pitchFamily="34" charset="0"/>
                <a:cs typeface="Arial" pitchFamily="34" charset="0"/>
              </a:rPr>
              <a:t>can proceed onto the next breakpoint by </a:t>
            </a:r>
            <a:r>
              <a:rPr lang="en-IN" sz="2000" dirty="0" smtClean="0">
                <a:latin typeface="Arial" pitchFamily="34" charset="0"/>
                <a:cs typeface="Arial" pitchFamily="34" charset="0"/>
              </a:rPr>
              <a:t>typing “</a:t>
            </a:r>
            <a:r>
              <a:rPr lang="en-IN" sz="2000" dirty="0">
                <a:latin typeface="Arial" pitchFamily="34" charset="0"/>
                <a:cs typeface="Arial" pitchFamily="34" charset="0"/>
              </a:rPr>
              <a:t>continue” (Typing run again would restart the </a:t>
            </a:r>
            <a:r>
              <a:rPr lang="en-IN" sz="2000" dirty="0" smtClean="0">
                <a:latin typeface="Arial" pitchFamily="34" charset="0"/>
                <a:cs typeface="Arial" pitchFamily="34" charset="0"/>
              </a:rPr>
              <a:t>program from </a:t>
            </a:r>
            <a:r>
              <a:rPr lang="en-IN" sz="2000" dirty="0">
                <a:latin typeface="Arial" pitchFamily="34" charset="0"/>
                <a:cs typeface="Arial" pitchFamily="34" charset="0"/>
              </a:rPr>
              <a:t>the beginning, which isn’t very useful.)</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continue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a:t>
            </a:r>
            <a:r>
              <a:rPr lang="en-IN" sz="2000" dirty="0">
                <a:latin typeface="Arial" pitchFamily="34" charset="0"/>
                <a:cs typeface="Arial" pitchFamily="34" charset="0"/>
              </a:rPr>
              <a:t>can single-step (execute just the next line of code) </a:t>
            </a:r>
            <a:r>
              <a:rPr lang="en-IN" sz="2000" dirty="0" smtClean="0">
                <a:latin typeface="Arial" pitchFamily="34" charset="0"/>
                <a:cs typeface="Arial" pitchFamily="34" charset="0"/>
              </a:rPr>
              <a:t>by typing </a:t>
            </a:r>
            <a:r>
              <a:rPr lang="en-IN" sz="2000" dirty="0">
                <a:latin typeface="Arial" pitchFamily="34" charset="0"/>
                <a:cs typeface="Arial" pitchFamily="34" charset="0"/>
              </a:rPr>
              <a:t>“step.” This gives you really fine-grained control </a:t>
            </a:r>
            <a:r>
              <a:rPr lang="en-IN" sz="2000" dirty="0" smtClean="0">
                <a:latin typeface="Arial" pitchFamily="34" charset="0"/>
                <a:cs typeface="Arial" pitchFamily="34" charset="0"/>
              </a:rPr>
              <a:t>over how </a:t>
            </a:r>
            <a:r>
              <a:rPr lang="en-IN" sz="2000" dirty="0">
                <a:latin typeface="Arial" pitchFamily="34" charset="0"/>
                <a:cs typeface="Arial" pitchFamily="34" charset="0"/>
              </a:rPr>
              <a:t>the program proceeds. You can do this a lot...</a:t>
            </a:r>
          </a:p>
          <a:p>
            <a:r>
              <a:rPr lang="en-IN" sz="2000" dirty="0">
                <a:latin typeface="Arial" pitchFamily="34" charset="0"/>
                <a:cs typeface="Arial" pitchFamily="34" charset="0"/>
              </a:rPr>
              <a:t>(</a:t>
            </a:r>
            <a:r>
              <a:rPr lang="en-IN" sz="2000" dirty="0" err="1">
                <a:latin typeface="Arial" pitchFamily="34" charset="0"/>
                <a:cs typeface="Arial" pitchFamily="34" charset="0"/>
              </a:rPr>
              <a:t>gdb</a:t>
            </a:r>
            <a:r>
              <a:rPr lang="en-IN" sz="2000" dirty="0">
                <a:latin typeface="Arial" pitchFamily="34" charset="0"/>
                <a:cs typeface="Arial" pitchFamily="34" charset="0"/>
              </a:rPr>
              <a:t>) step</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05-04-2020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5620</Words>
  <Application>Microsoft Office PowerPoint</Application>
  <PresentationFormat>On-screen Show (4:3)</PresentationFormat>
  <Paragraphs>676</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anandms</dc:creator>
  <cp:lastModifiedBy>Anand</cp:lastModifiedBy>
  <cp:revision>140</cp:revision>
  <dcterms:created xsi:type="dcterms:W3CDTF">2020-02-02T10:00:11Z</dcterms:created>
  <dcterms:modified xsi:type="dcterms:W3CDTF">2020-04-05T02:12:56Z</dcterms:modified>
</cp:coreProperties>
</file>