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Structures in 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 fontScale="70000" lnSpcReduction="20000"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Pushpa G ,Asst.Prof,</a:t>
            </a:r>
          </a:p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Dept of CSE,PES University,Banglore.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6924-4D33-42FC-AF4E-7A1D4C029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844" y="702156"/>
            <a:ext cx="10639964" cy="720244"/>
          </a:xfrm>
        </p:spPr>
        <p:txBody>
          <a:bodyPr>
            <a:normAutofit fontScale="90000"/>
          </a:bodyPr>
          <a:lstStyle/>
          <a:p>
            <a:r>
              <a:rPr lang="en-IN" dirty="0"/>
              <a:t>Structure Valid Operations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42B1A-7F20-4C90-8BDB-B5CE0C3DA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40178"/>
            <a:ext cx="11029615" cy="4835172"/>
          </a:xfrm>
        </p:spPr>
        <p:txBody>
          <a:bodyPr/>
          <a:lstStyle/>
          <a:p>
            <a:r>
              <a:rPr lang="en-IN" sz="2800" dirty="0"/>
              <a:t>Assigning a structure to a structure of the same type</a:t>
            </a:r>
          </a:p>
          <a:p>
            <a:r>
              <a:rPr lang="en-IN" sz="2800" dirty="0"/>
              <a:t>Taking the address (&amp;) of a structure</a:t>
            </a:r>
          </a:p>
          <a:p>
            <a:r>
              <a:rPr lang="en-IN" sz="2800" dirty="0"/>
              <a:t>Accessing the members of a structure (.)</a:t>
            </a:r>
          </a:p>
          <a:p>
            <a:r>
              <a:rPr lang="en-IN" sz="2800" dirty="0"/>
              <a:t>Using the </a:t>
            </a:r>
            <a:r>
              <a:rPr lang="en-IN" sz="2800" dirty="0" err="1"/>
              <a:t>sizeof</a:t>
            </a:r>
            <a:r>
              <a:rPr lang="en-IN" sz="2800" dirty="0"/>
              <a:t> operator to determine the size of a structure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96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8BB1-12EF-4A82-89C1-D8E8D3F4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378" y="702156"/>
            <a:ext cx="10267430" cy="675088"/>
          </a:xfrm>
        </p:spPr>
        <p:txBody>
          <a:bodyPr>
            <a:normAutofit fontScale="90000"/>
          </a:bodyPr>
          <a:lstStyle/>
          <a:p>
            <a:r>
              <a:rPr lang="en-IN" dirty="0"/>
              <a:t>Initializing Structures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19D7A-7283-4234-A3B2-46BDA7781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16000"/>
            <a:ext cx="11029615" cy="5937956"/>
          </a:xfrm>
        </p:spPr>
        <p:txBody>
          <a:bodyPr>
            <a:normAutofit/>
          </a:bodyPr>
          <a:lstStyle/>
          <a:p>
            <a:r>
              <a:rPr lang="en-IN" sz="2000" dirty="0"/>
              <a:t>Example:</a:t>
            </a:r>
          </a:p>
          <a:p>
            <a:r>
              <a:rPr lang="en-IN" sz="2000" dirty="0"/>
              <a:t>Student S1 = { “Ashish", “Pune“ 2543, “SEV”, ” ”};</a:t>
            </a:r>
          </a:p>
          <a:p>
            <a:pPr marL="0" indent="0">
              <a:buNone/>
            </a:pPr>
            <a:r>
              <a:rPr lang="en-IN" sz="2000" dirty="0"/>
              <a:t>      struct book</a:t>
            </a:r>
          </a:p>
          <a:p>
            <a:pPr marL="0" indent="0">
              <a:buNone/>
            </a:pPr>
            <a:r>
              <a:rPr lang="en-IN" sz="2000" dirty="0"/>
              <a:t>      { </a:t>
            </a:r>
          </a:p>
          <a:p>
            <a:pPr marL="0" indent="0">
              <a:buNone/>
            </a:pPr>
            <a:r>
              <a:rPr lang="en-IN" sz="2000" dirty="0"/>
              <a:t>       char name[10] ;</a:t>
            </a:r>
          </a:p>
          <a:p>
            <a:pPr marL="0" indent="0">
              <a:buNone/>
            </a:pPr>
            <a:r>
              <a:rPr lang="en-IN" sz="2000" dirty="0"/>
              <a:t>      float price ;</a:t>
            </a:r>
          </a:p>
          <a:p>
            <a:pPr marL="0" indent="0">
              <a:buNone/>
            </a:pPr>
            <a:r>
              <a:rPr lang="en-IN" sz="2000" dirty="0"/>
              <a:t>      int pages ;</a:t>
            </a:r>
          </a:p>
          <a:p>
            <a:pPr marL="0" indent="0">
              <a:buNone/>
            </a:pPr>
            <a:r>
              <a:rPr lang="en-IN" sz="2000" dirty="0"/>
              <a:t>      } ;</a:t>
            </a:r>
          </a:p>
          <a:p>
            <a:pPr marL="0" indent="0">
              <a:buNone/>
            </a:pPr>
            <a:r>
              <a:rPr lang="en-IN" sz="2000" dirty="0"/>
              <a:t>     struct book b1 = { "Basic", , 550 } ;</a:t>
            </a:r>
          </a:p>
          <a:p>
            <a:pPr marL="0" indent="0">
              <a:buNone/>
            </a:pPr>
            <a:r>
              <a:rPr lang="en-IN" sz="2000" dirty="0"/>
              <a:t>     struct book b2 = { "Physics", , 800 } 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61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678E-2D9F-40D4-A561-45692795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statements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A0661-C385-43D4-B731-DB4E0D21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Example:</a:t>
            </a:r>
          </a:p>
          <a:p>
            <a:r>
              <a:rPr lang="en-IN" sz="2400" dirty="0"/>
              <a:t>Student S2 = S1;</a:t>
            </a:r>
          </a:p>
          <a:p>
            <a:r>
              <a:rPr lang="en-IN" sz="2400" dirty="0"/>
              <a:t>Could also declare and initialize </a:t>
            </a:r>
            <a:r>
              <a:rPr lang="en-IN" sz="2400" dirty="0" err="1"/>
              <a:t>threeHearts</a:t>
            </a:r>
            <a:r>
              <a:rPr lang="en-IN" sz="2400" dirty="0"/>
              <a:t> as follows:</a:t>
            </a:r>
          </a:p>
          <a:p>
            <a:r>
              <a:rPr lang="en-IN" sz="2400" dirty="0"/>
              <a:t>Student S2; S2.name = “Ashish”;</a:t>
            </a:r>
          </a:p>
          <a:p>
            <a:r>
              <a:rPr lang="en-IN" sz="2400" dirty="0"/>
              <a:t>S2.address = “Pune”; S2.rollno = 2543;</a:t>
            </a:r>
          </a:p>
          <a:p>
            <a:r>
              <a:rPr lang="en-IN" sz="2400" dirty="0"/>
              <a:t>S2.class = “SEV”; s2.year=“ ”;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200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5996-CF8E-4BC1-8F0F-879945F9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Accessing structure members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4762B-F8FF-4AF3-A5B1-E60B4344A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61067"/>
            <a:ext cx="11029615" cy="4944533"/>
          </a:xfrm>
        </p:spPr>
        <p:txBody>
          <a:bodyPr>
            <a:normAutofit/>
          </a:bodyPr>
          <a:lstStyle/>
          <a:p>
            <a:r>
              <a:rPr lang="en-IN" sz="2400" dirty="0"/>
              <a:t>Dot operator (.) used with structure variables</a:t>
            </a:r>
          </a:p>
          <a:p>
            <a:r>
              <a:rPr lang="en-IN" sz="2400" dirty="0" err="1"/>
              <a:t>Studnt</a:t>
            </a:r>
            <a:r>
              <a:rPr lang="en-IN" sz="2400" dirty="0"/>
              <a:t> S1;</a:t>
            </a:r>
          </a:p>
          <a:p>
            <a:r>
              <a:rPr lang="en-IN" sz="2400" dirty="0" err="1"/>
              <a:t>printf</a:t>
            </a:r>
            <a:r>
              <a:rPr lang="en-IN" sz="2400" dirty="0"/>
              <a:t>( "%s", S1.name );</a:t>
            </a:r>
          </a:p>
          <a:p>
            <a:r>
              <a:rPr lang="en-IN" sz="2400" dirty="0"/>
              <a:t>Arrow operator (-&gt;) used with pointers to structure variables</a:t>
            </a:r>
          </a:p>
          <a:p>
            <a:r>
              <a:rPr lang="en-IN" sz="2400" dirty="0" err="1"/>
              <a:t>Studnt</a:t>
            </a:r>
            <a:r>
              <a:rPr lang="en-IN" sz="2400" dirty="0"/>
              <a:t> *</a:t>
            </a:r>
            <a:r>
              <a:rPr lang="en-IN" sz="2400" dirty="0" err="1"/>
              <a:t>SPtr</a:t>
            </a:r>
            <a:r>
              <a:rPr lang="en-IN" sz="2400" dirty="0"/>
              <a:t> = &amp;S1;</a:t>
            </a:r>
          </a:p>
          <a:p>
            <a:r>
              <a:rPr lang="en-IN" sz="2400" dirty="0" err="1"/>
              <a:t>printf</a:t>
            </a:r>
            <a:r>
              <a:rPr lang="en-IN" sz="2400" dirty="0"/>
              <a:t>( "%s", </a:t>
            </a:r>
            <a:r>
              <a:rPr lang="en-IN" sz="2400" dirty="0" err="1"/>
              <a:t>SPtr</a:t>
            </a:r>
            <a:r>
              <a:rPr lang="en-IN" sz="2400" dirty="0"/>
              <a:t>-&gt;name );</a:t>
            </a:r>
          </a:p>
          <a:p>
            <a:r>
              <a:rPr lang="en-IN" sz="2400" dirty="0" err="1"/>
              <a:t>SPtr</a:t>
            </a:r>
            <a:r>
              <a:rPr lang="en-IN" sz="2400" dirty="0"/>
              <a:t>-&gt;name is equivalent to</a:t>
            </a:r>
          </a:p>
          <a:p>
            <a:r>
              <a:rPr lang="en-IN" sz="2400" dirty="0"/>
              <a:t>( *</a:t>
            </a:r>
            <a:r>
              <a:rPr lang="en-IN" sz="2400" dirty="0" err="1"/>
              <a:t>SPtr</a:t>
            </a:r>
            <a:r>
              <a:rPr lang="en-IN" sz="2400" dirty="0"/>
              <a:t> ).name;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19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104E-3D35-4727-8EEF-99F81AD2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Memory allocation /* Memory map of structure elements */ main( ) {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AAC46-24AD-47D8-91D6-E89113490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4311"/>
            <a:ext cx="11029615" cy="5243689"/>
          </a:xfrm>
        </p:spPr>
        <p:txBody>
          <a:bodyPr>
            <a:normAutofit/>
          </a:bodyPr>
          <a:lstStyle/>
          <a:p>
            <a:r>
              <a:rPr lang="en-IN" sz="2400" dirty="0"/>
              <a:t>struct book</a:t>
            </a:r>
          </a:p>
          <a:p>
            <a:r>
              <a:rPr lang="en-IN" sz="2400" dirty="0"/>
              <a:t>char name ;</a:t>
            </a:r>
          </a:p>
          <a:p>
            <a:r>
              <a:rPr lang="en-IN" sz="2400" dirty="0"/>
              <a:t>float price ;</a:t>
            </a:r>
          </a:p>
          <a:p>
            <a:r>
              <a:rPr lang="en-IN" sz="2400" dirty="0"/>
              <a:t>int pages ;</a:t>
            </a:r>
          </a:p>
          <a:p>
            <a:r>
              <a:rPr lang="en-IN" sz="2400" dirty="0"/>
              <a:t>} ;</a:t>
            </a:r>
          </a:p>
          <a:p>
            <a:r>
              <a:rPr lang="en-IN" sz="2400" dirty="0"/>
              <a:t>struct book b1 = { 'B', , 550 } ;</a:t>
            </a:r>
          </a:p>
          <a:p>
            <a:r>
              <a:rPr lang="en-IN" sz="2400" dirty="0" err="1"/>
              <a:t>printf</a:t>
            </a:r>
            <a:r>
              <a:rPr lang="en-IN" sz="2400" dirty="0"/>
              <a:t> ( "\</a:t>
            </a:r>
            <a:r>
              <a:rPr lang="en-IN" sz="2400" dirty="0" err="1"/>
              <a:t>nAddress</a:t>
            </a:r>
            <a:r>
              <a:rPr lang="en-IN" sz="2400" dirty="0"/>
              <a:t> of name = %u", &amp;b1.name ) </a:t>
            </a:r>
            <a:r>
              <a:rPr lang="en-IN" sz="2400" dirty="0" err="1"/>
              <a:t>printf</a:t>
            </a:r>
            <a:r>
              <a:rPr lang="en-IN" sz="2400" dirty="0"/>
              <a:t> ( "\</a:t>
            </a:r>
            <a:r>
              <a:rPr lang="en-IN" sz="2400" dirty="0" err="1"/>
              <a:t>nAddress</a:t>
            </a:r>
            <a:r>
              <a:rPr lang="en-IN" sz="2400" dirty="0"/>
              <a:t> of price = %u", &amp;b1.price ) ; </a:t>
            </a:r>
            <a:r>
              <a:rPr lang="en-IN" sz="2400" dirty="0" err="1"/>
              <a:t>printf</a:t>
            </a:r>
            <a:r>
              <a:rPr lang="en-IN" sz="2400" dirty="0"/>
              <a:t> ( "\</a:t>
            </a:r>
            <a:r>
              <a:rPr lang="en-IN" sz="2400" dirty="0" err="1"/>
              <a:t>nAddress</a:t>
            </a:r>
            <a:r>
              <a:rPr lang="en-IN" sz="2400" dirty="0"/>
              <a:t> of pages = %u", &amp;b1.pages ) ; } Here is the output of the program... Address of name = Address of price = Address of pages =65523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667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FA2D-1FB0-4034-A49D-9F2DA037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of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04F3-24FB-4EF0-8CA5-08A35535D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06222"/>
            <a:ext cx="11029615" cy="5294490"/>
          </a:xfrm>
        </p:spPr>
        <p:txBody>
          <a:bodyPr/>
          <a:lstStyle/>
          <a:p>
            <a:r>
              <a:rPr lang="en-IN" sz="2800" dirty="0"/>
              <a:t>/* Usage of an array of structures */ main( ) { struct book char name ; float price ; int pages ; } ; struct book b[100] ; int </a:t>
            </a:r>
            <a:r>
              <a:rPr lang="en-IN" sz="2800" dirty="0" err="1"/>
              <a:t>i</a:t>
            </a:r>
            <a:r>
              <a:rPr lang="en-IN" sz="2800" dirty="0"/>
              <a:t> ;</a:t>
            </a:r>
          </a:p>
          <a:p>
            <a:r>
              <a:rPr lang="en-IN" sz="2800" dirty="0"/>
              <a:t>for ( </a:t>
            </a:r>
            <a:r>
              <a:rPr lang="en-IN" sz="2800" dirty="0" err="1"/>
              <a:t>i</a:t>
            </a:r>
            <a:r>
              <a:rPr lang="en-IN" sz="2800" dirty="0"/>
              <a:t> = 0 ; </a:t>
            </a:r>
            <a:r>
              <a:rPr lang="en-IN" sz="2800" dirty="0" err="1"/>
              <a:t>i</a:t>
            </a:r>
            <a:r>
              <a:rPr lang="en-IN" sz="2800" dirty="0"/>
              <a:t> &lt;= 99 ; </a:t>
            </a:r>
            <a:r>
              <a:rPr lang="en-IN" sz="2800" dirty="0" err="1"/>
              <a:t>i</a:t>
            </a:r>
            <a:r>
              <a:rPr lang="en-IN" sz="2800" dirty="0"/>
              <a:t>++ )</a:t>
            </a:r>
          </a:p>
          <a:p>
            <a:r>
              <a:rPr lang="en-IN" sz="2800" dirty="0"/>
              <a:t>{ </a:t>
            </a:r>
          </a:p>
          <a:p>
            <a:r>
              <a:rPr lang="en-IN" sz="2800" dirty="0" err="1"/>
              <a:t>printf</a:t>
            </a:r>
            <a:r>
              <a:rPr lang="en-IN" sz="2800" dirty="0"/>
              <a:t> ( "\</a:t>
            </a:r>
            <a:r>
              <a:rPr lang="en-IN" sz="2800" dirty="0" err="1"/>
              <a:t>nEnter</a:t>
            </a:r>
            <a:r>
              <a:rPr lang="en-IN" sz="2800" dirty="0"/>
              <a:t> name, price and pages " ) ;</a:t>
            </a:r>
          </a:p>
          <a:p>
            <a:r>
              <a:rPr lang="en-IN" sz="2800" dirty="0" err="1"/>
              <a:t>scanf</a:t>
            </a:r>
            <a:r>
              <a:rPr lang="en-IN" sz="2800" dirty="0"/>
              <a:t> ( "%c %f %d", &amp;b[</a:t>
            </a:r>
            <a:r>
              <a:rPr lang="en-IN" sz="2800" dirty="0" err="1"/>
              <a:t>i</a:t>
            </a:r>
            <a:r>
              <a:rPr lang="en-IN" sz="2800" dirty="0"/>
              <a:t>].name, &amp;b[</a:t>
            </a:r>
            <a:r>
              <a:rPr lang="en-IN" sz="2800" dirty="0" err="1"/>
              <a:t>i</a:t>
            </a:r>
            <a:r>
              <a:rPr lang="en-IN" sz="2800" dirty="0"/>
              <a:t>].price, &amp;b[</a:t>
            </a:r>
            <a:r>
              <a:rPr lang="en-IN" sz="2800" dirty="0" err="1"/>
              <a:t>i</a:t>
            </a:r>
            <a:r>
              <a:rPr lang="en-IN" sz="2800" dirty="0"/>
              <a:t>].pages ) ;</a:t>
            </a:r>
          </a:p>
          <a:p>
            <a:r>
              <a:rPr lang="en-IN" sz="2800" dirty="0"/>
              <a:t>} </a:t>
            </a:r>
          </a:p>
          <a:p>
            <a:r>
              <a:rPr lang="en-IN" sz="2800" dirty="0" err="1"/>
              <a:t>printf</a:t>
            </a:r>
            <a:r>
              <a:rPr lang="en-IN" sz="2800" dirty="0"/>
              <a:t> ( "\</a:t>
            </a:r>
            <a:r>
              <a:rPr lang="en-IN" sz="2800" dirty="0" err="1"/>
              <a:t>n%c</a:t>
            </a:r>
            <a:r>
              <a:rPr lang="en-IN" sz="2800" dirty="0"/>
              <a:t> %f %d", b[</a:t>
            </a:r>
            <a:r>
              <a:rPr lang="en-IN" sz="2800" dirty="0" err="1"/>
              <a:t>i</a:t>
            </a:r>
            <a:r>
              <a:rPr lang="en-IN" sz="2800" dirty="0"/>
              <a:t>].name, b[</a:t>
            </a:r>
            <a:r>
              <a:rPr lang="en-IN" sz="2800" dirty="0" err="1"/>
              <a:t>i</a:t>
            </a:r>
            <a:r>
              <a:rPr lang="en-IN" sz="2800" dirty="0"/>
              <a:t>].price, b[</a:t>
            </a:r>
            <a:r>
              <a:rPr lang="en-IN" sz="2800" dirty="0" err="1"/>
              <a:t>i</a:t>
            </a:r>
            <a:r>
              <a:rPr lang="en-IN" sz="2800" dirty="0"/>
              <a:t>].pages ) 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834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3FE8-74C5-4648-A81B-014A81BF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702156"/>
            <a:ext cx="10798008" cy="742822"/>
          </a:xfrm>
        </p:spPr>
        <p:txBody>
          <a:bodyPr>
            <a:normAutofit fontScale="90000"/>
          </a:bodyPr>
          <a:lstStyle/>
          <a:p>
            <a:r>
              <a:rPr lang="en-IN" dirty="0"/>
              <a:t>Structure and Assignment operator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C4CE-970B-4D75-BCC8-25C2A5F2C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4978"/>
            <a:ext cx="11029615" cy="5413022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struct employee e1 = { "Sanjay", 30, } ;</a:t>
            </a:r>
          </a:p>
          <a:p>
            <a:r>
              <a:rPr lang="en-IN" sz="2400" dirty="0"/>
              <a:t>struct employee e2, e3 ;</a:t>
            </a:r>
          </a:p>
          <a:p>
            <a:r>
              <a:rPr lang="en-IN" sz="2400" dirty="0"/>
              <a:t>/* piece-meal copying */</a:t>
            </a:r>
          </a:p>
          <a:p>
            <a:r>
              <a:rPr lang="en-IN" sz="2400" dirty="0" err="1"/>
              <a:t>strcpy</a:t>
            </a:r>
            <a:r>
              <a:rPr lang="en-IN" sz="2400" dirty="0"/>
              <a:t> ( e2.name, e1.name ) ;</a:t>
            </a:r>
          </a:p>
          <a:p>
            <a:r>
              <a:rPr lang="en-IN" sz="2400" dirty="0"/>
              <a:t>e2.age = e1.age ;</a:t>
            </a:r>
          </a:p>
          <a:p>
            <a:r>
              <a:rPr lang="en-IN" sz="2400" dirty="0"/>
              <a:t>e2.salary = e1.salary ;</a:t>
            </a:r>
          </a:p>
          <a:p>
            <a:r>
              <a:rPr lang="en-IN" sz="2400" dirty="0"/>
              <a:t>/* copying all elements at one go */</a:t>
            </a:r>
          </a:p>
          <a:p>
            <a:r>
              <a:rPr lang="en-IN" sz="2400" dirty="0"/>
              <a:t>e3 = e2 ;</a:t>
            </a:r>
          </a:p>
          <a:p>
            <a:r>
              <a:rPr lang="en-IN" sz="2400" dirty="0" err="1"/>
              <a:t>printf</a:t>
            </a:r>
            <a:r>
              <a:rPr lang="en-IN" sz="2400" dirty="0"/>
              <a:t> ( "\</a:t>
            </a:r>
            <a:r>
              <a:rPr lang="en-IN" sz="2400" dirty="0" err="1"/>
              <a:t>n%s</a:t>
            </a:r>
            <a:r>
              <a:rPr lang="en-IN" sz="2400" dirty="0"/>
              <a:t> %d %f", e1.name, e1.age, e1.salary ) ;</a:t>
            </a:r>
          </a:p>
          <a:p>
            <a:r>
              <a:rPr lang="en-IN" sz="2400" dirty="0" err="1"/>
              <a:t>printf</a:t>
            </a:r>
            <a:r>
              <a:rPr lang="en-IN" sz="2400" dirty="0"/>
              <a:t> ( "\</a:t>
            </a:r>
            <a:r>
              <a:rPr lang="en-IN" sz="2400" dirty="0" err="1"/>
              <a:t>n%s</a:t>
            </a:r>
            <a:r>
              <a:rPr lang="en-IN" sz="2400" dirty="0"/>
              <a:t> %d %f", e2.name, e2.age, e2.salary ) ;</a:t>
            </a:r>
          </a:p>
          <a:p>
            <a:r>
              <a:rPr lang="en-IN" sz="2400" dirty="0" err="1"/>
              <a:t>printf</a:t>
            </a:r>
            <a:r>
              <a:rPr lang="en-IN" sz="2400" dirty="0"/>
              <a:t> ( "\</a:t>
            </a:r>
            <a:r>
              <a:rPr lang="en-IN" sz="2400" dirty="0" err="1"/>
              <a:t>n%s</a:t>
            </a:r>
            <a:r>
              <a:rPr lang="en-IN" sz="2400" dirty="0"/>
              <a:t> %d %f", e3.name, e3.age, e3.salary ) 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6214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A851-D2A5-43F7-88CC-3347266F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Structures With Functions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7B903-51AF-4CCD-93E7-F52EAD019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03022"/>
            <a:ext cx="11029616" cy="5046134"/>
          </a:xfrm>
        </p:spPr>
        <p:txBody>
          <a:bodyPr/>
          <a:lstStyle/>
          <a:p>
            <a:r>
              <a:rPr lang="en-IN" sz="2400" dirty="0"/>
              <a:t>Passing structures to functions</a:t>
            </a:r>
          </a:p>
          <a:p>
            <a:r>
              <a:rPr lang="en-IN" sz="2400" dirty="0"/>
              <a:t>Pass entire structure</a:t>
            </a:r>
          </a:p>
          <a:p>
            <a:r>
              <a:rPr lang="en-IN" sz="2400" dirty="0"/>
              <a:t>Or, pass individual members</a:t>
            </a:r>
          </a:p>
          <a:p>
            <a:r>
              <a:rPr lang="en-IN" sz="2400" dirty="0"/>
              <a:t>Both pass call by value</a:t>
            </a:r>
          </a:p>
          <a:p>
            <a:r>
              <a:rPr lang="en-IN" sz="2400" dirty="0"/>
              <a:t>To pass structures call-by-reference</a:t>
            </a:r>
          </a:p>
          <a:p>
            <a:r>
              <a:rPr lang="en-IN" sz="2400" dirty="0"/>
              <a:t>Pass its address</a:t>
            </a:r>
          </a:p>
          <a:p>
            <a:r>
              <a:rPr lang="en-IN" sz="2400" dirty="0"/>
              <a:t>Pass reference to 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962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A28B-28B2-48BF-AB3C-F02F3FAF2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88" y="702156"/>
            <a:ext cx="10888319" cy="663800"/>
          </a:xfrm>
        </p:spPr>
        <p:txBody>
          <a:bodyPr>
            <a:normAutofit fontScale="90000"/>
          </a:bodyPr>
          <a:lstStyle/>
          <a:p>
            <a:r>
              <a:rPr lang="en-IN" dirty="0"/>
              <a:t>Passing individual structure elements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493D-D8D6-4CF0-A8E4-87C28FF98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56267"/>
            <a:ext cx="11029615" cy="5401733"/>
          </a:xfrm>
        </p:spPr>
        <p:txBody>
          <a:bodyPr>
            <a:normAutofit/>
          </a:bodyPr>
          <a:lstStyle/>
          <a:p>
            <a:r>
              <a:rPr lang="en-IN" sz="2400" dirty="0"/>
              <a:t>main( )</a:t>
            </a:r>
          </a:p>
          <a:p>
            <a:r>
              <a:rPr lang="en-IN" sz="2400" dirty="0"/>
              <a:t>{ </a:t>
            </a:r>
          </a:p>
          <a:p>
            <a:r>
              <a:rPr lang="en-IN" sz="2400" dirty="0"/>
              <a:t>struct book</a:t>
            </a:r>
          </a:p>
          <a:p>
            <a:r>
              <a:rPr lang="en-IN" sz="2400" dirty="0"/>
              <a:t>char name[25] ;</a:t>
            </a:r>
          </a:p>
          <a:p>
            <a:r>
              <a:rPr lang="en-IN" sz="2400" dirty="0"/>
              <a:t>char author[25] ;</a:t>
            </a:r>
          </a:p>
          <a:p>
            <a:r>
              <a:rPr lang="en-IN" sz="2400" dirty="0"/>
              <a:t>int </a:t>
            </a:r>
            <a:r>
              <a:rPr lang="en-IN" sz="2400" dirty="0" err="1"/>
              <a:t>callno</a:t>
            </a:r>
            <a:r>
              <a:rPr lang="en-IN" sz="2400" dirty="0"/>
              <a:t> ;</a:t>
            </a:r>
          </a:p>
          <a:p>
            <a:r>
              <a:rPr lang="en-IN" sz="2400" dirty="0"/>
              <a:t>} ;</a:t>
            </a:r>
          </a:p>
          <a:p>
            <a:r>
              <a:rPr lang="en-IN" sz="2400" dirty="0"/>
              <a:t>struct book b1 = { "Let us C", "YPK", 101 } ;</a:t>
            </a:r>
          </a:p>
          <a:p>
            <a:r>
              <a:rPr lang="en-IN" sz="2400" dirty="0"/>
              <a:t>display ( b1.name, b1.author, b1.callno ) ; } void display ( char *s, char *t, int n ) { </a:t>
            </a:r>
            <a:r>
              <a:rPr lang="en-IN" sz="2400" dirty="0" err="1"/>
              <a:t>printf</a:t>
            </a:r>
            <a:r>
              <a:rPr lang="en-IN" sz="2400" dirty="0"/>
              <a:t> ( "\n %s %s %d", s, t, n ) ; And here is the output... Let us C YPK 101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60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D783B-A2B9-403A-898F-E6C96F69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644" y="702156"/>
            <a:ext cx="10843164" cy="708955"/>
          </a:xfrm>
        </p:spPr>
        <p:txBody>
          <a:bodyPr>
            <a:normAutofit fontScale="90000"/>
          </a:bodyPr>
          <a:lstStyle/>
          <a:p>
            <a:r>
              <a:rPr lang="en-IN" dirty="0"/>
              <a:t>Passing entire structure variable at a time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20AB-A243-4696-84C6-D073499A0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61155"/>
            <a:ext cx="11029615" cy="542995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struct book</a:t>
            </a:r>
          </a:p>
          <a:p>
            <a:r>
              <a:rPr lang="en-IN" dirty="0"/>
              <a:t>{ </a:t>
            </a:r>
          </a:p>
          <a:p>
            <a:r>
              <a:rPr lang="en-IN" dirty="0"/>
              <a:t>char name[25] ;</a:t>
            </a:r>
          </a:p>
          <a:p>
            <a:r>
              <a:rPr lang="en-IN" dirty="0"/>
              <a:t>char author[25] ;</a:t>
            </a:r>
          </a:p>
          <a:p>
            <a:r>
              <a:rPr lang="en-IN" dirty="0"/>
              <a:t>int </a:t>
            </a:r>
            <a:r>
              <a:rPr lang="en-IN" dirty="0" err="1"/>
              <a:t>callno</a:t>
            </a:r>
            <a:r>
              <a:rPr lang="en-IN" dirty="0"/>
              <a:t> ;</a:t>
            </a:r>
          </a:p>
          <a:p>
            <a:r>
              <a:rPr lang="en-IN" dirty="0"/>
              <a:t>} ;</a:t>
            </a:r>
          </a:p>
          <a:p>
            <a:r>
              <a:rPr lang="en-IN" dirty="0"/>
              <a:t>main()</a:t>
            </a:r>
          </a:p>
          <a:p>
            <a:r>
              <a:rPr lang="en-IN" dirty="0"/>
              <a:t>struct book b1 = { "Let us C", "YPK", 101 } ;</a:t>
            </a:r>
          </a:p>
          <a:p>
            <a:r>
              <a:rPr lang="en-IN" dirty="0"/>
              <a:t>display ( b1 ) ;</a:t>
            </a:r>
          </a:p>
          <a:p>
            <a:r>
              <a:rPr lang="en-IN" dirty="0"/>
              <a:t>} </a:t>
            </a:r>
          </a:p>
          <a:p>
            <a:r>
              <a:rPr lang="en-IN" dirty="0"/>
              <a:t>display ( struct book b )</a:t>
            </a:r>
          </a:p>
          <a:p>
            <a:r>
              <a:rPr lang="en-IN" dirty="0"/>
              <a:t>{ </a:t>
            </a:r>
          </a:p>
          <a:p>
            <a:r>
              <a:rPr lang="en-IN" dirty="0" err="1"/>
              <a:t>printf</a:t>
            </a:r>
            <a:r>
              <a:rPr lang="en-IN" dirty="0"/>
              <a:t> ( "\</a:t>
            </a:r>
            <a:r>
              <a:rPr lang="en-IN" dirty="0" err="1"/>
              <a:t>n%s</a:t>
            </a:r>
            <a:r>
              <a:rPr lang="en-IN" dirty="0"/>
              <a:t> %s %d", b.name, </a:t>
            </a:r>
            <a:r>
              <a:rPr lang="en-IN" dirty="0" err="1"/>
              <a:t>b.author</a:t>
            </a:r>
            <a:r>
              <a:rPr lang="en-IN" dirty="0"/>
              <a:t>, </a:t>
            </a:r>
            <a:r>
              <a:rPr lang="en-IN" dirty="0" err="1"/>
              <a:t>b.callno</a:t>
            </a:r>
            <a:r>
              <a:rPr lang="en-IN" dirty="0"/>
              <a:t> ) ;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40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FA41-B7F0-400F-8EA5-C00EDC9A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C91435-CD13-42D2-9A4F-E56B2E3FA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STRUCTURES DEFINTION</a:t>
            </a:r>
          </a:p>
          <a:p>
            <a:r>
              <a:rPr lang="en-IN" dirty="0"/>
              <a:t>INTIALIZING STRUCTURES</a:t>
            </a:r>
          </a:p>
          <a:p>
            <a:r>
              <a:rPr lang="en-IN" dirty="0"/>
              <a:t>ACCESSING MEMEBERS OF STRUTURES</a:t>
            </a:r>
          </a:p>
          <a:p>
            <a:r>
              <a:rPr lang="en-IN" dirty="0"/>
              <a:t>USING STRUCTURES WITH FUNCTIONS</a:t>
            </a:r>
          </a:p>
          <a:p>
            <a:r>
              <a:rPr lang="en-IN" dirty="0"/>
              <a:t>TYPEDEF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8526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6A2D-F4B7-4FA4-B81B-0DDB2177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and pointer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9565C-AC1F-4649-BA1D-2FE188161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83644"/>
            <a:ext cx="11029615" cy="4191706"/>
          </a:xfrm>
        </p:spPr>
        <p:txBody>
          <a:bodyPr/>
          <a:lstStyle/>
          <a:p>
            <a:r>
              <a:rPr lang="en-IN" sz="2800" dirty="0"/>
              <a:t>The way we can have a pointer pointing to an int, or a pointer pointing to a char.</a:t>
            </a:r>
          </a:p>
          <a:p>
            <a:r>
              <a:rPr lang="en-IN" sz="2800" dirty="0"/>
              <a:t>similarly we can have a pointer pointing to a struct.</a:t>
            </a:r>
          </a:p>
          <a:p>
            <a:r>
              <a:rPr lang="en-IN" sz="2800" dirty="0"/>
              <a:t>Such pointers are known as ‘structure pointers’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239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8F6A-6099-46AA-9E0F-059D4C83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266" y="702156"/>
            <a:ext cx="10662541" cy="663800"/>
          </a:xfrm>
        </p:spPr>
        <p:txBody>
          <a:bodyPr>
            <a:normAutofit fontScale="90000"/>
          </a:bodyPr>
          <a:lstStyle/>
          <a:p>
            <a:r>
              <a:rPr lang="en-IN" dirty="0"/>
              <a:t>Structure and pointer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3F01A-C015-4505-ABB6-62A851607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91821"/>
            <a:ext cx="11029615" cy="5779911"/>
          </a:xfrm>
        </p:spPr>
        <p:txBody>
          <a:bodyPr>
            <a:normAutofit/>
          </a:bodyPr>
          <a:lstStyle/>
          <a:p>
            <a:r>
              <a:rPr lang="en-IN" sz="2400" dirty="0"/>
              <a:t>Void main ()</a:t>
            </a:r>
          </a:p>
          <a:p>
            <a:r>
              <a:rPr lang="en-IN" sz="2400" dirty="0"/>
              <a:t>{ </a:t>
            </a:r>
          </a:p>
          <a:p>
            <a:r>
              <a:rPr lang="en-IN" sz="2400" dirty="0"/>
              <a:t>struct book</a:t>
            </a:r>
          </a:p>
          <a:p>
            <a:r>
              <a:rPr lang="en-IN" sz="2400" dirty="0"/>
              <a:t>char name[25] ;</a:t>
            </a:r>
          </a:p>
          <a:p>
            <a:r>
              <a:rPr lang="en-IN" sz="2400" dirty="0"/>
              <a:t>char author[25] ;</a:t>
            </a:r>
          </a:p>
          <a:p>
            <a:r>
              <a:rPr lang="en-IN" sz="2400" dirty="0"/>
              <a:t>int </a:t>
            </a:r>
            <a:r>
              <a:rPr lang="en-IN" sz="2400" dirty="0" err="1"/>
              <a:t>callno</a:t>
            </a:r>
            <a:r>
              <a:rPr lang="en-IN" sz="2400" dirty="0"/>
              <a:t> ;</a:t>
            </a:r>
          </a:p>
          <a:p>
            <a:r>
              <a:rPr lang="en-IN" sz="2400" dirty="0"/>
              <a:t>} ;</a:t>
            </a:r>
          </a:p>
          <a:p>
            <a:r>
              <a:rPr lang="en-IN" sz="2400" dirty="0"/>
              <a:t>struct book b1 = { "Let us C", "YPK", 101 } ; struct book *</a:t>
            </a:r>
            <a:r>
              <a:rPr lang="en-IN" sz="2400" dirty="0" err="1"/>
              <a:t>ptr</a:t>
            </a:r>
            <a:r>
              <a:rPr lang="en-IN" sz="2400" dirty="0"/>
              <a:t> ; </a:t>
            </a:r>
            <a:r>
              <a:rPr lang="en-IN" sz="2400" dirty="0" err="1"/>
              <a:t>ptr</a:t>
            </a:r>
            <a:r>
              <a:rPr lang="en-IN" sz="2400" dirty="0"/>
              <a:t> = &amp;b1 ; </a:t>
            </a:r>
            <a:r>
              <a:rPr lang="en-IN" sz="2400" dirty="0" err="1"/>
              <a:t>printf</a:t>
            </a:r>
            <a:r>
              <a:rPr lang="en-IN" sz="2400" dirty="0"/>
              <a:t> ( "\</a:t>
            </a:r>
            <a:r>
              <a:rPr lang="en-IN" sz="2400" dirty="0" err="1"/>
              <a:t>n%s</a:t>
            </a:r>
            <a:r>
              <a:rPr lang="en-IN" sz="2400" dirty="0"/>
              <a:t> %s %d", b1.name, b1.author, b1.callno ) ; </a:t>
            </a:r>
            <a:r>
              <a:rPr lang="en-IN" sz="2400" dirty="0" err="1"/>
              <a:t>printf</a:t>
            </a:r>
            <a:r>
              <a:rPr lang="en-IN" sz="2400" dirty="0"/>
              <a:t> ( "\</a:t>
            </a:r>
            <a:r>
              <a:rPr lang="en-IN" sz="2400" dirty="0" err="1"/>
              <a:t>n%s</a:t>
            </a:r>
            <a:r>
              <a:rPr lang="en-IN" sz="2400" dirty="0"/>
              <a:t> %s %d", </a:t>
            </a:r>
            <a:r>
              <a:rPr lang="en-IN" sz="2400" dirty="0" err="1"/>
              <a:t>ptr</a:t>
            </a:r>
            <a:r>
              <a:rPr lang="en-IN" sz="2400" dirty="0"/>
              <a:t>-&gt;name, </a:t>
            </a:r>
            <a:r>
              <a:rPr lang="en-IN" sz="2400" dirty="0" err="1"/>
              <a:t>ptr</a:t>
            </a:r>
            <a:r>
              <a:rPr lang="en-IN" sz="2400" dirty="0"/>
              <a:t>-&gt;author, </a:t>
            </a:r>
            <a:r>
              <a:rPr lang="en-IN" sz="2400" dirty="0" err="1"/>
              <a:t>ptr</a:t>
            </a:r>
            <a:r>
              <a:rPr lang="en-IN" sz="2400" dirty="0"/>
              <a:t>-&gt;</a:t>
            </a:r>
            <a:r>
              <a:rPr lang="en-IN" sz="2400" dirty="0" err="1"/>
              <a:t>callno</a:t>
            </a:r>
            <a:r>
              <a:rPr lang="en-IN" sz="2400" dirty="0"/>
              <a:t> ) 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5952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93F7-8974-4734-B8A2-521581BC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of structure and pointer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6C09-4971-493E-877A-8EA9234A3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struct book { char name[25] ; char author[25] ; int </a:t>
            </a:r>
            <a:r>
              <a:rPr lang="en-IN" sz="2400" dirty="0" err="1"/>
              <a:t>callno</a:t>
            </a:r>
            <a:r>
              <a:rPr lang="en-IN" sz="2400" dirty="0"/>
              <a:t> ; } ; void main() { int n; struct book b1[20] n= input (b1) display ( b1,n ); }</a:t>
            </a:r>
          </a:p>
          <a:p>
            <a:r>
              <a:rPr lang="en-IN" sz="2400" dirty="0"/>
              <a:t>void display(struct book *b , int n) { int I; </a:t>
            </a:r>
            <a:r>
              <a:rPr lang="en-IN" sz="2400" dirty="0" err="1"/>
              <a:t>printf</a:t>
            </a:r>
            <a:r>
              <a:rPr lang="en-IN" sz="2400" dirty="0"/>
              <a:t>(“\n\t\t Books Available “ ); </a:t>
            </a:r>
            <a:r>
              <a:rPr lang="en-IN" sz="2400" dirty="0" err="1"/>
              <a:t>printf</a:t>
            </a:r>
            <a:r>
              <a:rPr lang="en-IN" sz="2400" dirty="0"/>
              <a:t>(“|n\t Sr. No \t Name \t </a:t>
            </a:r>
            <a:r>
              <a:rPr lang="en-IN" sz="2400" dirty="0" err="1"/>
              <a:t>Aruthor</a:t>
            </a:r>
            <a:r>
              <a:rPr lang="en-IN" sz="2400" dirty="0"/>
              <a:t> \t Call No \n\n“ ); for(</a:t>
            </a:r>
            <a:r>
              <a:rPr lang="en-IN" sz="2400" dirty="0" err="1"/>
              <a:t>i</a:t>
            </a:r>
            <a:r>
              <a:rPr lang="en-IN" sz="2400" dirty="0"/>
              <a:t>=0;i&lt;</a:t>
            </a:r>
            <a:r>
              <a:rPr lang="en-IN" sz="2400" dirty="0" err="1"/>
              <a:t>n;i</a:t>
            </a:r>
            <a:r>
              <a:rPr lang="en-IN" sz="2400" dirty="0"/>
              <a:t>++) { </a:t>
            </a:r>
            <a:r>
              <a:rPr lang="en-IN" sz="2400" dirty="0" err="1"/>
              <a:t>pritnf</a:t>
            </a:r>
            <a:r>
              <a:rPr lang="en-IN" sz="2400" dirty="0"/>
              <a:t>(“\n\t\t %d \t %s \</a:t>
            </a:r>
            <a:r>
              <a:rPr lang="en-IN" sz="2400" dirty="0" err="1"/>
              <a:t>t%s</a:t>
            </a:r>
            <a:r>
              <a:rPr lang="en-IN" sz="2400" dirty="0"/>
              <a:t> \t %d “,i,+1, *(</a:t>
            </a:r>
            <a:r>
              <a:rPr lang="en-IN" sz="2400" dirty="0" err="1"/>
              <a:t>b+i</a:t>
            </a:r>
            <a:r>
              <a:rPr lang="en-IN" sz="2400" dirty="0"/>
              <a:t>)-&gt;)name, *(</a:t>
            </a:r>
            <a:r>
              <a:rPr lang="en-IN" sz="2400" dirty="0" err="1"/>
              <a:t>b+i</a:t>
            </a:r>
            <a:r>
              <a:rPr lang="en-IN" sz="2400" dirty="0"/>
              <a:t>)-&gt; author,*(</a:t>
            </a:r>
            <a:r>
              <a:rPr lang="en-IN" sz="2400" dirty="0" err="1"/>
              <a:t>b+i</a:t>
            </a:r>
            <a:r>
              <a:rPr lang="en-IN" sz="2400" dirty="0"/>
              <a:t>)-&gt;</a:t>
            </a:r>
            <a:r>
              <a:rPr lang="en-IN" sz="2400" dirty="0" err="1"/>
              <a:t>callno</a:t>
            </a:r>
            <a:r>
              <a:rPr lang="en-IN" sz="2400" dirty="0"/>
              <a:t>);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34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3419-EA73-43E6-A215-D4850F96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limitation of simple primitive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1D364-1A6F-4F0B-93E8-07AA7423A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ADVANTAGES OF ARRAY</a:t>
            </a:r>
          </a:p>
          <a:p>
            <a:r>
              <a:rPr lang="en-IN" dirty="0"/>
              <a:t>LIMITATIONS OF ARRAY</a:t>
            </a:r>
          </a:p>
          <a:p>
            <a:r>
              <a:rPr lang="en-IN" dirty="0"/>
              <a:t>HOW DATA IS ORGANIZED IN REAL WORLD?</a:t>
            </a:r>
          </a:p>
          <a:p>
            <a:r>
              <a:rPr lang="en-IN" dirty="0"/>
              <a:t>ADDRESS BOOK,LIIBRARY  BOOK INFORMATION,STUDENT INFORMATION etc…</a:t>
            </a:r>
          </a:p>
        </p:txBody>
      </p:sp>
    </p:spTree>
    <p:extLst>
      <p:ext uri="{BB962C8B-B14F-4D97-AF65-F5344CB8AC3E}">
        <p14:creationId xmlns:p14="http://schemas.microsoft.com/office/powerpoint/2010/main" val="93883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BA26-E51B-4A9F-A0AA-F0D88933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CD932-7784-4C27-9C7E-E77B2D610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Collection of related variables(aggregates) under one name.</a:t>
            </a:r>
          </a:p>
          <a:p>
            <a:pPr>
              <a:buFontTx/>
              <a:buChar char="-"/>
            </a:pPr>
            <a:r>
              <a:rPr lang="en-IN" dirty="0"/>
              <a:t>Can contain variable of different 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Commonly used to define records to be stored in file.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Combined with pointers to , can create linked lists, stacks, queues, trees.</a:t>
            </a:r>
          </a:p>
        </p:txBody>
      </p:sp>
    </p:spTree>
    <p:extLst>
      <p:ext uri="{BB962C8B-B14F-4D97-AF65-F5344CB8AC3E}">
        <p14:creationId xmlns:p14="http://schemas.microsoft.com/office/powerpoint/2010/main" val="288256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59AE-4687-4927-9901-ACD1D9B9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OF STURTURE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DC2B9-473B-4BC4-AD05-04690A7E0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Definition Structure</a:t>
            </a:r>
          </a:p>
          <a:p>
            <a:r>
              <a:rPr lang="en-IN" dirty="0"/>
              <a:t>Declaration of a Structure variable and Memory Allocation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34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8D62-637A-4692-876B-1B56C019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Structure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55412-D7A8-42B5-ABD1-BEC22CB48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struct &lt;structure name&gt;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structure element 1;</a:t>
            </a:r>
          </a:p>
          <a:p>
            <a:r>
              <a:rPr lang="en-IN" dirty="0"/>
              <a:t>structure element 2;</a:t>
            </a:r>
          </a:p>
          <a:p>
            <a:r>
              <a:rPr lang="en-IN" dirty="0"/>
              <a:t>structure element 3;</a:t>
            </a:r>
          </a:p>
          <a:p>
            <a:r>
              <a:rPr lang="en-IN" dirty="0"/>
              <a:t>……..</a:t>
            </a:r>
          </a:p>
          <a:p>
            <a:r>
              <a:rPr lang="en-IN" dirty="0"/>
              <a:t>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84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E763-C828-4E91-87F3-5F9B36206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844" y="702156"/>
            <a:ext cx="10639964" cy="460600"/>
          </a:xfrm>
        </p:spPr>
        <p:txBody>
          <a:bodyPr>
            <a:normAutofit fontScale="90000"/>
          </a:bodyPr>
          <a:lstStyle/>
          <a:p>
            <a:r>
              <a:rPr lang="en-IN" dirty="0"/>
              <a:t>Structure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F9600-0B36-4AB7-A9C0-6B5366F74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62757"/>
            <a:ext cx="11029615" cy="5695244"/>
          </a:xfrm>
        </p:spPr>
        <p:txBody>
          <a:bodyPr>
            <a:noAutofit/>
          </a:bodyPr>
          <a:lstStyle/>
          <a:p>
            <a:r>
              <a:rPr lang="en-IN" sz="2400" dirty="0"/>
              <a:t>Example:</a:t>
            </a:r>
          </a:p>
          <a:p>
            <a:pPr marL="0" indent="0">
              <a:buNone/>
            </a:pPr>
            <a:r>
              <a:rPr lang="en-IN" sz="2400" dirty="0"/>
              <a:t>      struct Student {</a:t>
            </a:r>
          </a:p>
          <a:p>
            <a:pPr marL="0" indent="0">
              <a:buNone/>
            </a:pPr>
            <a:r>
              <a:rPr lang="en-IN" sz="2400" dirty="0"/>
              <a:t>      char name [20];</a:t>
            </a:r>
          </a:p>
          <a:p>
            <a:pPr marL="0" indent="0">
              <a:buNone/>
            </a:pPr>
            <a:r>
              <a:rPr lang="en-IN" sz="2400" dirty="0"/>
              <a:t>      char address [20];</a:t>
            </a:r>
          </a:p>
          <a:p>
            <a:pPr marL="0" indent="0">
              <a:buNone/>
            </a:pPr>
            <a:r>
              <a:rPr lang="en-IN" sz="2400" dirty="0"/>
              <a:t>      int </a:t>
            </a:r>
            <a:r>
              <a:rPr lang="en-IN" sz="2400" dirty="0" err="1"/>
              <a:t>rollno</a:t>
            </a:r>
            <a:r>
              <a:rPr lang="en-IN" sz="2400" dirty="0"/>
              <a:t>;</a:t>
            </a:r>
          </a:p>
          <a:p>
            <a:pPr marL="0" indent="0">
              <a:buNone/>
            </a:pPr>
            <a:r>
              <a:rPr lang="en-IN" sz="2400" dirty="0"/>
              <a:t>      char class[5];</a:t>
            </a:r>
          </a:p>
          <a:p>
            <a:pPr marL="0" indent="0">
              <a:buNone/>
            </a:pPr>
            <a:r>
              <a:rPr lang="en-IN" sz="2400" dirty="0"/>
              <a:t>      char year[20];</a:t>
            </a:r>
          </a:p>
          <a:p>
            <a:pPr marL="0" indent="0">
              <a:buNone/>
            </a:pPr>
            <a:r>
              <a:rPr lang="en-IN" sz="2400" dirty="0"/>
              <a:t>    };</a:t>
            </a:r>
          </a:p>
          <a:p>
            <a:r>
              <a:rPr lang="en-IN" sz="2400" dirty="0"/>
              <a:t>struct introduces the definition for structure Student</a:t>
            </a:r>
          </a:p>
          <a:p>
            <a:r>
              <a:rPr lang="en-IN" sz="2400" dirty="0"/>
              <a:t>Student is the structure name and is used to declare variables of the structure type</a:t>
            </a:r>
          </a:p>
        </p:txBody>
      </p:sp>
    </p:spTree>
    <p:extLst>
      <p:ext uri="{BB962C8B-B14F-4D97-AF65-F5344CB8AC3E}">
        <p14:creationId xmlns:p14="http://schemas.microsoft.com/office/powerpoint/2010/main" val="14831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29CA-84DE-447F-87F8-93A603F3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244" y="270934"/>
            <a:ext cx="10741564" cy="1140178"/>
          </a:xfrm>
        </p:spPr>
        <p:txBody>
          <a:bodyPr/>
          <a:lstStyle/>
          <a:p>
            <a:r>
              <a:rPr lang="en-IN" dirty="0"/>
              <a:t>Structure Definitions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7BD9-14F3-44C0-BA38-ABFF2A25E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44" y="880533"/>
            <a:ext cx="11147963" cy="5706533"/>
          </a:xfrm>
        </p:spPr>
        <p:txBody>
          <a:bodyPr>
            <a:normAutofit/>
          </a:bodyPr>
          <a:lstStyle/>
          <a:p>
            <a:r>
              <a:rPr lang="en-IN" sz="2600" dirty="0"/>
              <a:t>struct information</a:t>
            </a:r>
          </a:p>
          <a:p>
            <a:r>
              <a:rPr lang="en-IN" sz="2600" dirty="0"/>
              <a:t>A struct cannot contain an instance of </a:t>
            </a:r>
            <a:r>
              <a:rPr lang="en-IN" sz="2600" dirty="0" err="1"/>
              <a:t>itself,Can</a:t>
            </a:r>
            <a:r>
              <a:rPr lang="en-IN" sz="2600" dirty="0"/>
              <a:t> contain a member that is a pointer to the same structure type</a:t>
            </a:r>
          </a:p>
          <a:p>
            <a:r>
              <a:rPr lang="en-IN" sz="2600" dirty="0"/>
              <a:t>A structure definition does not reserve space in memory ,Instead creates a new data type used to declare structure variables</a:t>
            </a:r>
          </a:p>
          <a:p>
            <a:r>
              <a:rPr lang="en-IN" sz="2600" dirty="0" err="1"/>
              <a:t>Declarations:Declared</a:t>
            </a:r>
            <a:r>
              <a:rPr lang="en-IN" sz="2600" dirty="0"/>
              <a:t> like other </a:t>
            </a:r>
            <a:r>
              <a:rPr lang="en-IN" sz="2600" dirty="0" err="1"/>
              <a:t>variables:Student</a:t>
            </a:r>
            <a:r>
              <a:rPr lang="en-IN" sz="2600" dirty="0"/>
              <a:t> </a:t>
            </a:r>
            <a:r>
              <a:rPr lang="en-IN" sz="2600" dirty="0" err="1"/>
              <a:t>oneStud</a:t>
            </a:r>
            <a:r>
              <a:rPr lang="en-IN" sz="2600" dirty="0"/>
              <a:t>, Stud[66], *</a:t>
            </a:r>
            <a:r>
              <a:rPr lang="en-IN" sz="2600" dirty="0" err="1"/>
              <a:t>SPtr</a:t>
            </a:r>
            <a:r>
              <a:rPr lang="en-IN" sz="2600" dirty="0"/>
              <a:t>;</a:t>
            </a:r>
          </a:p>
          <a:p>
            <a:r>
              <a:rPr lang="en-IN" sz="2600" dirty="0"/>
              <a:t>Can use a comma separated list: struct Student {</a:t>
            </a:r>
          </a:p>
          <a:p>
            <a:pPr marL="0" indent="0">
              <a:buNone/>
            </a:pPr>
            <a:r>
              <a:rPr lang="en-IN" sz="2600" dirty="0"/>
              <a:t>                                                                                    char name [20];</a:t>
            </a:r>
          </a:p>
          <a:p>
            <a:pPr marL="0" indent="0">
              <a:buNone/>
            </a:pPr>
            <a:r>
              <a:rPr lang="en-IN" sz="2600" dirty="0"/>
              <a:t>                                                                                    char address [20];</a:t>
            </a:r>
          </a:p>
          <a:p>
            <a:pPr marL="0" indent="0">
              <a:buNone/>
            </a:pPr>
            <a:r>
              <a:rPr lang="en-IN" sz="2600" dirty="0"/>
              <a:t>                                                                                    }</a:t>
            </a:r>
            <a:r>
              <a:rPr lang="en-IN" sz="2600" dirty="0" err="1"/>
              <a:t>oneStud</a:t>
            </a:r>
            <a:r>
              <a:rPr lang="en-IN" sz="2600" dirty="0"/>
              <a:t>, Stud[66], *</a:t>
            </a:r>
            <a:r>
              <a:rPr lang="en-IN" sz="2600" dirty="0" err="1"/>
              <a:t>SPtr</a:t>
            </a:r>
            <a:r>
              <a:rPr lang="en-IN" sz="2600" dirty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048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1B63-0E74-41D9-822F-F09AA2B6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22" y="702156"/>
            <a:ext cx="10414186" cy="686377"/>
          </a:xfrm>
        </p:spPr>
        <p:txBody>
          <a:bodyPr>
            <a:normAutofit fontScale="90000"/>
          </a:bodyPr>
          <a:lstStyle/>
          <a:p>
            <a:r>
              <a:rPr lang="en-IN" dirty="0"/>
              <a:t>Declaration of Struct variable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C9468-017E-4D9B-8211-4CCE20D9F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90223"/>
            <a:ext cx="11029615" cy="6445956"/>
          </a:xfrm>
        </p:spPr>
        <p:txBody>
          <a:bodyPr>
            <a:normAutofit/>
          </a:bodyPr>
          <a:lstStyle/>
          <a:p>
            <a:r>
              <a:rPr lang="en-IN" sz="2000" dirty="0"/>
              <a:t>struct book</a:t>
            </a:r>
          </a:p>
          <a:p>
            <a:pPr marL="0" indent="0">
              <a:buNone/>
            </a:pPr>
            <a:r>
              <a:rPr lang="en-IN" sz="2000" dirty="0"/>
              <a:t>      {     char name , float price ;</a:t>
            </a:r>
          </a:p>
          <a:p>
            <a:pPr marL="0" indent="0">
              <a:buNone/>
            </a:pPr>
            <a:r>
              <a:rPr lang="en-IN" sz="2000" dirty="0"/>
              <a:t>            int pages ;</a:t>
            </a:r>
          </a:p>
          <a:p>
            <a:pPr marL="0" indent="0">
              <a:buNone/>
            </a:pPr>
            <a:r>
              <a:rPr lang="en-IN" sz="2000" dirty="0"/>
              <a:t>      } b1, b2, b3 ;</a:t>
            </a:r>
          </a:p>
          <a:p>
            <a:r>
              <a:rPr lang="en-IN" sz="2000" dirty="0"/>
              <a:t>struct book</a:t>
            </a:r>
          </a:p>
          <a:p>
            <a:pPr marL="0" indent="0">
              <a:buNone/>
            </a:pPr>
            <a:r>
              <a:rPr lang="en-IN" sz="2000" dirty="0"/>
              <a:t>      { </a:t>
            </a:r>
          </a:p>
          <a:p>
            <a:pPr marL="0" indent="0">
              <a:buNone/>
            </a:pPr>
            <a:r>
              <a:rPr lang="en-IN" sz="2000" dirty="0"/>
              <a:t>         char name ;</a:t>
            </a:r>
          </a:p>
          <a:p>
            <a:pPr marL="0" indent="0">
              <a:buNone/>
            </a:pPr>
            <a:r>
              <a:rPr lang="en-IN" sz="2000" dirty="0"/>
              <a:t>        float price ;</a:t>
            </a:r>
          </a:p>
          <a:p>
            <a:pPr marL="0" indent="0">
              <a:buNone/>
            </a:pPr>
            <a:r>
              <a:rPr lang="en-IN" sz="2000" dirty="0"/>
              <a:t>       int pages ;</a:t>
            </a:r>
          </a:p>
          <a:p>
            <a:pPr marL="0" indent="0">
              <a:buNone/>
            </a:pPr>
            <a:r>
              <a:rPr lang="en-IN" sz="2000" dirty="0"/>
              <a:t>      } ;</a:t>
            </a:r>
          </a:p>
          <a:p>
            <a:r>
              <a:rPr lang="en-IN" sz="2000" dirty="0"/>
              <a:t>struct book b1, b2, b3;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0991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{42466216-3C30-4A33-9FB6-A842EAB2F90D}tf67061901</Template>
  <TotalTime>0</TotalTime>
  <Words>1479</Words>
  <Application>Microsoft Office PowerPoint</Application>
  <PresentationFormat>Widescreen</PresentationFormat>
  <Paragraphs>172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Franklin Gothic Book</vt:lpstr>
      <vt:lpstr>Franklin Gothic Demi</vt:lpstr>
      <vt:lpstr>Gill Sans MT</vt:lpstr>
      <vt:lpstr>Wingdings</vt:lpstr>
      <vt:lpstr>Wingdings 2</vt:lpstr>
      <vt:lpstr>DividendVTI</vt:lpstr>
      <vt:lpstr>Structures in C</vt:lpstr>
      <vt:lpstr>Outline</vt:lpstr>
      <vt:lpstr>Introduction limitation of simple primitive datatypes</vt:lpstr>
      <vt:lpstr>structures</vt:lpstr>
      <vt:lpstr>Creation OF STURTURE VARIABLE</vt:lpstr>
      <vt:lpstr>Syntax Structure definition</vt:lpstr>
      <vt:lpstr>Structure definition</vt:lpstr>
      <vt:lpstr>Structure Definitions </vt:lpstr>
      <vt:lpstr>Declaration of Struct variable </vt:lpstr>
      <vt:lpstr>Structure Valid Operations </vt:lpstr>
      <vt:lpstr>Initializing Structures </vt:lpstr>
      <vt:lpstr>Assignment statements </vt:lpstr>
      <vt:lpstr>Accessing structure members </vt:lpstr>
      <vt:lpstr>Memory allocation /* Memory map of structure elements */ main( ) { </vt:lpstr>
      <vt:lpstr>Array of structures</vt:lpstr>
      <vt:lpstr>Structure and Assignment operator </vt:lpstr>
      <vt:lpstr>Structures With Functions </vt:lpstr>
      <vt:lpstr>Passing individual structure elements </vt:lpstr>
      <vt:lpstr>Passing entire structure variable at a time </vt:lpstr>
      <vt:lpstr>Structure and pointer </vt:lpstr>
      <vt:lpstr>Structure and pointer </vt:lpstr>
      <vt:lpstr>Array of structure and pointer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2020-04-09T07:33:21Z</dcterms:created>
  <dcterms:modified xsi:type="dcterms:W3CDTF">2020-04-09T10:54:33Z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