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76" r:id="rId4"/>
    <p:sldId id="277" r:id="rId5"/>
    <p:sldId id="278" r:id="rId6"/>
    <p:sldId id="260" r:id="rId7"/>
    <p:sldId id="279" r:id="rId8"/>
    <p:sldId id="280" r:id="rId9"/>
    <p:sldId id="272" r:id="rId10"/>
    <p:sldId id="282" r:id="rId11"/>
    <p:sldId id="283" r:id="rId12"/>
    <p:sldId id="284" r:id="rId13"/>
    <p:sldId id="285" r:id="rId14"/>
    <p:sldId id="286" r:id="rId15"/>
    <p:sldId id="287" r:id="rId16"/>
    <p:sldId id="288" r:id="rId17"/>
    <p:sldId id="289" r:id="rId18"/>
    <p:sldId id="290" r:id="rId19"/>
    <p:sldId id="291" r:id="rId20"/>
    <p:sldId id="292" r:id="rId21"/>
    <p:sldId id="281" r:id="rId22"/>
    <p:sldId id="274" r:id="rId23"/>
    <p:sldId id="273" r:id="rId24"/>
    <p:sldId id="293" r:id="rId25"/>
    <p:sldId id="257" r:id="rId26"/>
    <p:sldId id="258" r:id="rId27"/>
    <p:sldId id="259" r:id="rId28"/>
    <p:sldId id="262" r:id="rId29"/>
    <p:sldId id="263" r:id="rId30"/>
    <p:sldId id="264" r:id="rId31"/>
    <p:sldId id="265" r:id="rId32"/>
    <p:sldId id="266" r:id="rId33"/>
    <p:sldId id="267" r:id="rId34"/>
    <p:sldId id="270" r:id="rId35"/>
    <p:sldId id="268" r:id="rId36"/>
    <p:sldId id="269" r:id="rId37"/>
    <p:sldId id="271" r:id="rId38"/>
    <p:sldId id="27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7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E89F645-3B1F-405D-AE1E-60BCC7787EB2}" type="datetimeFigureOut">
              <a:rPr lang="en-IN" smtClean="0"/>
              <a:t>10-04-2020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74DC9-21EB-4115-984A-990B2E59C303}" type="slidenum">
              <a:rPr lang="en-IN" smtClean="0"/>
              <a:t>‹#›</a:t>
            </a:fld>
            <a:endParaRPr lang="en-IN"/>
          </a:p>
        </p:txBody>
      </p:sp>
    </p:spTree>
    <p:extLst>
      <p:ext uri="{BB962C8B-B14F-4D97-AF65-F5344CB8AC3E}">
        <p14:creationId xmlns:p14="http://schemas.microsoft.com/office/powerpoint/2010/main" val="277886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89F645-3B1F-405D-AE1E-60BCC7787EB2}" type="datetimeFigureOut">
              <a:rPr lang="en-IN" smtClean="0"/>
              <a:t>10-04-2020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74DC9-21EB-4115-984A-990B2E59C303}" type="slidenum">
              <a:rPr lang="en-IN" smtClean="0"/>
              <a:t>‹#›</a:t>
            </a:fld>
            <a:endParaRPr lang="en-IN"/>
          </a:p>
        </p:txBody>
      </p:sp>
    </p:spTree>
    <p:extLst>
      <p:ext uri="{BB962C8B-B14F-4D97-AF65-F5344CB8AC3E}">
        <p14:creationId xmlns:p14="http://schemas.microsoft.com/office/powerpoint/2010/main" val="1384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89F645-3B1F-405D-AE1E-60BCC7787EB2}" type="datetimeFigureOut">
              <a:rPr lang="en-IN" smtClean="0"/>
              <a:t>10-04-2020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74DC9-21EB-4115-984A-990B2E59C303}" type="slidenum">
              <a:rPr lang="en-IN" smtClean="0"/>
              <a:t>‹#›</a:t>
            </a:fld>
            <a:endParaRPr lang="en-IN"/>
          </a:p>
        </p:txBody>
      </p:sp>
    </p:spTree>
    <p:extLst>
      <p:ext uri="{BB962C8B-B14F-4D97-AF65-F5344CB8AC3E}">
        <p14:creationId xmlns:p14="http://schemas.microsoft.com/office/powerpoint/2010/main" val="229831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89F645-3B1F-405D-AE1E-60BCC7787EB2}" type="datetimeFigureOut">
              <a:rPr lang="en-IN" smtClean="0"/>
              <a:t>10-04-2020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74DC9-21EB-4115-984A-990B2E59C303}" type="slidenum">
              <a:rPr lang="en-IN" smtClean="0"/>
              <a:t>‹#›</a:t>
            </a:fld>
            <a:endParaRPr lang="en-IN"/>
          </a:p>
        </p:txBody>
      </p:sp>
    </p:spTree>
    <p:extLst>
      <p:ext uri="{BB962C8B-B14F-4D97-AF65-F5344CB8AC3E}">
        <p14:creationId xmlns:p14="http://schemas.microsoft.com/office/powerpoint/2010/main" val="44243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89F645-3B1F-405D-AE1E-60BCC7787EB2}" type="datetimeFigureOut">
              <a:rPr lang="en-IN" smtClean="0"/>
              <a:t>10-04-2020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74DC9-21EB-4115-984A-990B2E59C303}" type="slidenum">
              <a:rPr lang="en-IN" smtClean="0"/>
              <a:t>‹#›</a:t>
            </a:fld>
            <a:endParaRPr lang="en-IN"/>
          </a:p>
        </p:txBody>
      </p:sp>
    </p:spTree>
    <p:extLst>
      <p:ext uri="{BB962C8B-B14F-4D97-AF65-F5344CB8AC3E}">
        <p14:creationId xmlns:p14="http://schemas.microsoft.com/office/powerpoint/2010/main" val="547279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E89F645-3B1F-405D-AE1E-60BCC7787EB2}" type="datetimeFigureOut">
              <a:rPr lang="en-IN" smtClean="0"/>
              <a:t>10-04-2020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974DC9-21EB-4115-984A-990B2E59C303}" type="slidenum">
              <a:rPr lang="en-IN" smtClean="0"/>
              <a:t>‹#›</a:t>
            </a:fld>
            <a:endParaRPr lang="en-IN"/>
          </a:p>
        </p:txBody>
      </p:sp>
    </p:spTree>
    <p:extLst>
      <p:ext uri="{BB962C8B-B14F-4D97-AF65-F5344CB8AC3E}">
        <p14:creationId xmlns:p14="http://schemas.microsoft.com/office/powerpoint/2010/main" val="422335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E89F645-3B1F-405D-AE1E-60BCC7787EB2}" type="datetimeFigureOut">
              <a:rPr lang="en-IN" smtClean="0"/>
              <a:t>10-04-2020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974DC9-21EB-4115-984A-990B2E59C303}" type="slidenum">
              <a:rPr lang="en-IN" smtClean="0"/>
              <a:t>‹#›</a:t>
            </a:fld>
            <a:endParaRPr lang="en-IN"/>
          </a:p>
        </p:txBody>
      </p:sp>
    </p:spTree>
    <p:extLst>
      <p:ext uri="{BB962C8B-B14F-4D97-AF65-F5344CB8AC3E}">
        <p14:creationId xmlns:p14="http://schemas.microsoft.com/office/powerpoint/2010/main" val="64741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E89F645-3B1F-405D-AE1E-60BCC7787EB2}" type="datetimeFigureOut">
              <a:rPr lang="en-IN" smtClean="0"/>
              <a:t>10-04-2020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974DC9-21EB-4115-984A-990B2E59C303}" type="slidenum">
              <a:rPr lang="en-IN" smtClean="0"/>
              <a:t>‹#›</a:t>
            </a:fld>
            <a:endParaRPr lang="en-IN"/>
          </a:p>
        </p:txBody>
      </p:sp>
    </p:spTree>
    <p:extLst>
      <p:ext uri="{BB962C8B-B14F-4D97-AF65-F5344CB8AC3E}">
        <p14:creationId xmlns:p14="http://schemas.microsoft.com/office/powerpoint/2010/main" val="61109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89F645-3B1F-405D-AE1E-60BCC7787EB2}" type="datetimeFigureOut">
              <a:rPr lang="en-IN" smtClean="0"/>
              <a:t>10-04-2020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974DC9-21EB-4115-984A-990B2E59C303}" type="slidenum">
              <a:rPr lang="en-IN" smtClean="0"/>
              <a:t>‹#›</a:t>
            </a:fld>
            <a:endParaRPr lang="en-IN"/>
          </a:p>
        </p:txBody>
      </p:sp>
    </p:spTree>
    <p:extLst>
      <p:ext uri="{BB962C8B-B14F-4D97-AF65-F5344CB8AC3E}">
        <p14:creationId xmlns:p14="http://schemas.microsoft.com/office/powerpoint/2010/main" val="1878118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89F645-3B1F-405D-AE1E-60BCC7787EB2}" type="datetimeFigureOut">
              <a:rPr lang="en-IN" smtClean="0"/>
              <a:t>10-04-2020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974DC9-21EB-4115-984A-990B2E59C303}" type="slidenum">
              <a:rPr lang="en-IN" smtClean="0"/>
              <a:t>‹#›</a:t>
            </a:fld>
            <a:endParaRPr lang="en-IN"/>
          </a:p>
        </p:txBody>
      </p:sp>
    </p:spTree>
    <p:extLst>
      <p:ext uri="{BB962C8B-B14F-4D97-AF65-F5344CB8AC3E}">
        <p14:creationId xmlns:p14="http://schemas.microsoft.com/office/powerpoint/2010/main" val="1955969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89F645-3B1F-405D-AE1E-60BCC7787EB2}" type="datetimeFigureOut">
              <a:rPr lang="en-IN" smtClean="0"/>
              <a:t>10-04-2020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974DC9-21EB-4115-984A-990B2E59C303}" type="slidenum">
              <a:rPr lang="en-IN" smtClean="0"/>
              <a:t>‹#›</a:t>
            </a:fld>
            <a:endParaRPr lang="en-IN"/>
          </a:p>
        </p:txBody>
      </p:sp>
    </p:spTree>
    <p:extLst>
      <p:ext uri="{BB962C8B-B14F-4D97-AF65-F5344CB8AC3E}">
        <p14:creationId xmlns:p14="http://schemas.microsoft.com/office/powerpoint/2010/main" val="240061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89F645-3B1F-405D-AE1E-60BCC7787EB2}" type="datetimeFigureOut">
              <a:rPr lang="en-IN" smtClean="0"/>
              <a:t>10-04-2020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974DC9-21EB-4115-984A-990B2E59C303}" type="slidenum">
              <a:rPr lang="en-IN" smtClean="0"/>
              <a:t>‹#›</a:t>
            </a:fld>
            <a:endParaRPr lang="en-IN"/>
          </a:p>
        </p:txBody>
      </p:sp>
    </p:spTree>
    <p:extLst>
      <p:ext uri="{BB962C8B-B14F-4D97-AF65-F5344CB8AC3E}">
        <p14:creationId xmlns:p14="http://schemas.microsoft.com/office/powerpoint/2010/main" val="3607952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0774"/>
            <a:ext cx="9144000" cy="2330245"/>
          </a:xfrm>
        </p:spPr>
        <p:txBody>
          <a:bodyPr/>
          <a:lstStyle/>
          <a:p>
            <a:r>
              <a:rPr lang="en-IN" b="1" dirty="0">
                <a:solidFill>
                  <a:srgbClr val="000000"/>
                </a:solidFill>
                <a:latin typeface="Arial"/>
                <a:ea typeface="DejaVu Sans"/>
              </a:rPr>
              <a:t>Problem Solving with C</a:t>
            </a:r>
            <a:r>
              <a:rPr lang="en-IN" dirty="0" smtClean="0"/>
              <a:t/>
            </a:r>
            <a:br>
              <a:rPr lang="en-IN" dirty="0" smtClean="0"/>
            </a:br>
            <a:r>
              <a:rPr lang="en-IN" dirty="0" smtClean="0"/>
              <a:t>UE19CS151</a:t>
            </a:r>
            <a:endParaRPr lang="en-IN" dirty="0"/>
          </a:p>
        </p:txBody>
      </p:sp>
      <p:sp>
        <p:nvSpPr>
          <p:cNvPr id="3" name="Subtitle 2"/>
          <p:cNvSpPr>
            <a:spLocks noGrp="1"/>
          </p:cNvSpPr>
          <p:nvPr>
            <p:ph type="subTitle" idx="1"/>
          </p:nvPr>
        </p:nvSpPr>
        <p:spPr>
          <a:xfrm>
            <a:off x="1524000" y="3283974"/>
            <a:ext cx="9144000" cy="3106994"/>
          </a:xfrm>
        </p:spPr>
        <p:txBody>
          <a:bodyPr>
            <a:normAutofit fontScale="92500" lnSpcReduction="20000"/>
          </a:bodyPr>
          <a:lstStyle/>
          <a:p>
            <a:r>
              <a:rPr lang="en-IN" sz="3600" b="1" dirty="0" smtClean="0">
                <a:latin typeface="Arial" pitchFamily="34" charset="0"/>
                <a:cs typeface="Arial" pitchFamily="34" charset="0"/>
              </a:rPr>
              <a:t>Unit – 3</a:t>
            </a:r>
          </a:p>
          <a:p>
            <a:endParaRPr lang="en-IN" sz="3600" b="1" dirty="0">
              <a:latin typeface="Arial" pitchFamily="34" charset="0"/>
              <a:cs typeface="Arial" pitchFamily="34" charset="0"/>
            </a:endParaRPr>
          </a:p>
          <a:p>
            <a:r>
              <a:rPr lang="en-IN" dirty="0" smtClean="0"/>
              <a:t>Multi-dimensional Array</a:t>
            </a:r>
          </a:p>
          <a:p>
            <a:r>
              <a:rPr lang="en-IN" dirty="0" smtClean="0"/>
              <a:t>Structures</a:t>
            </a:r>
          </a:p>
          <a:p>
            <a:r>
              <a:rPr lang="en-IN" dirty="0" err="1" smtClean="0"/>
              <a:t>typedef</a:t>
            </a:r>
            <a:endParaRPr lang="en-IN" dirty="0" smtClean="0"/>
          </a:p>
          <a:p>
            <a:r>
              <a:rPr lang="en-IN" dirty="0" smtClean="0"/>
              <a:t>Array of structures</a:t>
            </a:r>
          </a:p>
          <a:p>
            <a:r>
              <a:rPr lang="en-IN" dirty="0" smtClean="0"/>
              <a:t>Dynamic Memory Allocation</a:t>
            </a:r>
          </a:p>
          <a:p>
            <a:r>
              <a:rPr lang="en-IN" dirty="0" smtClean="0"/>
              <a:t>Linked List</a:t>
            </a:r>
          </a:p>
          <a:p>
            <a:endParaRPr lang="en-IN" dirty="0"/>
          </a:p>
        </p:txBody>
      </p:sp>
    </p:spTree>
    <p:extLst>
      <p:ext uri="{BB962C8B-B14F-4D97-AF65-F5344CB8AC3E}">
        <p14:creationId xmlns:p14="http://schemas.microsoft.com/office/powerpoint/2010/main" val="762587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Structures Contd.,</a:t>
            </a:r>
            <a:endParaRPr lang="en-IN" dirty="0"/>
          </a:p>
        </p:txBody>
      </p:sp>
      <p:sp>
        <p:nvSpPr>
          <p:cNvPr id="3" name="Content Placeholder 2"/>
          <p:cNvSpPr>
            <a:spLocks noGrp="1"/>
          </p:cNvSpPr>
          <p:nvPr>
            <p:ph idx="1"/>
          </p:nvPr>
        </p:nvSpPr>
        <p:spPr>
          <a:xfrm>
            <a:off x="838200" y="1825625"/>
            <a:ext cx="10515600" cy="4351338"/>
          </a:xfrm>
        </p:spPr>
        <p:txBody>
          <a:bodyPr>
            <a:normAutofit fontScale="92500"/>
          </a:bodyPr>
          <a:lstStyle/>
          <a:p>
            <a:r>
              <a:rPr lang="en-IN" dirty="0"/>
              <a:t>The keyword </a:t>
            </a:r>
            <a:r>
              <a:rPr lang="en-IN" b="1" dirty="0" err="1"/>
              <a:t>struct</a:t>
            </a:r>
            <a:r>
              <a:rPr lang="en-IN" dirty="0"/>
              <a:t> introduces a </a:t>
            </a:r>
            <a:r>
              <a:rPr lang="en-IN" b="1" dirty="0"/>
              <a:t>structure declaration</a:t>
            </a:r>
            <a:r>
              <a:rPr lang="en-IN" dirty="0"/>
              <a:t>, which is a list of declarations enclosed in braces. </a:t>
            </a:r>
            <a:endParaRPr lang="en-IN" dirty="0" smtClean="0"/>
          </a:p>
          <a:p>
            <a:r>
              <a:rPr lang="en-IN" dirty="0" smtClean="0"/>
              <a:t>An </a:t>
            </a:r>
            <a:r>
              <a:rPr lang="en-IN" dirty="0"/>
              <a:t>optional name called a structure tag/name may follow the word </a:t>
            </a:r>
            <a:r>
              <a:rPr lang="en-IN" dirty="0" err="1"/>
              <a:t>struct</a:t>
            </a:r>
            <a:r>
              <a:rPr lang="en-IN" dirty="0"/>
              <a:t>. </a:t>
            </a:r>
            <a:endParaRPr lang="en-IN" dirty="0" smtClean="0"/>
          </a:p>
          <a:p>
            <a:r>
              <a:rPr lang="en-IN" dirty="0" smtClean="0"/>
              <a:t>The </a:t>
            </a:r>
            <a:r>
              <a:rPr lang="en-IN" dirty="0"/>
              <a:t>variables named in a structure are called members</a:t>
            </a:r>
            <a:r>
              <a:rPr lang="en-IN" dirty="0" smtClean="0"/>
              <a:t>.</a:t>
            </a:r>
          </a:p>
          <a:p>
            <a:r>
              <a:rPr lang="en-IN" dirty="0" smtClean="0"/>
              <a:t> </a:t>
            </a:r>
            <a:r>
              <a:rPr lang="en-IN" dirty="0"/>
              <a:t>In the </a:t>
            </a:r>
            <a:r>
              <a:rPr lang="en-IN" dirty="0" smtClean="0"/>
              <a:t>example previous slide, </a:t>
            </a:r>
            <a:r>
              <a:rPr lang="en-IN" dirty="0"/>
              <a:t>declaration says that the </a:t>
            </a:r>
            <a:r>
              <a:rPr lang="en-IN" dirty="0" err="1"/>
              <a:t>struct</a:t>
            </a:r>
            <a:r>
              <a:rPr lang="en-IN" dirty="0"/>
              <a:t> student is a structure which contains 3 fields or data members. These are </a:t>
            </a:r>
            <a:r>
              <a:rPr lang="en-IN" dirty="0" err="1"/>
              <a:t>rollnum</a:t>
            </a:r>
            <a:r>
              <a:rPr lang="en-IN" dirty="0"/>
              <a:t> of type </a:t>
            </a:r>
            <a:r>
              <a:rPr lang="en-IN" dirty="0" err="1"/>
              <a:t>int</a:t>
            </a:r>
            <a:r>
              <a:rPr lang="en-IN" dirty="0"/>
              <a:t>, name an array of char and marks as double.</a:t>
            </a:r>
          </a:p>
          <a:p>
            <a:r>
              <a:rPr lang="en-IN" dirty="0"/>
              <a:t>A structure declaration that is not followed by a list of variables reserves no storage; it merely describes a template or the shape of a structure.</a:t>
            </a:r>
          </a:p>
        </p:txBody>
      </p:sp>
    </p:spTree>
    <p:extLst>
      <p:ext uri="{BB962C8B-B14F-4D97-AF65-F5344CB8AC3E}">
        <p14:creationId xmlns:p14="http://schemas.microsoft.com/office/powerpoint/2010/main" val="3412585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Structures </a:t>
            </a:r>
            <a:r>
              <a:rPr lang="en-IN" b="1" dirty="0" smtClean="0"/>
              <a:t>Definition &amp; accessing members</a:t>
            </a:r>
            <a:endParaRPr lang="en-IN" dirty="0"/>
          </a:p>
        </p:txBody>
      </p:sp>
      <p:sp>
        <p:nvSpPr>
          <p:cNvPr id="3" name="Content Placeholder 2"/>
          <p:cNvSpPr>
            <a:spLocks noGrp="1"/>
          </p:cNvSpPr>
          <p:nvPr>
            <p:ph idx="1"/>
          </p:nvPr>
        </p:nvSpPr>
        <p:spPr>
          <a:xfrm>
            <a:off x="838200" y="1690688"/>
            <a:ext cx="10515600" cy="4542964"/>
          </a:xfrm>
        </p:spPr>
        <p:txBody>
          <a:bodyPr>
            <a:normAutofit fontScale="77500" lnSpcReduction="20000"/>
          </a:bodyPr>
          <a:lstStyle/>
          <a:p>
            <a:endParaRPr lang="en-IN" dirty="0" smtClean="0"/>
          </a:p>
          <a:p>
            <a:r>
              <a:rPr lang="en-IN" dirty="0" err="1"/>
              <a:t>struct</a:t>
            </a:r>
            <a:r>
              <a:rPr lang="en-IN" dirty="0"/>
              <a:t> student s1;	Here s1 is variable of </a:t>
            </a:r>
            <a:r>
              <a:rPr lang="en-IN" dirty="0" err="1"/>
              <a:t>struct</a:t>
            </a:r>
            <a:r>
              <a:rPr lang="en-IN" dirty="0"/>
              <a:t> student type</a:t>
            </a:r>
          </a:p>
          <a:p>
            <a:r>
              <a:rPr lang="en-IN" dirty="0" smtClean="0"/>
              <a:t>Accessing </a:t>
            </a:r>
            <a:r>
              <a:rPr lang="en-IN" dirty="0"/>
              <a:t>the members of this structure variable as shown below in different ways as:</a:t>
            </a:r>
          </a:p>
          <a:p>
            <a:r>
              <a:rPr lang="en-IN" dirty="0"/>
              <a:t> </a:t>
            </a:r>
            <a:r>
              <a:rPr lang="en-IN" b="1" dirty="0"/>
              <a:t>Using dot operator:</a:t>
            </a:r>
            <a:endParaRPr lang="en-IN" dirty="0"/>
          </a:p>
          <a:p>
            <a:pPr marL="0" indent="0">
              <a:buNone/>
            </a:pPr>
            <a:r>
              <a:rPr lang="en-IN" dirty="0" smtClean="0"/>
              <a:t>	s1. </a:t>
            </a:r>
            <a:r>
              <a:rPr lang="en-IN" dirty="0" err="1" smtClean="0"/>
              <a:t>rollnum</a:t>
            </a:r>
            <a:r>
              <a:rPr lang="en-IN" dirty="0" smtClean="0"/>
              <a:t> =10;</a:t>
            </a:r>
          </a:p>
          <a:p>
            <a:r>
              <a:rPr lang="en-IN" b="1" dirty="0" smtClean="0"/>
              <a:t>Using </a:t>
            </a:r>
            <a:r>
              <a:rPr lang="en-IN" b="1" dirty="0"/>
              <a:t>pointer to a structure</a:t>
            </a:r>
            <a:r>
              <a:rPr lang="en-IN" dirty="0"/>
              <a:t>:</a:t>
            </a:r>
          </a:p>
          <a:p>
            <a:pPr marL="0" indent="0">
              <a:buNone/>
            </a:pPr>
            <a:r>
              <a:rPr lang="en-IN" dirty="0" smtClean="0"/>
              <a:t>	</a:t>
            </a:r>
            <a:r>
              <a:rPr lang="en-IN" dirty="0" err="1" smtClean="0"/>
              <a:t>struct</a:t>
            </a:r>
            <a:r>
              <a:rPr lang="en-IN" dirty="0" smtClean="0"/>
              <a:t> </a:t>
            </a:r>
            <a:r>
              <a:rPr lang="en-IN" dirty="0"/>
              <a:t>student *p = &amp;s1;</a:t>
            </a:r>
          </a:p>
          <a:p>
            <a:r>
              <a:rPr lang="en-IN" dirty="0"/>
              <a:t>We can access </a:t>
            </a:r>
            <a:r>
              <a:rPr lang="en-IN" dirty="0" err="1"/>
              <a:t>rollnum</a:t>
            </a:r>
            <a:r>
              <a:rPr lang="en-IN" dirty="0"/>
              <a:t> of </a:t>
            </a:r>
            <a:r>
              <a:rPr lang="en-IN" dirty="0" err="1"/>
              <a:t>struct</a:t>
            </a:r>
            <a:r>
              <a:rPr lang="en-IN" dirty="0"/>
              <a:t> student pointed to by p in the different ways.</a:t>
            </a:r>
          </a:p>
          <a:p>
            <a:r>
              <a:rPr lang="en-IN" dirty="0"/>
              <a:t>If p is a pointer to a structure, then p-&gt;member-of-structure for example as p→ </a:t>
            </a:r>
            <a:r>
              <a:rPr lang="en-IN" dirty="0" err="1"/>
              <a:t>rollnum</a:t>
            </a:r>
            <a:r>
              <a:rPr lang="en-IN" dirty="0"/>
              <a:t> and also </a:t>
            </a:r>
          </a:p>
          <a:p>
            <a:r>
              <a:rPr lang="en-IN" dirty="0"/>
              <a:t>(*p). </a:t>
            </a:r>
            <a:r>
              <a:rPr lang="en-IN" dirty="0" err="1"/>
              <a:t>rollnum</a:t>
            </a:r>
            <a:r>
              <a:rPr lang="en-IN" dirty="0"/>
              <a:t>, the parentheses are necessary in (*p), because the precedence of the structure member operator . is higher than *. </a:t>
            </a:r>
          </a:p>
          <a:p>
            <a:endParaRPr lang="en-IN" dirty="0"/>
          </a:p>
        </p:txBody>
      </p:sp>
    </p:spTree>
    <p:extLst>
      <p:ext uri="{BB962C8B-B14F-4D97-AF65-F5344CB8AC3E}">
        <p14:creationId xmlns:p14="http://schemas.microsoft.com/office/powerpoint/2010/main" val="652045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Initialization of </a:t>
            </a:r>
            <a:r>
              <a:rPr lang="en-IN" b="1" dirty="0" smtClean="0"/>
              <a:t>structure variables</a:t>
            </a:r>
            <a:r>
              <a:rPr lang="en-IN" b="1" dirty="0"/>
              <a:t>:</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IN" dirty="0" smtClean="0"/>
              <a:t>s1 </a:t>
            </a:r>
            <a:r>
              <a:rPr lang="en-IN" dirty="0"/>
              <a:t>is initialized &amp; the order of values specified in the initialized must match the order of members in the structure.</a:t>
            </a:r>
          </a:p>
          <a:p>
            <a:pPr marL="0" indent="0">
              <a:buNone/>
            </a:pPr>
            <a:r>
              <a:rPr lang="en-IN" dirty="0" smtClean="0"/>
              <a:t>	</a:t>
            </a:r>
            <a:r>
              <a:rPr lang="en-IN" dirty="0" err="1" smtClean="0"/>
              <a:t>struct</a:t>
            </a:r>
            <a:r>
              <a:rPr lang="en-IN" dirty="0" smtClean="0"/>
              <a:t> </a:t>
            </a:r>
            <a:r>
              <a:rPr lang="en-IN" dirty="0"/>
              <a:t>student s1={10,"xyz",95.56};	</a:t>
            </a:r>
          </a:p>
          <a:p>
            <a:r>
              <a:rPr lang="en-IN" dirty="0" smtClean="0"/>
              <a:t>s1 </a:t>
            </a:r>
            <a:r>
              <a:rPr lang="en-IN" dirty="0"/>
              <a:t>is partially initialized and then rest all members are filled with 0.</a:t>
            </a:r>
          </a:p>
          <a:p>
            <a:pPr marL="0" indent="0">
              <a:buNone/>
            </a:pPr>
            <a:r>
              <a:rPr lang="en-IN" dirty="0" smtClean="0"/>
              <a:t>	</a:t>
            </a:r>
            <a:r>
              <a:rPr lang="en-IN" dirty="0" err="1" smtClean="0"/>
              <a:t>struct</a:t>
            </a:r>
            <a:r>
              <a:rPr lang="en-IN" dirty="0" smtClean="0"/>
              <a:t> </a:t>
            </a:r>
            <a:r>
              <a:rPr lang="en-IN" dirty="0"/>
              <a:t>student s1={10,"xyz"};</a:t>
            </a:r>
          </a:p>
          <a:p>
            <a:r>
              <a:rPr lang="en-IN" dirty="0" smtClean="0"/>
              <a:t>s1 </a:t>
            </a:r>
            <a:r>
              <a:rPr lang="en-IN" dirty="0"/>
              <a:t>is initialized by using the members name which is called designated initialization and this method only allows to change the order of initialization.</a:t>
            </a:r>
          </a:p>
          <a:p>
            <a:pPr marL="0" indent="0">
              <a:buNone/>
            </a:pPr>
            <a:r>
              <a:rPr lang="en-IN" dirty="0" smtClean="0"/>
              <a:t>	</a:t>
            </a:r>
            <a:r>
              <a:rPr lang="en-IN" dirty="0" err="1" smtClean="0"/>
              <a:t>struct</a:t>
            </a:r>
            <a:r>
              <a:rPr lang="en-IN" dirty="0" smtClean="0"/>
              <a:t> </a:t>
            </a:r>
            <a:r>
              <a:rPr lang="en-IN" dirty="0"/>
              <a:t>student s1={.name="pes", .marks=45.56,. </a:t>
            </a:r>
            <a:r>
              <a:rPr lang="en-IN" dirty="0" err="1"/>
              <a:t>rollnum</a:t>
            </a:r>
            <a:r>
              <a:rPr lang="en-IN" dirty="0"/>
              <a:t>=10};</a:t>
            </a:r>
          </a:p>
          <a:p>
            <a:endParaRPr lang="en-IN" dirty="0"/>
          </a:p>
        </p:txBody>
      </p:sp>
    </p:spTree>
    <p:extLst>
      <p:ext uri="{BB962C8B-B14F-4D97-AF65-F5344CB8AC3E}">
        <p14:creationId xmlns:p14="http://schemas.microsoft.com/office/powerpoint/2010/main" val="825887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Size of structure and padding:</a:t>
            </a:r>
            <a:r>
              <a:rPr lang="en-IN" dirty="0"/>
              <a:t/>
            </a:r>
            <a:br>
              <a:rPr lang="en-IN" dirty="0"/>
            </a:br>
            <a:endParaRPr lang="en-IN" dirty="0"/>
          </a:p>
        </p:txBody>
      </p:sp>
      <p:sp>
        <p:nvSpPr>
          <p:cNvPr id="3" name="Content Placeholder 2"/>
          <p:cNvSpPr>
            <a:spLocks noGrp="1"/>
          </p:cNvSpPr>
          <p:nvPr>
            <p:ph idx="1"/>
          </p:nvPr>
        </p:nvSpPr>
        <p:spPr>
          <a:xfrm>
            <a:off x="838200" y="1288026"/>
            <a:ext cx="10515600" cy="4888937"/>
          </a:xfrm>
        </p:spPr>
        <p:txBody>
          <a:bodyPr>
            <a:normAutofit/>
          </a:bodyPr>
          <a:lstStyle/>
          <a:p>
            <a:r>
              <a:rPr lang="en-IN" dirty="0" smtClean="0"/>
              <a:t>Consider </a:t>
            </a:r>
            <a:r>
              <a:rPr lang="en-IN" dirty="0"/>
              <a:t>one of the examples as below:</a:t>
            </a:r>
          </a:p>
          <a:p>
            <a:pPr marL="0" indent="0">
              <a:buNone/>
            </a:pPr>
            <a:r>
              <a:rPr lang="en-IN" dirty="0" smtClean="0"/>
              <a:t>	</a:t>
            </a:r>
            <a:r>
              <a:rPr lang="en-IN" dirty="0" err="1" smtClean="0"/>
              <a:t>struct</a:t>
            </a:r>
            <a:r>
              <a:rPr lang="en-IN" dirty="0" smtClean="0"/>
              <a:t> </a:t>
            </a:r>
            <a:r>
              <a:rPr lang="en-IN" dirty="0"/>
              <a:t>sample{</a:t>
            </a:r>
          </a:p>
          <a:p>
            <a:pPr marL="0" indent="0">
              <a:buNone/>
            </a:pPr>
            <a:r>
              <a:rPr lang="en-IN" dirty="0" smtClean="0"/>
              <a:t>	</a:t>
            </a:r>
            <a:r>
              <a:rPr lang="en-IN" dirty="0"/>
              <a:t>	char a;</a:t>
            </a:r>
          </a:p>
          <a:p>
            <a:pPr marL="0" indent="0">
              <a:buNone/>
            </a:pPr>
            <a:r>
              <a:rPr lang="en-IN" dirty="0" smtClean="0"/>
              <a:t>		</a:t>
            </a:r>
            <a:r>
              <a:rPr lang="en-IN" dirty="0" err="1" smtClean="0"/>
              <a:t>int</a:t>
            </a:r>
            <a:r>
              <a:rPr lang="en-IN" dirty="0" smtClean="0"/>
              <a:t> </a:t>
            </a:r>
            <a:r>
              <a:rPr lang="en-IN" dirty="0"/>
              <a:t>b;</a:t>
            </a:r>
          </a:p>
          <a:p>
            <a:pPr marL="0" indent="0">
              <a:buNone/>
            </a:pPr>
            <a:r>
              <a:rPr lang="en-IN" dirty="0"/>
              <a:t>};</a:t>
            </a:r>
          </a:p>
          <a:p>
            <a:r>
              <a:rPr lang="en-IN" b="1" dirty="0"/>
              <a:t>Size for this structure </a:t>
            </a:r>
            <a:r>
              <a:rPr lang="en-IN" dirty="0"/>
              <a:t>sample will always be the size allocated for all the members of the structure. </a:t>
            </a:r>
            <a:endParaRPr lang="en-IN" dirty="0" smtClean="0"/>
          </a:p>
          <a:p>
            <a:r>
              <a:rPr lang="en-IN" dirty="0"/>
              <a:t>A</a:t>
            </a:r>
            <a:r>
              <a:rPr lang="en-IN" dirty="0" smtClean="0"/>
              <a:t>ccording </a:t>
            </a:r>
            <a:r>
              <a:rPr lang="en-IN" dirty="0"/>
              <a:t>to this assuming size of </a:t>
            </a:r>
            <a:r>
              <a:rPr lang="en-IN" dirty="0" err="1"/>
              <a:t>int</a:t>
            </a:r>
            <a:r>
              <a:rPr lang="en-IN" dirty="0"/>
              <a:t> is 4 bytes and char is 1 byte, then size expected to 5 bytes in total </a:t>
            </a:r>
            <a:r>
              <a:rPr lang="en-IN" dirty="0" smtClean="0"/>
              <a:t>??</a:t>
            </a:r>
          </a:p>
          <a:p>
            <a:endParaRPr lang="en-IN" dirty="0"/>
          </a:p>
        </p:txBody>
      </p:sp>
    </p:spTree>
    <p:extLst>
      <p:ext uri="{BB962C8B-B14F-4D97-AF65-F5344CB8AC3E}">
        <p14:creationId xmlns:p14="http://schemas.microsoft.com/office/powerpoint/2010/main" val="1637638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Size of structure and </a:t>
            </a:r>
            <a:r>
              <a:rPr lang="en-IN" b="1" dirty="0" smtClean="0"/>
              <a:t>padding Contd.,</a:t>
            </a:r>
            <a:endParaRPr lang="en-IN" dirty="0"/>
          </a:p>
        </p:txBody>
      </p:sp>
      <p:sp>
        <p:nvSpPr>
          <p:cNvPr id="3" name="Content Placeholder 2"/>
          <p:cNvSpPr>
            <a:spLocks noGrp="1"/>
          </p:cNvSpPr>
          <p:nvPr>
            <p:ph idx="1"/>
          </p:nvPr>
        </p:nvSpPr>
        <p:spPr/>
        <p:txBody>
          <a:bodyPr/>
          <a:lstStyle/>
          <a:p>
            <a:r>
              <a:rPr lang="en-IN" dirty="0"/>
              <a:t>Answer is May not &amp; result may be same or vary. </a:t>
            </a:r>
            <a:endParaRPr lang="en-IN" dirty="0" smtClean="0"/>
          </a:p>
          <a:p>
            <a:r>
              <a:rPr lang="en-IN" dirty="0"/>
              <a:t>B</a:t>
            </a:r>
            <a:r>
              <a:rPr lang="en-IN" dirty="0" smtClean="0"/>
              <a:t>ecause </a:t>
            </a:r>
            <a:r>
              <a:rPr lang="en-IN" dirty="0"/>
              <a:t>in C, every datatype has an alignment criteria. </a:t>
            </a:r>
            <a:endParaRPr lang="en-IN" dirty="0" smtClean="0"/>
          </a:p>
          <a:p>
            <a:r>
              <a:rPr lang="en-IN" dirty="0" smtClean="0"/>
              <a:t>The </a:t>
            </a:r>
            <a:r>
              <a:rPr lang="en-IN" dirty="0"/>
              <a:t>value of a type may start on a byte boundary, word boundary, and paragraph boundary and so on. </a:t>
            </a:r>
            <a:endParaRPr lang="en-IN" dirty="0" smtClean="0"/>
          </a:p>
          <a:p>
            <a:r>
              <a:rPr lang="en-IN" dirty="0" smtClean="0"/>
              <a:t>The </a:t>
            </a:r>
            <a:r>
              <a:rPr lang="en-IN" dirty="0"/>
              <a:t>size of an </a:t>
            </a:r>
            <a:r>
              <a:rPr lang="en-IN" dirty="0" err="1"/>
              <a:t>int</a:t>
            </a:r>
            <a:r>
              <a:rPr lang="en-IN" dirty="0"/>
              <a:t> normally size of a word. If the </a:t>
            </a:r>
            <a:r>
              <a:rPr lang="en-IN" dirty="0" err="1"/>
              <a:t>int</a:t>
            </a:r>
            <a:r>
              <a:rPr lang="en-IN" dirty="0"/>
              <a:t> field is word aligned, accessing the </a:t>
            </a:r>
            <a:r>
              <a:rPr lang="en-IN" dirty="0" err="1"/>
              <a:t>int</a:t>
            </a:r>
            <a:r>
              <a:rPr lang="en-IN" dirty="0"/>
              <a:t> field will be faster. </a:t>
            </a:r>
            <a:endParaRPr lang="en-IN" dirty="0" smtClean="0"/>
          </a:p>
          <a:p>
            <a:endParaRPr lang="en-IN" dirty="0"/>
          </a:p>
        </p:txBody>
      </p:sp>
    </p:spTree>
    <p:extLst>
      <p:ext uri="{BB962C8B-B14F-4D97-AF65-F5344CB8AC3E}">
        <p14:creationId xmlns:p14="http://schemas.microsoft.com/office/powerpoint/2010/main" val="341785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Size of structure and padding Contd.,</a:t>
            </a:r>
          </a:p>
        </p:txBody>
      </p:sp>
      <p:sp>
        <p:nvSpPr>
          <p:cNvPr id="3" name="Content Placeholder 2"/>
          <p:cNvSpPr>
            <a:spLocks noGrp="1"/>
          </p:cNvSpPr>
          <p:nvPr>
            <p:ph idx="1"/>
          </p:nvPr>
        </p:nvSpPr>
        <p:spPr/>
        <p:txBody>
          <a:bodyPr>
            <a:normAutofit lnSpcReduction="10000"/>
          </a:bodyPr>
          <a:lstStyle/>
          <a:p>
            <a:r>
              <a:rPr lang="en-IN" dirty="0"/>
              <a:t>So structures could align for each of the types and there could be some space in between the fields which is not used – </a:t>
            </a:r>
            <a:r>
              <a:rPr lang="en-IN" b="1" dirty="0"/>
              <a:t>this is called padding</a:t>
            </a:r>
            <a:r>
              <a:rPr lang="en-IN" b="1" dirty="0" smtClean="0"/>
              <a:t>.</a:t>
            </a:r>
          </a:p>
          <a:p>
            <a:r>
              <a:rPr lang="en-IN" dirty="0"/>
              <a:t>We can </a:t>
            </a:r>
            <a:r>
              <a:rPr lang="en-IN" dirty="0" smtClean="0"/>
              <a:t>also change </a:t>
            </a:r>
            <a:r>
              <a:rPr lang="en-IN" dirty="0"/>
              <a:t>the alignment criteria of types by using the compiler directive </a:t>
            </a:r>
          </a:p>
          <a:p>
            <a:r>
              <a:rPr lang="en-IN" dirty="0"/>
              <a:t>#pragma pack(n) where n is the alignment in bytes. Valid alignment values being 1, 2, 4 and 8. </a:t>
            </a:r>
            <a:endParaRPr lang="en-IN" dirty="0" smtClean="0"/>
          </a:p>
          <a:p>
            <a:r>
              <a:rPr lang="en-IN" dirty="0" smtClean="0"/>
              <a:t>We </a:t>
            </a:r>
            <a:r>
              <a:rPr lang="en-IN" dirty="0"/>
              <a:t>will use with only value 1. </a:t>
            </a:r>
            <a:endParaRPr lang="en-IN" dirty="0" smtClean="0"/>
          </a:p>
          <a:p>
            <a:pPr marL="0" indent="0">
              <a:buNone/>
            </a:pPr>
            <a:r>
              <a:rPr lang="en-IN" dirty="0"/>
              <a:t>	</a:t>
            </a:r>
            <a:r>
              <a:rPr lang="en-IN" dirty="0" smtClean="0"/>
              <a:t>#</a:t>
            </a:r>
            <a:r>
              <a:rPr lang="en-IN" dirty="0"/>
              <a:t>pragma pack(1) </a:t>
            </a:r>
            <a:r>
              <a:rPr lang="en-IN" dirty="0" smtClean="0"/>
              <a:t> //here </a:t>
            </a:r>
            <a:r>
              <a:rPr lang="en-IN" dirty="0"/>
              <a:t>it says align every type to a byte boundary </a:t>
            </a:r>
            <a:r>
              <a:rPr lang="en-IN" dirty="0" err="1"/>
              <a:t>i.e</a:t>
            </a:r>
            <a:r>
              <a:rPr lang="en-IN" dirty="0"/>
              <a:t>, No padding.</a:t>
            </a:r>
          </a:p>
          <a:p>
            <a:endParaRPr lang="en-IN" b="1" dirty="0"/>
          </a:p>
          <a:p>
            <a:endParaRPr lang="en-IN" dirty="0"/>
          </a:p>
        </p:txBody>
      </p:sp>
    </p:spTree>
    <p:extLst>
      <p:ext uri="{BB962C8B-B14F-4D97-AF65-F5344CB8AC3E}">
        <p14:creationId xmlns:p14="http://schemas.microsoft.com/office/powerpoint/2010/main" val="601240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Operations on structures:</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r>
              <a:rPr lang="en-IN" dirty="0"/>
              <a:t>Always copy on structures is performed as </a:t>
            </a:r>
            <a:r>
              <a:rPr lang="en-IN" dirty="0" err="1"/>
              <a:t>memberwise</a:t>
            </a:r>
            <a:r>
              <a:rPr lang="en-IN" dirty="0"/>
              <a:t> copy </a:t>
            </a:r>
            <a:r>
              <a:rPr lang="en-IN" dirty="0" err="1"/>
              <a:t>only.Consider</a:t>
            </a:r>
            <a:r>
              <a:rPr lang="en-IN" dirty="0"/>
              <a:t> example:</a:t>
            </a:r>
          </a:p>
          <a:p>
            <a:pPr marL="0" indent="0">
              <a:buNone/>
            </a:pPr>
            <a:r>
              <a:rPr lang="en-IN" dirty="0" smtClean="0"/>
              <a:t>	</a:t>
            </a:r>
            <a:r>
              <a:rPr lang="en-IN" dirty="0" err="1" smtClean="0"/>
              <a:t>struct</a:t>
            </a:r>
            <a:r>
              <a:rPr lang="en-IN" dirty="0" smtClean="0"/>
              <a:t> </a:t>
            </a:r>
            <a:r>
              <a:rPr lang="en-IN" dirty="0"/>
              <a:t>sample1{</a:t>
            </a:r>
          </a:p>
          <a:p>
            <a:pPr marL="0" indent="0">
              <a:buNone/>
            </a:pPr>
            <a:r>
              <a:rPr lang="en-IN" dirty="0"/>
              <a:t>	</a:t>
            </a:r>
            <a:r>
              <a:rPr lang="en-IN" dirty="0" smtClean="0"/>
              <a:t>	</a:t>
            </a:r>
            <a:r>
              <a:rPr lang="en-IN" dirty="0" err="1" smtClean="0"/>
              <a:t>int</a:t>
            </a:r>
            <a:r>
              <a:rPr lang="en-IN" dirty="0" smtClean="0"/>
              <a:t> </a:t>
            </a:r>
            <a:r>
              <a:rPr lang="en-IN" dirty="0"/>
              <a:t>a;</a:t>
            </a:r>
          </a:p>
          <a:p>
            <a:pPr marL="0" indent="0">
              <a:buNone/>
            </a:pPr>
            <a:r>
              <a:rPr lang="en-IN" dirty="0"/>
              <a:t>	</a:t>
            </a:r>
            <a:r>
              <a:rPr lang="en-IN" dirty="0" smtClean="0"/>
              <a:t>	char </a:t>
            </a:r>
            <a:r>
              <a:rPr lang="en-IN" dirty="0"/>
              <a:t>b;</a:t>
            </a:r>
          </a:p>
          <a:p>
            <a:pPr marL="0" indent="0">
              <a:buNone/>
            </a:pPr>
            <a:r>
              <a:rPr lang="en-IN" dirty="0" smtClean="0"/>
              <a:t>	};</a:t>
            </a:r>
            <a:endParaRPr lang="en-IN" dirty="0"/>
          </a:p>
          <a:p>
            <a:pPr marL="0" indent="0">
              <a:buNone/>
            </a:pPr>
            <a:r>
              <a:rPr lang="en-IN" dirty="0" smtClean="0"/>
              <a:t>	</a:t>
            </a:r>
            <a:r>
              <a:rPr lang="en-IN" dirty="0" err="1" smtClean="0"/>
              <a:t>struct</a:t>
            </a:r>
            <a:r>
              <a:rPr lang="en-IN" dirty="0" smtClean="0"/>
              <a:t> </a:t>
            </a:r>
            <a:r>
              <a:rPr lang="en-IN" dirty="0"/>
              <a:t>sample1 s1={10,'x'};</a:t>
            </a:r>
          </a:p>
          <a:p>
            <a:pPr marL="0" indent="0">
              <a:buNone/>
            </a:pPr>
            <a:r>
              <a:rPr lang="en-IN" dirty="0" smtClean="0"/>
              <a:t>	</a:t>
            </a:r>
            <a:r>
              <a:rPr lang="en-IN" dirty="0" err="1" smtClean="0"/>
              <a:t>struct</a:t>
            </a:r>
            <a:r>
              <a:rPr lang="en-IN" dirty="0" smtClean="0"/>
              <a:t> </a:t>
            </a:r>
            <a:r>
              <a:rPr lang="en-IN" dirty="0"/>
              <a:t>sample1 s2=s1; </a:t>
            </a:r>
            <a:r>
              <a:rPr lang="en-IN" dirty="0" smtClean="0"/>
              <a:t>	//s1 </a:t>
            </a:r>
            <a:r>
              <a:rPr lang="en-IN" dirty="0"/>
              <a:t>and s2 doesn’t share same memory.</a:t>
            </a:r>
          </a:p>
          <a:p>
            <a:pPr marL="0" indent="0">
              <a:buNone/>
            </a:pPr>
            <a:r>
              <a:rPr lang="en-IN" dirty="0" smtClean="0"/>
              <a:t>	s2.a </a:t>
            </a:r>
            <a:r>
              <a:rPr lang="en-IN" dirty="0"/>
              <a:t>will be 10 and s2.b will be ‘x’.</a:t>
            </a:r>
          </a:p>
          <a:p>
            <a:endParaRPr lang="en-IN" dirty="0"/>
          </a:p>
        </p:txBody>
      </p:sp>
    </p:spTree>
    <p:extLst>
      <p:ext uri="{BB962C8B-B14F-4D97-AF65-F5344CB8AC3E}">
        <p14:creationId xmlns:p14="http://schemas.microsoft.com/office/powerpoint/2010/main" val="38218891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Operations on </a:t>
            </a:r>
            <a:r>
              <a:rPr lang="en-IN" b="1" dirty="0" smtClean="0"/>
              <a:t>structures Contd.,</a:t>
            </a:r>
            <a:endParaRPr lang="en-IN" dirty="0"/>
          </a:p>
        </p:txBody>
      </p:sp>
      <p:sp>
        <p:nvSpPr>
          <p:cNvPr id="3" name="Content Placeholder 2"/>
          <p:cNvSpPr>
            <a:spLocks noGrp="1"/>
          </p:cNvSpPr>
          <p:nvPr>
            <p:ph idx="1"/>
          </p:nvPr>
        </p:nvSpPr>
        <p:spPr/>
        <p:txBody>
          <a:bodyPr/>
          <a:lstStyle/>
          <a:p>
            <a:r>
              <a:rPr lang="en-IN" dirty="0"/>
              <a:t>We </a:t>
            </a:r>
            <a:r>
              <a:rPr lang="en-IN" b="1" dirty="0"/>
              <a:t>have no operators to compare structures directly</a:t>
            </a:r>
            <a:r>
              <a:rPr lang="en-IN" dirty="0"/>
              <a:t>. </a:t>
            </a:r>
          </a:p>
          <a:p>
            <a:r>
              <a:rPr lang="en-IN" dirty="0" smtClean="0"/>
              <a:t>Can </a:t>
            </a:r>
            <a:r>
              <a:rPr lang="en-IN" dirty="0"/>
              <a:t>compare the corresponding fields if they can be compared</a:t>
            </a:r>
            <a:r>
              <a:rPr lang="en-IN" dirty="0" smtClean="0"/>
              <a:t>.</a:t>
            </a:r>
          </a:p>
          <a:p>
            <a:r>
              <a:rPr lang="en-IN" dirty="0" smtClean="0"/>
              <a:t>For </a:t>
            </a:r>
            <a:r>
              <a:rPr lang="en-IN" dirty="0"/>
              <a:t>example:</a:t>
            </a:r>
          </a:p>
          <a:p>
            <a:pPr marL="0" indent="0">
              <a:buNone/>
            </a:pPr>
            <a:r>
              <a:rPr lang="en-IN" dirty="0"/>
              <a:t>If(s1==s2) is not allowed if both s1 and s2 are structure variable.</a:t>
            </a:r>
          </a:p>
          <a:p>
            <a:endParaRPr lang="en-IN" dirty="0"/>
          </a:p>
        </p:txBody>
      </p:sp>
    </p:spTree>
    <p:extLst>
      <p:ext uri="{BB962C8B-B14F-4D97-AF65-F5344CB8AC3E}">
        <p14:creationId xmlns:p14="http://schemas.microsoft.com/office/powerpoint/2010/main" val="4252008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Structures and Functions</a:t>
            </a:r>
            <a:r>
              <a:rPr lang="en-IN" dirty="0"/>
              <a:t/>
            </a:r>
            <a:br>
              <a:rPr lang="en-IN" dirty="0"/>
            </a:br>
            <a:endParaRPr lang="en-IN" dirty="0"/>
          </a:p>
        </p:txBody>
      </p:sp>
      <p:sp>
        <p:nvSpPr>
          <p:cNvPr id="3" name="Content Placeholder 2"/>
          <p:cNvSpPr>
            <a:spLocks noGrp="1"/>
          </p:cNvSpPr>
          <p:nvPr>
            <p:ph idx="1"/>
          </p:nvPr>
        </p:nvSpPr>
        <p:spPr>
          <a:xfrm>
            <a:off x="838200" y="1690688"/>
            <a:ext cx="10515600" cy="4493802"/>
          </a:xfrm>
        </p:spPr>
        <p:txBody>
          <a:bodyPr>
            <a:normAutofit fontScale="77500" lnSpcReduction="20000"/>
          </a:bodyPr>
          <a:lstStyle/>
          <a:p>
            <a:r>
              <a:rPr lang="en-IN" dirty="0"/>
              <a:t>A structure is passed by value </a:t>
            </a:r>
            <a:r>
              <a:rPr lang="en-IN" dirty="0" err="1"/>
              <a:t>i.e</a:t>
            </a:r>
            <a:r>
              <a:rPr lang="en-IN" dirty="0"/>
              <a:t>, a copy of the argument is passed to the parameter</a:t>
            </a:r>
            <a:r>
              <a:rPr lang="en-IN" dirty="0" smtClean="0"/>
              <a:t>.</a:t>
            </a:r>
          </a:p>
          <a:p>
            <a:r>
              <a:rPr lang="en-IN" dirty="0"/>
              <a:t>Consider few examples as shown below:</a:t>
            </a:r>
          </a:p>
          <a:p>
            <a:pPr marL="0" indent="0">
              <a:buNone/>
            </a:pPr>
            <a:r>
              <a:rPr lang="en-IN" dirty="0" smtClean="0"/>
              <a:t>	</a:t>
            </a:r>
            <a:r>
              <a:rPr lang="en-IN" dirty="0" err="1" smtClean="0"/>
              <a:t>struct</a:t>
            </a:r>
            <a:r>
              <a:rPr lang="en-IN" dirty="0" smtClean="0"/>
              <a:t> </a:t>
            </a:r>
            <a:r>
              <a:rPr lang="en-IN" dirty="0"/>
              <a:t>test{</a:t>
            </a:r>
          </a:p>
          <a:p>
            <a:pPr marL="457200" lvl="1" indent="0">
              <a:buNone/>
            </a:pPr>
            <a:r>
              <a:rPr lang="en-IN" dirty="0"/>
              <a:t>	</a:t>
            </a:r>
            <a:r>
              <a:rPr lang="en-IN" dirty="0" err="1" smtClean="0"/>
              <a:t>int</a:t>
            </a:r>
            <a:r>
              <a:rPr lang="en-IN" dirty="0" smtClean="0"/>
              <a:t> </a:t>
            </a:r>
            <a:r>
              <a:rPr lang="en-IN" dirty="0" err="1" smtClean="0"/>
              <a:t>i</a:t>
            </a:r>
            <a:r>
              <a:rPr lang="en-IN" dirty="0" smtClean="0"/>
              <a:t>; char </a:t>
            </a:r>
            <a:r>
              <a:rPr lang="en-IN" dirty="0"/>
              <a:t>a[20];</a:t>
            </a:r>
          </a:p>
          <a:p>
            <a:pPr marL="0" indent="0">
              <a:buNone/>
            </a:pPr>
            <a:r>
              <a:rPr lang="en-IN" dirty="0" smtClean="0"/>
              <a:t>	};</a:t>
            </a:r>
            <a:endParaRPr lang="en-IN" dirty="0"/>
          </a:p>
          <a:p>
            <a:pPr marL="0" indent="0">
              <a:buNone/>
            </a:pPr>
            <a:r>
              <a:rPr lang="en-IN" dirty="0" smtClean="0"/>
              <a:t>	void </a:t>
            </a:r>
            <a:r>
              <a:rPr lang="en-IN" dirty="0"/>
              <a:t>func1(</a:t>
            </a:r>
            <a:r>
              <a:rPr lang="en-IN" dirty="0" err="1"/>
              <a:t>struct</a:t>
            </a:r>
            <a:r>
              <a:rPr lang="en-IN" dirty="0"/>
              <a:t> test t)   </a:t>
            </a:r>
            <a:r>
              <a:rPr lang="en-IN" dirty="0" smtClean="0"/>
              <a:t>{</a:t>
            </a:r>
            <a:endParaRPr lang="en-IN" dirty="0"/>
          </a:p>
          <a:p>
            <a:pPr marL="0" indent="0">
              <a:buNone/>
            </a:pPr>
            <a:r>
              <a:rPr lang="en-IN" dirty="0"/>
              <a:t>	</a:t>
            </a:r>
            <a:r>
              <a:rPr lang="en-IN" dirty="0" smtClean="0"/>
              <a:t>	</a:t>
            </a:r>
            <a:r>
              <a:rPr lang="en-IN" dirty="0" err="1" smtClean="0"/>
              <a:t>strcpy</a:t>
            </a:r>
            <a:r>
              <a:rPr lang="en-IN" dirty="0" smtClean="0"/>
              <a:t>(t.a</a:t>
            </a:r>
            <a:r>
              <a:rPr lang="en-IN" dirty="0"/>
              <a:t>,"</a:t>
            </a:r>
            <a:r>
              <a:rPr lang="en-IN" dirty="0" err="1"/>
              <a:t>abcd</a:t>
            </a:r>
            <a:r>
              <a:rPr lang="en-IN" dirty="0"/>
              <a:t>");</a:t>
            </a:r>
          </a:p>
          <a:p>
            <a:pPr marL="0" indent="0">
              <a:buNone/>
            </a:pPr>
            <a:r>
              <a:rPr lang="en-IN" dirty="0" smtClean="0"/>
              <a:t>	}</a:t>
            </a:r>
            <a:endParaRPr lang="en-IN" dirty="0"/>
          </a:p>
          <a:p>
            <a:pPr marL="0" indent="0">
              <a:buNone/>
            </a:pPr>
            <a:r>
              <a:rPr lang="en-IN" dirty="0" smtClean="0"/>
              <a:t>	</a:t>
            </a:r>
            <a:r>
              <a:rPr lang="en-IN" dirty="0" err="1" smtClean="0"/>
              <a:t>struct</a:t>
            </a:r>
            <a:r>
              <a:rPr lang="en-IN" dirty="0" smtClean="0"/>
              <a:t> </a:t>
            </a:r>
            <a:r>
              <a:rPr lang="en-IN" dirty="0"/>
              <a:t>test t1={20,"xyz"};</a:t>
            </a:r>
          </a:p>
          <a:p>
            <a:pPr marL="0" indent="0">
              <a:buNone/>
            </a:pPr>
            <a:r>
              <a:rPr lang="en-IN" dirty="0" smtClean="0"/>
              <a:t>	</a:t>
            </a:r>
            <a:r>
              <a:rPr lang="en-IN" dirty="0" err="1" smtClean="0"/>
              <a:t>printf</a:t>
            </a:r>
            <a:r>
              <a:rPr lang="en-IN" dirty="0"/>
              <a:t>("%s",t1.a);</a:t>
            </a:r>
          </a:p>
          <a:p>
            <a:pPr marL="0" indent="0">
              <a:buNone/>
            </a:pPr>
            <a:r>
              <a:rPr lang="en-IN" dirty="0" smtClean="0"/>
              <a:t>	func1(t1</a:t>
            </a:r>
            <a:r>
              <a:rPr lang="en-IN" dirty="0"/>
              <a:t>);</a:t>
            </a:r>
          </a:p>
          <a:p>
            <a:pPr marL="0" indent="0">
              <a:buNone/>
            </a:pPr>
            <a:r>
              <a:rPr lang="en-IN" dirty="0" smtClean="0"/>
              <a:t>	</a:t>
            </a:r>
            <a:r>
              <a:rPr lang="en-IN" dirty="0" err="1" smtClean="0"/>
              <a:t>printf</a:t>
            </a:r>
            <a:r>
              <a:rPr lang="en-IN" dirty="0"/>
              <a:t>("%s",</a:t>
            </a:r>
            <a:r>
              <a:rPr lang="en-IN" dirty="0" smtClean="0"/>
              <a:t>t1.a) //t </a:t>
            </a:r>
            <a:r>
              <a:rPr lang="en-IN" dirty="0"/>
              <a:t>gets a copy of t1. Change to a of t does not affect a of t1.</a:t>
            </a:r>
          </a:p>
          <a:p>
            <a:endParaRPr lang="en-IN" dirty="0"/>
          </a:p>
          <a:p>
            <a:endParaRPr lang="en-IN" dirty="0"/>
          </a:p>
        </p:txBody>
      </p:sp>
    </p:spTree>
    <p:extLst>
      <p:ext uri="{BB962C8B-B14F-4D97-AF65-F5344CB8AC3E}">
        <p14:creationId xmlns:p14="http://schemas.microsoft.com/office/powerpoint/2010/main" val="1843450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Passing </a:t>
            </a:r>
            <a:r>
              <a:rPr lang="en-IN" b="1" dirty="0"/>
              <a:t>pointer to the structure as argument</a:t>
            </a:r>
          </a:p>
        </p:txBody>
      </p:sp>
      <p:sp>
        <p:nvSpPr>
          <p:cNvPr id="3" name="Content Placeholder 2"/>
          <p:cNvSpPr>
            <a:spLocks noGrp="1"/>
          </p:cNvSpPr>
          <p:nvPr>
            <p:ph idx="1"/>
          </p:nvPr>
        </p:nvSpPr>
        <p:spPr/>
        <p:txBody>
          <a:bodyPr/>
          <a:lstStyle/>
          <a:p>
            <a:r>
              <a:rPr lang="en-IN" dirty="0"/>
              <a:t>In case, the fields of the structure need be changed by calling a function, pass pointer to the structure as argument and the corresponding parameter will be a pointer to a structure.</a:t>
            </a:r>
          </a:p>
          <a:p>
            <a:pPr marL="0" indent="0">
              <a:buNone/>
            </a:pPr>
            <a:r>
              <a:rPr lang="en-IN" dirty="0" smtClean="0"/>
              <a:t>	void </a:t>
            </a:r>
            <a:r>
              <a:rPr lang="en-IN" dirty="0"/>
              <a:t>func2(</a:t>
            </a:r>
            <a:r>
              <a:rPr lang="en-IN" dirty="0" err="1"/>
              <a:t>struct</a:t>
            </a:r>
            <a:r>
              <a:rPr lang="en-IN" dirty="0"/>
              <a:t> test* p)  {</a:t>
            </a:r>
          </a:p>
          <a:p>
            <a:pPr marL="0" indent="0">
              <a:buNone/>
            </a:pPr>
            <a:r>
              <a:rPr lang="en-IN" dirty="0"/>
              <a:t>	</a:t>
            </a:r>
            <a:r>
              <a:rPr lang="en-IN" dirty="0" err="1" smtClean="0"/>
              <a:t>strcpy</a:t>
            </a:r>
            <a:r>
              <a:rPr lang="en-IN" dirty="0" smtClean="0"/>
              <a:t>(p-</a:t>
            </a:r>
            <a:r>
              <a:rPr lang="en-IN" dirty="0"/>
              <a:t>&gt;a,"</a:t>
            </a:r>
            <a:r>
              <a:rPr lang="en-IN" dirty="0" err="1"/>
              <a:t>pqr</a:t>
            </a:r>
            <a:r>
              <a:rPr lang="en-IN" dirty="0"/>
              <a:t>");</a:t>
            </a:r>
          </a:p>
          <a:p>
            <a:pPr marL="0" indent="0">
              <a:buNone/>
            </a:pPr>
            <a:r>
              <a:rPr lang="en-IN" dirty="0" smtClean="0"/>
              <a:t>	}</a:t>
            </a:r>
            <a:endParaRPr lang="en-IN" dirty="0"/>
          </a:p>
          <a:p>
            <a:pPr marL="0" indent="0">
              <a:buNone/>
            </a:pPr>
            <a:r>
              <a:rPr lang="en-IN" dirty="0" smtClean="0"/>
              <a:t>	func2</a:t>
            </a:r>
            <a:r>
              <a:rPr lang="en-IN" dirty="0"/>
              <a:t>(&amp;t1);</a:t>
            </a:r>
          </a:p>
          <a:p>
            <a:pPr marL="0" indent="0">
              <a:buNone/>
            </a:pPr>
            <a:r>
              <a:rPr lang="en-IN" dirty="0" smtClean="0"/>
              <a:t>	</a:t>
            </a:r>
            <a:r>
              <a:rPr lang="en-IN" dirty="0" err="1" smtClean="0"/>
              <a:t>printf</a:t>
            </a:r>
            <a:r>
              <a:rPr lang="en-IN" dirty="0"/>
              <a:t>("%s",t1.a); </a:t>
            </a:r>
            <a:r>
              <a:rPr lang="en-IN" dirty="0" err="1"/>
              <a:t>i.e</a:t>
            </a:r>
            <a:r>
              <a:rPr lang="en-IN" dirty="0"/>
              <a:t>, output here is “</a:t>
            </a:r>
            <a:r>
              <a:rPr lang="en-IN" dirty="0" err="1"/>
              <a:t>pqr</a:t>
            </a:r>
            <a:r>
              <a:rPr lang="en-IN" dirty="0"/>
              <a:t>”.</a:t>
            </a:r>
          </a:p>
          <a:p>
            <a:endParaRPr lang="en-IN" dirty="0"/>
          </a:p>
        </p:txBody>
      </p:sp>
    </p:spTree>
    <p:extLst>
      <p:ext uri="{BB962C8B-B14F-4D97-AF65-F5344CB8AC3E}">
        <p14:creationId xmlns:p14="http://schemas.microsoft.com/office/powerpoint/2010/main" val="2343018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Multi - dimensional arrays</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Matrix is an array of arrays or is a two dimensional array. We have multi dimension, but we will learn only 2D &amp; 3D in the course.</a:t>
            </a:r>
          </a:p>
          <a:p>
            <a:r>
              <a:rPr lang="en-IN" dirty="0"/>
              <a:t>Example for a two dimensional array as below:</a:t>
            </a:r>
          </a:p>
          <a:p>
            <a:pPr marL="0" indent="0">
              <a:buNone/>
            </a:pPr>
            <a:r>
              <a:rPr lang="en-IN" dirty="0" smtClean="0"/>
              <a:t> 	</a:t>
            </a:r>
            <a:r>
              <a:rPr lang="en-IN" dirty="0" err="1" smtClean="0"/>
              <a:t>int</a:t>
            </a:r>
            <a:r>
              <a:rPr lang="en-IN" dirty="0" smtClean="0"/>
              <a:t> </a:t>
            </a:r>
            <a:r>
              <a:rPr lang="en-IN" dirty="0"/>
              <a:t>a[2][3];</a:t>
            </a:r>
          </a:p>
          <a:p>
            <a:r>
              <a:rPr lang="en-IN" dirty="0"/>
              <a:t>The array a conceptually has 2 rows and 3 columns. The variable a is an array of 2 elements each of which is an array of 3 elements of int</a:t>
            </a:r>
            <a:r>
              <a:rPr lang="en-IN" dirty="0" smtClean="0"/>
              <a:t>.</a:t>
            </a:r>
          </a:p>
          <a:p>
            <a:r>
              <a:rPr lang="en-IN" dirty="0" smtClean="0"/>
              <a:t> </a:t>
            </a:r>
            <a:r>
              <a:rPr lang="en-IN" dirty="0"/>
              <a:t>This looks like a matrix. Internally, the elements store either in row or column major. At run time, the multi-dimensional array name degenerates to a  pointer to a row.</a:t>
            </a:r>
          </a:p>
          <a:p>
            <a:endParaRPr lang="en-IN" dirty="0"/>
          </a:p>
        </p:txBody>
      </p:sp>
    </p:spTree>
    <p:extLst>
      <p:ext uri="{BB962C8B-B14F-4D97-AF65-F5344CB8AC3E}">
        <p14:creationId xmlns:p14="http://schemas.microsoft.com/office/powerpoint/2010/main" val="1261905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Structure within Structure (Nested Structures)</a:t>
            </a:r>
            <a:r>
              <a:rPr lang="en-IN" dirty="0"/>
              <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r>
              <a:rPr lang="en-IN" dirty="0"/>
              <a:t>Nested structures can be defined as having structure as a structure member inside a structure. </a:t>
            </a:r>
            <a:r>
              <a:rPr lang="en-IN" dirty="0" smtClean="0"/>
              <a:t>For </a:t>
            </a:r>
            <a:r>
              <a:rPr lang="en-IN" dirty="0"/>
              <a:t>example how to access structure members for a nested structure. </a:t>
            </a:r>
          </a:p>
          <a:p>
            <a:pPr marL="0" indent="0">
              <a:buNone/>
            </a:pPr>
            <a:r>
              <a:rPr lang="en-IN" dirty="0" smtClean="0"/>
              <a:t>	</a:t>
            </a:r>
            <a:r>
              <a:rPr lang="en-IN" dirty="0" err="1" smtClean="0"/>
              <a:t>struct</a:t>
            </a:r>
            <a:r>
              <a:rPr lang="en-IN" dirty="0" smtClean="0"/>
              <a:t> </a:t>
            </a:r>
            <a:r>
              <a:rPr lang="en-IN" dirty="0"/>
              <a:t>test1 {  </a:t>
            </a:r>
          </a:p>
          <a:p>
            <a:pPr marL="0" indent="0">
              <a:buNone/>
            </a:pPr>
            <a:r>
              <a:rPr lang="en-IN" dirty="0" smtClean="0"/>
              <a:t>		</a:t>
            </a:r>
            <a:r>
              <a:rPr lang="en-IN" dirty="0" err="1" smtClean="0"/>
              <a:t>int</a:t>
            </a:r>
            <a:r>
              <a:rPr lang="en-IN" dirty="0" smtClean="0"/>
              <a:t> </a:t>
            </a:r>
            <a:r>
              <a:rPr lang="en-IN" dirty="0" err="1"/>
              <a:t>i</a:t>
            </a:r>
            <a:r>
              <a:rPr lang="en-IN" dirty="0"/>
              <a:t>;  </a:t>
            </a:r>
          </a:p>
          <a:p>
            <a:pPr marL="0" indent="0">
              <a:buNone/>
            </a:pPr>
            <a:r>
              <a:rPr lang="en-IN" dirty="0" smtClean="0"/>
              <a:t>		</a:t>
            </a:r>
            <a:r>
              <a:rPr lang="en-IN" dirty="0" err="1" smtClean="0"/>
              <a:t>struct</a:t>
            </a:r>
            <a:r>
              <a:rPr lang="en-IN" dirty="0" smtClean="0"/>
              <a:t> </a:t>
            </a:r>
            <a:r>
              <a:rPr lang="en-IN" dirty="0"/>
              <a:t>test2  {   </a:t>
            </a:r>
          </a:p>
          <a:p>
            <a:pPr marL="0" indent="0">
              <a:buNone/>
            </a:pPr>
            <a:r>
              <a:rPr lang="en-IN" dirty="0" smtClean="0"/>
              <a:t>				</a:t>
            </a:r>
            <a:r>
              <a:rPr lang="en-IN" dirty="0" err="1" smtClean="0"/>
              <a:t>int</a:t>
            </a:r>
            <a:r>
              <a:rPr lang="en-IN" dirty="0" smtClean="0"/>
              <a:t> </a:t>
            </a:r>
            <a:r>
              <a:rPr lang="en-IN" dirty="0"/>
              <a:t>k;   </a:t>
            </a:r>
          </a:p>
          <a:p>
            <a:pPr marL="0" indent="0">
              <a:buNone/>
            </a:pPr>
            <a:r>
              <a:rPr lang="en-IN" dirty="0" smtClean="0"/>
              <a:t>			 }t1; </a:t>
            </a:r>
          </a:p>
          <a:p>
            <a:pPr marL="0" indent="0">
              <a:buNone/>
            </a:pPr>
            <a:r>
              <a:rPr lang="en-IN" dirty="0" smtClean="0"/>
              <a:t>		}t2;</a:t>
            </a:r>
          </a:p>
          <a:p>
            <a:pPr marL="0" indent="0">
              <a:buNone/>
            </a:pPr>
            <a:r>
              <a:rPr lang="en-IN" dirty="0" smtClean="0"/>
              <a:t>	 </a:t>
            </a:r>
            <a:r>
              <a:rPr lang="en-IN" dirty="0" err="1"/>
              <a:t>int</a:t>
            </a:r>
            <a:r>
              <a:rPr lang="en-IN" dirty="0"/>
              <a:t> main() {  </a:t>
            </a:r>
          </a:p>
          <a:p>
            <a:pPr marL="0" indent="0">
              <a:buNone/>
            </a:pPr>
            <a:r>
              <a:rPr lang="en-IN" dirty="0"/>
              <a:t>	</a:t>
            </a:r>
            <a:r>
              <a:rPr lang="en-IN" dirty="0" smtClean="0"/>
              <a:t> </a:t>
            </a:r>
            <a:r>
              <a:rPr lang="en-IN" dirty="0"/>
              <a:t>t2.i=20; </a:t>
            </a:r>
            <a:r>
              <a:rPr lang="en-IN" dirty="0" smtClean="0"/>
              <a:t> t2.t1.k=30</a:t>
            </a:r>
            <a:r>
              <a:rPr lang="en-IN" dirty="0"/>
              <a:t>;  </a:t>
            </a:r>
          </a:p>
          <a:p>
            <a:pPr marL="0" indent="0">
              <a:buNone/>
            </a:pPr>
            <a:r>
              <a:rPr lang="en-IN" dirty="0" smtClean="0"/>
              <a:t>	</a:t>
            </a:r>
            <a:r>
              <a:rPr lang="en-IN" dirty="0" err="1" smtClean="0"/>
              <a:t>printf</a:t>
            </a:r>
            <a:r>
              <a:rPr lang="en-IN" dirty="0"/>
              <a:t>(“%d \</a:t>
            </a:r>
            <a:r>
              <a:rPr lang="en-IN" dirty="0" err="1"/>
              <a:t>n%d</a:t>
            </a:r>
            <a:r>
              <a:rPr lang="en-IN" dirty="0"/>
              <a:t>\n”,t2.i,t2.t1.k); </a:t>
            </a:r>
            <a:r>
              <a:rPr lang="en-IN" dirty="0" smtClean="0"/>
              <a:t>	// </a:t>
            </a:r>
            <a:r>
              <a:rPr lang="en-IN" dirty="0"/>
              <a:t>Output: 20 30 </a:t>
            </a:r>
          </a:p>
          <a:p>
            <a:pPr marL="0" indent="0">
              <a:buNone/>
            </a:pPr>
            <a:r>
              <a:rPr lang="en-IN" dirty="0" smtClean="0"/>
              <a:t>} </a:t>
            </a:r>
            <a:endParaRPr lang="en-IN" dirty="0"/>
          </a:p>
          <a:p>
            <a:endParaRPr lang="en-IN" dirty="0"/>
          </a:p>
        </p:txBody>
      </p:sp>
    </p:spTree>
    <p:extLst>
      <p:ext uri="{BB962C8B-B14F-4D97-AF65-F5344CB8AC3E}">
        <p14:creationId xmlns:p14="http://schemas.microsoft.com/office/powerpoint/2010/main" val="2663919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Unnamed Structures</a:t>
            </a:r>
          </a:p>
        </p:txBody>
      </p:sp>
      <p:sp>
        <p:nvSpPr>
          <p:cNvPr id="3" name="Content Placeholder 2"/>
          <p:cNvSpPr>
            <a:spLocks noGrp="1"/>
          </p:cNvSpPr>
          <p:nvPr>
            <p:ph idx="1"/>
          </p:nvPr>
        </p:nvSpPr>
        <p:spPr/>
        <p:txBody>
          <a:bodyPr/>
          <a:lstStyle/>
          <a:p>
            <a:r>
              <a:rPr lang="en-US" dirty="0"/>
              <a:t>When you declare a structure and any instances of that structure in a single statement, you can omit the tag name</a:t>
            </a:r>
            <a:r>
              <a:rPr lang="en-US" dirty="0" smtClean="0"/>
              <a:t>.</a:t>
            </a:r>
          </a:p>
          <a:p>
            <a:r>
              <a:rPr lang="en-US" dirty="0" err="1"/>
              <a:t>struct</a:t>
            </a:r>
            <a:r>
              <a:rPr lang="en-US" dirty="0"/>
              <a:t> </a:t>
            </a:r>
            <a:r>
              <a:rPr lang="en-US" dirty="0" smtClean="0"/>
              <a:t>{</a:t>
            </a:r>
          </a:p>
          <a:p>
            <a:pPr marL="0" indent="0">
              <a:buNone/>
            </a:pPr>
            <a:r>
              <a:rPr lang="en-US" dirty="0"/>
              <a:t>	</a:t>
            </a:r>
            <a:r>
              <a:rPr lang="en-US" dirty="0" err="1" smtClean="0"/>
              <a:t>int</a:t>
            </a:r>
            <a:r>
              <a:rPr lang="en-US" dirty="0" smtClean="0"/>
              <a:t> x; </a:t>
            </a:r>
          </a:p>
          <a:p>
            <a:pPr marL="0" indent="0">
              <a:buNone/>
            </a:pPr>
            <a:r>
              <a:rPr lang="en-US" dirty="0"/>
              <a:t>	</a:t>
            </a:r>
            <a:r>
              <a:rPr lang="en-US" dirty="0" smtClean="0"/>
              <a:t>char name[20]; </a:t>
            </a:r>
          </a:p>
          <a:p>
            <a:pPr marL="0" indent="0">
              <a:buNone/>
            </a:pPr>
            <a:r>
              <a:rPr lang="en-US" dirty="0" smtClean="0"/>
              <a:t>} s; </a:t>
            </a:r>
            <a:r>
              <a:rPr lang="en-US" dirty="0"/>
              <a:t>// ...structure variable </a:t>
            </a:r>
            <a:r>
              <a:rPr lang="en-US" dirty="0" smtClean="0"/>
              <a:t>s declaration combined &amp; further we cannot l </a:t>
            </a:r>
            <a:r>
              <a:rPr lang="en-US" dirty="0"/>
              <a:t>define </a:t>
            </a:r>
            <a:r>
              <a:rPr lang="en-US" dirty="0" smtClean="0"/>
              <a:t>variables of </a:t>
            </a:r>
            <a:r>
              <a:rPr lang="en-US" dirty="0"/>
              <a:t>the structure </a:t>
            </a:r>
            <a:r>
              <a:rPr lang="en-US" dirty="0" smtClean="0"/>
              <a:t>later</a:t>
            </a:r>
            <a:endParaRPr lang="en-IN" dirty="0"/>
          </a:p>
        </p:txBody>
      </p:sp>
    </p:spTree>
    <p:extLst>
      <p:ext uri="{BB962C8B-B14F-4D97-AF65-F5344CB8AC3E}">
        <p14:creationId xmlns:p14="http://schemas.microsoft.com/office/powerpoint/2010/main" val="26618802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typedef</a:t>
            </a:r>
            <a:endParaRPr lang="en-IN" b="1" dirty="0"/>
          </a:p>
        </p:txBody>
      </p:sp>
      <p:sp>
        <p:nvSpPr>
          <p:cNvPr id="3" name="Content Placeholder 2"/>
          <p:cNvSpPr>
            <a:spLocks noGrp="1"/>
          </p:cNvSpPr>
          <p:nvPr>
            <p:ph idx="1"/>
          </p:nvPr>
        </p:nvSpPr>
        <p:spPr>
          <a:xfrm>
            <a:off x="838200" y="1592826"/>
            <a:ext cx="10515600" cy="4584137"/>
          </a:xfrm>
        </p:spPr>
        <p:txBody>
          <a:bodyPr>
            <a:normAutofit fontScale="85000" lnSpcReduction="20000"/>
          </a:bodyPr>
          <a:lstStyle/>
          <a:p>
            <a:r>
              <a:rPr lang="en-IN" dirty="0" smtClean="0"/>
              <a:t>Using </a:t>
            </a:r>
            <a:r>
              <a:rPr lang="en-IN" dirty="0" err="1" smtClean="0"/>
              <a:t>typedef</a:t>
            </a:r>
            <a:r>
              <a:rPr lang="en-IN" dirty="0" smtClean="0"/>
              <a:t> keyword we can define &amp; give another name to datatype</a:t>
            </a:r>
          </a:p>
          <a:p>
            <a:r>
              <a:rPr lang="en-IN" dirty="0" smtClean="0"/>
              <a:t>Syntax:</a:t>
            </a:r>
          </a:p>
          <a:p>
            <a:pPr marL="0" indent="0">
              <a:buNone/>
            </a:pPr>
            <a:r>
              <a:rPr lang="en-IN" dirty="0"/>
              <a:t> </a:t>
            </a:r>
            <a:r>
              <a:rPr lang="en-IN" dirty="0" smtClean="0"/>
              <a:t>   </a:t>
            </a:r>
            <a:r>
              <a:rPr lang="en-IN" dirty="0" err="1" smtClean="0"/>
              <a:t>typedef</a:t>
            </a:r>
            <a:r>
              <a:rPr lang="en-IN" dirty="0" smtClean="0"/>
              <a:t> type identifier;</a:t>
            </a:r>
            <a:endParaRPr lang="en-IN" dirty="0"/>
          </a:p>
          <a:p>
            <a:pPr marL="0" indent="0">
              <a:buNone/>
            </a:pPr>
            <a:r>
              <a:rPr lang="en-IN" dirty="0" smtClean="0"/>
              <a:t>Example1: </a:t>
            </a:r>
          </a:p>
          <a:p>
            <a:pPr marL="0" indent="0">
              <a:buNone/>
            </a:pPr>
            <a:r>
              <a:rPr lang="en-IN" dirty="0" smtClean="0"/>
              <a:t>	</a:t>
            </a:r>
            <a:r>
              <a:rPr lang="en-IN" dirty="0" err="1" smtClean="0"/>
              <a:t>typedef</a:t>
            </a:r>
            <a:r>
              <a:rPr lang="en-IN" dirty="0" smtClean="0"/>
              <a:t> </a:t>
            </a:r>
            <a:r>
              <a:rPr lang="en-IN" dirty="0" err="1" smtClean="0"/>
              <a:t>int</a:t>
            </a:r>
            <a:r>
              <a:rPr lang="en-IN" dirty="0"/>
              <a:t> </a:t>
            </a:r>
            <a:r>
              <a:rPr lang="en-IN" dirty="0" smtClean="0"/>
              <a:t>x;</a:t>
            </a:r>
          </a:p>
          <a:p>
            <a:pPr marL="0" indent="0">
              <a:buNone/>
            </a:pPr>
            <a:r>
              <a:rPr lang="en-IN" dirty="0" smtClean="0"/>
              <a:t>	x a1,b1;  	//a1 and b1 are variables defined of </a:t>
            </a:r>
            <a:r>
              <a:rPr lang="en-IN" dirty="0" err="1" smtClean="0"/>
              <a:t>int</a:t>
            </a:r>
            <a:r>
              <a:rPr lang="en-IN" dirty="0" smtClean="0"/>
              <a:t> type</a:t>
            </a:r>
          </a:p>
          <a:p>
            <a:pPr marL="0" indent="0">
              <a:buNone/>
            </a:pPr>
            <a:r>
              <a:rPr lang="en-IN" dirty="0" smtClean="0"/>
              <a:t>Example2: </a:t>
            </a:r>
          </a:p>
          <a:p>
            <a:pPr marL="0" indent="0">
              <a:buNone/>
            </a:pPr>
            <a:r>
              <a:rPr lang="en-IN" dirty="0"/>
              <a:t> </a:t>
            </a:r>
            <a:r>
              <a:rPr lang="en-IN" dirty="0" smtClean="0"/>
              <a:t>           </a:t>
            </a:r>
            <a:r>
              <a:rPr lang="en-IN" dirty="0" err="1" smtClean="0"/>
              <a:t>typedef</a:t>
            </a:r>
            <a:r>
              <a:rPr lang="en-IN" dirty="0" smtClean="0"/>
              <a:t> </a:t>
            </a:r>
            <a:r>
              <a:rPr lang="en-IN" dirty="0" err="1" smtClean="0"/>
              <a:t>struct</a:t>
            </a:r>
            <a:r>
              <a:rPr lang="en-IN" dirty="0" smtClean="0"/>
              <a:t> </a:t>
            </a:r>
            <a:r>
              <a:rPr lang="en-IN" dirty="0" err="1" smtClean="0"/>
              <a:t>student_details</a:t>
            </a:r>
            <a:endParaRPr lang="en-IN" dirty="0" smtClean="0"/>
          </a:p>
          <a:p>
            <a:pPr marL="0" indent="0">
              <a:buNone/>
            </a:pPr>
            <a:r>
              <a:rPr lang="en-IN" dirty="0"/>
              <a:t>	</a:t>
            </a:r>
            <a:r>
              <a:rPr lang="en-IN" dirty="0" smtClean="0"/>
              <a:t>{</a:t>
            </a:r>
          </a:p>
          <a:p>
            <a:pPr marL="0" indent="0">
              <a:buNone/>
            </a:pPr>
            <a:r>
              <a:rPr lang="en-IN" dirty="0"/>
              <a:t>	</a:t>
            </a:r>
            <a:r>
              <a:rPr lang="en-IN" dirty="0" smtClean="0"/>
              <a:t>	</a:t>
            </a:r>
            <a:r>
              <a:rPr lang="en-IN" dirty="0" err="1" smtClean="0"/>
              <a:t>int</a:t>
            </a:r>
            <a:r>
              <a:rPr lang="en-IN" dirty="0" smtClean="0"/>
              <a:t> </a:t>
            </a:r>
            <a:r>
              <a:rPr lang="en-IN" dirty="0" err="1" smtClean="0"/>
              <a:t>rnum</a:t>
            </a:r>
            <a:r>
              <a:rPr lang="en-IN" dirty="0" smtClean="0"/>
              <a:t>; char name[10];</a:t>
            </a:r>
          </a:p>
          <a:p>
            <a:pPr marL="0" indent="0">
              <a:buNone/>
            </a:pPr>
            <a:r>
              <a:rPr lang="en-IN" dirty="0"/>
              <a:t>	</a:t>
            </a:r>
            <a:r>
              <a:rPr lang="en-IN" dirty="0" smtClean="0"/>
              <a:t>}stud;</a:t>
            </a:r>
          </a:p>
          <a:p>
            <a:pPr marL="0" indent="0">
              <a:buNone/>
            </a:pPr>
            <a:r>
              <a:rPr lang="en-IN" dirty="0"/>
              <a:t>	</a:t>
            </a:r>
            <a:r>
              <a:rPr lang="en-IN" dirty="0" smtClean="0"/>
              <a:t>stud s1,s2; //s1 and s2 are variables of structure </a:t>
            </a:r>
            <a:r>
              <a:rPr lang="en-IN" dirty="0" err="1" smtClean="0"/>
              <a:t>student_details</a:t>
            </a:r>
            <a:r>
              <a:rPr lang="en-IN" dirty="0" smtClean="0"/>
              <a:t> type</a:t>
            </a:r>
            <a:endParaRPr lang="en-IN" dirty="0"/>
          </a:p>
          <a:p>
            <a:pPr marL="0" indent="0">
              <a:buNone/>
            </a:pPr>
            <a:endParaRPr lang="en-IN" dirty="0"/>
          </a:p>
        </p:txBody>
      </p:sp>
    </p:spTree>
    <p:extLst>
      <p:ext uri="{BB962C8B-B14F-4D97-AF65-F5344CB8AC3E}">
        <p14:creationId xmlns:p14="http://schemas.microsoft.com/office/powerpoint/2010/main" val="17841326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Array of Structures</a:t>
            </a:r>
            <a:endParaRPr lang="en-IN" b="1" dirty="0"/>
          </a:p>
        </p:txBody>
      </p:sp>
      <p:sp>
        <p:nvSpPr>
          <p:cNvPr id="3" name="Content Placeholder 2"/>
          <p:cNvSpPr>
            <a:spLocks noGrp="1"/>
          </p:cNvSpPr>
          <p:nvPr>
            <p:ph idx="1"/>
          </p:nvPr>
        </p:nvSpPr>
        <p:spPr/>
        <p:txBody>
          <a:bodyPr>
            <a:normAutofit/>
          </a:bodyPr>
          <a:lstStyle/>
          <a:p>
            <a:r>
              <a:rPr lang="en-IN" dirty="0" smtClean="0"/>
              <a:t>To </a:t>
            </a:r>
            <a:r>
              <a:rPr lang="en-IN" dirty="0"/>
              <a:t>store more than one </a:t>
            </a:r>
            <a:r>
              <a:rPr lang="en-IN" dirty="0" smtClean="0"/>
              <a:t>student </a:t>
            </a:r>
            <a:r>
              <a:rPr lang="en-IN" dirty="0"/>
              <a:t>details then array of structure is used</a:t>
            </a:r>
            <a:r>
              <a:rPr lang="en-IN" dirty="0" smtClean="0"/>
              <a:t>.</a:t>
            </a:r>
          </a:p>
          <a:p>
            <a:r>
              <a:rPr lang="en-IN" dirty="0"/>
              <a:t>Consider the below code:</a:t>
            </a:r>
          </a:p>
          <a:p>
            <a:pPr marL="0" indent="0">
              <a:buNone/>
            </a:pPr>
            <a:r>
              <a:rPr lang="en-IN" dirty="0" smtClean="0"/>
              <a:t>	</a:t>
            </a:r>
            <a:r>
              <a:rPr lang="en-IN" dirty="0" err="1" smtClean="0"/>
              <a:t>struct</a:t>
            </a:r>
            <a:r>
              <a:rPr lang="en-IN" dirty="0" smtClean="0"/>
              <a:t> </a:t>
            </a:r>
            <a:r>
              <a:rPr lang="en-IN" dirty="0"/>
              <a:t>	</a:t>
            </a:r>
            <a:r>
              <a:rPr lang="en-IN" dirty="0" smtClean="0"/>
              <a:t>student{</a:t>
            </a:r>
            <a:r>
              <a:rPr lang="en-IN" dirty="0"/>
              <a:t>	</a:t>
            </a:r>
          </a:p>
          <a:p>
            <a:pPr marL="0" indent="0">
              <a:buNone/>
            </a:pPr>
            <a:r>
              <a:rPr lang="en-IN" dirty="0"/>
              <a:t>	</a:t>
            </a:r>
            <a:r>
              <a:rPr lang="en-IN" dirty="0" err="1" smtClean="0"/>
              <a:t>int</a:t>
            </a:r>
            <a:r>
              <a:rPr lang="en-IN" dirty="0" smtClean="0"/>
              <a:t> </a:t>
            </a:r>
            <a:r>
              <a:rPr lang="en-IN" dirty="0" err="1"/>
              <a:t>rnum</a:t>
            </a:r>
            <a:r>
              <a:rPr lang="en-IN" dirty="0"/>
              <a:t>;</a:t>
            </a:r>
          </a:p>
          <a:p>
            <a:pPr marL="0" indent="0">
              <a:buNone/>
            </a:pPr>
            <a:r>
              <a:rPr lang="en-IN" dirty="0"/>
              <a:t>	</a:t>
            </a:r>
            <a:r>
              <a:rPr lang="en-IN" dirty="0" smtClean="0"/>
              <a:t>char </a:t>
            </a:r>
            <a:r>
              <a:rPr lang="en-IN" dirty="0"/>
              <a:t>name[20</a:t>
            </a:r>
            <a:r>
              <a:rPr lang="en-IN" dirty="0" smtClean="0"/>
              <a:t>];</a:t>
            </a:r>
            <a:endParaRPr lang="en-IN" dirty="0"/>
          </a:p>
          <a:p>
            <a:pPr marL="0" indent="0">
              <a:buNone/>
            </a:pPr>
            <a:r>
              <a:rPr lang="en-IN" dirty="0" smtClean="0"/>
              <a:t>	};</a:t>
            </a:r>
            <a:endParaRPr lang="en-IN" dirty="0"/>
          </a:p>
          <a:p>
            <a:r>
              <a:rPr lang="en-IN" dirty="0" err="1"/>
              <a:t>struct</a:t>
            </a:r>
            <a:r>
              <a:rPr lang="en-IN" dirty="0"/>
              <a:t> student s[4]; Here, s is an array of structure, where we can store 4 students details</a:t>
            </a:r>
            <a:r>
              <a:rPr lang="en-IN" dirty="0" smtClean="0"/>
              <a:t>.</a:t>
            </a:r>
            <a:endParaRPr lang="en-IN" dirty="0"/>
          </a:p>
        </p:txBody>
      </p:sp>
    </p:spTree>
    <p:extLst>
      <p:ext uri="{BB962C8B-B14F-4D97-AF65-F5344CB8AC3E}">
        <p14:creationId xmlns:p14="http://schemas.microsoft.com/office/powerpoint/2010/main" val="15593064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Array of </a:t>
            </a:r>
            <a:r>
              <a:rPr lang="en-IN" b="1" dirty="0" smtClean="0"/>
              <a:t>Structures Contd.,</a:t>
            </a:r>
            <a:endParaRPr lang="en-IN" dirty="0"/>
          </a:p>
        </p:txBody>
      </p:sp>
      <p:sp>
        <p:nvSpPr>
          <p:cNvPr id="3" name="Content Placeholder 2"/>
          <p:cNvSpPr>
            <a:spLocks noGrp="1"/>
          </p:cNvSpPr>
          <p:nvPr>
            <p:ph idx="1"/>
          </p:nvPr>
        </p:nvSpPr>
        <p:spPr/>
        <p:txBody>
          <a:bodyPr>
            <a:normAutofit fontScale="92500" lnSpcReduction="20000"/>
          </a:bodyPr>
          <a:lstStyle/>
          <a:p>
            <a:r>
              <a:rPr lang="en-IN" dirty="0"/>
              <a:t>Functions to </a:t>
            </a:r>
            <a:r>
              <a:rPr lang="en-IN" dirty="0" smtClean="0"/>
              <a:t>display </a:t>
            </a:r>
            <a:r>
              <a:rPr lang="en-IN" dirty="0"/>
              <a:t>student’s details of the structure using array of </a:t>
            </a:r>
            <a:r>
              <a:rPr lang="en-IN" dirty="0" smtClean="0"/>
              <a:t>structures.</a:t>
            </a:r>
          </a:p>
          <a:p>
            <a:pPr marL="0" indent="0">
              <a:buNone/>
            </a:pPr>
            <a:r>
              <a:rPr lang="en-IN" dirty="0" smtClean="0"/>
              <a:t>	void </a:t>
            </a:r>
            <a:r>
              <a:rPr lang="en-IN" dirty="0" err="1"/>
              <a:t>disp</a:t>
            </a:r>
            <a:r>
              <a:rPr lang="en-IN" dirty="0"/>
              <a:t>(</a:t>
            </a:r>
            <a:r>
              <a:rPr lang="en-IN" dirty="0" err="1"/>
              <a:t>struct</a:t>
            </a:r>
            <a:r>
              <a:rPr lang="en-IN" dirty="0"/>
              <a:t> student *</a:t>
            </a:r>
            <a:r>
              <a:rPr lang="en-IN" dirty="0" err="1"/>
              <a:t>s,int</a:t>
            </a:r>
            <a:r>
              <a:rPr lang="en-IN" dirty="0"/>
              <a:t> n){</a:t>
            </a:r>
          </a:p>
          <a:p>
            <a:pPr marL="0" indent="0">
              <a:buNone/>
            </a:pPr>
            <a:r>
              <a:rPr lang="en-IN" dirty="0"/>
              <a:t>	</a:t>
            </a:r>
            <a:r>
              <a:rPr lang="en-IN" dirty="0" smtClean="0"/>
              <a:t>	for(</a:t>
            </a:r>
            <a:r>
              <a:rPr lang="en-IN" dirty="0" err="1" smtClean="0"/>
              <a:t>int</a:t>
            </a:r>
            <a:r>
              <a:rPr lang="en-IN" dirty="0" smtClean="0"/>
              <a:t> </a:t>
            </a:r>
            <a:r>
              <a:rPr lang="en-IN" dirty="0" err="1"/>
              <a:t>i</a:t>
            </a:r>
            <a:r>
              <a:rPr lang="en-IN" dirty="0"/>
              <a:t>=0;i&lt;</a:t>
            </a:r>
            <a:r>
              <a:rPr lang="en-IN" dirty="0" err="1"/>
              <a:t>n;i</a:t>
            </a:r>
            <a:r>
              <a:rPr lang="en-IN" dirty="0"/>
              <a:t>++){</a:t>
            </a:r>
          </a:p>
          <a:p>
            <a:pPr marL="0" indent="0">
              <a:buNone/>
            </a:pPr>
            <a:r>
              <a:rPr lang="en-IN" dirty="0"/>
              <a:t>		</a:t>
            </a:r>
            <a:r>
              <a:rPr lang="en-IN" dirty="0" err="1"/>
              <a:t>printf</a:t>
            </a:r>
            <a:r>
              <a:rPr lang="en-IN" dirty="0"/>
              <a:t>("</a:t>
            </a:r>
            <a:r>
              <a:rPr lang="en-IN" dirty="0" err="1"/>
              <a:t>roll_num</a:t>
            </a:r>
            <a:r>
              <a:rPr lang="en-IN" dirty="0"/>
              <a:t>, name and marks\n");</a:t>
            </a:r>
          </a:p>
          <a:p>
            <a:pPr marL="0" indent="0">
              <a:buNone/>
            </a:pPr>
            <a:r>
              <a:rPr lang="en-IN" dirty="0"/>
              <a:t>		</a:t>
            </a:r>
            <a:r>
              <a:rPr lang="en-IN" dirty="0" err="1"/>
              <a:t>printf</a:t>
            </a:r>
            <a:r>
              <a:rPr lang="en-IN" dirty="0"/>
              <a:t>("%d\</a:t>
            </a:r>
            <a:r>
              <a:rPr lang="en-IN" dirty="0" err="1"/>
              <a:t>n",s</a:t>
            </a:r>
            <a:r>
              <a:rPr lang="en-IN" dirty="0"/>
              <a:t>-&gt;</a:t>
            </a:r>
            <a:r>
              <a:rPr lang="en-IN" dirty="0" err="1"/>
              <a:t>rnum</a:t>
            </a:r>
            <a:r>
              <a:rPr lang="en-IN" dirty="0"/>
              <a:t>);</a:t>
            </a:r>
          </a:p>
          <a:p>
            <a:pPr marL="0" indent="0">
              <a:buNone/>
            </a:pPr>
            <a:r>
              <a:rPr lang="en-IN" dirty="0"/>
              <a:t>		puts(s-&gt;name);</a:t>
            </a:r>
          </a:p>
          <a:p>
            <a:pPr marL="0" indent="0">
              <a:buNone/>
            </a:pPr>
            <a:r>
              <a:rPr lang="en-IN" dirty="0"/>
              <a:t>		</a:t>
            </a:r>
            <a:r>
              <a:rPr lang="en-IN" dirty="0" err="1"/>
              <a:t>printf</a:t>
            </a:r>
            <a:r>
              <a:rPr lang="en-IN" dirty="0"/>
              <a:t>("%d\</a:t>
            </a:r>
            <a:r>
              <a:rPr lang="en-IN" dirty="0" err="1"/>
              <a:t>n",s</a:t>
            </a:r>
            <a:r>
              <a:rPr lang="en-IN" dirty="0"/>
              <a:t>-&gt;marks);</a:t>
            </a:r>
          </a:p>
          <a:p>
            <a:pPr marL="0" indent="0">
              <a:buNone/>
            </a:pPr>
            <a:r>
              <a:rPr lang="en-IN" dirty="0"/>
              <a:t>		s++;</a:t>
            </a:r>
          </a:p>
          <a:p>
            <a:pPr marL="0" indent="0">
              <a:buNone/>
            </a:pPr>
            <a:r>
              <a:rPr lang="en-IN" dirty="0"/>
              <a:t>	}</a:t>
            </a:r>
          </a:p>
          <a:p>
            <a:pPr marL="0" indent="0">
              <a:buNone/>
            </a:pPr>
            <a:r>
              <a:rPr lang="en-IN" dirty="0"/>
              <a:t>}</a:t>
            </a:r>
          </a:p>
          <a:p>
            <a:endParaRPr lang="en-IN" dirty="0"/>
          </a:p>
        </p:txBody>
      </p:sp>
    </p:spTree>
    <p:extLst>
      <p:ext uri="{BB962C8B-B14F-4D97-AF65-F5344CB8AC3E}">
        <p14:creationId xmlns:p14="http://schemas.microsoft.com/office/powerpoint/2010/main" val="3117366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itchFamily="34" charset="0"/>
                <a:cs typeface="Arial" pitchFamily="34" charset="0"/>
              </a:rPr>
              <a:t>Dynamic memory allocation</a:t>
            </a:r>
            <a:r>
              <a:rPr lang="en-IN" b="1" u="sng" dirty="0">
                <a:latin typeface="Arial" pitchFamily="34" charset="0"/>
                <a:cs typeface="Arial" pitchFamily="34" charset="0"/>
              </a:rPr>
              <a:t/>
            </a:r>
            <a:br>
              <a:rPr lang="en-IN" b="1" u="sng" dirty="0">
                <a:latin typeface="Arial" pitchFamily="34" charset="0"/>
                <a:cs typeface="Arial" pitchFamily="34" charset="0"/>
              </a:rPr>
            </a:br>
            <a:endParaRPr lang="en-IN" dirty="0"/>
          </a:p>
        </p:txBody>
      </p:sp>
      <p:sp>
        <p:nvSpPr>
          <p:cNvPr id="3" name="Content Placeholder 2"/>
          <p:cNvSpPr>
            <a:spLocks noGrp="1"/>
          </p:cNvSpPr>
          <p:nvPr>
            <p:ph idx="1"/>
          </p:nvPr>
        </p:nvSpPr>
        <p:spPr>
          <a:xfrm>
            <a:off x="838200" y="1690688"/>
            <a:ext cx="10515600" cy="4486275"/>
          </a:xfrm>
        </p:spPr>
        <p:txBody>
          <a:bodyPr>
            <a:normAutofit/>
          </a:bodyPr>
          <a:lstStyle/>
          <a:p>
            <a:r>
              <a:rPr lang="en-IN" dirty="0"/>
              <a:t>Memory can be allocated for variables using two different techniques like static and dynamic memory allocation.</a:t>
            </a:r>
          </a:p>
          <a:p>
            <a:r>
              <a:rPr lang="en-IN" b="1" dirty="0" smtClean="0"/>
              <a:t>Static Memory allocation:</a:t>
            </a:r>
          </a:p>
          <a:p>
            <a:pPr marL="0" indent="0">
              <a:buNone/>
            </a:pPr>
            <a:r>
              <a:rPr lang="en-IN" dirty="0" smtClean="0"/>
              <a:t>  - Memory </a:t>
            </a:r>
            <a:r>
              <a:rPr lang="en-IN" dirty="0"/>
              <a:t>is </a:t>
            </a:r>
            <a:r>
              <a:rPr lang="en-IN" dirty="0" smtClean="0"/>
              <a:t>allocated </a:t>
            </a:r>
            <a:r>
              <a:rPr lang="en-IN" dirty="0"/>
              <a:t>before the execution of the program begins </a:t>
            </a:r>
            <a:endParaRPr lang="en-IN" dirty="0" smtClean="0"/>
          </a:p>
          <a:p>
            <a:pPr marL="0" indent="0">
              <a:buNone/>
            </a:pPr>
            <a:r>
              <a:rPr lang="en-IN" dirty="0"/>
              <a:t> </a:t>
            </a:r>
            <a:r>
              <a:rPr lang="en-IN" dirty="0" smtClean="0"/>
              <a:t> i.e</a:t>
            </a:r>
            <a:r>
              <a:rPr lang="en-IN" dirty="0"/>
              <a:t>., D</a:t>
            </a:r>
            <a:r>
              <a:rPr lang="en-IN" dirty="0" smtClean="0"/>
              <a:t>uring </a:t>
            </a:r>
            <a:r>
              <a:rPr lang="en-IN" dirty="0"/>
              <a:t>compilation time in the stack </a:t>
            </a:r>
            <a:r>
              <a:rPr lang="en-IN" dirty="0" smtClean="0"/>
              <a:t>region</a:t>
            </a:r>
          </a:p>
          <a:p>
            <a:pPr marL="0" indent="0">
              <a:buNone/>
            </a:pPr>
            <a:r>
              <a:rPr lang="en-IN" dirty="0" smtClean="0"/>
              <a:t>  - Static </a:t>
            </a:r>
            <a:r>
              <a:rPr lang="en-IN" dirty="0"/>
              <a:t>memory allocation execution of the program becomes faster</a:t>
            </a:r>
            <a:endParaRPr lang="en-IN" b="1" dirty="0" smtClean="0"/>
          </a:p>
          <a:p>
            <a:r>
              <a:rPr lang="en-IN" b="1" dirty="0" smtClean="0"/>
              <a:t>Dynamic memory allocation</a:t>
            </a:r>
            <a:r>
              <a:rPr lang="en-IN" dirty="0" smtClean="0"/>
              <a:t>:</a:t>
            </a:r>
          </a:p>
          <a:p>
            <a:pPr marL="0" indent="0">
              <a:buNone/>
            </a:pPr>
            <a:r>
              <a:rPr lang="en-IN" dirty="0" smtClean="0"/>
              <a:t>  - Memory </a:t>
            </a:r>
            <a:r>
              <a:rPr lang="en-IN" dirty="0"/>
              <a:t>is allocated or deallocated during run-time </a:t>
            </a:r>
            <a:endParaRPr lang="en-IN" dirty="0" smtClean="0"/>
          </a:p>
          <a:p>
            <a:pPr marL="0" indent="0">
              <a:buNone/>
            </a:pPr>
            <a:r>
              <a:rPr lang="en-IN" dirty="0"/>
              <a:t> </a:t>
            </a:r>
            <a:r>
              <a:rPr lang="en-IN" dirty="0" smtClean="0"/>
              <a:t> </a:t>
            </a:r>
            <a:r>
              <a:rPr lang="en-IN" dirty="0" err="1" smtClean="0"/>
              <a:t>i.e</a:t>
            </a:r>
            <a:r>
              <a:rPr lang="en-IN" dirty="0" smtClean="0"/>
              <a:t>, during </a:t>
            </a:r>
            <a:r>
              <a:rPr lang="en-IN" dirty="0"/>
              <a:t>the execution of the </a:t>
            </a:r>
            <a:r>
              <a:rPr lang="en-IN" dirty="0" smtClean="0"/>
              <a:t>program in </a:t>
            </a:r>
            <a:r>
              <a:rPr lang="en-IN" dirty="0"/>
              <a:t>the heap region.</a:t>
            </a:r>
          </a:p>
        </p:txBody>
      </p:sp>
    </p:spTree>
    <p:extLst>
      <p:ext uri="{BB962C8B-B14F-4D97-AF65-F5344CB8AC3E}">
        <p14:creationId xmlns:p14="http://schemas.microsoft.com/office/powerpoint/2010/main" val="4239770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0217"/>
          </a:xfrm>
        </p:spPr>
        <p:txBody>
          <a:bodyPr>
            <a:normAutofit fontScale="90000"/>
          </a:bodyPr>
          <a:lstStyle/>
          <a:p>
            <a:r>
              <a:rPr lang="en-IN" b="1" dirty="0"/>
              <a:t>Dynamic memory allocation built-in functions:</a:t>
            </a:r>
            <a:r>
              <a:rPr lang="en-IN" dirty="0"/>
              <a:t/>
            </a:r>
            <a:br>
              <a:rPr lang="en-IN" dirty="0"/>
            </a:br>
            <a:endParaRPr lang="en-IN" dirty="0"/>
          </a:p>
        </p:txBody>
      </p:sp>
      <p:sp>
        <p:nvSpPr>
          <p:cNvPr id="3" name="Content Placeholder 2"/>
          <p:cNvSpPr>
            <a:spLocks noGrp="1"/>
          </p:cNvSpPr>
          <p:nvPr>
            <p:ph idx="1"/>
          </p:nvPr>
        </p:nvSpPr>
        <p:spPr>
          <a:xfrm>
            <a:off x="838200" y="1288026"/>
            <a:ext cx="10515600" cy="4888937"/>
          </a:xfrm>
        </p:spPr>
        <p:txBody>
          <a:bodyPr/>
          <a:lstStyle/>
          <a:p>
            <a:r>
              <a:rPr lang="en-IN" b="1" dirty="0"/>
              <a:t>void *</a:t>
            </a:r>
            <a:r>
              <a:rPr lang="en-IN" b="1" dirty="0" err="1"/>
              <a:t>malloc</a:t>
            </a:r>
            <a:r>
              <a:rPr lang="en-IN" b="1" dirty="0"/>
              <a:t>(</a:t>
            </a:r>
            <a:r>
              <a:rPr lang="en-IN" b="1" dirty="0" err="1"/>
              <a:t>size_t</a:t>
            </a:r>
            <a:r>
              <a:rPr lang="en-IN" b="1" dirty="0"/>
              <a:t> size);</a:t>
            </a:r>
            <a:endParaRPr lang="en-IN" dirty="0"/>
          </a:p>
          <a:p>
            <a:pPr marL="0" indent="0">
              <a:buNone/>
            </a:pPr>
            <a:r>
              <a:rPr lang="en-IN" dirty="0" smtClean="0"/>
              <a:t>The </a:t>
            </a:r>
            <a:r>
              <a:rPr lang="en-IN" dirty="0" err="1"/>
              <a:t>malloc</a:t>
            </a:r>
            <a:r>
              <a:rPr lang="en-IN" dirty="0"/>
              <a:t>() function return a void pointer to  the  allocated memory  that  is suitably aligned for any kind of variable. The memory is not initialized.  If size is 0, then </a:t>
            </a:r>
            <a:r>
              <a:rPr lang="en-IN" dirty="0" err="1"/>
              <a:t>malloc</a:t>
            </a:r>
            <a:r>
              <a:rPr lang="en-IN" dirty="0"/>
              <a:t>()  returns either NULL, or a unique pointer value. On error, functions return NULL. </a:t>
            </a:r>
          </a:p>
          <a:p>
            <a:r>
              <a:rPr lang="en-IN" dirty="0" smtClean="0"/>
              <a:t>Example:</a:t>
            </a:r>
            <a:endParaRPr lang="en-IN" dirty="0"/>
          </a:p>
          <a:p>
            <a:pPr marL="0" indent="0">
              <a:buNone/>
            </a:pPr>
            <a:r>
              <a:rPr lang="en-IN" dirty="0" smtClean="0"/>
              <a:t>   </a:t>
            </a:r>
            <a:r>
              <a:rPr lang="en-IN" dirty="0" err="1" smtClean="0"/>
              <a:t>int</a:t>
            </a:r>
            <a:r>
              <a:rPr lang="en-IN" dirty="0" smtClean="0"/>
              <a:t> </a:t>
            </a:r>
            <a:r>
              <a:rPr lang="en-IN" dirty="0"/>
              <a:t>*p; </a:t>
            </a:r>
          </a:p>
          <a:p>
            <a:pPr marL="0" indent="0">
              <a:buNone/>
            </a:pPr>
            <a:r>
              <a:rPr lang="en-IN" dirty="0" smtClean="0"/>
              <a:t>   p </a:t>
            </a:r>
            <a:r>
              <a:rPr lang="en-IN" dirty="0"/>
              <a:t>= (</a:t>
            </a:r>
            <a:r>
              <a:rPr lang="en-IN" dirty="0" err="1"/>
              <a:t>int</a:t>
            </a:r>
            <a:r>
              <a:rPr lang="en-IN" dirty="0"/>
              <a:t> *)</a:t>
            </a:r>
            <a:r>
              <a:rPr lang="en-IN" dirty="0" err="1"/>
              <a:t>malloc</a:t>
            </a:r>
            <a:r>
              <a:rPr lang="en-IN" dirty="0"/>
              <a:t>(3 * </a:t>
            </a:r>
            <a:r>
              <a:rPr lang="en-IN" dirty="0" err="1"/>
              <a:t>sizeof</a:t>
            </a:r>
            <a:r>
              <a:rPr lang="en-IN" dirty="0"/>
              <a:t>(</a:t>
            </a:r>
            <a:r>
              <a:rPr lang="en-IN" dirty="0" err="1"/>
              <a:t>int</a:t>
            </a:r>
            <a:r>
              <a:rPr lang="en-IN" dirty="0"/>
              <a:t>)); </a:t>
            </a:r>
            <a:endParaRPr lang="en-IN" dirty="0" smtClean="0"/>
          </a:p>
          <a:p>
            <a:pPr marL="0" indent="0">
              <a:buNone/>
            </a:pPr>
            <a:r>
              <a:rPr lang="en-IN" dirty="0" smtClean="0"/>
              <a:t>   </a:t>
            </a:r>
            <a:r>
              <a:rPr lang="en-IN" dirty="0" err="1" smtClean="0"/>
              <a:t>printf</a:t>
            </a:r>
            <a:r>
              <a:rPr lang="en-IN" dirty="0"/>
              <a:t>("%d  </a:t>
            </a:r>
            <a:r>
              <a:rPr lang="en-IN" dirty="0" smtClean="0"/>
              <a:t>%d  %d </a:t>
            </a:r>
            <a:r>
              <a:rPr lang="en-IN" dirty="0"/>
              <a:t>\n", *p, *(p + 1), *(p + 2)); </a:t>
            </a:r>
            <a:r>
              <a:rPr lang="en-IN" dirty="0" smtClean="0"/>
              <a:t> </a:t>
            </a:r>
            <a:r>
              <a:rPr lang="en-IN" dirty="0" err="1" smtClean="0"/>
              <a:t>op:Junk</a:t>
            </a:r>
            <a:endParaRPr lang="en-IN" dirty="0"/>
          </a:p>
          <a:p>
            <a:pPr marL="0" indent="0">
              <a:buNone/>
            </a:pPr>
            <a:endParaRPr lang="en-IN" dirty="0"/>
          </a:p>
          <a:p>
            <a:endParaRPr lang="en-IN" dirty="0"/>
          </a:p>
        </p:txBody>
      </p:sp>
    </p:spTree>
    <p:extLst>
      <p:ext uri="{BB962C8B-B14F-4D97-AF65-F5344CB8AC3E}">
        <p14:creationId xmlns:p14="http://schemas.microsoft.com/office/powerpoint/2010/main" val="16103993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Dynamic memory allocation built-in functions:</a:t>
            </a:r>
            <a:r>
              <a:rPr lang="en-IN" dirty="0" smtClean="0"/>
              <a:t/>
            </a:r>
            <a:br>
              <a:rPr lang="en-IN" dirty="0" smtClean="0"/>
            </a:br>
            <a:r>
              <a:rPr lang="en-IN" b="1" dirty="0" smtClean="0"/>
              <a:t>Contd.,</a:t>
            </a:r>
            <a:endParaRPr lang="en-IN" b="1" dirty="0"/>
          </a:p>
        </p:txBody>
      </p:sp>
      <p:sp>
        <p:nvSpPr>
          <p:cNvPr id="3" name="Content Placeholder 2"/>
          <p:cNvSpPr>
            <a:spLocks noGrp="1"/>
          </p:cNvSpPr>
          <p:nvPr>
            <p:ph idx="1"/>
          </p:nvPr>
        </p:nvSpPr>
        <p:spPr>
          <a:xfrm>
            <a:off x="838200" y="1690688"/>
            <a:ext cx="10515600" cy="4486275"/>
          </a:xfrm>
        </p:spPr>
        <p:txBody>
          <a:bodyPr>
            <a:normAutofit lnSpcReduction="10000"/>
          </a:bodyPr>
          <a:lstStyle/>
          <a:p>
            <a:r>
              <a:rPr lang="en-IN" b="1" dirty="0"/>
              <a:t>void *</a:t>
            </a:r>
            <a:r>
              <a:rPr lang="en-IN" b="1" dirty="0" err="1"/>
              <a:t>calloc</a:t>
            </a:r>
            <a:r>
              <a:rPr lang="en-IN" b="1" dirty="0"/>
              <a:t>(</a:t>
            </a:r>
            <a:r>
              <a:rPr lang="en-IN" b="1" dirty="0" err="1"/>
              <a:t>size_t</a:t>
            </a:r>
            <a:r>
              <a:rPr lang="en-IN" b="1" dirty="0"/>
              <a:t> </a:t>
            </a:r>
            <a:r>
              <a:rPr lang="en-IN" b="1" dirty="0" err="1"/>
              <a:t>nmemb</a:t>
            </a:r>
            <a:r>
              <a:rPr lang="en-IN" b="1" dirty="0"/>
              <a:t>, </a:t>
            </a:r>
            <a:r>
              <a:rPr lang="en-IN" b="1" dirty="0" err="1"/>
              <a:t>size_t</a:t>
            </a:r>
            <a:r>
              <a:rPr lang="en-IN" b="1" dirty="0"/>
              <a:t> size);</a:t>
            </a:r>
            <a:endParaRPr lang="en-IN" dirty="0"/>
          </a:p>
          <a:p>
            <a:pPr marL="0" indent="0">
              <a:buNone/>
            </a:pPr>
            <a:r>
              <a:rPr lang="en-IN" dirty="0"/>
              <a:t>The  </a:t>
            </a:r>
            <a:r>
              <a:rPr lang="en-IN" dirty="0" err="1"/>
              <a:t>calloc</a:t>
            </a:r>
            <a:r>
              <a:rPr lang="en-IN" dirty="0"/>
              <a:t>()  function allocates memory for an array of </a:t>
            </a:r>
            <a:r>
              <a:rPr lang="en-IN" dirty="0" err="1"/>
              <a:t>nmemb</a:t>
            </a:r>
            <a:r>
              <a:rPr lang="en-IN" dirty="0"/>
              <a:t> elements of size bytes each and returns a pointer to the allocated memory.   The memory  is  set  to zero.  If </a:t>
            </a:r>
            <a:r>
              <a:rPr lang="en-IN" dirty="0" err="1"/>
              <a:t>nmemb</a:t>
            </a:r>
            <a:r>
              <a:rPr lang="en-IN" dirty="0"/>
              <a:t> or size is 0, then </a:t>
            </a:r>
            <a:r>
              <a:rPr lang="en-IN" dirty="0" err="1"/>
              <a:t>calloc</a:t>
            </a:r>
            <a:r>
              <a:rPr lang="en-IN" dirty="0"/>
              <a:t>() returns either NULL, or a unique pointer value. On error, this function return NULL.</a:t>
            </a:r>
          </a:p>
          <a:p>
            <a:r>
              <a:rPr lang="en-IN" dirty="0" smtClean="0"/>
              <a:t>Example : </a:t>
            </a:r>
          </a:p>
          <a:p>
            <a:pPr marL="0" indent="0">
              <a:buNone/>
            </a:pPr>
            <a:r>
              <a:rPr lang="en-IN" dirty="0"/>
              <a:t> </a:t>
            </a:r>
            <a:r>
              <a:rPr lang="en-IN" dirty="0" smtClean="0"/>
              <a:t>  </a:t>
            </a:r>
            <a:r>
              <a:rPr lang="en-IN" dirty="0" err="1" smtClean="0"/>
              <a:t>int</a:t>
            </a:r>
            <a:r>
              <a:rPr lang="en-IN" dirty="0" smtClean="0"/>
              <a:t> </a:t>
            </a:r>
            <a:r>
              <a:rPr lang="en-IN" dirty="0"/>
              <a:t>*p; </a:t>
            </a:r>
          </a:p>
          <a:p>
            <a:pPr marL="0" indent="0">
              <a:buNone/>
            </a:pPr>
            <a:r>
              <a:rPr lang="en-IN" dirty="0" smtClean="0"/>
              <a:t>   p </a:t>
            </a:r>
            <a:r>
              <a:rPr lang="en-IN" dirty="0"/>
              <a:t>= (</a:t>
            </a:r>
            <a:r>
              <a:rPr lang="en-IN" dirty="0" err="1"/>
              <a:t>int</a:t>
            </a:r>
            <a:r>
              <a:rPr lang="en-IN" dirty="0"/>
              <a:t> *)</a:t>
            </a:r>
            <a:r>
              <a:rPr lang="en-IN" dirty="0" err="1"/>
              <a:t>calloc</a:t>
            </a:r>
            <a:r>
              <a:rPr lang="en-IN" dirty="0"/>
              <a:t>(3, </a:t>
            </a:r>
            <a:r>
              <a:rPr lang="en-IN" dirty="0" err="1"/>
              <a:t>sizeof</a:t>
            </a:r>
            <a:r>
              <a:rPr lang="en-IN" dirty="0"/>
              <a:t>(</a:t>
            </a:r>
            <a:r>
              <a:rPr lang="en-IN" dirty="0" err="1"/>
              <a:t>int</a:t>
            </a:r>
            <a:r>
              <a:rPr lang="en-IN" dirty="0"/>
              <a:t>));</a:t>
            </a:r>
          </a:p>
          <a:p>
            <a:pPr marL="0" indent="0">
              <a:buNone/>
            </a:pPr>
            <a:r>
              <a:rPr lang="en-IN" dirty="0" smtClean="0"/>
              <a:t>   </a:t>
            </a:r>
            <a:r>
              <a:rPr lang="en-IN" dirty="0" err="1" smtClean="0"/>
              <a:t>printf</a:t>
            </a:r>
            <a:r>
              <a:rPr lang="en-IN" dirty="0" smtClean="0"/>
              <a:t>("%d  %d  %d \n", *p, *(p + 1), *(p + 2));  </a:t>
            </a:r>
            <a:r>
              <a:rPr lang="en-IN" dirty="0" err="1" smtClean="0"/>
              <a:t>op:initialized</a:t>
            </a:r>
            <a:r>
              <a:rPr lang="en-IN" dirty="0" smtClean="0"/>
              <a:t> to 0</a:t>
            </a:r>
          </a:p>
          <a:p>
            <a:endParaRPr lang="en-IN" dirty="0"/>
          </a:p>
        </p:txBody>
      </p:sp>
    </p:spTree>
    <p:extLst>
      <p:ext uri="{BB962C8B-B14F-4D97-AF65-F5344CB8AC3E}">
        <p14:creationId xmlns:p14="http://schemas.microsoft.com/office/powerpoint/2010/main" val="27158641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Dynamic memory allocation built-in functions:</a:t>
            </a:r>
            <a:r>
              <a:rPr lang="en-IN" dirty="0" smtClean="0"/>
              <a:t/>
            </a:r>
            <a:br>
              <a:rPr lang="en-IN" dirty="0" smtClean="0"/>
            </a:br>
            <a:r>
              <a:rPr lang="en-IN" b="1" dirty="0" smtClean="0"/>
              <a:t>Contd.,</a:t>
            </a:r>
            <a:endParaRPr lang="en-IN" dirty="0"/>
          </a:p>
        </p:txBody>
      </p:sp>
      <p:sp>
        <p:nvSpPr>
          <p:cNvPr id="3" name="Content Placeholder 2"/>
          <p:cNvSpPr>
            <a:spLocks noGrp="1"/>
          </p:cNvSpPr>
          <p:nvPr>
            <p:ph idx="1"/>
          </p:nvPr>
        </p:nvSpPr>
        <p:spPr/>
        <p:txBody>
          <a:bodyPr/>
          <a:lstStyle/>
          <a:p>
            <a:r>
              <a:rPr lang="en-IN" b="1" dirty="0"/>
              <a:t>void *</a:t>
            </a:r>
            <a:r>
              <a:rPr lang="en-IN" b="1" dirty="0" err="1"/>
              <a:t>realloc</a:t>
            </a:r>
            <a:r>
              <a:rPr lang="en-IN" b="1" dirty="0"/>
              <a:t>(void *</a:t>
            </a:r>
            <a:r>
              <a:rPr lang="en-IN" b="1" dirty="0" err="1"/>
              <a:t>ptr</a:t>
            </a:r>
            <a:r>
              <a:rPr lang="en-IN" b="1" dirty="0"/>
              <a:t>, </a:t>
            </a:r>
            <a:r>
              <a:rPr lang="en-IN" b="1" dirty="0" err="1"/>
              <a:t>size_t</a:t>
            </a:r>
            <a:r>
              <a:rPr lang="en-IN" b="1" dirty="0"/>
              <a:t> size);</a:t>
            </a:r>
            <a:endParaRPr lang="en-IN" dirty="0"/>
          </a:p>
          <a:p>
            <a:pPr marL="0" indent="0">
              <a:buNone/>
            </a:pPr>
            <a:r>
              <a:rPr lang="en-IN" dirty="0" smtClean="0"/>
              <a:t>The  </a:t>
            </a:r>
            <a:r>
              <a:rPr lang="en-IN" dirty="0" err="1"/>
              <a:t>realloc</a:t>
            </a:r>
            <a:r>
              <a:rPr lang="en-IN" dirty="0"/>
              <a:t>() function changes the size of the memory block pointed to by </a:t>
            </a:r>
            <a:r>
              <a:rPr lang="en-IN" dirty="0" err="1"/>
              <a:t>ptr</a:t>
            </a:r>
            <a:r>
              <a:rPr lang="en-IN" dirty="0"/>
              <a:t> to size bytes.  The contents will be unchanged in the range from the start of the region up to the minimum of the old and new sizes.  If the new size is larger than the old size, the added memory will not  be initialized.   If  </a:t>
            </a:r>
            <a:r>
              <a:rPr lang="en-IN" dirty="0" err="1"/>
              <a:t>ptr</a:t>
            </a:r>
            <a:r>
              <a:rPr lang="en-IN" dirty="0"/>
              <a:t>  is  NULL,  then  the call is equivalent to </a:t>
            </a:r>
            <a:r>
              <a:rPr lang="en-IN" dirty="0" err="1"/>
              <a:t>malloc</a:t>
            </a:r>
            <a:r>
              <a:rPr lang="en-IN" dirty="0"/>
              <a:t>(size). If </a:t>
            </a:r>
            <a:r>
              <a:rPr lang="en-IN" dirty="0" err="1"/>
              <a:t>realloc</a:t>
            </a:r>
            <a:r>
              <a:rPr lang="en-IN" dirty="0"/>
              <a:t>() fails the original block is left untouched; it is not freed or moved.</a:t>
            </a:r>
          </a:p>
          <a:p>
            <a:r>
              <a:rPr lang="en-IN" dirty="0" smtClean="0"/>
              <a:t>Example:</a:t>
            </a:r>
            <a:endParaRPr lang="en-IN" dirty="0"/>
          </a:p>
          <a:p>
            <a:pPr marL="0" indent="0">
              <a:buNone/>
            </a:pPr>
            <a:r>
              <a:rPr lang="en-IN" dirty="0" smtClean="0"/>
              <a:t> p </a:t>
            </a:r>
            <a:r>
              <a:rPr lang="en-IN" dirty="0"/>
              <a:t>= (</a:t>
            </a:r>
            <a:r>
              <a:rPr lang="en-IN" dirty="0" err="1"/>
              <a:t>int</a:t>
            </a:r>
            <a:r>
              <a:rPr lang="en-IN" dirty="0"/>
              <a:t>*) </a:t>
            </a:r>
            <a:r>
              <a:rPr lang="en-IN" dirty="0" err="1"/>
              <a:t>malloc</a:t>
            </a:r>
            <a:r>
              <a:rPr lang="en-IN" dirty="0"/>
              <a:t>(n1 * </a:t>
            </a:r>
            <a:r>
              <a:rPr lang="en-IN" dirty="0" err="1"/>
              <a:t>sizeof</a:t>
            </a:r>
            <a:r>
              <a:rPr lang="en-IN" dirty="0"/>
              <a:t>(</a:t>
            </a:r>
            <a:r>
              <a:rPr lang="en-IN" dirty="0" err="1"/>
              <a:t>int</a:t>
            </a:r>
            <a:r>
              <a:rPr lang="en-IN" dirty="0"/>
              <a:t>));  </a:t>
            </a:r>
          </a:p>
        </p:txBody>
      </p:sp>
    </p:spTree>
    <p:extLst>
      <p:ext uri="{BB962C8B-B14F-4D97-AF65-F5344CB8AC3E}">
        <p14:creationId xmlns:p14="http://schemas.microsoft.com/office/powerpoint/2010/main" val="11642977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Dynamic memory allocation built-in functions:</a:t>
            </a:r>
            <a:r>
              <a:rPr lang="en-IN" dirty="0" smtClean="0"/>
              <a:t/>
            </a:r>
            <a:br>
              <a:rPr lang="en-IN" dirty="0" smtClean="0"/>
            </a:br>
            <a:r>
              <a:rPr lang="en-IN" b="1" dirty="0" smtClean="0"/>
              <a:t>Contd.,</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smtClean="0"/>
              <a:t>    </a:t>
            </a:r>
            <a:r>
              <a:rPr lang="en-IN" dirty="0" err="1" smtClean="0"/>
              <a:t>printf</a:t>
            </a:r>
            <a:r>
              <a:rPr lang="en-IN" dirty="0"/>
              <a:t>("Address of previously allocated memory: \n");    </a:t>
            </a:r>
          </a:p>
          <a:p>
            <a:pPr marL="0" indent="0">
              <a:buNone/>
            </a:pPr>
            <a:r>
              <a:rPr lang="en-IN" dirty="0" smtClean="0"/>
              <a:t>   for(</a:t>
            </a:r>
            <a:r>
              <a:rPr lang="en-IN" dirty="0" err="1" smtClean="0"/>
              <a:t>i</a:t>
            </a:r>
            <a:r>
              <a:rPr lang="en-IN" dirty="0" smtClean="0"/>
              <a:t> </a:t>
            </a:r>
            <a:r>
              <a:rPr lang="en-IN" dirty="0"/>
              <a:t>= 0; </a:t>
            </a:r>
            <a:r>
              <a:rPr lang="en-IN" dirty="0" err="1"/>
              <a:t>i</a:t>
            </a:r>
            <a:r>
              <a:rPr lang="en-IN" dirty="0"/>
              <a:t> &lt; n1; ++</a:t>
            </a:r>
            <a:r>
              <a:rPr lang="en-IN" dirty="0" err="1"/>
              <a:t>i</a:t>
            </a:r>
            <a:r>
              <a:rPr lang="en-IN" dirty="0"/>
              <a:t>)          </a:t>
            </a:r>
            <a:r>
              <a:rPr lang="en-IN" dirty="0" err="1"/>
              <a:t>printf</a:t>
            </a:r>
            <a:r>
              <a:rPr lang="en-IN" dirty="0"/>
              <a:t>("%p \</a:t>
            </a:r>
            <a:r>
              <a:rPr lang="en-IN" dirty="0" err="1"/>
              <a:t>n",p</a:t>
            </a:r>
            <a:r>
              <a:rPr lang="en-IN" dirty="0"/>
              <a:t> + </a:t>
            </a:r>
            <a:r>
              <a:rPr lang="en-IN" dirty="0" err="1"/>
              <a:t>i</a:t>
            </a:r>
            <a:r>
              <a:rPr lang="en-IN" dirty="0"/>
              <a:t>); </a:t>
            </a:r>
          </a:p>
          <a:p>
            <a:pPr marL="0" indent="0">
              <a:buNone/>
            </a:pPr>
            <a:r>
              <a:rPr lang="en-IN" dirty="0" smtClean="0"/>
              <a:t>   </a:t>
            </a:r>
            <a:r>
              <a:rPr lang="en-IN" dirty="0" err="1" smtClean="0"/>
              <a:t>printf</a:t>
            </a:r>
            <a:r>
              <a:rPr lang="en-IN" dirty="0"/>
              <a:t>("Enter new size of array: \n");    </a:t>
            </a:r>
          </a:p>
          <a:p>
            <a:pPr marL="0" indent="0">
              <a:buNone/>
            </a:pPr>
            <a:r>
              <a:rPr lang="en-IN" dirty="0" smtClean="0"/>
              <a:t>   </a:t>
            </a:r>
            <a:r>
              <a:rPr lang="en-IN" dirty="0" err="1" smtClean="0"/>
              <a:t>scanf</a:t>
            </a:r>
            <a:r>
              <a:rPr lang="en-IN" dirty="0"/>
              <a:t>("%d", &amp;n2);     </a:t>
            </a:r>
          </a:p>
          <a:p>
            <a:pPr marL="0" indent="0">
              <a:buNone/>
            </a:pPr>
            <a:r>
              <a:rPr lang="en-IN" dirty="0" smtClean="0"/>
              <a:t>   p </a:t>
            </a:r>
            <a:r>
              <a:rPr lang="en-IN" dirty="0"/>
              <a:t>= </a:t>
            </a:r>
            <a:r>
              <a:rPr lang="en-IN" dirty="0" err="1"/>
              <a:t>realloc</a:t>
            </a:r>
            <a:r>
              <a:rPr lang="en-IN" dirty="0"/>
              <a:t>(p, n2);     //here same pointer is passed to </a:t>
            </a:r>
            <a:r>
              <a:rPr lang="en-IN" dirty="0" err="1"/>
              <a:t>realloc</a:t>
            </a:r>
            <a:endParaRPr lang="en-IN" dirty="0"/>
          </a:p>
          <a:p>
            <a:pPr marL="0" indent="0">
              <a:buNone/>
            </a:pPr>
            <a:r>
              <a:rPr lang="en-IN" dirty="0" smtClean="0"/>
              <a:t>   for(</a:t>
            </a:r>
            <a:r>
              <a:rPr lang="en-IN" dirty="0" err="1" smtClean="0"/>
              <a:t>i</a:t>
            </a:r>
            <a:r>
              <a:rPr lang="en-IN" dirty="0" smtClean="0"/>
              <a:t> </a:t>
            </a:r>
            <a:r>
              <a:rPr lang="en-IN" dirty="0"/>
              <a:t>= 0; </a:t>
            </a:r>
            <a:r>
              <a:rPr lang="en-IN" dirty="0" err="1"/>
              <a:t>i</a:t>
            </a:r>
            <a:r>
              <a:rPr lang="en-IN" dirty="0"/>
              <a:t> &lt; n2; ++</a:t>
            </a:r>
            <a:r>
              <a:rPr lang="en-IN" dirty="0" err="1"/>
              <a:t>i</a:t>
            </a:r>
            <a:r>
              <a:rPr lang="en-IN" dirty="0"/>
              <a:t>)          </a:t>
            </a:r>
            <a:r>
              <a:rPr lang="en-IN" dirty="0" err="1"/>
              <a:t>printf</a:t>
            </a:r>
            <a:r>
              <a:rPr lang="en-IN" dirty="0"/>
              <a:t>("%p \n", p + </a:t>
            </a:r>
            <a:r>
              <a:rPr lang="en-IN" dirty="0" err="1"/>
              <a:t>i</a:t>
            </a:r>
            <a:r>
              <a:rPr lang="en-IN" dirty="0"/>
              <a:t>);</a:t>
            </a:r>
          </a:p>
          <a:p>
            <a:r>
              <a:rPr lang="en-IN" b="1" dirty="0"/>
              <a:t>void free(void *</a:t>
            </a:r>
            <a:r>
              <a:rPr lang="en-IN" b="1" dirty="0" err="1"/>
              <a:t>ptr</a:t>
            </a:r>
            <a:r>
              <a:rPr lang="en-IN" b="1" dirty="0"/>
              <a:t>);</a:t>
            </a:r>
            <a:endParaRPr lang="en-IN" dirty="0"/>
          </a:p>
          <a:p>
            <a:pPr marL="0" indent="0">
              <a:buNone/>
            </a:pPr>
            <a:r>
              <a:rPr lang="en-IN" dirty="0" smtClean="0"/>
              <a:t>The </a:t>
            </a:r>
            <a:r>
              <a:rPr lang="en-IN" dirty="0"/>
              <a:t>free() function frees the memory space pointed  to  by  </a:t>
            </a:r>
            <a:r>
              <a:rPr lang="en-IN" dirty="0" err="1"/>
              <a:t>ptr</a:t>
            </a:r>
            <a:r>
              <a:rPr lang="en-IN" dirty="0"/>
              <a:t>,  which must  have been  returned  by a previous call to </a:t>
            </a:r>
            <a:r>
              <a:rPr lang="en-IN" dirty="0" err="1"/>
              <a:t>malloc</a:t>
            </a:r>
            <a:r>
              <a:rPr lang="en-IN" dirty="0"/>
              <a:t>(), </a:t>
            </a:r>
            <a:r>
              <a:rPr lang="en-IN" dirty="0" err="1"/>
              <a:t>calloc</a:t>
            </a:r>
            <a:r>
              <a:rPr lang="en-IN" dirty="0"/>
              <a:t>() or </a:t>
            </a:r>
            <a:r>
              <a:rPr lang="en-IN" dirty="0" err="1"/>
              <a:t>realloc</a:t>
            </a:r>
            <a:r>
              <a:rPr lang="en-IN" dirty="0"/>
              <a:t>().The free() function returns no value.</a:t>
            </a:r>
          </a:p>
          <a:p>
            <a:endParaRPr lang="en-IN" dirty="0"/>
          </a:p>
        </p:txBody>
      </p:sp>
    </p:spTree>
    <p:extLst>
      <p:ext uri="{BB962C8B-B14F-4D97-AF65-F5344CB8AC3E}">
        <p14:creationId xmlns:p14="http://schemas.microsoft.com/office/powerpoint/2010/main" val="3425918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Initialization of two dimensional </a:t>
            </a:r>
            <a:r>
              <a:rPr lang="en-IN" b="1" dirty="0" smtClean="0"/>
              <a:t>arrays</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We can initialize the 2D array by initializing each row as shown below:</a:t>
            </a:r>
          </a:p>
          <a:p>
            <a:pPr marL="0" indent="0">
              <a:buNone/>
            </a:pPr>
            <a:r>
              <a:rPr lang="en-IN" dirty="0" smtClean="0"/>
              <a:t>	</a:t>
            </a:r>
            <a:r>
              <a:rPr lang="en-IN" dirty="0" err="1" smtClean="0"/>
              <a:t>int</a:t>
            </a:r>
            <a:r>
              <a:rPr lang="en-IN" dirty="0" smtClean="0"/>
              <a:t> </a:t>
            </a:r>
            <a:r>
              <a:rPr lang="en-IN" dirty="0"/>
              <a:t>a[5][4] = {{1, 2, 3, 4}, {5, 6, 7, 8}, {9, 10, 11, 12}, {13, 14, 15, 16}, {17, 18, 19, 20}};</a:t>
            </a:r>
          </a:p>
          <a:p>
            <a:r>
              <a:rPr lang="en-IN" dirty="0" smtClean="0"/>
              <a:t>Partially </a:t>
            </a:r>
            <a:r>
              <a:rPr lang="en-IN" dirty="0"/>
              <a:t>initialized array &amp;the rest of the elements will be </a:t>
            </a:r>
            <a:r>
              <a:rPr lang="en-IN" dirty="0" smtClean="0"/>
              <a:t>0:</a:t>
            </a:r>
            <a:endParaRPr lang="en-IN" dirty="0"/>
          </a:p>
          <a:p>
            <a:pPr marL="0" indent="0">
              <a:buNone/>
            </a:pPr>
            <a:r>
              <a:rPr lang="en-IN" dirty="0" smtClean="0"/>
              <a:t>	</a:t>
            </a:r>
            <a:r>
              <a:rPr lang="en-IN" dirty="0" err="1" smtClean="0"/>
              <a:t>int</a:t>
            </a:r>
            <a:r>
              <a:rPr lang="en-IN" dirty="0" smtClean="0"/>
              <a:t> </a:t>
            </a:r>
            <a:r>
              <a:rPr lang="en-IN" dirty="0"/>
              <a:t>b[5][4]  = {{1, 2, 3, 4}, {5, 6, 7}, {8, 9}, {10</a:t>
            </a:r>
            <a:r>
              <a:rPr lang="en-IN" dirty="0" smtClean="0"/>
              <a:t>}}; </a:t>
            </a:r>
            <a:endParaRPr lang="en-IN" dirty="0"/>
          </a:p>
          <a:p>
            <a:pPr marL="0" indent="0">
              <a:buNone/>
            </a:pPr>
            <a:r>
              <a:rPr lang="en-IN" dirty="0" smtClean="0"/>
              <a:t>	</a:t>
            </a:r>
            <a:r>
              <a:rPr lang="en-IN" dirty="0" err="1" smtClean="0"/>
              <a:t>int</a:t>
            </a:r>
            <a:r>
              <a:rPr lang="en-IN" dirty="0" smtClean="0"/>
              <a:t> </a:t>
            </a:r>
            <a:r>
              <a:rPr lang="en-IN" dirty="0"/>
              <a:t>c[3][2] = {11, 22, 33, 44, 55, 66};</a:t>
            </a:r>
          </a:p>
          <a:p>
            <a:endParaRPr lang="en-IN" dirty="0"/>
          </a:p>
        </p:txBody>
      </p:sp>
    </p:spTree>
    <p:extLst>
      <p:ext uri="{BB962C8B-B14F-4D97-AF65-F5344CB8AC3E}">
        <p14:creationId xmlns:p14="http://schemas.microsoft.com/office/powerpoint/2010/main" val="4049657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Memory leak:</a:t>
            </a:r>
            <a:r>
              <a:rPr lang="en-IN" dirty="0"/>
              <a:t/>
            </a:r>
            <a:br>
              <a:rPr lang="en-IN" dirty="0"/>
            </a:br>
            <a:endParaRPr lang="en-IN" dirty="0"/>
          </a:p>
        </p:txBody>
      </p:sp>
      <p:sp>
        <p:nvSpPr>
          <p:cNvPr id="3" name="Content Placeholder 2"/>
          <p:cNvSpPr>
            <a:spLocks noGrp="1"/>
          </p:cNvSpPr>
          <p:nvPr>
            <p:ph idx="1"/>
          </p:nvPr>
        </p:nvSpPr>
        <p:spPr>
          <a:xfrm>
            <a:off x="838200" y="1120877"/>
            <a:ext cx="10515600" cy="5056086"/>
          </a:xfrm>
        </p:spPr>
        <p:txBody>
          <a:bodyPr>
            <a:normAutofit fontScale="85000" lnSpcReduction="20000"/>
          </a:bodyPr>
          <a:lstStyle/>
          <a:p>
            <a:r>
              <a:rPr lang="en-IN" dirty="0"/>
              <a:t>Memory leak occurs when programmers create a memory in heap and forget to delete it. </a:t>
            </a:r>
            <a:endParaRPr lang="en-IN" dirty="0" smtClean="0"/>
          </a:p>
          <a:p>
            <a:r>
              <a:rPr lang="en-IN" dirty="0" smtClean="0"/>
              <a:t>Memory </a:t>
            </a:r>
            <a:r>
              <a:rPr lang="en-IN" dirty="0"/>
              <a:t>leaks are particularly serious issues for programs like daemons and servers which by definition never terminate</a:t>
            </a:r>
            <a:r>
              <a:rPr lang="en-IN" dirty="0" smtClean="0"/>
              <a:t>.</a:t>
            </a:r>
            <a:endParaRPr lang="en-IN" dirty="0" smtClean="0"/>
          </a:p>
          <a:p>
            <a:r>
              <a:rPr lang="en-IN" dirty="0"/>
              <a:t>For </a:t>
            </a:r>
            <a:r>
              <a:rPr lang="en-IN" dirty="0" smtClean="0"/>
              <a:t>Example in the given code snippet:</a:t>
            </a:r>
            <a:endParaRPr lang="en-IN" dirty="0"/>
          </a:p>
          <a:p>
            <a:r>
              <a:rPr lang="en-IN" dirty="0" err="1" smtClean="0"/>
              <a:t>int</a:t>
            </a:r>
            <a:r>
              <a:rPr lang="en-IN" dirty="0" smtClean="0"/>
              <a:t> </a:t>
            </a:r>
            <a:r>
              <a:rPr lang="en-IN" dirty="0"/>
              <a:t>*</a:t>
            </a:r>
            <a:r>
              <a:rPr lang="en-IN" dirty="0" smtClean="0"/>
              <a:t>a</a:t>
            </a:r>
            <a:r>
              <a:rPr lang="en-IN" dirty="0"/>
              <a:t>=</a:t>
            </a:r>
            <a:r>
              <a:rPr lang="en-IN" dirty="0" smtClean="0"/>
              <a:t> </a:t>
            </a:r>
            <a:r>
              <a:rPr lang="en-IN" dirty="0"/>
              <a:t>(</a:t>
            </a:r>
            <a:r>
              <a:rPr lang="en-IN" dirty="0" err="1"/>
              <a:t>int</a:t>
            </a:r>
            <a:r>
              <a:rPr lang="en-IN" dirty="0"/>
              <a:t> *)</a:t>
            </a:r>
            <a:r>
              <a:rPr lang="en-IN" dirty="0" err="1"/>
              <a:t>malloc</a:t>
            </a:r>
            <a:r>
              <a:rPr lang="en-IN" dirty="0"/>
              <a:t>(</a:t>
            </a:r>
            <a:r>
              <a:rPr lang="en-IN" dirty="0" err="1"/>
              <a:t>sizeof</a:t>
            </a:r>
            <a:r>
              <a:rPr lang="en-IN" dirty="0"/>
              <a:t>(</a:t>
            </a:r>
            <a:r>
              <a:rPr lang="en-IN" dirty="0" err="1"/>
              <a:t>int</a:t>
            </a:r>
            <a:r>
              <a:rPr lang="en-IN" dirty="0"/>
              <a:t>)); </a:t>
            </a:r>
          </a:p>
          <a:p>
            <a:r>
              <a:rPr lang="en-IN" dirty="0"/>
              <a:t>*a = 100; </a:t>
            </a:r>
          </a:p>
          <a:p>
            <a:r>
              <a:rPr lang="en-IN" dirty="0" err="1"/>
              <a:t>printf</a:t>
            </a:r>
            <a:r>
              <a:rPr lang="en-IN" dirty="0"/>
              <a:t>("*a %d \n", *a); </a:t>
            </a:r>
          </a:p>
          <a:p>
            <a:r>
              <a:rPr lang="en-IN" dirty="0"/>
              <a:t>// free(a);  </a:t>
            </a:r>
            <a:r>
              <a:rPr lang="en-IN" dirty="0" smtClean="0"/>
              <a:t>	// </a:t>
            </a:r>
            <a:r>
              <a:rPr lang="en-IN" dirty="0"/>
              <a:t>if we do not free memory then it is memory leak </a:t>
            </a:r>
          </a:p>
          <a:p>
            <a:r>
              <a:rPr lang="en-IN" dirty="0"/>
              <a:t>a = (</a:t>
            </a:r>
            <a:r>
              <a:rPr lang="en-IN" dirty="0" err="1"/>
              <a:t>int</a:t>
            </a:r>
            <a:r>
              <a:rPr lang="en-IN" dirty="0"/>
              <a:t> *)</a:t>
            </a:r>
            <a:r>
              <a:rPr lang="en-IN" dirty="0" err="1"/>
              <a:t>malloc</a:t>
            </a:r>
            <a:r>
              <a:rPr lang="en-IN" dirty="0"/>
              <a:t>(</a:t>
            </a:r>
            <a:r>
              <a:rPr lang="en-IN" dirty="0" err="1"/>
              <a:t>sizeof</a:t>
            </a:r>
            <a:r>
              <a:rPr lang="en-IN" dirty="0"/>
              <a:t>(</a:t>
            </a:r>
            <a:r>
              <a:rPr lang="en-IN" dirty="0" err="1"/>
              <a:t>int</a:t>
            </a:r>
            <a:r>
              <a:rPr lang="en-IN" dirty="0"/>
              <a:t>)); </a:t>
            </a:r>
          </a:p>
          <a:p>
            <a:r>
              <a:rPr lang="en-IN" dirty="0"/>
              <a:t>*a = 200; </a:t>
            </a:r>
          </a:p>
          <a:p>
            <a:r>
              <a:rPr lang="en-IN" dirty="0" err="1" smtClean="0"/>
              <a:t>printf</a:t>
            </a:r>
            <a:r>
              <a:rPr lang="en-IN" dirty="0"/>
              <a:t>("*a %d \n", *a);</a:t>
            </a:r>
          </a:p>
          <a:p>
            <a:r>
              <a:rPr lang="en-IN" dirty="0"/>
              <a:t>free(a); </a:t>
            </a:r>
          </a:p>
          <a:p>
            <a:endParaRPr lang="en-IN" dirty="0"/>
          </a:p>
        </p:txBody>
      </p:sp>
    </p:spTree>
    <p:extLst>
      <p:ext uri="{BB962C8B-B14F-4D97-AF65-F5344CB8AC3E}">
        <p14:creationId xmlns:p14="http://schemas.microsoft.com/office/powerpoint/2010/main" val="9099178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Memory leak Contd.,</a:t>
            </a:r>
            <a:endParaRPr lang="en-IN" dirty="0"/>
          </a:p>
        </p:txBody>
      </p:sp>
      <p:sp>
        <p:nvSpPr>
          <p:cNvPr id="3" name="Content Placeholder 2"/>
          <p:cNvSpPr>
            <a:spLocks noGrp="1"/>
          </p:cNvSpPr>
          <p:nvPr>
            <p:ph idx="1"/>
          </p:nvPr>
        </p:nvSpPr>
        <p:spPr/>
        <p:txBody>
          <a:bodyPr/>
          <a:lstStyle/>
          <a:p>
            <a:r>
              <a:rPr lang="en-IN" dirty="0"/>
              <a:t>The pointer 'a' points to the recent value 200, thereby making the earlier allocated memory inaccessible. So, memory allocation where the value 100 is stored is inaccessible to any of the program and it is not possible to free so that it can be reused.</a:t>
            </a:r>
          </a:p>
          <a:p>
            <a:r>
              <a:rPr lang="en-IN" dirty="0"/>
              <a:t>This problem where in memory is reserved dynamically but not accessible to any of the program is called </a:t>
            </a:r>
            <a:r>
              <a:rPr lang="en-IN" b="1" dirty="0"/>
              <a:t>memory leakage</a:t>
            </a:r>
            <a:r>
              <a:rPr lang="en-IN" dirty="0"/>
              <a:t>. It is programmer responsibility to de-allocate memory when no longer required.</a:t>
            </a:r>
          </a:p>
          <a:p>
            <a:endParaRPr lang="en-IN" dirty="0"/>
          </a:p>
        </p:txBody>
      </p:sp>
    </p:spTree>
    <p:extLst>
      <p:ext uri="{BB962C8B-B14F-4D97-AF65-F5344CB8AC3E}">
        <p14:creationId xmlns:p14="http://schemas.microsoft.com/office/powerpoint/2010/main" val="24791150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Linked lists</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A linked list is a data structure which consists of a sequence of nodes. </a:t>
            </a:r>
            <a:endParaRPr lang="en-IN" dirty="0" smtClean="0"/>
          </a:p>
          <a:p>
            <a:r>
              <a:rPr lang="en-IN" dirty="0"/>
              <a:t>Every node is composed of two fields: data field and pointer field. </a:t>
            </a:r>
            <a:endParaRPr lang="en-IN" dirty="0" smtClean="0"/>
          </a:p>
          <a:p>
            <a:r>
              <a:rPr lang="en-IN" dirty="0" smtClean="0"/>
              <a:t>The </a:t>
            </a:r>
            <a:r>
              <a:rPr lang="en-IN" dirty="0"/>
              <a:t>pointer field of every node points to the next node in the sequence. </a:t>
            </a:r>
            <a:endParaRPr lang="en-IN" dirty="0" smtClean="0"/>
          </a:p>
          <a:p>
            <a:r>
              <a:rPr lang="en-IN" dirty="0" smtClean="0"/>
              <a:t>Information field </a:t>
            </a:r>
            <a:r>
              <a:rPr lang="en-IN" dirty="0"/>
              <a:t>is used to store the actual data to be manipulated</a:t>
            </a:r>
            <a:r>
              <a:rPr lang="en-IN" dirty="0" smtClean="0"/>
              <a:t>.</a:t>
            </a:r>
          </a:p>
          <a:p>
            <a:r>
              <a:rPr lang="en-IN" dirty="0" smtClean="0"/>
              <a:t>Link field </a:t>
            </a:r>
            <a:r>
              <a:rPr lang="en-IN" dirty="0"/>
              <a:t>contains address of the next node.</a:t>
            </a:r>
          </a:p>
          <a:p>
            <a:endParaRPr lang="en-IN" dirty="0"/>
          </a:p>
        </p:txBody>
      </p:sp>
    </p:spTree>
    <p:extLst>
      <p:ext uri="{BB962C8B-B14F-4D97-AF65-F5344CB8AC3E}">
        <p14:creationId xmlns:p14="http://schemas.microsoft.com/office/powerpoint/2010/main" val="18285897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Self-referential structure</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IN" b="1" dirty="0"/>
              <a:t>S</a:t>
            </a:r>
            <a:r>
              <a:rPr lang="en-IN" b="1" dirty="0" smtClean="0"/>
              <a:t>tructure </a:t>
            </a:r>
            <a:r>
              <a:rPr lang="en-IN" b="1" dirty="0"/>
              <a:t>definition of a node</a:t>
            </a:r>
            <a:r>
              <a:rPr lang="en-IN" dirty="0"/>
              <a:t>: </a:t>
            </a:r>
          </a:p>
          <a:p>
            <a:pPr marL="0" indent="0">
              <a:buNone/>
            </a:pPr>
            <a:r>
              <a:rPr lang="en-IN" dirty="0" smtClean="0"/>
              <a:t>  </a:t>
            </a:r>
            <a:r>
              <a:rPr lang="en-IN" dirty="0" err="1" smtClean="0"/>
              <a:t>struct</a:t>
            </a:r>
            <a:r>
              <a:rPr lang="en-IN" dirty="0" smtClean="0"/>
              <a:t> </a:t>
            </a:r>
            <a:r>
              <a:rPr lang="en-IN" dirty="0"/>
              <a:t>node { </a:t>
            </a:r>
          </a:p>
          <a:p>
            <a:pPr marL="0" indent="0">
              <a:buNone/>
            </a:pPr>
            <a:r>
              <a:rPr lang="en-IN" dirty="0" smtClean="0"/>
              <a:t>	</a:t>
            </a:r>
            <a:r>
              <a:rPr lang="en-IN" dirty="0" err="1" smtClean="0"/>
              <a:t>int</a:t>
            </a:r>
            <a:r>
              <a:rPr lang="en-IN" dirty="0" smtClean="0"/>
              <a:t> </a:t>
            </a:r>
            <a:r>
              <a:rPr lang="en-IN" dirty="0"/>
              <a:t>info; </a:t>
            </a:r>
            <a:r>
              <a:rPr lang="en-IN" dirty="0" smtClean="0"/>
              <a:t> 	// Information field </a:t>
            </a:r>
            <a:endParaRPr lang="en-IN" dirty="0"/>
          </a:p>
          <a:p>
            <a:pPr marL="0" indent="0">
              <a:buNone/>
            </a:pPr>
            <a:r>
              <a:rPr lang="en-IN" dirty="0" smtClean="0"/>
              <a:t>	</a:t>
            </a:r>
            <a:r>
              <a:rPr lang="en-IN" dirty="0" err="1" smtClean="0"/>
              <a:t>struct</a:t>
            </a:r>
            <a:r>
              <a:rPr lang="en-IN" dirty="0" smtClean="0"/>
              <a:t> </a:t>
            </a:r>
            <a:r>
              <a:rPr lang="en-IN" dirty="0"/>
              <a:t>node *next; </a:t>
            </a:r>
            <a:r>
              <a:rPr lang="en-IN" dirty="0" smtClean="0"/>
              <a:t>	// Link field </a:t>
            </a:r>
          </a:p>
          <a:p>
            <a:pPr marL="0" indent="0">
              <a:buNone/>
            </a:pPr>
            <a:r>
              <a:rPr lang="en-IN" dirty="0" smtClean="0"/>
              <a:t>};</a:t>
            </a:r>
            <a:endParaRPr lang="en-IN" dirty="0"/>
          </a:p>
          <a:p>
            <a:endParaRPr lang="en-IN" dirty="0"/>
          </a:p>
        </p:txBody>
      </p:sp>
    </p:spTree>
    <p:extLst>
      <p:ext uri="{BB962C8B-B14F-4D97-AF65-F5344CB8AC3E}">
        <p14:creationId xmlns:p14="http://schemas.microsoft.com/office/powerpoint/2010/main" val="18635159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Linked List with 3 Nodes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1644" y="1690688"/>
            <a:ext cx="6057900" cy="5319251"/>
          </a:xfrm>
        </p:spPr>
      </p:pic>
    </p:spTree>
    <p:extLst>
      <p:ext uri="{BB962C8B-B14F-4D97-AF65-F5344CB8AC3E}">
        <p14:creationId xmlns:p14="http://schemas.microsoft.com/office/powerpoint/2010/main" val="3511163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Linked lists</a:t>
            </a:r>
            <a:r>
              <a:rPr lang="en-IN" dirty="0"/>
              <a:t> </a:t>
            </a:r>
            <a:r>
              <a:rPr lang="en-IN" b="1" dirty="0" smtClean="0"/>
              <a:t>Contd.,</a:t>
            </a:r>
            <a:endParaRPr lang="en-IN" b="1" dirty="0"/>
          </a:p>
        </p:txBody>
      </p:sp>
      <p:sp>
        <p:nvSpPr>
          <p:cNvPr id="3" name="Content Placeholder 2"/>
          <p:cNvSpPr>
            <a:spLocks noGrp="1"/>
          </p:cNvSpPr>
          <p:nvPr>
            <p:ph idx="1"/>
          </p:nvPr>
        </p:nvSpPr>
        <p:spPr/>
        <p:txBody>
          <a:bodyPr>
            <a:normAutofit lnSpcReduction="10000"/>
          </a:bodyPr>
          <a:lstStyle/>
          <a:p>
            <a:r>
              <a:rPr lang="en-IN" b="1" dirty="0" smtClean="0"/>
              <a:t>Code Snippet for creating </a:t>
            </a:r>
            <a:r>
              <a:rPr lang="en-IN" b="1" dirty="0"/>
              <a:t>linked list </a:t>
            </a:r>
            <a:r>
              <a:rPr lang="en-IN" dirty="0"/>
              <a:t>with three </a:t>
            </a:r>
            <a:r>
              <a:rPr lang="en-IN" dirty="0" smtClean="0"/>
              <a:t>nodes:</a:t>
            </a:r>
          </a:p>
          <a:p>
            <a:pPr marL="0" indent="0">
              <a:buNone/>
            </a:pPr>
            <a:r>
              <a:rPr lang="en-IN" dirty="0"/>
              <a:t>	</a:t>
            </a:r>
            <a:r>
              <a:rPr lang="en-IN" dirty="0" err="1" smtClean="0"/>
              <a:t>struct</a:t>
            </a:r>
            <a:r>
              <a:rPr lang="en-IN" dirty="0" smtClean="0"/>
              <a:t> </a:t>
            </a:r>
            <a:r>
              <a:rPr lang="en-IN" dirty="0"/>
              <a:t>node *t;</a:t>
            </a:r>
          </a:p>
          <a:p>
            <a:pPr marL="0" indent="0">
              <a:buNone/>
            </a:pPr>
            <a:r>
              <a:rPr lang="en-IN" dirty="0" smtClean="0"/>
              <a:t>	t</a:t>
            </a:r>
            <a:r>
              <a:rPr lang="en-IN" dirty="0"/>
              <a:t>=(</a:t>
            </a:r>
            <a:r>
              <a:rPr lang="en-IN" dirty="0" err="1"/>
              <a:t>struct</a:t>
            </a:r>
            <a:r>
              <a:rPr lang="en-IN" dirty="0"/>
              <a:t> node *)</a:t>
            </a:r>
            <a:r>
              <a:rPr lang="en-IN" dirty="0" err="1"/>
              <a:t>malloc</a:t>
            </a:r>
            <a:r>
              <a:rPr lang="en-IN" dirty="0"/>
              <a:t>(</a:t>
            </a:r>
            <a:r>
              <a:rPr lang="en-IN" dirty="0" err="1"/>
              <a:t>sizeof</a:t>
            </a:r>
            <a:r>
              <a:rPr lang="en-IN" dirty="0"/>
              <a:t>(</a:t>
            </a:r>
            <a:r>
              <a:rPr lang="en-IN" dirty="0" err="1"/>
              <a:t>struct</a:t>
            </a:r>
            <a:r>
              <a:rPr lang="en-IN" dirty="0"/>
              <a:t> node));</a:t>
            </a:r>
          </a:p>
          <a:p>
            <a:pPr marL="0" indent="0">
              <a:buNone/>
            </a:pPr>
            <a:r>
              <a:rPr lang="en-IN" dirty="0" smtClean="0"/>
              <a:t>	t-</a:t>
            </a:r>
            <a:r>
              <a:rPr lang="en-IN" dirty="0"/>
              <a:t>&gt;key=10;</a:t>
            </a:r>
          </a:p>
          <a:p>
            <a:pPr marL="0" indent="0">
              <a:buNone/>
            </a:pPr>
            <a:r>
              <a:rPr lang="en-IN" dirty="0" smtClean="0"/>
              <a:t>	t-&gt;</a:t>
            </a:r>
            <a:r>
              <a:rPr lang="en-IN" dirty="0"/>
              <a:t>link=(</a:t>
            </a:r>
            <a:r>
              <a:rPr lang="en-IN" dirty="0" err="1"/>
              <a:t>struct</a:t>
            </a:r>
            <a:r>
              <a:rPr lang="en-IN" dirty="0"/>
              <a:t> node *)</a:t>
            </a:r>
            <a:r>
              <a:rPr lang="en-IN" dirty="0" err="1"/>
              <a:t>malloc</a:t>
            </a:r>
            <a:r>
              <a:rPr lang="en-IN" dirty="0"/>
              <a:t>(</a:t>
            </a:r>
            <a:r>
              <a:rPr lang="en-IN" dirty="0" err="1"/>
              <a:t>sizeof</a:t>
            </a:r>
            <a:r>
              <a:rPr lang="en-IN" dirty="0"/>
              <a:t>(</a:t>
            </a:r>
            <a:r>
              <a:rPr lang="en-IN" dirty="0" err="1"/>
              <a:t>struct</a:t>
            </a:r>
            <a:r>
              <a:rPr lang="en-IN" dirty="0"/>
              <a:t> node));</a:t>
            </a:r>
          </a:p>
          <a:p>
            <a:pPr marL="0" indent="0">
              <a:buNone/>
            </a:pPr>
            <a:r>
              <a:rPr lang="en-IN" dirty="0" smtClean="0"/>
              <a:t>	t-</a:t>
            </a:r>
            <a:r>
              <a:rPr lang="en-IN" dirty="0"/>
              <a:t>&gt;link-&gt;key=20;</a:t>
            </a:r>
          </a:p>
          <a:p>
            <a:pPr marL="0" indent="0">
              <a:buNone/>
            </a:pPr>
            <a:r>
              <a:rPr lang="en-IN" dirty="0" smtClean="0"/>
              <a:t>	t-</a:t>
            </a:r>
            <a:r>
              <a:rPr lang="en-IN" dirty="0"/>
              <a:t>&gt;link-&gt;link=(</a:t>
            </a:r>
            <a:r>
              <a:rPr lang="en-IN" dirty="0" err="1"/>
              <a:t>struct</a:t>
            </a:r>
            <a:r>
              <a:rPr lang="en-IN" dirty="0"/>
              <a:t> node *)</a:t>
            </a:r>
            <a:r>
              <a:rPr lang="en-IN" dirty="0" err="1"/>
              <a:t>malloc</a:t>
            </a:r>
            <a:r>
              <a:rPr lang="en-IN" dirty="0"/>
              <a:t>(</a:t>
            </a:r>
            <a:r>
              <a:rPr lang="en-IN" dirty="0" err="1"/>
              <a:t>sizeof</a:t>
            </a:r>
            <a:r>
              <a:rPr lang="en-IN" dirty="0"/>
              <a:t>(</a:t>
            </a:r>
            <a:r>
              <a:rPr lang="en-IN" dirty="0" err="1"/>
              <a:t>struct</a:t>
            </a:r>
            <a:r>
              <a:rPr lang="en-IN" dirty="0"/>
              <a:t> node));</a:t>
            </a:r>
          </a:p>
          <a:p>
            <a:pPr marL="0" indent="0">
              <a:buNone/>
            </a:pPr>
            <a:r>
              <a:rPr lang="en-IN" dirty="0" smtClean="0"/>
              <a:t>	t-</a:t>
            </a:r>
            <a:r>
              <a:rPr lang="en-IN" dirty="0"/>
              <a:t>&gt;link-&gt;link-&gt;key=30;</a:t>
            </a:r>
          </a:p>
          <a:p>
            <a:pPr marL="0" indent="0">
              <a:buNone/>
            </a:pPr>
            <a:r>
              <a:rPr lang="en-IN" dirty="0" smtClean="0"/>
              <a:t>	t-</a:t>
            </a:r>
            <a:r>
              <a:rPr lang="en-IN" dirty="0"/>
              <a:t>&gt;link-&gt;link-&gt;link=NULL;</a:t>
            </a:r>
          </a:p>
          <a:p>
            <a:pPr marL="0" indent="0">
              <a:buNone/>
            </a:pPr>
            <a:endParaRPr lang="en-IN" dirty="0"/>
          </a:p>
        </p:txBody>
      </p:sp>
    </p:spTree>
    <p:extLst>
      <p:ext uri="{BB962C8B-B14F-4D97-AF65-F5344CB8AC3E}">
        <p14:creationId xmlns:p14="http://schemas.microsoft.com/office/powerpoint/2010/main" val="4968556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Code to display and free the list created:</a:t>
            </a:r>
            <a:br>
              <a:rPr lang="en-IN" b="1" dirty="0" smtClean="0"/>
            </a:br>
            <a:endParaRPr lang="en-IN" b="1" dirty="0"/>
          </a:p>
        </p:txBody>
      </p:sp>
      <p:sp>
        <p:nvSpPr>
          <p:cNvPr id="3" name="Content Placeholder 2"/>
          <p:cNvSpPr>
            <a:spLocks noGrp="1"/>
          </p:cNvSpPr>
          <p:nvPr>
            <p:ph idx="1"/>
          </p:nvPr>
        </p:nvSpPr>
        <p:spPr>
          <a:xfrm>
            <a:off x="838200" y="1445342"/>
            <a:ext cx="10515600" cy="5083277"/>
          </a:xfrm>
        </p:spPr>
        <p:txBody>
          <a:bodyPr>
            <a:normAutofit fontScale="70000" lnSpcReduction="20000"/>
          </a:bodyPr>
          <a:lstStyle/>
          <a:p>
            <a:r>
              <a:rPr lang="en-IN" dirty="0" smtClean="0"/>
              <a:t>void </a:t>
            </a:r>
            <a:r>
              <a:rPr lang="en-IN" dirty="0" err="1"/>
              <a:t>disp</a:t>
            </a:r>
            <a:r>
              <a:rPr lang="en-IN" dirty="0"/>
              <a:t>(</a:t>
            </a:r>
            <a:r>
              <a:rPr lang="en-IN" dirty="0" err="1"/>
              <a:t>struct</a:t>
            </a:r>
            <a:r>
              <a:rPr lang="en-IN" dirty="0"/>
              <a:t> node *s){</a:t>
            </a:r>
          </a:p>
          <a:p>
            <a:pPr marL="0" indent="0">
              <a:buNone/>
            </a:pPr>
            <a:r>
              <a:rPr lang="en-IN" dirty="0"/>
              <a:t>	while(s!=NULL</a:t>
            </a:r>
            <a:r>
              <a:rPr lang="en-IN" dirty="0" smtClean="0"/>
              <a:t>){</a:t>
            </a:r>
            <a:endParaRPr lang="en-IN" dirty="0"/>
          </a:p>
          <a:p>
            <a:pPr marL="0" indent="0">
              <a:buNone/>
            </a:pPr>
            <a:r>
              <a:rPr lang="en-IN" dirty="0"/>
              <a:t>		</a:t>
            </a:r>
            <a:r>
              <a:rPr lang="en-IN" dirty="0" err="1"/>
              <a:t>printf</a:t>
            </a:r>
            <a:r>
              <a:rPr lang="en-IN" dirty="0"/>
              <a:t>("%d\</a:t>
            </a:r>
            <a:r>
              <a:rPr lang="en-IN" dirty="0" err="1"/>
              <a:t>n",s</a:t>
            </a:r>
            <a:r>
              <a:rPr lang="en-IN" dirty="0"/>
              <a:t>-&gt;key);</a:t>
            </a:r>
          </a:p>
          <a:p>
            <a:pPr marL="0" indent="0">
              <a:buNone/>
            </a:pPr>
            <a:r>
              <a:rPr lang="en-IN" dirty="0"/>
              <a:t>		s=s-&gt;link;</a:t>
            </a:r>
          </a:p>
          <a:p>
            <a:pPr marL="0" indent="0">
              <a:buNone/>
            </a:pPr>
            <a:r>
              <a:rPr lang="en-IN" dirty="0"/>
              <a:t>	}</a:t>
            </a:r>
          </a:p>
          <a:p>
            <a:pPr marL="0" indent="0">
              <a:buNone/>
            </a:pPr>
            <a:r>
              <a:rPr lang="en-IN" dirty="0"/>
              <a:t>}</a:t>
            </a:r>
          </a:p>
          <a:p>
            <a:r>
              <a:rPr lang="en-IN" dirty="0"/>
              <a:t>void </a:t>
            </a:r>
            <a:r>
              <a:rPr lang="en-IN" dirty="0" err="1"/>
              <a:t>free_list</a:t>
            </a:r>
            <a:r>
              <a:rPr lang="en-IN" dirty="0"/>
              <a:t>(</a:t>
            </a:r>
            <a:r>
              <a:rPr lang="en-IN" dirty="0" err="1"/>
              <a:t>struct</a:t>
            </a:r>
            <a:r>
              <a:rPr lang="en-IN" dirty="0"/>
              <a:t> node *p){</a:t>
            </a:r>
          </a:p>
          <a:p>
            <a:pPr marL="0" indent="0">
              <a:buNone/>
            </a:pPr>
            <a:r>
              <a:rPr lang="en-IN" dirty="0"/>
              <a:t>	</a:t>
            </a:r>
            <a:r>
              <a:rPr lang="en-IN" dirty="0" err="1"/>
              <a:t>struct</a:t>
            </a:r>
            <a:r>
              <a:rPr lang="en-IN" dirty="0"/>
              <a:t> node *t;</a:t>
            </a:r>
          </a:p>
          <a:p>
            <a:pPr marL="0" indent="0">
              <a:buNone/>
            </a:pPr>
            <a:r>
              <a:rPr lang="en-IN" dirty="0"/>
              <a:t>	while(p!=NULL</a:t>
            </a:r>
            <a:r>
              <a:rPr lang="en-IN" dirty="0" smtClean="0"/>
              <a:t>){</a:t>
            </a:r>
            <a:endParaRPr lang="en-IN" dirty="0"/>
          </a:p>
          <a:p>
            <a:pPr marL="0" indent="0">
              <a:buNone/>
            </a:pPr>
            <a:r>
              <a:rPr lang="en-IN" dirty="0"/>
              <a:t>		</a:t>
            </a:r>
            <a:r>
              <a:rPr lang="en-IN" dirty="0" err="1"/>
              <a:t>printf</a:t>
            </a:r>
            <a:r>
              <a:rPr lang="en-IN" dirty="0"/>
              <a:t>("%d\</a:t>
            </a:r>
            <a:r>
              <a:rPr lang="en-IN" dirty="0" err="1"/>
              <a:t>n",p</a:t>
            </a:r>
            <a:r>
              <a:rPr lang="en-IN" dirty="0"/>
              <a:t>-&gt;key);</a:t>
            </a:r>
          </a:p>
          <a:p>
            <a:pPr marL="0" indent="0">
              <a:buNone/>
            </a:pPr>
            <a:r>
              <a:rPr lang="en-IN" dirty="0"/>
              <a:t>		t=p-&gt;link;</a:t>
            </a:r>
          </a:p>
          <a:p>
            <a:pPr marL="0" indent="0">
              <a:buNone/>
            </a:pPr>
            <a:r>
              <a:rPr lang="en-IN" dirty="0"/>
              <a:t>		free(p);</a:t>
            </a:r>
          </a:p>
          <a:p>
            <a:pPr marL="0" indent="0">
              <a:buNone/>
            </a:pPr>
            <a:r>
              <a:rPr lang="en-IN" dirty="0"/>
              <a:t>		p=t;	</a:t>
            </a:r>
          </a:p>
          <a:p>
            <a:pPr marL="0" indent="0">
              <a:buNone/>
            </a:pPr>
            <a:r>
              <a:rPr lang="en-IN" dirty="0"/>
              <a:t>	}	</a:t>
            </a:r>
          </a:p>
          <a:p>
            <a:pPr marL="0" indent="0">
              <a:buNone/>
            </a:pPr>
            <a:r>
              <a:rPr lang="en-IN" dirty="0"/>
              <a:t>}</a:t>
            </a:r>
          </a:p>
          <a:p>
            <a:endParaRPr lang="en-IN" dirty="0"/>
          </a:p>
        </p:txBody>
      </p:sp>
    </p:spTree>
    <p:extLst>
      <p:ext uri="{BB962C8B-B14F-4D97-AF65-F5344CB8AC3E}">
        <p14:creationId xmlns:p14="http://schemas.microsoft.com/office/powerpoint/2010/main" val="20931519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Operations with Linked List</a:t>
            </a:r>
            <a:endParaRPr lang="en-IN" b="1" dirty="0"/>
          </a:p>
        </p:txBody>
      </p:sp>
      <p:sp>
        <p:nvSpPr>
          <p:cNvPr id="3" name="Content Placeholder 2"/>
          <p:cNvSpPr>
            <a:spLocks noGrp="1"/>
          </p:cNvSpPr>
          <p:nvPr>
            <p:ph idx="1"/>
          </p:nvPr>
        </p:nvSpPr>
        <p:spPr/>
        <p:txBody>
          <a:bodyPr>
            <a:normAutofit fontScale="92500" lnSpcReduction="20000"/>
          </a:bodyPr>
          <a:lstStyle/>
          <a:p>
            <a:r>
              <a:rPr lang="en-IN" dirty="0" smtClean="0"/>
              <a:t>Inserting a node</a:t>
            </a:r>
          </a:p>
          <a:p>
            <a:pPr marL="457200" indent="-457200">
              <a:buFont typeface="+mj-lt"/>
              <a:buAutoNum type="arabicPeriod"/>
            </a:pPr>
            <a:r>
              <a:rPr lang="en-IN" sz="2400" dirty="0"/>
              <a:t> </a:t>
            </a:r>
            <a:r>
              <a:rPr lang="en-IN" sz="2400" dirty="0">
                <a:latin typeface="Arial" pitchFamily="34" charset="0"/>
                <a:cs typeface="Arial" pitchFamily="34" charset="0"/>
              </a:rPr>
              <a:t>At the front of the linked list </a:t>
            </a:r>
          </a:p>
          <a:p>
            <a:pPr marL="457200" indent="-457200">
              <a:buFont typeface="+mj-lt"/>
              <a:buAutoNum type="arabicPeriod"/>
            </a:pPr>
            <a:r>
              <a:rPr lang="en-IN" sz="2400" dirty="0">
                <a:latin typeface="Arial" pitchFamily="34" charset="0"/>
                <a:cs typeface="Arial" pitchFamily="34" charset="0"/>
              </a:rPr>
              <a:t>After some node</a:t>
            </a:r>
          </a:p>
          <a:p>
            <a:pPr marL="457200" indent="-457200">
              <a:buFont typeface="+mj-lt"/>
              <a:buAutoNum type="arabicPeriod"/>
            </a:pPr>
            <a:r>
              <a:rPr lang="en-IN" sz="2400" dirty="0">
                <a:latin typeface="Arial" pitchFamily="34" charset="0"/>
                <a:cs typeface="Arial" pitchFamily="34" charset="0"/>
              </a:rPr>
              <a:t>At the end of the linked list</a:t>
            </a:r>
          </a:p>
          <a:p>
            <a:pPr marL="0" indent="0">
              <a:buNone/>
            </a:pPr>
            <a:endParaRPr lang="en-IN" sz="2400" dirty="0" smtClean="0"/>
          </a:p>
          <a:p>
            <a:r>
              <a:rPr lang="en-IN" dirty="0" smtClean="0"/>
              <a:t>Deleting a node</a:t>
            </a:r>
          </a:p>
          <a:p>
            <a:pPr marL="457200" indent="-457200">
              <a:buFont typeface="+mj-lt"/>
              <a:buAutoNum type="arabicPeriod"/>
            </a:pPr>
            <a:r>
              <a:rPr lang="en-IN" dirty="0"/>
              <a:t> </a:t>
            </a:r>
            <a:r>
              <a:rPr lang="en-IN" sz="2400" dirty="0">
                <a:latin typeface="Arial" pitchFamily="34" charset="0"/>
                <a:cs typeface="Arial" pitchFamily="34" charset="0"/>
              </a:rPr>
              <a:t>At the front of the linked list </a:t>
            </a:r>
          </a:p>
          <a:p>
            <a:pPr marL="457200" indent="-457200">
              <a:buFont typeface="+mj-lt"/>
              <a:buAutoNum type="arabicPeriod"/>
            </a:pPr>
            <a:r>
              <a:rPr lang="en-IN" sz="2400" dirty="0" smtClean="0">
                <a:latin typeface="Arial" pitchFamily="34" charset="0"/>
                <a:cs typeface="Arial" pitchFamily="34" charset="0"/>
              </a:rPr>
              <a:t>Anywhere in the list</a:t>
            </a:r>
            <a:endParaRPr lang="en-IN" sz="2400" dirty="0">
              <a:latin typeface="Arial" pitchFamily="34" charset="0"/>
              <a:cs typeface="Arial" pitchFamily="34" charset="0"/>
            </a:endParaRPr>
          </a:p>
          <a:p>
            <a:pPr marL="457200" indent="-457200">
              <a:buFont typeface="+mj-lt"/>
              <a:buAutoNum type="arabicPeriod"/>
            </a:pPr>
            <a:r>
              <a:rPr lang="en-IN" sz="2400" dirty="0">
                <a:latin typeface="Arial" pitchFamily="34" charset="0"/>
                <a:cs typeface="Arial" pitchFamily="34" charset="0"/>
              </a:rPr>
              <a:t>At the end of the linked list</a:t>
            </a:r>
          </a:p>
          <a:p>
            <a:pPr marL="0" indent="0">
              <a:buNone/>
            </a:pPr>
            <a:endParaRPr lang="en-IN" dirty="0" smtClean="0"/>
          </a:p>
          <a:p>
            <a:r>
              <a:rPr lang="en-IN" dirty="0" smtClean="0"/>
              <a:t>Searching a key</a:t>
            </a:r>
          </a:p>
          <a:p>
            <a:pPr marL="0" indent="0">
              <a:buNone/>
            </a:pPr>
            <a:endParaRPr lang="en-IN" sz="2400" dirty="0"/>
          </a:p>
        </p:txBody>
      </p:sp>
    </p:spTree>
    <p:extLst>
      <p:ext uri="{BB962C8B-B14F-4D97-AF65-F5344CB8AC3E}">
        <p14:creationId xmlns:p14="http://schemas.microsoft.com/office/powerpoint/2010/main" val="35821478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8286" y="1130710"/>
            <a:ext cx="4315427" cy="5279922"/>
          </a:xfrm>
        </p:spPr>
      </p:pic>
    </p:spTree>
    <p:extLst>
      <p:ext uri="{BB962C8B-B14F-4D97-AF65-F5344CB8AC3E}">
        <p14:creationId xmlns:p14="http://schemas.microsoft.com/office/powerpoint/2010/main" val="45154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Two Dimensional array and pointers:</a:t>
            </a:r>
            <a:r>
              <a:rPr lang="en-IN" dirty="0"/>
              <a:t/>
            </a:r>
            <a:br>
              <a:rPr lang="en-IN" dirty="0"/>
            </a:br>
            <a:endParaRPr lang="en-IN" dirty="0"/>
          </a:p>
        </p:txBody>
      </p:sp>
      <p:sp>
        <p:nvSpPr>
          <p:cNvPr id="3" name="Content Placeholder 2"/>
          <p:cNvSpPr>
            <a:spLocks noGrp="1"/>
          </p:cNvSpPr>
          <p:nvPr>
            <p:ph idx="1"/>
          </p:nvPr>
        </p:nvSpPr>
        <p:spPr>
          <a:xfrm>
            <a:off x="838200" y="1435510"/>
            <a:ext cx="10515600" cy="4741453"/>
          </a:xfrm>
        </p:spPr>
        <p:txBody>
          <a:bodyPr>
            <a:normAutofit fontScale="85000" lnSpcReduction="20000"/>
          </a:bodyPr>
          <a:lstStyle/>
          <a:p>
            <a:r>
              <a:rPr lang="en-IN" dirty="0" err="1"/>
              <a:t>int</a:t>
            </a:r>
            <a:r>
              <a:rPr lang="en-IN" dirty="0"/>
              <a:t> main(){</a:t>
            </a:r>
          </a:p>
          <a:p>
            <a:r>
              <a:rPr lang="en-IN" dirty="0"/>
              <a:t>	</a:t>
            </a:r>
            <a:r>
              <a:rPr lang="en-IN" dirty="0" err="1"/>
              <a:t>int</a:t>
            </a:r>
            <a:r>
              <a:rPr lang="en-IN" dirty="0"/>
              <a:t> a[5][4] = { {1, 2, 3, 4}, </a:t>
            </a:r>
          </a:p>
          <a:p>
            <a:r>
              <a:rPr lang="en-IN" dirty="0"/>
              <a:t>		{5, 6, 7, 8}, </a:t>
            </a:r>
          </a:p>
          <a:p>
            <a:r>
              <a:rPr lang="en-IN" dirty="0"/>
              <a:t>		{9, 10, 11, 12}, </a:t>
            </a:r>
          </a:p>
          <a:p>
            <a:r>
              <a:rPr lang="en-IN" dirty="0"/>
              <a:t>		{13, 14, 15, 16}, </a:t>
            </a:r>
          </a:p>
          <a:p>
            <a:r>
              <a:rPr lang="en-IN" dirty="0"/>
              <a:t>		{17, 18, 19, 20}  };</a:t>
            </a:r>
          </a:p>
          <a:p>
            <a:r>
              <a:rPr lang="en-IN" dirty="0"/>
              <a:t>	</a:t>
            </a:r>
            <a:r>
              <a:rPr lang="en-IN" dirty="0" err="1"/>
              <a:t>printf</a:t>
            </a:r>
            <a:r>
              <a:rPr lang="en-IN" dirty="0"/>
              <a:t>("%d\n", a[3][2]);</a:t>
            </a:r>
          </a:p>
          <a:p>
            <a:r>
              <a:rPr lang="en-IN" dirty="0"/>
              <a:t>	</a:t>
            </a:r>
            <a:r>
              <a:rPr lang="en-IN" dirty="0" err="1"/>
              <a:t>printf</a:t>
            </a:r>
            <a:r>
              <a:rPr lang="en-IN" dirty="0"/>
              <a:t>("%d\n", *(*(a + 3) + 2));</a:t>
            </a:r>
          </a:p>
          <a:p>
            <a:r>
              <a:rPr lang="en-IN" dirty="0"/>
              <a:t>	</a:t>
            </a:r>
            <a:r>
              <a:rPr lang="en-IN" dirty="0" err="1"/>
              <a:t>int</a:t>
            </a:r>
            <a:r>
              <a:rPr lang="en-IN" dirty="0"/>
              <a:t> (*p)[4] = a;</a:t>
            </a:r>
          </a:p>
          <a:p>
            <a:r>
              <a:rPr lang="en-IN" dirty="0"/>
              <a:t>	</a:t>
            </a:r>
            <a:r>
              <a:rPr lang="en-IN" dirty="0" err="1"/>
              <a:t>printf</a:t>
            </a:r>
            <a:r>
              <a:rPr lang="en-IN" dirty="0"/>
              <a:t>("%d\n", p[3][2]);</a:t>
            </a:r>
          </a:p>
          <a:p>
            <a:r>
              <a:rPr lang="en-IN" dirty="0"/>
              <a:t>}</a:t>
            </a:r>
          </a:p>
          <a:p>
            <a:pPr marL="0" indent="0">
              <a:buNone/>
            </a:pPr>
            <a:r>
              <a:rPr lang="en-IN" dirty="0" smtClean="0"/>
              <a:t>op:?</a:t>
            </a:r>
            <a:endParaRPr lang="en-IN" dirty="0"/>
          </a:p>
        </p:txBody>
      </p:sp>
    </p:spTree>
    <p:extLst>
      <p:ext uri="{BB962C8B-B14F-4D97-AF65-F5344CB8AC3E}">
        <p14:creationId xmlns:p14="http://schemas.microsoft.com/office/powerpoint/2010/main" val="925683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Passing 2D array to function</a:t>
            </a:r>
            <a:endParaRPr lang="en-IN" dirty="0"/>
          </a:p>
        </p:txBody>
      </p:sp>
      <p:sp>
        <p:nvSpPr>
          <p:cNvPr id="3" name="Content Placeholder 2"/>
          <p:cNvSpPr>
            <a:spLocks noGrp="1"/>
          </p:cNvSpPr>
          <p:nvPr>
            <p:ph idx="1"/>
          </p:nvPr>
        </p:nvSpPr>
        <p:spPr/>
        <p:txBody>
          <a:bodyPr>
            <a:normAutofit lnSpcReduction="10000"/>
          </a:bodyPr>
          <a:lstStyle/>
          <a:p>
            <a:r>
              <a:rPr lang="en-IN" dirty="0" smtClean="0"/>
              <a:t>Passed </a:t>
            </a:r>
            <a:r>
              <a:rPr lang="en-IN" dirty="0"/>
              <a:t>as an argument to a function, the corresponding parameter will be a pointer to a row. </a:t>
            </a:r>
            <a:endParaRPr lang="en-IN" dirty="0" smtClean="0"/>
          </a:p>
          <a:p>
            <a:r>
              <a:rPr lang="en-IN" dirty="0" smtClean="0"/>
              <a:t>The </a:t>
            </a:r>
            <a:r>
              <a:rPr lang="en-IN" dirty="0"/>
              <a:t>size of each row – the number of columns – is required to compute the position of the </a:t>
            </a:r>
            <a:r>
              <a:rPr lang="en-IN" dirty="0" err="1"/>
              <a:t>ith</a:t>
            </a:r>
            <a:r>
              <a:rPr lang="en-IN" dirty="0"/>
              <a:t> row away from the beginning of the array.</a:t>
            </a:r>
          </a:p>
          <a:p>
            <a:r>
              <a:rPr lang="en-IN" dirty="0"/>
              <a:t>I</a:t>
            </a:r>
            <a:r>
              <a:rPr lang="en-IN" dirty="0" smtClean="0"/>
              <a:t>f </a:t>
            </a:r>
            <a:r>
              <a:rPr lang="en-IN" dirty="0"/>
              <a:t>the function </a:t>
            </a:r>
            <a:r>
              <a:rPr lang="en-IN" dirty="0" err="1" smtClean="0"/>
              <a:t>func</a:t>
            </a:r>
            <a:r>
              <a:rPr lang="en-IN" dirty="0" smtClean="0"/>
              <a:t> </a:t>
            </a:r>
            <a:r>
              <a:rPr lang="en-IN" dirty="0"/>
              <a:t>takes the two dimensional array as argument, then the corresponding declaration can be</a:t>
            </a:r>
          </a:p>
          <a:p>
            <a:pPr marL="0" indent="0">
              <a:buNone/>
            </a:pPr>
            <a:r>
              <a:rPr lang="en-IN" dirty="0" smtClean="0"/>
              <a:t>	void </a:t>
            </a:r>
            <a:r>
              <a:rPr lang="en-IN" dirty="0" err="1"/>
              <a:t>func</a:t>
            </a:r>
            <a:r>
              <a:rPr lang="en-IN" dirty="0" smtClean="0"/>
              <a:t> </a:t>
            </a:r>
            <a:r>
              <a:rPr lang="en-IN" dirty="0"/>
              <a:t>x[][4]);</a:t>
            </a:r>
          </a:p>
          <a:p>
            <a:pPr marL="0" indent="0">
              <a:buNone/>
            </a:pPr>
            <a:r>
              <a:rPr lang="en-IN" dirty="0" smtClean="0"/>
              <a:t>	or </a:t>
            </a:r>
            <a:r>
              <a:rPr lang="en-IN" dirty="0"/>
              <a:t>void </a:t>
            </a:r>
            <a:r>
              <a:rPr lang="en-IN" dirty="0" err="1"/>
              <a:t>func</a:t>
            </a:r>
            <a:r>
              <a:rPr lang="en-IN" dirty="0" smtClean="0"/>
              <a:t> </a:t>
            </a:r>
            <a:r>
              <a:rPr lang="en-IN" dirty="0"/>
              <a:t>(*x)[4]); </a:t>
            </a:r>
            <a:endParaRPr lang="en-IN" dirty="0" smtClean="0"/>
          </a:p>
          <a:p>
            <a:pPr marL="0" indent="0">
              <a:buNone/>
            </a:pPr>
            <a:r>
              <a:rPr lang="en-IN" dirty="0"/>
              <a:t>	</a:t>
            </a:r>
            <a:r>
              <a:rPr lang="en-IN" dirty="0" smtClean="0"/>
              <a:t>or </a:t>
            </a:r>
            <a:r>
              <a:rPr lang="en-IN" dirty="0"/>
              <a:t>void </a:t>
            </a:r>
            <a:r>
              <a:rPr lang="en-IN" dirty="0" err="1"/>
              <a:t>func</a:t>
            </a:r>
            <a:r>
              <a:rPr lang="en-IN" dirty="0" smtClean="0"/>
              <a:t> </a:t>
            </a:r>
            <a:r>
              <a:rPr lang="en-IN" dirty="0"/>
              <a:t>x[5][4]);</a:t>
            </a:r>
          </a:p>
          <a:p>
            <a:endParaRPr lang="en-IN" dirty="0"/>
          </a:p>
        </p:txBody>
      </p:sp>
    </p:spTree>
    <p:extLst>
      <p:ext uri="{BB962C8B-B14F-4D97-AF65-F5344CB8AC3E}">
        <p14:creationId xmlns:p14="http://schemas.microsoft.com/office/powerpoint/2010/main" val="2604849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3-Dimensional Array</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3864" y="1809136"/>
            <a:ext cx="4724400" cy="3903406"/>
          </a:xfrm>
        </p:spPr>
      </p:pic>
    </p:spTree>
    <p:extLst>
      <p:ext uri="{BB962C8B-B14F-4D97-AF65-F5344CB8AC3E}">
        <p14:creationId xmlns:p14="http://schemas.microsoft.com/office/powerpoint/2010/main" val="1703125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Initialization of </a:t>
            </a:r>
            <a:r>
              <a:rPr lang="en-IN" b="1" dirty="0" smtClean="0"/>
              <a:t>3- </a:t>
            </a:r>
            <a:r>
              <a:rPr lang="en-IN" b="1" dirty="0"/>
              <a:t>dimensional arrays</a:t>
            </a:r>
            <a:endParaRPr lang="en-IN" dirty="0"/>
          </a:p>
        </p:txBody>
      </p:sp>
      <p:sp>
        <p:nvSpPr>
          <p:cNvPr id="3" name="Content Placeholder 2"/>
          <p:cNvSpPr>
            <a:spLocks noGrp="1"/>
          </p:cNvSpPr>
          <p:nvPr>
            <p:ph idx="1"/>
          </p:nvPr>
        </p:nvSpPr>
        <p:spPr>
          <a:xfrm>
            <a:off x="838200" y="1435510"/>
            <a:ext cx="10515600" cy="4741453"/>
          </a:xfrm>
        </p:spPr>
        <p:txBody>
          <a:bodyPr>
            <a:normAutofit fontScale="70000" lnSpcReduction="20000"/>
          </a:bodyPr>
          <a:lstStyle/>
          <a:p>
            <a:r>
              <a:rPr lang="en-IN" dirty="0" err="1" smtClean="0"/>
              <a:t>int</a:t>
            </a:r>
            <a:r>
              <a:rPr lang="en-IN" dirty="0" smtClean="0"/>
              <a:t> </a:t>
            </a:r>
            <a:r>
              <a:rPr lang="en-IN" dirty="0"/>
              <a:t>x[2][3][4] = {0, 1, 2, 3, 4, 5, 6, 7, 8, 9, 10, 11, 12, 13, 14, 15, 16, 17, 18, 19, 20, 21, 22, 23}; </a:t>
            </a:r>
            <a:endParaRPr lang="en-IN" dirty="0" smtClean="0"/>
          </a:p>
          <a:p>
            <a:r>
              <a:rPr lang="en-IN" dirty="0" smtClean="0"/>
              <a:t> </a:t>
            </a:r>
            <a:r>
              <a:rPr lang="en-IN" dirty="0" err="1" smtClean="0"/>
              <a:t>int</a:t>
            </a:r>
            <a:r>
              <a:rPr lang="en-IN" dirty="0" smtClean="0"/>
              <a:t> </a:t>
            </a:r>
            <a:r>
              <a:rPr lang="en-IN" dirty="0"/>
              <a:t>x[2][3][4] = { { {0,1,2,3}, {4,5,6,7}, {8,9,10,11} }, { {12,13,14,15}, {16,17,18,19}, {20,21,22,23} } };  </a:t>
            </a:r>
          </a:p>
          <a:p>
            <a:r>
              <a:rPr lang="en-IN" dirty="0" err="1"/>
              <a:t>int</a:t>
            </a:r>
            <a:r>
              <a:rPr lang="en-IN" dirty="0"/>
              <a:t> numbers[2][3][4] = { </a:t>
            </a:r>
            <a:endParaRPr lang="en-IN" dirty="0" smtClean="0"/>
          </a:p>
          <a:p>
            <a:pPr marL="0" indent="0">
              <a:buNone/>
            </a:pPr>
            <a:r>
              <a:rPr lang="en-IN" dirty="0" smtClean="0"/>
              <a:t>	 </a:t>
            </a:r>
            <a:r>
              <a:rPr lang="en-IN" dirty="0"/>
              <a:t>{ // First block of 3 rows  </a:t>
            </a:r>
            <a:endParaRPr lang="en-IN" dirty="0" smtClean="0"/>
          </a:p>
          <a:p>
            <a:pPr marL="0" indent="0">
              <a:buNone/>
            </a:pPr>
            <a:r>
              <a:rPr lang="en-IN" dirty="0" smtClean="0"/>
              <a:t> 		{ </a:t>
            </a:r>
            <a:r>
              <a:rPr lang="en-IN" dirty="0"/>
              <a:t>10, 20, 30, 40 },  </a:t>
            </a:r>
            <a:endParaRPr lang="en-IN" dirty="0" smtClean="0"/>
          </a:p>
          <a:p>
            <a:pPr marL="0" indent="0">
              <a:buNone/>
            </a:pPr>
            <a:r>
              <a:rPr lang="en-IN" dirty="0"/>
              <a:t>	</a:t>
            </a:r>
            <a:r>
              <a:rPr lang="en-IN" dirty="0" smtClean="0"/>
              <a:t>	{ </a:t>
            </a:r>
            <a:r>
              <a:rPr lang="en-IN" dirty="0"/>
              <a:t>15, 25, 35, 45 },  </a:t>
            </a:r>
            <a:endParaRPr lang="en-IN" dirty="0" smtClean="0"/>
          </a:p>
          <a:p>
            <a:pPr marL="0" indent="0">
              <a:buNone/>
            </a:pPr>
            <a:r>
              <a:rPr lang="en-IN" dirty="0"/>
              <a:t>	</a:t>
            </a:r>
            <a:r>
              <a:rPr lang="en-IN" dirty="0" smtClean="0"/>
              <a:t>	{ </a:t>
            </a:r>
            <a:r>
              <a:rPr lang="en-IN" dirty="0"/>
              <a:t>47, 48, 49, 50 } </a:t>
            </a:r>
            <a:endParaRPr lang="en-IN" dirty="0" smtClean="0"/>
          </a:p>
          <a:p>
            <a:pPr marL="0" indent="0">
              <a:buNone/>
            </a:pPr>
            <a:r>
              <a:rPr lang="en-IN" dirty="0"/>
              <a:t>	 </a:t>
            </a:r>
            <a:r>
              <a:rPr lang="en-IN" dirty="0" smtClean="0"/>
              <a:t> </a:t>
            </a:r>
            <a:r>
              <a:rPr lang="en-IN" dirty="0"/>
              <a:t>}, </a:t>
            </a:r>
            <a:endParaRPr lang="en-IN" dirty="0" smtClean="0"/>
          </a:p>
          <a:p>
            <a:pPr marL="0" indent="0">
              <a:buNone/>
            </a:pPr>
            <a:r>
              <a:rPr lang="en-IN" dirty="0"/>
              <a:t>	</a:t>
            </a:r>
            <a:r>
              <a:rPr lang="en-IN" dirty="0" smtClean="0"/>
              <a:t>  { </a:t>
            </a:r>
            <a:r>
              <a:rPr lang="en-IN" dirty="0"/>
              <a:t>// Second block of 3 rows </a:t>
            </a:r>
            <a:endParaRPr lang="en-IN" dirty="0" smtClean="0"/>
          </a:p>
          <a:p>
            <a:pPr marL="0" indent="0">
              <a:buNone/>
            </a:pPr>
            <a:r>
              <a:rPr lang="en-IN" dirty="0"/>
              <a:t>	</a:t>
            </a:r>
            <a:r>
              <a:rPr lang="en-IN" dirty="0" smtClean="0"/>
              <a:t>	 </a:t>
            </a:r>
            <a:r>
              <a:rPr lang="en-IN" dirty="0"/>
              <a:t>{ 10, 20, 30, 40 },  </a:t>
            </a:r>
            <a:endParaRPr lang="en-IN" dirty="0" smtClean="0"/>
          </a:p>
          <a:p>
            <a:pPr marL="0" indent="0">
              <a:buNone/>
            </a:pPr>
            <a:r>
              <a:rPr lang="en-IN" dirty="0"/>
              <a:t>	</a:t>
            </a:r>
            <a:r>
              <a:rPr lang="en-IN" dirty="0" smtClean="0"/>
              <a:t>	 </a:t>
            </a:r>
            <a:r>
              <a:rPr lang="en-IN" dirty="0"/>
              <a:t>{ 15, 25, 35, 45 }, </a:t>
            </a:r>
            <a:endParaRPr lang="en-IN" dirty="0" smtClean="0"/>
          </a:p>
          <a:p>
            <a:pPr marL="0" indent="0">
              <a:buNone/>
            </a:pPr>
            <a:r>
              <a:rPr lang="en-IN" dirty="0"/>
              <a:t>	</a:t>
            </a:r>
            <a:r>
              <a:rPr lang="en-IN" dirty="0" smtClean="0"/>
              <a:t>  	{ </a:t>
            </a:r>
            <a:r>
              <a:rPr lang="en-IN" dirty="0"/>
              <a:t>47, 48, 49, 50 } </a:t>
            </a:r>
            <a:endParaRPr lang="en-IN" dirty="0" smtClean="0"/>
          </a:p>
          <a:p>
            <a:pPr marL="0" indent="0">
              <a:buNone/>
            </a:pPr>
            <a:r>
              <a:rPr lang="en-IN" dirty="0"/>
              <a:t>	</a:t>
            </a:r>
            <a:r>
              <a:rPr lang="en-IN" dirty="0" smtClean="0"/>
              <a:t>    }</a:t>
            </a:r>
          </a:p>
          <a:p>
            <a:pPr marL="0" indent="0">
              <a:buNone/>
            </a:pPr>
            <a:r>
              <a:rPr lang="en-IN" dirty="0"/>
              <a:t>	</a:t>
            </a:r>
            <a:r>
              <a:rPr lang="en-IN" dirty="0" smtClean="0"/>
              <a:t> </a:t>
            </a:r>
            <a:r>
              <a:rPr lang="en-IN" dirty="0"/>
              <a:t>}; </a:t>
            </a:r>
          </a:p>
        </p:txBody>
      </p:sp>
    </p:spTree>
    <p:extLst>
      <p:ext uri="{BB962C8B-B14F-4D97-AF65-F5344CB8AC3E}">
        <p14:creationId xmlns:p14="http://schemas.microsoft.com/office/powerpoint/2010/main" val="3342105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Accessing elements in Three-Dimensional </a:t>
            </a:r>
            <a:r>
              <a:rPr lang="en-US" b="1" dirty="0" smtClean="0"/>
              <a:t>Array</a:t>
            </a:r>
            <a:endParaRPr lang="en-IN" b="1" dirty="0"/>
          </a:p>
        </p:txBody>
      </p:sp>
      <p:sp>
        <p:nvSpPr>
          <p:cNvPr id="3" name="Content Placeholder 2"/>
          <p:cNvSpPr>
            <a:spLocks noGrp="1"/>
          </p:cNvSpPr>
          <p:nvPr>
            <p:ph idx="1"/>
          </p:nvPr>
        </p:nvSpPr>
        <p:spPr/>
        <p:txBody>
          <a:bodyPr/>
          <a:lstStyle/>
          <a:p>
            <a:r>
              <a:rPr lang="en-US" dirty="0"/>
              <a:t>T</a:t>
            </a:r>
            <a:r>
              <a:rPr lang="en-US" dirty="0" smtClean="0"/>
              <a:t>o </a:t>
            </a:r>
            <a:r>
              <a:rPr lang="en-US" dirty="0"/>
              <a:t>use three loops instead of two loops for one additional dimension in Three-dimensional Arrays. </a:t>
            </a:r>
          </a:p>
          <a:p>
            <a:r>
              <a:rPr lang="en-US" dirty="0" err="1"/>
              <a:t>int</a:t>
            </a:r>
            <a:r>
              <a:rPr lang="en-US" dirty="0"/>
              <a:t> </a:t>
            </a:r>
            <a:r>
              <a:rPr lang="en-US" dirty="0" err="1"/>
              <a:t>arr</a:t>
            </a:r>
            <a:r>
              <a:rPr lang="en-US" dirty="0"/>
              <a:t> [</a:t>
            </a:r>
            <a:r>
              <a:rPr lang="en-US" dirty="0" smtClean="0"/>
              <a:t>2][3][4]; </a:t>
            </a:r>
            <a:endParaRPr lang="en-US" dirty="0"/>
          </a:p>
          <a:p>
            <a:pPr marL="0" indent="0">
              <a:buNone/>
            </a:pPr>
            <a:r>
              <a:rPr lang="en-US" dirty="0" smtClean="0"/>
              <a:t>	for(</a:t>
            </a:r>
            <a:r>
              <a:rPr lang="en-US" dirty="0" err="1" smtClean="0"/>
              <a:t>int</a:t>
            </a:r>
            <a:r>
              <a:rPr lang="en-US" dirty="0" smtClean="0"/>
              <a:t> </a:t>
            </a:r>
            <a:r>
              <a:rPr lang="en-US" dirty="0" err="1"/>
              <a:t>i</a:t>
            </a:r>
            <a:r>
              <a:rPr lang="en-US" dirty="0"/>
              <a:t> = 0 ; </a:t>
            </a:r>
            <a:r>
              <a:rPr lang="en-US" dirty="0" err="1"/>
              <a:t>i</a:t>
            </a:r>
            <a:r>
              <a:rPr lang="en-US" dirty="0"/>
              <a:t> &lt; 2 ; ++</a:t>
            </a:r>
            <a:r>
              <a:rPr lang="en-US" dirty="0" err="1"/>
              <a:t>i</a:t>
            </a:r>
            <a:r>
              <a:rPr lang="en-US" dirty="0"/>
              <a:t>) </a:t>
            </a:r>
            <a:r>
              <a:rPr lang="en-US" dirty="0" smtClean="0"/>
              <a:t>{</a:t>
            </a:r>
          </a:p>
          <a:p>
            <a:pPr marL="0" indent="0">
              <a:buNone/>
            </a:pPr>
            <a:r>
              <a:rPr lang="en-US" dirty="0"/>
              <a:t>	</a:t>
            </a:r>
            <a:r>
              <a:rPr lang="en-US" dirty="0" smtClean="0"/>
              <a:t>  </a:t>
            </a:r>
            <a:r>
              <a:rPr lang="en-US" dirty="0"/>
              <a:t>for(</a:t>
            </a:r>
            <a:r>
              <a:rPr lang="en-US" dirty="0" err="1"/>
              <a:t>int</a:t>
            </a:r>
            <a:r>
              <a:rPr lang="en-US" dirty="0"/>
              <a:t> j = 0 ; j &lt; 3 ; ++j)  {  </a:t>
            </a:r>
            <a:endParaRPr lang="en-US" dirty="0" smtClean="0"/>
          </a:p>
          <a:p>
            <a:pPr marL="0" indent="0">
              <a:buNone/>
            </a:pPr>
            <a:r>
              <a:rPr lang="en-US" dirty="0"/>
              <a:t>	</a:t>
            </a:r>
            <a:r>
              <a:rPr lang="en-US" dirty="0" smtClean="0"/>
              <a:t>	 </a:t>
            </a:r>
            <a:r>
              <a:rPr lang="en-US" dirty="0"/>
              <a:t>for(</a:t>
            </a:r>
            <a:r>
              <a:rPr lang="en-US" dirty="0" err="1"/>
              <a:t>int</a:t>
            </a:r>
            <a:r>
              <a:rPr lang="en-US" dirty="0"/>
              <a:t> k = 0 ; k &lt; 4 ; ++k)   {   </a:t>
            </a:r>
            <a:endParaRPr lang="en-US" dirty="0" smtClean="0"/>
          </a:p>
          <a:p>
            <a:pPr marL="0" indent="0">
              <a:buNone/>
            </a:pPr>
            <a:r>
              <a:rPr lang="en-US" dirty="0"/>
              <a:t>	</a:t>
            </a:r>
            <a:r>
              <a:rPr lang="en-US" dirty="0" smtClean="0"/>
              <a:t>		 </a:t>
            </a:r>
            <a:r>
              <a:rPr lang="en-US" dirty="0" err="1" smtClean="0"/>
              <a:t>printf</a:t>
            </a:r>
            <a:r>
              <a:rPr lang="en-US" dirty="0" smtClean="0"/>
              <a:t>(“%d ”,</a:t>
            </a:r>
            <a:r>
              <a:rPr lang="en-US" dirty="0" err="1" smtClean="0"/>
              <a:t>arr</a:t>
            </a:r>
            <a:r>
              <a:rPr lang="en-US" dirty="0" smtClean="0"/>
              <a:t>[</a:t>
            </a:r>
            <a:r>
              <a:rPr lang="en-US" dirty="0" err="1" smtClean="0"/>
              <a:t>i</a:t>
            </a:r>
            <a:r>
              <a:rPr lang="en-US" dirty="0" smtClean="0"/>
              <a:t>][</a:t>
            </a:r>
            <a:r>
              <a:rPr lang="en-US" dirty="0"/>
              <a:t>j][k];   }  </a:t>
            </a:r>
            <a:r>
              <a:rPr lang="en-US" dirty="0" smtClean="0"/>
              <a:t>}</a:t>
            </a:r>
          </a:p>
          <a:p>
            <a:pPr marL="0" indent="0">
              <a:buNone/>
            </a:pPr>
            <a:r>
              <a:rPr lang="en-US" dirty="0"/>
              <a:t>	</a:t>
            </a:r>
            <a:r>
              <a:rPr lang="en-US" dirty="0" smtClean="0"/>
              <a:t>	</a:t>
            </a:r>
            <a:r>
              <a:rPr lang="en-US" dirty="0" err="1" smtClean="0"/>
              <a:t>printf</a:t>
            </a:r>
            <a:r>
              <a:rPr lang="en-US" dirty="0" smtClean="0"/>
              <a:t>(“\n”); </a:t>
            </a:r>
            <a:r>
              <a:rPr lang="en-US" dirty="0"/>
              <a:t>}</a:t>
            </a:r>
            <a:endParaRPr lang="en-IN" dirty="0"/>
          </a:p>
        </p:txBody>
      </p:sp>
    </p:spTree>
    <p:extLst>
      <p:ext uri="{BB962C8B-B14F-4D97-AF65-F5344CB8AC3E}">
        <p14:creationId xmlns:p14="http://schemas.microsoft.com/office/powerpoint/2010/main" val="613272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Structures</a:t>
            </a:r>
            <a:endParaRPr lang="en-IN" b="1" dirty="0"/>
          </a:p>
        </p:txBody>
      </p:sp>
      <p:sp>
        <p:nvSpPr>
          <p:cNvPr id="3" name="Content Placeholder 2"/>
          <p:cNvSpPr>
            <a:spLocks noGrp="1"/>
          </p:cNvSpPr>
          <p:nvPr>
            <p:ph idx="1"/>
          </p:nvPr>
        </p:nvSpPr>
        <p:spPr/>
        <p:txBody>
          <a:bodyPr/>
          <a:lstStyle/>
          <a:p>
            <a:r>
              <a:rPr lang="en-IN" dirty="0"/>
              <a:t>A </a:t>
            </a:r>
            <a:r>
              <a:rPr lang="en-IN" dirty="0" smtClean="0"/>
              <a:t>collection </a:t>
            </a:r>
            <a:r>
              <a:rPr lang="en-IN" dirty="0"/>
              <a:t>of one or more variables, possibly of different types, grouped together under a single name</a:t>
            </a:r>
            <a:r>
              <a:rPr lang="en-IN" dirty="0" smtClean="0"/>
              <a:t>.</a:t>
            </a:r>
          </a:p>
          <a:p>
            <a:r>
              <a:rPr lang="en-IN" b="1" dirty="0"/>
              <a:t>E</a:t>
            </a:r>
            <a:r>
              <a:rPr lang="en-IN" b="1" dirty="0" smtClean="0"/>
              <a:t>xample </a:t>
            </a:r>
            <a:r>
              <a:rPr lang="en-IN" b="1" dirty="0"/>
              <a:t>of a structure</a:t>
            </a:r>
            <a:r>
              <a:rPr lang="en-IN" dirty="0"/>
              <a:t> is the student record: a student details are described as a set of attributes such as </a:t>
            </a:r>
            <a:r>
              <a:rPr lang="en-IN" dirty="0" err="1"/>
              <a:t>rollnum</a:t>
            </a:r>
            <a:r>
              <a:rPr lang="en-IN" dirty="0"/>
              <a:t>, name, marks etc.</a:t>
            </a:r>
          </a:p>
          <a:p>
            <a:r>
              <a:rPr lang="en-IN" dirty="0" err="1"/>
              <a:t>struct</a:t>
            </a:r>
            <a:r>
              <a:rPr lang="en-IN" dirty="0"/>
              <a:t> student	{						</a:t>
            </a:r>
          </a:p>
          <a:p>
            <a:r>
              <a:rPr lang="en-IN" dirty="0"/>
              <a:t>	</a:t>
            </a:r>
            <a:r>
              <a:rPr lang="en-IN" dirty="0" err="1"/>
              <a:t>int</a:t>
            </a:r>
            <a:r>
              <a:rPr lang="en-IN" dirty="0"/>
              <a:t> </a:t>
            </a:r>
            <a:r>
              <a:rPr lang="en-IN" dirty="0" err="1"/>
              <a:t>rollnum</a:t>
            </a:r>
            <a:r>
              <a:rPr lang="en-IN" dirty="0"/>
              <a:t>;			</a:t>
            </a:r>
          </a:p>
          <a:p>
            <a:r>
              <a:rPr lang="en-IN" dirty="0"/>
              <a:t>	char name[20];		</a:t>
            </a:r>
          </a:p>
          <a:p>
            <a:r>
              <a:rPr lang="en-IN" dirty="0"/>
              <a:t>	double marks;</a:t>
            </a:r>
          </a:p>
          <a:p>
            <a:r>
              <a:rPr lang="en-IN" dirty="0"/>
              <a:t>};</a:t>
            </a:r>
          </a:p>
          <a:p>
            <a:endParaRPr lang="en-IN" dirty="0"/>
          </a:p>
          <a:p>
            <a:endParaRPr lang="en-IN" dirty="0"/>
          </a:p>
        </p:txBody>
      </p:sp>
    </p:spTree>
    <p:extLst>
      <p:ext uri="{BB962C8B-B14F-4D97-AF65-F5344CB8AC3E}">
        <p14:creationId xmlns:p14="http://schemas.microsoft.com/office/powerpoint/2010/main" val="2291701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1821</Words>
  <Application>Microsoft Office PowerPoint</Application>
  <PresentationFormat>Widescreen</PresentationFormat>
  <Paragraphs>303</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DejaVu Sans</vt:lpstr>
      <vt:lpstr>Office Theme</vt:lpstr>
      <vt:lpstr>Problem Solving with C UE19CS151</vt:lpstr>
      <vt:lpstr>Multi - dimensional arrays </vt:lpstr>
      <vt:lpstr>Initialization of two dimensional arrays </vt:lpstr>
      <vt:lpstr>Two Dimensional array and pointers: </vt:lpstr>
      <vt:lpstr>Passing 2D array to function</vt:lpstr>
      <vt:lpstr>3-Dimensional Array</vt:lpstr>
      <vt:lpstr>Initialization of 3- dimensional arrays</vt:lpstr>
      <vt:lpstr>Accessing elements in Three-Dimensional Array</vt:lpstr>
      <vt:lpstr>Structures</vt:lpstr>
      <vt:lpstr>Structures Contd.,</vt:lpstr>
      <vt:lpstr>Structures Definition &amp; accessing members</vt:lpstr>
      <vt:lpstr>Initialization of structure variables: </vt:lpstr>
      <vt:lpstr>Size of structure and padding: </vt:lpstr>
      <vt:lpstr>Size of structure and padding Contd.,</vt:lpstr>
      <vt:lpstr>Size of structure and padding Contd.,</vt:lpstr>
      <vt:lpstr>Operations on structures: </vt:lpstr>
      <vt:lpstr>Operations on structures Contd.,</vt:lpstr>
      <vt:lpstr>Structures and Functions </vt:lpstr>
      <vt:lpstr>Passing pointer to the structure as argument</vt:lpstr>
      <vt:lpstr>Structure within Structure (Nested Structures) </vt:lpstr>
      <vt:lpstr>Unnamed Structures</vt:lpstr>
      <vt:lpstr>typedef</vt:lpstr>
      <vt:lpstr>Array of Structures</vt:lpstr>
      <vt:lpstr>Array of Structures Contd.,</vt:lpstr>
      <vt:lpstr>Dynamic memory allocation </vt:lpstr>
      <vt:lpstr>Dynamic memory allocation built-in functions: </vt:lpstr>
      <vt:lpstr>Dynamic memory allocation built-in functions: Contd.,</vt:lpstr>
      <vt:lpstr>Dynamic memory allocation built-in functions: Contd.,</vt:lpstr>
      <vt:lpstr>Dynamic memory allocation built-in functions: Contd.,</vt:lpstr>
      <vt:lpstr>Memory leak: </vt:lpstr>
      <vt:lpstr>Memory leak Contd.,</vt:lpstr>
      <vt:lpstr>Linked lists </vt:lpstr>
      <vt:lpstr>Self-referential structure </vt:lpstr>
      <vt:lpstr>Linked List with 3 Nodes </vt:lpstr>
      <vt:lpstr>Linked lists Contd.,</vt:lpstr>
      <vt:lpstr>Code to display and free the list created: </vt:lpstr>
      <vt:lpstr>Operations with Linked List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with C UE19CS151</dc:title>
  <dc:creator>Savitri</dc:creator>
  <cp:lastModifiedBy>Savitri</cp:lastModifiedBy>
  <cp:revision>303</cp:revision>
  <dcterms:created xsi:type="dcterms:W3CDTF">2020-04-05T12:48:00Z</dcterms:created>
  <dcterms:modified xsi:type="dcterms:W3CDTF">2020-04-10T09:42:45Z</dcterms:modified>
</cp:coreProperties>
</file>