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9" r:id="rId5"/>
    <p:sldId id="260" r:id="rId6"/>
    <p:sldId id="262" r:id="rId7"/>
    <p:sldId id="268" r:id="rId8"/>
    <p:sldId id="270" r:id="rId9"/>
    <p:sldId id="263" r:id="rId10"/>
    <p:sldId id="257" r:id="rId11"/>
    <p:sldId id="265" r:id="rId12"/>
    <p:sldId id="271" r:id="rId13"/>
    <p:sldId id="272" r:id="rId14"/>
    <p:sldId id="273" r:id="rId15"/>
    <p:sldId id="274" r:id="rId16"/>
    <p:sldId id="277" r:id="rId17"/>
    <p:sldId id="275" r:id="rId18"/>
    <p:sldId id="276" r:id="rId19"/>
    <p:sldId id="264" r:id="rId20"/>
    <p:sldId id="278" r:id="rId21"/>
    <p:sldId id="279" r:id="rId22"/>
    <p:sldId id="280" r:id="rId23"/>
    <p:sldId id="281" r:id="rId24"/>
    <p:sldId id="289"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90"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0" y="1812784"/>
            <a:ext cx="5293773" cy="162885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245507" y="4243428"/>
            <a:ext cx="8144267" cy="814427"/>
          </a:xfrm>
        </p:spPr>
        <p:txBody>
          <a:bodyPr>
            <a:normAutofit/>
          </a:bodyPr>
          <a:lstStyle>
            <a:lvl1pPr marL="0" indent="0" algn="r">
              <a:buNone/>
              <a:defRPr sz="2800" b="0" i="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383802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94291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437762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D7647-564C-4770-8A26-A749F42AF8D3}" type="slidenum">
              <a:rPr lang="en-IN" smtClean="0"/>
              <a:pPr/>
              <a:t>‹#›</a:t>
            </a:fld>
            <a:endParaRPr lang="en-IN"/>
          </a:p>
        </p:txBody>
      </p:sp>
      <p:pic>
        <p:nvPicPr>
          <p:cNvPr id="7" name="Picture 6" descr="E:\websites\free-power-point-templates\2012\logos.png">
            <a:extLst>
              <a:ext uri="{FF2B5EF4-FFF2-40B4-BE49-F238E27FC236}">
                <a16:creationId xmlns:a16="http://schemas.microsoft.com/office/drawing/2014/main" xmlns="" id="{9978F3B5-C1BB-4004-968A-3E3E8A691AF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5224408" y="3101619"/>
            <a:ext cx="1951712"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373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0" cy="81442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596542"/>
            <a:ext cx="10994760" cy="4682945"/>
          </a:xfrm>
        </p:spPr>
        <p:txBody>
          <a:bodyPr/>
          <a:lstStyle>
            <a:lvl1pPr algn="l">
              <a:defRPr sz="2800">
                <a:solidFill>
                  <a:schemeClr val="accent2">
                    <a:lumMod val="50000"/>
                  </a:schemeClr>
                </a:solidFill>
              </a:defRPr>
            </a:lvl1pPr>
            <a:lvl2pPr algn="l">
              <a:defRPr>
                <a:solidFill>
                  <a:schemeClr val="accent2">
                    <a:lumMod val="50000"/>
                  </a:schemeClr>
                </a:solidFill>
              </a:defRPr>
            </a:lvl2pPr>
            <a:lvl3pPr algn="l">
              <a:defRPr>
                <a:solidFill>
                  <a:schemeClr val="accent2">
                    <a:lumMod val="50000"/>
                  </a:schemeClr>
                </a:solidFill>
              </a:defRPr>
            </a:lvl3pPr>
            <a:lvl4pPr algn="l">
              <a:defRPr>
                <a:solidFill>
                  <a:schemeClr val="accent2">
                    <a:lumMod val="50000"/>
                  </a:schemeClr>
                </a:solidFill>
              </a:defRPr>
            </a:lvl4pPr>
            <a:lvl5pPr algn="l">
              <a:defRPr>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419629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1900" y="578507"/>
            <a:ext cx="7737053" cy="763525"/>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041900" y="1598080"/>
            <a:ext cx="7737053" cy="4681415"/>
          </a:xfrm>
        </p:spPr>
        <p:txBody>
          <a:bodyPr/>
          <a:lstStyle>
            <a:lvl1pPr>
              <a:defRPr sz="2800">
                <a:solidFill>
                  <a:schemeClr val="accent2">
                    <a:lumMod val="50000"/>
                  </a:schemeClr>
                </a:solidFill>
              </a:defRPr>
            </a:lvl1pPr>
            <a:lvl2pPr>
              <a:defRPr>
                <a:solidFill>
                  <a:schemeClr val="accent2">
                    <a:lumMod val="50000"/>
                  </a:schemeClr>
                </a:solidFill>
              </a:defRPr>
            </a:lvl2pPr>
            <a:lvl3pPr>
              <a:defRPr>
                <a:solidFill>
                  <a:schemeClr val="accent2">
                    <a:lumMod val="50000"/>
                  </a:schemeClr>
                </a:solidFill>
              </a:defRPr>
            </a:lvl3pPr>
            <a:lvl4pPr>
              <a:defRPr>
                <a:solidFill>
                  <a:schemeClr val="accent2">
                    <a:lumMod val="50000"/>
                  </a:schemeClr>
                </a:solidFill>
              </a:defRPr>
            </a:lvl4pPr>
            <a:lvl5pPr>
              <a:defRPr>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16318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49303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360432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8"/>
            <a:ext cx="10994761" cy="81442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003754"/>
            <a:ext cx="5386917" cy="639763"/>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15839" y="2579115"/>
            <a:ext cx="5386917" cy="2850495"/>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2" y="2003754"/>
            <a:ext cx="5389033" cy="639763"/>
          </a:xfrm>
        </p:spPr>
        <p:txBody>
          <a:bodyPr anchor="b"/>
          <a:lstStyle>
            <a:lvl1pPr marL="0" indent="0" algn="ctr">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6002" y="2579115"/>
            <a:ext cx="5389033" cy="2850495"/>
          </a:xfrm>
        </p:spPr>
        <p:txBody>
          <a:bodyPr/>
          <a:lstStyle>
            <a:lvl1pPr algn="ctr">
              <a:defRPr sz="2400">
                <a:solidFill>
                  <a:schemeClr val="accent2">
                    <a:lumMod val="50000"/>
                  </a:schemeClr>
                </a:solidFill>
              </a:defRPr>
            </a:lvl1pPr>
            <a:lvl2pPr algn="ctr">
              <a:defRPr sz="2000">
                <a:solidFill>
                  <a:schemeClr val="accent2">
                    <a:lumMod val="50000"/>
                  </a:schemeClr>
                </a:solidFill>
              </a:defRPr>
            </a:lvl2pPr>
            <a:lvl3pPr algn="ctr">
              <a:defRPr sz="1800">
                <a:solidFill>
                  <a:schemeClr val="accent2">
                    <a:lumMod val="50000"/>
                  </a:schemeClr>
                </a:solidFill>
              </a:defRPr>
            </a:lvl3pPr>
            <a:lvl4pPr algn="ctr">
              <a:defRPr sz="1600">
                <a:solidFill>
                  <a:schemeClr val="accent2">
                    <a:lumMod val="50000"/>
                  </a:schemeClr>
                </a:solidFill>
              </a:defRPr>
            </a:lvl4pPr>
            <a:lvl5pPr algn="ctr">
              <a:defRPr sz="1600">
                <a:solidFill>
                  <a:schemeClr val="accent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225904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27269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253373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27A2FD-A93F-448B-B013-0B0D38198F15}" type="datetimeFigureOut">
              <a:rPr lang="en-IN" smtClean="0"/>
              <a:pPr/>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D7647-564C-4770-8A26-A749F42AF8D3}" type="slidenum">
              <a:rPr lang="en-IN" smtClean="0"/>
              <a:pPr/>
              <a:t>‹#›</a:t>
            </a:fld>
            <a:endParaRPr lang="en-IN"/>
          </a:p>
        </p:txBody>
      </p:sp>
    </p:spTree>
    <p:extLst>
      <p:ext uri="{BB962C8B-B14F-4D97-AF65-F5344CB8AC3E}">
        <p14:creationId xmlns:p14="http://schemas.microsoft.com/office/powerpoint/2010/main" xmlns="" val="63807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7A2FD-A93F-448B-B013-0B0D38198F15}" type="datetimeFigureOut">
              <a:rPr lang="en-IN" smtClean="0"/>
              <a:pPr/>
              <a:t>05-04-2020</a:t>
            </a:fld>
            <a:endParaRPr lang="en-IN"/>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D7647-564C-4770-8A26-A749F42AF8D3}" type="slidenum">
              <a:rPr lang="en-IN" smtClean="0"/>
              <a:pPr/>
              <a:t>‹#›</a:t>
            </a:fld>
            <a:endParaRPr lang="en-IN"/>
          </a:p>
        </p:txBody>
      </p:sp>
      <p:sp>
        <p:nvSpPr>
          <p:cNvPr id="7" name="TextBox 6">
            <a:extLst>
              <a:ext uri="{FF2B5EF4-FFF2-40B4-BE49-F238E27FC236}">
                <a16:creationId xmlns:a16="http://schemas.microsoft.com/office/drawing/2014/main" xmlns="" id="{7B364F1B-2610-4915-B5CD-C31AECC93816}"/>
              </a:ext>
            </a:extLst>
          </p:cNvPr>
          <p:cNvSpPr txBox="1"/>
          <p:nvPr/>
        </p:nvSpPr>
        <p:spPr>
          <a:xfrm>
            <a:off x="-12200" y="6951663"/>
            <a:ext cx="11186167"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xmlns="" val="3138111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1485B-FBBF-49E3-A6FC-8BC79F371151}"/>
              </a:ext>
            </a:extLst>
          </p:cNvPr>
          <p:cNvSpPr>
            <a:spLocks noGrp="1"/>
          </p:cNvSpPr>
          <p:nvPr>
            <p:ph type="ctrTitle"/>
          </p:nvPr>
        </p:nvSpPr>
        <p:spPr/>
        <p:txBody>
          <a:bodyPr/>
          <a:lstStyle/>
          <a:p>
            <a:r>
              <a:rPr lang="en-US" dirty="0"/>
              <a:t>LINKED LIST</a:t>
            </a:r>
            <a:endParaRPr lang="en-IN" dirty="0"/>
          </a:p>
        </p:txBody>
      </p:sp>
      <p:sp>
        <p:nvSpPr>
          <p:cNvPr id="3" name="Subtitle 2">
            <a:extLst>
              <a:ext uri="{FF2B5EF4-FFF2-40B4-BE49-F238E27FC236}">
                <a16:creationId xmlns:a16="http://schemas.microsoft.com/office/drawing/2014/main" xmlns="" id="{D730E824-8B90-4517-8F88-75B8ADDB73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96188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B1168-46B9-489B-81DC-4DEFB4F59A22}"/>
              </a:ext>
            </a:extLst>
          </p:cNvPr>
          <p:cNvSpPr>
            <a:spLocks noGrp="1"/>
          </p:cNvSpPr>
          <p:nvPr>
            <p:ph type="title"/>
          </p:nvPr>
        </p:nvSpPr>
        <p:spPr/>
        <p:txBody>
          <a:bodyPr/>
          <a:lstStyle/>
          <a:p>
            <a:r>
              <a:rPr lang="en-IN" dirty="0"/>
              <a:t>Pointers to Structures as structure members </a:t>
            </a:r>
          </a:p>
        </p:txBody>
      </p:sp>
      <p:sp>
        <p:nvSpPr>
          <p:cNvPr id="3" name="Content Placeholder 2">
            <a:extLst>
              <a:ext uri="{FF2B5EF4-FFF2-40B4-BE49-F238E27FC236}">
                <a16:creationId xmlns:a16="http://schemas.microsoft.com/office/drawing/2014/main" xmlns="" id="{4A7BC586-1DBC-4580-A686-AFEEF3639C48}"/>
              </a:ext>
            </a:extLst>
          </p:cNvPr>
          <p:cNvSpPr>
            <a:spLocks noGrp="1"/>
          </p:cNvSpPr>
          <p:nvPr>
            <p:ph idx="1"/>
          </p:nvPr>
        </p:nvSpPr>
        <p:spPr/>
        <p:txBody>
          <a:bodyPr/>
          <a:lstStyle/>
          <a:p>
            <a:r>
              <a:rPr lang="en-IN" dirty="0"/>
              <a:t>Any pointer can be a member of a structure. This includes a pointer that points to a structure. A pointer structure member that points to the same type of structure is also permitted. This is called a </a:t>
            </a:r>
            <a:r>
              <a:rPr lang="en-IN" b="1" dirty="0"/>
              <a:t>self-referential structure. </a:t>
            </a:r>
          </a:p>
        </p:txBody>
      </p:sp>
    </p:spTree>
    <p:extLst>
      <p:ext uri="{BB962C8B-B14F-4D97-AF65-F5344CB8AC3E}">
        <p14:creationId xmlns:p14="http://schemas.microsoft.com/office/powerpoint/2010/main" xmlns="" val="53895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4CB58C9-ED55-4F2D-9DCA-53BB12927F80}"/>
              </a:ext>
            </a:extLst>
          </p:cNvPr>
          <p:cNvPicPr>
            <a:picLocks noChangeAspect="1"/>
          </p:cNvPicPr>
          <p:nvPr/>
        </p:nvPicPr>
        <p:blipFill>
          <a:blip r:embed="rId2" cstate="print"/>
          <a:stretch>
            <a:fillRect/>
          </a:stretch>
        </p:blipFill>
        <p:spPr>
          <a:xfrm>
            <a:off x="125158" y="2620866"/>
            <a:ext cx="11941683" cy="1616268"/>
          </a:xfrm>
          <a:prstGeom prst="rect">
            <a:avLst/>
          </a:prstGeom>
        </p:spPr>
      </p:pic>
    </p:spTree>
    <p:extLst>
      <p:ext uri="{BB962C8B-B14F-4D97-AF65-F5344CB8AC3E}">
        <p14:creationId xmlns:p14="http://schemas.microsoft.com/office/powerpoint/2010/main" xmlns="" val="252692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9F42B-1D37-4EA3-BD80-55E9DA279020}"/>
              </a:ext>
            </a:extLst>
          </p:cNvPr>
          <p:cNvSpPr>
            <a:spLocks noGrp="1"/>
          </p:cNvSpPr>
          <p:nvPr>
            <p:ph type="title"/>
          </p:nvPr>
        </p:nvSpPr>
        <p:spPr/>
        <p:txBody>
          <a:bodyPr>
            <a:normAutofit/>
          </a:bodyPr>
          <a:lstStyle/>
          <a:p>
            <a:r>
              <a:rPr lang="en-IN" dirty="0">
                <a:effectLst/>
              </a:rPr>
              <a:t>Operations on Single Linked List</a:t>
            </a:r>
            <a:endParaRPr lang="en-IN" dirty="0"/>
          </a:p>
        </p:txBody>
      </p:sp>
      <p:sp>
        <p:nvSpPr>
          <p:cNvPr id="3" name="Content Placeholder 2">
            <a:extLst>
              <a:ext uri="{FF2B5EF4-FFF2-40B4-BE49-F238E27FC236}">
                <a16:creationId xmlns:a16="http://schemas.microsoft.com/office/drawing/2014/main" xmlns="" id="{3B11ADFC-B4EC-4CFC-92B2-116215FF497C}"/>
              </a:ext>
            </a:extLst>
          </p:cNvPr>
          <p:cNvSpPr>
            <a:spLocks noGrp="1"/>
          </p:cNvSpPr>
          <p:nvPr>
            <p:ph idx="1"/>
          </p:nvPr>
        </p:nvSpPr>
        <p:spPr/>
        <p:txBody>
          <a:bodyPr/>
          <a:lstStyle/>
          <a:p>
            <a:r>
              <a:rPr lang="en-IN" dirty="0"/>
              <a:t>The following operations are performed on a Single Linked List</a:t>
            </a:r>
          </a:p>
          <a:p>
            <a:endParaRPr lang="en-IN" b="1" dirty="0"/>
          </a:p>
          <a:p>
            <a:pPr marL="0" indent="0">
              <a:buNone/>
            </a:pPr>
            <a:r>
              <a:rPr lang="en-IN" b="1" dirty="0"/>
              <a:t>		Insertion</a:t>
            </a:r>
            <a:endParaRPr lang="en-IN" dirty="0"/>
          </a:p>
          <a:p>
            <a:pPr marL="0" indent="0">
              <a:buNone/>
            </a:pPr>
            <a:r>
              <a:rPr lang="en-IN" b="1" dirty="0"/>
              <a:t>		Deletion</a:t>
            </a:r>
            <a:endParaRPr lang="en-IN" dirty="0"/>
          </a:p>
          <a:p>
            <a:pPr marL="0" indent="0">
              <a:buNone/>
            </a:pPr>
            <a:r>
              <a:rPr lang="en-IN" b="1" dirty="0"/>
              <a:t>		Display</a:t>
            </a:r>
            <a:endParaRPr lang="en-IN" dirty="0"/>
          </a:p>
          <a:p>
            <a:endParaRPr lang="en-IN" dirty="0"/>
          </a:p>
        </p:txBody>
      </p:sp>
    </p:spTree>
    <p:extLst>
      <p:ext uri="{BB962C8B-B14F-4D97-AF65-F5344CB8AC3E}">
        <p14:creationId xmlns:p14="http://schemas.microsoft.com/office/powerpoint/2010/main" xmlns="" val="393120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2FC8F-B80C-4865-865A-8C3CA9F259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262AD44-735F-4182-A3FC-9D76FD8FE6E2}"/>
              </a:ext>
            </a:extLst>
          </p:cNvPr>
          <p:cNvSpPr>
            <a:spLocks noGrp="1"/>
          </p:cNvSpPr>
          <p:nvPr>
            <p:ph idx="1"/>
          </p:nvPr>
        </p:nvSpPr>
        <p:spPr/>
        <p:txBody>
          <a:bodyPr/>
          <a:lstStyle/>
          <a:p>
            <a:pPr marL="0" indent="0">
              <a:buNone/>
            </a:pPr>
            <a:r>
              <a:rPr lang="en-IN" dirty="0"/>
              <a:t>Before we implement actual operations, first we need to set up an empty list. First, perform the following steps before implementing actual operations.</a:t>
            </a:r>
          </a:p>
          <a:p>
            <a:endParaRPr lang="en-IN" b="1" dirty="0"/>
          </a:p>
          <a:p>
            <a:r>
              <a:rPr lang="en-IN" b="1" dirty="0"/>
              <a:t>Step 1 - </a:t>
            </a:r>
            <a:r>
              <a:rPr lang="en-IN" dirty="0"/>
              <a:t>Include all the </a:t>
            </a:r>
            <a:r>
              <a:rPr lang="en-IN" b="1" dirty="0"/>
              <a:t>header files</a:t>
            </a:r>
            <a:r>
              <a:rPr lang="en-IN" dirty="0"/>
              <a:t> which are used in the program.</a:t>
            </a:r>
          </a:p>
          <a:p>
            <a:r>
              <a:rPr lang="en-IN" b="1" dirty="0"/>
              <a:t>Step 2 - </a:t>
            </a:r>
            <a:r>
              <a:rPr lang="en-IN" dirty="0"/>
              <a:t>Declare all the </a:t>
            </a:r>
            <a:r>
              <a:rPr lang="en-IN" b="1" dirty="0"/>
              <a:t>user defined functions</a:t>
            </a:r>
            <a:r>
              <a:rPr lang="en-IN" dirty="0"/>
              <a:t>.</a:t>
            </a:r>
          </a:p>
          <a:p>
            <a:r>
              <a:rPr lang="en-IN" b="1" dirty="0"/>
              <a:t>Step 3 - </a:t>
            </a:r>
            <a:r>
              <a:rPr lang="en-IN" dirty="0"/>
              <a:t>Define a </a:t>
            </a:r>
            <a:r>
              <a:rPr lang="en-IN" b="1" dirty="0"/>
              <a:t>Node</a:t>
            </a:r>
            <a:r>
              <a:rPr lang="en-IN" dirty="0"/>
              <a:t> structure with two members </a:t>
            </a:r>
            <a:r>
              <a:rPr lang="en-IN" b="1" dirty="0"/>
              <a:t>data</a:t>
            </a:r>
            <a:r>
              <a:rPr lang="en-IN" dirty="0"/>
              <a:t> and </a:t>
            </a:r>
            <a:r>
              <a:rPr lang="en-IN" b="1" dirty="0"/>
              <a:t>next</a:t>
            </a:r>
            <a:endParaRPr lang="en-IN" dirty="0"/>
          </a:p>
          <a:p>
            <a:r>
              <a:rPr lang="en-IN" b="1" dirty="0"/>
              <a:t>Step 4 - </a:t>
            </a:r>
            <a:r>
              <a:rPr lang="en-IN" dirty="0"/>
              <a:t>Define a Node pointer </a:t>
            </a:r>
            <a:r>
              <a:rPr lang="en-IN" b="1" dirty="0"/>
              <a:t>'head'</a:t>
            </a:r>
            <a:r>
              <a:rPr lang="en-IN" dirty="0"/>
              <a:t> and set it to </a:t>
            </a:r>
            <a:r>
              <a:rPr lang="en-IN" b="1" dirty="0"/>
              <a:t>NULL</a:t>
            </a:r>
            <a:r>
              <a:rPr lang="en-IN" dirty="0"/>
              <a:t>.</a:t>
            </a:r>
          </a:p>
          <a:p>
            <a:endParaRPr lang="en-IN" dirty="0"/>
          </a:p>
        </p:txBody>
      </p:sp>
    </p:spTree>
    <p:extLst>
      <p:ext uri="{BB962C8B-B14F-4D97-AF65-F5344CB8AC3E}">
        <p14:creationId xmlns:p14="http://schemas.microsoft.com/office/powerpoint/2010/main" xmlns="" val="35587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0869EF-213F-4CA4-8568-CC45B685F236}"/>
              </a:ext>
            </a:extLst>
          </p:cNvPr>
          <p:cNvSpPr>
            <a:spLocks noGrp="1"/>
          </p:cNvSpPr>
          <p:nvPr>
            <p:ph type="title"/>
          </p:nvPr>
        </p:nvSpPr>
        <p:spPr/>
        <p:txBody>
          <a:bodyPr>
            <a:normAutofit/>
          </a:bodyPr>
          <a:lstStyle/>
          <a:p>
            <a:r>
              <a:rPr lang="en-IN" dirty="0">
                <a:effectLst/>
              </a:rPr>
              <a:t>Insertion</a:t>
            </a:r>
            <a:endParaRPr lang="en-IN" dirty="0"/>
          </a:p>
        </p:txBody>
      </p:sp>
      <p:sp>
        <p:nvSpPr>
          <p:cNvPr id="3" name="Content Placeholder 2">
            <a:extLst>
              <a:ext uri="{FF2B5EF4-FFF2-40B4-BE49-F238E27FC236}">
                <a16:creationId xmlns:a16="http://schemas.microsoft.com/office/drawing/2014/main" xmlns="" id="{97F44985-8D6B-44BA-A36D-0F539F955934}"/>
              </a:ext>
            </a:extLst>
          </p:cNvPr>
          <p:cNvSpPr>
            <a:spLocks noGrp="1"/>
          </p:cNvSpPr>
          <p:nvPr>
            <p:ph idx="1"/>
          </p:nvPr>
        </p:nvSpPr>
        <p:spPr/>
        <p:txBody>
          <a:bodyPr/>
          <a:lstStyle/>
          <a:p>
            <a:pPr marL="0" indent="0">
              <a:buNone/>
            </a:pPr>
            <a:r>
              <a:rPr lang="en-IN" dirty="0"/>
              <a:t>In a single linked list, the insertion operation can be performed in three ways. They are as follows...</a:t>
            </a:r>
          </a:p>
          <a:p>
            <a:endParaRPr lang="en-IN" dirty="0"/>
          </a:p>
          <a:p>
            <a:r>
              <a:rPr lang="en-IN" dirty="0"/>
              <a:t>Inserting At Beginning of the list</a:t>
            </a:r>
          </a:p>
          <a:p>
            <a:r>
              <a:rPr lang="en-IN" dirty="0"/>
              <a:t>Inserting At End of the list</a:t>
            </a:r>
          </a:p>
          <a:p>
            <a:r>
              <a:rPr lang="en-IN" dirty="0"/>
              <a:t>Inserting At Specific location in the list</a:t>
            </a:r>
          </a:p>
          <a:p>
            <a:endParaRPr lang="en-IN" dirty="0"/>
          </a:p>
        </p:txBody>
      </p:sp>
    </p:spTree>
    <p:extLst>
      <p:ext uri="{BB962C8B-B14F-4D97-AF65-F5344CB8AC3E}">
        <p14:creationId xmlns:p14="http://schemas.microsoft.com/office/powerpoint/2010/main" xmlns="" val="263707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F9177A-1638-4779-893B-BBE4130165EE}"/>
              </a:ext>
            </a:extLst>
          </p:cNvPr>
          <p:cNvSpPr>
            <a:spLocks noGrp="1"/>
          </p:cNvSpPr>
          <p:nvPr>
            <p:ph type="title"/>
          </p:nvPr>
        </p:nvSpPr>
        <p:spPr/>
        <p:txBody>
          <a:bodyPr>
            <a:normAutofit/>
          </a:bodyPr>
          <a:lstStyle/>
          <a:p>
            <a:r>
              <a:rPr lang="en-IN" dirty="0">
                <a:effectLst/>
              </a:rPr>
              <a:t>Inserting At Beginning of the list</a:t>
            </a:r>
            <a:endParaRPr lang="en-IN" dirty="0"/>
          </a:p>
        </p:txBody>
      </p:sp>
      <p:sp>
        <p:nvSpPr>
          <p:cNvPr id="3" name="Content Placeholder 2">
            <a:extLst>
              <a:ext uri="{FF2B5EF4-FFF2-40B4-BE49-F238E27FC236}">
                <a16:creationId xmlns:a16="http://schemas.microsoft.com/office/drawing/2014/main" xmlns="" id="{BAB499B2-6D28-4B4A-BDF9-3693FB115AE9}"/>
              </a:ext>
            </a:extLst>
          </p:cNvPr>
          <p:cNvSpPr>
            <a:spLocks noGrp="1"/>
          </p:cNvSpPr>
          <p:nvPr>
            <p:ph idx="1"/>
          </p:nvPr>
        </p:nvSpPr>
        <p:spPr/>
        <p:txBody>
          <a:bodyPr/>
          <a:lstStyle/>
          <a:p>
            <a:pPr marL="0" indent="0">
              <a:buNone/>
            </a:pPr>
            <a:r>
              <a:rPr lang="en-IN" dirty="0"/>
              <a:t>We can use the following steps to insert a new node at beginning of the single linked list...</a:t>
            </a:r>
          </a:p>
          <a:p>
            <a:endParaRPr lang="en-IN" b="1" dirty="0"/>
          </a:p>
          <a:p>
            <a:r>
              <a:rPr lang="en-IN" b="1" dirty="0"/>
              <a:t>Step 1 - </a:t>
            </a:r>
            <a:r>
              <a:rPr lang="en-IN" dirty="0"/>
              <a:t>Create a </a:t>
            </a:r>
            <a:r>
              <a:rPr lang="en-IN" b="1" dirty="0" err="1"/>
              <a:t>newNode</a:t>
            </a:r>
            <a:r>
              <a:rPr lang="en-IN" dirty="0"/>
              <a:t> with given value.</a:t>
            </a:r>
          </a:p>
          <a:p>
            <a:r>
              <a:rPr lang="en-IN" b="1" dirty="0"/>
              <a:t>Step 2 - </a:t>
            </a:r>
            <a:r>
              <a:rPr lang="en-IN" dirty="0"/>
              <a:t>Check whether list is </a:t>
            </a:r>
            <a:r>
              <a:rPr lang="en-IN" b="1" dirty="0"/>
              <a:t>Empty</a:t>
            </a:r>
            <a:r>
              <a:rPr lang="en-IN" dirty="0"/>
              <a:t> (</a:t>
            </a:r>
            <a:r>
              <a:rPr lang="en-IN" b="1" dirty="0"/>
              <a:t>head</a:t>
            </a:r>
            <a:r>
              <a:rPr lang="en-IN" dirty="0"/>
              <a:t> == </a:t>
            </a:r>
            <a:r>
              <a:rPr lang="en-IN" b="1" dirty="0"/>
              <a:t>NULL</a:t>
            </a:r>
            <a:r>
              <a:rPr lang="en-IN" dirty="0"/>
              <a:t>)</a:t>
            </a:r>
          </a:p>
          <a:p>
            <a:r>
              <a:rPr lang="en-IN" b="1" dirty="0"/>
              <a:t>Step 3 - </a:t>
            </a:r>
            <a:r>
              <a:rPr lang="en-IN" dirty="0"/>
              <a:t>If it is </a:t>
            </a:r>
            <a:r>
              <a:rPr lang="en-IN" b="1" dirty="0"/>
              <a:t>Empty</a:t>
            </a:r>
            <a:r>
              <a:rPr lang="en-IN" dirty="0"/>
              <a:t> then, set </a:t>
            </a:r>
            <a:r>
              <a:rPr lang="en-IN" b="1" dirty="0" err="1"/>
              <a:t>newNode→next</a:t>
            </a:r>
            <a:r>
              <a:rPr lang="en-IN" dirty="0"/>
              <a:t> = </a:t>
            </a:r>
            <a:r>
              <a:rPr lang="en-IN" b="1" dirty="0"/>
              <a:t>NULL</a:t>
            </a:r>
            <a:r>
              <a:rPr lang="en-IN" dirty="0"/>
              <a:t> and </a:t>
            </a:r>
            <a:r>
              <a:rPr lang="en-IN" b="1" dirty="0"/>
              <a:t>head</a:t>
            </a:r>
            <a:r>
              <a:rPr lang="en-IN" dirty="0"/>
              <a:t> = </a:t>
            </a:r>
            <a:r>
              <a:rPr lang="en-IN" b="1" dirty="0" err="1"/>
              <a:t>newNode</a:t>
            </a:r>
            <a:r>
              <a:rPr lang="en-IN" dirty="0"/>
              <a:t>.</a:t>
            </a:r>
          </a:p>
          <a:p>
            <a:r>
              <a:rPr lang="en-IN" b="1" dirty="0"/>
              <a:t>Step 4 - </a:t>
            </a:r>
            <a:r>
              <a:rPr lang="en-IN" dirty="0"/>
              <a:t>If it is </a:t>
            </a:r>
            <a:r>
              <a:rPr lang="en-IN" b="1" dirty="0"/>
              <a:t>Not Empty</a:t>
            </a:r>
            <a:r>
              <a:rPr lang="en-IN" dirty="0"/>
              <a:t> then, set </a:t>
            </a:r>
            <a:r>
              <a:rPr lang="en-IN" b="1" dirty="0" err="1"/>
              <a:t>newNode→next</a:t>
            </a:r>
            <a:r>
              <a:rPr lang="en-IN" dirty="0"/>
              <a:t> = </a:t>
            </a:r>
            <a:r>
              <a:rPr lang="en-IN" b="1" dirty="0"/>
              <a:t>head</a:t>
            </a:r>
            <a:r>
              <a:rPr lang="en-IN" dirty="0"/>
              <a:t> and </a:t>
            </a:r>
            <a:r>
              <a:rPr lang="en-IN" b="1" dirty="0"/>
              <a:t>head</a:t>
            </a:r>
            <a:r>
              <a:rPr lang="en-IN" dirty="0"/>
              <a:t> = </a:t>
            </a:r>
            <a:r>
              <a:rPr lang="en-IN" b="1" dirty="0" err="1"/>
              <a:t>newNode</a:t>
            </a:r>
            <a:r>
              <a:rPr lang="en-IN" dirty="0"/>
              <a:t>.</a:t>
            </a:r>
          </a:p>
          <a:p>
            <a:endParaRPr lang="en-IN" dirty="0"/>
          </a:p>
        </p:txBody>
      </p:sp>
    </p:spTree>
    <p:extLst>
      <p:ext uri="{BB962C8B-B14F-4D97-AF65-F5344CB8AC3E}">
        <p14:creationId xmlns:p14="http://schemas.microsoft.com/office/powerpoint/2010/main" xmlns="" val="279246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E4823-1EC0-4E9F-A344-8D6158D14DE1}"/>
              </a:ext>
            </a:extLst>
          </p:cNvPr>
          <p:cNvSpPr>
            <a:spLocks noGrp="1"/>
          </p:cNvSpPr>
          <p:nvPr>
            <p:ph type="title"/>
          </p:nvPr>
        </p:nvSpPr>
        <p:spPr/>
        <p:txBody>
          <a:bodyPr>
            <a:normAutofit/>
          </a:bodyPr>
          <a:lstStyle/>
          <a:p>
            <a:r>
              <a:rPr lang="en-IN" dirty="0">
                <a:effectLst/>
              </a:rPr>
              <a:t>Displaying a Single Linked List</a:t>
            </a:r>
            <a:endParaRPr lang="en-IN" dirty="0"/>
          </a:p>
        </p:txBody>
      </p:sp>
      <p:sp>
        <p:nvSpPr>
          <p:cNvPr id="3" name="Content Placeholder 2">
            <a:extLst>
              <a:ext uri="{FF2B5EF4-FFF2-40B4-BE49-F238E27FC236}">
                <a16:creationId xmlns:a16="http://schemas.microsoft.com/office/drawing/2014/main" xmlns="" id="{57F1F5CD-746A-4B58-8FCE-6B3F6B518B61}"/>
              </a:ext>
            </a:extLst>
          </p:cNvPr>
          <p:cNvSpPr>
            <a:spLocks noGrp="1"/>
          </p:cNvSpPr>
          <p:nvPr>
            <p:ph idx="1"/>
          </p:nvPr>
        </p:nvSpPr>
        <p:spPr/>
        <p:txBody>
          <a:bodyPr>
            <a:normAutofit fontScale="92500" lnSpcReduction="10000"/>
          </a:bodyPr>
          <a:lstStyle/>
          <a:p>
            <a:pPr marL="0" indent="0">
              <a:buNone/>
            </a:pPr>
            <a:r>
              <a:rPr lang="en-IN" dirty="0"/>
              <a:t>We can use the following steps to display the elements of a single linked list...</a:t>
            </a:r>
          </a:p>
          <a:p>
            <a:endParaRPr lang="en-IN" b="1" dirty="0"/>
          </a:p>
          <a:p>
            <a:r>
              <a:rPr lang="en-IN" b="1" dirty="0"/>
              <a:t>Step 1 - </a:t>
            </a:r>
            <a:r>
              <a:rPr lang="en-IN" dirty="0"/>
              <a:t>Check whether list is </a:t>
            </a:r>
            <a:r>
              <a:rPr lang="en-IN" b="1" dirty="0"/>
              <a:t>Empty</a:t>
            </a:r>
            <a:r>
              <a:rPr lang="en-IN" dirty="0"/>
              <a:t> (</a:t>
            </a:r>
            <a:r>
              <a:rPr lang="en-IN" b="1" dirty="0"/>
              <a:t>head</a:t>
            </a:r>
            <a:r>
              <a:rPr lang="en-IN" dirty="0"/>
              <a:t> == </a:t>
            </a:r>
            <a:r>
              <a:rPr lang="en-IN" b="1" dirty="0"/>
              <a:t>NULL</a:t>
            </a:r>
            <a:r>
              <a:rPr lang="en-IN" dirty="0"/>
              <a:t>)</a:t>
            </a:r>
          </a:p>
          <a:p>
            <a:r>
              <a:rPr lang="en-IN" b="1" dirty="0"/>
              <a:t>Step 2 - </a:t>
            </a:r>
            <a:r>
              <a:rPr lang="en-IN" dirty="0"/>
              <a:t>If it is </a:t>
            </a:r>
            <a:r>
              <a:rPr lang="en-IN" b="1" dirty="0"/>
              <a:t>Empty</a:t>
            </a:r>
            <a:r>
              <a:rPr lang="en-IN" dirty="0"/>
              <a:t> then, display </a:t>
            </a:r>
            <a:r>
              <a:rPr lang="en-IN" b="1" dirty="0"/>
              <a:t>'List is Empty!!!'</a:t>
            </a:r>
            <a:r>
              <a:rPr lang="en-IN" dirty="0"/>
              <a:t> and terminate the function.</a:t>
            </a:r>
          </a:p>
          <a:p>
            <a:r>
              <a:rPr lang="en-IN" b="1" dirty="0"/>
              <a:t>Step 3 - </a:t>
            </a:r>
            <a:r>
              <a:rPr lang="en-IN" dirty="0"/>
              <a:t>If it is </a:t>
            </a:r>
            <a:r>
              <a:rPr lang="en-IN" b="1" dirty="0"/>
              <a:t>Not Empty</a:t>
            </a:r>
            <a:r>
              <a:rPr lang="en-IN" dirty="0"/>
              <a:t> then, define a Node pointer </a:t>
            </a:r>
            <a:r>
              <a:rPr lang="en-IN" b="1" dirty="0"/>
              <a:t>'temp'</a:t>
            </a:r>
            <a:r>
              <a:rPr lang="en-IN" dirty="0"/>
              <a:t> and initialize with </a:t>
            </a:r>
            <a:r>
              <a:rPr lang="en-IN" b="1" dirty="0"/>
              <a:t>head</a:t>
            </a:r>
            <a:r>
              <a:rPr lang="en-IN" dirty="0"/>
              <a:t>.</a:t>
            </a:r>
          </a:p>
          <a:p>
            <a:r>
              <a:rPr lang="en-IN" b="1" dirty="0"/>
              <a:t>Step 4 - </a:t>
            </a:r>
            <a:r>
              <a:rPr lang="en-IN" dirty="0"/>
              <a:t>Keep displaying </a:t>
            </a:r>
            <a:r>
              <a:rPr lang="en-IN" b="1" dirty="0"/>
              <a:t>temp → data</a:t>
            </a:r>
            <a:r>
              <a:rPr lang="en-IN" dirty="0"/>
              <a:t> with an arrow (</a:t>
            </a:r>
            <a:r>
              <a:rPr lang="en-IN" b="1" dirty="0"/>
              <a:t>---&gt;</a:t>
            </a:r>
            <a:r>
              <a:rPr lang="en-IN" dirty="0"/>
              <a:t>) until </a:t>
            </a:r>
            <a:r>
              <a:rPr lang="en-IN" b="1" dirty="0"/>
              <a:t>temp</a:t>
            </a:r>
            <a:r>
              <a:rPr lang="en-IN" dirty="0"/>
              <a:t> reaches to the last node</a:t>
            </a:r>
          </a:p>
          <a:p>
            <a:r>
              <a:rPr lang="en-IN" b="1" dirty="0"/>
              <a:t>Step 5 - </a:t>
            </a:r>
            <a:r>
              <a:rPr lang="en-IN" dirty="0"/>
              <a:t>Finally display </a:t>
            </a:r>
            <a:r>
              <a:rPr lang="en-IN" b="1" dirty="0"/>
              <a:t>temp → data</a:t>
            </a:r>
            <a:r>
              <a:rPr lang="en-IN" dirty="0"/>
              <a:t> with arrow pointing to </a:t>
            </a:r>
            <a:r>
              <a:rPr lang="en-IN" b="1" dirty="0"/>
              <a:t>NULL</a:t>
            </a:r>
            <a:r>
              <a:rPr lang="en-IN" dirty="0"/>
              <a:t> (</a:t>
            </a:r>
            <a:r>
              <a:rPr lang="en-IN" b="1" dirty="0"/>
              <a:t>temp → data ---&gt; NULL</a:t>
            </a:r>
            <a:r>
              <a:rPr lang="en-IN" dirty="0"/>
              <a:t>).</a:t>
            </a:r>
          </a:p>
        </p:txBody>
      </p:sp>
    </p:spTree>
    <p:extLst>
      <p:ext uri="{BB962C8B-B14F-4D97-AF65-F5344CB8AC3E}">
        <p14:creationId xmlns:p14="http://schemas.microsoft.com/office/powerpoint/2010/main" xmlns="" val="294203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45D44-E3EA-47B2-85E7-9E75C60B8C89}"/>
              </a:ext>
            </a:extLst>
          </p:cNvPr>
          <p:cNvSpPr>
            <a:spLocks noGrp="1"/>
          </p:cNvSpPr>
          <p:nvPr>
            <p:ph type="title"/>
          </p:nvPr>
        </p:nvSpPr>
        <p:spPr/>
        <p:txBody>
          <a:bodyPr>
            <a:normAutofit/>
          </a:bodyPr>
          <a:lstStyle/>
          <a:p>
            <a:r>
              <a:rPr lang="en-IN" dirty="0">
                <a:effectLst/>
              </a:rPr>
              <a:t>Inserting At End of the list</a:t>
            </a:r>
            <a:endParaRPr lang="en-IN" dirty="0"/>
          </a:p>
        </p:txBody>
      </p:sp>
      <p:sp>
        <p:nvSpPr>
          <p:cNvPr id="3" name="Content Placeholder 2">
            <a:extLst>
              <a:ext uri="{FF2B5EF4-FFF2-40B4-BE49-F238E27FC236}">
                <a16:creationId xmlns:a16="http://schemas.microsoft.com/office/drawing/2014/main" xmlns="" id="{8EB70C01-0BA8-43F9-A817-684FD7671318}"/>
              </a:ext>
            </a:extLst>
          </p:cNvPr>
          <p:cNvSpPr>
            <a:spLocks noGrp="1"/>
          </p:cNvSpPr>
          <p:nvPr>
            <p:ph idx="1"/>
          </p:nvPr>
        </p:nvSpPr>
        <p:spPr/>
        <p:txBody>
          <a:bodyPr>
            <a:normAutofit fontScale="92500" lnSpcReduction="10000"/>
          </a:bodyPr>
          <a:lstStyle/>
          <a:p>
            <a:pPr marL="0" indent="0">
              <a:buNone/>
            </a:pPr>
            <a:r>
              <a:rPr lang="en-IN" dirty="0"/>
              <a:t>We can use the following steps to insert a new node at end of the single linked list...</a:t>
            </a:r>
          </a:p>
          <a:p>
            <a:pPr marL="0" indent="0">
              <a:buNone/>
            </a:pPr>
            <a:endParaRPr lang="en-IN" dirty="0"/>
          </a:p>
          <a:p>
            <a:r>
              <a:rPr lang="en-IN" b="1" dirty="0"/>
              <a:t>Step 1 - </a:t>
            </a:r>
            <a:r>
              <a:rPr lang="en-IN" dirty="0"/>
              <a:t>Create a </a:t>
            </a:r>
            <a:r>
              <a:rPr lang="en-IN" b="1" dirty="0" err="1"/>
              <a:t>newNode</a:t>
            </a:r>
            <a:r>
              <a:rPr lang="en-IN" dirty="0"/>
              <a:t> with given value and </a:t>
            </a:r>
            <a:r>
              <a:rPr lang="en-IN" b="1" dirty="0" err="1"/>
              <a:t>newNode</a:t>
            </a:r>
            <a:r>
              <a:rPr lang="en-IN" b="1" dirty="0"/>
              <a:t> → next</a:t>
            </a:r>
            <a:r>
              <a:rPr lang="en-IN" dirty="0"/>
              <a:t> as </a:t>
            </a:r>
            <a:r>
              <a:rPr lang="en-IN" b="1" dirty="0"/>
              <a:t>NULL</a:t>
            </a:r>
            <a:r>
              <a:rPr lang="en-IN" dirty="0"/>
              <a:t>.</a:t>
            </a:r>
          </a:p>
          <a:p>
            <a:r>
              <a:rPr lang="en-IN" b="1" dirty="0"/>
              <a:t>Step 2 - </a:t>
            </a:r>
            <a:r>
              <a:rPr lang="en-IN" dirty="0"/>
              <a:t>Check whether list is </a:t>
            </a:r>
            <a:r>
              <a:rPr lang="en-IN" b="1" dirty="0"/>
              <a:t>Empty</a:t>
            </a:r>
            <a:r>
              <a:rPr lang="en-IN" dirty="0"/>
              <a:t> (</a:t>
            </a:r>
            <a:r>
              <a:rPr lang="en-IN" b="1" dirty="0"/>
              <a:t>head</a:t>
            </a:r>
            <a:r>
              <a:rPr lang="en-IN" dirty="0"/>
              <a:t> == </a:t>
            </a:r>
            <a:r>
              <a:rPr lang="en-IN" b="1" dirty="0"/>
              <a:t>NULL</a:t>
            </a:r>
            <a:r>
              <a:rPr lang="en-IN" dirty="0"/>
              <a:t>).</a:t>
            </a:r>
          </a:p>
          <a:p>
            <a:r>
              <a:rPr lang="en-IN" b="1" dirty="0"/>
              <a:t>Step 3 - </a:t>
            </a:r>
            <a:r>
              <a:rPr lang="en-IN" dirty="0"/>
              <a:t>If it is </a:t>
            </a:r>
            <a:r>
              <a:rPr lang="en-IN" b="1" dirty="0"/>
              <a:t>Empty</a:t>
            </a:r>
            <a:r>
              <a:rPr lang="en-IN" dirty="0"/>
              <a:t> then, set </a:t>
            </a:r>
            <a:r>
              <a:rPr lang="en-IN" b="1" dirty="0"/>
              <a:t>head</a:t>
            </a:r>
            <a:r>
              <a:rPr lang="en-IN" dirty="0"/>
              <a:t> = </a:t>
            </a:r>
            <a:r>
              <a:rPr lang="en-IN" b="1" dirty="0" err="1"/>
              <a:t>newNode</a:t>
            </a:r>
            <a:r>
              <a:rPr lang="en-IN" dirty="0"/>
              <a:t>.</a:t>
            </a:r>
          </a:p>
          <a:p>
            <a:r>
              <a:rPr lang="en-IN" b="1" dirty="0"/>
              <a:t>Step 4 - </a:t>
            </a:r>
            <a:r>
              <a:rPr lang="en-IN" dirty="0"/>
              <a:t>If it is </a:t>
            </a:r>
            <a:r>
              <a:rPr lang="en-IN" b="1" dirty="0"/>
              <a:t>Not Empty</a:t>
            </a:r>
            <a:r>
              <a:rPr lang="en-IN" dirty="0"/>
              <a:t> then, define a node pointer </a:t>
            </a:r>
            <a:r>
              <a:rPr lang="en-IN" b="1" dirty="0"/>
              <a:t>temp</a:t>
            </a:r>
            <a:r>
              <a:rPr lang="en-IN" dirty="0"/>
              <a:t> and initialize with </a:t>
            </a:r>
            <a:r>
              <a:rPr lang="en-IN" b="1" dirty="0"/>
              <a:t>head</a:t>
            </a:r>
            <a:r>
              <a:rPr lang="en-IN" dirty="0"/>
              <a:t>.</a:t>
            </a:r>
          </a:p>
          <a:p>
            <a:r>
              <a:rPr lang="en-IN" b="1" dirty="0"/>
              <a:t>Step 5 - </a:t>
            </a:r>
            <a:r>
              <a:rPr lang="en-IN" dirty="0"/>
              <a:t>Keep moving the </a:t>
            </a:r>
            <a:r>
              <a:rPr lang="en-IN" b="1" dirty="0"/>
              <a:t>temp</a:t>
            </a:r>
            <a:r>
              <a:rPr lang="en-IN" dirty="0"/>
              <a:t> to its next node until it reaches to the last node in the list (until </a:t>
            </a:r>
            <a:r>
              <a:rPr lang="en-IN" b="1" dirty="0"/>
              <a:t>temp → next</a:t>
            </a:r>
            <a:r>
              <a:rPr lang="en-IN" dirty="0"/>
              <a:t> is equal to </a:t>
            </a:r>
            <a:r>
              <a:rPr lang="en-IN" b="1" dirty="0"/>
              <a:t>NULL</a:t>
            </a:r>
            <a:r>
              <a:rPr lang="en-IN" dirty="0"/>
              <a:t>).</a:t>
            </a:r>
          </a:p>
          <a:p>
            <a:r>
              <a:rPr lang="en-IN" b="1" dirty="0"/>
              <a:t>Step 6 - </a:t>
            </a:r>
            <a:r>
              <a:rPr lang="en-IN" dirty="0"/>
              <a:t>Set </a:t>
            </a:r>
            <a:r>
              <a:rPr lang="en-IN" b="1" dirty="0"/>
              <a:t>temp → next</a:t>
            </a:r>
            <a:r>
              <a:rPr lang="en-IN" dirty="0"/>
              <a:t> = </a:t>
            </a:r>
            <a:r>
              <a:rPr lang="en-IN" b="1" dirty="0" err="1"/>
              <a:t>newNode</a:t>
            </a:r>
            <a:r>
              <a:rPr lang="en-IN" dirty="0"/>
              <a:t>.</a:t>
            </a:r>
          </a:p>
          <a:p>
            <a:endParaRPr lang="en-IN" dirty="0"/>
          </a:p>
        </p:txBody>
      </p:sp>
    </p:spTree>
    <p:extLst>
      <p:ext uri="{BB962C8B-B14F-4D97-AF65-F5344CB8AC3E}">
        <p14:creationId xmlns:p14="http://schemas.microsoft.com/office/powerpoint/2010/main" xmlns="" val="166956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9FC9E-4710-42BD-9CB4-2DEE92E1B580}"/>
              </a:ext>
            </a:extLst>
          </p:cNvPr>
          <p:cNvSpPr>
            <a:spLocks noGrp="1"/>
          </p:cNvSpPr>
          <p:nvPr>
            <p:ph type="title"/>
          </p:nvPr>
        </p:nvSpPr>
        <p:spPr/>
        <p:txBody>
          <a:bodyPr>
            <a:normAutofit/>
          </a:bodyPr>
          <a:lstStyle/>
          <a:p>
            <a:r>
              <a:rPr lang="en-IN" dirty="0">
                <a:effectLst/>
              </a:rPr>
              <a:t>Inserting At Specific location in the list (After a Node)</a:t>
            </a:r>
            <a:endParaRPr lang="en-IN" dirty="0"/>
          </a:p>
        </p:txBody>
      </p:sp>
      <p:sp>
        <p:nvSpPr>
          <p:cNvPr id="3" name="Content Placeholder 2">
            <a:extLst>
              <a:ext uri="{FF2B5EF4-FFF2-40B4-BE49-F238E27FC236}">
                <a16:creationId xmlns:a16="http://schemas.microsoft.com/office/drawing/2014/main" xmlns="" id="{9263E15D-FBD7-4EC3-8FEB-F16E01CC1878}"/>
              </a:ext>
            </a:extLst>
          </p:cNvPr>
          <p:cNvSpPr>
            <a:spLocks noGrp="1"/>
          </p:cNvSpPr>
          <p:nvPr>
            <p:ph idx="1"/>
          </p:nvPr>
        </p:nvSpPr>
        <p:spPr/>
        <p:txBody>
          <a:bodyPr>
            <a:normAutofit fontScale="70000" lnSpcReduction="20000"/>
          </a:bodyPr>
          <a:lstStyle/>
          <a:p>
            <a:pPr marL="0" indent="0">
              <a:buNone/>
            </a:pPr>
            <a:r>
              <a:rPr lang="en-IN" dirty="0"/>
              <a:t>We can use the following steps to insert a new node after a node in the single linked list...</a:t>
            </a:r>
          </a:p>
          <a:p>
            <a:endParaRPr lang="en-IN" b="1" dirty="0"/>
          </a:p>
          <a:p>
            <a:r>
              <a:rPr lang="en-IN" sz="3400" b="1" dirty="0"/>
              <a:t>Step 1 - </a:t>
            </a:r>
            <a:r>
              <a:rPr lang="en-IN" sz="3400" dirty="0"/>
              <a:t>Create a </a:t>
            </a:r>
            <a:r>
              <a:rPr lang="en-IN" sz="3400" b="1" dirty="0" err="1"/>
              <a:t>newNode</a:t>
            </a:r>
            <a:r>
              <a:rPr lang="en-IN" sz="3400" dirty="0"/>
              <a:t> with given value.</a:t>
            </a:r>
          </a:p>
          <a:p>
            <a:r>
              <a:rPr lang="en-IN" sz="3400" b="1" dirty="0"/>
              <a:t>Step 2 - </a:t>
            </a:r>
            <a:r>
              <a:rPr lang="en-IN" sz="3400" dirty="0"/>
              <a:t>Check whether list is </a:t>
            </a:r>
            <a:r>
              <a:rPr lang="en-IN" sz="3400" b="1" dirty="0"/>
              <a:t>Empty</a:t>
            </a:r>
            <a:r>
              <a:rPr lang="en-IN" sz="3400" dirty="0"/>
              <a:t> (</a:t>
            </a:r>
            <a:r>
              <a:rPr lang="en-IN" sz="3400" b="1" dirty="0"/>
              <a:t>head</a:t>
            </a:r>
            <a:r>
              <a:rPr lang="en-IN" sz="3400" dirty="0"/>
              <a:t> == </a:t>
            </a:r>
            <a:r>
              <a:rPr lang="en-IN" sz="3400" b="1" dirty="0"/>
              <a:t>NULL</a:t>
            </a:r>
            <a:r>
              <a:rPr lang="en-IN" sz="3400" dirty="0"/>
              <a:t>)</a:t>
            </a:r>
          </a:p>
          <a:p>
            <a:r>
              <a:rPr lang="en-IN" sz="3400" b="1" dirty="0"/>
              <a:t>Step 3 - </a:t>
            </a:r>
            <a:r>
              <a:rPr lang="en-IN" sz="3400" dirty="0"/>
              <a:t>If it is </a:t>
            </a:r>
            <a:r>
              <a:rPr lang="en-IN" sz="3400" b="1" dirty="0"/>
              <a:t>Empty</a:t>
            </a:r>
            <a:r>
              <a:rPr lang="en-IN" sz="3400" dirty="0"/>
              <a:t> then, set </a:t>
            </a:r>
            <a:r>
              <a:rPr lang="en-IN" sz="3400" b="1" dirty="0" err="1"/>
              <a:t>newNode</a:t>
            </a:r>
            <a:r>
              <a:rPr lang="en-IN" sz="3400" b="1" dirty="0"/>
              <a:t> → next</a:t>
            </a:r>
            <a:r>
              <a:rPr lang="en-IN" sz="3400" dirty="0"/>
              <a:t> = </a:t>
            </a:r>
            <a:r>
              <a:rPr lang="en-IN" sz="3400" b="1" dirty="0"/>
              <a:t>NULL</a:t>
            </a:r>
            <a:r>
              <a:rPr lang="en-IN" sz="3400" dirty="0"/>
              <a:t> and </a:t>
            </a:r>
            <a:r>
              <a:rPr lang="en-IN" sz="3400" b="1" dirty="0"/>
              <a:t>head</a:t>
            </a:r>
            <a:r>
              <a:rPr lang="en-IN" sz="3400" dirty="0"/>
              <a:t> = </a:t>
            </a:r>
            <a:r>
              <a:rPr lang="en-IN" sz="3400" b="1" dirty="0" err="1"/>
              <a:t>newNode</a:t>
            </a:r>
            <a:r>
              <a:rPr lang="en-IN" sz="3400" dirty="0"/>
              <a:t>.</a:t>
            </a:r>
          </a:p>
          <a:p>
            <a:r>
              <a:rPr lang="en-IN" sz="3400" b="1" dirty="0"/>
              <a:t>Step 4 - </a:t>
            </a:r>
            <a:r>
              <a:rPr lang="en-IN" sz="3400" dirty="0"/>
              <a:t>If it is </a:t>
            </a:r>
            <a:r>
              <a:rPr lang="en-IN" sz="3400" b="1" dirty="0"/>
              <a:t>Not Empty</a:t>
            </a:r>
            <a:r>
              <a:rPr lang="en-IN" sz="3400" dirty="0"/>
              <a:t> then, define a node pointer </a:t>
            </a:r>
            <a:r>
              <a:rPr lang="en-IN" sz="3400" b="1" dirty="0"/>
              <a:t>temp</a:t>
            </a:r>
            <a:r>
              <a:rPr lang="en-IN" sz="3400" dirty="0"/>
              <a:t> and initialize with </a:t>
            </a:r>
            <a:r>
              <a:rPr lang="en-IN" sz="3400" b="1" dirty="0"/>
              <a:t>head</a:t>
            </a:r>
            <a:r>
              <a:rPr lang="en-IN" sz="3400" dirty="0"/>
              <a:t>.</a:t>
            </a:r>
          </a:p>
          <a:p>
            <a:r>
              <a:rPr lang="en-IN" sz="3400" b="1" dirty="0"/>
              <a:t>Step 5 - </a:t>
            </a:r>
            <a:r>
              <a:rPr lang="en-IN" sz="3400" dirty="0"/>
              <a:t>Keep moving the </a:t>
            </a:r>
            <a:r>
              <a:rPr lang="en-IN" sz="3400" b="1" dirty="0"/>
              <a:t>temp</a:t>
            </a:r>
            <a:r>
              <a:rPr lang="en-IN" sz="3400" dirty="0"/>
              <a:t> to its next node until it reaches to the node after which we want to insert the </a:t>
            </a:r>
            <a:r>
              <a:rPr lang="en-IN" sz="3400" dirty="0" err="1"/>
              <a:t>newNode</a:t>
            </a:r>
            <a:r>
              <a:rPr lang="en-IN" sz="3400" dirty="0"/>
              <a:t> (until </a:t>
            </a:r>
            <a:r>
              <a:rPr lang="en-IN" sz="3400" b="1" dirty="0"/>
              <a:t>temp1 → data</a:t>
            </a:r>
            <a:r>
              <a:rPr lang="en-IN" sz="3400" dirty="0"/>
              <a:t> is equal to </a:t>
            </a:r>
            <a:r>
              <a:rPr lang="en-IN" sz="3400" b="1" dirty="0"/>
              <a:t>location</a:t>
            </a:r>
            <a:r>
              <a:rPr lang="en-IN" sz="3400" dirty="0"/>
              <a:t>, here location is the node value after which we want to insert the </a:t>
            </a:r>
            <a:r>
              <a:rPr lang="en-IN" sz="3400" dirty="0" err="1"/>
              <a:t>newNode</a:t>
            </a:r>
            <a:r>
              <a:rPr lang="en-IN" sz="3400" dirty="0"/>
              <a:t>).</a:t>
            </a:r>
          </a:p>
          <a:p>
            <a:r>
              <a:rPr lang="en-IN" sz="3400" b="1" dirty="0"/>
              <a:t>Step 6 - </a:t>
            </a:r>
            <a:r>
              <a:rPr lang="en-IN" sz="3400" dirty="0"/>
              <a:t>Every time check whether </a:t>
            </a:r>
            <a:r>
              <a:rPr lang="en-IN" sz="3400" b="1" dirty="0"/>
              <a:t>temp</a:t>
            </a:r>
            <a:r>
              <a:rPr lang="en-IN" sz="3400" dirty="0"/>
              <a:t> is reached to last node or not. If it is reached to last node then display </a:t>
            </a:r>
            <a:r>
              <a:rPr lang="en-IN" sz="3400" b="1" dirty="0"/>
              <a:t>'Given node is not found in the list!!! Insertion not possible!!!'</a:t>
            </a:r>
            <a:r>
              <a:rPr lang="en-IN" sz="3400" dirty="0"/>
              <a:t> and terminate the function. Otherwise move the </a:t>
            </a:r>
            <a:r>
              <a:rPr lang="en-IN" sz="3400" b="1" dirty="0"/>
              <a:t>temp</a:t>
            </a:r>
            <a:r>
              <a:rPr lang="en-IN" sz="3400" dirty="0"/>
              <a:t> to next node.</a:t>
            </a:r>
          </a:p>
          <a:p>
            <a:r>
              <a:rPr lang="en-IN" sz="3400" b="1" dirty="0"/>
              <a:t>Step 7 - </a:t>
            </a:r>
            <a:r>
              <a:rPr lang="en-IN" sz="3400" dirty="0"/>
              <a:t>Finally, Set '</a:t>
            </a:r>
            <a:r>
              <a:rPr lang="en-IN" sz="3400" b="1" dirty="0" err="1"/>
              <a:t>newNode</a:t>
            </a:r>
            <a:r>
              <a:rPr lang="en-IN" sz="3400" b="1" dirty="0"/>
              <a:t> → next</a:t>
            </a:r>
            <a:r>
              <a:rPr lang="en-IN" sz="3400" dirty="0"/>
              <a:t> = </a:t>
            </a:r>
            <a:r>
              <a:rPr lang="en-IN" sz="3400" b="1" dirty="0"/>
              <a:t>temp → next</a:t>
            </a:r>
            <a:r>
              <a:rPr lang="en-IN" sz="3400" dirty="0"/>
              <a:t>' and '</a:t>
            </a:r>
            <a:r>
              <a:rPr lang="en-IN" sz="3400" b="1" dirty="0"/>
              <a:t>temp → next</a:t>
            </a:r>
            <a:r>
              <a:rPr lang="en-IN" sz="3400" dirty="0"/>
              <a:t> = </a:t>
            </a:r>
            <a:r>
              <a:rPr lang="en-IN" sz="3400" b="1" dirty="0" err="1"/>
              <a:t>newNode</a:t>
            </a:r>
            <a:endParaRPr lang="en-IN" sz="3400" dirty="0"/>
          </a:p>
        </p:txBody>
      </p:sp>
    </p:spTree>
    <p:extLst>
      <p:ext uri="{BB962C8B-B14F-4D97-AF65-F5344CB8AC3E}">
        <p14:creationId xmlns:p14="http://schemas.microsoft.com/office/powerpoint/2010/main" xmlns="" val="343695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9DDE6-53AA-4D78-8797-52DD4629AC4C}"/>
              </a:ext>
            </a:extLst>
          </p:cNvPr>
          <p:cNvSpPr>
            <a:spLocks noGrp="1"/>
          </p:cNvSpPr>
          <p:nvPr>
            <p:ph type="title"/>
          </p:nvPr>
        </p:nvSpPr>
        <p:spPr/>
        <p:txBody>
          <a:bodyPr>
            <a:normAutofit/>
          </a:bodyPr>
          <a:lstStyle/>
          <a:p>
            <a:r>
              <a:rPr lang="en-IN" dirty="0">
                <a:effectLst/>
              </a:rPr>
              <a:t>Deletion</a:t>
            </a:r>
            <a:endParaRPr lang="en-IN" dirty="0"/>
          </a:p>
        </p:txBody>
      </p:sp>
      <p:sp>
        <p:nvSpPr>
          <p:cNvPr id="3" name="Content Placeholder 2">
            <a:extLst>
              <a:ext uri="{FF2B5EF4-FFF2-40B4-BE49-F238E27FC236}">
                <a16:creationId xmlns:a16="http://schemas.microsoft.com/office/drawing/2014/main" xmlns="" id="{74FD9C48-BB99-487C-9C85-12430FE8E0EB}"/>
              </a:ext>
            </a:extLst>
          </p:cNvPr>
          <p:cNvSpPr>
            <a:spLocks noGrp="1"/>
          </p:cNvSpPr>
          <p:nvPr>
            <p:ph idx="1"/>
          </p:nvPr>
        </p:nvSpPr>
        <p:spPr/>
        <p:txBody>
          <a:bodyPr/>
          <a:lstStyle/>
          <a:p>
            <a:pPr marL="0" indent="0">
              <a:buNone/>
            </a:pPr>
            <a:r>
              <a:rPr lang="en-IN" dirty="0"/>
              <a:t>The deletion operation can be performed in three ways :</a:t>
            </a:r>
          </a:p>
          <a:p>
            <a:endParaRPr lang="en-IN" dirty="0"/>
          </a:p>
          <a:p>
            <a:r>
              <a:rPr lang="en-IN" dirty="0"/>
              <a:t>Deleting from Beginning of the list</a:t>
            </a:r>
          </a:p>
          <a:p>
            <a:r>
              <a:rPr lang="en-IN" dirty="0"/>
              <a:t>Deleting from End of the list</a:t>
            </a:r>
          </a:p>
          <a:p>
            <a:r>
              <a:rPr lang="en-IN" dirty="0"/>
              <a:t>Deleting a Specific Node</a:t>
            </a:r>
          </a:p>
          <a:p>
            <a:endParaRPr lang="en-IN" dirty="0"/>
          </a:p>
        </p:txBody>
      </p:sp>
    </p:spTree>
    <p:extLst>
      <p:ext uri="{BB962C8B-B14F-4D97-AF65-F5344CB8AC3E}">
        <p14:creationId xmlns:p14="http://schemas.microsoft.com/office/powerpoint/2010/main" xmlns="" val="47139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75F41F-BC9E-4603-B7F8-2AF6179D6C13}"/>
              </a:ext>
            </a:extLst>
          </p:cNvPr>
          <p:cNvSpPr>
            <a:spLocks noGrp="1"/>
          </p:cNvSpPr>
          <p:nvPr>
            <p:ph type="title"/>
          </p:nvPr>
        </p:nvSpPr>
        <p:spPr/>
        <p:txBody>
          <a:bodyPr>
            <a:normAutofit/>
          </a:bodyPr>
          <a:lstStyle/>
          <a:p>
            <a:r>
              <a:rPr lang="en-IN" b="1" dirty="0">
                <a:effectLst/>
              </a:rPr>
              <a:t>What is Data Structure?</a:t>
            </a:r>
            <a:endParaRPr lang="en-IN" dirty="0"/>
          </a:p>
        </p:txBody>
      </p:sp>
      <p:sp>
        <p:nvSpPr>
          <p:cNvPr id="3" name="Content Placeholder 2">
            <a:extLst>
              <a:ext uri="{FF2B5EF4-FFF2-40B4-BE49-F238E27FC236}">
                <a16:creationId xmlns:a16="http://schemas.microsoft.com/office/drawing/2014/main" xmlns="" id="{F9CF7403-D4B6-46FC-9FDC-B8A2ACFC9A0D}"/>
              </a:ext>
            </a:extLst>
          </p:cNvPr>
          <p:cNvSpPr>
            <a:spLocks noGrp="1"/>
          </p:cNvSpPr>
          <p:nvPr>
            <p:ph idx="1"/>
          </p:nvPr>
        </p:nvSpPr>
        <p:spPr/>
        <p:txBody>
          <a:bodyPr>
            <a:normAutofit lnSpcReduction="10000"/>
          </a:bodyPr>
          <a:lstStyle/>
          <a:p>
            <a:r>
              <a:rPr lang="en-IN" dirty="0"/>
              <a:t>Whenever we want to work with a large amount of data, then organizing that data is very important. If that data is not organized effectively, it is very difficult to perform any task on that data. If it is organized effectively then any operation can be performed easily on that data.</a:t>
            </a:r>
          </a:p>
          <a:p>
            <a:endParaRPr lang="en-IN" dirty="0"/>
          </a:p>
          <a:p>
            <a:r>
              <a:rPr lang="en-IN" dirty="0"/>
              <a:t>Linear Data Structures - If a data structure organizes the data in sequential order, then that data structure is called a Linear Data Structure.</a:t>
            </a:r>
          </a:p>
          <a:p>
            <a:endParaRPr lang="en-IN" dirty="0"/>
          </a:p>
          <a:p>
            <a:r>
              <a:rPr lang="en-IN" dirty="0"/>
              <a:t>For example – Arrays, Linked List, Stack and queue</a:t>
            </a:r>
          </a:p>
        </p:txBody>
      </p:sp>
    </p:spTree>
    <p:extLst>
      <p:ext uri="{BB962C8B-B14F-4D97-AF65-F5344CB8AC3E}">
        <p14:creationId xmlns:p14="http://schemas.microsoft.com/office/powerpoint/2010/main" xmlns="" val="677943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DF2F3E-B9DE-4908-9D1C-56A30FB16394}"/>
              </a:ext>
            </a:extLst>
          </p:cNvPr>
          <p:cNvSpPr>
            <a:spLocks noGrp="1"/>
          </p:cNvSpPr>
          <p:nvPr>
            <p:ph type="title"/>
          </p:nvPr>
        </p:nvSpPr>
        <p:spPr/>
        <p:txBody>
          <a:bodyPr>
            <a:normAutofit/>
          </a:bodyPr>
          <a:lstStyle/>
          <a:p>
            <a:r>
              <a:rPr lang="en-IN" dirty="0">
                <a:effectLst/>
              </a:rPr>
              <a:t>Deleting from Beginning of the list</a:t>
            </a:r>
            <a:endParaRPr lang="en-IN" dirty="0"/>
          </a:p>
        </p:txBody>
      </p:sp>
      <p:sp>
        <p:nvSpPr>
          <p:cNvPr id="3" name="Content Placeholder 2">
            <a:extLst>
              <a:ext uri="{FF2B5EF4-FFF2-40B4-BE49-F238E27FC236}">
                <a16:creationId xmlns:a16="http://schemas.microsoft.com/office/drawing/2014/main" xmlns="" id="{8195CFB0-3AC8-4584-8386-3EFD9A842F45}"/>
              </a:ext>
            </a:extLst>
          </p:cNvPr>
          <p:cNvSpPr>
            <a:spLocks noGrp="1"/>
          </p:cNvSpPr>
          <p:nvPr>
            <p:ph idx="1"/>
          </p:nvPr>
        </p:nvSpPr>
        <p:spPr/>
        <p:txBody>
          <a:bodyPr>
            <a:normAutofit fontScale="92500" lnSpcReduction="20000"/>
          </a:bodyPr>
          <a:lstStyle/>
          <a:p>
            <a:pPr marL="0" indent="0">
              <a:buNone/>
            </a:pPr>
            <a:r>
              <a:rPr lang="en-IN" dirty="0"/>
              <a:t>We can use the following steps to delete a node from beginning of the single linked list...</a:t>
            </a:r>
          </a:p>
          <a:p>
            <a:pPr marL="0" indent="0">
              <a:buNone/>
            </a:pPr>
            <a:endParaRPr lang="en-IN" dirty="0"/>
          </a:p>
          <a:p>
            <a:r>
              <a:rPr lang="en-IN" b="1" dirty="0"/>
              <a:t>Step 1 - </a:t>
            </a:r>
            <a:r>
              <a:rPr lang="en-IN" dirty="0"/>
              <a:t>Check whether list is </a:t>
            </a:r>
            <a:r>
              <a:rPr lang="en-IN" b="1" dirty="0"/>
              <a:t>Empty</a:t>
            </a:r>
            <a:r>
              <a:rPr lang="en-IN" dirty="0"/>
              <a:t> (</a:t>
            </a:r>
            <a:r>
              <a:rPr lang="en-IN" b="1" dirty="0"/>
              <a:t>head</a:t>
            </a:r>
            <a:r>
              <a:rPr lang="en-IN" dirty="0"/>
              <a:t> == </a:t>
            </a:r>
            <a:r>
              <a:rPr lang="en-IN" b="1" dirty="0"/>
              <a:t>NULL</a:t>
            </a:r>
            <a:r>
              <a:rPr lang="en-IN" dirty="0"/>
              <a:t>)</a:t>
            </a:r>
          </a:p>
          <a:p>
            <a:r>
              <a:rPr lang="en-IN" b="1" dirty="0"/>
              <a:t>Step 2 - </a:t>
            </a:r>
            <a:r>
              <a:rPr lang="en-IN" dirty="0"/>
              <a:t>If it is </a:t>
            </a:r>
            <a:r>
              <a:rPr lang="en-IN" b="1" dirty="0"/>
              <a:t>Empty</a:t>
            </a:r>
            <a:r>
              <a:rPr lang="en-IN" dirty="0"/>
              <a:t> then, display </a:t>
            </a:r>
            <a:r>
              <a:rPr lang="en-IN" b="1" dirty="0"/>
              <a:t>'List is Empty!!! Deletion is not possible'</a:t>
            </a:r>
            <a:r>
              <a:rPr lang="en-IN" dirty="0"/>
              <a:t> and terminate the function.</a:t>
            </a:r>
          </a:p>
          <a:p>
            <a:r>
              <a:rPr lang="en-IN" b="1" dirty="0"/>
              <a:t>Step 3 - </a:t>
            </a:r>
            <a:r>
              <a:rPr lang="en-IN" dirty="0"/>
              <a:t>If it is </a:t>
            </a:r>
            <a:r>
              <a:rPr lang="en-IN" b="1" dirty="0"/>
              <a:t>Not Empty</a:t>
            </a:r>
            <a:r>
              <a:rPr lang="en-IN" dirty="0"/>
              <a:t> then, define a Node pointer </a:t>
            </a:r>
            <a:r>
              <a:rPr lang="en-IN" b="1" dirty="0"/>
              <a:t>'temp'</a:t>
            </a:r>
            <a:r>
              <a:rPr lang="en-IN" dirty="0"/>
              <a:t> and initialize with </a:t>
            </a:r>
            <a:r>
              <a:rPr lang="en-IN" b="1" dirty="0"/>
              <a:t>head</a:t>
            </a:r>
            <a:r>
              <a:rPr lang="en-IN" dirty="0"/>
              <a:t>.</a:t>
            </a:r>
          </a:p>
          <a:p>
            <a:r>
              <a:rPr lang="en-IN" b="1" dirty="0"/>
              <a:t>Step 4 - </a:t>
            </a:r>
            <a:r>
              <a:rPr lang="en-IN" dirty="0"/>
              <a:t>Check whether list is having only one node (</a:t>
            </a:r>
            <a:r>
              <a:rPr lang="en-IN" b="1" dirty="0"/>
              <a:t>temp → next</a:t>
            </a:r>
            <a:r>
              <a:rPr lang="en-IN" dirty="0"/>
              <a:t> == </a:t>
            </a:r>
            <a:r>
              <a:rPr lang="en-IN" b="1" dirty="0"/>
              <a:t>NULL</a:t>
            </a:r>
            <a:r>
              <a:rPr lang="en-IN" dirty="0"/>
              <a:t>)</a:t>
            </a:r>
          </a:p>
          <a:p>
            <a:r>
              <a:rPr lang="en-IN" b="1" dirty="0"/>
              <a:t>Step 5 - </a:t>
            </a:r>
            <a:r>
              <a:rPr lang="en-IN" dirty="0"/>
              <a:t>If it is </a:t>
            </a:r>
            <a:r>
              <a:rPr lang="en-IN" b="1" dirty="0"/>
              <a:t>TRUE</a:t>
            </a:r>
            <a:r>
              <a:rPr lang="en-IN" dirty="0"/>
              <a:t> then set </a:t>
            </a:r>
            <a:r>
              <a:rPr lang="en-IN" b="1" dirty="0"/>
              <a:t>head</a:t>
            </a:r>
            <a:r>
              <a:rPr lang="en-IN" dirty="0"/>
              <a:t> = </a:t>
            </a:r>
            <a:r>
              <a:rPr lang="en-IN" b="1" dirty="0"/>
              <a:t>NULL</a:t>
            </a:r>
            <a:r>
              <a:rPr lang="en-IN" dirty="0"/>
              <a:t> and delete </a:t>
            </a:r>
            <a:r>
              <a:rPr lang="en-IN" b="1" dirty="0"/>
              <a:t>temp</a:t>
            </a:r>
            <a:r>
              <a:rPr lang="en-IN" dirty="0"/>
              <a:t> (Setting </a:t>
            </a:r>
            <a:r>
              <a:rPr lang="en-IN" b="1" dirty="0"/>
              <a:t>Empty</a:t>
            </a:r>
            <a:r>
              <a:rPr lang="en-IN" dirty="0"/>
              <a:t> list conditions)</a:t>
            </a:r>
          </a:p>
          <a:p>
            <a:r>
              <a:rPr lang="en-IN" b="1" dirty="0"/>
              <a:t>Step 6 - </a:t>
            </a:r>
            <a:r>
              <a:rPr lang="en-IN" dirty="0"/>
              <a:t>If it is </a:t>
            </a:r>
            <a:r>
              <a:rPr lang="en-IN" b="1" dirty="0"/>
              <a:t>FALSE</a:t>
            </a:r>
            <a:r>
              <a:rPr lang="en-IN" dirty="0"/>
              <a:t> then set </a:t>
            </a:r>
            <a:r>
              <a:rPr lang="en-IN" b="1" dirty="0"/>
              <a:t>head</a:t>
            </a:r>
            <a:r>
              <a:rPr lang="en-IN" dirty="0"/>
              <a:t> = </a:t>
            </a:r>
            <a:r>
              <a:rPr lang="en-IN" b="1" dirty="0"/>
              <a:t>temp → next</a:t>
            </a:r>
            <a:r>
              <a:rPr lang="en-IN" dirty="0"/>
              <a:t>, and delete </a:t>
            </a:r>
            <a:r>
              <a:rPr lang="en-IN" b="1" dirty="0"/>
              <a:t>temp</a:t>
            </a:r>
            <a:r>
              <a:rPr lang="en-IN" dirty="0"/>
              <a:t>.</a:t>
            </a:r>
          </a:p>
          <a:p>
            <a:endParaRPr lang="en-IN" dirty="0"/>
          </a:p>
        </p:txBody>
      </p:sp>
    </p:spTree>
    <p:extLst>
      <p:ext uri="{BB962C8B-B14F-4D97-AF65-F5344CB8AC3E}">
        <p14:creationId xmlns:p14="http://schemas.microsoft.com/office/powerpoint/2010/main" xmlns="" val="1262808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C2093-1687-42B6-97F8-223D5391026C}"/>
              </a:ext>
            </a:extLst>
          </p:cNvPr>
          <p:cNvSpPr>
            <a:spLocks noGrp="1"/>
          </p:cNvSpPr>
          <p:nvPr>
            <p:ph type="title"/>
          </p:nvPr>
        </p:nvSpPr>
        <p:spPr/>
        <p:txBody>
          <a:bodyPr>
            <a:normAutofit/>
          </a:bodyPr>
          <a:lstStyle/>
          <a:p>
            <a:r>
              <a:rPr lang="en-IN" dirty="0">
                <a:effectLst/>
              </a:rPr>
              <a:t>Deleting from End of the list</a:t>
            </a:r>
            <a:endParaRPr lang="en-IN" dirty="0"/>
          </a:p>
        </p:txBody>
      </p:sp>
      <p:sp>
        <p:nvSpPr>
          <p:cNvPr id="3" name="Content Placeholder 2">
            <a:extLst>
              <a:ext uri="{FF2B5EF4-FFF2-40B4-BE49-F238E27FC236}">
                <a16:creationId xmlns:a16="http://schemas.microsoft.com/office/drawing/2014/main" xmlns="" id="{92091A57-009D-4BEC-963B-2C824EDDD2E5}"/>
              </a:ext>
            </a:extLst>
          </p:cNvPr>
          <p:cNvSpPr>
            <a:spLocks noGrp="1"/>
          </p:cNvSpPr>
          <p:nvPr>
            <p:ph idx="1"/>
          </p:nvPr>
        </p:nvSpPr>
        <p:spPr/>
        <p:txBody>
          <a:bodyPr>
            <a:normAutofit fontScale="77500" lnSpcReduction="20000"/>
          </a:bodyPr>
          <a:lstStyle/>
          <a:p>
            <a:pPr marL="0" indent="0">
              <a:buNone/>
            </a:pPr>
            <a:r>
              <a:rPr lang="en-IN" dirty="0"/>
              <a:t>We can use the following steps to delete a node from end of the single linked list...</a:t>
            </a:r>
          </a:p>
          <a:p>
            <a:pPr marL="0" indent="0">
              <a:buNone/>
            </a:pPr>
            <a:endParaRPr lang="en-IN" dirty="0"/>
          </a:p>
          <a:p>
            <a:r>
              <a:rPr lang="en-IN" b="1" dirty="0"/>
              <a:t>Step 1 - </a:t>
            </a:r>
            <a:r>
              <a:rPr lang="en-IN" dirty="0"/>
              <a:t>Check whether list is </a:t>
            </a:r>
            <a:r>
              <a:rPr lang="en-IN" b="1" dirty="0"/>
              <a:t>Empty</a:t>
            </a:r>
            <a:r>
              <a:rPr lang="en-IN" dirty="0"/>
              <a:t> (</a:t>
            </a:r>
            <a:r>
              <a:rPr lang="en-IN" b="1" dirty="0"/>
              <a:t>head</a:t>
            </a:r>
            <a:r>
              <a:rPr lang="en-IN" dirty="0"/>
              <a:t> == </a:t>
            </a:r>
            <a:r>
              <a:rPr lang="en-IN" b="1" dirty="0"/>
              <a:t>NULL</a:t>
            </a:r>
            <a:r>
              <a:rPr lang="en-IN" dirty="0"/>
              <a:t>)</a:t>
            </a:r>
          </a:p>
          <a:p>
            <a:r>
              <a:rPr lang="en-IN" b="1" dirty="0"/>
              <a:t>Step 2 - </a:t>
            </a:r>
            <a:r>
              <a:rPr lang="en-IN" dirty="0"/>
              <a:t>If it is </a:t>
            </a:r>
            <a:r>
              <a:rPr lang="en-IN" b="1" dirty="0"/>
              <a:t>Empty</a:t>
            </a:r>
            <a:r>
              <a:rPr lang="en-IN" dirty="0"/>
              <a:t> then, display </a:t>
            </a:r>
            <a:r>
              <a:rPr lang="en-IN" b="1" dirty="0"/>
              <a:t>'List is Empty!!! Deletion is not possible'</a:t>
            </a:r>
            <a:r>
              <a:rPr lang="en-IN" dirty="0"/>
              <a:t> and terminate the function.</a:t>
            </a:r>
          </a:p>
          <a:p>
            <a:r>
              <a:rPr lang="en-IN" b="1" dirty="0"/>
              <a:t>Step 3 - </a:t>
            </a:r>
            <a:r>
              <a:rPr lang="en-IN" dirty="0"/>
              <a:t>If it is </a:t>
            </a:r>
            <a:r>
              <a:rPr lang="en-IN" b="1" dirty="0"/>
              <a:t>Not Empty</a:t>
            </a:r>
            <a:r>
              <a:rPr lang="en-IN" dirty="0"/>
              <a:t> then, define two Node pointers </a:t>
            </a:r>
            <a:r>
              <a:rPr lang="en-IN" b="1" dirty="0"/>
              <a:t>'temp1'</a:t>
            </a:r>
            <a:r>
              <a:rPr lang="en-IN" dirty="0"/>
              <a:t> and '</a:t>
            </a:r>
            <a:r>
              <a:rPr lang="en-IN" b="1" dirty="0"/>
              <a:t>temp2'</a:t>
            </a:r>
            <a:r>
              <a:rPr lang="en-IN" dirty="0"/>
              <a:t> and initialize '</a:t>
            </a:r>
            <a:r>
              <a:rPr lang="en-IN" b="1" dirty="0"/>
              <a:t>temp1</a:t>
            </a:r>
            <a:r>
              <a:rPr lang="en-IN" dirty="0"/>
              <a:t>' with </a:t>
            </a:r>
            <a:r>
              <a:rPr lang="en-IN" b="1" dirty="0"/>
              <a:t>head</a:t>
            </a:r>
            <a:r>
              <a:rPr lang="en-IN" dirty="0"/>
              <a:t>.</a:t>
            </a:r>
          </a:p>
          <a:p>
            <a:r>
              <a:rPr lang="en-IN" b="1" dirty="0"/>
              <a:t>Step 4 - </a:t>
            </a:r>
            <a:r>
              <a:rPr lang="en-IN" dirty="0"/>
              <a:t>Check whether list has only one Node (</a:t>
            </a:r>
            <a:r>
              <a:rPr lang="en-IN" b="1" dirty="0"/>
              <a:t>temp1 → next</a:t>
            </a:r>
            <a:r>
              <a:rPr lang="en-IN" dirty="0"/>
              <a:t> == </a:t>
            </a:r>
            <a:r>
              <a:rPr lang="en-IN" b="1" dirty="0"/>
              <a:t>NULL</a:t>
            </a:r>
            <a:r>
              <a:rPr lang="en-IN" dirty="0"/>
              <a:t>)</a:t>
            </a:r>
          </a:p>
          <a:p>
            <a:r>
              <a:rPr lang="en-IN" b="1" dirty="0"/>
              <a:t>Step 5 - </a:t>
            </a:r>
            <a:r>
              <a:rPr lang="en-IN" dirty="0"/>
              <a:t>If it is </a:t>
            </a:r>
            <a:r>
              <a:rPr lang="en-IN" b="1" dirty="0"/>
              <a:t>TRUE</a:t>
            </a:r>
            <a:r>
              <a:rPr lang="en-IN" dirty="0"/>
              <a:t>. Then, set </a:t>
            </a:r>
            <a:r>
              <a:rPr lang="en-IN" b="1" dirty="0"/>
              <a:t>head</a:t>
            </a:r>
            <a:r>
              <a:rPr lang="en-IN" dirty="0"/>
              <a:t> = </a:t>
            </a:r>
            <a:r>
              <a:rPr lang="en-IN" b="1" dirty="0"/>
              <a:t>NULL</a:t>
            </a:r>
            <a:r>
              <a:rPr lang="en-IN" dirty="0"/>
              <a:t> and delete </a:t>
            </a:r>
            <a:r>
              <a:rPr lang="en-IN" b="1" dirty="0"/>
              <a:t>temp1</a:t>
            </a:r>
            <a:r>
              <a:rPr lang="en-IN" dirty="0"/>
              <a:t>. And terminate the function. (Setting </a:t>
            </a:r>
            <a:r>
              <a:rPr lang="en-IN" b="1" dirty="0"/>
              <a:t>Empty</a:t>
            </a:r>
            <a:r>
              <a:rPr lang="en-IN" dirty="0"/>
              <a:t> list condition)</a:t>
            </a:r>
          </a:p>
          <a:p>
            <a:r>
              <a:rPr lang="en-IN" b="1" dirty="0"/>
              <a:t>Step 6 - </a:t>
            </a:r>
            <a:r>
              <a:rPr lang="en-IN" dirty="0"/>
              <a:t>If it is </a:t>
            </a:r>
            <a:r>
              <a:rPr lang="en-IN" b="1" dirty="0"/>
              <a:t>FALSE</a:t>
            </a:r>
            <a:r>
              <a:rPr lang="en-IN" dirty="0"/>
              <a:t>. Then, set '</a:t>
            </a:r>
            <a:r>
              <a:rPr lang="en-IN" b="1" dirty="0"/>
              <a:t>temp2 = temp1 </a:t>
            </a:r>
            <a:r>
              <a:rPr lang="en-IN" dirty="0"/>
              <a:t>' and move </a:t>
            </a:r>
            <a:r>
              <a:rPr lang="en-IN" b="1" dirty="0"/>
              <a:t>temp1</a:t>
            </a:r>
            <a:r>
              <a:rPr lang="en-IN" dirty="0"/>
              <a:t> to its next node. Repeat the same until it reaches to the last node in the list. (until </a:t>
            </a:r>
            <a:r>
              <a:rPr lang="en-IN" b="1" dirty="0"/>
              <a:t>temp1 → next</a:t>
            </a:r>
            <a:r>
              <a:rPr lang="en-IN" dirty="0"/>
              <a:t> == </a:t>
            </a:r>
            <a:r>
              <a:rPr lang="en-IN" b="1" dirty="0"/>
              <a:t>NULL</a:t>
            </a:r>
            <a:r>
              <a:rPr lang="en-IN" dirty="0"/>
              <a:t>)</a:t>
            </a:r>
          </a:p>
          <a:p>
            <a:r>
              <a:rPr lang="en-IN" b="1" dirty="0"/>
              <a:t>Step 7 - </a:t>
            </a:r>
            <a:r>
              <a:rPr lang="en-IN" dirty="0"/>
              <a:t>Finally, Set </a:t>
            </a:r>
            <a:r>
              <a:rPr lang="en-IN" b="1" dirty="0"/>
              <a:t>temp2 → next </a:t>
            </a:r>
            <a:r>
              <a:rPr lang="en-IN" dirty="0"/>
              <a:t>= </a:t>
            </a:r>
            <a:r>
              <a:rPr lang="en-IN" b="1" dirty="0"/>
              <a:t>NULL</a:t>
            </a:r>
            <a:r>
              <a:rPr lang="en-IN" dirty="0"/>
              <a:t> and delete </a:t>
            </a:r>
            <a:r>
              <a:rPr lang="en-IN" b="1" dirty="0"/>
              <a:t>temp1</a:t>
            </a:r>
            <a:r>
              <a:rPr lang="en-IN" dirty="0"/>
              <a:t>.</a:t>
            </a:r>
          </a:p>
          <a:p>
            <a:pPr marL="0" indent="0">
              <a:buNone/>
            </a:pPr>
            <a:endParaRPr lang="en-IN" dirty="0"/>
          </a:p>
        </p:txBody>
      </p:sp>
    </p:spTree>
    <p:extLst>
      <p:ext uri="{BB962C8B-B14F-4D97-AF65-F5344CB8AC3E}">
        <p14:creationId xmlns:p14="http://schemas.microsoft.com/office/powerpoint/2010/main" xmlns="" val="2779667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C543E-7E17-44D0-A533-8801493DACB5}"/>
              </a:ext>
            </a:extLst>
          </p:cNvPr>
          <p:cNvSpPr>
            <a:spLocks noGrp="1"/>
          </p:cNvSpPr>
          <p:nvPr>
            <p:ph type="title"/>
          </p:nvPr>
        </p:nvSpPr>
        <p:spPr/>
        <p:txBody>
          <a:bodyPr>
            <a:normAutofit/>
          </a:bodyPr>
          <a:lstStyle/>
          <a:p>
            <a:r>
              <a:rPr lang="en-IN" dirty="0">
                <a:effectLst/>
              </a:rPr>
              <a:t>Deleting a Specific Node from the list</a:t>
            </a:r>
            <a:endParaRPr lang="en-IN" dirty="0"/>
          </a:p>
        </p:txBody>
      </p:sp>
      <p:sp>
        <p:nvSpPr>
          <p:cNvPr id="3" name="Content Placeholder 2">
            <a:extLst>
              <a:ext uri="{FF2B5EF4-FFF2-40B4-BE49-F238E27FC236}">
                <a16:creationId xmlns:a16="http://schemas.microsoft.com/office/drawing/2014/main" xmlns="" id="{551EE0E6-9E4D-4835-BC14-0905B56AA1D8}"/>
              </a:ext>
            </a:extLst>
          </p:cNvPr>
          <p:cNvSpPr>
            <a:spLocks noGrp="1"/>
          </p:cNvSpPr>
          <p:nvPr>
            <p:ph idx="1"/>
          </p:nvPr>
        </p:nvSpPr>
        <p:spPr/>
        <p:txBody>
          <a:bodyPr>
            <a:normAutofit fontScale="85000" lnSpcReduction="10000"/>
          </a:bodyPr>
          <a:lstStyle/>
          <a:p>
            <a:pPr marL="0" indent="0">
              <a:buNone/>
            </a:pPr>
            <a:r>
              <a:rPr lang="en-IN" dirty="0"/>
              <a:t>We can use the following steps to delete a specific node from the single linked list...</a:t>
            </a:r>
          </a:p>
          <a:p>
            <a:pPr marL="0" indent="0">
              <a:buNone/>
            </a:pPr>
            <a:endParaRPr lang="en-IN" dirty="0"/>
          </a:p>
          <a:p>
            <a:r>
              <a:rPr lang="en-IN" b="1" dirty="0"/>
              <a:t>Step 1 - </a:t>
            </a:r>
            <a:r>
              <a:rPr lang="en-IN" dirty="0"/>
              <a:t>Check whether list is </a:t>
            </a:r>
            <a:r>
              <a:rPr lang="en-IN" b="1" dirty="0"/>
              <a:t>Empty</a:t>
            </a:r>
            <a:r>
              <a:rPr lang="en-IN" dirty="0"/>
              <a:t> (</a:t>
            </a:r>
            <a:r>
              <a:rPr lang="en-IN" b="1" dirty="0"/>
              <a:t>head</a:t>
            </a:r>
            <a:r>
              <a:rPr lang="en-IN" dirty="0"/>
              <a:t> == </a:t>
            </a:r>
            <a:r>
              <a:rPr lang="en-IN" b="1" dirty="0"/>
              <a:t>NULL</a:t>
            </a:r>
            <a:r>
              <a:rPr lang="en-IN" dirty="0"/>
              <a:t>)</a:t>
            </a:r>
          </a:p>
          <a:p>
            <a:r>
              <a:rPr lang="en-IN" b="1" dirty="0"/>
              <a:t>Step 2 - </a:t>
            </a:r>
            <a:r>
              <a:rPr lang="en-IN" dirty="0"/>
              <a:t>If it is </a:t>
            </a:r>
            <a:r>
              <a:rPr lang="en-IN" b="1" dirty="0"/>
              <a:t>Empty</a:t>
            </a:r>
            <a:r>
              <a:rPr lang="en-IN" dirty="0"/>
              <a:t> then, display </a:t>
            </a:r>
            <a:r>
              <a:rPr lang="en-IN" b="1" dirty="0"/>
              <a:t>'List is Empty!!! Deletion is not possible'</a:t>
            </a:r>
            <a:r>
              <a:rPr lang="en-IN" dirty="0"/>
              <a:t> and terminate the function.</a:t>
            </a:r>
          </a:p>
          <a:p>
            <a:r>
              <a:rPr lang="en-IN" b="1" dirty="0"/>
              <a:t>Step 3 - </a:t>
            </a:r>
            <a:r>
              <a:rPr lang="en-IN" dirty="0"/>
              <a:t>If it is </a:t>
            </a:r>
            <a:r>
              <a:rPr lang="en-IN" b="1" dirty="0"/>
              <a:t>Not Empty</a:t>
            </a:r>
            <a:r>
              <a:rPr lang="en-IN" dirty="0"/>
              <a:t> then, define two Node pointers </a:t>
            </a:r>
            <a:r>
              <a:rPr lang="en-IN" b="1" dirty="0"/>
              <a:t>'temp1'</a:t>
            </a:r>
            <a:r>
              <a:rPr lang="en-IN" dirty="0"/>
              <a:t> and '</a:t>
            </a:r>
            <a:r>
              <a:rPr lang="en-IN" b="1" dirty="0"/>
              <a:t>temp2</a:t>
            </a:r>
            <a:r>
              <a:rPr lang="en-IN" dirty="0"/>
              <a:t>' and initialize '</a:t>
            </a:r>
            <a:r>
              <a:rPr lang="en-IN" b="1" dirty="0"/>
              <a:t>temp1</a:t>
            </a:r>
            <a:r>
              <a:rPr lang="en-IN" dirty="0"/>
              <a:t>' with </a:t>
            </a:r>
            <a:r>
              <a:rPr lang="en-IN" b="1" dirty="0"/>
              <a:t>head</a:t>
            </a:r>
            <a:r>
              <a:rPr lang="en-IN" dirty="0"/>
              <a:t>.</a:t>
            </a:r>
          </a:p>
          <a:p>
            <a:r>
              <a:rPr lang="en-IN" b="1" dirty="0"/>
              <a:t>Step 4 - </a:t>
            </a:r>
            <a:r>
              <a:rPr lang="en-IN" dirty="0"/>
              <a:t>Keep moving the </a:t>
            </a:r>
            <a:r>
              <a:rPr lang="en-IN" b="1" dirty="0"/>
              <a:t>temp1</a:t>
            </a:r>
            <a:r>
              <a:rPr lang="en-IN" dirty="0"/>
              <a:t> until it reaches to the exact node to be deleted or to the last node. And every time set '</a:t>
            </a:r>
            <a:r>
              <a:rPr lang="en-IN" b="1" dirty="0"/>
              <a:t>temp2 = temp1</a:t>
            </a:r>
            <a:r>
              <a:rPr lang="en-IN" dirty="0"/>
              <a:t>' before moving the '</a:t>
            </a:r>
            <a:r>
              <a:rPr lang="en-IN" b="1" dirty="0"/>
              <a:t>temp1</a:t>
            </a:r>
            <a:r>
              <a:rPr lang="en-IN" dirty="0"/>
              <a:t>' to its next node.</a:t>
            </a:r>
          </a:p>
          <a:p>
            <a:r>
              <a:rPr lang="en-IN" b="1" dirty="0"/>
              <a:t>Step 5 - </a:t>
            </a:r>
            <a:r>
              <a:rPr lang="en-IN" dirty="0"/>
              <a:t>If it is reached to the last node then display </a:t>
            </a:r>
            <a:r>
              <a:rPr lang="en-IN" b="1" dirty="0"/>
              <a:t>'Given node not found in the list! Deletion not possible!!!'</a:t>
            </a:r>
            <a:r>
              <a:rPr lang="en-IN" dirty="0"/>
              <a:t>. And terminate the function.</a:t>
            </a:r>
          </a:p>
          <a:p>
            <a:endParaRPr lang="en-IN" dirty="0"/>
          </a:p>
        </p:txBody>
      </p:sp>
    </p:spTree>
    <p:extLst>
      <p:ext uri="{BB962C8B-B14F-4D97-AF65-F5344CB8AC3E}">
        <p14:creationId xmlns:p14="http://schemas.microsoft.com/office/powerpoint/2010/main" xmlns="" val="216557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35D6A-6C97-4C08-BB42-1A8071D099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FDE1D4A-C31B-4549-AE97-7F29C46BCD2E}"/>
              </a:ext>
            </a:extLst>
          </p:cNvPr>
          <p:cNvSpPr>
            <a:spLocks noGrp="1"/>
          </p:cNvSpPr>
          <p:nvPr>
            <p:ph idx="1"/>
          </p:nvPr>
        </p:nvSpPr>
        <p:spPr/>
        <p:txBody>
          <a:bodyPr>
            <a:normAutofit fontScale="85000" lnSpcReduction="20000"/>
          </a:bodyPr>
          <a:lstStyle/>
          <a:p>
            <a:r>
              <a:rPr lang="en-IN" b="1" dirty="0"/>
              <a:t>Step 6 - </a:t>
            </a:r>
            <a:r>
              <a:rPr lang="en-IN" dirty="0"/>
              <a:t>If it is reached to the exact node which we want to delete, then check whether list is having only one node or not</a:t>
            </a:r>
          </a:p>
          <a:p>
            <a:r>
              <a:rPr lang="en-IN" b="1" dirty="0"/>
              <a:t>Step 7 - </a:t>
            </a:r>
            <a:r>
              <a:rPr lang="en-IN" dirty="0"/>
              <a:t>If list has only one node and that is the node to be deleted, then set </a:t>
            </a:r>
            <a:r>
              <a:rPr lang="en-IN" b="1" dirty="0"/>
              <a:t>head</a:t>
            </a:r>
            <a:r>
              <a:rPr lang="en-IN" dirty="0"/>
              <a:t> = </a:t>
            </a:r>
            <a:r>
              <a:rPr lang="en-IN" b="1" dirty="0"/>
              <a:t>NULL</a:t>
            </a:r>
            <a:r>
              <a:rPr lang="en-IN" dirty="0"/>
              <a:t> and delete </a:t>
            </a:r>
            <a:r>
              <a:rPr lang="en-IN" b="1" dirty="0"/>
              <a:t>temp1</a:t>
            </a:r>
            <a:r>
              <a:rPr lang="en-IN" dirty="0"/>
              <a:t> (</a:t>
            </a:r>
            <a:r>
              <a:rPr lang="en-IN" b="1" dirty="0"/>
              <a:t>free(temp1)</a:t>
            </a:r>
            <a:r>
              <a:rPr lang="en-IN" dirty="0"/>
              <a:t>).</a:t>
            </a:r>
          </a:p>
          <a:p>
            <a:r>
              <a:rPr lang="en-IN" b="1" dirty="0"/>
              <a:t>Step 8 - </a:t>
            </a:r>
            <a:r>
              <a:rPr lang="en-IN" dirty="0"/>
              <a:t>If list contains multiple nodes, then check whether </a:t>
            </a:r>
            <a:r>
              <a:rPr lang="en-IN" b="1" dirty="0"/>
              <a:t>temp1</a:t>
            </a:r>
            <a:r>
              <a:rPr lang="en-IN" dirty="0"/>
              <a:t> is the first node in the list (</a:t>
            </a:r>
            <a:r>
              <a:rPr lang="en-IN" b="1" dirty="0"/>
              <a:t>temp1 == head</a:t>
            </a:r>
            <a:r>
              <a:rPr lang="en-IN" dirty="0"/>
              <a:t>).</a:t>
            </a:r>
          </a:p>
          <a:p>
            <a:r>
              <a:rPr lang="en-IN" b="1" dirty="0"/>
              <a:t>Step 9 - </a:t>
            </a:r>
            <a:r>
              <a:rPr lang="en-IN" dirty="0"/>
              <a:t>If </a:t>
            </a:r>
            <a:r>
              <a:rPr lang="en-IN" b="1" dirty="0"/>
              <a:t>temp1</a:t>
            </a:r>
            <a:r>
              <a:rPr lang="en-IN" dirty="0"/>
              <a:t> is the first node then move the </a:t>
            </a:r>
            <a:r>
              <a:rPr lang="en-IN" b="1" dirty="0"/>
              <a:t>head</a:t>
            </a:r>
            <a:r>
              <a:rPr lang="en-IN" dirty="0"/>
              <a:t> to the next node (</a:t>
            </a:r>
            <a:r>
              <a:rPr lang="en-IN" b="1" dirty="0"/>
              <a:t>head = head → next</a:t>
            </a:r>
            <a:r>
              <a:rPr lang="en-IN" dirty="0"/>
              <a:t>) and delete </a:t>
            </a:r>
            <a:r>
              <a:rPr lang="en-IN" b="1" dirty="0"/>
              <a:t>temp1</a:t>
            </a:r>
            <a:r>
              <a:rPr lang="en-IN" dirty="0"/>
              <a:t>.</a:t>
            </a:r>
          </a:p>
          <a:p>
            <a:r>
              <a:rPr lang="en-IN" b="1" dirty="0"/>
              <a:t>Step 10 - </a:t>
            </a:r>
            <a:r>
              <a:rPr lang="en-IN" dirty="0"/>
              <a:t>If </a:t>
            </a:r>
            <a:r>
              <a:rPr lang="en-IN" b="1" dirty="0"/>
              <a:t>temp1</a:t>
            </a:r>
            <a:r>
              <a:rPr lang="en-IN" dirty="0"/>
              <a:t> is not first node then check whether it is last node in the list (</a:t>
            </a:r>
            <a:r>
              <a:rPr lang="en-IN" b="1" dirty="0"/>
              <a:t>temp1 → next == NULL</a:t>
            </a:r>
            <a:r>
              <a:rPr lang="en-IN" dirty="0"/>
              <a:t>).</a:t>
            </a:r>
          </a:p>
          <a:p>
            <a:r>
              <a:rPr lang="en-IN" b="1" dirty="0"/>
              <a:t>Step 11 - </a:t>
            </a:r>
            <a:r>
              <a:rPr lang="en-IN" dirty="0"/>
              <a:t>If </a:t>
            </a:r>
            <a:r>
              <a:rPr lang="en-IN" b="1" dirty="0"/>
              <a:t>temp1</a:t>
            </a:r>
            <a:r>
              <a:rPr lang="en-IN" dirty="0"/>
              <a:t> is last node then set </a:t>
            </a:r>
            <a:r>
              <a:rPr lang="en-IN" b="1" dirty="0"/>
              <a:t>temp2 → next</a:t>
            </a:r>
            <a:r>
              <a:rPr lang="en-IN" dirty="0"/>
              <a:t> = </a:t>
            </a:r>
            <a:r>
              <a:rPr lang="en-IN" b="1" dirty="0"/>
              <a:t>NULL</a:t>
            </a:r>
            <a:r>
              <a:rPr lang="en-IN" dirty="0"/>
              <a:t> and delete </a:t>
            </a:r>
            <a:r>
              <a:rPr lang="en-IN" b="1" dirty="0"/>
              <a:t>temp1</a:t>
            </a:r>
            <a:r>
              <a:rPr lang="en-IN" dirty="0"/>
              <a:t> (</a:t>
            </a:r>
            <a:r>
              <a:rPr lang="en-IN" b="1" dirty="0"/>
              <a:t>free(temp1)</a:t>
            </a:r>
            <a:r>
              <a:rPr lang="en-IN" dirty="0"/>
              <a:t>).</a:t>
            </a:r>
          </a:p>
          <a:p>
            <a:r>
              <a:rPr lang="en-IN" b="1" dirty="0"/>
              <a:t>Step 12 - </a:t>
            </a:r>
            <a:r>
              <a:rPr lang="en-IN" dirty="0"/>
              <a:t>If </a:t>
            </a:r>
            <a:r>
              <a:rPr lang="en-IN" b="1" dirty="0"/>
              <a:t>temp1</a:t>
            </a:r>
            <a:r>
              <a:rPr lang="en-IN" dirty="0"/>
              <a:t> is not first node and not last node then set </a:t>
            </a:r>
            <a:r>
              <a:rPr lang="en-IN" b="1" dirty="0"/>
              <a:t>temp2 → next</a:t>
            </a:r>
            <a:r>
              <a:rPr lang="en-IN" dirty="0"/>
              <a:t> = </a:t>
            </a:r>
            <a:r>
              <a:rPr lang="en-IN" b="1" dirty="0"/>
              <a:t>temp1 → next</a:t>
            </a:r>
            <a:r>
              <a:rPr lang="en-IN" dirty="0"/>
              <a:t> and delete </a:t>
            </a:r>
            <a:r>
              <a:rPr lang="en-IN" b="1" dirty="0"/>
              <a:t>temp1</a:t>
            </a:r>
            <a:r>
              <a:rPr lang="en-IN" dirty="0"/>
              <a:t> (</a:t>
            </a:r>
            <a:r>
              <a:rPr lang="en-IN" b="1" dirty="0"/>
              <a:t>free(temp1)</a:t>
            </a:r>
            <a:r>
              <a:rPr lang="en-IN" dirty="0"/>
              <a:t>).</a:t>
            </a:r>
          </a:p>
          <a:p>
            <a:endParaRPr lang="en-IN" dirty="0"/>
          </a:p>
        </p:txBody>
      </p:sp>
    </p:spTree>
    <p:extLst>
      <p:ext uri="{BB962C8B-B14F-4D97-AF65-F5344CB8AC3E}">
        <p14:creationId xmlns:p14="http://schemas.microsoft.com/office/powerpoint/2010/main" xmlns="" val="300892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GDB</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DE9C2-DB03-462C-AFF3-5722FEFB91FC}"/>
              </a:ext>
            </a:extLst>
          </p:cNvPr>
          <p:cNvSpPr>
            <a:spLocks noGrp="1"/>
          </p:cNvSpPr>
          <p:nvPr>
            <p:ph type="title"/>
          </p:nvPr>
        </p:nvSpPr>
        <p:spPr/>
        <p:txBody>
          <a:bodyPr>
            <a:normAutofit/>
          </a:bodyPr>
          <a:lstStyle/>
          <a:p>
            <a:r>
              <a:rPr lang="en-IN" b="1" dirty="0">
                <a:effectLst/>
              </a:rPr>
              <a:t>What is GDB?</a:t>
            </a:r>
            <a:endParaRPr lang="en-IN" dirty="0"/>
          </a:p>
        </p:txBody>
      </p:sp>
      <p:sp>
        <p:nvSpPr>
          <p:cNvPr id="3" name="Content Placeholder 2">
            <a:extLst>
              <a:ext uri="{FF2B5EF4-FFF2-40B4-BE49-F238E27FC236}">
                <a16:creationId xmlns:a16="http://schemas.microsoft.com/office/drawing/2014/main" xmlns="" id="{5D031619-D265-49FA-93A3-992B68077FD6}"/>
              </a:ext>
            </a:extLst>
          </p:cNvPr>
          <p:cNvSpPr>
            <a:spLocks noGrp="1"/>
          </p:cNvSpPr>
          <p:nvPr>
            <p:ph idx="1"/>
          </p:nvPr>
        </p:nvSpPr>
        <p:spPr/>
        <p:txBody>
          <a:bodyPr>
            <a:normAutofit fontScale="85000" lnSpcReduction="20000"/>
          </a:bodyPr>
          <a:lstStyle/>
          <a:p>
            <a:r>
              <a:rPr lang="en-IN" dirty="0"/>
              <a:t>GDB, the GNU Project debugger, allows you to see what is going on `inside' another program while it executes -- or what another program was doing at the moment it crashed.</a:t>
            </a:r>
          </a:p>
          <a:p>
            <a:r>
              <a:rPr lang="en-IN" dirty="0"/>
              <a:t>GDB can do four main kinds of things (plus other things in support of these) to help you catch bugs in the act:</a:t>
            </a:r>
          </a:p>
          <a:p>
            <a:r>
              <a:rPr lang="en-IN" dirty="0"/>
              <a:t>Start your program, specifying anything that might affect its </a:t>
            </a:r>
            <a:r>
              <a:rPr lang="en-IN" dirty="0" err="1"/>
              <a:t>behavior</a:t>
            </a:r>
            <a:r>
              <a:rPr lang="en-IN" dirty="0"/>
              <a:t>.</a:t>
            </a:r>
          </a:p>
          <a:p>
            <a:r>
              <a:rPr lang="en-IN" dirty="0"/>
              <a:t>Make your program stop on specified conditions.</a:t>
            </a:r>
          </a:p>
          <a:p>
            <a:r>
              <a:rPr lang="en-IN" dirty="0"/>
              <a:t>Examine what has happened, when your program has stopped.</a:t>
            </a:r>
          </a:p>
          <a:p>
            <a:r>
              <a:rPr lang="en-IN" dirty="0"/>
              <a:t>Change things in your program, so you can experiment with correcting the effects of one bug and go on to learn about another.</a:t>
            </a:r>
          </a:p>
          <a:p>
            <a:r>
              <a:rPr lang="en-IN" dirty="0"/>
              <a:t>Those programs might be executing on the same machine as GDB (native), on another machine (remote), or on a simulator. GDB can run on most popular UNIX and Microsoft Windows variants, as well as on Mac OS X.</a:t>
            </a:r>
          </a:p>
        </p:txBody>
      </p:sp>
    </p:spTree>
    <p:extLst>
      <p:ext uri="{BB962C8B-B14F-4D97-AF65-F5344CB8AC3E}">
        <p14:creationId xmlns:p14="http://schemas.microsoft.com/office/powerpoint/2010/main" xmlns="" val="2976289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1C4D0-5585-4645-AB81-EB7824AAC5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1C7348F-6E96-48EA-B7A8-9E2C2710C4DB}"/>
              </a:ext>
            </a:extLst>
          </p:cNvPr>
          <p:cNvSpPr>
            <a:spLocks noGrp="1"/>
          </p:cNvSpPr>
          <p:nvPr>
            <p:ph idx="1"/>
          </p:nvPr>
        </p:nvSpPr>
        <p:spPr/>
        <p:txBody>
          <a:bodyPr/>
          <a:lstStyle/>
          <a:p>
            <a:r>
              <a:rPr lang="en-IN" dirty="0"/>
              <a:t>Additional steps required during compilation to help you use </a:t>
            </a:r>
            <a:r>
              <a:rPr lang="en-IN" dirty="0" err="1"/>
              <a:t>gdb</a:t>
            </a:r>
            <a:r>
              <a:rPr lang="en-IN" dirty="0"/>
              <a:t> Normally, you would compile a program like: </a:t>
            </a:r>
          </a:p>
          <a:p>
            <a:r>
              <a:rPr lang="en-IN" dirty="0" err="1"/>
              <a:t>gcc</a:t>
            </a:r>
            <a:r>
              <a:rPr lang="en-IN" dirty="0"/>
              <a:t> [flags] -o </a:t>
            </a:r>
          </a:p>
          <a:p>
            <a:r>
              <a:rPr lang="en-IN" dirty="0"/>
              <a:t>For example: </a:t>
            </a:r>
            <a:r>
              <a:rPr lang="en-IN" dirty="0" err="1"/>
              <a:t>gcc</a:t>
            </a:r>
            <a:r>
              <a:rPr lang="en-IN" dirty="0"/>
              <a:t> – o </a:t>
            </a:r>
            <a:r>
              <a:rPr lang="en-IN" dirty="0" err="1"/>
              <a:t>outfile</a:t>
            </a:r>
            <a:r>
              <a:rPr lang="en-IN" dirty="0"/>
              <a:t> src1.c src2.c </a:t>
            </a:r>
          </a:p>
          <a:p>
            <a:r>
              <a:rPr lang="en-IN" dirty="0"/>
              <a:t>Now you add a -g option to enable built-in debugging support (which </a:t>
            </a:r>
            <a:r>
              <a:rPr lang="en-IN" dirty="0" err="1"/>
              <a:t>gdb</a:t>
            </a:r>
            <a:r>
              <a:rPr lang="en-IN" dirty="0"/>
              <a:t> needs): </a:t>
            </a:r>
          </a:p>
          <a:p>
            <a:r>
              <a:rPr lang="en-IN" dirty="0" err="1"/>
              <a:t>gcc</a:t>
            </a:r>
            <a:r>
              <a:rPr lang="en-IN" dirty="0"/>
              <a:t> [other flags] -g -o </a:t>
            </a:r>
          </a:p>
        </p:txBody>
      </p:sp>
    </p:spTree>
    <p:extLst>
      <p:ext uri="{BB962C8B-B14F-4D97-AF65-F5344CB8AC3E}">
        <p14:creationId xmlns:p14="http://schemas.microsoft.com/office/powerpoint/2010/main" xmlns="" val="115010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FEA6A-484D-4C1F-BB54-E57923C9887C}"/>
              </a:ext>
            </a:extLst>
          </p:cNvPr>
          <p:cNvSpPr>
            <a:spLocks noGrp="1"/>
          </p:cNvSpPr>
          <p:nvPr>
            <p:ph type="title"/>
          </p:nvPr>
        </p:nvSpPr>
        <p:spPr/>
        <p:txBody>
          <a:bodyPr/>
          <a:lstStyle/>
          <a:p>
            <a:r>
              <a:rPr lang="en-IN" dirty="0"/>
              <a:t>Starting up “</a:t>
            </a:r>
            <a:r>
              <a:rPr lang="en-IN" dirty="0" err="1"/>
              <a:t>gdb</a:t>
            </a:r>
            <a:r>
              <a:rPr lang="en-IN" dirty="0"/>
              <a:t>”</a:t>
            </a:r>
          </a:p>
        </p:txBody>
      </p:sp>
      <p:sp>
        <p:nvSpPr>
          <p:cNvPr id="3" name="Content Placeholder 2">
            <a:extLst>
              <a:ext uri="{FF2B5EF4-FFF2-40B4-BE49-F238E27FC236}">
                <a16:creationId xmlns:a16="http://schemas.microsoft.com/office/drawing/2014/main" xmlns="" id="{777A5843-18B4-4DF4-9B35-0C12FE374D77}"/>
              </a:ext>
            </a:extLst>
          </p:cNvPr>
          <p:cNvSpPr>
            <a:spLocks noGrp="1"/>
          </p:cNvSpPr>
          <p:nvPr>
            <p:ph idx="1"/>
          </p:nvPr>
        </p:nvSpPr>
        <p:spPr/>
        <p:txBody>
          <a:bodyPr/>
          <a:lstStyle/>
          <a:p>
            <a:r>
              <a:rPr lang="en-IN" dirty="0"/>
              <a:t>Just try “</a:t>
            </a:r>
            <a:r>
              <a:rPr lang="en-IN" dirty="0" err="1"/>
              <a:t>gdb</a:t>
            </a:r>
            <a:r>
              <a:rPr lang="en-IN" dirty="0"/>
              <a:t>” or “</a:t>
            </a:r>
            <a:r>
              <a:rPr lang="en-IN" dirty="0" err="1"/>
              <a:t>gdb</a:t>
            </a:r>
            <a:r>
              <a:rPr lang="en-IN" dirty="0"/>
              <a:t> </a:t>
            </a:r>
            <a:r>
              <a:rPr lang="en-IN" dirty="0" err="1"/>
              <a:t>outfile</a:t>
            </a:r>
            <a:r>
              <a:rPr lang="en-IN" dirty="0"/>
              <a:t>” You’ll get a prompt that looks like this: </a:t>
            </a:r>
          </a:p>
          <a:p>
            <a:r>
              <a:rPr lang="en-IN" dirty="0"/>
              <a:t>(</a:t>
            </a:r>
            <a:r>
              <a:rPr lang="en-IN" dirty="0" err="1"/>
              <a:t>gdb</a:t>
            </a:r>
            <a:r>
              <a:rPr lang="en-IN" dirty="0"/>
              <a:t>) If you didn’t specify a program to debug, you’ll have to load it in now: (</a:t>
            </a:r>
            <a:r>
              <a:rPr lang="en-IN" dirty="0" err="1"/>
              <a:t>gdb</a:t>
            </a:r>
            <a:r>
              <a:rPr lang="en-IN" dirty="0"/>
              <a:t>) file </a:t>
            </a:r>
            <a:r>
              <a:rPr lang="en-IN" dirty="0" err="1"/>
              <a:t>outfile</a:t>
            </a:r>
            <a:r>
              <a:rPr lang="en-IN" dirty="0"/>
              <a:t> Here, </a:t>
            </a:r>
            <a:r>
              <a:rPr lang="en-IN" dirty="0" err="1"/>
              <a:t>outfile</a:t>
            </a:r>
            <a:r>
              <a:rPr lang="en-IN" dirty="0"/>
              <a:t> is the program you want to load, and “file” is the command to load it. </a:t>
            </a:r>
          </a:p>
          <a:p>
            <a:r>
              <a:rPr lang="en-IN" dirty="0" err="1"/>
              <a:t>gdb</a:t>
            </a:r>
            <a:r>
              <a:rPr lang="en-IN" dirty="0"/>
              <a:t> has an interactive shell, much like the one you use as soon as you log into the </a:t>
            </a:r>
            <a:r>
              <a:rPr lang="en-IN" dirty="0" err="1"/>
              <a:t>linux</a:t>
            </a:r>
            <a:r>
              <a:rPr lang="en-IN" dirty="0"/>
              <a:t> systems. </a:t>
            </a:r>
          </a:p>
          <a:p>
            <a:r>
              <a:rPr lang="en-IN" dirty="0"/>
              <a:t>It can recall history with the arrow keys, auto-complete words (most of the time) with the TAB key, and has other nice features.</a:t>
            </a:r>
          </a:p>
        </p:txBody>
      </p:sp>
    </p:spTree>
    <p:extLst>
      <p:ext uri="{BB962C8B-B14F-4D97-AF65-F5344CB8AC3E}">
        <p14:creationId xmlns:p14="http://schemas.microsoft.com/office/powerpoint/2010/main" xmlns="" val="3927134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46F5D-532B-4621-8056-0076F492937A}"/>
              </a:ext>
            </a:extLst>
          </p:cNvPr>
          <p:cNvSpPr>
            <a:spLocks noGrp="1"/>
          </p:cNvSpPr>
          <p:nvPr>
            <p:ph type="title"/>
          </p:nvPr>
        </p:nvSpPr>
        <p:spPr/>
        <p:txBody>
          <a:bodyPr/>
          <a:lstStyle/>
          <a:p>
            <a:r>
              <a:rPr lang="en-US" dirty="0"/>
              <a:t>Run the program</a:t>
            </a:r>
            <a:endParaRPr lang="en-IN" dirty="0"/>
          </a:p>
        </p:txBody>
      </p:sp>
      <p:sp>
        <p:nvSpPr>
          <p:cNvPr id="3" name="Content Placeholder 2">
            <a:extLst>
              <a:ext uri="{FF2B5EF4-FFF2-40B4-BE49-F238E27FC236}">
                <a16:creationId xmlns:a16="http://schemas.microsoft.com/office/drawing/2014/main" xmlns="" id="{EB6FB0F3-3978-4FA8-B17D-C8BBC116BEAE}"/>
              </a:ext>
            </a:extLst>
          </p:cNvPr>
          <p:cNvSpPr>
            <a:spLocks noGrp="1"/>
          </p:cNvSpPr>
          <p:nvPr>
            <p:ph idx="1"/>
          </p:nvPr>
        </p:nvSpPr>
        <p:spPr/>
        <p:txBody>
          <a:bodyPr/>
          <a:lstStyle/>
          <a:p>
            <a:r>
              <a:rPr lang="en-IN" dirty="0"/>
              <a:t>To run the program, just use: (</a:t>
            </a:r>
            <a:r>
              <a:rPr lang="en-IN" dirty="0" err="1"/>
              <a:t>gdb</a:t>
            </a:r>
            <a:r>
              <a:rPr lang="en-IN" dirty="0"/>
              <a:t>) run This runs the program. If it has no serious problems (i.e. the normal program didn’t get a segmentation fault, etc.), the program should run fine here too. </a:t>
            </a:r>
          </a:p>
          <a:p>
            <a:r>
              <a:rPr lang="en-IN" dirty="0"/>
              <a:t>If the program did have issues, then you (should) get some useful information like the line number where it crashed, and parameters to the function that caused the error: Program received signal SIGSEGV, Segmentation fault. 0x0000000000400524 in sum array region (</a:t>
            </a:r>
            <a:r>
              <a:rPr lang="en-IN" dirty="0" err="1"/>
              <a:t>arr</a:t>
            </a:r>
            <a:r>
              <a:rPr lang="en-IN" dirty="0"/>
              <a:t>=0x7fffc902a270, r1=2, c1=5, r2=4, c2=6) at sum-array-region2.c:12</a:t>
            </a:r>
          </a:p>
        </p:txBody>
      </p:sp>
    </p:spTree>
    <p:extLst>
      <p:ext uri="{BB962C8B-B14F-4D97-AF65-F5344CB8AC3E}">
        <p14:creationId xmlns:p14="http://schemas.microsoft.com/office/powerpoint/2010/main" xmlns="" val="1836400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2276E-BCD0-4F69-B671-C08411021B6A}"/>
              </a:ext>
            </a:extLst>
          </p:cNvPr>
          <p:cNvSpPr>
            <a:spLocks noGrp="1"/>
          </p:cNvSpPr>
          <p:nvPr>
            <p:ph type="title"/>
          </p:nvPr>
        </p:nvSpPr>
        <p:spPr/>
        <p:txBody>
          <a:bodyPr/>
          <a:lstStyle/>
          <a:p>
            <a:r>
              <a:rPr lang="en-US" dirty="0"/>
              <a:t>Important </a:t>
            </a:r>
            <a:r>
              <a:rPr lang="en-US" dirty="0" err="1"/>
              <a:t>gdb</a:t>
            </a:r>
            <a:r>
              <a:rPr lang="en-US" dirty="0"/>
              <a:t> commands</a:t>
            </a:r>
            <a:endParaRPr lang="en-IN" dirty="0"/>
          </a:p>
        </p:txBody>
      </p:sp>
      <p:sp>
        <p:nvSpPr>
          <p:cNvPr id="3" name="Content Placeholder 2">
            <a:extLst>
              <a:ext uri="{FF2B5EF4-FFF2-40B4-BE49-F238E27FC236}">
                <a16:creationId xmlns:a16="http://schemas.microsoft.com/office/drawing/2014/main" xmlns="" id="{C910E073-15BC-4497-9B59-CD98535C892A}"/>
              </a:ext>
            </a:extLst>
          </p:cNvPr>
          <p:cNvSpPr>
            <a:spLocks noGrp="1"/>
          </p:cNvSpPr>
          <p:nvPr>
            <p:ph idx="1"/>
          </p:nvPr>
        </p:nvSpPr>
        <p:spPr/>
        <p:txBody>
          <a:bodyPr>
            <a:normAutofit/>
          </a:bodyPr>
          <a:lstStyle/>
          <a:p>
            <a:r>
              <a:rPr lang="en-IN" b="1" dirty="0"/>
              <a:t>b main</a:t>
            </a:r>
            <a:r>
              <a:rPr lang="en-IN" dirty="0"/>
              <a:t> - Puts a breakpoint at the beginning of the program</a:t>
            </a:r>
          </a:p>
          <a:p>
            <a:r>
              <a:rPr lang="en-IN" b="1" dirty="0"/>
              <a:t>b</a:t>
            </a:r>
            <a:r>
              <a:rPr lang="en-IN" dirty="0"/>
              <a:t> - Puts a breakpoint at the current line</a:t>
            </a:r>
          </a:p>
          <a:p>
            <a:r>
              <a:rPr lang="en-IN" b="1" dirty="0"/>
              <a:t>b N</a:t>
            </a:r>
            <a:r>
              <a:rPr lang="en-IN" dirty="0"/>
              <a:t> - Puts a breakpoint at line N</a:t>
            </a:r>
          </a:p>
          <a:p>
            <a:r>
              <a:rPr lang="en-IN" b="1" dirty="0"/>
              <a:t>b +N</a:t>
            </a:r>
            <a:r>
              <a:rPr lang="en-IN" dirty="0"/>
              <a:t> - Puts a breakpoint N lines down from the current line</a:t>
            </a:r>
          </a:p>
          <a:p>
            <a:r>
              <a:rPr lang="en-IN" b="1" dirty="0"/>
              <a:t>b </a:t>
            </a:r>
            <a:r>
              <a:rPr lang="en-IN" b="1" dirty="0" err="1"/>
              <a:t>fn</a:t>
            </a:r>
            <a:r>
              <a:rPr lang="en-IN" dirty="0"/>
              <a:t> - Puts a breakpoint at the beginning of function "</a:t>
            </a:r>
            <a:r>
              <a:rPr lang="en-IN" dirty="0" err="1"/>
              <a:t>fn</a:t>
            </a:r>
            <a:r>
              <a:rPr lang="en-IN" dirty="0"/>
              <a:t>"</a:t>
            </a:r>
          </a:p>
          <a:p>
            <a:r>
              <a:rPr lang="en-IN" b="1" dirty="0"/>
              <a:t>d N</a:t>
            </a:r>
            <a:r>
              <a:rPr lang="en-IN" dirty="0"/>
              <a:t> - Deletes breakpoint number N</a:t>
            </a:r>
          </a:p>
          <a:p>
            <a:r>
              <a:rPr lang="en-IN" b="1" dirty="0"/>
              <a:t>info break</a:t>
            </a:r>
            <a:r>
              <a:rPr lang="en-IN" dirty="0"/>
              <a:t> - list breakpoints</a:t>
            </a:r>
          </a:p>
          <a:p>
            <a:r>
              <a:rPr lang="en-IN" b="1" dirty="0"/>
              <a:t>r</a:t>
            </a:r>
            <a:r>
              <a:rPr lang="en-IN" dirty="0"/>
              <a:t> - Runs the program until a breakpoint or error</a:t>
            </a:r>
          </a:p>
          <a:p>
            <a:r>
              <a:rPr lang="en-IN" b="1" dirty="0"/>
              <a:t>c</a:t>
            </a:r>
            <a:r>
              <a:rPr lang="en-IN" dirty="0"/>
              <a:t> - Continues running the program until the next breakpoint or error</a:t>
            </a:r>
          </a:p>
          <a:p>
            <a:endParaRPr lang="en-IN" dirty="0"/>
          </a:p>
        </p:txBody>
      </p:sp>
    </p:spTree>
    <p:extLst>
      <p:ext uri="{BB962C8B-B14F-4D97-AF65-F5344CB8AC3E}">
        <p14:creationId xmlns:p14="http://schemas.microsoft.com/office/powerpoint/2010/main" xmlns="" val="90475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EB92E-C67E-4569-B8E2-1181E09E17FA}"/>
              </a:ext>
            </a:extLst>
          </p:cNvPr>
          <p:cNvSpPr>
            <a:spLocks noGrp="1"/>
          </p:cNvSpPr>
          <p:nvPr>
            <p:ph type="title"/>
          </p:nvPr>
        </p:nvSpPr>
        <p:spPr/>
        <p:txBody>
          <a:bodyPr/>
          <a:lstStyle/>
          <a:p>
            <a:r>
              <a:rPr lang="en-IN" dirty="0"/>
              <a:t>Linked List </a:t>
            </a:r>
          </a:p>
        </p:txBody>
      </p:sp>
      <p:sp>
        <p:nvSpPr>
          <p:cNvPr id="3" name="Content Placeholder 2">
            <a:extLst>
              <a:ext uri="{FF2B5EF4-FFF2-40B4-BE49-F238E27FC236}">
                <a16:creationId xmlns:a16="http://schemas.microsoft.com/office/drawing/2014/main" xmlns="" id="{211F5D49-129E-42CA-A386-1E94CD97E2ED}"/>
              </a:ext>
            </a:extLst>
          </p:cNvPr>
          <p:cNvSpPr>
            <a:spLocks noGrp="1"/>
          </p:cNvSpPr>
          <p:nvPr>
            <p:ph idx="1"/>
          </p:nvPr>
        </p:nvSpPr>
        <p:spPr/>
        <p:txBody>
          <a:bodyPr>
            <a:normAutofit fontScale="92500" lnSpcReduction="10000"/>
          </a:bodyPr>
          <a:lstStyle/>
          <a:p>
            <a:r>
              <a:rPr lang="en-IN" dirty="0"/>
              <a:t>When we want to work with an unknown number of data values, we use a linked list data structure to organize that data.</a:t>
            </a:r>
          </a:p>
          <a:p>
            <a:endParaRPr lang="en-IN" dirty="0"/>
          </a:p>
          <a:p>
            <a:r>
              <a:rPr lang="en-IN" dirty="0"/>
              <a:t>A linked list are connected together via links. </a:t>
            </a:r>
          </a:p>
          <a:p>
            <a:endParaRPr lang="en-IN" dirty="0"/>
          </a:p>
          <a:p>
            <a:r>
              <a:rPr lang="en-IN" dirty="0"/>
              <a:t>Linked list is a series of connected "nodes" that contains the "address" of the next node. Each node can store a data point which may be a number, a string or any other type of data.</a:t>
            </a:r>
          </a:p>
          <a:p>
            <a:endParaRPr lang="en-IN" dirty="0"/>
          </a:p>
          <a:p>
            <a:r>
              <a:rPr lang="en-IN" dirty="0"/>
              <a:t>Unlike arrays, linked list elements are not stored at contiguous location; the elements are linked using pointers. </a:t>
            </a:r>
          </a:p>
          <a:p>
            <a:pPr marL="0" indent="0">
              <a:buNone/>
            </a:pPr>
            <a:endParaRPr lang="en-IN" dirty="0"/>
          </a:p>
        </p:txBody>
      </p:sp>
    </p:spTree>
    <p:extLst>
      <p:ext uri="{BB962C8B-B14F-4D97-AF65-F5344CB8AC3E}">
        <p14:creationId xmlns:p14="http://schemas.microsoft.com/office/powerpoint/2010/main" xmlns="" val="3212458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AADF3-1CF1-4FB6-B9B4-5CC57A54F2F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AD135958-FFC1-43FB-805C-A113F689E0B8}"/>
              </a:ext>
            </a:extLst>
          </p:cNvPr>
          <p:cNvSpPr>
            <a:spLocks noGrp="1"/>
          </p:cNvSpPr>
          <p:nvPr>
            <p:ph idx="1"/>
          </p:nvPr>
        </p:nvSpPr>
        <p:spPr/>
        <p:txBody>
          <a:bodyPr>
            <a:normAutofit fontScale="92500" lnSpcReduction="10000"/>
          </a:bodyPr>
          <a:lstStyle/>
          <a:p>
            <a:r>
              <a:rPr lang="en-IN" b="1" dirty="0"/>
              <a:t>f</a:t>
            </a:r>
            <a:r>
              <a:rPr lang="en-IN" dirty="0"/>
              <a:t> - Runs until the current function is finished</a:t>
            </a:r>
          </a:p>
          <a:p>
            <a:r>
              <a:rPr lang="en-IN" b="1" dirty="0"/>
              <a:t>s</a:t>
            </a:r>
            <a:r>
              <a:rPr lang="en-IN" dirty="0"/>
              <a:t> - Runs the next line of the program</a:t>
            </a:r>
          </a:p>
          <a:p>
            <a:r>
              <a:rPr lang="en-IN" b="1" dirty="0"/>
              <a:t>s N</a:t>
            </a:r>
            <a:r>
              <a:rPr lang="en-IN" dirty="0"/>
              <a:t> - Runs the next N lines of the program</a:t>
            </a:r>
          </a:p>
          <a:p>
            <a:r>
              <a:rPr lang="en-IN" b="1" dirty="0"/>
              <a:t>n</a:t>
            </a:r>
            <a:r>
              <a:rPr lang="en-IN" dirty="0"/>
              <a:t> - Like s, but it does not step into functions</a:t>
            </a:r>
          </a:p>
          <a:p>
            <a:r>
              <a:rPr lang="en-IN" b="1" dirty="0"/>
              <a:t>u N</a:t>
            </a:r>
            <a:r>
              <a:rPr lang="en-IN" dirty="0"/>
              <a:t> - Runs until you get N lines in front of the current line</a:t>
            </a:r>
          </a:p>
          <a:p>
            <a:r>
              <a:rPr lang="en-IN" b="1" dirty="0"/>
              <a:t>p var</a:t>
            </a:r>
            <a:r>
              <a:rPr lang="en-IN" dirty="0"/>
              <a:t> - Prints the current value of the variable "var"</a:t>
            </a:r>
          </a:p>
          <a:p>
            <a:r>
              <a:rPr lang="en-IN" b="1" dirty="0" err="1"/>
              <a:t>bt</a:t>
            </a:r>
            <a:r>
              <a:rPr lang="en-IN" dirty="0"/>
              <a:t> - Prints a stack trace</a:t>
            </a:r>
          </a:p>
          <a:p>
            <a:r>
              <a:rPr lang="en-IN" b="1" dirty="0"/>
              <a:t>u</a:t>
            </a:r>
            <a:r>
              <a:rPr lang="en-IN" dirty="0"/>
              <a:t> - Goes up a level in the stack</a:t>
            </a:r>
          </a:p>
          <a:p>
            <a:r>
              <a:rPr lang="en-IN" b="1" dirty="0"/>
              <a:t>d</a:t>
            </a:r>
            <a:r>
              <a:rPr lang="en-IN" dirty="0"/>
              <a:t> - Goes down a level in the stack</a:t>
            </a:r>
          </a:p>
          <a:p>
            <a:r>
              <a:rPr lang="en-IN" b="1" dirty="0"/>
              <a:t>q</a:t>
            </a:r>
            <a:r>
              <a:rPr lang="en-IN" dirty="0"/>
              <a:t> - Quits </a:t>
            </a:r>
            <a:r>
              <a:rPr lang="en-IN" dirty="0" err="1"/>
              <a:t>gdb</a:t>
            </a:r>
            <a:endParaRPr lang="en-IN" dirty="0"/>
          </a:p>
        </p:txBody>
      </p:sp>
    </p:spTree>
    <p:extLst>
      <p:ext uri="{BB962C8B-B14F-4D97-AF65-F5344CB8AC3E}">
        <p14:creationId xmlns:p14="http://schemas.microsoft.com/office/powerpoint/2010/main" xmlns="" val="90473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67531-6DC8-4608-A1C2-1F9BFEEE0FF3}"/>
              </a:ext>
            </a:extLst>
          </p:cNvPr>
          <p:cNvSpPr>
            <a:spLocks noGrp="1"/>
          </p:cNvSpPr>
          <p:nvPr>
            <p:ph type="title"/>
          </p:nvPr>
        </p:nvSpPr>
        <p:spPr/>
        <p:txBody>
          <a:bodyPr/>
          <a:lstStyle/>
          <a:p>
            <a:r>
              <a:rPr lang="en-IN" dirty="0"/>
              <a:t>Why Linked List? </a:t>
            </a:r>
          </a:p>
        </p:txBody>
      </p:sp>
      <p:sp>
        <p:nvSpPr>
          <p:cNvPr id="3" name="Content Placeholder 2">
            <a:extLst>
              <a:ext uri="{FF2B5EF4-FFF2-40B4-BE49-F238E27FC236}">
                <a16:creationId xmlns:a16="http://schemas.microsoft.com/office/drawing/2014/main" xmlns="" id="{7C3D8C60-CD19-44FE-83DB-9F29C91E00EA}"/>
              </a:ext>
            </a:extLst>
          </p:cNvPr>
          <p:cNvSpPr>
            <a:spLocks noGrp="1"/>
          </p:cNvSpPr>
          <p:nvPr>
            <p:ph idx="1"/>
          </p:nvPr>
        </p:nvSpPr>
        <p:spPr/>
        <p:txBody>
          <a:bodyPr>
            <a:normAutofit fontScale="85000" lnSpcReduction="10000"/>
          </a:bodyPr>
          <a:lstStyle/>
          <a:p>
            <a:r>
              <a:rPr lang="en-IN" dirty="0"/>
              <a:t>Arrays can be used to store linear data of similar types, but arrays have following limitations.</a:t>
            </a:r>
          </a:p>
          <a:p>
            <a:endParaRPr lang="en-IN" dirty="0"/>
          </a:p>
          <a:p>
            <a:pPr marL="457200" lvl="1" indent="0">
              <a:buNone/>
            </a:pPr>
            <a:r>
              <a:rPr lang="en-IN" dirty="0"/>
              <a:t>1. The size of the arrays is fixed: So we must know the upper limit on the number of elements in advance. Also, generally, the allocated memory is equal to the upper limit irrespective of the usage. </a:t>
            </a:r>
          </a:p>
          <a:p>
            <a:pPr marL="457200" lvl="1" indent="0">
              <a:buNone/>
            </a:pPr>
            <a:endParaRPr lang="en-IN" dirty="0"/>
          </a:p>
          <a:p>
            <a:pPr marL="457200" lvl="1" indent="0">
              <a:buNone/>
            </a:pPr>
            <a:r>
              <a:rPr lang="en-IN" dirty="0"/>
              <a:t>2. Inserting a new element in an array of elements is expensive, because room has to be created for the new elements and to create room existing elements have to shifted. </a:t>
            </a:r>
          </a:p>
          <a:p>
            <a:pPr marL="457200" lvl="1" indent="0">
              <a:buNone/>
            </a:pPr>
            <a:endParaRPr lang="en-IN" dirty="0"/>
          </a:p>
          <a:p>
            <a:pPr marL="457200" lvl="1" indent="0">
              <a:buNone/>
            </a:pPr>
            <a:r>
              <a:rPr lang="en-IN" dirty="0"/>
              <a:t>3. Deletion is also expensive with arrays unless some special techniques are used. </a:t>
            </a:r>
          </a:p>
        </p:txBody>
      </p:sp>
    </p:spTree>
    <p:extLst>
      <p:ext uri="{BB962C8B-B14F-4D97-AF65-F5344CB8AC3E}">
        <p14:creationId xmlns:p14="http://schemas.microsoft.com/office/powerpoint/2010/main" xmlns="" val="204330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ACE9D-F59A-4784-9504-319D4BBC4175}"/>
              </a:ext>
            </a:extLst>
          </p:cNvPr>
          <p:cNvSpPr>
            <a:spLocks noGrp="1"/>
          </p:cNvSpPr>
          <p:nvPr>
            <p:ph type="title"/>
          </p:nvPr>
        </p:nvSpPr>
        <p:spPr/>
        <p:txBody>
          <a:bodyPr/>
          <a:lstStyle/>
          <a:p>
            <a:r>
              <a:rPr lang="en-US" dirty="0"/>
              <a:t>Advantage</a:t>
            </a:r>
            <a:endParaRPr lang="en-IN" dirty="0"/>
          </a:p>
        </p:txBody>
      </p:sp>
      <p:sp>
        <p:nvSpPr>
          <p:cNvPr id="3" name="Content Placeholder 2">
            <a:extLst>
              <a:ext uri="{FF2B5EF4-FFF2-40B4-BE49-F238E27FC236}">
                <a16:creationId xmlns:a16="http://schemas.microsoft.com/office/drawing/2014/main" xmlns="" id="{0715F0D8-F46B-4759-B7FF-0984E0132A45}"/>
              </a:ext>
            </a:extLst>
          </p:cNvPr>
          <p:cNvSpPr>
            <a:spLocks noGrp="1"/>
          </p:cNvSpPr>
          <p:nvPr>
            <p:ph idx="1"/>
          </p:nvPr>
        </p:nvSpPr>
        <p:spPr/>
        <p:txBody>
          <a:bodyPr/>
          <a:lstStyle/>
          <a:p>
            <a:r>
              <a:rPr lang="en-IN" dirty="0"/>
              <a:t>Memory utilization is efficient as it's allocated when we add new elements to a list and list size can increase/decrease as required. </a:t>
            </a:r>
          </a:p>
          <a:p>
            <a:endParaRPr lang="en-IN" dirty="0"/>
          </a:p>
          <a:p>
            <a:r>
              <a:rPr lang="en-IN" dirty="0"/>
              <a:t>They are useful when the size of a list is unknown and changes frequently. </a:t>
            </a:r>
          </a:p>
          <a:p>
            <a:endParaRPr lang="en-IN" dirty="0"/>
          </a:p>
          <a:p>
            <a:r>
              <a:rPr lang="en-IN" dirty="0"/>
              <a:t>It uses a node that stores data and a pointer to the next node.</a:t>
            </a:r>
          </a:p>
        </p:txBody>
      </p:sp>
    </p:spTree>
    <p:extLst>
      <p:ext uri="{BB962C8B-B14F-4D97-AF65-F5344CB8AC3E}">
        <p14:creationId xmlns:p14="http://schemas.microsoft.com/office/powerpoint/2010/main" xmlns="" val="317647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40FB2-0339-4553-9A28-B97586C8EE29}"/>
              </a:ext>
            </a:extLst>
          </p:cNvPr>
          <p:cNvSpPr>
            <a:spLocks noGrp="1"/>
          </p:cNvSpPr>
          <p:nvPr>
            <p:ph type="title"/>
          </p:nvPr>
        </p:nvSpPr>
        <p:spPr/>
        <p:txBody>
          <a:bodyPr/>
          <a:lstStyle/>
          <a:p>
            <a:r>
              <a:rPr lang="en-IN" dirty="0">
                <a:effectLst/>
              </a:rPr>
              <a:t>Representation</a:t>
            </a:r>
            <a:endParaRPr lang="en-IN" dirty="0"/>
          </a:p>
        </p:txBody>
      </p:sp>
      <p:sp>
        <p:nvSpPr>
          <p:cNvPr id="3" name="Content Placeholder 2">
            <a:extLst>
              <a:ext uri="{FF2B5EF4-FFF2-40B4-BE49-F238E27FC236}">
                <a16:creationId xmlns:a16="http://schemas.microsoft.com/office/drawing/2014/main" xmlns="" id="{89B219E3-A00A-4395-8D8E-D2E7AF79BAA5}"/>
              </a:ext>
            </a:extLst>
          </p:cNvPr>
          <p:cNvSpPr>
            <a:spLocks noGrp="1"/>
          </p:cNvSpPr>
          <p:nvPr>
            <p:ph idx="1"/>
          </p:nvPr>
        </p:nvSpPr>
        <p:spPr/>
        <p:txBody>
          <a:bodyPr>
            <a:normAutofit/>
          </a:bodyPr>
          <a:lstStyle/>
          <a:p>
            <a:r>
              <a:rPr lang="en-IN" dirty="0"/>
              <a:t>Every "Node" contains two fields, data field, and the next field. The data field is used to store actual value of the node and next field is used to store the address of next node in the sequence.</a:t>
            </a:r>
          </a:p>
          <a:p>
            <a:endParaRPr lang="en-IN" dirty="0"/>
          </a:p>
          <a:p>
            <a:r>
              <a:rPr lang="en-IN" dirty="0"/>
              <a:t>The first node is called the head. </a:t>
            </a:r>
          </a:p>
          <a:p>
            <a:endParaRPr lang="en-IN" dirty="0"/>
          </a:p>
          <a:p>
            <a:r>
              <a:rPr lang="en-IN" dirty="0"/>
              <a:t>If the linked list is empty, then the value of the head is NULL.</a:t>
            </a:r>
          </a:p>
          <a:p>
            <a:pPr marL="0" indent="0">
              <a:buNone/>
            </a:pPr>
            <a:r>
              <a:rPr lang="en-IN" dirty="0"/>
              <a:t>	</a:t>
            </a:r>
            <a:br>
              <a:rPr lang="en-IN" dirty="0"/>
            </a:br>
            <a:r>
              <a:rPr lang="en-IN" dirty="0"/>
              <a:t>	</a:t>
            </a:r>
          </a:p>
        </p:txBody>
      </p:sp>
    </p:spTree>
    <p:extLst>
      <p:ext uri="{BB962C8B-B14F-4D97-AF65-F5344CB8AC3E}">
        <p14:creationId xmlns:p14="http://schemas.microsoft.com/office/powerpoint/2010/main" xmlns="" val="315655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E441BEC-68B0-4F24-91F8-C34384FE3BC3}"/>
              </a:ext>
            </a:extLst>
          </p:cNvPr>
          <p:cNvPicPr>
            <a:picLocks noChangeAspect="1"/>
          </p:cNvPicPr>
          <p:nvPr/>
        </p:nvPicPr>
        <p:blipFill>
          <a:blip r:embed="rId2" cstate="print"/>
          <a:stretch>
            <a:fillRect/>
          </a:stretch>
        </p:blipFill>
        <p:spPr>
          <a:xfrm>
            <a:off x="1274700" y="1979697"/>
            <a:ext cx="9642599" cy="2898606"/>
          </a:xfrm>
          <a:prstGeom prst="rect">
            <a:avLst/>
          </a:prstGeom>
        </p:spPr>
      </p:pic>
    </p:spTree>
    <p:extLst>
      <p:ext uri="{BB962C8B-B14F-4D97-AF65-F5344CB8AC3E}">
        <p14:creationId xmlns:p14="http://schemas.microsoft.com/office/powerpoint/2010/main" xmlns="" val="387891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4757744-BCFD-44DE-8116-1FE3D82554CE}"/>
              </a:ext>
            </a:extLst>
          </p:cNvPr>
          <p:cNvPicPr>
            <a:picLocks noChangeAspect="1"/>
          </p:cNvPicPr>
          <p:nvPr/>
        </p:nvPicPr>
        <p:blipFill>
          <a:blip r:embed="rId2" cstate="print"/>
          <a:stretch>
            <a:fillRect/>
          </a:stretch>
        </p:blipFill>
        <p:spPr>
          <a:xfrm>
            <a:off x="261991" y="2312979"/>
            <a:ext cx="11668018" cy="3226340"/>
          </a:xfrm>
          <a:prstGeom prst="rect">
            <a:avLst/>
          </a:prstGeom>
        </p:spPr>
      </p:pic>
      <p:pic>
        <p:nvPicPr>
          <p:cNvPr id="7" name="Picture 6">
            <a:extLst>
              <a:ext uri="{FF2B5EF4-FFF2-40B4-BE49-F238E27FC236}">
                <a16:creationId xmlns:a16="http://schemas.microsoft.com/office/drawing/2014/main" xmlns="" id="{DF6D8626-0191-4A73-9FC9-AB9E2F2996C7}"/>
              </a:ext>
            </a:extLst>
          </p:cNvPr>
          <p:cNvPicPr>
            <a:picLocks noChangeAspect="1"/>
          </p:cNvPicPr>
          <p:nvPr/>
        </p:nvPicPr>
        <p:blipFill>
          <a:blip r:embed="rId3" cstate="print"/>
          <a:stretch>
            <a:fillRect/>
          </a:stretch>
        </p:blipFill>
        <p:spPr>
          <a:xfrm>
            <a:off x="3467472" y="2177156"/>
            <a:ext cx="1066800" cy="590550"/>
          </a:xfrm>
          <a:prstGeom prst="rect">
            <a:avLst/>
          </a:prstGeom>
        </p:spPr>
      </p:pic>
      <p:pic>
        <p:nvPicPr>
          <p:cNvPr id="8" name="Picture 7">
            <a:extLst>
              <a:ext uri="{FF2B5EF4-FFF2-40B4-BE49-F238E27FC236}">
                <a16:creationId xmlns:a16="http://schemas.microsoft.com/office/drawing/2014/main" xmlns="" id="{84DC0B4F-44AC-4FCF-B90C-5618C9C946E3}"/>
              </a:ext>
            </a:extLst>
          </p:cNvPr>
          <p:cNvPicPr>
            <a:picLocks noChangeAspect="1"/>
          </p:cNvPicPr>
          <p:nvPr/>
        </p:nvPicPr>
        <p:blipFill>
          <a:blip r:embed="rId4" cstate="print"/>
          <a:stretch>
            <a:fillRect/>
          </a:stretch>
        </p:blipFill>
        <p:spPr>
          <a:xfrm>
            <a:off x="2916499" y="2652296"/>
            <a:ext cx="1866900" cy="847725"/>
          </a:xfrm>
          <a:prstGeom prst="rect">
            <a:avLst/>
          </a:prstGeom>
        </p:spPr>
      </p:pic>
    </p:spTree>
    <p:extLst>
      <p:ext uri="{BB962C8B-B14F-4D97-AF65-F5344CB8AC3E}">
        <p14:creationId xmlns:p14="http://schemas.microsoft.com/office/powerpoint/2010/main" xmlns="" val="39706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611C3-DC98-4786-B338-FB9CC51A3F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7C6CACB-034B-4423-A6E8-E14122D0BD38}"/>
              </a:ext>
            </a:extLst>
          </p:cNvPr>
          <p:cNvSpPr>
            <a:spLocks noGrp="1"/>
          </p:cNvSpPr>
          <p:nvPr>
            <p:ph idx="1"/>
          </p:nvPr>
        </p:nvSpPr>
        <p:spPr/>
        <p:txBody>
          <a:bodyPr/>
          <a:lstStyle/>
          <a:p>
            <a:r>
              <a:rPr lang="en-IN" dirty="0"/>
              <a:t>We wrap both the data item and the next node reference in a struct as:</a:t>
            </a:r>
          </a:p>
          <a:p>
            <a:pPr marL="0" indent="0">
              <a:buNone/>
            </a:pPr>
            <a:endParaRPr lang="en-US" altLang="en-US" dirty="0">
              <a:solidFill>
                <a:srgbClr val="00008B"/>
              </a:solidFill>
              <a:latin typeface="Droid Sans Mono"/>
            </a:endParaRPr>
          </a:p>
          <a:p>
            <a:pPr marL="0" indent="0">
              <a:buNone/>
            </a:pPr>
            <a:r>
              <a:rPr lang="en-US" altLang="en-US" dirty="0">
                <a:solidFill>
                  <a:srgbClr val="00008B"/>
                </a:solidFill>
                <a:latin typeface="Droid Sans Mono"/>
              </a:rPr>
              <a:t>struct</a:t>
            </a:r>
            <a:r>
              <a:rPr lang="en-US" altLang="en-US" dirty="0">
                <a:solidFill>
                  <a:srgbClr val="000000"/>
                </a:solidFill>
                <a:latin typeface="Droid Sans Mono"/>
              </a:rPr>
              <a:t> node </a:t>
            </a:r>
          </a:p>
          <a:p>
            <a:pPr marL="0" indent="0">
              <a:buNone/>
            </a:pPr>
            <a:r>
              <a:rPr lang="en-US" altLang="en-US" dirty="0">
                <a:solidFill>
                  <a:srgbClr val="000000"/>
                </a:solidFill>
                <a:latin typeface="Droid Sans Mono"/>
              </a:rPr>
              <a:t>{ </a:t>
            </a:r>
          </a:p>
          <a:p>
            <a:pPr marL="0" indent="0">
              <a:buNone/>
            </a:pPr>
            <a:r>
              <a:rPr lang="en-US" altLang="en-US" dirty="0">
                <a:solidFill>
                  <a:srgbClr val="00008B"/>
                </a:solidFill>
                <a:latin typeface="Droid Sans Mono"/>
              </a:rPr>
              <a:t>int</a:t>
            </a:r>
            <a:r>
              <a:rPr lang="en-US" altLang="en-US" dirty="0">
                <a:solidFill>
                  <a:srgbClr val="000000"/>
                </a:solidFill>
                <a:latin typeface="Droid Sans Mono"/>
              </a:rPr>
              <a:t> data; </a:t>
            </a:r>
          </a:p>
          <a:p>
            <a:pPr marL="0" indent="0">
              <a:buNone/>
            </a:pPr>
            <a:r>
              <a:rPr lang="en-US" altLang="en-US" dirty="0">
                <a:solidFill>
                  <a:srgbClr val="00008B"/>
                </a:solidFill>
                <a:latin typeface="Droid Sans Mono"/>
              </a:rPr>
              <a:t>struct</a:t>
            </a:r>
            <a:r>
              <a:rPr lang="en-US" altLang="en-US" dirty="0">
                <a:solidFill>
                  <a:srgbClr val="000000"/>
                </a:solidFill>
                <a:latin typeface="Droid Sans Mono"/>
              </a:rPr>
              <a:t> node *</a:t>
            </a:r>
            <a:r>
              <a:rPr lang="en-US" altLang="en-US" dirty="0">
                <a:solidFill>
                  <a:srgbClr val="00008B"/>
                </a:solidFill>
                <a:latin typeface="Droid Sans Mono"/>
              </a:rPr>
              <a:t>next</a:t>
            </a:r>
            <a:r>
              <a:rPr lang="en-US" altLang="en-US" dirty="0">
                <a:solidFill>
                  <a:srgbClr val="000000"/>
                </a:solidFill>
                <a:latin typeface="Droid Sans Mono"/>
              </a:rPr>
              <a:t>; //</a:t>
            </a:r>
            <a:r>
              <a:rPr lang="en-IN" b="1" dirty="0"/>
              <a:t> </a:t>
            </a:r>
            <a:r>
              <a:rPr lang="en-IN" dirty="0">
                <a:solidFill>
                  <a:srgbClr val="000000"/>
                </a:solidFill>
                <a:latin typeface="Droid Sans Mono"/>
              </a:rPr>
              <a:t>self-referential structure</a:t>
            </a:r>
            <a:endParaRPr lang="en-US" altLang="en-US" dirty="0">
              <a:solidFill>
                <a:srgbClr val="000000"/>
              </a:solidFill>
              <a:latin typeface="Droid Sans Mono"/>
            </a:endParaRPr>
          </a:p>
          <a:p>
            <a:pPr marL="0" indent="0">
              <a:buNone/>
            </a:pPr>
            <a:r>
              <a:rPr lang="en-US" altLang="en-US" dirty="0">
                <a:solidFill>
                  <a:srgbClr val="000000"/>
                </a:solidFill>
                <a:latin typeface="Droid Sans Mono"/>
              </a:rPr>
              <a:t>};</a:t>
            </a:r>
            <a:r>
              <a:rPr lang="en-US" altLang="en-US" sz="2000" dirty="0">
                <a:solidFill>
                  <a:schemeClr val="tx1"/>
                </a:solidFill>
              </a:rPr>
              <a:t> </a:t>
            </a:r>
            <a:endParaRPr lang="en-US" altLang="en-US" sz="5400" dirty="0">
              <a:solidFill>
                <a:schemeClr val="tx1"/>
              </a:solidFill>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xmlns="" val="118905625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eme1" id="{15FA0BA2-C305-489D-92EC-81BB4D29382E}" vid="{044C3CF6-6DEB-4E89-970A-DEFD059322CB}"/>
    </a:ext>
  </a:extLst>
</a:theme>
</file>

<file path=docProps/app.xml><?xml version="1.0" encoding="utf-8"?>
<Properties xmlns="http://schemas.openxmlformats.org/officeDocument/2006/extended-properties" xmlns:vt="http://schemas.openxmlformats.org/officeDocument/2006/docPropsVTypes">
  <Template>Theme1</Template>
  <TotalTime>332</TotalTime>
  <Words>1291</Words>
  <Application>Microsoft Office PowerPoint</Application>
  <PresentationFormat>Custom</PresentationFormat>
  <Paragraphs>179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Theme1</vt:lpstr>
      <vt:lpstr>LINKED LIST</vt:lpstr>
      <vt:lpstr>What is Data Structure?</vt:lpstr>
      <vt:lpstr>Linked List </vt:lpstr>
      <vt:lpstr>Why Linked List? </vt:lpstr>
      <vt:lpstr>Advantage</vt:lpstr>
      <vt:lpstr>Representation</vt:lpstr>
      <vt:lpstr>Slide 7</vt:lpstr>
      <vt:lpstr>Slide 8</vt:lpstr>
      <vt:lpstr>Slide 9</vt:lpstr>
      <vt:lpstr>Pointers to Structures as structure members </vt:lpstr>
      <vt:lpstr>Slide 11</vt:lpstr>
      <vt:lpstr>Operations on Single Linked List</vt:lpstr>
      <vt:lpstr>Slide 13</vt:lpstr>
      <vt:lpstr>Insertion</vt:lpstr>
      <vt:lpstr>Inserting At Beginning of the list</vt:lpstr>
      <vt:lpstr>Displaying a Single Linked List</vt:lpstr>
      <vt:lpstr>Inserting At End of the list</vt:lpstr>
      <vt:lpstr>Inserting At Specific location in the list (After a Node)</vt:lpstr>
      <vt:lpstr>Deletion</vt:lpstr>
      <vt:lpstr>Deleting from Beginning of the list</vt:lpstr>
      <vt:lpstr>Deleting from End of the list</vt:lpstr>
      <vt:lpstr>Deleting a Specific Node from the list</vt:lpstr>
      <vt:lpstr>Slide 23</vt:lpstr>
      <vt:lpstr>GDB</vt:lpstr>
      <vt:lpstr>What is GDB?</vt:lpstr>
      <vt:lpstr>Slide 26</vt:lpstr>
      <vt:lpstr>Starting up “gdb”</vt:lpstr>
      <vt:lpstr>Run the program</vt:lpstr>
      <vt:lpstr>Important gdb commands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Swaran Sabthagiri D</dc:creator>
  <cp:lastModifiedBy>Admin</cp:lastModifiedBy>
  <cp:revision>17</cp:revision>
  <dcterms:created xsi:type="dcterms:W3CDTF">2020-03-11T17:53:29Z</dcterms:created>
  <dcterms:modified xsi:type="dcterms:W3CDTF">2020-04-05T12:45:38Z</dcterms:modified>
</cp:coreProperties>
</file>