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7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309" r:id="rId21"/>
    <p:sldId id="310" r:id="rId22"/>
    <p:sldId id="311" r:id="rId23"/>
    <p:sldId id="288" r:id="rId24"/>
    <p:sldId id="289" r:id="rId25"/>
    <p:sldId id="290" r:id="rId26"/>
    <p:sldId id="314" r:id="rId27"/>
    <p:sldId id="316" r:id="rId28"/>
    <p:sldId id="312" r:id="rId29"/>
    <p:sldId id="291" r:id="rId30"/>
    <p:sldId id="313" r:id="rId3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76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E50BE5-DE23-4936-ADA1-93B83AC95745}" type="datetimeFigureOut">
              <a:rPr lang="en-IN"/>
              <a:pPr>
                <a:defRPr/>
              </a:pPr>
              <a:t>26-02-2019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1139377-6D05-4A4A-985F-E2594CB55F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SIT, Bangalore South Campus is now PES Universit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1060D-6F85-4B50-92F6-AF656C814DEF}" type="datetimeFigureOut">
              <a:rPr lang="en-IN"/>
              <a:pPr>
                <a:defRPr/>
              </a:pPr>
              <a:t>26-02-2019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1F63C-4D06-4F0C-9359-A65484C8C88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05F92-2DE4-4AA2-9EC1-A58BDC8BC7B8}" type="datetimeFigureOut">
              <a:rPr lang="en-IN"/>
              <a:pPr>
                <a:defRPr/>
              </a:pPr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3B9CB-8301-4D3B-8426-510E0A14CB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1F8F-A86E-4593-AE79-C0726EEE109E}" type="datetimeFigureOut">
              <a:rPr lang="en-IN"/>
              <a:pPr>
                <a:defRPr/>
              </a:pPr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9AEBA-1705-437F-AD91-FD81C085EE8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SIT, Bangalore South Campus is now PES Universit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60A1A-6962-4026-9B2D-0084E2E58F9C}" type="datetimeFigureOut">
              <a:rPr lang="en-IN"/>
              <a:pPr>
                <a:defRPr/>
              </a:pPr>
              <a:t>26-02-2019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35DD3-397E-4840-9EAB-0E3BC170059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SIT, Bangalore South Campus is now PES Universit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AC519-27D9-4975-A1F9-62C68A1D3184}" type="datetimeFigureOut">
              <a:rPr lang="en-IN"/>
              <a:pPr>
                <a:defRPr/>
              </a:pPr>
              <a:t>26-02-2019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A6179-3661-4E19-8CC2-3130BDFFA3D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SIT, Bangalore South Campus is now PES Universit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D7B83-A50D-46CB-9094-94C0DB8272CA}" type="datetimeFigureOut">
              <a:rPr lang="en-IN"/>
              <a:pPr>
                <a:defRPr/>
              </a:pPr>
              <a:t>26-02-2019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F1A0C-9F97-4D93-8CBC-4D7B22F03F5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ESIT, Bangalore South Campus is now PES Universit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792AB-5E3E-47DC-9240-3B40AED683D1}" type="datetimeFigureOut">
              <a:rPr lang="en-IN"/>
              <a:pPr>
                <a:defRPr/>
              </a:pPr>
              <a:t>26-02-2019</a:t>
            </a:fld>
            <a:endParaRPr lang="en-I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106C-B74F-4352-847F-8D4D8125E34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ESIT, Bangalore South Campus is now PES Universit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13E2A-C38F-48AC-897B-D67EFC9D4CFC}" type="datetimeFigureOut">
              <a:rPr lang="en-IN"/>
              <a:pPr>
                <a:defRPr/>
              </a:pPr>
              <a:t>26-02-2019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122D0-7F52-4F96-A74B-98CFE1F53E5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ESIT, Bangalore South Campus is now PES Universit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07856-F222-46B6-A5E0-68A9754B41AE}" type="datetimeFigureOut">
              <a:rPr lang="en-IN"/>
              <a:pPr>
                <a:defRPr/>
              </a:pPr>
              <a:t>26-02-2019</a:t>
            </a:fld>
            <a:endParaRPr lang="en-I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DF1D5-DF1D-40EA-924D-EE7AAA583D9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E309A-199A-4305-8A45-223FF09CFAFA}" type="datetimeFigureOut">
              <a:rPr lang="en-IN"/>
              <a:pPr>
                <a:defRPr/>
              </a:pPr>
              <a:t>26-02-2019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CDD0-67B8-4F19-A922-3D12D321C5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865B3-7EC3-4DB0-829D-7EFD37C029FF}" type="datetimeFigureOut">
              <a:rPr lang="en-IN"/>
              <a:pPr>
                <a:defRPr/>
              </a:pPr>
              <a:t>26-02-2019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90DAE-5640-43F0-9FC4-9B51569F2C1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2D362E-4BD5-4CF8-8857-E7DB4A657DF3}" type="datetimeFigureOut">
              <a:rPr lang="en-IN"/>
              <a:pPr>
                <a:defRPr/>
              </a:pPr>
              <a:t>26-02-2019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DA920EE-E79E-4F58-864F-0030A8558C1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400" dirty="0" smtClean="0"/>
              <a:t>UNIT III</a:t>
            </a:r>
            <a:br>
              <a:rPr lang="en-IE" sz="2400" dirty="0" smtClean="0"/>
            </a:br>
            <a:r>
              <a:rPr lang="en-IE" sz="3200" dirty="0" smtClean="0">
                <a:solidFill>
                  <a:srgbClr val="FF0000"/>
                </a:solidFill>
                <a:latin typeface="+mn-lt"/>
              </a:rPr>
              <a:t>Dynamic Memory Allocation</a:t>
            </a:r>
            <a:endParaRPr lang="en-GB" sz="3200" dirty="0" smtClean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MEMORY ALLOCATION PROCESS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0835" y="1388542"/>
            <a:ext cx="6493565" cy="456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r>
              <a:rPr lang="en-IE" dirty="0" err="1" smtClean="0"/>
              <a:t>malloc</a:t>
            </a:r>
            <a:r>
              <a:rPr lang="en-IE" dirty="0" smtClean="0"/>
              <a:t>()</a:t>
            </a:r>
            <a:endParaRPr lang="en-GB" dirty="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79443"/>
            <a:ext cx="10515600" cy="542014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E" dirty="0" smtClean="0"/>
              <a:t>To allocate memory use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</a:rPr>
              <a:t>void *</a:t>
            </a:r>
            <a:r>
              <a:rPr lang="en-GB" dirty="0" err="1" smtClean="0">
                <a:latin typeface="Courier New" pitchFamily="49" charset="0"/>
              </a:rPr>
              <a:t>malloc</a:t>
            </a:r>
            <a:r>
              <a:rPr lang="en-IE" dirty="0" smtClean="0">
                <a:latin typeface="Courier New" pitchFamily="49" charset="0"/>
              </a:rPr>
              <a:t>(</a:t>
            </a:r>
            <a:r>
              <a:rPr lang="en-IE" dirty="0" err="1" smtClean="0">
                <a:latin typeface="Courier New" pitchFamily="49" charset="0"/>
              </a:rPr>
              <a:t>size_t</a:t>
            </a:r>
            <a:r>
              <a:rPr lang="en-IE" dirty="0" smtClean="0">
                <a:latin typeface="Courier New" pitchFamily="49" charset="0"/>
              </a:rPr>
              <a:t> size);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IE" dirty="0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err="1" smtClean="0"/>
              <a:t>malloc</a:t>
            </a:r>
            <a:r>
              <a:rPr lang="en-US" dirty="0" smtClean="0"/>
              <a:t>(): Allocates requested size of bytes and returns a void pointer pointing to the first byte of the allocated space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GB" dirty="0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Takes number of bytes to allocate as argument.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Use </a:t>
            </a:r>
            <a:r>
              <a:rPr lang="en-GB" dirty="0" err="1" smtClean="0"/>
              <a:t>sizeof</a:t>
            </a:r>
            <a:r>
              <a:rPr lang="en-GB" dirty="0" smtClean="0"/>
              <a:t> to determine the size of a type.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Returns pointer of type void *. A void pointer may be assigned to any pointer.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If no memory available  </a:t>
            </a:r>
            <a:r>
              <a:rPr lang="en-US" dirty="0" smtClean="0"/>
              <a:t>or error</a:t>
            </a:r>
            <a:r>
              <a:rPr lang="en-GB" dirty="0" smtClean="0"/>
              <a:t>, returns NULL.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If the argument size=0,malloc return null</a:t>
            </a:r>
            <a:endParaRPr lang="en-GB" dirty="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IE" dirty="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E" dirty="0" smtClean="0"/>
              <a:t>e.g.</a:t>
            </a:r>
            <a:endParaRPr lang="en-GB" dirty="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</a:rPr>
              <a:t>char *line;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dirty="0" err="1" smtClean="0">
                <a:latin typeface="Courier New" pitchFamily="49" charset="0"/>
              </a:rPr>
              <a:t>int</a:t>
            </a:r>
            <a:r>
              <a:rPr lang="en-GB" dirty="0" smtClean="0">
                <a:latin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</a:rPr>
              <a:t>linelength</a:t>
            </a:r>
            <a:r>
              <a:rPr lang="en-GB" dirty="0" smtClean="0">
                <a:latin typeface="Courier New" pitchFamily="49" charset="0"/>
              </a:rPr>
              <a:t> = 100;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</a:rPr>
              <a:t>line = </a:t>
            </a:r>
            <a:r>
              <a:rPr lang="en-IE" dirty="0" smtClean="0">
                <a:latin typeface="Courier New" pitchFamily="49" charset="0"/>
              </a:rPr>
              <a:t>(char*)</a:t>
            </a:r>
            <a:r>
              <a:rPr lang="en-GB" dirty="0" err="1" smtClean="0">
                <a:latin typeface="Courier New" pitchFamily="49" charset="0"/>
              </a:rPr>
              <a:t>malloc</a:t>
            </a:r>
            <a:r>
              <a:rPr lang="en-GB" dirty="0" smtClean="0">
                <a:latin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</a:rPr>
              <a:t>linelength</a:t>
            </a:r>
            <a:r>
              <a:rPr lang="en-GB" dirty="0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malloc() example</a:t>
            </a:r>
            <a:endParaRPr lang="en-GB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mtClean="0"/>
              <a:t>To allocate space for 100 integers</a:t>
            </a:r>
            <a:r>
              <a:rPr lang="en-IE" smtClean="0"/>
              <a:t>:</a:t>
            </a:r>
            <a:endParaRPr lang="en-GB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GB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mtClean="0">
                <a:latin typeface="Courier New" pitchFamily="49" charset="0"/>
              </a:rPr>
              <a:t>int *ip;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GB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mtClean="0">
                <a:latin typeface="Courier New" pitchFamily="49" charset="0"/>
              </a:rPr>
              <a:t>if ((ip = (int*)malloc(100 * sizeof(int))) == NULL){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mtClean="0">
                <a:latin typeface="Courier New" pitchFamily="49" charset="0"/>
              </a:rPr>
              <a:t>	printf("out of memory\n");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mtClean="0">
                <a:latin typeface="Courier New" pitchFamily="49" charset="0"/>
              </a:rPr>
              <a:t>	exit();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mtClean="0">
                <a:latin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GB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mtClean="0"/>
              <a:t>Note we cast the return value to int*.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mtClean="0"/>
              <a:t>Note we also check if the function returns NULL.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pPr algn="ctr">
              <a:defRPr/>
            </a:pPr>
            <a:fld id="{63320D50-DDEF-42F2-8F9D-C824382C6915}" type="slidenum">
              <a:rPr lang="en-US"/>
              <a:pPr algn="ctr">
                <a:defRPr/>
              </a:pPr>
              <a:t>13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228600"/>
            <a:ext cx="10972800" cy="1371600"/>
          </a:xfrm>
        </p:spPr>
        <p:txBody>
          <a:bodyPr/>
          <a:lstStyle/>
          <a:p>
            <a:r>
              <a:rPr lang="en-US" smtClean="0"/>
              <a:t>Allocating a Block of Memory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109728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 block of memory can be allocated using the function </a:t>
            </a:r>
            <a:r>
              <a:rPr lang="en-US" sz="2800" smtClean="0">
                <a:solidFill>
                  <a:srgbClr val="0000FF"/>
                </a:solidFill>
              </a:rPr>
              <a:t>malloc</a:t>
            </a:r>
            <a:endParaRPr lang="en-US" sz="2800" smtClean="0"/>
          </a:p>
          <a:p>
            <a:pPr lvl="1">
              <a:lnSpc>
                <a:spcPct val="90000"/>
              </a:lnSpc>
            </a:pPr>
            <a:r>
              <a:rPr lang="en-US" smtClean="0"/>
              <a:t>Reserves a block of memory of specified size and returns a pointer of type </a:t>
            </a:r>
            <a:r>
              <a:rPr lang="en-US" smtClean="0">
                <a:solidFill>
                  <a:srgbClr val="0000FF"/>
                </a:solidFill>
              </a:rPr>
              <a:t>void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The return pointer can be type-casted to any pointer type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800" smtClean="0"/>
              <a:t>General format: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     </a:t>
            </a:r>
            <a:r>
              <a:rPr lang="en-US" sz="2800" smtClean="0">
                <a:solidFill>
                  <a:srgbClr val="3333FF"/>
                </a:solidFill>
              </a:rPr>
              <a:t>type *p;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rgbClr val="0000FF"/>
                </a:solidFill>
              </a:rPr>
              <a:t>p =  (type *) malloc (byte_size);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pPr algn="ctr">
              <a:defRPr/>
            </a:pPr>
            <a:fld id="{5808065F-0214-4BC6-AFC3-F51829222C7C}" type="slidenum">
              <a:rPr lang="en-US"/>
              <a:pPr algn="ctr">
                <a:defRPr/>
              </a:pPr>
              <a:t>14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04800"/>
            <a:ext cx="10972800" cy="137160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1201" y="1524000"/>
            <a:ext cx="10335684" cy="38274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00FF"/>
                </a:solidFill>
              </a:rPr>
              <a:t>        </a:t>
            </a:r>
            <a:r>
              <a:rPr lang="en-US" sz="2800" smtClean="0">
                <a:solidFill>
                  <a:srgbClr val="0000FF"/>
                </a:solidFill>
              </a:rPr>
              <a:t>p = (int *) malloc(100 * sizeof(int));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 A memory space equivalent to </a:t>
            </a:r>
            <a:r>
              <a:rPr lang="en-US" smtClean="0">
                <a:solidFill>
                  <a:srgbClr val="0000FF"/>
                </a:solidFill>
              </a:rPr>
              <a:t>100 times the size of an int</a:t>
            </a:r>
            <a:r>
              <a:rPr lang="en-US" smtClean="0"/>
              <a:t> bytes is reserved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The address of the first byte of the allocated memory is assigned to the pointer </a:t>
            </a:r>
            <a:r>
              <a:rPr lang="en-US" smtClean="0">
                <a:solidFill>
                  <a:srgbClr val="0000FF"/>
                </a:solidFill>
              </a:rPr>
              <a:t>p</a:t>
            </a:r>
            <a:r>
              <a:rPr lang="en-US" smtClean="0"/>
              <a:t> of type </a:t>
            </a:r>
            <a:r>
              <a:rPr lang="en-US" smtClean="0">
                <a:solidFill>
                  <a:srgbClr val="0000FF"/>
                </a:solidFill>
              </a:rPr>
              <a:t>int</a:t>
            </a:r>
            <a:endParaRPr lang="en-US" smtClean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06400" y="4724401"/>
            <a:ext cx="9941984" cy="1824038"/>
            <a:chOff x="291" y="2789"/>
            <a:chExt cx="4697" cy="1149"/>
          </a:xfrm>
        </p:grpSpPr>
        <p:sp>
          <p:nvSpPr>
            <p:cNvPr id="7174" name="Rectangle 4"/>
            <p:cNvSpPr>
              <a:spLocks noChangeArrowheads="1"/>
            </p:cNvSpPr>
            <p:nvPr/>
          </p:nvSpPr>
          <p:spPr bwMode="auto">
            <a:xfrm>
              <a:off x="2348" y="3321"/>
              <a:ext cx="2640" cy="336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175" name="Line 5"/>
            <p:cNvSpPr>
              <a:spLocks noChangeShapeType="1"/>
            </p:cNvSpPr>
            <p:nvPr/>
          </p:nvSpPr>
          <p:spPr bwMode="auto">
            <a:xfrm>
              <a:off x="2636" y="332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76" name="Line 6"/>
            <p:cNvSpPr>
              <a:spLocks noChangeShapeType="1"/>
            </p:cNvSpPr>
            <p:nvPr/>
          </p:nvSpPr>
          <p:spPr bwMode="auto">
            <a:xfrm>
              <a:off x="2924" y="332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77" name="Line 7"/>
            <p:cNvSpPr>
              <a:spLocks noChangeShapeType="1"/>
            </p:cNvSpPr>
            <p:nvPr/>
          </p:nvSpPr>
          <p:spPr bwMode="auto">
            <a:xfrm>
              <a:off x="3212" y="332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>
              <a:off x="3500" y="332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79" name="Line 9"/>
            <p:cNvSpPr>
              <a:spLocks noChangeShapeType="1"/>
            </p:cNvSpPr>
            <p:nvPr/>
          </p:nvSpPr>
          <p:spPr bwMode="auto">
            <a:xfrm>
              <a:off x="4700" y="332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716" y="2793"/>
              <a:ext cx="384" cy="336"/>
            </a:xfrm>
            <a:prstGeom prst="rect">
              <a:avLst/>
            </a:prstGeom>
            <a:solidFill>
              <a:srgbClr val="E7E7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181" name="Line 11"/>
            <p:cNvSpPr>
              <a:spLocks noChangeShapeType="1"/>
            </p:cNvSpPr>
            <p:nvPr/>
          </p:nvSpPr>
          <p:spPr bwMode="auto">
            <a:xfrm>
              <a:off x="956" y="2937"/>
              <a:ext cx="134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82" name="Text Box 12"/>
            <p:cNvSpPr txBox="1">
              <a:spLocks noChangeArrowheads="1"/>
            </p:cNvSpPr>
            <p:nvPr/>
          </p:nvSpPr>
          <p:spPr bwMode="auto">
            <a:xfrm>
              <a:off x="291" y="2789"/>
              <a:ext cx="384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1430" tIns="45715" rIns="91430" bIns="4571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7183" name="Text Box 13"/>
            <p:cNvSpPr txBox="1">
              <a:spLocks noChangeArrowheads="1"/>
            </p:cNvSpPr>
            <p:nvPr/>
          </p:nvSpPr>
          <p:spPr bwMode="auto">
            <a:xfrm>
              <a:off x="2492" y="3705"/>
              <a:ext cx="2352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1430" tIns="45715" rIns="91430" bIns="4571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400 bytes of space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pPr algn="ctr">
              <a:defRPr/>
            </a:pPr>
            <a:fld id="{B29F9B27-3C90-4C78-814F-3BAD9D4385C8}" type="slidenum">
              <a:rPr lang="en-US"/>
              <a:pPr algn="ctr">
                <a:defRPr/>
              </a:pPr>
              <a:t>15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2800" y="0"/>
            <a:ext cx="10972800" cy="1371600"/>
          </a:xfrm>
        </p:spPr>
        <p:txBody>
          <a:bodyPr/>
          <a:lstStyle/>
          <a:p>
            <a:r>
              <a:rPr lang="en-US" smtClean="0"/>
              <a:t>Contd.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219200"/>
            <a:ext cx="11074400" cy="381000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smtClean="0">
                <a:solidFill>
                  <a:srgbClr val="0000FF"/>
                </a:solidFill>
              </a:rPr>
              <a:t>cptr = (char *) malloc (20);</a:t>
            </a:r>
          </a:p>
          <a:p>
            <a:pPr lvl="2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smtClean="0"/>
          </a:p>
          <a:p>
            <a:pPr lvl="1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mtClean="0"/>
              <a:t>   Allocates 20 bytes of space for the pointer </a:t>
            </a:r>
            <a:r>
              <a:rPr lang="en-US" smtClean="0">
                <a:solidFill>
                  <a:srgbClr val="0000FF"/>
                </a:solidFill>
              </a:rPr>
              <a:t>cptr</a:t>
            </a:r>
            <a:r>
              <a:rPr lang="en-US" smtClean="0"/>
              <a:t> of type </a:t>
            </a:r>
            <a:r>
              <a:rPr lang="en-US" smtClean="0">
                <a:solidFill>
                  <a:srgbClr val="0000FF"/>
                </a:solidFill>
              </a:rPr>
              <a:t>char</a:t>
            </a:r>
            <a:endParaRPr lang="en-US" smtClean="0"/>
          </a:p>
          <a:p>
            <a:pPr lvl="2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smtClean="0"/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  </a:t>
            </a:r>
            <a:r>
              <a:rPr lang="en-US" sz="2800" smtClean="0">
                <a:solidFill>
                  <a:srgbClr val="0000FF"/>
                </a:solidFill>
              </a:rPr>
              <a:t>sptr = (struct stud *) malloc(10*sizeof(struct stud));</a:t>
            </a:r>
          </a:p>
          <a:p>
            <a:pPr lvl="1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mtClean="0">
              <a:solidFill>
                <a:srgbClr val="0000FF"/>
              </a:solidFill>
            </a:endParaRPr>
          </a:p>
          <a:p>
            <a:pPr lvl="1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mtClean="0"/>
              <a:t> Allocates space for a structure array of 10 elements. </a:t>
            </a:r>
            <a:r>
              <a:rPr lang="en-US" smtClean="0">
                <a:solidFill>
                  <a:srgbClr val="0000FF"/>
                </a:solidFill>
              </a:rPr>
              <a:t>sptr</a:t>
            </a:r>
            <a:r>
              <a:rPr lang="en-US" smtClean="0"/>
              <a:t> points to a structure element of type </a:t>
            </a:r>
            <a:r>
              <a:rPr lang="en-US" smtClean="0">
                <a:solidFill>
                  <a:srgbClr val="0000FF"/>
                </a:solidFill>
              </a:rPr>
              <a:t>struct stud</a:t>
            </a:r>
          </a:p>
          <a:p>
            <a:pPr lvl="1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mtClean="0">
              <a:solidFill>
                <a:srgbClr val="0000FF"/>
              </a:solidFill>
            </a:endParaRPr>
          </a:p>
          <a:p>
            <a:pPr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FF0000"/>
                </a:solidFill>
              </a:rPr>
              <a:t>Always use sizeof operator to find number of bytes for a data type, as it can vary from machine to machine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pPr algn="ctr">
              <a:defRPr/>
            </a:pPr>
            <a:fld id="{45D356B5-BDAB-4EE1-A6C0-A5D70C0776BA}" type="slidenum">
              <a:rPr lang="en-US"/>
              <a:pPr algn="ctr">
                <a:defRPr/>
              </a:pPr>
              <a:t>16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228600"/>
            <a:ext cx="10972800" cy="1371600"/>
          </a:xfrm>
        </p:spPr>
        <p:txBody>
          <a:bodyPr/>
          <a:lstStyle/>
          <a:p>
            <a:r>
              <a:rPr lang="en-US" smtClean="0"/>
              <a:t>Points to Note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12801" y="1447800"/>
            <a:ext cx="10191751" cy="365125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mtClean="0">
                <a:solidFill>
                  <a:srgbClr val="0000FF"/>
                </a:solidFill>
              </a:rPr>
              <a:t>malloc</a:t>
            </a:r>
            <a:r>
              <a:rPr lang="en-US" smtClean="0"/>
              <a:t> </a:t>
            </a:r>
            <a:r>
              <a:rPr lang="en-US" sz="2800" smtClean="0"/>
              <a:t>always allocates a block of contiguous bytes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The allocation can fail if sufficient contiguous memory space is not available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If it fails, </a:t>
            </a:r>
            <a:r>
              <a:rPr lang="en-US" smtClean="0">
                <a:solidFill>
                  <a:srgbClr val="0000FF"/>
                </a:solidFill>
              </a:rPr>
              <a:t>malloc</a:t>
            </a:r>
            <a:r>
              <a:rPr lang="en-US" smtClean="0"/>
              <a:t> returns </a:t>
            </a:r>
            <a:r>
              <a:rPr lang="en-US" smtClean="0">
                <a:solidFill>
                  <a:srgbClr val="0000FF"/>
                </a:solidFill>
              </a:rPr>
              <a:t>NULL</a:t>
            </a:r>
            <a:endParaRPr lang="en-US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smtClean="0">
              <a:solidFill>
                <a:srgbClr val="800080"/>
              </a:solidFill>
              <a:latin typeface="Courier New" pitchFamily="49" charset="0"/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FF"/>
                </a:solidFill>
              </a:rPr>
              <a:t>if  ((p = (int *) malloc(100 * sizeof(int))) == NULL)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FF"/>
                </a:solidFill>
              </a:rPr>
              <a:t>  {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FF"/>
                </a:solidFill>
              </a:rPr>
              <a:t>		  printf (“\n Memory cannot be allocated”);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FF"/>
                </a:solidFill>
              </a:rPr>
              <a:t>		  exit();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FF"/>
                </a:solidFill>
              </a:rPr>
              <a:t>	}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pPr algn="ctr">
              <a:defRPr/>
            </a:pPr>
            <a:fld id="{282C3EA5-AC42-477B-8EA1-D67428BFD180}" type="slidenum">
              <a:rPr lang="en-US"/>
              <a:pPr algn="ctr">
                <a:defRPr/>
              </a:pPr>
              <a:t>17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972800" cy="1371600"/>
          </a:xfrm>
        </p:spPr>
        <p:txBody>
          <a:bodyPr/>
          <a:lstStyle/>
          <a:p>
            <a:r>
              <a:rPr lang="en-US" smtClean="0"/>
              <a:t>Using the malloc’d Array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1176000" cy="4876800"/>
          </a:xfrm>
        </p:spPr>
        <p:txBody>
          <a:bodyPr/>
          <a:lstStyle/>
          <a:p>
            <a:r>
              <a:rPr lang="en-US" sz="2400" smtClean="0"/>
              <a:t>Once the memory is allocated, it can be used with pointers, or with array notation</a:t>
            </a:r>
          </a:p>
          <a:p>
            <a:r>
              <a:rPr lang="en-US" sz="2400" smtClean="0"/>
              <a:t>Example:</a:t>
            </a:r>
          </a:p>
          <a:p>
            <a:pPr lvl="2">
              <a:buFont typeface="Wingdings" pitchFamily="2" charset="2"/>
              <a:buNone/>
            </a:pPr>
            <a:r>
              <a:rPr lang="en-US" sz="1800" smtClean="0"/>
              <a:t>		</a:t>
            </a:r>
            <a:r>
              <a:rPr lang="en-US" smtClean="0">
                <a:solidFill>
                  <a:srgbClr val="0000FF"/>
                </a:solidFill>
              </a:rPr>
              <a:t>int *p, n, i;</a:t>
            </a:r>
          </a:p>
          <a:p>
            <a:pPr lvl="2"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		scanf(“%d”, &amp;n);</a:t>
            </a:r>
          </a:p>
          <a:p>
            <a:pPr lvl="2"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		p = (int *) malloc (n * sizeof(int));</a:t>
            </a:r>
          </a:p>
          <a:p>
            <a:pPr lvl="2"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           for (i=0; i&lt;n; ++i)</a:t>
            </a:r>
          </a:p>
          <a:p>
            <a:pPr lvl="2"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		     scanf(“%d”, </a:t>
            </a:r>
            <a:r>
              <a:rPr lang="en-US" smtClean="0">
                <a:solidFill>
                  <a:srgbClr val="FF0000"/>
                </a:solidFill>
              </a:rPr>
              <a:t>&amp;p[i]</a:t>
            </a:r>
            <a:r>
              <a:rPr lang="en-US" smtClean="0">
                <a:solidFill>
                  <a:srgbClr val="0000FF"/>
                </a:solidFill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  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The n integers allocated can be accessed as </a:t>
            </a:r>
            <a:r>
              <a:rPr lang="en-US" sz="2400" smtClean="0">
                <a:solidFill>
                  <a:srgbClr val="0000FF"/>
                </a:solidFill>
              </a:rPr>
              <a:t>*p, *(p+1), *(p+2),…, *(p+n-1)</a:t>
            </a:r>
            <a:r>
              <a:rPr lang="en-US" sz="2400" smtClean="0"/>
              <a:t> or just as </a:t>
            </a:r>
            <a:r>
              <a:rPr lang="en-US" sz="2400" smtClean="0">
                <a:solidFill>
                  <a:srgbClr val="0000FF"/>
                </a:solidFill>
              </a:rPr>
              <a:t>p[0], p[1], p[2], …,p[n-1]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pPr algn="ctr">
              <a:defRPr/>
            </a:pPr>
            <a:fld id="{6DB02F88-75DE-4D36-8CB8-7089A3A7AD6F}" type="slidenum">
              <a:rPr lang="en-US"/>
              <a:pPr algn="ctr">
                <a:defRPr/>
              </a:pPr>
              <a:t>18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228600"/>
            <a:ext cx="10972800" cy="137160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197600" y="1676401"/>
            <a:ext cx="4381307" cy="4475061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("Input heights for %d 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students \</a:t>
            </a:r>
            <a:r>
              <a:rPr lang="en-US" sz="1600" b="1" dirty="0" err="1">
                <a:latin typeface="Courier New" pitchFamily="49" charset="0"/>
              </a:rPr>
              <a:t>n",N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for (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=0;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&lt;N;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++)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</a:rPr>
              <a:t> ("%f",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&amp;height[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</a:pP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for(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=0;i&lt;</a:t>
            </a:r>
            <a:r>
              <a:rPr lang="en-US" sz="1600" b="1" dirty="0" err="1">
                <a:latin typeface="Courier New" pitchFamily="49" charset="0"/>
              </a:rPr>
              <a:t>N;i</a:t>
            </a:r>
            <a:r>
              <a:rPr lang="en-US" sz="1600" b="1" dirty="0">
                <a:latin typeface="Courier New" pitchFamily="49" charset="0"/>
              </a:rPr>
              <a:t>++)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  sum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height[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avg</a:t>
            </a:r>
            <a:r>
              <a:rPr lang="en-US" sz="1600" b="1" dirty="0">
                <a:latin typeface="Courier New" pitchFamily="49" charset="0"/>
              </a:rPr>
              <a:t> = sum / (float) N;</a:t>
            </a:r>
          </a:p>
          <a:p>
            <a:pPr>
              <a:spcBef>
                <a:spcPct val="20000"/>
              </a:spcBef>
            </a:pP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("Average height = %f \n",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             </a:t>
            </a:r>
            <a:r>
              <a:rPr lang="en-US" sz="1600" b="1" dirty="0" err="1">
                <a:latin typeface="Courier New" pitchFamily="49" charset="0"/>
              </a:rPr>
              <a:t>avg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free (height);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return 0;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0" y="1600200"/>
            <a:ext cx="4628170" cy="388413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i,N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float *height;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float sum=0,avg;</a:t>
            </a:r>
          </a:p>
          <a:p>
            <a:pPr>
              <a:spcBef>
                <a:spcPct val="20000"/>
              </a:spcBef>
            </a:pP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("Input no. of students\n");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</a:rPr>
              <a:t>("%d", &amp;N);</a:t>
            </a:r>
          </a:p>
          <a:p>
            <a:pPr>
              <a:spcBef>
                <a:spcPct val="20000"/>
              </a:spcBef>
            </a:pP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height = (float *) 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malloc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(N *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sizeof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(float));</a:t>
            </a:r>
          </a:p>
          <a:p>
            <a:pPr>
              <a:spcBef>
                <a:spcPct val="20000"/>
              </a:spcBef>
            </a:pP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Allocating memory for a struct</a:t>
            </a:r>
            <a:endParaRPr lang="en-GB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mtClean="0"/>
              <a:t>You can also allocate memory for a struct.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GB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mtClean="0"/>
              <a:t>Example</a:t>
            </a:r>
            <a:r>
              <a:rPr lang="en-IE" smtClean="0"/>
              <a:t>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E" smtClean="0">
                <a:latin typeface="Courier New" pitchFamily="49" charset="0"/>
              </a:rPr>
              <a:t>struct node *newPtr;</a:t>
            </a:r>
            <a:endParaRPr lang="en-GB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mtClean="0">
                <a:latin typeface="Courier New" pitchFamily="49" charset="0"/>
              </a:rPr>
              <a:t>newPtr = </a:t>
            </a:r>
            <a:r>
              <a:rPr lang="en-IE" smtClean="0">
                <a:latin typeface="Courier New" pitchFamily="49" charset="0"/>
              </a:rPr>
              <a:t>(struct node *)</a:t>
            </a:r>
            <a:r>
              <a:rPr lang="en-GB" smtClean="0">
                <a:latin typeface="Courier New" pitchFamily="49" charset="0"/>
              </a:rPr>
              <a:t>malloc(sizeof(struct node));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GB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mtClean="0"/>
              <a:t>Memory allocated with malloc</a:t>
            </a:r>
            <a:r>
              <a:rPr lang="en-IE" smtClean="0"/>
              <a:t>()</a:t>
            </a:r>
            <a:r>
              <a:rPr lang="en-GB" smtClean="0"/>
              <a:t> lasts as long as you want it to.</a:t>
            </a:r>
            <a:endParaRPr lang="en-IE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mtClean="0"/>
              <a:t>It does not automatically disappear when a function returns, as automatic-duration variables do, but it does not have to remain for the entire duration of your program, either.</a:t>
            </a:r>
            <a:r>
              <a:rPr lang="en-IE" smtClean="0"/>
              <a:t> There is a mechanism to free allocated memory.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6069496"/>
          </a:xfrm>
        </p:spPr>
        <p:txBody>
          <a:bodyPr/>
          <a:lstStyle/>
          <a:p>
            <a:r>
              <a:rPr lang="en-US" dirty="0" smtClean="0"/>
              <a:t>Memory can be allocated for variables using two different techniques like static and dynamic memory allocation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Static Memory Allocation:</a:t>
            </a:r>
          </a:p>
          <a:p>
            <a:r>
              <a:rPr lang="en-US" dirty="0" smtClean="0"/>
              <a:t>	Memory is assigned before the execution of the program begins i.e., during compilation time in the stack region. The compiler allocates the required memory space.</a:t>
            </a:r>
          </a:p>
          <a:p>
            <a:endParaRPr lang="en-US" dirty="0" smtClean="0"/>
          </a:p>
          <a:p>
            <a:r>
              <a:rPr lang="en-US" dirty="0" smtClean="0"/>
              <a:t>Advantages of Static Memory Allocation</a:t>
            </a:r>
          </a:p>
          <a:p>
            <a:pPr>
              <a:buNone/>
            </a:pPr>
            <a:r>
              <a:rPr lang="en-US" dirty="0" smtClean="0"/>
              <a:t>	1. Memory is allocated in a more structured area of memory, called the stack region.</a:t>
            </a:r>
          </a:p>
          <a:p>
            <a:pPr>
              <a:buNone/>
            </a:pPr>
            <a:r>
              <a:rPr lang="en-US" dirty="0" smtClean="0"/>
              <a:t>	2. No need of Dynamically allocated pointers.</a:t>
            </a:r>
          </a:p>
          <a:p>
            <a:pPr>
              <a:buNone/>
            </a:pPr>
            <a:r>
              <a:rPr lang="en-US" dirty="0" smtClean="0"/>
              <a:t>	3. Faster execution than Dynamic memory allocation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5633624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stdlib.h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emp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eno</a:t>
            </a:r>
            <a:r>
              <a:rPr lang="en-US" sz="2400" dirty="0" smtClean="0"/>
              <a:t>;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char name[30]; </a:t>
            </a:r>
          </a:p>
          <a:p>
            <a:pPr>
              <a:buNone/>
            </a:pPr>
            <a:r>
              <a:rPr lang="en-US" sz="2400" dirty="0" smtClean="0"/>
              <a:t>float </a:t>
            </a:r>
            <a:r>
              <a:rPr lang="en-US" sz="2400" dirty="0" err="1" smtClean="0"/>
              <a:t>esal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};</a:t>
            </a:r>
          </a:p>
          <a:p>
            <a:pPr>
              <a:buNone/>
            </a:pPr>
            <a:r>
              <a:rPr lang="en-US" sz="2400" dirty="0" smtClean="0"/>
              <a:t>void main()</a:t>
            </a:r>
          </a:p>
          <a:p>
            <a:pPr>
              <a:buNone/>
            </a:pPr>
            <a:r>
              <a:rPr lang="en-US" sz="2400" dirty="0" smtClean="0"/>
              <a:t>{ </a:t>
            </a:r>
          </a:p>
          <a:p>
            <a:pPr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emp</a:t>
            </a:r>
            <a:r>
              <a:rPr lang="en-US" sz="2400" dirty="0" smtClean="0"/>
              <a:t> *</a:t>
            </a:r>
            <a:r>
              <a:rPr lang="en-US" sz="2400" dirty="0" err="1" smtClean="0"/>
              <a:t>ptr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b="1" dirty="0" err="1" smtClean="0"/>
              <a:t>ptr</a:t>
            </a:r>
            <a:r>
              <a:rPr lang="en-US" sz="2400" b="1" dirty="0" smtClean="0"/>
              <a:t> = (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emp</a:t>
            </a:r>
            <a:r>
              <a:rPr lang="en-US" sz="2400" b="1" dirty="0" smtClean="0"/>
              <a:t> *) </a:t>
            </a:r>
            <a:r>
              <a:rPr lang="en-US" sz="2400" b="1" dirty="0" err="1" smtClean="0"/>
              <a:t>malloc</a:t>
            </a:r>
            <a:r>
              <a:rPr lang="en-US" sz="2400" b="1" dirty="0" smtClean="0"/>
              <a:t>(size of(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emp</a:t>
            </a:r>
            <a:r>
              <a:rPr lang="en-US" sz="2400" b="1" dirty="0" smtClean="0"/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ptr</a:t>
            </a:r>
            <a:r>
              <a:rPr lang="en-US" dirty="0" smtClean="0"/>
              <a:t> == null)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pintf</a:t>
            </a:r>
            <a:r>
              <a:rPr lang="en-US" dirty="0" smtClean="0"/>
              <a:t>(“out of memory”);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(“Enter the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  <a:r>
              <a:rPr lang="en-US" dirty="0" err="1" smtClean="0"/>
              <a:t>deitals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d%s%f,&amp;ptr</a:t>
            </a:r>
            <a:r>
              <a:rPr lang="en-US" dirty="0" smtClean="0"/>
              <a:t>-&gt; </a:t>
            </a:r>
            <a:r>
              <a:rPr lang="en-US" dirty="0" err="1" smtClean="0"/>
              <a:t>eno,ptr</a:t>
            </a:r>
            <a:r>
              <a:rPr lang="en-US" dirty="0" smtClean="0"/>
              <a:t>-&gt; </a:t>
            </a:r>
            <a:r>
              <a:rPr lang="en-US" dirty="0" err="1" smtClean="0"/>
              <a:t>name,&amp;ptr</a:t>
            </a:r>
            <a:r>
              <a:rPr lang="en-US" dirty="0" smtClean="0"/>
              <a:t>-&gt; </a:t>
            </a:r>
            <a:r>
              <a:rPr lang="en-US" dirty="0" err="1" smtClean="0"/>
              <a:t>esal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pPr algn="ctr">
              <a:defRPr/>
            </a:pPr>
            <a:fld id="{DFC09538-41F6-4829-9E0E-2E185009367F}" type="slidenum">
              <a:rPr lang="en-US"/>
              <a:pPr algn="ctr">
                <a:defRPr/>
              </a:pPr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1" y="304800"/>
            <a:ext cx="11518900" cy="7000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malloc( )-ing array of structures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   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90501" y="1219200"/>
            <a:ext cx="11715751" cy="5321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828675"/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typedef</a:t>
            </a:r>
            <a:r>
              <a:rPr lang="en-US" sz="1600" b="1" dirty="0">
                <a:solidFill>
                  <a:srgbClr val="000000"/>
                </a:solidFill>
              </a:rPr>
              <a:t>  </a:t>
            </a:r>
            <a:r>
              <a:rPr lang="en-US" sz="1600" b="1" dirty="0" err="1">
                <a:solidFill>
                  <a:srgbClr val="000000"/>
                </a:solidFill>
              </a:rPr>
              <a:t>struct</a:t>
            </a:r>
            <a:r>
              <a:rPr lang="en-US" sz="1600" b="1" dirty="0">
                <a:solidFill>
                  <a:srgbClr val="000000"/>
                </a:solidFill>
              </a:rPr>
              <a:t>{   </a:t>
            </a:r>
          </a:p>
          <a:p>
            <a:pPr defTabSz="828675"/>
            <a:r>
              <a:rPr lang="en-US" sz="1600" b="1" dirty="0">
                <a:solidFill>
                  <a:srgbClr val="000000"/>
                </a:solidFill>
              </a:rPr>
              <a:t>           char name[20];</a:t>
            </a:r>
          </a:p>
          <a:p>
            <a:pPr defTabSz="828675"/>
            <a:r>
              <a:rPr lang="en-US" sz="1600" b="1" dirty="0">
                <a:solidFill>
                  <a:srgbClr val="000000"/>
                </a:solidFill>
              </a:rPr>
              <a:t>           </a:t>
            </a:r>
            <a:r>
              <a:rPr lang="en-US" sz="1600" b="1" dirty="0" err="1">
                <a:solidFill>
                  <a:srgbClr val="000000"/>
                </a:solidFill>
              </a:rPr>
              <a:t>int</a:t>
            </a:r>
            <a:r>
              <a:rPr lang="en-US" sz="1600" b="1" dirty="0">
                <a:solidFill>
                  <a:srgbClr val="000000"/>
                </a:solidFill>
              </a:rPr>
              <a:t> roll;</a:t>
            </a:r>
          </a:p>
          <a:p>
            <a:pPr defTabSz="828675"/>
            <a:r>
              <a:rPr lang="en-US" sz="1600" b="1" dirty="0">
                <a:solidFill>
                  <a:srgbClr val="000000"/>
                </a:solidFill>
              </a:rPr>
              <a:t>           float SGPA[8], CGPA;</a:t>
            </a:r>
          </a:p>
          <a:p>
            <a:pPr defTabSz="828675"/>
            <a:r>
              <a:rPr lang="en-US" sz="1600" b="1" dirty="0">
                <a:solidFill>
                  <a:srgbClr val="000000"/>
                </a:solidFill>
              </a:rPr>
              <a:t>       } person;</a:t>
            </a:r>
          </a:p>
          <a:p>
            <a:pPr defTabSz="828675">
              <a:spcBef>
                <a:spcPct val="20000"/>
              </a:spcBef>
              <a:buSzPct val="83000"/>
            </a:pPr>
            <a:r>
              <a:rPr lang="en-US" sz="1600" b="1" dirty="0" err="1" smtClean="0">
                <a:solidFill>
                  <a:srgbClr val="000000"/>
                </a:solidFill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</a:rPr>
              <a:t> main</a:t>
            </a:r>
            <a:r>
              <a:rPr lang="en-US" sz="1600" b="1" dirty="0">
                <a:solidFill>
                  <a:srgbClr val="000000"/>
                </a:solidFill>
              </a:rPr>
              <a:t>()</a:t>
            </a:r>
          </a:p>
          <a:p>
            <a:pPr defTabSz="828675">
              <a:spcBef>
                <a:spcPct val="20000"/>
              </a:spcBef>
              <a:buSzPct val="83000"/>
            </a:pPr>
            <a:r>
              <a:rPr lang="en-US" sz="1600" b="1" dirty="0">
                <a:solidFill>
                  <a:srgbClr val="000000"/>
                </a:solidFill>
              </a:rPr>
              <a:t> {  </a:t>
            </a:r>
          </a:p>
          <a:p>
            <a:pPr defTabSz="828675">
              <a:spcBef>
                <a:spcPct val="20000"/>
              </a:spcBef>
              <a:buSzPct val="83000"/>
            </a:pPr>
            <a:r>
              <a:rPr lang="en-US" sz="1600" b="1" dirty="0">
                <a:solidFill>
                  <a:srgbClr val="000000"/>
                </a:solidFill>
              </a:rPr>
              <a:t>      person *student;</a:t>
            </a:r>
          </a:p>
          <a:p>
            <a:pPr defTabSz="828675">
              <a:spcBef>
                <a:spcPct val="20000"/>
              </a:spcBef>
              <a:buSzPct val="83000"/>
            </a:pPr>
            <a:r>
              <a:rPr lang="en-US" sz="1600" b="1" dirty="0">
                <a:solidFill>
                  <a:srgbClr val="000000"/>
                </a:solidFill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</a:rPr>
              <a:t>int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i,j,n</a:t>
            </a:r>
            <a:r>
              <a:rPr lang="en-US" sz="1600" b="1" dirty="0">
                <a:solidFill>
                  <a:srgbClr val="000000"/>
                </a:solidFill>
              </a:rPr>
              <a:t>;</a:t>
            </a:r>
          </a:p>
          <a:p>
            <a:pPr defTabSz="828675">
              <a:spcBef>
                <a:spcPct val="20000"/>
              </a:spcBef>
              <a:buSzPct val="83000"/>
            </a:pPr>
            <a:r>
              <a:rPr lang="en-US" sz="1600" b="1" dirty="0">
                <a:solidFill>
                  <a:srgbClr val="000000"/>
                </a:solidFill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</a:rPr>
              <a:t>scanf</a:t>
            </a:r>
            <a:r>
              <a:rPr lang="en-US" sz="1600" b="1" dirty="0">
                <a:solidFill>
                  <a:srgbClr val="000000"/>
                </a:solidFill>
              </a:rPr>
              <a:t>("%d", &amp;n);</a:t>
            </a:r>
          </a:p>
          <a:p>
            <a:pPr defTabSz="828675">
              <a:spcBef>
                <a:spcPct val="20000"/>
              </a:spcBef>
              <a:buSzPct val="83000"/>
            </a:pPr>
            <a:r>
              <a:rPr lang="en-US" sz="1600" b="1" dirty="0">
                <a:solidFill>
                  <a:srgbClr val="000000"/>
                </a:solidFill>
              </a:rPr>
              <a:t>      </a:t>
            </a:r>
            <a:r>
              <a:rPr lang="en-US" sz="1600" b="1" dirty="0">
                <a:solidFill>
                  <a:srgbClr val="FF0000"/>
                </a:solidFill>
              </a:rPr>
              <a:t>student = (person *)</a:t>
            </a:r>
            <a:r>
              <a:rPr lang="en-US" sz="1600" b="1" dirty="0" err="1">
                <a:solidFill>
                  <a:srgbClr val="FF0000"/>
                </a:solidFill>
              </a:rPr>
              <a:t>malloc</a:t>
            </a:r>
            <a:r>
              <a:rPr lang="en-US" sz="1600" b="1" dirty="0">
                <a:solidFill>
                  <a:srgbClr val="FF0000"/>
                </a:solidFill>
              </a:rPr>
              <a:t>(n*</a:t>
            </a:r>
            <a:r>
              <a:rPr lang="en-US" sz="1600" b="1" dirty="0" err="1">
                <a:solidFill>
                  <a:srgbClr val="FF0000"/>
                </a:solidFill>
              </a:rPr>
              <a:t>sizeof</a:t>
            </a:r>
            <a:r>
              <a:rPr lang="en-US" sz="1600" b="1" dirty="0">
                <a:solidFill>
                  <a:srgbClr val="FF0000"/>
                </a:solidFill>
              </a:rPr>
              <a:t>(person));</a:t>
            </a:r>
          </a:p>
          <a:p>
            <a:pPr defTabSz="828675">
              <a:spcBef>
                <a:spcPct val="20000"/>
              </a:spcBef>
              <a:buSzPct val="83000"/>
            </a:pPr>
            <a:r>
              <a:rPr lang="en-US" sz="1600" b="1" dirty="0">
                <a:solidFill>
                  <a:srgbClr val="000000"/>
                </a:solidFill>
              </a:rPr>
              <a:t>      for (</a:t>
            </a:r>
            <a:r>
              <a:rPr lang="en-US" sz="1600" b="1" dirty="0" err="1">
                <a:solidFill>
                  <a:srgbClr val="000000"/>
                </a:solidFill>
              </a:rPr>
              <a:t>i</a:t>
            </a:r>
            <a:r>
              <a:rPr lang="en-US" sz="1600" b="1" dirty="0">
                <a:solidFill>
                  <a:srgbClr val="000000"/>
                </a:solidFill>
              </a:rPr>
              <a:t>=0; </a:t>
            </a:r>
            <a:r>
              <a:rPr lang="en-US" sz="1600" b="1" dirty="0" err="1">
                <a:solidFill>
                  <a:srgbClr val="000000"/>
                </a:solidFill>
              </a:rPr>
              <a:t>i</a:t>
            </a:r>
            <a:r>
              <a:rPr lang="en-US" sz="1600" b="1" dirty="0">
                <a:solidFill>
                  <a:srgbClr val="000000"/>
                </a:solidFill>
              </a:rPr>
              <a:t>&lt;n; </a:t>
            </a:r>
            <a:r>
              <a:rPr lang="en-US" sz="1600" b="1" dirty="0" err="1">
                <a:solidFill>
                  <a:srgbClr val="000000"/>
                </a:solidFill>
              </a:rPr>
              <a:t>i</a:t>
            </a:r>
            <a:r>
              <a:rPr lang="en-US" sz="1600" b="1" dirty="0">
                <a:solidFill>
                  <a:srgbClr val="000000"/>
                </a:solidFill>
              </a:rPr>
              <a:t>++) {</a:t>
            </a:r>
          </a:p>
          <a:p>
            <a:pPr defTabSz="828675">
              <a:spcBef>
                <a:spcPct val="20000"/>
              </a:spcBef>
              <a:buSzPct val="83000"/>
            </a:pPr>
            <a:r>
              <a:rPr lang="en-US" sz="1600" b="1" dirty="0">
                <a:solidFill>
                  <a:srgbClr val="000000"/>
                </a:solidFill>
              </a:rPr>
              <a:t>          </a:t>
            </a:r>
            <a:r>
              <a:rPr lang="en-US" sz="1600" b="1" dirty="0" err="1">
                <a:solidFill>
                  <a:srgbClr val="000000"/>
                </a:solidFill>
              </a:rPr>
              <a:t>scanf</a:t>
            </a:r>
            <a:r>
              <a:rPr lang="en-US" sz="1600" b="1" dirty="0">
                <a:solidFill>
                  <a:srgbClr val="000000"/>
                </a:solidFill>
              </a:rPr>
              <a:t>("%s", student[</a:t>
            </a:r>
            <a:r>
              <a:rPr lang="en-US" sz="1600" b="1" dirty="0" err="1">
                <a:solidFill>
                  <a:srgbClr val="000000"/>
                </a:solidFill>
              </a:rPr>
              <a:t>i</a:t>
            </a:r>
            <a:r>
              <a:rPr lang="en-US" sz="1600" b="1" dirty="0">
                <a:solidFill>
                  <a:srgbClr val="000000"/>
                </a:solidFill>
              </a:rPr>
              <a:t>].name);</a:t>
            </a:r>
          </a:p>
          <a:p>
            <a:pPr defTabSz="828675">
              <a:spcBef>
                <a:spcPct val="20000"/>
              </a:spcBef>
              <a:buSzPct val="83000"/>
            </a:pPr>
            <a:r>
              <a:rPr lang="en-US" sz="1600" b="1" dirty="0">
                <a:solidFill>
                  <a:srgbClr val="000000"/>
                </a:solidFill>
              </a:rPr>
              <a:t>          </a:t>
            </a:r>
            <a:r>
              <a:rPr lang="en-US" sz="1600" b="1" dirty="0" err="1">
                <a:solidFill>
                  <a:srgbClr val="000000"/>
                </a:solidFill>
              </a:rPr>
              <a:t>scanf</a:t>
            </a:r>
            <a:r>
              <a:rPr lang="en-US" sz="1600" b="1" dirty="0">
                <a:solidFill>
                  <a:srgbClr val="000000"/>
                </a:solidFill>
              </a:rPr>
              <a:t>("%d", &amp;student[</a:t>
            </a:r>
            <a:r>
              <a:rPr lang="en-US" sz="1600" b="1" dirty="0" err="1">
                <a:solidFill>
                  <a:srgbClr val="000000"/>
                </a:solidFill>
              </a:rPr>
              <a:t>i</a:t>
            </a:r>
            <a:r>
              <a:rPr lang="en-US" sz="1600" b="1" dirty="0">
                <a:solidFill>
                  <a:srgbClr val="000000"/>
                </a:solidFill>
              </a:rPr>
              <a:t>].roll);</a:t>
            </a:r>
          </a:p>
          <a:p>
            <a:pPr defTabSz="828675">
              <a:spcBef>
                <a:spcPct val="20000"/>
              </a:spcBef>
              <a:buSzPct val="83000"/>
            </a:pPr>
            <a:r>
              <a:rPr lang="en-US" sz="1600" b="1" dirty="0">
                <a:solidFill>
                  <a:srgbClr val="000000"/>
                </a:solidFill>
              </a:rPr>
              <a:t>          for(j=0;j&lt;8;j++) </a:t>
            </a:r>
            <a:r>
              <a:rPr lang="en-US" sz="1600" b="1" dirty="0" err="1">
                <a:solidFill>
                  <a:srgbClr val="000000"/>
                </a:solidFill>
              </a:rPr>
              <a:t>scanf</a:t>
            </a:r>
            <a:r>
              <a:rPr lang="en-US" sz="1600" b="1" dirty="0">
                <a:solidFill>
                  <a:srgbClr val="000000"/>
                </a:solidFill>
              </a:rPr>
              <a:t>("%f", &amp;student[</a:t>
            </a:r>
            <a:r>
              <a:rPr lang="en-US" sz="1600" b="1" dirty="0" err="1">
                <a:solidFill>
                  <a:srgbClr val="000000"/>
                </a:solidFill>
              </a:rPr>
              <a:t>i</a:t>
            </a:r>
            <a:r>
              <a:rPr lang="en-US" sz="1600" b="1" dirty="0">
                <a:solidFill>
                  <a:srgbClr val="000000"/>
                </a:solidFill>
              </a:rPr>
              <a:t>].SGPA[j]);</a:t>
            </a:r>
          </a:p>
          <a:p>
            <a:pPr defTabSz="828675">
              <a:spcBef>
                <a:spcPct val="20000"/>
              </a:spcBef>
              <a:buSzPct val="83000"/>
            </a:pPr>
            <a:r>
              <a:rPr lang="en-US" sz="1600" b="1" dirty="0">
                <a:solidFill>
                  <a:srgbClr val="000000"/>
                </a:solidFill>
              </a:rPr>
              <a:t>          </a:t>
            </a:r>
            <a:r>
              <a:rPr lang="en-US" sz="1600" b="1" dirty="0" err="1">
                <a:solidFill>
                  <a:srgbClr val="000000"/>
                </a:solidFill>
              </a:rPr>
              <a:t>scanf</a:t>
            </a:r>
            <a:r>
              <a:rPr lang="en-US" sz="1600" b="1" dirty="0">
                <a:solidFill>
                  <a:srgbClr val="000000"/>
                </a:solidFill>
              </a:rPr>
              <a:t>("%f", &amp;student[</a:t>
            </a:r>
            <a:r>
              <a:rPr lang="en-US" sz="1600" b="1" dirty="0" err="1">
                <a:solidFill>
                  <a:srgbClr val="000000"/>
                </a:solidFill>
              </a:rPr>
              <a:t>i</a:t>
            </a:r>
            <a:r>
              <a:rPr lang="en-US" sz="1600" b="1" dirty="0">
                <a:solidFill>
                  <a:srgbClr val="000000"/>
                </a:solidFill>
              </a:rPr>
              <a:t>].CGPA);</a:t>
            </a:r>
          </a:p>
          <a:p>
            <a:pPr defTabSz="828675">
              <a:spcBef>
                <a:spcPct val="20000"/>
              </a:spcBef>
              <a:buSzPct val="83000"/>
            </a:pPr>
            <a:r>
              <a:rPr lang="en-US" sz="1600" b="1" dirty="0">
                <a:solidFill>
                  <a:srgbClr val="000000"/>
                </a:solidFill>
              </a:rPr>
              <a:t>      </a:t>
            </a:r>
            <a:r>
              <a:rPr lang="en-US" sz="1600" b="1" dirty="0" smtClean="0">
                <a:solidFill>
                  <a:srgbClr val="000000"/>
                </a:solidFill>
              </a:rPr>
              <a:t>}</a:t>
            </a:r>
          </a:p>
          <a:p>
            <a:pPr defTabSz="828675">
              <a:spcBef>
                <a:spcPct val="20000"/>
              </a:spcBef>
              <a:buSzPct val="83000"/>
            </a:pP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</a:rPr>
              <a:t>	free(student);</a:t>
            </a:r>
            <a:endParaRPr lang="en-US" sz="1600" b="1" dirty="0">
              <a:solidFill>
                <a:srgbClr val="000000"/>
              </a:solidFill>
            </a:endParaRPr>
          </a:p>
          <a:p>
            <a:pPr defTabSz="828675">
              <a:spcBef>
                <a:spcPct val="20000"/>
              </a:spcBef>
              <a:buSzPct val="83000"/>
            </a:pPr>
            <a:r>
              <a:rPr lang="en-US" sz="1600" b="1" dirty="0">
                <a:solidFill>
                  <a:srgbClr val="000000"/>
                </a:solidFill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free()</a:t>
            </a:r>
            <a:endParaRPr lang="en-GB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E" smtClean="0"/>
              <a:t>To release allocated memory use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IE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mtClean="0">
                <a:latin typeface="Courier New" pitchFamily="49" charset="0"/>
              </a:rPr>
              <a:t>free</a:t>
            </a:r>
            <a:r>
              <a:rPr lang="en-IE" smtClean="0">
                <a:latin typeface="Courier New" pitchFamily="49" charset="0"/>
              </a:rPr>
              <a:t>()</a:t>
            </a:r>
            <a:endParaRPr lang="en-GB" smtClean="0">
              <a:latin typeface="Courier New" pitchFamily="49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IE" smtClean="0">
              <a:latin typeface="Courier New" pitchFamily="49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mtClean="0"/>
              <a:t>Deallocates memory allocated by malloc</a:t>
            </a:r>
            <a:r>
              <a:rPr lang="en-IE" smtClean="0"/>
              <a:t>().</a:t>
            </a:r>
            <a:endParaRPr lang="en-GB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mtClean="0"/>
              <a:t>Takes a pointer as an argument</a:t>
            </a:r>
            <a:r>
              <a:rPr lang="en-IE" smtClean="0"/>
              <a:t>.</a:t>
            </a:r>
            <a:endParaRPr lang="en-GB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IE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E" smtClean="0"/>
              <a:t>e.g.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mtClean="0">
                <a:latin typeface="Courier New" pitchFamily="49" charset="0"/>
              </a:rPr>
              <a:t>free(newPtr);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GB" smtClean="0">
              <a:latin typeface="Courier New" pitchFamily="49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mtClean="0"/>
              <a:t>Freeing unused memory is a good idea, but it's not mandatory. When your program exits, any memory which it has allocated but not freed </a:t>
            </a:r>
            <a:r>
              <a:rPr lang="en-IE" smtClean="0"/>
              <a:t>will</a:t>
            </a:r>
            <a:r>
              <a:rPr lang="en-GB" smtClean="0"/>
              <a:t> be automatically released.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calloc()</a:t>
            </a:r>
            <a:endParaRPr lang="en-GB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E" dirty="0" smtClean="0"/>
              <a:t>S</a:t>
            </a:r>
            <a:r>
              <a:rPr lang="en-GB" dirty="0" err="1" smtClean="0"/>
              <a:t>imilar</a:t>
            </a:r>
            <a:r>
              <a:rPr lang="en-GB" dirty="0" smtClean="0"/>
              <a:t> to </a:t>
            </a:r>
            <a:r>
              <a:rPr lang="en-GB" dirty="0" err="1" smtClean="0"/>
              <a:t>malloc</a:t>
            </a:r>
            <a:r>
              <a:rPr lang="en-IE" dirty="0" smtClean="0"/>
              <a:t>()</a:t>
            </a:r>
            <a:r>
              <a:rPr lang="en-GB" dirty="0" smtClean="0"/>
              <a:t>, the main difference is that the values stored in the allocated memory space </a:t>
            </a:r>
            <a:r>
              <a:rPr lang="en-IE" dirty="0" smtClean="0"/>
              <a:t>are </a:t>
            </a:r>
            <a:r>
              <a:rPr lang="en-GB" dirty="0" smtClean="0"/>
              <a:t>zero by default. With </a:t>
            </a:r>
            <a:r>
              <a:rPr lang="en-GB" dirty="0" err="1" smtClean="0"/>
              <a:t>malloc</a:t>
            </a:r>
            <a:r>
              <a:rPr lang="en-IE" dirty="0" smtClean="0"/>
              <a:t>()</a:t>
            </a:r>
            <a:r>
              <a:rPr lang="en-GB" dirty="0" smtClean="0"/>
              <a:t>, the allocated memory could have any value.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GB" dirty="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dirty="0" err="1" smtClean="0"/>
              <a:t>calloc</a:t>
            </a:r>
            <a:r>
              <a:rPr lang="en-IE" dirty="0" smtClean="0"/>
              <a:t>()</a:t>
            </a:r>
            <a:r>
              <a:rPr lang="en-GB" dirty="0" smtClean="0"/>
              <a:t> requires two arguments</a:t>
            </a:r>
            <a:r>
              <a:rPr lang="en-IE" dirty="0" smtClean="0"/>
              <a:t> - </a:t>
            </a:r>
            <a:r>
              <a:rPr lang="en-GB" dirty="0" smtClean="0"/>
              <a:t>the number of variables you'd like to allocate memory for</a:t>
            </a:r>
            <a:r>
              <a:rPr lang="en-IE" dirty="0" smtClean="0"/>
              <a:t> and</a:t>
            </a:r>
            <a:r>
              <a:rPr lang="en-GB" dirty="0" smtClean="0"/>
              <a:t> the size of each variable.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IE" dirty="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E" dirty="0" smtClean="0">
                <a:latin typeface="Courier New" pitchFamily="49" charset="0"/>
              </a:rPr>
              <a:t>void *</a:t>
            </a:r>
            <a:r>
              <a:rPr lang="en-IE" dirty="0" err="1" smtClean="0">
                <a:latin typeface="Courier New" pitchFamily="49" charset="0"/>
              </a:rPr>
              <a:t>calloc</a:t>
            </a:r>
            <a:r>
              <a:rPr lang="en-IE" dirty="0" smtClean="0">
                <a:latin typeface="Courier New" pitchFamily="49" charset="0"/>
              </a:rPr>
              <a:t>(</a:t>
            </a:r>
            <a:r>
              <a:rPr lang="en-IE" dirty="0" err="1" smtClean="0">
                <a:latin typeface="Courier New" pitchFamily="49" charset="0"/>
              </a:rPr>
              <a:t>size_t</a:t>
            </a:r>
            <a:r>
              <a:rPr lang="en-IE" dirty="0" smtClean="0">
                <a:latin typeface="Courier New" pitchFamily="49" charset="0"/>
              </a:rPr>
              <a:t> </a:t>
            </a:r>
            <a:r>
              <a:rPr lang="en-IE" dirty="0" err="1" smtClean="0">
                <a:latin typeface="Courier New" pitchFamily="49" charset="0"/>
              </a:rPr>
              <a:t>nelem</a:t>
            </a:r>
            <a:r>
              <a:rPr lang="en-IE" dirty="0" smtClean="0">
                <a:latin typeface="Courier New" pitchFamily="49" charset="0"/>
              </a:rPr>
              <a:t>, </a:t>
            </a:r>
            <a:r>
              <a:rPr lang="en-IE" dirty="0" err="1" smtClean="0">
                <a:latin typeface="Courier New" pitchFamily="49" charset="0"/>
              </a:rPr>
              <a:t>size_t</a:t>
            </a:r>
            <a:r>
              <a:rPr lang="en-IE" dirty="0" smtClean="0">
                <a:latin typeface="Courier New" pitchFamily="49" charset="0"/>
              </a:rPr>
              <a:t> size);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IE" dirty="0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dirty="0" smtClean="0"/>
              <a:t>Like </a:t>
            </a:r>
            <a:r>
              <a:rPr lang="en-GB" dirty="0" err="1" smtClean="0"/>
              <a:t>malloc</a:t>
            </a:r>
            <a:r>
              <a:rPr lang="en-IE" dirty="0" smtClean="0"/>
              <a:t>()</a:t>
            </a:r>
            <a:r>
              <a:rPr lang="en-GB" dirty="0" smtClean="0"/>
              <a:t>, </a:t>
            </a:r>
            <a:r>
              <a:rPr lang="en-GB" dirty="0" err="1" smtClean="0"/>
              <a:t>calloc</a:t>
            </a:r>
            <a:r>
              <a:rPr lang="en-IE" dirty="0" smtClean="0"/>
              <a:t>()</a:t>
            </a:r>
            <a:r>
              <a:rPr lang="en-GB" dirty="0" smtClean="0"/>
              <a:t> will return a void pointer if the memory allocation was successful, else it'll return a NULL pointer.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GB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915988"/>
          </a:xfrm>
        </p:spPr>
        <p:txBody>
          <a:bodyPr/>
          <a:lstStyle/>
          <a:p>
            <a:r>
              <a:rPr lang="en-IE" dirty="0" err="1" smtClean="0"/>
              <a:t>calloc</a:t>
            </a:r>
            <a:r>
              <a:rPr lang="en-IE" dirty="0" smtClean="0"/>
              <a:t>() example</a:t>
            </a:r>
            <a:endParaRPr lang="en-GB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79500"/>
            <a:ext cx="10515600" cy="56515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 dirty="0" smtClean="0">
                <a:latin typeface="Courier New" pitchFamily="49" charset="0"/>
              </a:rPr>
              <a:t>/* Using </a:t>
            </a:r>
            <a:r>
              <a:rPr lang="en-IE" sz="1400" dirty="0" err="1" smtClean="0">
                <a:latin typeface="Courier New" pitchFamily="49" charset="0"/>
              </a:rPr>
              <a:t>calloc</a:t>
            </a:r>
            <a:r>
              <a:rPr lang="en-IE" sz="1400" dirty="0" smtClean="0">
                <a:latin typeface="Courier New" pitchFamily="49" charset="0"/>
              </a:rPr>
              <a:t>() to initialize 100 floats to 0.0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 dirty="0" smtClean="0">
                <a:latin typeface="Courier New" pitchFamily="49" charset="0"/>
              </a:rPr>
              <a:t>#include &lt;</a:t>
            </a:r>
            <a:r>
              <a:rPr lang="en-IE" sz="1400" dirty="0" err="1" smtClean="0">
                <a:latin typeface="Courier New" pitchFamily="49" charset="0"/>
              </a:rPr>
              <a:t>stdlib.h</a:t>
            </a:r>
            <a:r>
              <a:rPr lang="en-IE" sz="14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 dirty="0" smtClean="0">
                <a:latin typeface="Courier New" pitchFamily="49" charset="0"/>
              </a:rPr>
              <a:t>#include &lt;</a:t>
            </a:r>
            <a:r>
              <a:rPr lang="en-IE" sz="1400" dirty="0" err="1" smtClean="0">
                <a:latin typeface="Courier New" pitchFamily="49" charset="0"/>
              </a:rPr>
              <a:t>stdio.h</a:t>
            </a:r>
            <a:r>
              <a:rPr lang="en-IE" sz="14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 dirty="0" smtClean="0">
                <a:latin typeface="Courier New" pitchFamily="49" charset="0"/>
              </a:rPr>
              <a:t>#define BUFFER_SIZE 100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IE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 dirty="0" err="1" smtClean="0">
                <a:latin typeface="Courier New" pitchFamily="49" charset="0"/>
              </a:rPr>
              <a:t>int</a:t>
            </a:r>
            <a:r>
              <a:rPr lang="en-IE" sz="1400" dirty="0" smtClean="0">
                <a:latin typeface="Courier New" pitchFamily="49" charset="0"/>
              </a:rPr>
              <a:t>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latin typeface="Courier New" pitchFamily="49" charset="0"/>
              </a:rPr>
              <a:t>float * buffer;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 dirty="0" err="1" smtClean="0">
                <a:latin typeface="Courier New" pitchFamily="49" charset="0"/>
              </a:rPr>
              <a:t>int</a:t>
            </a:r>
            <a:r>
              <a:rPr lang="en-IE" sz="1400" dirty="0" smtClean="0">
                <a:latin typeface="Courier New" pitchFamily="49" charset="0"/>
              </a:rPr>
              <a:t> </a:t>
            </a:r>
            <a:r>
              <a:rPr lang="en-IE" sz="1400" dirty="0" err="1" smtClean="0">
                <a:latin typeface="Courier New" pitchFamily="49" charset="0"/>
              </a:rPr>
              <a:t>i</a:t>
            </a:r>
            <a:r>
              <a:rPr lang="en-IE" sz="14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latin typeface="Courier New" pitchFamily="49" charset="0"/>
              </a:rPr>
              <a:t>if ((buffer = (float*)</a:t>
            </a:r>
            <a:r>
              <a:rPr lang="en-GB" sz="1400" dirty="0" err="1" smtClean="0">
                <a:latin typeface="Courier New" pitchFamily="49" charset="0"/>
              </a:rPr>
              <a:t>calloc</a:t>
            </a:r>
            <a:r>
              <a:rPr lang="en-GB" sz="1400" dirty="0" smtClean="0">
                <a:latin typeface="Courier New" pitchFamily="49" charset="0"/>
              </a:rPr>
              <a:t>(BUFFER_SIZE, </a:t>
            </a:r>
            <a:r>
              <a:rPr lang="en-GB" sz="1400" dirty="0" err="1" smtClean="0">
                <a:latin typeface="Courier New" pitchFamily="49" charset="0"/>
              </a:rPr>
              <a:t>sizeof</a:t>
            </a:r>
            <a:r>
              <a:rPr lang="en-GB" sz="1400" dirty="0" smtClean="0">
                <a:latin typeface="Courier New" pitchFamily="49" charset="0"/>
              </a:rPr>
              <a:t>(float))) == NULL){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latin typeface="Courier New" pitchFamily="49" charset="0"/>
              </a:rPr>
              <a:t>	</a:t>
            </a:r>
            <a:r>
              <a:rPr lang="en-GB" sz="1400" dirty="0" err="1" smtClean="0">
                <a:latin typeface="Courier New" pitchFamily="49" charset="0"/>
              </a:rPr>
              <a:t>printf</a:t>
            </a:r>
            <a:r>
              <a:rPr lang="en-GB" sz="1400" dirty="0" smtClean="0">
                <a:latin typeface="Courier New" pitchFamily="49" charset="0"/>
              </a:rPr>
              <a:t>("out of memory\n");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latin typeface="Courier New" pitchFamily="49" charset="0"/>
              </a:rPr>
              <a:t>	exit(1);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IE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 dirty="0" smtClean="0">
                <a:latin typeface="Courier New" pitchFamily="49" charset="0"/>
              </a:rPr>
              <a:t>for (</a:t>
            </a:r>
            <a:r>
              <a:rPr lang="en-IE" sz="1400" dirty="0" err="1" smtClean="0">
                <a:latin typeface="Courier New" pitchFamily="49" charset="0"/>
              </a:rPr>
              <a:t>i</a:t>
            </a:r>
            <a:r>
              <a:rPr lang="en-IE" sz="1400" dirty="0" smtClean="0">
                <a:latin typeface="Courier New" pitchFamily="49" charset="0"/>
              </a:rPr>
              <a:t>=0; </a:t>
            </a:r>
            <a:r>
              <a:rPr lang="en-IE" sz="1400" dirty="0" err="1" smtClean="0">
                <a:latin typeface="Courier New" pitchFamily="49" charset="0"/>
              </a:rPr>
              <a:t>i</a:t>
            </a:r>
            <a:r>
              <a:rPr lang="en-IE" sz="1400" dirty="0" smtClean="0">
                <a:latin typeface="Courier New" pitchFamily="49" charset="0"/>
              </a:rPr>
              <a:t> &lt; BUFFER_SIZE; </a:t>
            </a:r>
            <a:r>
              <a:rPr lang="en-IE" sz="1400" dirty="0" err="1" smtClean="0">
                <a:latin typeface="Courier New" pitchFamily="49" charset="0"/>
              </a:rPr>
              <a:t>i</a:t>
            </a:r>
            <a:r>
              <a:rPr lang="en-IE" sz="1400" dirty="0" smtClean="0"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 dirty="0" smtClean="0">
                <a:latin typeface="Courier New" pitchFamily="49" charset="0"/>
              </a:rPr>
              <a:t>	</a:t>
            </a:r>
            <a:r>
              <a:rPr lang="en-IE" sz="1400" dirty="0" err="1" smtClean="0">
                <a:latin typeface="Courier New" pitchFamily="49" charset="0"/>
              </a:rPr>
              <a:t>printf</a:t>
            </a:r>
            <a:r>
              <a:rPr lang="en-IE" sz="1400" dirty="0" smtClean="0">
                <a:latin typeface="Courier New" pitchFamily="49" charset="0"/>
              </a:rPr>
              <a:t>(“buffer[%d] = %f\n”, </a:t>
            </a:r>
            <a:r>
              <a:rPr lang="en-IE" sz="1400" dirty="0" err="1" smtClean="0">
                <a:latin typeface="Courier New" pitchFamily="49" charset="0"/>
              </a:rPr>
              <a:t>i</a:t>
            </a:r>
            <a:r>
              <a:rPr lang="en-IE" sz="1400" dirty="0" smtClean="0">
                <a:latin typeface="Courier New" pitchFamily="49" charset="0"/>
              </a:rPr>
              <a:t>, buffer[</a:t>
            </a:r>
            <a:r>
              <a:rPr lang="en-IE" sz="1400" dirty="0" err="1" smtClean="0">
                <a:latin typeface="Courier New" pitchFamily="49" charset="0"/>
              </a:rPr>
              <a:t>i</a:t>
            </a:r>
            <a:r>
              <a:rPr lang="en-IE" sz="1400" dirty="0" smtClean="0">
                <a:latin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IE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 dirty="0" smtClean="0">
                <a:latin typeface="Courier New" pitchFamily="49" charset="0"/>
              </a:rPr>
              <a:t>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IE" sz="1400" dirty="0" smtClean="0">
                <a:latin typeface="Courier New" pitchFamily="49" charset="0"/>
              </a:rPr>
              <a:t>}</a:t>
            </a:r>
            <a:endParaRPr lang="en-GB" sz="1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070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 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n;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*a;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("Number of elements to be entered:"); </a:t>
            </a:r>
          </a:p>
          <a:p>
            <a:pPr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d",&amp;n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b="1" dirty="0" smtClean="0"/>
              <a:t>a = (</a:t>
            </a:r>
            <a:r>
              <a:rPr lang="en-US" b="1" dirty="0" err="1" smtClean="0"/>
              <a:t>int</a:t>
            </a:r>
            <a:r>
              <a:rPr lang="en-US" b="1" dirty="0" smtClean="0"/>
              <a:t>*)</a:t>
            </a:r>
            <a:r>
              <a:rPr lang="en-US" b="1" dirty="0" err="1" smtClean="0"/>
              <a:t>calloc</a:t>
            </a:r>
            <a:r>
              <a:rPr lang="en-US" b="1" dirty="0" smtClean="0"/>
              <a:t>(n, </a:t>
            </a:r>
            <a:r>
              <a:rPr lang="en-US" b="1" dirty="0" err="1" smtClean="0"/>
              <a:t>sizeof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)); </a:t>
            </a:r>
          </a:p>
          <a:p>
            <a:pPr>
              <a:buNone/>
            </a:pPr>
            <a:r>
              <a:rPr lang="pt-BR" dirty="0" smtClean="0"/>
              <a:t>printf("Enter the numbers:\n");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6045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for( </a:t>
            </a:r>
            <a:r>
              <a:rPr lang="en-US" dirty="0" err="1" smtClean="0"/>
              <a:t>i</a:t>
            </a:r>
            <a:r>
              <a:rPr lang="en-US" dirty="0" smtClean="0"/>
              <a:t>=0 ; </a:t>
            </a:r>
            <a:r>
              <a:rPr lang="en-US" dirty="0" err="1" smtClean="0"/>
              <a:t>i</a:t>
            </a:r>
            <a:r>
              <a:rPr lang="en-US" dirty="0" smtClean="0"/>
              <a:t> &lt; n ; </a:t>
            </a:r>
            <a:r>
              <a:rPr lang="en-US" dirty="0" err="1" smtClean="0"/>
              <a:t>i</a:t>
            </a:r>
            <a:r>
              <a:rPr lang="en-US" dirty="0" smtClean="0"/>
              <a:t>++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("The numbers entered are: ");</a:t>
            </a:r>
          </a:p>
          <a:p>
            <a:pPr>
              <a:buNone/>
            </a:pPr>
            <a:r>
              <a:rPr lang="nn-NO" dirty="0" smtClean="0"/>
              <a:t>for( i=0 ; i &lt; n ; i++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("%d ",a[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free( a );</a:t>
            </a:r>
          </a:p>
          <a:p>
            <a:pPr>
              <a:buNone/>
            </a:pPr>
            <a:r>
              <a:rPr lang="en-US" dirty="0" smtClean="0"/>
              <a:t>return(0);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594360"/>
          </a:xfrm>
        </p:spPr>
        <p:txBody>
          <a:bodyPr/>
          <a:lstStyle/>
          <a:p>
            <a:r>
              <a:rPr lang="en-US" dirty="0" smtClean="0"/>
              <a:t>realloc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9652000" cy="5465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function realloc resizes memory previously allocated by either malloc or calloc.</a:t>
            </a:r>
          </a:p>
          <a:p>
            <a:r>
              <a:rPr lang="en-US" dirty="0" smtClean="0"/>
              <a:t>realloc(p, s)</a:t>
            </a:r>
          </a:p>
          <a:p>
            <a:r>
              <a:rPr lang="en-US" dirty="0" smtClean="0"/>
              <a:t>Changes the size of the memory block pointed at by p to s.</a:t>
            </a:r>
          </a:p>
          <a:p>
            <a:r>
              <a:rPr lang="en-US" dirty="0" smtClean="0"/>
              <a:t>The contents of the first min { s,oldsize} bytes of the block are unchanged as a result of this resizing.</a:t>
            </a:r>
          </a:p>
          <a:p>
            <a:r>
              <a:rPr lang="en-US" dirty="0" smtClean="0"/>
              <a:t>when realloc is able to do the resizing,it returns a pointor to the start of the new block.</a:t>
            </a:r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If block size is increased, contents of old block may be copied to a completely different region</a:t>
            </a:r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smtClean="0"/>
              <a:t>In this case, the pointer returned will be different from the </a:t>
            </a:r>
            <a:r>
              <a:rPr lang="en-US" dirty="0" err="1" smtClean="0">
                <a:latin typeface="Lucida Console" pitchFamily="49" charset="0"/>
              </a:rPr>
              <a:t>ptr</a:t>
            </a:r>
            <a:r>
              <a:rPr lang="en-US" dirty="0" smtClean="0"/>
              <a:t>  p argument, and </a:t>
            </a:r>
            <a:r>
              <a:rPr lang="en-US" dirty="0" err="1" smtClean="0">
                <a:latin typeface="Lucida Console" pitchFamily="49" charset="0"/>
              </a:rPr>
              <a:t>ptr</a:t>
            </a:r>
            <a:r>
              <a:rPr lang="en-US" dirty="0" smtClean="0"/>
              <a:t> p will no longer point to a valid memory region</a:t>
            </a:r>
          </a:p>
          <a:p>
            <a:endParaRPr lang="en-US" dirty="0" smtClean="0"/>
          </a:p>
          <a:p>
            <a:r>
              <a:rPr lang="en-US" dirty="0" smtClean="0"/>
              <a:t>And when it is unable to do the resizing, the old block  is unchanged and the function returns a null value.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realloc()</a:t>
            </a:r>
            <a:endParaRPr lang="en-GB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dirty="0" smtClean="0"/>
              <a:t>If you find you did not allocate enough space use </a:t>
            </a:r>
            <a:r>
              <a:rPr lang="en-GB" dirty="0" err="1" smtClean="0"/>
              <a:t>realloc</a:t>
            </a:r>
            <a:r>
              <a:rPr lang="en-GB" dirty="0" smtClean="0"/>
              <a:t>().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dirty="0" smtClean="0"/>
              <a:t>You give </a:t>
            </a:r>
            <a:r>
              <a:rPr lang="en-GB" dirty="0" err="1" smtClean="0"/>
              <a:t>realloc</a:t>
            </a:r>
            <a:r>
              <a:rPr lang="en-GB" dirty="0" smtClean="0"/>
              <a:t>() a pointer (such as you received from an initial call to </a:t>
            </a:r>
            <a:r>
              <a:rPr lang="en-GB" dirty="0" err="1" smtClean="0"/>
              <a:t>malloc</a:t>
            </a:r>
            <a:r>
              <a:rPr lang="en-GB" dirty="0" smtClean="0"/>
              <a:t>()) and a new size, and </a:t>
            </a:r>
            <a:r>
              <a:rPr lang="en-GB" dirty="0" err="1" smtClean="0"/>
              <a:t>realloc</a:t>
            </a:r>
            <a:r>
              <a:rPr lang="en-GB" dirty="0" smtClean="0"/>
              <a:t> does what it can to give you a block of memory big enough to hold the new size.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GB" dirty="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E" dirty="0" err="1" smtClean="0">
                <a:latin typeface="Courier New" pitchFamily="49" charset="0"/>
              </a:rPr>
              <a:t>int</a:t>
            </a:r>
            <a:r>
              <a:rPr lang="en-IE" dirty="0" smtClean="0">
                <a:latin typeface="Courier New" pitchFamily="49" charset="0"/>
              </a:rPr>
              <a:t> *</a:t>
            </a:r>
            <a:r>
              <a:rPr lang="en-IE" dirty="0" err="1" smtClean="0">
                <a:latin typeface="Courier New" pitchFamily="49" charset="0"/>
              </a:rPr>
              <a:t>ip</a:t>
            </a:r>
            <a:r>
              <a:rPr lang="en-IE" dirty="0" smtClean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IE" dirty="0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E" dirty="0" err="1" smtClean="0">
                <a:latin typeface="Courier New" pitchFamily="49" charset="0"/>
              </a:rPr>
              <a:t>ip</a:t>
            </a:r>
            <a:r>
              <a:rPr lang="en-IE" dirty="0" smtClean="0">
                <a:latin typeface="Courier New" pitchFamily="49" charset="0"/>
              </a:rPr>
              <a:t> = (</a:t>
            </a:r>
            <a:r>
              <a:rPr lang="en-IE" dirty="0" err="1" smtClean="0">
                <a:latin typeface="Courier New" pitchFamily="49" charset="0"/>
              </a:rPr>
              <a:t>int</a:t>
            </a:r>
            <a:r>
              <a:rPr lang="en-IE" dirty="0" smtClean="0">
                <a:latin typeface="Courier New" pitchFamily="49" charset="0"/>
              </a:rPr>
              <a:t>*)</a:t>
            </a:r>
            <a:r>
              <a:rPr lang="en-IE" dirty="0" err="1" smtClean="0">
                <a:latin typeface="Courier New" pitchFamily="49" charset="0"/>
              </a:rPr>
              <a:t>malloc</a:t>
            </a:r>
            <a:r>
              <a:rPr lang="en-IE" dirty="0" smtClean="0">
                <a:latin typeface="Courier New" pitchFamily="49" charset="0"/>
              </a:rPr>
              <a:t>(100 * </a:t>
            </a:r>
            <a:r>
              <a:rPr lang="en-IE" dirty="0" err="1" smtClean="0">
                <a:latin typeface="Courier New" pitchFamily="49" charset="0"/>
              </a:rPr>
              <a:t>sizeof</a:t>
            </a:r>
            <a:r>
              <a:rPr lang="en-IE" dirty="0" smtClean="0">
                <a:latin typeface="Courier New" pitchFamily="49" charset="0"/>
              </a:rPr>
              <a:t>(</a:t>
            </a:r>
            <a:r>
              <a:rPr lang="en-IE" dirty="0" err="1" smtClean="0">
                <a:latin typeface="Courier New" pitchFamily="49" charset="0"/>
              </a:rPr>
              <a:t>int</a:t>
            </a:r>
            <a:r>
              <a:rPr lang="en-IE" dirty="0" smtClean="0">
                <a:latin typeface="Courier New" pitchFamily="49" charset="0"/>
              </a:rPr>
              <a:t>));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E" dirty="0" smtClean="0">
                <a:latin typeface="Courier New" pitchFamily="49" charset="0"/>
              </a:rPr>
              <a:t>...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E" dirty="0" smtClean="0">
                <a:latin typeface="Courier New" pitchFamily="49" charset="0"/>
              </a:rPr>
              <a:t>/* need twice as much space */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dirty="0" err="1" smtClean="0">
                <a:latin typeface="Courier New" pitchFamily="49" charset="0"/>
              </a:rPr>
              <a:t>ip</a:t>
            </a:r>
            <a:r>
              <a:rPr lang="en-GB" dirty="0" smtClean="0">
                <a:latin typeface="Courier New" pitchFamily="49" charset="0"/>
              </a:rPr>
              <a:t> = </a:t>
            </a:r>
            <a:r>
              <a:rPr lang="en-IE" dirty="0" smtClean="0">
                <a:latin typeface="Courier New" pitchFamily="49" charset="0"/>
              </a:rPr>
              <a:t>(</a:t>
            </a:r>
            <a:r>
              <a:rPr lang="en-IE" dirty="0" err="1" smtClean="0">
                <a:latin typeface="Courier New" pitchFamily="49" charset="0"/>
              </a:rPr>
              <a:t>int</a:t>
            </a:r>
            <a:r>
              <a:rPr lang="en-IE" dirty="0" smtClean="0">
                <a:latin typeface="Courier New" pitchFamily="49" charset="0"/>
              </a:rPr>
              <a:t>*)</a:t>
            </a:r>
            <a:r>
              <a:rPr lang="en-GB" dirty="0" err="1" smtClean="0">
                <a:latin typeface="Courier New" pitchFamily="49" charset="0"/>
              </a:rPr>
              <a:t>realloc</a:t>
            </a:r>
            <a:r>
              <a:rPr lang="en-GB" dirty="0" smtClean="0">
                <a:latin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</a:rPr>
              <a:t>ip</a:t>
            </a:r>
            <a:r>
              <a:rPr lang="en-GB" dirty="0" smtClean="0">
                <a:latin typeface="Courier New" pitchFamily="49" charset="0"/>
              </a:rPr>
              <a:t>, 200 * </a:t>
            </a:r>
            <a:r>
              <a:rPr lang="en-GB" dirty="0" err="1" smtClean="0">
                <a:latin typeface="Courier New" pitchFamily="49" charset="0"/>
              </a:rPr>
              <a:t>sizeof</a:t>
            </a:r>
            <a:r>
              <a:rPr lang="en-GB" dirty="0" smtClean="0">
                <a:latin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</a:rPr>
              <a:t>int</a:t>
            </a:r>
            <a:r>
              <a:rPr lang="en-GB" dirty="0" smtClean="0">
                <a:latin typeface="Courier New" pitchFamily="49" charset="0"/>
              </a:rPr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69843"/>
            <a:ext cx="11009243" cy="5607120"/>
          </a:xfrm>
        </p:spPr>
        <p:txBody>
          <a:bodyPr/>
          <a:lstStyle/>
          <a:p>
            <a:r>
              <a:rPr lang="en-US" dirty="0" smtClean="0"/>
              <a:t>Disadvantages of Static Memory Allocation</a:t>
            </a:r>
          </a:p>
          <a:p>
            <a:pPr>
              <a:buNone/>
            </a:pPr>
            <a:r>
              <a:rPr lang="en-US" dirty="0" smtClean="0"/>
              <a:t>	1. The memory is allocated during compilation time. Hence, the memory allocated is fixed and cannot be altered during run time.</a:t>
            </a:r>
          </a:p>
          <a:p>
            <a:pPr>
              <a:buNone/>
            </a:pPr>
            <a:r>
              <a:rPr lang="en-US" dirty="0" smtClean="0"/>
              <a:t>	2. This leads to under utilization of memory if more memory is allocated</a:t>
            </a:r>
          </a:p>
          <a:p>
            <a:pPr>
              <a:buNone/>
            </a:pPr>
            <a:r>
              <a:rPr lang="en-US" dirty="0" smtClean="0"/>
              <a:t>	3. This leads to over utilization of memory if less memory is allocated</a:t>
            </a:r>
          </a:p>
          <a:p>
            <a:pPr>
              <a:buNone/>
            </a:pPr>
            <a:r>
              <a:rPr lang="en-US" dirty="0" smtClean="0"/>
              <a:t>	4. Useful only when the data is fixed and known before processing</a:t>
            </a:r>
          </a:p>
          <a:p>
            <a:pPr>
              <a:buNone/>
            </a:pPr>
            <a:r>
              <a:rPr lang="en-US" dirty="0" smtClean="0"/>
              <a:t>	5. No deletion of the memory explicitly. Only overwriting effect can be seen.</a:t>
            </a:r>
          </a:p>
          <a:p>
            <a:pPr>
              <a:buNone/>
            </a:pPr>
            <a:r>
              <a:rPr lang="en-US" dirty="0" smtClean="0"/>
              <a:t>	6. Adding and deleting elements in between spends much time shifting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60833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stdlib.h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>
              <a:buNone/>
            </a:pPr>
            <a:r>
              <a:rPr lang="en-US" sz="2000" dirty="0" smtClean="0"/>
              <a:t>{ 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*</a:t>
            </a:r>
            <a:r>
              <a:rPr lang="en-US" sz="2000" b="1" dirty="0" err="1" smtClean="0"/>
              <a:t>ptr</a:t>
            </a:r>
            <a:r>
              <a:rPr lang="en-US" sz="2000" b="1" dirty="0" smtClean="0"/>
              <a:t> =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*)</a:t>
            </a:r>
            <a:r>
              <a:rPr lang="en-US" sz="2000" b="1" dirty="0" err="1" smtClean="0"/>
              <a:t>malloc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sizeof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)*2);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*</a:t>
            </a:r>
            <a:r>
              <a:rPr lang="en-US" sz="2000" dirty="0" err="1" smtClean="0"/>
              <a:t>ptr_new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*</a:t>
            </a:r>
            <a:r>
              <a:rPr lang="en-US" sz="2000" dirty="0" err="1" smtClean="0"/>
              <a:t>ptr</a:t>
            </a:r>
            <a:r>
              <a:rPr lang="en-US" sz="2000" dirty="0" smtClean="0"/>
              <a:t> = 10;</a:t>
            </a:r>
          </a:p>
          <a:p>
            <a:pPr>
              <a:buNone/>
            </a:pPr>
            <a:r>
              <a:rPr lang="en-US" sz="2000" dirty="0" smtClean="0"/>
              <a:t>*(</a:t>
            </a:r>
            <a:r>
              <a:rPr lang="en-US" sz="2000" dirty="0" err="1" smtClean="0"/>
              <a:t>ptr</a:t>
            </a:r>
            <a:r>
              <a:rPr lang="en-US" sz="2000" dirty="0" smtClean="0"/>
              <a:t> + 1) = 20;</a:t>
            </a:r>
          </a:p>
          <a:p>
            <a:pPr>
              <a:buNone/>
            </a:pPr>
            <a:r>
              <a:rPr lang="en-US" sz="2000" b="1" dirty="0" err="1" smtClean="0"/>
              <a:t>ptr_new</a:t>
            </a:r>
            <a:r>
              <a:rPr lang="en-US" sz="2000" b="1" dirty="0" smtClean="0"/>
              <a:t> =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*)</a:t>
            </a:r>
            <a:r>
              <a:rPr lang="en-US" sz="2000" b="1" dirty="0" err="1" smtClean="0"/>
              <a:t>realloc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ptr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sizeof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)*3);</a:t>
            </a:r>
          </a:p>
          <a:p>
            <a:pPr>
              <a:buNone/>
            </a:pPr>
            <a:r>
              <a:rPr lang="en-US" sz="2000" dirty="0" smtClean="0"/>
              <a:t>*(</a:t>
            </a:r>
            <a:r>
              <a:rPr lang="en-US" sz="2000" dirty="0" err="1" smtClean="0"/>
              <a:t>ptr_new</a:t>
            </a:r>
            <a:r>
              <a:rPr lang="en-US" sz="2000" dirty="0" smtClean="0"/>
              <a:t> + 2) = 30;</a:t>
            </a:r>
          </a:p>
          <a:p>
            <a:pPr>
              <a:buNone/>
            </a:pPr>
            <a:r>
              <a:rPr lang="nn-NO" sz="2000" dirty="0" smtClean="0"/>
              <a:t>for(i = 0; i &lt; 3; i++)</a:t>
            </a:r>
          </a:p>
          <a:p>
            <a:pPr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("%d ", *(</a:t>
            </a:r>
            <a:r>
              <a:rPr lang="en-US" sz="2000" dirty="0" err="1" smtClean="0"/>
              <a:t>ptr_new</a:t>
            </a:r>
            <a:r>
              <a:rPr lang="en-US" sz="2000" dirty="0" smtClean="0"/>
              <a:t> + </a:t>
            </a:r>
            <a:r>
              <a:rPr lang="en-US" sz="2000" dirty="0" err="1" smtClean="0"/>
              <a:t>i</a:t>
            </a:r>
            <a:r>
              <a:rPr lang="en-US" sz="2000" dirty="0" smtClean="0"/>
              <a:t>));</a:t>
            </a:r>
          </a:p>
          <a:p>
            <a:pPr>
              <a:buNone/>
            </a:pPr>
            <a:r>
              <a:rPr lang="en-US" sz="2000" dirty="0" smtClean="0"/>
              <a:t>return 0;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The process of allocating memory at runtime is known as dynamic memory allocation.</a:t>
            </a:r>
          </a:p>
          <a:p>
            <a:r>
              <a:rPr lang="en-US" dirty="0" smtClean="0"/>
              <a:t> Memory is allocated or </a:t>
            </a:r>
            <a:r>
              <a:rPr lang="en-US" dirty="0" err="1" smtClean="0"/>
              <a:t>deallocated</a:t>
            </a:r>
            <a:r>
              <a:rPr lang="en-US" dirty="0" smtClean="0"/>
              <a:t> during run-time (during the execution of the program) in the heap region.</a:t>
            </a:r>
          </a:p>
          <a:p>
            <a:r>
              <a:rPr lang="en-US" dirty="0" smtClean="0"/>
              <a:t> Library routines known as "memory management functions" are used for allocating and freeing/releasing memory during execution of a program. These functions are defined in </a:t>
            </a:r>
            <a:r>
              <a:rPr lang="en-US" dirty="0" err="1" smtClean="0"/>
              <a:t>stdlib.h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for 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(): Allocates requested size of bytes and returns a void pointer pointing to the first byte of the allocated space</a:t>
            </a:r>
          </a:p>
          <a:p>
            <a:r>
              <a:rPr lang="en-US" dirty="0" err="1" smtClean="0"/>
              <a:t>calloc</a:t>
            </a:r>
            <a:r>
              <a:rPr lang="en-US" dirty="0" smtClean="0"/>
              <a:t>(): Allocates space for an array of elements, initialize them to zero and then return a void pointer to the memory</a:t>
            </a:r>
          </a:p>
          <a:p>
            <a:r>
              <a:rPr lang="en-US" dirty="0" err="1" smtClean="0"/>
              <a:t>realloc</a:t>
            </a:r>
            <a:r>
              <a:rPr lang="en-US" dirty="0" smtClean="0"/>
              <a:t>(): Modifies the size of previously allocated space using above functions</a:t>
            </a:r>
          </a:p>
          <a:p>
            <a:r>
              <a:rPr lang="en-US" dirty="0" smtClean="0"/>
              <a:t>free(): Releases the allocated memory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Dynamic Memory Allocation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1. Allocated only when program unit is active.</a:t>
            </a:r>
          </a:p>
          <a:p>
            <a:pPr>
              <a:buNone/>
            </a:pPr>
            <a:r>
              <a:rPr lang="en-US" dirty="0" smtClean="0"/>
              <a:t>	2. Usage of memory efficiently by utilizing required space.</a:t>
            </a:r>
          </a:p>
          <a:p>
            <a:pPr>
              <a:buNone/>
            </a:pPr>
            <a:r>
              <a:rPr lang="en-US" dirty="0" smtClean="0"/>
              <a:t>	3. Allocated memory can be changed (expand or shrink) during run time of a program based on the dynamic requirement of the user/program.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Dynamic Memory Allocation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Memory is allocated in a less - structured area of memory, called the heap region.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2. Slower execution than static memory allocation.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3. Usage of pointers to work with dynamically allocated memory region.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Difference between SMA and DMA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452"/>
            <a:ext cx="10515600" cy="494451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SMA(Static Memory Allocation);</a:t>
            </a:r>
          </a:p>
          <a:p>
            <a:pPr>
              <a:buNone/>
            </a:pPr>
            <a:r>
              <a:rPr lang="en-US" dirty="0" smtClean="0"/>
              <a:t>	1. The memory is allocated during compile time.</a:t>
            </a:r>
          </a:p>
          <a:p>
            <a:pPr>
              <a:buNone/>
            </a:pPr>
            <a:r>
              <a:rPr lang="en-US" dirty="0" smtClean="0"/>
              <a:t>	2. The size of the memory to be allocated is fixed during compile time and cannot be altered during run time.</a:t>
            </a:r>
          </a:p>
          <a:p>
            <a:pPr>
              <a:buNone/>
            </a:pPr>
            <a:r>
              <a:rPr lang="en-US" dirty="0" smtClean="0"/>
              <a:t>	3. Memory is allocated in stack area</a:t>
            </a:r>
          </a:p>
          <a:p>
            <a:pPr>
              <a:buNone/>
            </a:pPr>
            <a:r>
              <a:rPr lang="en-US" dirty="0" smtClean="0"/>
              <a:t>	4. Used only when the data size is fixed and known in advance before processing</a:t>
            </a:r>
          </a:p>
          <a:p>
            <a:pPr>
              <a:buNone/>
            </a:pPr>
            <a:r>
              <a:rPr lang="en-US" dirty="0" smtClean="0"/>
              <a:t>	5. Execution is faster, since memory is already allocated and data manipulation is done on these allocated memory locations</a:t>
            </a:r>
          </a:p>
          <a:p>
            <a:pPr>
              <a:buNone/>
            </a:pPr>
            <a:r>
              <a:rPr lang="en-US" dirty="0" smtClean="0"/>
              <a:t>	6. Example: Arrays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DMA(Dynamic Memory Allocation):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1. The memory is allocated during run time</a:t>
            </a:r>
          </a:p>
          <a:p>
            <a:pPr>
              <a:buNone/>
            </a:pPr>
            <a:r>
              <a:rPr lang="en-US" dirty="0" smtClean="0"/>
              <a:t>	2. As and when memory is required, memory can be allocated. If memory is not required it can be </a:t>
            </a:r>
            <a:r>
              <a:rPr lang="en-US" dirty="0" err="1" smtClean="0"/>
              <a:t>deallocated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3. Memory is allocated in heap area</a:t>
            </a:r>
          </a:p>
          <a:p>
            <a:pPr>
              <a:buNone/>
            </a:pPr>
            <a:r>
              <a:rPr lang="en-US" dirty="0" smtClean="0"/>
              <a:t>	4. Used for unpredictable memory requirement</a:t>
            </a:r>
          </a:p>
          <a:p>
            <a:pPr>
              <a:buNone/>
            </a:pPr>
            <a:r>
              <a:rPr lang="en-US" dirty="0" smtClean="0"/>
              <a:t>	5. Execution is slower since memory has to be allocated during run time. Data manipulation is done only after allocating the memory</a:t>
            </a:r>
          </a:p>
          <a:p>
            <a:pPr>
              <a:buNone/>
            </a:pPr>
            <a:r>
              <a:rPr lang="en-US" dirty="0" smtClean="0"/>
              <a:t>	6. Linked List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14470</TotalTime>
  <Words>1539</Words>
  <Application>Microsoft Office PowerPoint</Application>
  <PresentationFormat>Widescreen</PresentationFormat>
  <Paragraphs>308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Lucida Console</vt:lpstr>
      <vt:lpstr>Times New Roman</vt:lpstr>
      <vt:lpstr>Wingdings</vt:lpstr>
      <vt:lpstr>Wingdings 3</vt:lpstr>
      <vt:lpstr>Office Theme</vt:lpstr>
      <vt:lpstr>UNIT III Dynamic Memory Allocation</vt:lpstr>
      <vt:lpstr>PowerPoint Presentation</vt:lpstr>
      <vt:lpstr>PowerPoint Presentation</vt:lpstr>
      <vt:lpstr>Dynamic Memory Allocation </vt:lpstr>
      <vt:lpstr>Functions for dynamic memory allocation</vt:lpstr>
      <vt:lpstr>Advantages of Dynamic Memory Allocation </vt:lpstr>
      <vt:lpstr>disadvantages of Dynamic Memory Allocation </vt:lpstr>
      <vt:lpstr> Difference between SMA and DMA   </vt:lpstr>
      <vt:lpstr>DMA(Dynamic Memory Allocation): </vt:lpstr>
      <vt:lpstr>MEMORY ALLOCATION PROCESS</vt:lpstr>
      <vt:lpstr>malloc()</vt:lpstr>
      <vt:lpstr>malloc() example</vt:lpstr>
      <vt:lpstr>Allocating a Block of Memory</vt:lpstr>
      <vt:lpstr>Example</vt:lpstr>
      <vt:lpstr>Contd.</vt:lpstr>
      <vt:lpstr>Points to Note</vt:lpstr>
      <vt:lpstr>Using the malloc’d Array</vt:lpstr>
      <vt:lpstr>Example</vt:lpstr>
      <vt:lpstr>Allocating memory for a struct</vt:lpstr>
      <vt:lpstr>PowerPoint Presentation</vt:lpstr>
      <vt:lpstr>PowerPoint Presentation</vt:lpstr>
      <vt:lpstr>malloc( )-ing array of structures</vt:lpstr>
      <vt:lpstr>free()</vt:lpstr>
      <vt:lpstr>calloc()</vt:lpstr>
      <vt:lpstr>calloc() example</vt:lpstr>
      <vt:lpstr>PowerPoint Presentation</vt:lpstr>
      <vt:lpstr>PowerPoint Presentation</vt:lpstr>
      <vt:lpstr>realloc</vt:lpstr>
      <vt:lpstr>realloc()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Systems Engineering</dc:title>
  <dc:creator>Shankapal</dc:creator>
  <cp:lastModifiedBy>Windows User</cp:lastModifiedBy>
  <cp:revision>58</cp:revision>
  <dcterms:created xsi:type="dcterms:W3CDTF">2018-10-05T04:20:30Z</dcterms:created>
  <dcterms:modified xsi:type="dcterms:W3CDTF">2019-03-06T03:47:37Z</dcterms:modified>
</cp:coreProperties>
</file>