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90" r:id="rId3"/>
    <p:sldId id="291" r:id="rId4"/>
    <p:sldId id="292"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281" r:id="rId43"/>
    <p:sldId id="282" r:id="rId44"/>
    <p:sldId id="283" r:id="rId45"/>
    <p:sldId id="284" r:id="rId46"/>
    <p:sldId id="285" r:id="rId47"/>
    <p:sldId id="286" r:id="rId48"/>
    <p:sldId id="287" r:id="rId49"/>
    <p:sldId id="288" r:id="rId50"/>
    <p:sldId id="289"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786273-F44D-43F0-A1B8-3AD9C63DAEAA}" type="datetimeFigureOut">
              <a:rPr lang="en-IN" smtClean="0"/>
              <a:t>18-03-2019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ABB4D0-EDE6-491C-8421-397FB2DB21F3}" type="slidenum">
              <a:rPr lang="en-IN" smtClean="0"/>
              <a:t>‹#›</a:t>
            </a:fld>
            <a:endParaRPr lang="en-IN"/>
          </a:p>
        </p:txBody>
      </p:sp>
    </p:spTree>
    <p:extLst>
      <p:ext uri="{BB962C8B-B14F-4D97-AF65-F5344CB8AC3E}">
        <p14:creationId xmlns:p14="http://schemas.microsoft.com/office/powerpoint/2010/main" val="3487074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BA5E1A-218E-45DD-B3DB-5142D132E1E4}" type="slidenum">
              <a:rPr lang="en-US" altLang="en-US"/>
              <a:pPr/>
              <a:t>11</a:t>
            </a:fld>
            <a:endParaRPr lang="en-US" altLang="en-US"/>
          </a:p>
        </p:txBody>
      </p:sp>
      <p:sp>
        <p:nvSpPr>
          <p:cNvPr id="443394" name="Rectangle 2"/>
          <p:cNvSpPr>
            <a:spLocks noGrp="1" noRot="1" noChangeAspect="1" noChangeArrowheads="1" noTextEdit="1"/>
          </p:cNvSpPr>
          <p:nvPr>
            <p:ph type="sldImg"/>
          </p:nvPr>
        </p:nvSpPr>
        <p:spPr>
          <a:ln/>
        </p:spPr>
      </p:sp>
      <p:sp>
        <p:nvSpPr>
          <p:cNvPr id="4433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375441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56772329-5E7F-4EF1-964E-3D3658C39593}" type="slidenum">
              <a:rPr lang="en-US" altLang="en-US">
                <a:latin typeface="Arial" panose="020B0604020202020204" pitchFamily="34" charset="0"/>
              </a:rPr>
              <a:pPr/>
              <a:t>27</a:t>
            </a:fld>
            <a:endParaRPr lang="en-US" altLang="en-US">
              <a:latin typeface="Arial" panose="020B0604020202020204" pitchFamily="34" charset="0"/>
            </a:endParaRPr>
          </a:p>
        </p:txBody>
      </p:sp>
    </p:spTree>
    <p:extLst>
      <p:ext uri="{BB962C8B-B14F-4D97-AF65-F5344CB8AC3E}">
        <p14:creationId xmlns:p14="http://schemas.microsoft.com/office/powerpoint/2010/main" val="2633726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7C963AE0-D897-4AE8-BA35-6C9CD837A36D}" type="slidenum">
              <a:rPr lang="en-US" altLang="en-US">
                <a:latin typeface="Arial" panose="020B0604020202020204" pitchFamily="34" charset="0"/>
              </a:rPr>
              <a:pPr/>
              <a:t>29</a:t>
            </a:fld>
            <a:endParaRPr lang="en-US" altLang="en-US">
              <a:latin typeface="Arial" panose="020B0604020202020204" pitchFamily="34" charset="0"/>
            </a:endParaRPr>
          </a:p>
        </p:txBody>
      </p:sp>
    </p:spTree>
    <p:extLst>
      <p:ext uri="{BB962C8B-B14F-4D97-AF65-F5344CB8AC3E}">
        <p14:creationId xmlns:p14="http://schemas.microsoft.com/office/powerpoint/2010/main" val="2513779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DC7A189D-4CCB-4BEB-8597-27F4291AEEC0}" type="slidenum">
              <a:rPr lang="en-US" altLang="en-US">
                <a:latin typeface="Arial" panose="020B0604020202020204" pitchFamily="34" charset="0"/>
              </a:rPr>
              <a:pPr/>
              <a:t>30</a:t>
            </a:fld>
            <a:endParaRPr lang="en-US" altLang="en-US">
              <a:latin typeface="Arial" panose="020B0604020202020204" pitchFamily="34" charset="0"/>
            </a:endParaRPr>
          </a:p>
        </p:txBody>
      </p:sp>
    </p:spTree>
    <p:extLst>
      <p:ext uri="{BB962C8B-B14F-4D97-AF65-F5344CB8AC3E}">
        <p14:creationId xmlns:p14="http://schemas.microsoft.com/office/powerpoint/2010/main" val="3977121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5C70E8F1-6139-4A0D-A6E3-663AD517B253}" type="slidenum">
              <a:rPr lang="en-US" altLang="en-US">
                <a:latin typeface="Arial" panose="020B0604020202020204" pitchFamily="34" charset="0"/>
              </a:rPr>
              <a:pPr/>
              <a:t>31</a:t>
            </a:fld>
            <a:endParaRPr lang="en-US" altLang="en-US">
              <a:latin typeface="Arial" panose="020B0604020202020204" pitchFamily="34" charset="0"/>
            </a:endParaRPr>
          </a:p>
        </p:txBody>
      </p:sp>
    </p:spTree>
    <p:extLst>
      <p:ext uri="{BB962C8B-B14F-4D97-AF65-F5344CB8AC3E}">
        <p14:creationId xmlns:p14="http://schemas.microsoft.com/office/powerpoint/2010/main" val="2014415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FB107E55-2253-43EA-A084-9D5134624922}" type="slidenum">
              <a:rPr lang="en-US" altLang="en-US">
                <a:latin typeface="Arial" panose="020B0604020202020204" pitchFamily="34" charset="0"/>
              </a:rPr>
              <a:pPr/>
              <a:t>32</a:t>
            </a:fld>
            <a:endParaRPr lang="en-US" altLang="en-US">
              <a:latin typeface="Arial" panose="020B0604020202020204" pitchFamily="34" charset="0"/>
            </a:endParaRPr>
          </a:p>
        </p:txBody>
      </p:sp>
    </p:spTree>
    <p:extLst>
      <p:ext uri="{BB962C8B-B14F-4D97-AF65-F5344CB8AC3E}">
        <p14:creationId xmlns:p14="http://schemas.microsoft.com/office/powerpoint/2010/main" val="4028267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F5A1A5CD-868A-47D6-B72A-52CB18815AA2}" type="slidenum">
              <a:rPr lang="en-US" altLang="en-US">
                <a:latin typeface="Arial" panose="020B0604020202020204" pitchFamily="34" charset="0"/>
              </a:rPr>
              <a:pPr/>
              <a:t>33</a:t>
            </a:fld>
            <a:endParaRPr lang="en-US" altLang="en-US">
              <a:latin typeface="Arial" panose="020B0604020202020204" pitchFamily="34" charset="0"/>
            </a:endParaRPr>
          </a:p>
        </p:txBody>
      </p:sp>
    </p:spTree>
    <p:extLst>
      <p:ext uri="{BB962C8B-B14F-4D97-AF65-F5344CB8AC3E}">
        <p14:creationId xmlns:p14="http://schemas.microsoft.com/office/powerpoint/2010/main" val="3831325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94D52F38-1F4B-4B55-BD9F-C49490277394}" type="slidenum">
              <a:rPr lang="en-US" altLang="en-US">
                <a:latin typeface="Arial" panose="020B0604020202020204" pitchFamily="34" charset="0"/>
              </a:rPr>
              <a:pPr/>
              <a:t>34</a:t>
            </a:fld>
            <a:endParaRPr lang="en-US" altLang="en-US">
              <a:latin typeface="Arial" panose="020B0604020202020204" pitchFamily="34" charset="0"/>
            </a:endParaRPr>
          </a:p>
        </p:txBody>
      </p:sp>
    </p:spTree>
    <p:extLst>
      <p:ext uri="{BB962C8B-B14F-4D97-AF65-F5344CB8AC3E}">
        <p14:creationId xmlns:p14="http://schemas.microsoft.com/office/powerpoint/2010/main" val="2702506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290AE067-94A6-4E92-9251-9D00C7E520BA}" type="slidenum">
              <a:rPr lang="en-US" altLang="en-US">
                <a:latin typeface="Arial" panose="020B0604020202020204" pitchFamily="34" charset="0"/>
              </a:rPr>
              <a:pPr/>
              <a:t>35</a:t>
            </a:fld>
            <a:endParaRPr lang="en-US" altLang="en-US">
              <a:latin typeface="Arial" panose="020B0604020202020204" pitchFamily="34" charset="0"/>
            </a:endParaRPr>
          </a:p>
        </p:txBody>
      </p:sp>
    </p:spTree>
    <p:extLst>
      <p:ext uri="{BB962C8B-B14F-4D97-AF65-F5344CB8AC3E}">
        <p14:creationId xmlns:p14="http://schemas.microsoft.com/office/powerpoint/2010/main" val="1754176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67663778-3261-43B7-A183-D2FC984BF217}" type="slidenum">
              <a:rPr lang="en-US" altLang="en-US">
                <a:latin typeface="Arial" panose="020B0604020202020204" pitchFamily="34" charset="0"/>
              </a:rPr>
              <a:pPr/>
              <a:t>36</a:t>
            </a:fld>
            <a:endParaRPr lang="en-US" altLang="en-US">
              <a:latin typeface="Arial" panose="020B0604020202020204" pitchFamily="34" charset="0"/>
            </a:endParaRPr>
          </a:p>
        </p:txBody>
      </p:sp>
    </p:spTree>
    <p:extLst>
      <p:ext uri="{BB962C8B-B14F-4D97-AF65-F5344CB8AC3E}">
        <p14:creationId xmlns:p14="http://schemas.microsoft.com/office/powerpoint/2010/main" val="22858515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ABBBCCA3-6BD5-441A-AEE4-6E3AD0D6E969}" type="slidenum">
              <a:rPr lang="en-US" altLang="en-US">
                <a:latin typeface="Arial" panose="020B0604020202020204" pitchFamily="34" charset="0"/>
              </a:rPr>
              <a:pPr/>
              <a:t>37</a:t>
            </a:fld>
            <a:endParaRPr lang="en-US" altLang="en-US">
              <a:latin typeface="Arial" panose="020B0604020202020204" pitchFamily="34" charset="0"/>
            </a:endParaRPr>
          </a:p>
        </p:txBody>
      </p:sp>
    </p:spTree>
    <p:extLst>
      <p:ext uri="{BB962C8B-B14F-4D97-AF65-F5344CB8AC3E}">
        <p14:creationId xmlns:p14="http://schemas.microsoft.com/office/powerpoint/2010/main" val="3385418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214365B-8326-47FA-B4CA-8FDB0F7BE274}" type="slidenum">
              <a:rPr lang="en-IN" smtClean="0"/>
              <a:pPr/>
              <a:t>16</a:t>
            </a:fld>
            <a:endParaRPr lang="en-IN"/>
          </a:p>
        </p:txBody>
      </p:sp>
    </p:spTree>
    <p:extLst>
      <p:ext uri="{BB962C8B-B14F-4D97-AF65-F5344CB8AC3E}">
        <p14:creationId xmlns:p14="http://schemas.microsoft.com/office/powerpoint/2010/main" val="20424217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2EF29926-D973-4614-8856-68E35C79D49A}" type="slidenum">
              <a:rPr lang="en-US" altLang="en-US">
                <a:latin typeface="Arial" panose="020B0604020202020204" pitchFamily="34" charset="0"/>
              </a:rPr>
              <a:pPr/>
              <a:t>38</a:t>
            </a:fld>
            <a:endParaRPr lang="en-US" altLang="en-US">
              <a:latin typeface="Arial" panose="020B0604020202020204" pitchFamily="34" charset="0"/>
            </a:endParaRPr>
          </a:p>
        </p:txBody>
      </p:sp>
    </p:spTree>
    <p:extLst>
      <p:ext uri="{BB962C8B-B14F-4D97-AF65-F5344CB8AC3E}">
        <p14:creationId xmlns:p14="http://schemas.microsoft.com/office/powerpoint/2010/main" val="22044266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5A9C20E1-1432-4BA7-ADFB-CB8E80E10C14}" type="slidenum">
              <a:rPr lang="en-US" altLang="en-US">
                <a:latin typeface="Arial" panose="020B0604020202020204" pitchFamily="34" charset="0"/>
              </a:rPr>
              <a:pPr/>
              <a:t>39</a:t>
            </a:fld>
            <a:endParaRPr lang="en-US" altLang="en-US">
              <a:latin typeface="Arial" panose="020B0604020202020204" pitchFamily="34" charset="0"/>
            </a:endParaRPr>
          </a:p>
        </p:txBody>
      </p:sp>
    </p:spTree>
    <p:extLst>
      <p:ext uri="{BB962C8B-B14F-4D97-AF65-F5344CB8AC3E}">
        <p14:creationId xmlns:p14="http://schemas.microsoft.com/office/powerpoint/2010/main" val="1428514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B2EC5675-BDB9-4370-9A4E-4AD821369D8F}" type="slidenum">
              <a:rPr lang="en-US" altLang="en-US">
                <a:latin typeface="Arial" panose="020B0604020202020204" pitchFamily="34" charset="0"/>
              </a:rPr>
              <a:pPr/>
              <a:t>41</a:t>
            </a:fld>
            <a:endParaRPr lang="en-US" altLang="en-US">
              <a:latin typeface="Arial" panose="020B0604020202020204" pitchFamily="34" charset="0"/>
            </a:endParaRPr>
          </a:p>
        </p:txBody>
      </p:sp>
    </p:spTree>
    <p:extLst>
      <p:ext uri="{BB962C8B-B14F-4D97-AF65-F5344CB8AC3E}">
        <p14:creationId xmlns:p14="http://schemas.microsoft.com/office/powerpoint/2010/main" val="3159848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2C570352-0990-4331-B04F-B9D7C5D61BC6}" type="slidenum">
              <a:rPr lang="en-US" altLang="en-US">
                <a:latin typeface="Arial" panose="020B0604020202020204" pitchFamily="34" charset="0"/>
              </a:rPr>
              <a:pPr/>
              <a:t>42</a:t>
            </a:fld>
            <a:endParaRPr lang="en-US" altLang="en-US">
              <a:latin typeface="Arial" panose="020B0604020202020204" pitchFamily="34" charset="0"/>
            </a:endParaRPr>
          </a:p>
        </p:txBody>
      </p:sp>
    </p:spTree>
    <p:extLst>
      <p:ext uri="{BB962C8B-B14F-4D97-AF65-F5344CB8AC3E}">
        <p14:creationId xmlns:p14="http://schemas.microsoft.com/office/powerpoint/2010/main" val="7535512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6E6C7A2D-4606-4919-9559-77F5E67224C3}" type="slidenum">
              <a:rPr lang="en-US" altLang="en-US">
                <a:latin typeface="Arial" panose="020B0604020202020204" pitchFamily="34" charset="0"/>
              </a:rPr>
              <a:pPr/>
              <a:t>44</a:t>
            </a:fld>
            <a:endParaRPr lang="en-US" altLang="en-US">
              <a:latin typeface="Arial" panose="020B0604020202020204" pitchFamily="34" charset="0"/>
            </a:endParaRPr>
          </a:p>
        </p:txBody>
      </p:sp>
    </p:spTree>
    <p:extLst>
      <p:ext uri="{BB962C8B-B14F-4D97-AF65-F5344CB8AC3E}">
        <p14:creationId xmlns:p14="http://schemas.microsoft.com/office/powerpoint/2010/main" val="17715592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D5C4E3AB-AE8D-4534-9053-AFB6F52518F1}" type="slidenum">
              <a:rPr lang="en-US" altLang="en-US">
                <a:latin typeface="Arial" panose="020B0604020202020204" pitchFamily="34" charset="0"/>
              </a:rPr>
              <a:pPr/>
              <a:t>45</a:t>
            </a:fld>
            <a:endParaRPr lang="en-US" altLang="en-US">
              <a:latin typeface="Arial" panose="020B0604020202020204" pitchFamily="34" charset="0"/>
            </a:endParaRPr>
          </a:p>
        </p:txBody>
      </p:sp>
    </p:spTree>
    <p:extLst>
      <p:ext uri="{BB962C8B-B14F-4D97-AF65-F5344CB8AC3E}">
        <p14:creationId xmlns:p14="http://schemas.microsoft.com/office/powerpoint/2010/main" val="17237644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24821060-8383-4A12-A974-432E6224021D}" type="slidenum">
              <a:rPr lang="en-US" altLang="en-US">
                <a:latin typeface="Arial" panose="020B0604020202020204" pitchFamily="34" charset="0"/>
              </a:rPr>
              <a:pPr/>
              <a:t>46</a:t>
            </a:fld>
            <a:endParaRPr lang="en-US" altLang="en-US">
              <a:latin typeface="Arial" panose="020B0604020202020204" pitchFamily="34" charset="0"/>
            </a:endParaRPr>
          </a:p>
        </p:txBody>
      </p:sp>
    </p:spTree>
    <p:extLst>
      <p:ext uri="{BB962C8B-B14F-4D97-AF65-F5344CB8AC3E}">
        <p14:creationId xmlns:p14="http://schemas.microsoft.com/office/powerpoint/2010/main" val="10192732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D5628691-21FF-4B5C-BF03-E55C148EDEB4}" type="slidenum">
              <a:rPr lang="en-US" altLang="en-US">
                <a:latin typeface="Arial" panose="020B0604020202020204" pitchFamily="34" charset="0"/>
              </a:rPr>
              <a:pPr/>
              <a:t>49</a:t>
            </a:fld>
            <a:endParaRPr lang="en-US" altLang="en-US">
              <a:latin typeface="Arial" panose="020B0604020202020204" pitchFamily="34" charset="0"/>
            </a:endParaRPr>
          </a:p>
        </p:txBody>
      </p:sp>
    </p:spTree>
    <p:extLst>
      <p:ext uri="{BB962C8B-B14F-4D97-AF65-F5344CB8AC3E}">
        <p14:creationId xmlns:p14="http://schemas.microsoft.com/office/powerpoint/2010/main" val="5812636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B7282729-EBAE-48BD-B6C6-709711962830}" type="slidenum">
              <a:rPr lang="en-US" altLang="en-US">
                <a:latin typeface="Arial" panose="020B0604020202020204" pitchFamily="34" charset="0"/>
              </a:rPr>
              <a:pPr/>
              <a:t>50</a:t>
            </a:fld>
            <a:endParaRPr lang="en-US" altLang="en-US">
              <a:latin typeface="Arial" panose="020B0604020202020204" pitchFamily="34" charset="0"/>
            </a:endParaRPr>
          </a:p>
        </p:txBody>
      </p:sp>
    </p:spTree>
    <p:extLst>
      <p:ext uri="{BB962C8B-B14F-4D97-AF65-F5344CB8AC3E}">
        <p14:creationId xmlns:p14="http://schemas.microsoft.com/office/powerpoint/2010/main" val="4151609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0C056AB3-1396-43F7-A5EC-C543674864B2}" type="slidenum">
              <a:rPr lang="en-US" altLang="en-US">
                <a:latin typeface="Arial" panose="020B0604020202020204" pitchFamily="34" charset="0"/>
              </a:rPr>
              <a:pPr/>
              <a:t>18</a:t>
            </a:fld>
            <a:endParaRPr lang="en-US" altLang="en-US">
              <a:latin typeface="Arial" panose="020B0604020202020204" pitchFamily="34" charset="0"/>
            </a:endParaRPr>
          </a:p>
        </p:txBody>
      </p:sp>
    </p:spTree>
    <p:extLst>
      <p:ext uri="{BB962C8B-B14F-4D97-AF65-F5344CB8AC3E}">
        <p14:creationId xmlns:p14="http://schemas.microsoft.com/office/powerpoint/2010/main" val="586227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34D46F99-5F10-4AC7-B369-9715153716C3}" type="slidenum">
              <a:rPr lang="en-US" altLang="en-US">
                <a:latin typeface="Arial" panose="020B0604020202020204" pitchFamily="34" charset="0"/>
              </a:rPr>
              <a:pPr/>
              <a:t>19</a:t>
            </a:fld>
            <a:endParaRPr lang="en-US" altLang="en-US">
              <a:latin typeface="Arial" panose="020B0604020202020204" pitchFamily="34" charset="0"/>
            </a:endParaRPr>
          </a:p>
        </p:txBody>
      </p:sp>
    </p:spTree>
    <p:extLst>
      <p:ext uri="{BB962C8B-B14F-4D97-AF65-F5344CB8AC3E}">
        <p14:creationId xmlns:p14="http://schemas.microsoft.com/office/powerpoint/2010/main" val="762549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5F8B7369-CE9A-4271-9320-6CB4A7D6CA76}" type="slidenum">
              <a:rPr lang="en-US" altLang="en-US">
                <a:latin typeface="Arial" panose="020B0604020202020204" pitchFamily="34" charset="0"/>
              </a:rPr>
              <a:pPr/>
              <a:t>21</a:t>
            </a:fld>
            <a:endParaRPr lang="en-US" altLang="en-US">
              <a:latin typeface="Arial" panose="020B0604020202020204" pitchFamily="34" charset="0"/>
            </a:endParaRPr>
          </a:p>
        </p:txBody>
      </p:sp>
    </p:spTree>
    <p:extLst>
      <p:ext uri="{BB962C8B-B14F-4D97-AF65-F5344CB8AC3E}">
        <p14:creationId xmlns:p14="http://schemas.microsoft.com/office/powerpoint/2010/main" val="1116395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D69509BF-D4EA-4DEB-A355-C83160EF8DE4}" type="slidenum">
              <a:rPr lang="en-US" altLang="en-US">
                <a:latin typeface="Arial" panose="020B0604020202020204" pitchFamily="34" charset="0"/>
              </a:rPr>
              <a:pPr/>
              <a:t>22</a:t>
            </a:fld>
            <a:endParaRPr lang="en-US" altLang="en-US">
              <a:latin typeface="Arial" panose="020B0604020202020204" pitchFamily="34" charset="0"/>
            </a:endParaRPr>
          </a:p>
        </p:txBody>
      </p:sp>
    </p:spTree>
    <p:extLst>
      <p:ext uri="{BB962C8B-B14F-4D97-AF65-F5344CB8AC3E}">
        <p14:creationId xmlns:p14="http://schemas.microsoft.com/office/powerpoint/2010/main" val="288463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1B9F6353-55B7-4F82-A3BD-928497FAF9EC}" type="slidenum">
              <a:rPr lang="en-US" altLang="en-US">
                <a:latin typeface="Arial" panose="020B0604020202020204" pitchFamily="34" charset="0"/>
              </a:rPr>
              <a:pPr/>
              <a:t>23</a:t>
            </a:fld>
            <a:endParaRPr lang="en-US" altLang="en-US">
              <a:latin typeface="Arial" panose="020B0604020202020204" pitchFamily="34" charset="0"/>
            </a:endParaRPr>
          </a:p>
        </p:txBody>
      </p:sp>
    </p:spTree>
    <p:extLst>
      <p:ext uri="{BB962C8B-B14F-4D97-AF65-F5344CB8AC3E}">
        <p14:creationId xmlns:p14="http://schemas.microsoft.com/office/powerpoint/2010/main" val="2310497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4C72E383-CA82-4761-BEC0-C207EA3885E1}" type="slidenum">
              <a:rPr lang="en-US" altLang="en-US">
                <a:latin typeface="Arial" panose="020B0604020202020204" pitchFamily="34" charset="0"/>
              </a:rPr>
              <a:pPr/>
              <a:t>24</a:t>
            </a:fld>
            <a:endParaRPr lang="en-US" altLang="en-US">
              <a:latin typeface="Arial" panose="020B0604020202020204" pitchFamily="34" charset="0"/>
            </a:endParaRPr>
          </a:p>
        </p:txBody>
      </p:sp>
    </p:spTree>
    <p:extLst>
      <p:ext uri="{BB962C8B-B14F-4D97-AF65-F5344CB8AC3E}">
        <p14:creationId xmlns:p14="http://schemas.microsoft.com/office/powerpoint/2010/main" val="2768900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2743B916-04EF-4A0E-8BC2-0A1640F36008}" type="slidenum">
              <a:rPr lang="en-US" altLang="en-US">
                <a:latin typeface="Arial" panose="020B0604020202020204" pitchFamily="34" charset="0"/>
              </a:rPr>
              <a:pPr/>
              <a:t>25</a:t>
            </a:fld>
            <a:endParaRPr lang="en-US" altLang="en-US">
              <a:latin typeface="Arial" panose="020B0604020202020204" pitchFamily="34" charset="0"/>
            </a:endParaRPr>
          </a:p>
        </p:txBody>
      </p:sp>
    </p:spTree>
    <p:extLst>
      <p:ext uri="{BB962C8B-B14F-4D97-AF65-F5344CB8AC3E}">
        <p14:creationId xmlns:p14="http://schemas.microsoft.com/office/powerpoint/2010/main" val="2779101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66A3989-C096-497D-A011-924742564B6D}" type="datetimeFigureOut">
              <a:rPr lang="en-IN" smtClean="0"/>
              <a:t>18-03-2019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2244AC-18F5-4260-A42A-BE06B4665294}" type="slidenum">
              <a:rPr lang="en-IN" smtClean="0"/>
              <a:t>‹#›</a:t>
            </a:fld>
            <a:endParaRPr lang="en-IN"/>
          </a:p>
        </p:txBody>
      </p:sp>
    </p:spTree>
    <p:extLst>
      <p:ext uri="{BB962C8B-B14F-4D97-AF65-F5344CB8AC3E}">
        <p14:creationId xmlns:p14="http://schemas.microsoft.com/office/powerpoint/2010/main" val="2128025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66A3989-C096-497D-A011-924742564B6D}" type="datetimeFigureOut">
              <a:rPr lang="en-IN" smtClean="0"/>
              <a:t>18-03-2019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2244AC-18F5-4260-A42A-BE06B4665294}" type="slidenum">
              <a:rPr lang="en-IN" smtClean="0"/>
              <a:t>‹#›</a:t>
            </a:fld>
            <a:endParaRPr lang="en-IN"/>
          </a:p>
        </p:txBody>
      </p:sp>
    </p:spTree>
    <p:extLst>
      <p:ext uri="{BB962C8B-B14F-4D97-AF65-F5344CB8AC3E}">
        <p14:creationId xmlns:p14="http://schemas.microsoft.com/office/powerpoint/2010/main" val="2779545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66A3989-C096-497D-A011-924742564B6D}" type="datetimeFigureOut">
              <a:rPr lang="en-IN" smtClean="0"/>
              <a:t>18-03-2019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2244AC-18F5-4260-A42A-BE06B4665294}" type="slidenum">
              <a:rPr lang="en-IN" smtClean="0"/>
              <a:t>‹#›</a:t>
            </a:fld>
            <a:endParaRPr lang="en-IN"/>
          </a:p>
        </p:txBody>
      </p:sp>
    </p:spTree>
    <p:extLst>
      <p:ext uri="{BB962C8B-B14F-4D97-AF65-F5344CB8AC3E}">
        <p14:creationId xmlns:p14="http://schemas.microsoft.com/office/powerpoint/2010/main" val="378906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6233" y="304801"/>
            <a:ext cx="10668000" cy="12160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55651" y="1752600"/>
            <a:ext cx="52324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1251" y="1752600"/>
            <a:ext cx="52324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pPr>
              <a:defRPr/>
            </a:pPr>
            <a:fld id="{76550E5C-1074-4D09-BCE2-6208523226B3}" type="datetime1">
              <a:rPr lang="en-US" smtClean="0"/>
              <a:pPr>
                <a:defRPr/>
              </a:pPr>
              <a:t>3/18/2019</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DA8751BF-FDD3-4667-AAF0-DA5456B10924}" type="slidenum">
              <a:rPr lang="en-US"/>
              <a:pPr>
                <a:defRPr/>
              </a:pPr>
              <a:t>‹#›</a:t>
            </a:fld>
            <a:endParaRPr lang="en-US"/>
          </a:p>
        </p:txBody>
      </p:sp>
    </p:spTree>
    <p:extLst>
      <p:ext uri="{BB962C8B-B14F-4D97-AF65-F5344CB8AC3E}">
        <p14:creationId xmlns:p14="http://schemas.microsoft.com/office/powerpoint/2010/main" val="3762153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66A3989-C096-497D-A011-924742564B6D}" type="datetimeFigureOut">
              <a:rPr lang="en-IN" smtClean="0"/>
              <a:t>18-03-2019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2244AC-18F5-4260-A42A-BE06B4665294}" type="slidenum">
              <a:rPr lang="en-IN" smtClean="0"/>
              <a:t>‹#›</a:t>
            </a:fld>
            <a:endParaRPr lang="en-IN"/>
          </a:p>
        </p:txBody>
      </p:sp>
    </p:spTree>
    <p:extLst>
      <p:ext uri="{BB962C8B-B14F-4D97-AF65-F5344CB8AC3E}">
        <p14:creationId xmlns:p14="http://schemas.microsoft.com/office/powerpoint/2010/main" val="924525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6A3989-C096-497D-A011-924742564B6D}" type="datetimeFigureOut">
              <a:rPr lang="en-IN" smtClean="0"/>
              <a:t>18-03-2019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2244AC-18F5-4260-A42A-BE06B4665294}" type="slidenum">
              <a:rPr lang="en-IN" smtClean="0"/>
              <a:t>‹#›</a:t>
            </a:fld>
            <a:endParaRPr lang="en-IN"/>
          </a:p>
        </p:txBody>
      </p:sp>
    </p:spTree>
    <p:extLst>
      <p:ext uri="{BB962C8B-B14F-4D97-AF65-F5344CB8AC3E}">
        <p14:creationId xmlns:p14="http://schemas.microsoft.com/office/powerpoint/2010/main" val="135752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66A3989-C096-497D-A011-924742564B6D}" type="datetimeFigureOut">
              <a:rPr lang="en-IN" smtClean="0"/>
              <a:t>18-03-2019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2244AC-18F5-4260-A42A-BE06B4665294}" type="slidenum">
              <a:rPr lang="en-IN" smtClean="0"/>
              <a:t>‹#›</a:t>
            </a:fld>
            <a:endParaRPr lang="en-IN"/>
          </a:p>
        </p:txBody>
      </p:sp>
    </p:spTree>
    <p:extLst>
      <p:ext uri="{BB962C8B-B14F-4D97-AF65-F5344CB8AC3E}">
        <p14:creationId xmlns:p14="http://schemas.microsoft.com/office/powerpoint/2010/main" val="767947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66A3989-C096-497D-A011-924742564B6D}" type="datetimeFigureOut">
              <a:rPr lang="en-IN" smtClean="0"/>
              <a:t>18-03-2019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2244AC-18F5-4260-A42A-BE06B4665294}" type="slidenum">
              <a:rPr lang="en-IN" smtClean="0"/>
              <a:t>‹#›</a:t>
            </a:fld>
            <a:endParaRPr lang="en-IN"/>
          </a:p>
        </p:txBody>
      </p:sp>
    </p:spTree>
    <p:extLst>
      <p:ext uri="{BB962C8B-B14F-4D97-AF65-F5344CB8AC3E}">
        <p14:creationId xmlns:p14="http://schemas.microsoft.com/office/powerpoint/2010/main" val="3076462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66A3989-C096-497D-A011-924742564B6D}" type="datetimeFigureOut">
              <a:rPr lang="en-IN" smtClean="0"/>
              <a:t>18-03-2019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2244AC-18F5-4260-A42A-BE06B4665294}" type="slidenum">
              <a:rPr lang="en-IN" smtClean="0"/>
              <a:t>‹#›</a:t>
            </a:fld>
            <a:endParaRPr lang="en-IN"/>
          </a:p>
        </p:txBody>
      </p:sp>
    </p:spTree>
    <p:extLst>
      <p:ext uri="{BB962C8B-B14F-4D97-AF65-F5344CB8AC3E}">
        <p14:creationId xmlns:p14="http://schemas.microsoft.com/office/powerpoint/2010/main" val="188086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6A3989-C096-497D-A011-924742564B6D}" type="datetimeFigureOut">
              <a:rPr lang="en-IN" smtClean="0"/>
              <a:t>18-03-2019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52244AC-18F5-4260-A42A-BE06B4665294}" type="slidenum">
              <a:rPr lang="en-IN" smtClean="0"/>
              <a:t>‹#›</a:t>
            </a:fld>
            <a:endParaRPr lang="en-IN"/>
          </a:p>
        </p:txBody>
      </p:sp>
    </p:spTree>
    <p:extLst>
      <p:ext uri="{BB962C8B-B14F-4D97-AF65-F5344CB8AC3E}">
        <p14:creationId xmlns:p14="http://schemas.microsoft.com/office/powerpoint/2010/main" val="1753023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66A3989-C096-497D-A011-924742564B6D}" type="datetimeFigureOut">
              <a:rPr lang="en-IN" smtClean="0"/>
              <a:t>18-03-2019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2244AC-18F5-4260-A42A-BE06B4665294}" type="slidenum">
              <a:rPr lang="en-IN" smtClean="0"/>
              <a:t>‹#›</a:t>
            </a:fld>
            <a:endParaRPr lang="en-IN"/>
          </a:p>
        </p:txBody>
      </p:sp>
    </p:spTree>
    <p:extLst>
      <p:ext uri="{BB962C8B-B14F-4D97-AF65-F5344CB8AC3E}">
        <p14:creationId xmlns:p14="http://schemas.microsoft.com/office/powerpoint/2010/main" val="594191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66A3989-C096-497D-A011-924742564B6D}" type="datetimeFigureOut">
              <a:rPr lang="en-IN" smtClean="0"/>
              <a:t>18-03-2019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2244AC-18F5-4260-A42A-BE06B4665294}" type="slidenum">
              <a:rPr lang="en-IN" smtClean="0"/>
              <a:t>‹#›</a:t>
            </a:fld>
            <a:endParaRPr lang="en-IN"/>
          </a:p>
        </p:txBody>
      </p:sp>
    </p:spTree>
    <p:extLst>
      <p:ext uri="{BB962C8B-B14F-4D97-AF65-F5344CB8AC3E}">
        <p14:creationId xmlns:p14="http://schemas.microsoft.com/office/powerpoint/2010/main" val="103400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6A3989-C096-497D-A011-924742564B6D}" type="datetimeFigureOut">
              <a:rPr lang="en-IN" smtClean="0"/>
              <a:t>18-03-2019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2244AC-18F5-4260-A42A-BE06B4665294}" type="slidenum">
              <a:rPr lang="en-IN" smtClean="0"/>
              <a:t>‹#›</a:t>
            </a:fld>
            <a:endParaRPr lang="en-IN"/>
          </a:p>
        </p:txBody>
      </p:sp>
    </p:spTree>
    <p:extLst>
      <p:ext uri="{BB962C8B-B14F-4D97-AF65-F5344CB8AC3E}">
        <p14:creationId xmlns:p14="http://schemas.microsoft.com/office/powerpoint/2010/main" val="3802404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53087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endParaRPr lang="en-US" smtClean="0"/>
          </a:p>
        </p:txBody>
      </p:sp>
      <p:sp>
        <p:nvSpPr>
          <p:cNvPr id="369667" name="Rectangle 3"/>
          <p:cNvSpPr>
            <a:spLocks noGrp="1" noChangeArrowheads="1"/>
          </p:cNvSpPr>
          <p:nvPr>
            <p:ph type="body" idx="1"/>
          </p:nvPr>
        </p:nvSpPr>
        <p:spPr/>
        <p:txBody>
          <a:bodyPr/>
          <a:lstStyle/>
          <a:p>
            <a:r>
              <a:rPr lang="en-US" smtClean="0"/>
              <a:t>Ex: if the array is   int x[20];</a:t>
            </a:r>
          </a:p>
          <a:p>
            <a:pPr>
              <a:buFont typeface="Wingdings" pitchFamily="2" charset="2"/>
              <a:buNone/>
            </a:pPr>
            <a:endParaRPr lang="en-US" smtClean="0"/>
          </a:p>
          <a:p>
            <a:pPr>
              <a:buFont typeface="Wingdings" pitchFamily="2" charset="2"/>
              <a:buNone/>
            </a:pPr>
            <a:r>
              <a:rPr lang="en-US" sz="2400" smtClean="0"/>
              <a:t>Then in the function prototype specify that the formal parameter is of array type. This can be done by specifying array_name[ ]</a:t>
            </a:r>
          </a:p>
          <a:p>
            <a:pPr>
              <a:buFont typeface="Wingdings" pitchFamily="2" charset="2"/>
              <a:buNone/>
            </a:pPr>
            <a:endParaRPr lang="en-US" sz="2400" smtClean="0"/>
          </a:p>
          <a:p>
            <a:pPr>
              <a:buFont typeface="Wingdings" pitchFamily="2" charset="2"/>
              <a:buNone/>
            </a:pPr>
            <a:r>
              <a:rPr lang="en-US" sz="2100" smtClean="0"/>
              <a:t>function_type function_name(data_type array_name[ ])</a:t>
            </a:r>
          </a:p>
          <a:p>
            <a:pPr>
              <a:buFont typeface="Wingdings" pitchFamily="2" charset="2"/>
              <a:buNone/>
            </a:pPr>
            <a:endParaRPr lang="en-US" sz="2100" smtClean="0"/>
          </a:p>
          <a:p>
            <a:pPr>
              <a:buFont typeface="Wingdings" pitchFamily="2" charset="2"/>
              <a:buNone/>
            </a:pPr>
            <a:r>
              <a:rPr lang="en-US" sz="2100" smtClean="0"/>
              <a:t>function_type function_name( int x[ ]);</a:t>
            </a:r>
          </a:p>
          <a:p>
            <a:pPr>
              <a:buFont typeface="Wingdings" pitchFamily="2" charset="2"/>
              <a:buNone/>
            </a:pPr>
            <a:endParaRPr lang="en-US" sz="2100" smtClean="0"/>
          </a:p>
        </p:txBody>
      </p:sp>
    </p:spTree>
    <p:extLst>
      <p:ext uri="{BB962C8B-B14F-4D97-AF65-F5344CB8AC3E}">
        <p14:creationId xmlns:p14="http://schemas.microsoft.com/office/powerpoint/2010/main" val="19787702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normAutofit/>
          </a:bodyPr>
          <a:lstStyle/>
          <a:p>
            <a:pPr algn="ctr"/>
            <a:r>
              <a:rPr lang="en-US" altLang="en-US" sz="3200" b="1" dirty="0">
                <a:solidFill>
                  <a:srgbClr val="FF0000"/>
                </a:solidFill>
              </a:rPr>
              <a:t>ARRAYS AS FUNCTION PARAMETERS</a:t>
            </a:r>
          </a:p>
        </p:txBody>
      </p:sp>
      <p:sp>
        <p:nvSpPr>
          <p:cNvPr id="442371" name="Rectangle 3"/>
          <p:cNvSpPr>
            <a:spLocks noGrp="1" noChangeArrowheads="1"/>
          </p:cNvSpPr>
          <p:nvPr>
            <p:ph type="body" idx="1"/>
          </p:nvPr>
        </p:nvSpPr>
        <p:spPr/>
        <p:txBody>
          <a:bodyPr>
            <a:normAutofit/>
          </a:bodyPr>
          <a:lstStyle/>
          <a:p>
            <a:r>
              <a:rPr lang="en-US" altLang="en-US" sz="2000" b="1" dirty="0"/>
              <a:t>void </a:t>
            </a:r>
            <a:r>
              <a:rPr lang="en-US" altLang="en-US" sz="2000" b="1" dirty="0" err="1"/>
              <a:t>init</a:t>
            </a:r>
            <a:r>
              <a:rPr lang="en-US" altLang="en-US" sz="2000" b="1" dirty="0"/>
              <a:t>(float A[], </a:t>
            </a:r>
            <a:r>
              <a:rPr lang="en-US" altLang="en-US" sz="2000" b="1" dirty="0" err="1"/>
              <a:t>int</a:t>
            </a:r>
            <a:r>
              <a:rPr lang="en-US" altLang="en-US" sz="2000" b="1" dirty="0"/>
              <a:t> </a:t>
            </a:r>
            <a:r>
              <a:rPr lang="en-US" altLang="en-US" sz="2000" b="1" dirty="0" err="1"/>
              <a:t>arraySize</a:t>
            </a:r>
            <a:r>
              <a:rPr lang="en-US" altLang="en-US" sz="2000" b="1" dirty="0"/>
              <a:t>);</a:t>
            </a:r>
            <a:br>
              <a:rPr lang="en-US" altLang="en-US" sz="2000" b="1" dirty="0"/>
            </a:br>
            <a:r>
              <a:rPr lang="en-US" altLang="en-US" sz="2000" b="1" dirty="0"/>
              <a:t>void </a:t>
            </a:r>
            <a:r>
              <a:rPr lang="en-US" altLang="en-US" sz="2000" b="1" dirty="0" err="1"/>
              <a:t>init</a:t>
            </a:r>
            <a:r>
              <a:rPr lang="en-US" altLang="en-US" sz="2000" b="1" dirty="0"/>
              <a:t>(float *A, </a:t>
            </a:r>
            <a:r>
              <a:rPr lang="en-US" altLang="en-US" sz="2000" b="1" dirty="0" err="1"/>
              <a:t>int</a:t>
            </a:r>
            <a:r>
              <a:rPr lang="en-US" altLang="en-US" sz="2000" b="1" dirty="0"/>
              <a:t> </a:t>
            </a:r>
            <a:r>
              <a:rPr lang="en-US" altLang="en-US" sz="2000" b="1" dirty="0" err="1"/>
              <a:t>arraySize</a:t>
            </a:r>
            <a:r>
              <a:rPr lang="en-US" altLang="en-US" sz="2000" b="1" dirty="0"/>
              <a:t>);</a:t>
            </a:r>
          </a:p>
          <a:p>
            <a:pPr lvl="2"/>
            <a:endParaRPr lang="en-US" altLang="en-US" dirty="0"/>
          </a:p>
          <a:p>
            <a:r>
              <a:rPr lang="en-US" altLang="en-US" sz="2000" dirty="0"/>
              <a:t>Are identical function prototypes</a:t>
            </a:r>
            <a:r>
              <a:rPr lang="en-US" altLang="en-US" sz="2000" dirty="0" smtClean="0"/>
              <a:t>!</a:t>
            </a:r>
            <a:endParaRPr lang="en-US" altLang="en-US" sz="2000" dirty="0"/>
          </a:p>
        </p:txBody>
      </p:sp>
    </p:spTree>
    <p:extLst>
      <p:ext uri="{BB962C8B-B14F-4D97-AF65-F5344CB8AC3E}">
        <p14:creationId xmlns:p14="http://schemas.microsoft.com/office/powerpoint/2010/main" val="2720840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lstStyle/>
          <a:p>
            <a:endParaRPr lang="en-US" smtClean="0"/>
          </a:p>
        </p:txBody>
      </p:sp>
      <p:sp>
        <p:nvSpPr>
          <p:cNvPr id="370691" name="Rectangle 3"/>
          <p:cNvSpPr>
            <a:spLocks noGrp="1" noChangeArrowheads="1"/>
          </p:cNvSpPr>
          <p:nvPr>
            <p:ph type="body" idx="1"/>
          </p:nvPr>
        </p:nvSpPr>
        <p:spPr/>
        <p:txBody>
          <a:bodyPr/>
          <a:lstStyle/>
          <a:p>
            <a:r>
              <a:rPr lang="en-US" smtClean="0"/>
              <a:t>Program to find the smallest value in an array of elements</a:t>
            </a:r>
          </a:p>
          <a:p>
            <a:r>
              <a:rPr lang="en-US" smtClean="0"/>
              <a:t>Program to find the sum of elements of an array</a:t>
            </a:r>
          </a:p>
          <a:p>
            <a:r>
              <a:rPr lang="en-US" smtClean="0"/>
              <a:t>Program to find the sum of squares of elements of an array </a:t>
            </a:r>
          </a:p>
          <a:p>
            <a:r>
              <a:rPr lang="en-US" smtClean="0"/>
              <a:t>Program to find the median of elements of an array</a:t>
            </a:r>
          </a:p>
        </p:txBody>
      </p:sp>
    </p:spTree>
    <p:extLst>
      <p:ext uri="{BB962C8B-B14F-4D97-AF65-F5344CB8AC3E}">
        <p14:creationId xmlns:p14="http://schemas.microsoft.com/office/powerpoint/2010/main" val="10425142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9" name="Rectangle 3"/>
          <p:cNvSpPr>
            <a:spLocks noGrp="1" noChangeArrowheads="1"/>
          </p:cNvSpPr>
          <p:nvPr>
            <p:ph type="body" idx="1"/>
          </p:nvPr>
        </p:nvSpPr>
        <p:spPr/>
        <p:txBody>
          <a:bodyPr/>
          <a:lstStyle/>
          <a:p>
            <a:pPr>
              <a:lnSpc>
                <a:spcPct val="90000"/>
              </a:lnSpc>
              <a:buFont typeface="Wingdings" pitchFamily="2" charset="2"/>
              <a:buNone/>
            </a:pPr>
            <a:r>
              <a:rPr lang="en-US" sz="2100" smtClean="0"/>
              <a:t>Write C user defined functions </a:t>
            </a:r>
          </a:p>
          <a:p>
            <a:pPr>
              <a:lnSpc>
                <a:spcPct val="90000"/>
              </a:lnSpc>
              <a:buFont typeface="Wingdings" pitchFamily="2" charset="2"/>
              <a:buNone/>
            </a:pPr>
            <a:r>
              <a:rPr lang="en-US" sz="2100" smtClean="0"/>
              <a:t>(i)  to input N real numbers into a single dimension array.   </a:t>
            </a:r>
          </a:p>
          <a:p>
            <a:pPr>
              <a:lnSpc>
                <a:spcPct val="90000"/>
              </a:lnSpc>
              <a:buFont typeface="Wingdings" pitchFamily="2" charset="2"/>
              <a:buNone/>
            </a:pPr>
            <a:r>
              <a:rPr lang="en-US" sz="2100" smtClean="0"/>
              <a:t>(ii)  compute their mean.  </a:t>
            </a:r>
          </a:p>
          <a:p>
            <a:pPr>
              <a:lnSpc>
                <a:spcPct val="90000"/>
              </a:lnSpc>
              <a:buFont typeface="Wingdings" pitchFamily="2" charset="2"/>
              <a:buNone/>
            </a:pPr>
            <a:r>
              <a:rPr lang="en-US" sz="2100" smtClean="0"/>
              <a:t>(iii)  compute their variance  </a:t>
            </a:r>
          </a:p>
          <a:p>
            <a:pPr>
              <a:lnSpc>
                <a:spcPct val="90000"/>
              </a:lnSpc>
              <a:buFont typeface="Wingdings" pitchFamily="2" charset="2"/>
              <a:buAutoNum type="romanLcParenBoth" startAt="4"/>
            </a:pPr>
            <a:r>
              <a:rPr lang="en-US" sz="2100" smtClean="0"/>
              <a:t>compute their standard deviation.</a:t>
            </a:r>
          </a:p>
          <a:p>
            <a:pPr>
              <a:lnSpc>
                <a:spcPct val="90000"/>
              </a:lnSpc>
              <a:buFont typeface="Wingdings" pitchFamily="2" charset="2"/>
              <a:buNone/>
            </a:pPr>
            <a:r>
              <a:rPr lang="en-US" sz="2100" smtClean="0"/>
              <a:t>  </a:t>
            </a:r>
          </a:p>
          <a:p>
            <a:pPr>
              <a:lnSpc>
                <a:spcPct val="90000"/>
              </a:lnSpc>
              <a:buFont typeface="Wingdings" pitchFamily="2" charset="2"/>
              <a:buNone/>
            </a:pPr>
            <a:r>
              <a:rPr lang="en-US" sz="2100" smtClean="0"/>
              <a:t>Using  these  functions, write  a C  program  to  input N real numbers into a single dimension array, and compute  their mean, variance &amp; standard  deviation.  Output  the  computed  results  with  suitable headings  </a:t>
            </a:r>
          </a:p>
        </p:txBody>
      </p:sp>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24834863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3" name="Rectangle 3"/>
          <p:cNvSpPr>
            <a:spLocks noGrp="1" noChangeArrowheads="1"/>
          </p:cNvSpPr>
          <p:nvPr>
            <p:ph type="body" idx="1"/>
          </p:nvPr>
        </p:nvSpPr>
        <p:spPr>
          <a:xfrm>
            <a:off x="207818" y="568036"/>
            <a:ext cx="11145982" cy="5608927"/>
          </a:xfrm>
        </p:spPr>
        <p:txBody>
          <a:bodyPr>
            <a:normAutofit/>
          </a:bodyPr>
          <a:lstStyle/>
          <a:p>
            <a:r>
              <a:rPr lang="en-US" sz="3200" dirty="0" smtClean="0"/>
              <a:t>mean = </a:t>
            </a:r>
            <a:r>
              <a:rPr lang="en-US" sz="3600" dirty="0" smtClean="0"/>
              <a:t>(a[0]+a[1]+a[2]……a[n-1])/n</a:t>
            </a:r>
          </a:p>
          <a:p>
            <a:pPr>
              <a:buFont typeface="Wingdings" pitchFamily="2" charset="2"/>
              <a:buNone/>
            </a:pPr>
            <a:endParaRPr lang="en-US" sz="2800" dirty="0" smtClean="0"/>
          </a:p>
          <a:p>
            <a:r>
              <a:rPr lang="en-US" sz="3200" dirty="0" smtClean="0"/>
              <a:t>Variance = </a:t>
            </a:r>
          </a:p>
          <a:p>
            <a:pPr>
              <a:buFont typeface="Wingdings" pitchFamily="2" charset="2"/>
              <a:buNone/>
            </a:pPr>
            <a:r>
              <a:rPr lang="en-US" sz="3600" dirty="0" smtClean="0"/>
              <a:t>((a[0]-mean)</a:t>
            </a:r>
            <a:r>
              <a:rPr lang="en-US" sz="3600" baseline="30000" dirty="0" smtClean="0"/>
              <a:t>2</a:t>
            </a:r>
            <a:r>
              <a:rPr lang="en-US" sz="3600" dirty="0" smtClean="0"/>
              <a:t>+(a[1]-mean)</a:t>
            </a:r>
            <a:r>
              <a:rPr lang="en-US" sz="3600" baseline="30000" dirty="0" smtClean="0"/>
              <a:t>2</a:t>
            </a:r>
            <a:r>
              <a:rPr lang="en-US" sz="3600" dirty="0" smtClean="0"/>
              <a:t>+(a[2]-mean)</a:t>
            </a:r>
            <a:r>
              <a:rPr lang="en-US" sz="3600" baseline="30000" dirty="0" smtClean="0"/>
              <a:t>2</a:t>
            </a:r>
            <a:r>
              <a:rPr lang="en-US" sz="3600" dirty="0" smtClean="0"/>
              <a:t>+…………..</a:t>
            </a:r>
            <a:r>
              <a:rPr lang="en-US" sz="3600" baseline="30000" dirty="0" smtClean="0"/>
              <a:t> </a:t>
            </a:r>
            <a:r>
              <a:rPr lang="en-US" sz="3600" dirty="0" smtClean="0"/>
              <a:t>(a[n-1]-mean)</a:t>
            </a:r>
            <a:r>
              <a:rPr lang="en-US" sz="3600" baseline="30000" dirty="0" smtClean="0"/>
              <a:t>2</a:t>
            </a:r>
            <a:r>
              <a:rPr lang="en-US" sz="3600" dirty="0" smtClean="0"/>
              <a:t>)</a:t>
            </a:r>
            <a:r>
              <a:rPr lang="en-US" sz="3600" b="1" dirty="0" smtClean="0"/>
              <a:t>/n</a:t>
            </a:r>
          </a:p>
          <a:p>
            <a:pPr>
              <a:buFont typeface="Wingdings" pitchFamily="2" charset="2"/>
              <a:buNone/>
            </a:pPr>
            <a:endParaRPr lang="en-US" sz="1800" b="1" baseline="30000" dirty="0" smtClean="0"/>
          </a:p>
          <a:p>
            <a:r>
              <a:rPr lang="en-US" sz="3200" dirty="0" smtClean="0"/>
              <a:t>Standard deviation= </a:t>
            </a:r>
            <a:r>
              <a:rPr lang="en-US" sz="3200" dirty="0" err="1" smtClean="0"/>
              <a:t>sqrt</a:t>
            </a:r>
            <a:r>
              <a:rPr lang="en-US" sz="3200" dirty="0" smtClean="0"/>
              <a:t>(variance)</a:t>
            </a:r>
          </a:p>
          <a:p>
            <a:pPr>
              <a:buFont typeface="Wingdings" pitchFamily="2" charset="2"/>
              <a:buNone/>
            </a:pPr>
            <a:endParaRPr lang="en-US" sz="3200" baseline="30000" dirty="0" smtClean="0"/>
          </a:p>
          <a:p>
            <a:endParaRPr lang="en-US" sz="3200" dirty="0" smtClean="0"/>
          </a:p>
          <a:p>
            <a:pPr>
              <a:buFont typeface="Wingdings" pitchFamily="2" charset="2"/>
              <a:buNone/>
            </a:pPr>
            <a:r>
              <a:rPr lang="en-US" sz="2600" dirty="0" smtClean="0"/>
              <a:t>                </a:t>
            </a:r>
          </a:p>
        </p:txBody>
      </p:sp>
    </p:spTree>
    <p:extLst>
      <p:ext uri="{BB962C8B-B14F-4D97-AF65-F5344CB8AC3E}">
        <p14:creationId xmlns:p14="http://schemas.microsoft.com/office/powerpoint/2010/main" val="10461222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lstStyle/>
          <a:p>
            <a:r>
              <a:rPr lang="en-US" smtClean="0"/>
              <a:t>Input and output</a:t>
            </a:r>
          </a:p>
        </p:txBody>
      </p:sp>
      <p:sp>
        <p:nvSpPr>
          <p:cNvPr id="374787" name="Rectangle 3"/>
          <p:cNvSpPr>
            <a:spLocks noGrp="1" noChangeArrowheads="1"/>
          </p:cNvSpPr>
          <p:nvPr>
            <p:ph type="body" idx="1"/>
          </p:nvPr>
        </p:nvSpPr>
        <p:spPr/>
        <p:txBody>
          <a:bodyPr/>
          <a:lstStyle/>
          <a:p>
            <a:pPr>
              <a:buFont typeface="Wingdings" pitchFamily="2" charset="2"/>
              <a:buNone/>
            </a:pPr>
            <a:r>
              <a:rPr lang="en-US" smtClean="0"/>
              <a:t>Input : 15,25,80,40,20</a:t>
            </a:r>
          </a:p>
          <a:p>
            <a:pPr>
              <a:buFont typeface="Wingdings" pitchFamily="2" charset="2"/>
              <a:buNone/>
            </a:pPr>
            <a:r>
              <a:rPr lang="en-US" smtClean="0"/>
              <a:t>Output:mean=36,variance=554,</a:t>
            </a:r>
          </a:p>
          <a:p>
            <a:pPr>
              <a:buFont typeface="Wingdings" pitchFamily="2" charset="2"/>
              <a:buNone/>
            </a:pPr>
            <a:r>
              <a:rPr lang="en-US" smtClean="0"/>
              <a:t>standard deviation=23.537</a:t>
            </a:r>
          </a:p>
          <a:p>
            <a:pPr>
              <a:buFont typeface="Wingdings" pitchFamily="2" charset="2"/>
              <a:buNone/>
            </a:pPr>
            <a:endParaRPr lang="en-US" smtClean="0"/>
          </a:p>
          <a:p>
            <a:pPr>
              <a:buFont typeface="Wingdings" pitchFamily="2" charset="2"/>
              <a:buNone/>
            </a:pPr>
            <a:r>
              <a:rPr lang="en-US" smtClean="0"/>
              <a:t>Input : 1,2,3,4,5</a:t>
            </a:r>
          </a:p>
          <a:p>
            <a:pPr>
              <a:buFont typeface="Wingdings" pitchFamily="2" charset="2"/>
              <a:buNone/>
            </a:pPr>
            <a:r>
              <a:rPr lang="en-US" smtClean="0"/>
              <a:t>Output:mean=3,variance=2,</a:t>
            </a:r>
          </a:p>
          <a:p>
            <a:pPr>
              <a:buFont typeface="Wingdings" pitchFamily="2" charset="2"/>
              <a:buNone/>
            </a:pPr>
            <a:r>
              <a:rPr lang="en-US" smtClean="0"/>
              <a:t>standard deviation=1.414213</a:t>
            </a:r>
          </a:p>
        </p:txBody>
      </p:sp>
    </p:spTree>
    <p:extLst>
      <p:ext uri="{BB962C8B-B14F-4D97-AF65-F5344CB8AC3E}">
        <p14:creationId xmlns:p14="http://schemas.microsoft.com/office/powerpoint/2010/main" val="40094772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r>
              <a:rPr lang="en-US" smtClean="0"/>
              <a:t>Passing 2-D arrays to function</a:t>
            </a:r>
          </a:p>
        </p:txBody>
      </p:sp>
      <p:sp>
        <p:nvSpPr>
          <p:cNvPr id="382979" name="Rectangle 3"/>
          <p:cNvSpPr>
            <a:spLocks noGrp="1" noChangeArrowheads="1"/>
          </p:cNvSpPr>
          <p:nvPr>
            <p:ph type="body" idx="1"/>
          </p:nvPr>
        </p:nvSpPr>
        <p:spPr/>
        <p:txBody>
          <a:bodyPr/>
          <a:lstStyle/>
          <a:p>
            <a:pPr>
              <a:lnSpc>
                <a:spcPct val="90000"/>
              </a:lnSpc>
              <a:buFont typeface="Wingdings" pitchFamily="2" charset="2"/>
              <a:buNone/>
            </a:pPr>
            <a:r>
              <a:rPr lang="en-US" sz="2600" dirty="0" smtClean="0"/>
              <a:t>Three rules to pass 2-D arrays to the function</a:t>
            </a:r>
          </a:p>
          <a:p>
            <a:pPr>
              <a:lnSpc>
                <a:spcPct val="90000"/>
              </a:lnSpc>
            </a:pPr>
            <a:r>
              <a:rPr lang="en-US" sz="2600" dirty="0" smtClean="0"/>
              <a:t>The function must be called by passing only the name of the array</a:t>
            </a:r>
          </a:p>
          <a:p>
            <a:pPr>
              <a:lnSpc>
                <a:spcPct val="90000"/>
              </a:lnSpc>
            </a:pPr>
            <a:r>
              <a:rPr lang="en-US" sz="2600" dirty="0" smtClean="0"/>
              <a:t>In the function definition, the formal parameter must be an 2-D array type </a:t>
            </a:r>
            <a:r>
              <a:rPr lang="en-US" sz="2600" dirty="0" err="1" smtClean="0"/>
              <a:t>i.e</a:t>
            </a:r>
            <a:r>
              <a:rPr lang="en-US" sz="2600" dirty="0" smtClean="0"/>
              <a:t> the two square brackets must be specified and the size of the second dimension must be specified</a:t>
            </a:r>
          </a:p>
          <a:p>
            <a:pPr>
              <a:lnSpc>
                <a:spcPct val="90000"/>
              </a:lnSpc>
            </a:pPr>
            <a:r>
              <a:rPr lang="en-US" sz="2600" dirty="0" smtClean="0"/>
              <a:t>The function prototype must be same as the function definition ,ended with semicolon</a:t>
            </a:r>
          </a:p>
        </p:txBody>
      </p:sp>
    </p:spTree>
    <p:extLst>
      <p:ext uri="{BB962C8B-B14F-4D97-AF65-F5344CB8AC3E}">
        <p14:creationId xmlns:p14="http://schemas.microsoft.com/office/powerpoint/2010/main" val="13772601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endParaRPr lang="en-US" dirty="0" smtClean="0"/>
          </a:p>
        </p:txBody>
      </p:sp>
      <p:sp>
        <p:nvSpPr>
          <p:cNvPr id="385027" name="Rectangle 3"/>
          <p:cNvSpPr>
            <a:spLocks noGrp="1" noChangeArrowheads="1"/>
          </p:cNvSpPr>
          <p:nvPr>
            <p:ph type="body" idx="1"/>
          </p:nvPr>
        </p:nvSpPr>
        <p:spPr/>
        <p:txBody>
          <a:bodyPr/>
          <a:lstStyle/>
          <a:p>
            <a:pPr>
              <a:buFont typeface="Wingdings" pitchFamily="2" charset="2"/>
              <a:buNone/>
            </a:pPr>
            <a:r>
              <a:rPr lang="en-US" sz="2600" smtClean="0"/>
              <a:t>Write  a  C  program  to  read  a  matrix  A(M  x  N)  and  to  find  the following using user defined functions: </a:t>
            </a:r>
          </a:p>
          <a:p>
            <a:pPr>
              <a:buFont typeface="Wingdings" pitchFamily="2" charset="2"/>
              <a:buNone/>
            </a:pPr>
            <a:r>
              <a:rPr lang="en-US" sz="2600" smtClean="0"/>
              <a:t>(i)  Sum of the elements of the specified row </a:t>
            </a:r>
          </a:p>
          <a:p>
            <a:pPr>
              <a:buFont typeface="Wingdings" pitchFamily="2" charset="2"/>
              <a:buNone/>
            </a:pPr>
            <a:r>
              <a:rPr lang="en-US" sz="2600" smtClean="0"/>
              <a:t>(ii)  Sum of the elements of the specified column </a:t>
            </a:r>
          </a:p>
          <a:p>
            <a:pPr>
              <a:buFont typeface="Wingdings" pitchFamily="2" charset="2"/>
              <a:buNone/>
            </a:pPr>
            <a:r>
              <a:rPr lang="en-US" sz="2600" smtClean="0"/>
              <a:t>(iii)  Sum of all the elements of the matrix </a:t>
            </a:r>
          </a:p>
          <a:p>
            <a:pPr>
              <a:buFont typeface="Wingdings" pitchFamily="2" charset="2"/>
              <a:buNone/>
            </a:pPr>
            <a:r>
              <a:rPr lang="en-US" sz="2600" smtClean="0"/>
              <a:t>Output the computed results with suitable headings. </a:t>
            </a:r>
          </a:p>
        </p:txBody>
      </p:sp>
    </p:spTree>
    <p:extLst>
      <p:ext uri="{BB962C8B-B14F-4D97-AF65-F5344CB8AC3E}">
        <p14:creationId xmlns:p14="http://schemas.microsoft.com/office/powerpoint/2010/main" val="35440313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4294967295"/>
          </p:nvPr>
        </p:nvSpPr>
        <p:spPr>
          <a:xfrm>
            <a:off x="1752600" y="228600"/>
            <a:ext cx="8763000" cy="6400800"/>
          </a:xfrm>
        </p:spPr>
        <p:txBody>
          <a:bodyPr/>
          <a:lstStyle/>
          <a:p>
            <a:pPr algn="ctr">
              <a:buFontTx/>
              <a:buNone/>
            </a:pPr>
            <a:endParaRPr lang="en-US" altLang="en-US" sz="6600" b="1"/>
          </a:p>
          <a:p>
            <a:pPr algn="ctr">
              <a:buFontTx/>
              <a:buNone/>
            </a:pPr>
            <a:endParaRPr lang="en-US" altLang="en-US" sz="6600" b="1"/>
          </a:p>
          <a:p>
            <a:pPr algn="ctr">
              <a:buFontTx/>
              <a:buNone/>
            </a:pPr>
            <a:r>
              <a:rPr lang="en-US" altLang="en-US" sz="6600" b="1"/>
              <a:t>STRUCTURE </a:t>
            </a:r>
          </a:p>
        </p:txBody>
      </p:sp>
      <p:sp>
        <p:nvSpPr>
          <p:cNvPr id="2" name="Footer Placeholder 1"/>
          <p:cNvSpPr>
            <a:spLocks noGrp="1"/>
          </p:cNvSpPr>
          <p:nvPr>
            <p:ph type="ftr" sz="quarter" idx="11"/>
          </p:nvPr>
        </p:nvSpPr>
        <p:spPr/>
        <p:txBody>
          <a:bodyPr/>
          <a:lstStyle/>
          <a:p>
            <a:pPr>
              <a:defRPr/>
            </a:pPr>
            <a:r>
              <a:rPr lang="en-US"/>
              <a:t>Module 4 Structure</a:t>
            </a:r>
          </a:p>
        </p:txBody>
      </p:sp>
      <p:sp>
        <p:nvSpPr>
          <p:cNvPr id="3" name="Slide Number Placeholder 2"/>
          <p:cNvSpPr>
            <a:spLocks noGrp="1"/>
          </p:cNvSpPr>
          <p:nvPr>
            <p:ph type="sldNum" sz="quarter" idx="12"/>
          </p:nvPr>
        </p:nvSpPr>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E6044256-36EE-45C4-BB71-49A1E8B4DD96}" type="slidenum">
              <a:rPr lang="en-US" altLang="en-US">
                <a:solidFill>
                  <a:srgbClr val="B5A788"/>
                </a:solidFill>
              </a:rPr>
              <a:pPr/>
              <a:t>18</a:t>
            </a:fld>
            <a:endParaRPr lang="en-US" altLang="en-US">
              <a:solidFill>
                <a:srgbClr val="B5A788"/>
              </a:solidFill>
            </a:endParaRPr>
          </a:p>
        </p:txBody>
      </p:sp>
    </p:spTree>
    <p:extLst>
      <p:ext uri="{BB962C8B-B14F-4D97-AF65-F5344CB8AC3E}">
        <p14:creationId xmlns:p14="http://schemas.microsoft.com/office/powerpoint/2010/main" val="4729887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sz="half" idx="1"/>
          </p:nvPr>
        </p:nvSpPr>
        <p:spPr>
          <a:xfrm>
            <a:off x="1600200" y="228600"/>
            <a:ext cx="8991600" cy="6477000"/>
          </a:xfrm>
        </p:spPr>
        <p:txBody>
          <a:bodyPr>
            <a:normAutofit/>
          </a:bodyPr>
          <a:lstStyle/>
          <a:p>
            <a:pPr marL="0" indent="0" algn="ctr">
              <a:lnSpc>
                <a:spcPct val="120000"/>
              </a:lnSpc>
              <a:buNone/>
              <a:tabLst>
                <a:tab pos="0" algn="l"/>
              </a:tabLst>
              <a:defRPr/>
            </a:pPr>
            <a:r>
              <a:rPr lang="en-US" altLang="en-US" b="1" u="sng" dirty="0" smtClean="0"/>
              <a:t>Structure Data Type</a:t>
            </a:r>
          </a:p>
          <a:p>
            <a:pPr marL="365760" indent="-283464" algn="just">
              <a:lnSpc>
                <a:spcPct val="120000"/>
              </a:lnSpc>
              <a:buFont typeface="Wingdings 2"/>
              <a:buChar char=""/>
              <a:tabLst>
                <a:tab pos="0" algn="l"/>
              </a:tabLst>
              <a:defRPr/>
            </a:pPr>
            <a:r>
              <a:rPr lang="en-US" altLang="en-US" dirty="0" smtClean="0"/>
              <a:t>A structure is a user defined data type that groups logically related data items of different data types into a single unit. </a:t>
            </a:r>
          </a:p>
          <a:p>
            <a:pPr marL="0" indent="0" algn="just">
              <a:lnSpc>
                <a:spcPct val="120000"/>
              </a:lnSpc>
              <a:buNone/>
              <a:tabLst>
                <a:tab pos="0" algn="l"/>
              </a:tabLst>
              <a:defRPr/>
            </a:pPr>
            <a:endParaRPr lang="en-US" altLang="en-US" dirty="0"/>
          </a:p>
          <a:p>
            <a:pPr marL="365760" indent="-283464" algn="just">
              <a:lnSpc>
                <a:spcPct val="120000"/>
              </a:lnSpc>
              <a:buFont typeface="Wingdings 2"/>
              <a:buChar char=""/>
              <a:tabLst>
                <a:tab pos="0" algn="l"/>
              </a:tabLst>
              <a:defRPr/>
            </a:pPr>
            <a:r>
              <a:rPr lang="en-US" altLang="en-US" dirty="0" smtClean="0"/>
              <a:t>All the elements of a structure are stored at contiguous memory locations. </a:t>
            </a:r>
          </a:p>
        </p:txBody>
      </p:sp>
      <p:sp>
        <p:nvSpPr>
          <p:cNvPr id="2" name="Footer Placeholder 1"/>
          <p:cNvSpPr>
            <a:spLocks noGrp="1"/>
          </p:cNvSpPr>
          <p:nvPr>
            <p:ph type="ftr" sz="quarter" idx="11"/>
          </p:nvPr>
        </p:nvSpPr>
        <p:spPr/>
        <p:txBody>
          <a:bodyPr/>
          <a:lstStyle/>
          <a:p>
            <a:pPr>
              <a:defRPr/>
            </a:pPr>
            <a:r>
              <a:rPr lang="en-US"/>
              <a:t>Module 4 Structure</a:t>
            </a:r>
          </a:p>
        </p:txBody>
      </p:sp>
      <p:sp>
        <p:nvSpPr>
          <p:cNvPr id="3" name="Slide Number Placeholder 2"/>
          <p:cNvSpPr>
            <a:spLocks noGrp="1"/>
          </p:cNvSpPr>
          <p:nvPr>
            <p:ph type="sldNum" sz="quarter" idx="12"/>
          </p:nvPr>
        </p:nvSpPr>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EE6B9D9E-6989-4281-B01D-3F68A9871F98}" type="slidenum">
              <a:rPr lang="en-US" altLang="en-US">
                <a:solidFill>
                  <a:srgbClr val="B5A788"/>
                </a:solidFill>
              </a:rPr>
              <a:pPr/>
              <a:t>19</a:t>
            </a:fld>
            <a:endParaRPr lang="en-US" altLang="en-US">
              <a:solidFill>
                <a:srgbClr val="B5A788"/>
              </a:solidFill>
            </a:endParaRPr>
          </a:p>
        </p:txBody>
      </p:sp>
    </p:spTree>
    <p:extLst>
      <p:ext uri="{BB962C8B-B14F-4D97-AF65-F5344CB8AC3E}">
        <p14:creationId xmlns:p14="http://schemas.microsoft.com/office/powerpoint/2010/main" val="20678146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r>
              <a:rPr lang="en-US" smtClean="0"/>
              <a:t>Two-dimensional arrays</a:t>
            </a:r>
          </a:p>
        </p:txBody>
      </p:sp>
      <p:sp>
        <p:nvSpPr>
          <p:cNvPr id="293891" name="Rectangle 3"/>
          <p:cNvSpPr>
            <a:spLocks noGrp="1" noChangeArrowheads="1"/>
          </p:cNvSpPr>
          <p:nvPr>
            <p:ph type="body" idx="1"/>
          </p:nvPr>
        </p:nvSpPr>
        <p:spPr/>
        <p:txBody>
          <a:bodyPr/>
          <a:lstStyle/>
          <a:p>
            <a:r>
              <a:rPr lang="en-US" smtClean="0"/>
              <a:t>A table of elements can be stored</a:t>
            </a:r>
          </a:p>
          <a:p>
            <a:r>
              <a:rPr lang="en-US" smtClean="0"/>
              <a:t>G.F</a:t>
            </a:r>
          </a:p>
          <a:p>
            <a:pPr>
              <a:buFont typeface="Wingdings" pitchFamily="2" charset="2"/>
              <a:buNone/>
            </a:pPr>
            <a:r>
              <a:rPr lang="en-US" sz="2400" smtClean="0"/>
              <a:t>Datatype array_name[row_size][column_size];</a:t>
            </a:r>
          </a:p>
          <a:p>
            <a:pPr>
              <a:buFont typeface="Wingdings" pitchFamily="2" charset="2"/>
              <a:buNone/>
            </a:pPr>
            <a:endParaRPr lang="en-US" sz="2400" smtClean="0"/>
          </a:p>
          <a:p>
            <a:pPr>
              <a:buFont typeface="Wingdings" pitchFamily="2" charset="2"/>
              <a:buNone/>
            </a:pPr>
            <a:r>
              <a:rPr lang="en-US" sz="2400" smtClean="0"/>
              <a:t>Ex:int a[4][3];</a:t>
            </a:r>
          </a:p>
          <a:p>
            <a:pPr>
              <a:buFont typeface="Wingdings" pitchFamily="2" charset="2"/>
              <a:buNone/>
            </a:pPr>
            <a:r>
              <a:rPr lang="en-US" sz="2400" smtClean="0"/>
              <a:t>0 to 3 are valid row indices</a:t>
            </a:r>
          </a:p>
          <a:p>
            <a:pPr>
              <a:buFont typeface="Wingdings" pitchFamily="2" charset="2"/>
              <a:buNone/>
            </a:pPr>
            <a:r>
              <a:rPr lang="en-US" sz="2400" smtClean="0"/>
              <a:t>0 to 2 are valid column indices</a:t>
            </a:r>
          </a:p>
          <a:p>
            <a:pPr>
              <a:buFont typeface="Wingdings" pitchFamily="2" charset="2"/>
              <a:buNone/>
            </a:pPr>
            <a:endParaRPr lang="en-US" sz="2400" smtClean="0"/>
          </a:p>
          <a:p>
            <a:pPr>
              <a:buFont typeface="Wingdings" pitchFamily="2" charset="2"/>
              <a:buNone/>
            </a:pPr>
            <a:r>
              <a:rPr lang="en-US" sz="2400" smtClean="0"/>
              <a:t>Stored in memory in row wise</a:t>
            </a:r>
          </a:p>
          <a:p>
            <a:pPr>
              <a:buFont typeface="Wingdings" pitchFamily="2" charset="2"/>
              <a:buNone/>
            </a:pPr>
            <a:endParaRPr lang="en-US" sz="2400" smtClean="0"/>
          </a:p>
          <a:p>
            <a:pPr>
              <a:buFont typeface="Wingdings" pitchFamily="2" charset="2"/>
              <a:buNone/>
            </a:pPr>
            <a:endParaRPr lang="en-US" sz="2400" smtClean="0"/>
          </a:p>
          <a:p>
            <a:pPr>
              <a:buFont typeface="Wingdings" pitchFamily="2" charset="2"/>
              <a:buNone/>
            </a:pPr>
            <a:endParaRPr lang="en-US" sz="2400" smtClean="0"/>
          </a:p>
        </p:txBody>
      </p:sp>
    </p:spTree>
    <p:extLst>
      <p:ext uri="{BB962C8B-B14F-4D97-AF65-F5344CB8AC3E}">
        <p14:creationId xmlns:p14="http://schemas.microsoft.com/office/powerpoint/2010/main" val="30322786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IN">
              <a:solidFill>
                <a:schemeClr val="tx2">
                  <a:satMod val="130000"/>
                </a:schemeClr>
              </a:solidFill>
            </a:endParaRPr>
          </a:p>
        </p:txBody>
      </p:sp>
      <p:sp>
        <p:nvSpPr>
          <p:cNvPr id="3" name="Text Placeholder 2"/>
          <p:cNvSpPr>
            <a:spLocks noGrp="1"/>
          </p:cNvSpPr>
          <p:nvPr>
            <p:ph type="body" sz="half" idx="1"/>
          </p:nvPr>
        </p:nvSpPr>
        <p:spPr>
          <a:xfrm>
            <a:off x="1981200" y="1600201"/>
            <a:ext cx="8229600" cy="4525963"/>
          </a:xfrm>
        </p:spPr>
        <p:txBody>
          <a:bodyPr>
            <a:normAutofit/>
          </a:bodyPr>
          <a:lstStyle/>
          <a:p>
            <a:pPr marL="365760" indent="-283464">
              <a:buFont typeface="Wingdings 2"/>
              <a:buChar char=""/>
              <a:defRPr/>
            </a:pPr>
            <a:r>
              <a:rPr lang="en-US" altLang="en-US" dirty="0" smtClean="0"/>
              <a:t>A variable of structure type can store multiple data items of different data types under the one name. </a:t>
            </a:r>
          </a:p>
          <a:p>
            <a:pPr marL="365760" indent="-283464">
              <a:buFont typeface="Wingdings 2"/>
              <a:buChar char=""/>
              <a:defRPr/>
            </a:pPr>
            <a:r>
              <a:rPr lang="en-US" altLang="en-US" dirty="0" smtClean="0"/>
              <a:t>Example:</a:t>
            </a:r>
          </a:p>
          <a:p>
            <a:pPr marL="0" indent="0">
              <a:buNone/>
              <a:defRPr/>
            </a:pPr>
            <a:r>
              <a:rPr lang="en-US" altLang="en-US" dirty="0" smtClean="0"/>
              <a:t>Name, Employee ID, salary, address, phone number is stored in structure data type.  </a:t>
            </a:r>
          </a:p>
          <a:p>
            <a:pPr marL="365760" indent="-283464">
              <a:buFont typeface="Wingdings 2"/>
              <a:buChar char=""/>
              <a:defRPr/>
            </a:pPr>
            <a:endParaRPr lang="en-IN" dirty="0"/>
          </a:p>
        </p:txBody>
      </p:sp>
      <p:sp>
        <p:nvSpPr>
          <p:cNvPr id="4" name="Footer Placeholder 3"/>
          <p:cNvSpPr>
            <a:spLocks noGrp="1"/>
          </p:cNvSpPr>
          <p:nvPr>
            <p:ph type="ftr" sz="quarter" idx="11"/>
          </p:nvPr>
        </p:nvSpPr>
        <p:spPr/>
        <p:txBody>
          <a:bodyPr/>
          <a:lstStyle/>
          <a:p>
            <a:pPr>
              <a:defRPr/>
            </a:pPr>
            <a:r>
              <a:rPr lang="en-US"/>
              <a:t>Module 4 Structure</a:t>
            </a:r>
          </a:p>
        </p:txBody>
      </p:sp>
      <p:sp>
        <p:nvSpPr>
          <p:cNvPr id="5" name="Slide Number Placeholder 4"/>
          <p:cNvSpPr>
            <a:spLocks noGrp="1"/>
          </p:cNvSpPr>
          <p:nvPr>
            <p:ph type="sldNum" sz="quarter" idx="12"/>
          </p:nvPr>
        </p:nvSpPr>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22E027E4-DC1C-4D6D-86AC-B27D0C08C059}" type="slidenum">
              <a:rPr lang="en-US" altLang="en-US">
                <a:solidFill>
                  <a:srgbClr val="B5A788"/>
                </a:solidFill>
              </a:rPr>
              <a:pPr/>
              <a:t>20</a:t>
            </a:fld>
            <a:endParaRPr lang="en-US" altLang="en-US">
              <a:solidFill>
                <a:srgbClr val="B5A788"/>
              </a:solidFill>
            </a:endParaRPr>
          </a:p>
        </p:txBody>
      </p:sp>
    </p:spTree>
    <p:extLst>
      <p:ext uri="{BB962C8B-B14F-4D97-AF65-F5344CB8AC3E}">
        <p14:creationId xmlns:p14="http://schemas.microsoft.com/office/powerpoint/2010/main" val="40872758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sz="half" idx="1"/>
          </p:nvPr>
        </p:nvSpPr>
        <p:spPr>
          <a:xfrm>
            <a:off x="1600200" y="152400"/>
            <a:ext cx="8991600" cy="6477000"/>
          </a:xfrm>
        </p:spPr>
        <p:txBody>
          <a:bodyPr>
            <a:normAutofit/>
          </a:bodyPr>
          <a:lstStyle/>
          <a:p>
            <a:pPr marL="0" indent="0" algn="ctr">
              <a:lnSpc>
                <a:spcPct val="120000"/>
              </a:lnSpc>
              <a:buNone/>
              <a:tabLst>
                <a:tab pos="0" algn="l"/>
              </a:tabLst>
              <a:defRPr/>
            </a:pPr>
            <a:r>
              <a:rPr lang="en-US" altLang="en-US" b="1" u="sng" dirty="0" smtClean="0"/>
              <a:t>Defining of Structure </a:t>
            </a:r>
          </a:p>
          <a:p>
            <a:pPr marL="0" indent="0" algn="just">
              <a:lnSpc>
                <a:spcPct val="120000"/>
              </a:lnSpc>
              <a:buNone/>
              <a:tabLst>
                <a:tab pos="0" algn="l"/>
              </a:tabLst>
              <a:defRPr/>
            </a:pPr>
            <a:r>
              <a:rPr lang="en-US" altLang="en-US" dirty="0" smtClean="0"/>
              <a:t>A structure has to defined, before it can used. The syntax of defining a structure is</a:t>
            </a:r>
          </a:p>
          <a:p>
            <a:pPr marL="0" indent="0" algn="just">
              <a:lnSpc>
                <a:spcPct val="120000"/>
              </a:lnSpc>
              <a:buNone/>
              <a:tabLst>
                <a:tab pos="0" algn="l"/>
              </a:tabLst>
              <a:defRPr/>
            </a:pPr>
            <a:r>
              <a:rPr lang="en-US" altLang="en-US" dirty="0" err="1" smtClean="0"/>
              <a:t>struct</a:t>
            </a:r>
            <a:r>
              <a:rPr lang="en-US" altLang="en-US" dirty="0" smtClean="0"/>
              <a:t> &lt;</a:t>
            </a:r>
            <a:r>
              <a:rPr lang="en-US" altLang="en-US" dirty="0" err="1" smtClean="0"/>
              <a:t>struct_name</a:t>
            </a:r>
            <a:r>
              <a:rPr lang="en-US" altLang="en-US" dirty="0" smtClean="0"/>
              <a:t>&gt;</a:t>
            </a:r>
          </a:p>
          <a:p>
            <a:pPr marL="0" indent="0" algn="just">
              <a:lnSpc>
                <a:spcPct val="120000"/>
              </a:lnSpc>
              <a:buNone/>
              <a:tabLst>
                <a:tab pos="0" algn="l"/>
              </a:tabLst>
              <a:defRPr/>
            </a:pPr>
            <a:r>
              <a:rPr lang="en-US" altLang="en-US" dirty="0" smtClean="0"/>
              <a:t>{</a:t>
            </a:r>
          </a:p>
          <a:p>
            <a:pPr marL="0" indent="0" algn="just">
              <a:lnSpc>
                <a:spcPct val="120000"/>
              </a:lnSpc>
              <a:buNone/>
              <a:tabLst>
                <a:tab pos="0" algn="l"/>
              </a:tabLst>
              <a:defRPr/>
            </a:pPr>
            <a:r>
              <a:rPr lang="en-US" altLang="en-US" dirty="0" smtClean="0"/>
              <a:t>		&lt;</a:t>
            </a:r>
            <a:r>
              <a:rPr lang="en-US" altLang="en-US" dirty="0" err="1" smtClean="0"/>
              <a:t>data_type</a:t>
            </a:r>
            <a:r>
              <a:rPr lang="en-US" altLang="en-US" dirty="0" smtClean="0"/>
              <a:t>&gt; &lt;</a:t>
            </a:r>
            <a:r>
              <a:rPr lang="en-US" altLang="en-US" dirty="0" err="1" smtClean="0"/>
              <a:t>variable_name</a:t>
            </a:r>
            <a:r>
              <a:rPr lang="en-US" altLang="en-US" dirty="0" smtClean="0"/>
              <a:t>&gt;;</a:t>
            </a:r>
          </a:p>
          <a:p>
            <a:pPr marL="0" indent="0" algn="just">
              <a:lnSpc>
                <a:spcPct val="120000"/>
              </a:lnSpc>
              <a:buNone/>
              <a:tabLst>
                <a:tab pos="0" algn="l"/>
              </a:tabLst>
              <a:defRPr/>
            </a:pPr>
            <a:r>
              <a:rPr lang="en-US" altLang="en-US" dirty="0" smtClean="0"/>
              <a:t>		&lt;</a:t>
            </a:r>
            <a:r>
              <a:rPr lang="en-US" altLang="en-US" dirty="0" err="1" smtClean="0"/>
              <a:t>data_type</a:t>
            </a:r>
            <a:r>
              <a:rPr lang="en-US" altLang="en-US" dirty="0" smtClean="0"/>
              <a:t>&gt; &lt;</a:t>
            </a:r>
            <a:r>
              <a:rPr lang="en-US" altLang="en-US" dirty="0" err="1" smtClean="0"/>
              <a:t>variable_name</a:t>
            </a:r>
            <a:r>
              <a:rPr lang="en-US" altLang="en-US" dirty="0" smtClean="0"/>
              <a:t>&gt;;</a:t>
            </a:r>
          </a:p>
          <a:p>
            <a:pPr marL="0" indent="0" algn="just">
              <a:lnSpc>
                <a:spcPct val="120000"/>
              </a:lnSpc>
              <a:buNone/>
              <a:tabLst>
                <a:tab pos="0" algn="l"/>
              </a:tabLst>
              <a:defRPr/>
            </a:pPr>
            <a:r>
              <a:rPr lang="en-US" altLang="en-US" dirty="0" smtClean="0"/>
              <a:t>		……..</a:t>
            </a:r>
          </a:p>
          <a:p>
            <a:pPr marL="0" indent="0" algn="just">
              <a:lnSpc>
                <a:spcPct val="120000"/>
              </a:lnSpc>
              <a:buNone/>
              <a:tabLst>
                <a:tab pos="0" algn="l"/>
              </a:tabLst>
              <a:defRPr/>
            </a:pPr>
            <a:r>
              <a:rPr lang="en-US" altLang="en-US" dirty="0" smtClean="0"/>
              <a:t>		&lt;</a:t>
            </a:r>
            <a:r>
              <a:rPr lang="en-US" altLang="en-US" dirty="0" err="1" smtClean="0"/>
              <a:t>data_type</a:t>
            </a:r>
            <a:r>
              <a:rPr lang="en-US" altLang="en-US" dirty="0" smtClean="0"/>
              <a:t>&gt; &lt;</a:t>
            </a:r>
            <a:r>
              <a:rPr lang="en-US" altLang="en-US" dirty="0" err="1" smtClean="0"/>
              <a:t>variable_name</a:t>
            </a:r>
            <a:r>
              <a:rPr lang="en-US" altLang="en-US" dirty="0" smtClean="0"/>
              <a:t>&gt;;</a:t>
            </a:r>
          </a:p>
          <a:p>
            <a:pPr marL="0" indent="0" algn="just">
              <a:lnSpc>
                <a:spcPct val="120000"/>
              </a:lnSpc>
              <a:buNone/>
              <a:tabLst>
                <a:tab pos="0" algn="l"/>
              </a:tabLst>
              <a:defRPr/>
            </a:pPr>
            <a:r>
              <a:rPr lang="en-US" altLang="en-US" dirty="0" smtClean="0"/>
              <a:t>};</a:t>
            </a:r>
          </a:p>
        </p:txBody>
      </p:sp>
      <p:sp>
        <p:nvSpPr>
          <p:cNvPr id="2" name="Footer Placeholder 1"/>
          <p:cNvSpPr>
            <a:spLocks noGrp="1"/>
          </p:cNvSpPr>
          <p:nvPr>
            <p:ph type="ftr" sz="quarter" idx="11"/>
          </p:nvPr>
        </p:nvSpPr>
        <p:spPr/>
        <p:txBody>
          <a:bodyPr/>
          <a:lstStyle/>
          <a:p>
            <a:pPr>
              <a:defRPr/>
            </a:pPr>
            <a:r>
              <a:rPr lang="en-US"/>
              <a:t>Module 4 Structure</a:t>
            </a:r>
          </a:p>
        </p:txBody>
      </p:sp>
      <p:sp>
        <p:nvSpPr>
          <p:cNvPr id="3" name="Slide Number Placeholder 2"/>
          <p:cNvSpPr>
            <a:spLocks noGrp="1"/>
          </p:cNvSpPr>
          <p:nvPr>
            <p:ph type="sldNum" sz="quarter" idx="12"/>
          </p:nvPr>
        </p:nvSpPr>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85EB4718-0B11-4B01-9E45-DDF8CA9F4986}" type="slidenum">
              <a:rPr lang="en-US" altLang="en-US">
                <a:solidFill>
                  <a:srgbClr val="B5A788"/>
                </a:solidFill>
              </a:rPr>
              <a:pPr/>
              <a:t>21</a:t>
            </a:fld>
            <a:endParaRPr lang="en-US" altLang="en-US">
              <a:solidFill>
                <a:srgbClr val="B5A788"/>
              </a:solidFill>
            </a:endParaRPr>
          </a:p>
        </p:txBody>
      </p:sp>
    </p:spTree>
    <p:extLst>
      <p:ext uri="{BB962C8B-B14F-4D97-AF65-F5344CB8AC3E}">
        <p14:creationId xmlns:p14="http://schemas.microsoft.com/office/powerpoint/2010/main" val="40065554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1676400" y="228601"/>
            <a:ext cx="8686800" cy="649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algn="ctr"/>
            <a:r>
              <a:rPr lang="en-US" altLang="en-US" sz="3200" b="1" u="sng">
                <a:latin typeface="Arial" panose="020B0604020202020204" pitchFamily="34" charset="0"/>
              </a:rPr>
              <a:t>Example of Structure</a:t>
            </a:r>
          </a:p>
          <a:p>
            <a:pPr>
              <a:lnSpc>
                <a:spcPts val="2800"/>
              </a:lnSpc>
            </a:pPr>
            <a:endParaRPr lang="en-US" altLang="en-US" sz="3200" b="1" u="sng">
              <a:latin typeface="Arial" panose="020B0604020202020204" pitchFamily="34" charset="0"/>
            </a:endParaRPr>
          </a:p>
          <a:p>
            <a:r>
              <a:rPr lang="en-US" altLang="en-US" sz="3200">
                <a:latin typeface="Arial" panose="020B0604020202020204" pitchFamily="34" charset="0"/>
              </a:rPr>
              <a:t>The structure of Employee is declared as</a:t>
            </a:r>
          </a:p>
          <a:p>
            <a:r>
              <a:rPr lang="en-US" altLang="en-US" sz="3200">
                <a:latin typeface="Arial" panose="020B0604020202020204" pitchFamily="34" charset="0"/>
              </a:rPr>
              <a:t> </a:t>
            </a:r>
          </a:p>
          <a:p>
            <a:r>
              <a:rPr lang="en-US" altLang="en-US" sz="3200">
                <a:latin typeface="Arial" panose="020B0604020202020204" pitchFamily="34" charset="0"/>
              </a:rPr>
              <a:t>struct employee</a:t>
            </a:r>
          </a:p>
          <a:p>
            <a:r>
              <a:rPr lang="en-US" altLang="en-US" sz="3200">
                <a:latin typeface="Arial" panose="020B0604020202020204" pitchFamily="34" charset="0"/>
              </a:rPr>
              <a:t>{</a:t>
            </a:r>
          </a:p>
          <a:p>
            <a:r>
              <a:rPr lang="en-US" altLang="en-US" sz="3200">
                <a:latin typeface="Arial" panose="020B0604020202020204" pitchFamily="34" charset="0"/>
              </a:rPr>
              <a:t>	int  emp_id;</a:t>
            </a:r>
          </a:p>
          <a:p>
            <a:r>
              <a:rPr lang="en-US" altLang="en-US" sz="3200">
                <a:latin typeface="Arial" panose="020B0604020202020204" pitchFamily="34" charset="0"/>
              </a:rPr>
              <a:t>	char name[20];</a:t>
            </a:r>
          </a:p>
          <a:p>
            <a:r>
              <a:rPr lang="en-US" altLang="en-US" sz="3200">
                <a:latin typeface="Arial" panose="020B0604020202020204" pitchFamily="34" charset="0"/>
              </a:rPr>
              <a:t>	float salary;</a:t>
            </a:r>
          </a:p>
          <a:p>
            <a:r>
              <a:rPr lang="en-US" altLang="en-US" sz="3200">
                <a:latin typeface="Arial" panose="020B0604020202020204" pitchFamily="34" charset="0"/>
              </a:rPr>
              <a:t>	char address[50];</a:t>
            </a:r>
          </a:p>
          <a:p>
            <a:r>
              <a:rPr lang="en-US" altLang="en-US" sz="3200">
                <a:latin typeface="Arial" panose="020B0604020202020204" pitchFamily="34" charset="0"/>
              </a:rPr>
              <a:t>	int dept_no;</a:t>
            </a:r>
          </a:p>
          <a:p>
            <a:r>
              <a:rPr lang="en-US" altLang="en-US" sz="3200">
                <a:latin typeface="Arial" panose="020B0604020202020204" pitchFamily="34" charset="0"/>
              </a:rPr>
              <a:t>	int age;  </a:t>
            </a:r>
          </a:p>
          <a:p>
            <a:r>
              <a:rPr lang="en-US" altLang="en-US" sz="3200">
                <a:latin typeface="Arial" panose="020B0604020202020204" pitchFamily="34" charset="0"/>
              </a:rPr>
              <a:t>};  </a:t>
            </a:r>
          </a:p>
        </p:txBody>
      </p:sp>
      <p:sp>
        <p:nvSpPr>
          <p:cNvPr id="2" name="Footer Placeholder 1"/>
          <p:cNvSpPr>
            <a:spLocks noGrp="1"/>
          </p:cNvSpPr>
          <p:nvPr>
            <p:ph type="ftr" sz="quarter" idx="11"/>
          </p:nvPr>
        </p:nvSpPr>
        <p:spPr/>
        <p:txBody>
          <a:bodyPr/>
          <a:lstStyle/>
          <a:p>
            <a:pPr>
              <a:defRPr/>
            </a:pPr>
            <a:r>
              <a:rPr lang="en-US"/>
              <a:t>Module 4 Structure</a:t>
            </a:r>
          </a:p>
        </p:txBody>
      </p:sp>
      <p:sp>
        <p:nvSpPr>
          <p:cNvPr id="3" name="Slide Number Placeholder 2"/>
          <p:cNvSpPr>
            <a:spLocks noGrp="1"/>
          </p:cNvSpPr>
          <p:nvPr>
            <p:ph type="sldNum" sz="quarter" idx="12"/>
          </p:nvPr>
        </p:nvSpPr>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315B4817-5775-4ED4-9DC6-347902C6ADB5}" type="slidenum">
              <a:rPr lang="en-US" altLang="en-US">
                <a:solidFill>
                  <a:srgbClr val="B5A788"/>
                </a:solidFill>
              </a:rPr>
              <a:pPr/>
              <a:t>22</a:t>
            </a:fld>
            <a:endParaRPr lang="en-US" altLang="en-US">
              <a:solidFill>
                <a:srgbClr val="B5A788"/>
              </a:solidFill>
            </a:endParaRPr>
          </a:p>
        </p:txBody>
      </p:sp>
    </p:spTree>
    <p:extLst>
      <p:ext uri="{BB962C8B-B14F-4D97-AF65-F5344CB8AC3E}">
        <p14:creationId xmlns:p14="http://schemas.microsoft.com/office/powerpoint/2010/main" val="12771162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1905000" y="76200"/>
            <a:ext cx="8229600" cy="6705600"/>
          </a:xfrm>
        </p:spPr>
        <p:txBody>
          <a:bodyPr>
            <a:normAutofit fontScale="92500" lnSpcReduction="20000"/>
          </a:bodyPr>
          <a:lstStyle/>
          <a:p>
            <a:pPr marL="0" indent="0" algn="ctr">
              <a:lnSpc>
                <a:spcPts val="4000"/>
              </a:lnSpc>
              <a:buNone/>
              <a:defRPr/>
            </a:pPr>
            <a:r>
              <a:rPr lang="en-US" b="1" u="sng" dirty="0" smtClean="0"/>
              <a:t>Memory Space Allocation </a:t>
            </a:r>
          </a:p>
          <a:p>
            <a:pPr marL="2333625" indent="-679450">
              <a:buNone/>
              <a:defRPr/>
            </a:pPr>
            <a:r>
              <a:rPr lang="en-US" dirty="0"/>
              <a:t>8000				</a:t>
            </a:r>
          </a:p>
          <a:p>
            <a:pPr marL="2333625" indent="-679450">
              <a:buNone/>
              <a:defRPr/>
            </a:pPr>
            <a:r>
              <a:rPr lang="en-US" dirty="0" smtClean="0"/>
              <a:t>8004</a:t>
            </a:r>
            <a:endParaRPr lang="en-US" dirty="0"/>
          </a:p>
          <a:p>
            <a:pPr marL="2333625" indent="-679450">
              <a:buNone/>
              <a:defRPr/>
            </a:pPr>
            <a:endParaRPr lang="en-US" dirty="0"/>
          </a:p>
          <a:p>
            <a:pPr marL="2333625" indent="-679450">
              <a:buNone/>
              <a:defRPr/>
            </a:pPr>
            <a:endParaRPr lang="en-US" dirty="0"/>
          </a:p>
          <a:p>
            <a:pPr marL="2333625" indent="-679450">
              <a:buNone/>
              <a:defRPr/>
            </a:pPr>
            <a:endParaRPr lang="en-US" dirty="0"/>
          </a:p>
          <a:p>
            <a:pPr marL="2333625" indent="-679450">
              <a:buNone/>
              <a:defRPr/>
            </a:pPr>
            <a:r>
              <a:rPr lang="en-US" dirty="0" smtClean="0"/>
              <a:t>8024</a:t>
            </a:r>
            <a:r>
              <a:rPr lang="en-US" dirty="0"/>
              <a:t>			</a:t>
            </a:r>
          </a:p>
          <a:p>
            <a:pPr marL="2333625" indent="-679450">
              <a:buNone/>
              <a:defRPr/>
            </a:pPr>
            <a:r>
              <a:rPr lang="en-US" dirty="0" smtClean="0"/>
              <a:t>8028</a:t>
            </a:r>
            <a:endParaRPr lang="en-US" dirty="0"/>
          </a:p>
          <a:p>
            <a:pPr marL="2333625" indent="-679450">
              <a:buNone/>
              <a:defRPr/>
            </a:pPr>
            <a:endParaRPr lang="en-US" dirty="0"/>
          </a:p>
          <a:p>
            <a:pPr marL="2333625" indent="-679450">
              <a:buNone/>
              <a:defRPr/>
            </a:pPr>
            <a:endParaRPr lang="en-US" dirty="0"/>
          </a:p>
          <a:p>
            <a:pPr marL="2333625" indent="-679450">
              <a:buNone/>
              <a:defRPr/>
            </a:pPr>
            <a:endParaRPr lang="en-US" dirty="0"/>
          </a:p>
          <a:p>
            <a:pPr marL="2333625" indent="-679450">
              <a:buNone/>
              <a:defRPr/>
            </a:pPr>
            <a:endParaRPr lang="en-US" dirty="0"/>
          </a:p>
          <a:p>
            <a:pPr marL="2333625" indent="-679450">
              <a:buNone/>
              <a:defRPr/>
            </a:pPr>
            <a:r>
              <a:rPr lang="en-US" dirty="0" smtClean="0"/>
              <a:t>8077</a:t>
            </a:r>
            <a:endParaRPr lang="en-US" dirty="0"/>
          </a:p>
          <a:p>
            <a:pPr marL="2333625" indent="-679450">
              <a:buNone/>
              <a:defRPr/>
            </a:pPr>
            <a:r>
              <a:rPr lang="en-US" dirty="0"/>
              <a:t>8078</a:t>
            </a:r>
          </a:p>
          <a:p>
            <a:pPr marL="2333625" indent="-679450">
              <a:buNone/>
              <a:defRPr/>
            </a:pPr>
            <a:r>
              <a:rPr lang="en-US" dirty="0" smtClean="0"/>
              <a:t>8082</a:t>
            </a:r>
            <a:r>
              <a:rPr lang="en-US" dirty="0"/>
              <a:t>	</a:t>
            </a:r>
            <a:endParaRPr lang="en-US" dirty="0" smtClean="0"/>
          </a:p>
          <a:p>
            <a:pPr marL="2333625" indent="-679450">
              <a:buNone/>
              <a:defRPr/>
            </a:pPr>
            <a:r>
              <a:rPr lang="en-US" dirty="0" smtClean="0"/>
              <a:t>8085</a:t>
            </a:r>
            <a:r>
              <a:rPr lang="en-US" dirty="0"/>
              <a:t>			</a:t>
            </a:r>
          </a:p>
        </p:txBody>
      </p:sp>
      <p:graphicFrame>
        <p:nvGraphicFramePr>
          <p:cNvPr id="44099" name="Group 67"/>
          <p:cNvGraphicFramePr>
            <a:graphicFrameLocks noGrp="1"/>
          </p:cNvGraphicFramePr>
          <p:nvPr/>
        </p:nvGraphicFramePr>
        <p:xfrm>
          <a:off x="4648200" y="854075"/>
          <a:ext cx="2209800" cy="5759450"/>
        </p:xfrm>
        <a:graphic>
          <a:graphicData uri="http://schemas.openxmlformats.org/drawingml/2006/table">
            <a:tbl>
              <a:tblPr/>
              <a:tblGrid>
                <a:gridCol w="2209800">
                  <a:extLst>
                    <a:ext uri="{9D8B030D-6E8A-4147-A177-3AD203B41FA5}">
                      <a16:colId xmlns:a16="http://schemas.microsoft.com/office/drawing/2014/main" val="20000"/>
                    </a:ext>
                  </a:extLst>
                </a:gridCol>
              </a:tblGrid>
              <a:tr h="533429">
                <a:tc>
                  <a:txBody>
                    <a:bodyPr/>
                    <a:lstStyle/>
                    <a:p>
                      <a:r>
                        <a:rPr lang="en-US" sz="2800" baseline="0" dirty="0" smtClean="0"/>
                        <a:t>   </a:t>
                      </a:r>
                      <a:r>
                        <a:rPr lang="en-US" sz="2800" dirty="0" smtClean="0"/>
                        <a:t> </a:t>
                      </a:r>
                      <a:r>
                        <a:rPr lang="en-US" sz="2800" dirty="0" err="1" smtClean="0"/>
                        <a:t>emp_id</a:t>
                      </a:r>
                      <a:endParaRPr lang="en-US" sz="2800" dirty="0" smtClean="0"/>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08843">
                <a:tc>
                  <a:txBody>
                    <a:bodyPr/>
                    <a:lstStyle/>
                    <a:p>
                      <a:r>
                        <a:rPr lang="en-US" sz="2800" dirty="0" smtClean="0"/>
                        <a:t>   name[20]</a:t>
                      </a:r>
                      <a:endParaRPr kumimoji="0" lang="en-US" sz="3000" b="0" i="0" u="none" strike="noStrike" cap="none" normalizeH="0" baseline="0" dirty="0" smtClean="0">
                        <a:ln>
                          <a:noFill/>
                        </a:ln>
                        <a:solidFill>
                          <a:schemeClr val="tx1"/>
                        </a:solidFill>
                        <a:effectLst/>
                        <a:latin typeface="Arial" charset="0"/>
                      </a:endParaRPr>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0583">
                <a:tc>
                  <a:txBody>
                    <a:bodyPr/>
                    <a:lstStyle/>
                    <a:p>
                      <a:r>
                        <a:rPr lang="en-US" sz="2800" dirty="0" smtClean="0"/>
                        <a:t>    salary</a:t>
                      </a:r>
                      <a:endParaRPr kumimoji="0" lang="en-US" sz="3000" b="0" i="0" u="none" strike="noStrike" cap="none" normalizeH="0" baseline="0" dirty="0" smtClean="0">
                        <a:ln>
                          <a:noFill/>
                        </a:ln>
                        <a:solidFill>
                          <a:schemeClr val="tx1"/>
                        </a:solidFill>
                        <a:effectLst/>
                        <a:latin typeface="Arial" charset="0"/>
                      </a:endParaRPr>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74977">
                <a:tc>
                  <a:txBody>
                    <a:bodyPr/>
                    <a:lstStyle/>
                    <a:p>
                      <a:r>
                        <a:rPr lang="en-US" sz="2800" dirty="0" smtClean="0"/>
                        <a:t> address[50]</a:t>
                      </a:r>
                      <a:endParaRPr kumimoji="0" lang="en-US" sz="3000" b="0" i="0" u="none" strike="noStrike" cap="none" normalizeH="0" baseline="0" dirty="0" smtClean="0">
                        <a:ln>
                          <a:noFill/>
                        </a:ln>
                        <a:solidFill>
                          <a:schemeClr val="tx1"/>
                        </a:solidFill>
                        <a:effectLst/>
                        <a:latin typeface="Arial" charset="0"/>
                      </a:endParaRPr>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3429">
                <a:tc>
                  <a:txBody>
                    <a:bodyPr/>
                    <a:lstStyle/>
                    <a:p>
                      <a:r>
                        <a:rPr lang="en-US" sz="2800" dirty="0" smtClean="0"/>
                        <a:t>   </a:t>
                      </a:r>
                      <a:r>
                        <a:rPr lang="en-US" sz="2800" dirty="0" err="1" smtClean="0"/>
                        <a:t>dept_no</a:t>
                      </a:r>
                      <a:endParaRPr lang="en-US" sz="2800" dirty="0" smtClean="0"/>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89">
                <a:tc>
                  <a:txBody>
                    <a:bodyPr/>
                    <a:lstStyle/>
                    <a:p>
                      <a:r>
                        <a:rPr lang="en-US" sz="2800" dirty="0" smtClean="0"/>
                        <a:t>      age</a:t>
                      </a:r>
                      <a:endParaRPr kumimoji="0" lang="en-US" sz="3000" b="0" i="0" u="none" strike="noStrike" cap="none" normalizeH="0" baseline="0" dirty="0" smtClean="0">
                        <a:ln>
                          <a:noFill/>
                        </a:ln>
                        <a:solidFill>
                          <a:schemeClr val="tx1"/>
                        </a:solidFill>
                        <a:effectLst/>
                        <a:latin typeface="Arial" charset="0"/>
                      </a:endParaRPr>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Footer Placeholder 1"/>
          <p:cNvSpPr>
            <a:spLocks noGrp="1"/>
          </p:cNvSpPr>
          <p:nvPr>
            <p:ph type="ftr" sz="quarter" idx="11"/>
          </p:nvPr>
        </p:nvSpPr>
        <p:spPr/>
        <p:txBody>
          <a:bodyPr/>
          <a:lstStyle/>
          <a:p>
            <a:pPr>
              <a:defRPr/>
            </a:pPr>
            <a:r>
              <a:rPr lang="en-US" dirty="0"/>
              <a:t>Module 4 Structure</a:t>
            </a:r>
          </a:p>
        </p:txBody>
      </p:sp>
      <p:sp>
        <p:nvSpPr>
          <p:cNvPr id="3" name="Slide Number Placeholder 2"/>
          <p:cNvSpPr>
            <a:spLocks noGrp="1"/>
          </p:cNvSpPr>
          <p:nvPr>
            <p:ph type="sldNum" sz="quarter" idx="12"/>
          </p:nvPr>
        </p:nvSpPr>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177445C7-88CF-4FE7-A79E-3681CCAC7ACD}" type="slidenum">
              <a:rPr lang="en-US" altLang="en-US">
                <a:solidFill>
                  <a:srgbClr val="B5A788"/>
                </a:solidFill>
              </a:rPr>
              <a:pPr/>
              <a:t>23</a:t>
            </a:fld>
            <a:endParaRPr lang="en-US" altLang="en-US">
              <a:solidFill>
                <a:srgbClr val="B5A788"/>
              </a:solidFill>
            </a:endParaRPr>
          </a:p>
        </p:txBody>
      </p:sp>
    </p:spTree>
    <p:extLst>
      <p:ext uri="{BB962C8B-B14F-4D97-AF65-F5344CB8AC3E}">
        <p14:creationId xmlns:p14="http://schemas.microsoft.com/office/powerpoint/2010/main" val="42708982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sz="half" idx="1"/>
          </p:nvPr>
        </p:nvSpPr>
        <p:spPr>
          <a:xfrm>
            <a:off x="1600200" y="152400"/>
            <a:ext cx="8991600" cy="6477000"/>
          </a:xfrm>
        </p:spPr>
        <p:txBody>
          <a:bodyPr/>
          <a:lstStyle/>
          <a:p>
            <a:pPr marL="0" indent="0" algn="ctr">
              <a:lnSpc>
                <a:spcPct val="120000"/>
              </a:lnSpc>
              <a:buNone/>
              <a:tabLst>
                <a:tab pos="0" algn="l"/>
              </a:tabLst>
            </a:pPr>
            <a:r>
              <a:rPr lang="en-US" altLang="en-US" b="1" u="sng" smtClean="0"/>
              <a:t>Declaring a Structure Variable </a:t>
            </a:r>
          </a:p>
          <a:p>
            <a:pPr marL="0" indent="0" algn="just">
              <a:lnSpc>
                <a:spcPct val="120000"/>
              </a:lnSpc>
              <a:buNone/>
              <a:tabLst>
                <a:tab pos="0" algn="l"/>
              </a:tabLst>
            </a:pPr>
            <a:r>
              <a:rPr lang="en-US" altLang="en-US" smtClean="0"/>
              <a:t>A structure has to be declared, after the body of structure has been defined. The syntax of declaring a structure is</a:t>
            </a:r>
          </a:p>
          <a:p>
            <a:pPr marL="0" indent="0" algn="just">
              <a:lnSpc>
                <a:spcPct val="120000"/>
              </a:lnSpc>
              <a:buNone/>
              <a:tabLst>
                <a:tab pos="0" algn="l"/>
              </a:tabLst>
            </a:pPr>
            <a:r>
              <a:rPr lang="en-US" altLang="en-US" smtClean="0"/>
              <a:t>struct &lt;struct_name&gt; &lt;variable_name&gt;;</a:t>
            </a:r>
          </a:p>
          <a:p>
            <a:pPr marL="0" indent="0" algn="just">
              <a:lnSpc>
                <a:spcPct val="120000"/>
              </a:lnSpc>
              <a:buNone/>
              <a:tabLst>
                <a:tab pos="0" algn="l"/>
              </a:tabLst>
            </a:pPr>
            <a:r>
              <a:rPr lang="en-US" altLang="en-US" smtClean="0"/>
              <a:t>The example to declare the variable for defined structure “employee”</a:t>
            </a:r>
          </a:p>
          <a:p>
            <a:pPr marL="0" indent="0" algn="just">
              <a:lnSpc>
                <a:spcPct val="120000"/>
              </a:lnSpc>
              <a:buNone/>
              <a:tabLst>
                <a:tab pos="0" algn="l"/>
              </a:tabLst>
            </a:pPr>
            <a:r>
              <a:rPr lang="en-US" altLang="en-US" smtClean="0"/>
              <a:t>struct employee e1;</a:t>
            </a:r>
          </a:p>
          <a:p>
            <a:pPr marL="0" indent="0" algn="just">
              <a:lnSpc>
                <a:spcPct val="120000"/>
              </a:lnSpc>
              <a:buNone/>
              <a:tabLst>
                <a:tab pos="0" algn="l"/>
              </a:tabLst>
            </a:pPr>
            <a:r>
              <a:rPr lang="en-US" altLang="en-US" smtClean="0"/>
              <a:t>Here e1 variable contains 6 members that are defined in structure. </a:t>
            </a:r>
          </a:p>
        </p:txBody>
      </p:sp>
      <p:sp>
        <p:nvSpPr>
          <p:cNvPr id="2" name="Footer Placeholder 1"/>
          <p:cNvSpPr>
            <a:spLocks noGrp="1"/>
          </p:cNvSpPr>
          <p:nvPr>
            <p:ph type="ftr" sz="quarter" idx="11"/>
          </p:nvPr>
        </p:nvSpPr>
        <p:spPr/>
        <p:txBody>
          <a:bodyPr/>
          <a:lstStyle/>
          <a:p>
            <a:pPr>
              <a:defRPr/>
            </a:pPr>
            <a:r>
              <a:rPr lang="en-US"/>
              <a:t>Module 4 Structure</a:t>
            </a:r>
          </a:p>
        </p:txBody>
      </p:sp>
      <p:sp>
        <p:nvSpPr>
          <p:cNvPr id="3" name="Slide Number Placeholder 2"/>
          <p:cNvSpPr>
            <a:spLocks noGrp="1"/>
          </p:cNvSpPr>
          <p:nvPr>
            <p:ph type="sldNum" sz="quarter" idx="12"/>
          </p:nvPr>
        </p:nvSpPr>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33291B2B-576A-4AE2-9254-9E6DE376EBCB}" type="slidenum">
              <a:rPr lang="en-US" altLang="en-US">
                <a:solidFill>
                  <a:srgbClr val="B5A788"/>
                </a:solidFill>
              </a:rPr>
              <a:pPr/>
              <a:t>24</a:t>
            </a:fld>
            <a:endParaRPr lang="en-US" altLang="en-US">
              <a:solidFill>
                <a:srgbClr val="B5A788"/>
              </a:solidFill>
            </a:endParaRPr>
          </a:p>
        </p:txBody>
      </p:sp>
    </p:spTree>
    <p:extLst>
      <p:ext uri="{BB962C8B-B14F-4D97-AF65-F5344CB8AC3E}">
        <p14:creationId xmlns:p14="http://schemas.microsoft.com/office/powerpoint/2010/main" val="31860018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sz="half" idx="1"/>
          </p:nvPr>
        </p:nvSpPr>
        <p:spPr>
          <a:xfrm>
            <a:off x="1600200" y="152400"/>
            <a:ext cx="8991600" cy="6477000"/>
          </a:xfrm>
        </p:spPr>
        <p:txBody>
          <a:bodyPr>
            <a:normAutofit lnSpcReduction="10000"/>
          </a:bodyPr>
          <a:lstStyle/>
          <a:p>
            <a:pPr marL="0" indent="0" algn="ctr">
              <a:lnSpc>
                <a:spcPct val="120000"/>
              </a:lnSpc>
              <a:buNone/>
              <a:tabLst>
                <a:tab pos="0" algn="l"/>
              </a:tabLst>
              <a:defRPr/>
            </a:pPr>
            <a:r>
              <a:rPr lang="en-US" b="1" u="sng" dirty="0" smtClean="0"/>
              <a:t>Initializing  a Structure Members </a:t>
            </a:r>
          </a:p>
          <a:p>
            <a:pPr marL="0" indent="0" algn="just">
              <a:lnSpc>
                <a:spcPct val="120000"/>
              </a:lnSpc>
              <a:buNone/>
              <a:tabLst>
                <a:tab pos="0" algn="l"/>
              </a:tabLst>
              <a:defRPr/>
            </a:pPr>
            <a:r>
              <a:rPr lang="en-US" dirty="0" smtClean="0"/>
              <a:t>The members of individual structure variable is initialize one by one or in a single statement. The example to initialize a structure variable is </a:t>
            </a:r>
          </a:p>
          <a:p>
            <a:pPr marL="514350" indent="-514350" algn="just">
              <a:lnSpc>
                <a:spcPct val="120000"/>
              </a:lnSpc>
              <a:buFontTx/>
              <a:buAutoNum type="arabicParenR"/>
              <a:tabLst>
                <a:tab pos="0" algn="l"/>
              </a:tabLst>
              <a:defRPr/>
            </a:pPr>
            <a:r>
              <a:rPr lang="en-US" dirty="0" err="1" smtClean="0"/>
              <a:t>struct</a:t>
            </a:r>
            <a:r>
              <a:rPr lang="en-US" dirty="0" smtClean="0"/>
              <a:t> employee e1 = {1, “Hemant”,12000, “3  </a:t>
            </a:r>
            <a:r>
              <a:rPr lang="en-US" dirty="0" err="1" smtClean="0"/>
              <a:t>vikas</a:t>
            </a:r>
            <a:r>
              <a:rPr lang="en-US" dirty="0" smtClean="0"/>
              <a:t> colony new delhi”,10, 35);</a:t>
            </a:r>
          </a:p>
          <a:p>
            <a:pPr marL="514350" indent="-514350" algn="just">
              <a:lnSpc>
                <a:spcPct val="120000"/>
              </a:lnSpc>
              <a:buFontTx/>
              <a:buAutoNum type="arabicParenR"/>
              <a:tabLst>
                <a:tab pos="0" algn="l"/>
              </a:tabLst>
              <a:defRPr/>
            </a:pPr>
            <a:r>
              <a:rPr lang="en-US" dirty="0" smtClean="0"/>
              <a:t>e1.emp_id=1;		  	e1.dept_no=1                 e1.name=“</a:t>
            </a:r>
            <a:r>
              <a:rPr lang="en-US" dirty="0" err="1" smtClean="0"/>
              <a:t>Hemant</a:t>
            </a:r>
            <a:r>
              <a:rPr lang="en-US" dirty="0" smtClean="0"/>
              <a:t>”; 		e1.age=35; </a:t>
            </a:r>
          </a:p>
          <a:p>
            <a:pPr marL="514350" indent="-514350" algn="just">
              <a:lnSpc>
                <a:spcPct val="120000"/>
              </a:lnSpc>
              <a:buNone/>
              <a:tabLst>
                <a:tab pos="0" algn="l"/>
              </a:tabLst>
              <a:defRPr/>
            </a:pPr>
            <a:r>
              <a:rPr lang="en-US" dirty="0" smtClean="0"/>
              <a:t>		e1.salary=12000;</a:t>
            </a:r>
          </a:p>
          <a:p>
            <a:pPr marL="514350" indent="-514350" algn="just">
              <a:lnSpc>
                <a:spcPct val="120000"/>
              </a:lnSpc>
              <a:buNone/>
              <a:tabLst>
                <a:tab pos="0" algn="l"/>
              </a:tabLst>
              <a:defRPr/>
            </a:pPr>
            <a:r>
              <a:rPr lang="en-US" dirty="0" smtClean="0"/>
              <a:t>		e1.address=“3  </a:t>
            </a:r>
            <a:r>
              <a:rPr lang="en-US" dirty="0" err="1" smtClean="0"/>
              <a:t>vikas</a:t>
            </a:r>
            <a:r>
              <a:rPr lang="en-US" dirty="0" smtClean="0"/>
              <a:t> colony new </a:t>
            </a:r>
            <a:r>
              <a:rPr lang="en-US" dirty="0" err="1" smtClean="0"/>
              <a:t>delhi</a:t>
            </a:r>
            <a:r>
              <a:rPr lang="en-US" dirty="0" smtClean="0"/>
              <a:t>”;</a:t>
            </a:r>
          </a:p>
          <a:p>
            <a:pPr marL="514350" indent="-514350" algn="just">
              <a:lnSpc>
                <a:spcPct val="120000"/>
              </a:lnSpc>
              <a:buNone/>
              <a:tabLst>
                <a:tab pos="0" algn="l"/>
              </a:tabLst>
              <a:defRPr/>
            </a:pPr>
            <a:r>
              <a:rPr lang="en-US" dirty="0" smtClean="0"/>
              <a:t>		</a:t>
            </a:r>
          </a:p>
        </p:txBody>
      </p:sp>
      <p:sp>
        <p:nvSpPr>
          <p:cNvPr id="2" name="Footer Placeholder 1"/>
          <p:cNvSpPr>
            <a:spLocks noGrp="1"/>
          </p:cNvSpPr>
          <p:nvPr>
            <p:ph type="ftr" sz="quarter" idx="11"/>
          </p:nvPr>
        </p:nvSpPr>
        <p:spPr/>
        <p:txBody>
          <a:bodyPr/>
          <a:lstStyle/>
          <a:p>
            <a:pPr>
              <a:defRPr/>
            </a:pPr>
            <a:r>
              <a:rPr lang="en-US"/>
              <a:t>Module 4 Structure</a:t>
            </a:r>
          </a:p>
        </p:txBody>
      </p:sp>
      <p:sp>
        <p:nvSpPr>
          <p:cNvPr id="3" name="Slide Number Placeholder 2"/>
          <p:cNvSpPr>
            <a:spLocks noGrp="1"/>
          </p:cNvSpPr>
          <p:nvPr>
            <p:ph type="sldNum" sz="quarter" idx="12"/>
          </p:nvPr>
        </p:nvSpPr>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54327801-EF56-4A0F-A315-EF12D8FDED07}" type="slidenum">
              <a:rPr lang="en-US" altLang="en-US">
                <a:solidFill>
                  <a:srgbClr val="B5A788"/>
                </a:solidFill>
              </a:rPr>
              <a:pPr/>
              <a:t>25</a:t>
            </a:fld>
            <a:endParaRPr lang="en-US" altLang="en-US">
              <a:solidFill>
                <a:srgbClr val="B5A788"/>
              </a:solidFill>
            </a:endParaRPr>
          </a:p>
        </p:txBody>
      </p:sp>
    </p:spTree>
    <p:extLst>
      <p:ext uri="{BB962C8B-B14F-4D97-AF65-F5344CB8AC3E}">
        <p14:creationId xmlns:p14="http://schemas.microsoft.com/office/powerpoint/2010/main" val="6581036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Module 4 Structure</a:t>
            </a:r>
          </a:p>
        </p:txBody>
      </p:sp>
      <p:sp>
        <p:nvSpPr>
          <p:cNvPr id="19459" name="Rectangle 3"/>
          <p:cNvSpPr>
            <a:spLocks noChangeArrowheads="1"/>
          </p:cNvSpPr>
          <p:nvPr/>
        </p:nvSpPr>
        <p:spPr bwMode="auto">
          <a:xfrm>
            <a:off x="3733800" y="1066801"/>
            <a:ext cx="45720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r>
              <a:rPr lang="en-US" altLang="en-US" sz="3600" dirty="0" err="1"/>
              <a:t>struct</a:t>
            </a:r>
            <a:r>
              <a:rPr lang="en-US" altLang="en-US" sz="3600" dirty="0"/>
              <a:t> employee</a:t>
            </a:r>
          </a:p>
          <a:p>
            <a:r>
              <a:rPr lang="en-US" altLang="en-US" sz="3600" dirty="0"/>
              <a:t>{</a:t>
            </a:r>
          </a:p>
          <a:p>
            <a:r>
              <a:rPr lang="en-US" altLang="en-US" sz="3600" dirty="0"/>
              <a:t>	</a:t>
            </a:r>
            <a:r>
              <a:rPr lang="en-US" altLang="en-US" sz="3600" dirty="0" err="1"/>
              <a:t>int</a:t>
            </a:r>
            <a:r>
              <a:rPr lang="en-US" altLang="en-US" sz="3600" dirty="0"/>
              <a:t>  </a:t>
            </a:r>
            <a:r>
              <a:rPr lang="en-US" altLang="en-US" sz="3600" dirty="0" err="1"/>
              <a:t>emp_id</a:t>
            </a:r>
            <a:r>
              <a:rPr lang="en-US" altLang="en-US" sz="3600" dirty="0"/>
              <a:t>;</a:t>
            </a:r>
          </a:p>
          <a:p>
            <a:r>
              <a:rPr lang="en-US" altLang="en-US" sz="3600" dirty="0"/>
              <a:t>	char name[20];</a:t>
            </a:r>
          </a:p>
          <a:p>
            <a:r>
              <a:rPr lang="en-US" altLang="en-US" sz="3600" dirty="0"/>
              <a:t>	float salary;</a:t>
            </a:r>
          </a:p>
          <a:p>
            <a:r>
              <a:rPr lang="en-US" altLang="en-US" sz="3600" dirty="0"/>
              <a:t>	char address[50];</a:t>
            </a:r>
          </a:p>
          <a:p>
            <a:r>
              <a:rPr lang="en-US" altLang="en-US" sz="3600" dirty="0"/>
              <a:t>	</a:t>
            </a:r>
            <a:r>
              <a:rPr lang="en-US" altLang="en-US" sz="3600" dirty="0" err="1"/>
              <a:t>int</a:t>
            </a:r>
            <a:r>
              <a:rPr lang="en-US" altLang="en-US" sz="3600" dirty="0"/>
              <a:t> </a:t>
            </a:r>
            <a:r>
              <a:rPr lang="en-US" altLang="en-US" sz="3600" dirty="0" err="1"/>
              <a:t>dept_no</a:t>
            </a:r>
            <a:r>
              <a:rPr lang="en-US" altLang="en-US" sz="3600" dirty="0"/>
              <a:t>;</a:t>
            </a:r>
          </a:p>
          <a:p>
            <a:r>
              <a:rPr lang="en-US" altLang="en-US" sz="3600" dirty="0"/>
              <a:t>	</a:t>
            </a:r>
            <a:r>
              <a:rPr lang="en-US" altLang="en-US" sz="3600" dirty="0" err="1"/>
              <a:t>int</a:t>
            </a:r>
            <a:r>
              <a:rPr lang="en-US" altLang="en-US" sz="3600" dirty="0"/>
              <a:t> age;  </a:t>
            </a:r>
          </a:p>
          <a:p>
            <a:r>
              <a:rPr lang="en-US" altLang="en-US" sz="3600" dirty="0"/>
              <a:t>}</a:t>
            </a:r>
            <a:r>
              <a:rPr lang="en-US" altLang="en-US" sz="3600" dirty="0" smtClean="0"/>
              <a:t>emp1;</a:t>
            </a:r>
            <a:endParaRPr lang="en-IN" altLang="en-US" sz="3600" dirty="0"/>
          </a:p>
        </p:txBody>
      </p:sp>
      <p:sp>
        <p:nvSpPr>
          <p:cNvPr id="5" name="Slide Number Placeholder 4"/>
          <p:cNvSpPr>
            <a:spLocks noGrp="1"/>
          </p:cNvSpPr>
          <p:nvPr>
            <p:ph type="sldNum" sz="quarter" idx="12"/>
          </p:nvPr>
        </p:nvSpPr>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F599C5F9-372C-4776-8D36-CA066FFFCB7D}" type="slidenum">
              <a:rPr lang="en-US" altLang="en-US">
                <a:solidFill>
                  <a:srgbClr val="B5A788"/>
                </a:solidFill>
              </a:rPr>
              <a:pPr/>
              <a:t>26</a:t>
            </a:fld>
            <a:endParaRPr lang="en-US" altLang="en-US">
              <a:solidFill>
                <a:srgbClr val="B5A788"/>
              </a:solidFill>
            </a:endParaRPr>
          </a:p>
        </p:txBody>
      </p:sp>
    </p:spTree>
    <p:extLst>
      <p:ext uri="{BB962C8B-B14F-4D97-AF65-F5344CB8AC3E}">
        <p14:creationId xmlns:p14="http://schemas.microsoft.com/office/powerpoint/2010/main" val="36714311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sz="half" idx="1"/>
          </p:nvPr>
        </p:nvSpPr>
        <p:spPr>
          <a:xfrm>
            <a:off x="1600200" y="152400"/>
            <a:ext cx="8991600" cy="6477000"/>
          </a:xfrm>
        </p:spPr>
        <p:txBody>
          <a:bodyPr>
            <a:normAutofit/>
          </a:bodyPr>
          <a:lstStyle/>
          <a:p>
            <a:pPr marL="0" indent="0" algn="ctr">
              <a:lnSpc>
                <a:spcPct val="120000"/>
              </a:lnSpc>
              <a:buNone/>
              <a:tabLst>
                <a:tab pos="0" algn="l"/>
              </a:tabLst>
              <a:defRPr/>
            </a:pPr>
            <a:r>
              <a:rPr lang="en-US" b="1" u="sng" dirty="0" smtClean="0"/>
              <a:t>Accessing a Structure Members </a:t>
            </a:r>
          </a:p>
          <a:p>
            <a:pPr marL="0" indent="0" algn="just">
              <a:lnSpc>
                <a:spcPct val="120000"/>
              </a:lnSpc>
              <a:buNone/>
              <a:tabLst>
                <a:tab pos="0" algn="l"/>
              </a:tabLst>
              <a:defRPr/>
            </a:pPr>
            <a:r>
              <a:rPr lang="en-US" dirty="0" smtClean="0"/>
              <a:t>The structure members cannot be directly accessed in the expression. </a:t>
            </a:r>
          </a:p>
          <a:p>
            <a:pPr marL="0" indent="0" algn="just">
              <a:lnSpc>
                <a:spcPct val="120000"/>
              </a:lnSpc>
              <a:buNone/>
              <a:tabLst>
                <a:tab pos="0" algn="l"/>
              </a:tabLst>
              <a:defRPr/>
            </a:pPr>
            <a:endParaRPr lang="en-US" dirty="0"/>
          </a:p>
          <a:p>
            <a:pPr marL="0" indent="0" algn="just">
              <a:lnSpc>
                <a:spcPct val="120000"/>
              </a:lnSpc>
              <a:buNone/>
              <a:tabLst>
                <a:tab pos="0" algn="l"/>
              </a:tabLst>
              <a:defRPr/>
            </a:pPr>
            <a:r>
              <a:rPr lang="en-US" dirty="0" smtClean="0"/>
              <a:t>They are accessed by using the name of structure variable followed by a dot and then the name of member variable. </a:t>
            </a:r>
          </a:p>
          <a:p>
            <a:pPr marL="514350" indent="-514350" algn="just">
              <a:lnSpc>
                <a:spcPct val="120000"/>
              </a:lnSpc>
              <a:buNone/>
              <a:tabLst>
                <a:tab pos="0" algn="l"/>
              </a:tabLst>
              <a:defRPr/>
            </a:pPr>
            <a:r>
              <a:rPr lang="en-US" dirty="0" smtClean="0"/>
              <a:t>		</a:t>
            </a:r>
          </a:p>
        </p:txBody>
      </p:sp>
      <p:sp>
        <p:nvSpPr>
          <p:cNvPr id="2" name="Footer Placeholder 1"/>
          <p:cNvSpPr>
            <a:spLocks noGrp="1"/>
          </p:cNvSpPr>
          <p:nvPr>
            <p:ph type="ftr" sz="quarter" idx="11"/>
          </p:nvPr>
        </p:nvSpPr>
        <p:spPr/>
        <p:txBody>
          <a:bodyPr/>
          <a:lstStyle/>
          <a:p>
            <a:pPr>
              <a:defRPr/>
            </a:pPr>
            <a:r>
              <a:rPr lang="en-US"/>
              <a:t>Module 4 Structure</a:t>
            </a:r>
          </a:p>
        </p:txBody>
      </p:sp>
      <p:sp>
        <p:nvSpPr>
          <p:cNvPr id="3" name="Slide Number Placeholder 2"/>
          <p:cNvSpPr>
            <a:spLocks noGrp="1"/>
          </p:cNvSpPr>
          <p:nvPr>
            <p:ph type="sldNum" sz="quarter" idx="12"/>
          </p:nvPr>
        </p:nvSpPr>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A816B924-EFA1-4CE6-9F0A-D4B6A34670BA}" type="slidenum">
              <a:rPr lang="en-US" altLang="en-US">
                <a:solidFill>
                  <a:srgbClr val="B5A788"/>
                </a:solidFill>
              </a:rPr>
              <a:pPr/>
              <a:t>27</a:t>
            </a:fld>
            <a:endParaRPr lang="en-US" altLang="en-US">
              <a:solidFill>
                <a:srgbClr val="B5A788"/>
              </a:solidFill>
            </a:endParaRPr>
          </a:p>
        </p:txBody>
      </p:sp>
    </p:spTree>
    <p:extLst>
      <p:ext uri="{BB962C8B-B14F-4D97-AF65-F5344CB8AC3E}">
        <p14:creationId xmlns:p14="http://schemas.microsoft.com/office/powerpoint/2010/main" val="40336980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Placeholder 2"/>
          <p:cNvSpPr>
            <a:spLocks noGrp="1"/>
          </p:cNvSpPr>
          <p:nvPr>
            <p:ph type="body" sz="half" idx="1"/>
          </p:nvPr>
        </p:nvSpPr>
        <p:spPr>
          <a:xfrm>
            <a:off x="1981200" y="1600201"/>
            <a:ext cx="8305800" cy="4525963"/>
          </a:xfrm>
        </p:spPr>
        <p:txBody>
          <a:bodyPr/>
          <a:lstStyle/>
          <a:p>
            <a:pPr marL="0" indent="0">
              <a:buNone/>
            </a:pPr>
            <a:r>
              <a:rPr lang="en-US" altLang="en-US" smtClean="0"/>
              <a:t>The method used to access the structure variables are e1.emp_id, e1.name, e1.salary, e1.address, e1.dept_no, e1.age. </a:t>
            </a:r>
          </a:p>
          <a:p>
            <a:pPr marL="0" indent="0">
              <a:buNone/>
            </a:pPr>
            <a:endParaRPr lang="en-US" altLang="en-US" smtClean="0"/>
          </a:p>
          <a:p>
            <a:pPr marL="0" indent="0">
              <a:buNone/>
            </a:pPr>
            <a:r>
              <a:rPr lang="en-US" altLang="en-US" smtClean="0"/>
              <a:t>The data with in the structure is stored and printed by this method using scanf and printf statement in c program. </a:t>
            </a:r>
          </a:p>
          <a:p>
            <a:pPr marL="0" indent="0">
              <a:buNone/>
            </a:pPr>
            <a:endParaRPr lang="en-IN" altLang="en-US" smtClean="0"/>
          </a:p>
        </p:txBody>
      </p:sp>
      <p:sp>
        <p:nvSpPr>
          <p:cNvPr id="2" name="Footer Placeholder 1"/>
          <p:cNvSpPr>
            <a:spLocks noGrp="1"/>
          </p:cNvSpPr>
          <p:nvPr>
            <p:ph type="ftr" sz="quarter" idx="11"/>
          </p:nvPr>
        </p:nvSpPr>
        <p:spPr/>
        <p:txBody>
          <a:bodyPr/>
          <a:lstStyle/>
          <a:p>
            <a:pPr>
              <a:defRPr/>
            </a:pPr>
            <a:r>
              <a:rPr lang="en-US"/>
              <a:t>Module 4 Structure</a:t>
            </a:r>
          </a:p>
        </p:txBody>
      </p:sp>
      <p:sp>
        <p:nvSpPr>
          <p:cNvPr id="4" name="Slide Number Placeholder 3"/>
          <p:cNvSpPr>
            <a:spLocks noGrp="1"/>
          </p:cNvSpPr>
          <p:nvPr>
            <p:ph type="sldNum" sz="quarter" idx="12"/>
          </p:nvPr>
        </p:nvSpPr>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89790405-1AE4-4B57-AAF1-4EBE6B77F159}" type="slidenum">
              <a:rPr lang="en-US" altLang="en-US">
                <a:solidFill>
                  <a:srgbClr val="B5A788"/>
                </a:solidFill>
              </a:rPr>
              <a:pPr/>
              <a:t>28</a:t>
            </a:fld>
            <a:endParaRPr lang="en-US" altLang="en-US">
              <a:solidFill>
                <a:srgbClr val="B5A788"/>
              </a:solidFill>
            </a:endParaRPr>
          </a:p>
        </p:txBody>
      </p:sp>
    </p:spTree>
    <p:extLst>
      <p:ext uri="{BB962C8B-B14F-4D97-AF65-F5344CB8AC3E}">
        <p14:creationId xmlns:p14="http://schemas.microsoft.com/office/powerpoint/2010/main" val="25515474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sz="half" idx="1"/>
          </p:nvPr>
        </p:nvSpPr>
        <p:spPr>
          <a:xfrm>
            <a:off x="1600200" y="152400"/>
            <a:ext cx="8991600" cy="6477000"/>
          </a:xfrm>
        </p:spPr>
        <p:txBody>
          <a:bodyPr/>
          <a:lstStyle/>
          <a:p>
            <a:pPr marL="0" indent="0" algn="ctr">
              <a:lnSpc>
                <a:spcPct val="120000"/>
              </a:lnSpc>
              <a:buNone/>
              <a:tabLst>
                <a:tab pos="0" algn="l"/>
              </a:tabLst>
            </a:pPr>
            <a:r>
              <a:rPr lang="en-US" altLang="en-US" b="1" u="sng" smtClean="0"/>
              <a:t>Structure Assignment </a:t>
            </a:r>
          </a:p>
          <a:p>
            <a:pPr marL="0" indent="0" algn="just">
              <a:lnSpc>
                <a:spcPct val="120000"/>
              </a:lnSpc>
              <a:buNone/>
              <a:tabLst>
                <a:tab pos="0" algn="l"/>
              </a:tabLst>
            </a:pPr>
            <a:r>
              <a:rPr lang="en-US" altLang="en-US" smtClean="0"/>
              <a:t>The value of one structure variable is assigned to another variable of same type using assignment statement. If the e1 and e2 are  structure variables of type employee then the statement </a:t>
            </a:r>
          </a:p>
          <a:p>
            <a:pPr marL="0" indent="0" algn="just">
              <a:lnSpc>
                <a:spcPct val="120000"/>
              </a:lnSpc>
              <a:buNone/>
              <a:tabLst>
                <a:tab pos="0" algn="l"/>
              </a:tabLst>
            </a:pPr>
            <a:r>
              <a:rPr lang="en-US" altLang="en-US" smtClean="0"/>
              <a:t>				e1 = e2; </a:t>
            </a:r>
          </a:p>
          <a:p>
            <a:pPr marL="0" indent="0" algn="just">
              <a:lnSpc>
                <a:spcPct val="120000"/>
              </a:lnSpc>
              <a:buNone/>
              <a:tabLst>
                <a:tab pos="0" algn="l"/>
              </a:tabLst>
            </a:pPr>
            <a:r>
              <a:rPr lang="en-US" altLang="en-US" smtClean="0"/>
              <a:t>              assign value of structure variable e2 to e1. The value of each member of e2 is assigned to corresponding members of e1.</a:t>
            </a:r>
          </a:p>
        </p:txBody>
      </p:sp>
      <p:sp>
        <p:nvSpPr>
          <p:cNvPr id="2" name="Footer Placeholder 1"/>
          <p:cNvSpPr>
            <a:spLocks noGrp="1"/>
          </p:cNvSpPr>
          <p:nvPr>
            <p:ph type="ftr" sz="quarter" idx="11"/>
          </p:nvPr>
        </p:nvSpPr>
        <p:spPr/>
        <p:txBody>
          <a:bodyPr/>
          <a:lstStyle/>
          <a:p>
            <a:pPr>
              <a:defRPr/>
            </a:pPr>
            <a:r>
              <a:rPr lang="en-US"/>
              <a:t>Module 4 Structure</a:t>
            </a:r>
          </a:p>
        </p:txBody>
      </p:sp>
      <p:sp>
        <p:nvSpPr>
          <p:cNvPr id="3" name="Slide Number Placeholder 2"/>
          <p:cNvSpPr>
            <a:spLocks noGrp="1"/>
          </p:cNvSpPr>
          <p:nvPr>
            <p:ph type="sldNum" sz="quarter" idx="12"/>
          </p:nvPr>
        </p:nvSpPr>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05D577CE-B8CF-4C35-857F-C5E8F0306126}" type="slidenum">
              <a:rPr lang="en-US" altLang="en-US">
                <a:solidFill>
                  <a:srgbClr val="B5A788"/>
                </a:solidFill>
              </a:rPr>
              <a:pPr/>
              <a:t>29</a:t>
            </a:fld>
            <a:endParaRPr lang="en-US" altLang="en-US">
              <a:solidFill>
                <a:srgbClr val="B5A788"/>
              </a:solidFill>
            </a:endParaRPr>
          </a:p>
        </p:txBody>
      </p:sp>
    </p:spTree>
    <p:extLst>
      <p:ext uri="{BB962C8B-B14F-4D97-AF65-F5344CB8AC3E}">
        <p14:creationId xmlns:p14="http://schemas.microsoft.com/office/powerpoint/2010/main" val="1022202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r>
              <a:rPr lang="en-US" smtClean="0"/>
              <a:t>Program </a:t>
            </a:r>
          </a:p>
        </p:txBody>
      </p:sp>
      <p:sp>
        <p:nvSpPr>
          <p:cNvPr id="294915" name="Rectangle 3"/>
          <p:cNvSpPr>
            <a:spLocks noGrp="1" noChangeArrowheads="1"/>
          </p:cNvSpPr>
          <p:nvPr>
            <p:ph type="body" idx="1"/>
          </p:nvPr>
        </p:nvSpPr>
        <p:spPr/>
        <p:txBody>
          <a:bodyPr/>
          <a:lstStyle/>
          <a:p>
            <a:r>
              <a:rPr lang="en-US" smtClean="0"/>
              <a:t>A class of n students take an annual exam in m subjects. A program to read the marks obtained by each student in various subjects and to compute and print the total marks and average obtained by each of them(use 2-d arrays )</a:t>
            </a:r>
          </a:p>
        </p:txBody>
      </p:sp>
    </p:spTree>
    <p:extLst>
      <p:ext uri="{BB962C8B-B14F-4D97-AF65-F5344CB8AC3E}">
        <p14:creationId xmlns:p14="http://schemas.microsoft.com/office/powerpoint/2010/main" val="39076358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1600200" y="152400"/>
            <a:ext cx="8991600" cy="6445250"/>
          </a:xfrm>
          <a:prstGeom prst="rect">
            <a:avLst/>
          </a:prstGeom>
          <a:noFill/>
          <a:ln w="9525">
            <a:noFill/>
            <a:miter lim="800000"/>
            <a:headEnd/>
            <a:tailEnd/>
          </a:ln>
        </p:spPr>
        <p:txBody>
          <a:bodyPr>
            <a:spAutoFit/>
          </a:bodyPr>
          <a:lstStyle/>
          <a:p>
            <a:pPr algn="ctr">
              <a:lnSpc>
                <a:spcPct val="90000"/>
              </a:lnSpc>
              <a:defRPr/>
            </a:pPr>
            <a:r>
              <a:rPr lang="en-US" sz="3200" b="1" u="sng" dirty="0"/>
              <a:t>Program to implement the Structure</a:t>
            </a:r>
          </a:p>
          <a:p>
            <a:pPr algn="ctr">
              <a:defRPr/>
            </a:pPr>
            <a:endParaRPr lang="en-US" sz="3200" dirty="0"/>
          </a:p>
          <a:p>
            <a:pPr marL="231775">
              <a:defRPr/>
            </a:pPr>
            <a:r>
              <a:rPr lang="en-US" sz="3200" dirty="0"/>
              <a:t>#include &lt;</a:t>
            </a:r>
            <a:r>
              <a:rPr lang="en-US" sz="3200" dirty="0" err="1"/>
              <a:t>stdio.h</a:t>
            </a:r>
            <a:r>
              <a:rPr lang="en-US" sz="3200" dirty="0"/>
              <a:t>&gt;</a:t>
            </a:r>
          </a:p>
          <a:p>
            <a:pPr marL="231775">
              <a:defRPr/>
            </a:pPr>
            <a:endParaRPr lang="en-US" sz="3200" dirty="0"/>
          </a:p>
          <a:p>
            <a:pPr marL="231775">
              <a:defRPr/>
            </a:pPr>
            <a:r>
              <a:rPr lang="en-US" sz="3200" dirty="0" err="1"/>
              <a:t>struct</a:t>
            </a:r>
            <a:r>
              <a:rPr lang="en-US" sz="3200" dirty="0"/>
              <a:t> employee</a:t>
            </a:r>
          </a:p>
          <a:p>
            <a:pPr marL="231775">
              <a:defRPr/>
            </a:pPr>
            <a:r>
              <a:rPr lang="en-US" sz="3200" dirty="0"/>
              <a:t>{</a:t>
            </a:r>
          </a:p>
          <a:p>
            <a:pPr marL="231775">
              <a:defRPr/>
            </a:pPr>
            <a:r>
              <a:rPr lang="en-US" sz="3200" dirty="0"/>
              <a:t>	</a:t>
            </a:r>
            <a:r>
              <a:rPr lang="en-US" sz="3200" dirty="0" err="1"/>
              <a:t>int</a:t>
            </a:r>
            <a:r>
              <a:rPr lang="en-US" sz="3200" dirty="0"/>
              <a:t>  </a:t>
            </a:r>
            <a:r>
              <a:rPr lang="en-US" sz="3200" dirty="0" err="1"/>
              <a:t>emp_id</a:t>
            </a:r>
            <a:r>
              <a:rPr lang="en-US" sz="3200" dirty="0"/>
              <a:t>;</a:t>
            </a:r>
          </a:p>
          <a:p>
            <a:pPr marL="231775">
              <a:defRPr/>
            </a:pPr>
            <a:r>
              <a:rPr lang="en-US" sz="3200" dirty="0"/>
              <a:t>	char name[20];</a:t>
            </a:r>
          </a:p>
          <a:p>
            <a:pPr marL="231775">
              <a:defRPr/>
            </a:pPr>
            <a:r>
              <a:rPr lang="en-US" sz="3200" dirty="0"/>
              <a:t>	float salary;</a:t>
            </a:r>
          </a:p>
          <a:p>
            <a:pPr marL="231775">
              <a:defRPr/>
            </a:pPr>
            <a:r>
              <a:rPr lang="en-US" sz="3200" dirty="0"/>
              <a:t>	char address[50];</a:t>
            </a:r>
          </a:p>
          <a:p>
            <a:pPr marL="231775">
              <a:defRPr/>
            </a:pPr>
            <a:r>
              <a:rPr lang="en-US" sz="3200" dirty="0"/>
              <a:t>	</a:t>
            </a:r>
            <a:r>
              <a:rPr lang="en-US" sz="3200" dirty="0" err="1"/>
              <a:t>int</a:t>
            </a:r>
            <a:r>
              <a:rPr lang="en-US" sz="3200" dirty="0"/>
              <a:t> </a:t>
            </a:r>
            <a:r>
              <a:rPr lang="en-US" sz="3200" dirty="0" err="1"/>
              <a:t>dept_no</a:t>
            </a:r>
            <a:r>
              <a:rPr lang="en-US" sz="3200" dirty="0"/>
              <a:t>;</a:t>
            </a:r>
          </a:p>
          <a:p>
            <a:pPr marL="231775">
              <a:defRPr/>
            </a:pPr>
            <a:r>
              <a:rPr lang="en-US" sz="3200" dirty="0"/>
              <a:t>	</a:t>
            </a:r>
            <a:r>
              <a:rPr lang="en-US" sz="3200" dirty="0" err="1"/>
              <a:t>int</a:t>
            </a:r>
            <a:r>
              <a:rPr lang="en-US" sz="3200" dirty="0"/>
              <a:t> age;  </a:t>
            </a:r>
          </a:p>
          <a:p>
            <a:pPr marL="231775">
              <a:defRPr/>
            </a:pPr>
            <a:r>
              <a:rPr lang="en-US" sz="3200" dirty="0"/>
              <a:t>};  </a:t>
            </a:r>
          </a:p>
        </p:txBody>
      </p:sp>
      <p:sp>
        <p:nvSpPr>
          <p:cNvPr id="2" name="Footer Placeholder 1"/>
          <p:cNvSpPr>
            <a:spLocks noGrp="1"/>
          </p:cNvSpPr>
          <p:nvPr>
            <p:ph type="ftr" sz="quarter" idx="11"/>
          </p:nvPr>
        </p:nvSpPr>
        <p:spPr/>
        <p:txBody>
          <a:bodyPr/>
          <a:lstStyle/>
          <a:p>
            <a:pPr>
              <a:defRPr/>
            </a:pPr>
            <a:r>
              <a:rPr lang="en-US"/>
              <a:t>Module 4 Structure</a:t>
            </a:r>
          </a:p>
        </p:txBody>
      </p:sp>
      <p:sp>
        <p:nvSpPr>
          <p:cNvPr id="3" name="Slide Number Placeholder 2"/>
          <p:cNvSpPr>
            <a:spLocks noGrp="1"/>
          </p:cNvSpPr>
          <p:nvPr>
            <p:ph type="sldNum" sz="quarter" idx="12"/>
          </p:nvPr>
        </p:nvSpPr>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BCBF537B-10CF-4D00-928E-4501716BCC02}" type="slidenum">
              <a:rPr lang="en-US" altLang="en-US">
                <a:solidFill>
                  <a:srgbClr val="B5A788"/>
                </a:solidFill>
              </a:rPr>
              <a:pPr/>
              <a:t>30</a:t>
            </a:fld>
            <a:endParaRPr lang="en-US" altLang="en-US">
              <a:solidFill>
                <a:srgbClr val="B5A788"/>
              </a:solidFill>
            </a:endParaRPr>
          </a:p>
        </p:txBody>
      </p:sp>
    </p:spTree>
    <p:extLst>
      <p:ext uri="{BB962C8B-B14F-4D97-AF65-F5344CB8AC3E}">
        <p14:creationId xmlns:p14="http://schemas.microsoft.com/office/powerpoint/2010/main" val="12924295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1600200" y="76201"/>
            <a:ext cx="8991600" cy="7161213"/>
          </a:xfrm>
          <a:prstGeom prst="rect">
            <a:avLst/>
          </a:prstGeom>
          <a:noFill/>
          <a:ln w="9525">
            <a:noFill/>
            <a:miter lim="800000"/>
            <a:headEnd/>
            <a:tailEnd/>
          </a:ln>
        </p:spPr>
        <p:txBody>
          <a:bodyPr>
            <a:spAutoFit/>
          </a:bodyPr>
          <a:lstStyle/>
          <a:p>
            <a:pPr algn="ctr">
              <a:lnSpc>
                <a:spcPct val="90000"/>
              </a:lnSpc>
              <a:defRPr/>
            </a:pPr>
            <a:r>
              <a:rPr lang="en-US" sz="2800" b="1" u="sng" dirty="0"/>
              <a:t>Program to implement the Structure</a:t>
            </a:r>
          </a:p>
          <a:p>
            <a:pPr algn="ctr">
              <a:lnSpc>
                <a:spcPts val="1700"/>
              </a:lnSpc>
              <a:defRPr/>
            </a:pPr>
            <a:endParaRPr lang="en-US" sz="2800" b="1" u="sng" dirty="0"/>
          </a:p>
          <a:p>
            <a:pPr marL="231775">
              <a:defRPr/>
            </a:pPr>
            <a:r>
              <a:rPr lang="en-US" sz="2800" dirty="0" err="1" smtClean="0"/>
              <a:t>int</a:t>
            </a:r>
            <a:r>
              <a:rPr lang="en-US" sz="2800" dirty="0" smtClean="0"/>
              <a:t> </a:t>
            </a:r>
            <a:r>
              <a:rPr lang="en-US" sz="2800" dirty="0"/>
              <a:t>main ( )</a:t>
            </a:r>
          </a:p>
          <a:p>
            <a:pPr marL="231775">
              <a:defRPr/>
            </a:pPr>
            <a:r>
              <a:rPr lang="en-US" sz="2800" dirty="0"/>
              <a:t>   { </a:t>
            </a:r>
            <a:r>
              <a:rPr lang="en-US" sz="2800" dirty="0" err="1"/>
              <a:t>struct</a:t>
            </a:r>
            <a:r>
              <a:rPr lang="en-US" sz="2800" dirty="0"/>
              <a:t> employee e1;</a:t>
            </a:r>
          </a:p>
          <a:p>
            <a:pPr marL="231775">
              <a:defRPr/>
            </a:pPr>
            <a:r>
              <a:rPr lang="en-US" sz="2800" dirty="0"/>
              <a:t>     </a:t>
            </a:r>
            <a:r>
              <a:rPr lang="en-US" sz="2800" dirty="0" err="1"/>
              <a:t>printf</a:t>
            </a:r>
            <a:r>
              <a:rPr lang="en-US" sz="2800" dirty="0"/>
              <a:t> (“Enter the employee id of employee”);</a:t>
            </a:r>
          </a:p>
          <a:p>
            <a:pPr marL="231775">
              <a:defRPr/>
            </a:pPr>
            <a:r>
              <a:rPr lang="en-US" sz="2800" dirty="0"/>
              <a:t>     		</a:t>
            </a:r>
            <a:r>
              <a:rPr lang="en-US" sz="2800" dirty="0" err="1"/>
              <a:t>scanf</a:t>
            </a:r>
            <a:r>
              <a:rPr lang="en-US" sz="2800" dirty="0"/>
              <a:t>(“%d”,&amp;e1.emp_id);</a:t>
            </a:r>
          </a:p>
          <a:p>
            <a:pPr marL="231775">
              <a:defRPr/>
            </a:pPr>
            <a:r>
              <a:rPr lang="en-US" sz="2800" dirty="0"/>
              <a:t>     </a:t>
            </a:r>
            <a:r>
              <a:rPr lang="en-US" sz="2800" dirty="0" err="1"/>
              <a:t>printf</a:t>
            </a:r>
            <a:r>
              <a:rPr lang="en-US" sz="2800" dirty="0"/>
              <a:t> (“Enter the name of employee”);</a:t>
            </a:r>
          </a:p>
          <a:p>
            <a:pPr marL="231775">
              <a:defRPr/>
            </a:pPr>
            <a:r>
              <a:rPr lang="en-US" sz="2800" dirty="0"/>
              <a:t>     		</a:t>
            </a:r>
            <a:r>
              <a:rPr lang="en-US" sz="2800" dirty="0" err="1"/>
              <a:t>scanf</a:t>
            </a:r>
            <a:r>
              <a:rPr lang="en-US" sz="2800" dirty="0"/>
              <a:t>(“%s”,e1.name);</a:t>
            </a:r>
          </a:p>
          <a:p>
            <a:pPr marL="231775">
              <a:defRPr/>
            </a:pPr>
            <a:r>
              <a:rPr lang="en-US" sz="2800" dirty="0"/>
              <a:t>     </a:t>
            </a:r>
            <a:r>
              <a:rPr lang="en-US" sz="2800" dirty="0" err="1"/>
              <a:t>printf</a:t>
            </a:r>
            <a:r>
              <a:rPr lang="en-US" sz="2800" dirty="0"/>
              <a:t> (“Enter the salary of employee”);</a:t>
            </a:r>
          </a:p>
          <a:p>
            <a:pPr marL="231775">
              <a:defRPr/>
            </a:pPr>
            <a:r>
              <a:rPr lang="en-US" sz="2800" dirty="0"/>
              <a:t>     		</a:t>
            </a:r>
            <a:r>
              <a:rPr lang="en-US" sz="2800" dirty="0" err="1"/>
              <a:t>scanf</a:t>
            </a:r>
            <a:r>
              <a:rPr lang="en-US" sz="2800" dirty="0"/>
              <a:t>(“%f”,&amp;e1.salary);</a:t>
            </a:r>
          </a:p>
          <a:p>
            <a:pPr marL="231775">
              <a:defRPr/>
            </a:pPr>
            <a:r>
              <a:rPr lang="en-US" sz="2800" dirty="0"/>
              <a:t>     </a:t>
            </a:r>
            <a:r>
              <a:rPr lang="en-US" sz="2800" dirty="0" err="1"/>
              <a:t>printf</a:t>
            </a:r>
            <a:r>
              <a:rPr lang="en-US" sz="2800" dirty="0"/>
              <a:t> (“Enter the address of employee”);</a:t>
            </a:r>
          </a:p>
          <a:p>
            <a:pPr marL="231775">
              <a:defRPr/>
            </a:pPr>
            <a:r>
              <a:rPr lang="en-US" sz="2800" dirty="0"/>
              <a:t>     		</a:t>
            </a:r>
            <a:r>
              <a:rPr lang="en-US" sz="2800" dirty="0" err="1"/>
              <a:t>scanf</a:t>
            </a:r>
            <a:r>
              <a:rPr lang="en-US" sz="2800" dirty="0"/>
              <a:t>(“%s”,e1.address); </a:t>
            </a:r>
          </a:p>
          <a:p>
            <a:pPr marL="231775">
              <a:defRPr/>
            </a:pPr>
            <a:r>
              <a:rPr lang="en-US" sz="2800" dirty="0"/>
              <a:t>     </a:t>
            </a:r>
            <a:r>
              <a:rPr lang="en-US" sz="2800" dirty="0" err="1"/>
              <a:t>printf</a:t>
            </a:r>
            <a:r>
              <a:rPr lang="en-US" sz="2800" dirty="0"/>
              <a:t> (“Enter the department of employee”);</a:t>
            </a:r>
          </a:p>
          <a:p>
            <a:pPr marL="231775">
              <a:defRPr/>
            </a:pPr>
            <a:r>
              <a:rPr lang="en-US" sz="2800" dirty="0"/>
              <a:t>     		</a:t>
            </a:r>
            <a:r>
              <a:rPr lang="en-US" sz="2800" dirty="0" err="1"/>
              <a:t>scanf</a:t>
            </a:r>
            <a:r>
              <a:rPr lang="en-US" sz="2800" dirty="0"/>
              <a:t>(“%d”,&amp;e1.dept_no);</a:t>
            </a:r>
          </a:p>
          <a:p>
            <a:pPr marL="231775">
              <a:defRPr/>
            </a:pPr>
            <a:r>
              <a:rPr lang="en-US" sz="2800" dirty="0"/>
              <a:t>     </a:t>
            </a:r>
            <a:r>
              <a:rPr lang="en-US" sz="2800" dirty="0" err="1"/>
              <a:t>printf</a:t>
            </a:r>
            <a:r>
              <a:rPr lang="en-US" sz="2800" dirty="0"/>
              <a:t> (“Enter the age of employee”);</a:t>
            </a:r>
          </a:p>
          <a:p>
            <a:pPr marL="231775">
              <a:defRPr/>
            </a:pPr>
            <a:r>
              <a:rPr lang="en-US" altLang="en-US" sz="2800" dirty="0"/>
              <a:t>		</a:t>
            </a:r>
            <a:r>
              <a:rPr lang="en-US" altLang="en-US" sz="2800" dirty="0" err="1"/>
              <a:t>scanf</a:t>
            </a:r>
            <a:r>
              <a:rPr lang="en-US" altLang="en-US" sz="2800" dirty="0"/>
              <a:t>(“%d”,&amp;e1.age);</a:t>
            </a:r>
          </a:p>
          <a:p>
            <a:pPr marL="231775">
              <a:defRPr/>
            </a:pPr>
            <a:endParaRPr lang="en-US" sz="2800" dirty="0"/>
          </a:p>
        </p:txBody>
      </p:sp>
      <p:sp>
        <p:nvSpPr>
          <p:cNvPr id="3" name="Slide Number Placeholder 2"/>
          <p:cNvSpPr>
            <a:spLocks noGrp="1"/>
          </p:cNvSpPr>
          <p:nvPr>
            <p:ph type="sldNum" sz="quarter" idx="12"/>
          </p:nvPr>
        </p:nvSpPr>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980C77C4-251B-4747-BA89-3BEA902E66D1}" type="slidenum">
              <a:rPr lang="en-US" altLang="en-US">
                <a:solidFill>
                  <a:srgbClr val="B5A788"/>
                </a:solidFill>
              </a:rPr>
              <a:pPr/>
              <a:t>31</a:t>
            </a:fld>
            <a:endParaRPr lang="en-US" altLang="en-US">
              <a:solidFill>
                <a:srgbClr val="B5A788"/>
              </a:solidFill>
            </a:endParaRPr>
          </a:p>
        </p:txBody>
      </p:sp>
    </p:spTree>
    <p:extLst>
      <p:ext uri="{BB962C8B-B14F-4D97-AF65-F5344CB8AC3E}">
        <p14:creationId xmlns:p14="http://schemas.microsoft.com/office/powerpoint/2010/main" val="18524552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1600200" y="152401"/>
            <a:ext cx="8991600" cy="725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algn="ctr">
              <a:lnSpc>
                <a:spcPct val="90000"/>
              </a:lnSpc>
            </a:pPr>
            <a:r>
              <a:rPr lang="en-US" altLang="en-US" sz="3200" b="1" u="sng" dirty="0">
                <a:latin typeface="Arial" panose="020B0604020202020204" pitchFamily="34" charset="0"/>
              </a:rPr>
              <a:t>Program to implement the Structure</a:t>
            </a:r>
          </a:p>
          <a:p>
            <a:pPr algn="ctr">
              <a:lnSpc>
                <a:spcPts val="2000"/>
              </a:lnSpc>
            </a:pPr>
            <a:endParaRPr lang="en-US" altLang="en-US" sz="3200" b="1" u="sng" dirty="0">
              <a:latin typeface="Arial" panose="020B0604020202020204" pitchFamily="34" charset="0"/>
            </a:endParaRPr>
          </a:p>
          <a:p>
            <a:pPr>
              <a:buFont typeface="Monotype Sorts"/>
              <a:buNone/>
            </a:pPr>
            <a:r>
              <a:rPr lang="en-US" altLang="en-US" sz="3000" dirty="0">
                <a:latin typeface="Arial" panose="020B0604020202020204" pitchFamily="34" charset="0"/>
              </a:rPr>
              <a:t>   </a:t>
            </a:r>
            <a:r>
              <a:rPr lang="en-US" altLang="en-US" sz="3000" dirty="0" err="1">
                <a:latin typeface="Arial" panose="020B0604020202020204" pitchFamily="34" charset="0"/>
              </a:rPr>
              <a:t>printf</a:t>
            </a:r>
            <a:r>
              <a:rPr lang="en-US" altLang="en-US" sz="3000" dirty="0">
                <a:latin typeface="Arial" panose="020B0604020202020204" pitchFamily="34" charset="0"/>
              </a:rPr>
              <a:t> (“The employee id of employee is : %d”, 		e1.emp_id);</a:t>
            </a:r>
          </a:p>
          <a:p>
            <a:pPr>
              <a:buFont typeface="Monotype Sorts"/>
              <a:buNone/>
            </a:pPr>
            <a:r>
              <a:rPr lang="en-US" altLang="en-US" sz="3000" dirty="0">
                <a:latin typeface="Arial" panose="020B0604020202020204" pitchFamily="34" charset="0"/>
              </a:rPr>
              <a:t>     </a:t>
            </a:r>
            <a:r>
              <a:rPr lang="en-US" altLang="en-US" sz="3000" dirty="0" err="1">
                <a:latin typeface="Arial" panose="020B0604020202020204" pitchFamily="34" charset="0"/>
              </a:rPr>
              <a:t>printf</a:t>
            </a:r>
            <a:r>
              <a:rPr lang="en-US" altLang="en-US" sz="3000" dirty="0">
                <a:latin typeface="Arial" panose="020B0604020202020204" pitchFamily="34" charset="0"/>
              </a:rPr>
              <a:t> (“The name of employee is : %s”, 				e1.name);</a:t>
            </a:r>
          </a:p>
          <a:p>
            <a:pPr>
              <a:buFont typeface="Monotype Sorts"/>
              <a:buNone/>
            </a:pPr>
            <a:r>
              <a:rPr lang="en-US" altLang="en-US" sz="3000" dirty="0">
                <a:latin typeface="Arial" panose="020B0604020202020204" pitchFamily="34" charset="0"/>
              </a:rPr>
              <a:t>     </a:t>
            </a:r>
            <a:r>
              <a:rPr lang="en-US" altLang="en-US" sz="3000" dirty="0" err="1">
                <a:latin typeface="Arial" panose="020B0604020202020204" pitchFamily="34" charset="0"/>
              </a:rPr>
              <a:t>printf</a:t>
            </a:r>
            <a:r>
              <a:rPr lang="en-US" altLang="en-US" sz="3000" dirty="0">
                <a:latin typeface="Arial" panose="020B0604020202020204" pitchFamily="34" charset="0"/>
              </a:rPr>
              <a:t> (“The salary of employee is : %f”, 				e1.salary);</a:t>
            </a:r>
          </a:p>
          <a:p>
            <a:pPr>
              <a:buFont typeface="Monotype Sorts"/>
              <a:buNone/>
            </a:pPr>
            <a:r>
              <a:rPr lang="en-US" altLang="en-US" sz="3000" dirty="0">
                <a:latin typeface="Arial" panose="020B0604020202020204" pitchFamily="34" charset="0"/>
              </a:rPr>
              <a:t>     </a:t>
            </a:r>
            <a:r>
              <a:rPr lang="en-US" altLang="en-US" sz="3000" dirty="0" err="1">
                <a:latin typeface="Arial" panose="020B0604020202020204" pitchFamily="34" charset="0"/>
              </a:rPr>
              <a:t>printf</a:t>
            </a:r>
            <a:r>
              <a:rPr lang="en-US" altLang="en-US" sz="3000" dirty="0">
                <a:latin typeface="Arial" panose="020B0604020202020204" pitchFamily="34" charset="0"/>
              </a:rPr>
              <a:t> (“The address of employee is : %s”, 			e1.address);</a:t>
            </a:r>
          </a:p>
          <a:p>
            <a:pPr>
              <a:buFont typeface="Monotype Sorts"/>
              <a:buNone/>
            </a:pPr>
            <a:r>
              <a:rPr lang="en-US" altLang="en-US" sz="3000" dirty="0">
                <a:latin typeface="Arial" panose="020B0604020202020204" pitchFamily="34" charset="0"/>
              </a:rPr>
              <a:t>     </a:t>
            </a:r>
            <a:r>
              <a:rPr lang="en-US" altLang="en-US" sz="3000" dirty="0" err="1">
                <a:latin typeface="Arial" panose="020B0604020202020204" pitchFamily="34" charset="0"/>
              </a:rPr>
              <a:t>printf</a:t>
            </a:r>
            <a:r>
              <a:rPr lang="en-US" altLang="en-US" sz="3000" dirty="0">
                <a:latin typeface="Arial" panose="020B0604020202020204" pitchFamily="34" charset="0"/>
              </a:rPr>
              <a:t> (“The department of employee is : %d”, 			e1.dept_no);</a:t>
            </a:r>
          </a:p>
          <a:p>
            <a:pPr>
              <a:buFont typeface="Monotype Sorts"/>
              <a:buNone/>
            </a:pPr>
            <a:r>
              <a:rPr lang="en-US" altLang="en-US" sz="3000" dirty="0">
                <a:latin typeface="Arial" panose="020B0604020202020204" pitchFamily="34" charset="0"/>
              </a:rPr>
              <a:t>     </a:t>
            </a:r>
            <a:r>
              <a:rPr lang="en-US" altLang="en-US" sz="3000" dirty="0" err="1">
                <a:latin typeface="Arial" panose="020B0604020202020204" pitchFamily="34" charset="0"/>
              </a:rPr>
              <a:t>printf</a:t>
            </a:r>
            <a:r>
              <a:rPr lang="en-US" altLang="en-US" sz="3000" dirty="0">
                <a:latin typeface="Arial" panose="020B0604020202020204" pitchFamily="34" charset="0"/>
              </a:rPr>
              <a:t> (“The age of employee is : %d”, 				e1.age</a:t>
            </a:r>
            <a:r>
              <a:rPr lang="en-US" altLang="en-US" sz="3000" dirty="0" smtClean="0">
                <a:latin typeface="Arial" panose="020B0604020202020204" pitchFamily="34" charset="0"/>
              </a:rPr>
              <a:t>); return 0;</a:t>
            </a:r>
            <a:endParaRPr lang="en-US" altLang="en-US" sz="3000" dirty="0">
              <a:latin typeface="Arial" panose="020B0604020202020204" pitchFamily="34" charset="0"/>
            </a:endParaRPr>
          </a:p>
          <a:p>
            <a:pPr>
              <a:buFont typeface="Monotype Sorts"/>
              <a:buNone/>
            </a:pPr>
            <a:r>
              <a:rPr lang="en-US" altLang="en-US" sz="3000" dirty="0">
                <a:latin typeface="Arial" panose="020B0604020202020204" pitchFamily="34" charset="0"/>
              </a:rPr>
              <a:t>}</a:t>
            </a:r>
          </a:p>
          <a:p>
            <a:pPr>
              <a:buFont typeface="Monotype Sorts"/>
              <a:buNone/>
            </a:pPr>
            <a:r>
              <a:rPr lang="en-US" altLang="en-US" sz="3000" dirty="0">
                <a:latin typeface="Arial" panose="020B0604020202020204" pitchFamily="34" charset="0"/>
              </a:rPr>
              <a:t>    </a:t>
            </a:r>
          </a:p>
        </p:txBody>
      </p:sp>
      <p:sp>
        <p:nvSpPr>
          <p:cNvPr id="3" name="Slide Number Placeholder 2"/>
          <p:cNvSpPr>
            <a:spLocks noGrp="1"/>
          </p:cNvSpPr>
          <p:nvPr>
            <p:ph type="sldNum" sz="quarter" idx="12"/>
          </p:nvPr>
        </p:nvSpPr>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B71B83FF-F89C-4C83-97D5-D8F757627CCF}" type="slidenum">
              <a:rPr lang="en-US" altLang="en-US">
                <a:solidFill>
                  <a:srgbClr val="B5A788"/>
                </a:solidFill>
              </a:rPr>
              <a:pPr/>
              <a:t>32</a:t>
            </a:fld>
            <a:endParaRPr lang="en-US" altLang="en-US">
              <a:solidFill>
                <a:srgbClr val="B5A788"/>
              </a:solidFill>
            </a:endParaRPr>
          </a:p>
        </p:txBody>
      </p:sp>
    </p:spTree>
    <p:extLst>
      <p:ext uri="{BB962C8B-B14F-4D97-AF65-F5344CB8AC3E}">
        <p14:creationId xmlns:p14="http://schemas.microsoft.com/office/powerpoint/2010/main" val="11767663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1600200" y="152401"/>
            <a:ext cx="8991600" cy="4537075"/>
          </a:xfrm>
          <a:prstGeom prst="rect">
            <a:avLst/>
          </a:prstGeom>
          <a:noFill/>
          <a:ln w="9525">
            <a:noFill/>
            <a:miter lim="800000"/>
            <a:headEnd/>
            <a:tailEnd/>
          </a:ln>
        </p:spPr>
        <p:txBody>
          <a:bodyPr>
            <a:spAutoFit/>
          </a:bodyPr>
          <a:lstStyle/>
          <a:p>
            <a:pPr algn="ctr">
              <a:lnSpc>
                <a:spcPct val="90000"/>
              </a:lnSpc>
              <a:defRPr/>
            </a:pPr>
            <a:r>
              <a:rPr lang="en-US" sz="3200" b="1" u="sng" dirty="0"/>
              <a:t>Output of Program </a:t>
            </a:r>
          </a:p>
          <a:p>
            <a:pPr marL="231775">
              <a:lnSpc>
                <a:spcPts val="2400"/>
              </a:lnSpc>
              <a:defRPr/>
            </a:pPr>
            <a:r>
              <a:rPr lang="en-US" sz="3000" dirty="0"/>
              <a:t>   </a:t>
            </a:r>
          </a:p>
          <a:p>
            <a:pPr marL="231775">
              <a:defRPr/>
            </a:pPr>
            <a:r>
              <a:rPr lang="en-US" sz="3000" dirty="0"/>
              <a:t>   </a:t>
            </a:r>
          </a:p>
          <a:p>
            <a:pPr marL="231775">
              <a:defRPr/>
            </a:pPr>
            <a:r>
              <a:rPr lang="en-US" sz="3000" dirty="0"/>
              <a:t>  Enter the employee id of employee 1</a:t>
            </a:r>
          </a:p>
          <a:p>
            <a:pPr marL="231775">
              <a:defRPr/>
            </a:pPr>
            <a:r>
              <a:rPr lang="en-US" sz="3000" dirty="0"/>
              <a:t>   Enter the name of employee Alice</a:t>
            </a:r>
          </a:p>
          <a:p>
            <a:pPr marL="231775">
              <a:defRPr/>
            </a:pPr>
            <a:r>
              <a:rPr lang="en-US" sz="3000" dirty="0"/>
              <a:t>   Enter the salary of employee 15000</a:t>
            </a:r>
          </a:p>
          <a:p>
            <a:pPr marL="231775">
              <a:defRPr/>
            </a:pPr>
            <a:r>
              <a:rPr lang="en-US" sz="3000" dirty="0"/>
              <a:t>   Enter the address of employee 4,villa area, Delhi</a:t>
            </a:r>
          </a:p>
          <a:p>
            <a:pPr marL="231775">
              <a:defRPr/>
            </a:pPr>
            <a:r>
              <a:rPr lang="en-US" sz="3000" dirty="0"/>
              <a:t>   Enter the department of employee 3</a:t>
            </a:r>
          </a:p>
          <a:p>
            <a:pPr marL="231775">
              <a:defRPr/>
            </a:pPr>
            <a:r>
              <a:rPr lang="en-US" sz="3000" dirty="0"/>
              <a:t>   Enter the age of employee 35</a:t>
            </a:r>
          </a:p>
          <a:p>
            <a:pPr marL="231775">
              <a:defRPr/>
            </a:pPr>
            <a:r>
              <a:rPr lang="en-US" sz="3000" dirty="0"/>
              <a:t>   </a:t>
            </a:r>
          </a:p>
        </p:txBody>
      </p:sp>
      <p:sp>
        <p:nvSpPr>
          <p:cNvPr id="2" name="Footer Placeholder 1"/>
          <p:cNvSpPr>
            <a:spLocks noGrp="1"/>
          </p:cNvSpPr>
          <p:nvPr>
            <p:ph type="ftr" sz="quarter" idx="11"/>
          </p:nvPr>
        </p:nvSpPr>
        <p:spPr/>
        <p:txBody>
          <a:bodyPr/>
          <a:lstStyle/>
          <a:p>
            <a:pPr>
              <a:defRPr/>
            </a:pPr>
            <a:r>
              <a:rPr lang="en-US"/>
              <a:t>Module 4 Structure</a:t>
            </a:r>
          </a:p>
        </p:txBody>
      </p:sp>
      <p:sp>
        <p:nvSpPr>
          <p:cNvPr id="3" name="Slide Number Placeholder 2"/>
          <p:cNvSpPr>
            <a:spLocks noGrp="1"/>
          </p:cNvSpPr>
          <p:nvPr>
            <p:ph type="sldNum" sz="quarter" idx="12"/>
          </p:nvPr>
        </p:nvSpPr>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B9726E31-889D-44FA-A827-126B363FC120}" type="slidenum">
              <a:rPr lang="en-US" altLang="en-US">
                <a:solidFill>
                  <a:srgbClr val="B5A788"/>
                </a:solidFill>
              </a:rPr>
              <a:pPr/>
              <a:t>33</a:t>
            </a:fld>
            <a:endParaRPr lang="en-US" altLang="en-US">
              <a:solidFill>
                <a:srgbClr val="B5A788"/>
              </a:solidFill>
            </a:endParaRPr>
          </a:p>
        </p:txBody>
      </p:sp>
    </p:spTree>
    <p:extLst>
      <p:ext uri="{BB962C8B-B14F-4D97-AF65-F5344CB8AC3E}">
        <p14:creationId xmlns:p14="http://schemas.microsoft.com/office/powerpoint/2010/main" val="9633852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1676400" y="134938"/>
            <a:ext cx="8686800" cy="6723062"/>
          </a:xfrm>
          <a:prstGeom prst="rect">
            <a:avLst/>
          </a:prstGeom>
          <a:noFill/>
          <a:ln w="9525">
            <a:noFill/>
            <a:miter lim="800000"/>
            <a:headEnd/>
            <a:tailEnd/>
          </a:ln>
        </p:spPr>
        <p:txBody>
          <a:bodyPr>
            <a:spAutoFit/>
          </a:bodyPr>
          <a:lstStyle/>
          <a:p>
            <a:pPr algn="ctr">
              <a:defRPr/>
            </a:pPr>
            <a:r>
              <a:rPr lang="en-US" sz="3200" b="1" u="sng" dirty="0"/>
              <a:t>Array of Structure</a:t>
            </a:r>
          </a:p>
          <a:p>
            <a:pPr>
              <a:lnSpc>
                <a:spcPts val="2000"/>
              </a:lnSpc>
              <a:defRPr/>
            </a:pPr>
            <a:endParaRPr lang="en-US" sz="3200" b="1" u="sng" dirty="0"/>
          </a:p>
          <a:p>
            <a:pPr algn="just">
              <a:defRPr/>
            </a:pPr>
            <a:r>
              <a:rPr lang="en-US" sz="3200" dirty="0"/>
              <a:t>C language allows to create an array of variables of structure. The array of structure is used to store the large number of similar records. For example to store the record of 100 employees then array of structure is used. The method to define and access the array element  of array of structure is similar to other array. The syntax to define the array of structure is </a:t>
            </a:r>
          </a:p>
          <a:p>
            <a:pPr marL="1379538" algn="just">
              <a:defRPr/>
            </a:pPr>
            <a:r>
              <a:rPr lang="en-US" sz="3200" dirty="0" err="1"/>
              <a:t>s</a:t>
            </a:r>
            <a:r>
              <a:rPr lang="en-US" sz="3200" dirty="0" err="1" smtClean="0"/>
              <a:t>truct</a:t>
            </a:r>
            <a:r>
              <a:rPr lang="en-US" sz="3200" dirty="0" smtClean="0"/>
              <a:t> </a:t>
            </a:r>
            <a:r>
              <a:rPr lang="en-US" sz="3200" dirty="0"/>
              <a:t>&lt;</a:t>
            </a:r>
            <a:r>
              <a:rPr lang="en-US" sz="3200" dirty="0" err="1"/>
              <a:t>struct_name</a:t>
            </a:r>
            <a:r>
              <a:rPr lang="en-US" sz="3200" dirty="0"/>
              <a:t>&gt; &lt;</a:t>
            </a:r>
            <a:r>
              <a:rPr lang="en-US" sz="3200" dirty="0" err="1"/>
              <a:t>var_name</a:t>
            </a:r>
            <a:r>
              <a:rPr lang="en-US" sz="3200" dirty="0"/>
              <a:t>&gt; &lt;</a:t>
            </a:r>
            <a:r>
              <a:rPr lang="en-US" sz="3200" dirty="0" err="1"/>
              <a:t>array_name</a:t>
            </a:r>
            <a:r>
              <a:rPr lang="en-US" sz="3200" dirty="0"/>
              <a:t>&gt; [&lt;value&gt;];</a:t>
            </a:r>
          </a:p>
          <a:p>
            <a:pPr algn="just">
              <a:defRPr/>
            </a:pPr>
            <a:r>
              <a:rPr lang="en-US" sz="3200" dirty="0"/>
              <a:t>For Example:-</a:t>
            </a:r>
          </a:p>
          <a:p>
            <a:pPr algn="just">
              <a:defRPr/>
            </a:pPr>
            <a:r>
              <a:rPr lang="en-US" sz="3200" dirty="0"/>
              <a:t>		      </a:t>
            </a:r>
            <a:r>
              <a:rPr lang="en-US" sz="3200" dirty="0" err="1"/>
              <a:t>s</a:t>
            </a:r>
            <a:r>
              <a:rPr lang="en-US" sz="3200" dirty="0" err="1" smtClean="0"/>
              <a:t>truct</a:t>
            </a:r>
            <a:r>
              <a:rPr lang="en-US" sz="3200" dirty="0" smtClean="0"/>
              <a:t> </a:t>
            </a:r>
            <a:r>
              <a:rPr lang="en-US" sz="3200" dirty="0"/>
              <a:t>employee e1[100];</a:t>
            </a:r>
          </a:p>
        </p:txBody>
      </p:sp>
      <p:sp>
        <p:nvSpPr>
          <p:cNvPr id="3" name="Slide Number Placeholder 2"/>
          <p:cNvSpPr>
            <a:spLocks noGrp="1"/>
          </p:cNvSpPr>
          <p:nvPr>
            <p:ph type="sldNum" sz="quarter" idx="12"/>
          </p:nvPr>
        </p:nvSpPr>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FA618D66-45E9-4854-BA9E-F07EC36EE02A}" type="slidenum">
              <a:rPr lang="en-US" altLang="en-US">
                <a:solidFill>
                  <a:srgbClr val="B5A788"/>
                </a:solidFill>
              </a:rPr>
              <a:pPr/>
              <a:t>34</a:t>
            </a:fld>
            <a:endParaRPr lang="en-US" altLang="en-US">
              <a:solidFill>
                <a:srgbClr val="B5A788"/>
              </a:solidFill>
            </a:endParaRPr>
          </a:p>
        </p:txBody>
      </p:sp>
    </p:spTree>
    <p:extLst>
      <p:ext uri="{BB962C8B-B14F-4D97-AF65-F5344CB8AC3E}">
        <p14:creationId xmlns:p14="http://schemas.microsoft.com/office/powerpoint/2010/main" val="29399159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1600200" y="152400"/>
            <a:ext cx="8991600" cy="5780088"/>
          </a:xfrm>
          <a:prstGeom prst="rect">
            <a:avLst/>
          </a:prstGeom>
          <a:noFill/>
          <a:ln w="9525">
            <a:noFill/>
            <a:miter lim="800000"/>
            <a:headEnd/>
            <a:tailEnd/>
          </a:ln>
        </p:spPr>
        <p:txBody>
          <a:bodyPr>
            <a:spAutoFit/>
          </a:bodyPr>
          <a:lstStyle/>
          <a:p>
            <a:pPr algn="ctr">
              <a:lnSpc>
                <a:spcPct val="90000"/>
              </a:lnSpc>
              <a:defRPr/>
            </a:pPr>
            <a:r>
              <a:rPr lang="en-US" sz="3200" b="1" u="sng" dirty="0"/>
              <a:t>Program to implement the Array of Structure</a:t>
            </a:r>
          </a:p>
          <a:p>
            <a:pPr algn="ctr">
              <a:lnSpc>
                <a:spcPts val="2500"/>
              </a:lnSpc>
              <a:defRPr/>
            </a:pPr>
            <a:endParaRPr lang="en-US" sz="3200" dirty="0"/>
          </a:p>
          <a:p>
            <a:pPr marL="231775">
              <a:defRPr/>
            </a:pPr>
            <a:r>
              <a:rPr lang="en-US" sz="3200" dirty="0"/>
              <a:t>#include &lt;</a:t>
            </a:r>
            <a:r>
              <a:rPr lang="en-US" sz="3200" dirty="0" err="1"/>
              <a:t>stdio.h</a:t>
            </a:r>
            <a:r>
              <a:rPr lang="en-US" sz="3200" dirty="0"/>
              <a:t>&gt;</a:t>
            </a:r>
          </a:p>
          <a:p>
            <a:pPr marL="231775">
              <a:defRPr/>
            </a:pPr>
            <a:r>
              <a:rPr lang="en-US" sz="3200" dirty="0" err="1"/>
              <a:t>struct</a:t>
            </a:r>
            <a:r>
              <a:rPr lang="en-US" sz="3200" dirty="0"/>
              <a:t> employee</a:t>
            </a:r>
          </a:p>
          <a:p>
            <a:pPr marL="231775">
              <a:defRPr/>
            </a:pPr>
            <a:r>
              <a:rPr lang="en-US" sz="3200" dirty="0"/>
              <a:t>{</a:t>
            </a:r>
          </a:p>
          <a:p>
            <a:pPr marL="231775">
              <a:defRPr/>
            </a:pPr>
            <a:r>
              <a:rPr lang="en-US" sz="3200" dirty="0"/>
              <a:t>	</a:t>
            </a:r>
            <a:r>
              <a:rPr lang="en-US" sz="3200" dirty="0" err="1"/>
              <a:t>int</a:t>
            </a:r>
            <a:r>
              <a:rPr lang="en-US" sz="3200" dirty="0"/>
              <a:t>  </a:t>
            </a:r>
            <a:r>
              <a:rPr lang="en-US" sz="3200" dirty="0" err="1"/>
              <a:t>emp_id</a:t>
            </a:r>
            <a:r>
              <a:rPr lang="en-US" sz="3200" dirty="0"/>
              <a:t>;</a:t>
            </a:r>
          </a:p>
          <a:p>
            <a:pPr marL="231775">
              <a:defRPr/>
            </a:pPr>
            <a:r>
              <a:rPr lang="en-US" sz="3200" dirty="0"/>
              <a:t>	char name[20];</a:t>
            </a:r>
          </a:p>
          <a:p>
            <a:pPr marL="231775">
              <a:defRPr/>
            </a:pPr>
            <a:r>
              <a:rPr lang="en-US" sz="3200" dirty="0"/>
              <a:t>	float salary;</a:t>
            </a:r>
          </a:p>
          <a:p>
            <a:pPr marL="231775">
              <a:defRPr/>
            </a:pPr>
            <a:r>
              <a:rPr lang="en-US" sz="3200" dirty="0"/>
              <a:t>	char address[50];</a:t>
            </a:r>
          </a:p>
          <a:p>
            <a:pPr marL="231775">
              <a:defRPr/>
            </a:pPr>
            <a:r>
              <a:rPr lang="en-US" sz="3200" dirty="0"/>
              <a:t>	</a:t>
            </a:r>
            <a:r>
              <a:rPr lang="en-US" sz="3200" dirty="0" err="1"/>
              <a:t>int</a:t>
            </a:r>
            <a:r>
              <a:rPr lang="en-US" sz="3200" dirty="0"/>
              <a:t> </a:t>
            </a:r>
            <a:r>
              <a:rPr lang="en-US" sz="3200" dirty="0" err="1"/>
              <a:t>dept_no</a:t>
            </a:r>
            <a:r>
              <a:rPr lang="en-US" sz="3200" dirty="0"/>
              <a:t>;</a:t>
            </a:r>
          </a:p>
          <a:p>
            <a:pPr marL="231775">
              <a:defRPr/>
            </a:pPr>
            <a:r>
              <a:rPr lang="en-US" sz="3200" dirty="0"/>
              <a:t>	</a:t>
            </a:r>
            <a:r>
              <a:rPr lang="en-US" sz="3200" dirty="0" err="1"/>
              <a:t>int</a:t>
            </a:r>
            <a:r>
              <a:rPr lang="en-US" sz="3200" dirty="0"/>
              <a:t> age;  </a:t>
            </a:r>
          </a:p>
          <a:p>
            <a:pPr marL="231775">
              <a:defRPr/>
            </a:pPr>
            <a:r>
              <a:rPr lang="en-US" sz="3200" dirty="0"/>
              <a:t>};  </a:t>
            </a:r>
          </a:p>
        </p:txBody>
      </p:sp>
      <p:sp>
        <p:nvSpPr>
          <p:cNvPr id="2" name="Footer Placeholder 1"/>
          <p:cNvSpPr>
            <a:spLocks noGrp="1"/>
          </p:cNvSpPr>
          <p:nvPr>
            <p:ph type="ftr" sz="quarter" idx="11"/>
          </p:nvPr>
        </p:nvSpPr>
        <p:spPr/>
        <p:txBody>
          <a:bodyPr/>
          <a:lstStyle/>
          <a:p>
            <a:pPr>
              <a:defRPr/>
            </a:pPr>
            <a:r>
              <a:rPr lang="en-US"/>
              <a:t>Module 4 Structure</a:t>
            </a:r>
          </a:p>
        </p:txBody>
      </p:sp>
      <p:sp>
        <p:nvSpPr>
          <p:cNvPr id="3" name="Slide Number Placeholder 2"/>
          <p:cNvSpPr>
            <a:spLocks noGrp="1"/>
          </p:cNvSpPr>
          <p:nvPr>
            <p:ph type="sldNum" sz="quarter" idx="12"/>
          </p:nvPr>
        </p:nvSpPr>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827151E0-DCA3-4B8D-9966-2AA5B2C9631E}" type="slidenum">
              <a:rPr lang="en-US" altLang="en-US">
                <a:solidFill>
                  <a:srgbClr val="B5A788"/>
                </a:solidFill>
              </a:rPr>
              <a:pPr/>
              <a:t>35</a:t>
            </a:fld>
            <a:endParaRPr lang="en-US" altLang="en-US">
              <a:solidFill>
                <a:srgbClr val="B5A788"/>
              </a:solidFill>
            </a:endParaRPr>
          </a:p>
        </p:txBody>
      </p:sp>
    </p:spTree>
    <p:extLst>
      <p:ext uri="{BB962C8B-B14F-4D97-AF65-F5344CB8AC3E}">
        <p14:creationId xmlns:p14="http://schemas.microsoft.com/office/powerpoint/2010/main" val="3982237382"/>
      </p:ext>
    </p:extLst>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1600200" y="152400"/>
            <a:ext cx="8991600" cy="6434138"/>
          </a:xfrm>
          <a:prstGeom prst="rect">
            <a:avLst/>
          </a:prstGeom>
          <a:noFill/>
          <a:ln w="9525">
            <a:noFill/>
            <a:miter lim="800000"/>
            <a:headEnd/>
            <a:tailEnd/>
          </a:ln>
        </p:spPr>
        <p:txBody>
          <a:bodyPr>
            <a:spAutoFit/>
          </a:bodyPr>
          <a:lstStyle/>
          <a:p>
            <a:pPr algn="ctr">
              <a:lnSpc>
                <a:spcPct val="90000"/>
              </a:lnSpc>
              <a:defRPr/>
            </a:pPr>
            <a:r>
              <a:rPr lang="en-US" sz="3200" b="1" u="sng" dirty="0"/>
              <a:t>Program to implement the Array of Structure</a:t>
            </a:r>
          </a:p>
          <a:p>
            <a:pPr algn="ctr">
              <a:lnSpc>
                <a:spcPts val="2400"/>
              </a:lnSpc>
              <a:defRPr/>
            </a:pPr>
            <a:endParaRPr lang="en-US" sz="3200" dirty="0"/>
          </a:p>
          <a:p>
            <a:pPr marL="115888">
              <a:defRPr/>
            </a:pPr>
            <a:r>
              <a:rPr lang="en-US" sz="3000" dirty="0"/>
              <a:t>void main ( )</a:t>
            </a:r>
          </a:p>
          <a:p>
            <a:pPr marL="115888">
              <a:defRPr/>
            </a:pPr>
            <a:r>
              <a:rPr lang="en-US" sz="3000" dirty="0"/>
              <a:t>   { </a:t>
            </a:r>
          </a:p>
          <a:p>
            <a:pPr marL="115888">
              <a:defRPr/>
            </a:pPr>
            <a:r>
              <a:rPr lang="en-US" sz="3000" dirty="0"/>
              <a:t>     </a:t>
            </a:r>
            <a:r>
              <a:rPr lang="en-US" sz="3000" dirty="0" err="1"/>
              <a:t>struct</a:t>
            </a:r>
            <a:r>
              <a:rPr lang="en-US" sz="3000" dirty="0"/>
              <a:t> employee e[5];</a:t>
            </a:r>
          </a:p>
          <a:p>
            <a:pPr marL="115888">
              <a:defRPr/>
            </a:pPr>
            <a:r>
              <a:rPr lang="en-US" sz="3000" dirty="0"/>
              <a:t>     </a:t>
            </a:r>
            <a:r>
              <a:rPr lang="en-US" sz="3000" dirty="0" err="1"/>
              <a:t>int</a:t>
            </a:r>
            <a:r>
              <a:rPr lang="en-US" sz="3000" dirty="0"/>
              <a:t> </a:t>
            </a:r>
            <a:r>
              <a:rPr lang="en-US" sz="3000" dirty="0" err="1"/>
              <a:t>i</a:t>
            </a:r>
            <a:r>
              <a:rPr lang="en-US" sz="3000" dirty="0"/>
              <a:t>;</a:t>
            </a:r>
          </a:p>
          <a:p>
            <a:pPr marL="115888">
              <a:defRPr/>
            </a:pPr>
            <a:r>
              <a:rPr lang="en-US" sz="3000" dirty="0"/>
              <a:t>     for (</a:t>
            </a:r>
            <a:r>
              <a:rPr lang="en-US" sz="3000" dirty="0" err="1" smtClean="0"/>
              <a:t>i</a:t>
            </a:r>
            <a:r>
              <a:rPr lang="en-US" sz="3000" dirty="0" smtClean="0"/>
              <a:t>=0; </a:t>
            </a:r>
            <a:r>
              <a:rPr lang="en-US" sz="3000" dirty="0" err="1"/>
              <a:t>i</a:t>
            </a:r>
            <a:r>
              <a:rPr lang="en-US" sz="3000" dirty="0" smtClean="0"/>
              <a:t>&lt;=4; </a:t>
            </a:r>
            <a:r>
              <a:rPr lang="en-US" sz="3000" dirty="0" err="1"/>
              <a:t>i</a:t>
            </a:r>
            <a:r>
              <a:rPr lang="en-US" sz="3000" dirty="0"/>
              <a:t>++)</a:t>
            </a:r>
          </a:p>
          <a:p>
            <a:pPr marL="115888">
              <a:defRPr/>
            </a:pPr>
            <a:r>
              <a:rPr lang="en-US" sz="3000" dirty="0"/>
              <a:t>     {</a:t>
            </a:r>
          </a:p>
          <a:p>
            <a:pPr marL="115888">
              <a:defRPr/>
            </a:pPr>
            <a:r>
              <a:rPr lang="en-US" sz="3000" dirty="0"/>
              <a:t>     </a:t>
            </a:r>
            <a:r>
              <a:rPr lang="en-US" sz="3000" dirty="0" err="1"/>
              <a:t>printf</a:t>
            </a:r>
            <a:r>
              <a:rPr lang="en-US" sz="3000" dirty="0"/>
              <a:t> (“Enter the employee id of employee”);</a:t>
            </a:r>
          </a:p>
          <a:p>
            <a:pPr marL="115888">
              <a:defRPr/>
            </a:pPr>
            <a:r>
              <a:rPr lang="en-US" sz="3000" dirty="0"/>
              <a:t>     </a:t>
            </a:r>
            <a:r>
              <a:rPr lang="en-US" sz="3000" dirty="0" err="1"/>
              <a:t>scanf</a:t>
            </a:r>
            <a:r>
              <a:rPr lang="en-US" sz="3000" dirty="0"/>
              <a:t> (“%</a:t>
            </a:r>
            <a:r>
              <a:rPr lang="en-US" sz="3000" dirty="0" err="1"/>
              <a:t>d”,&amp;e</a:t>
            </a:r>
            <a:r>
              <a:rPr lang="en-US" sz="3000" dirty="0"/>
              <a:t>[</a:t>
            </a:r>
            <a:r>
              <a:rPr lang="en-US" sz="3000" dirty="0" err="1"/>
              <a:t>i</a:t>
            </a:r>
            <a:r>
              <a:rPr lang="en-US" sz="3000" dirty="0"/>
              <a:t>].</a:t>
            </a:r>
            <a:r>
              <a:rPr lang="en-US" sz="3000" dirty="0" err="1"/>
              <a:t>emp_id</a:t>
            </a:r>
            <a:r>
              <a:rPr lang="en-US" sz="3000" dirty="0"/>
              <a:t>);</a:t>
            </a:r>
          </a:p>
          <a:p>
            <a:pPr marL="115888">
              <a:defRPr/>
            </a:pPr>
            <a:r>
              <a:rPr lang="en-US" sz="3000" dirty="0"/>
              <a:t>     </a:t>
            </a:r>
            <a:r>
              <a:rPr lang="en-US" sz="3000" dirty="0" err="1"/>
              <a:t>printf</a:t>
            </a:r>
            <a:r>
              <a:rPr lang="en-US" sz="3000" dirty="0"/>
              <a:t> (“Enter the name of employee”);</a:t>
            </a:r>
          </a:p>
          <a:p>
            <a:pPr marL="115888">
              <a:defRPr/>
            </a:pPr>
            <a:r>
              <a:rPr lang="en-US" sz="3000" dirty="0"/>
              <a:t>     </a:t>
            </a:r>
            <a:r>
              <a:rPr lang="en-US" sz="3000" dirty="0" err="1"/>
              <a:t>scanf</a:t>
            </a:r>
            <a:r>
              <a:rPr lang="en-US" sz="3000" dirty="0"/>
              <a:t> (“%</a:t>
            </a:r>
            <a:r>
              <a:rPr lang="en-US" sz="3000" dirty="0" err="1"/>
              <a:t>s”,e</a:t>
            </a:r>
            <a:r>
              <a:rPr lang="en-US" sz="3000" dirty="0"/>
              <a:t>[</a:t>
            </a:r>
            <a:r>
              <a:rPr lang="en-US" sz="3000" dirty="0" err="1"/>
              <a:t>i</a:t>
            </a:r>
            <a:r>
              <a:rPr lang="en-US" sz="3000" dirty="0"/>
              <a:t>].name);</a:t>
            </a:r>
          </a:p>
          <a:p>
            <a:pPr marL="115888">
              <a:defRPr/>
            </a:pPr>
            <a:r>
              <a:rPr lang="en-US" sz="3000" dirty="0"/>
              <a:t>     </a:t>
            </a:r>
            <a:r>
              <a:rPr lang="en-US" sz="3000" dirty="0" err="1"/>
              <a:t>printf</a:t>
            </a:r>
            <a:r>
              <a:rPr lang="en-US" sz="3000" dirty="0"/>
              <a:t> (“Enter the salary of employee”);</a:t>
            </a:r>
          </a:p>
          <a:p>
            <a:pPr marL="115888">
              <a:defRPr/>
            </a:pPr>
            <a:r>
              <a:rPr lang="en-US" sz="3000" dirty="0"/>
              <a:t>     </a:t>
            </a:r>
            <a:r>
              <a:rPr lang="en-US" sz="3000" dirty="0" err="1"/>
              <a:t>scanf</a:t>
            </a:r>
            <a:r>
              <a:rPr lang="en-US" sz="3000" dirty="0"/>
              <a:t> (“%</a:t>
            </a:r>
            <a:r>
              <a:rPr lang="en-US" sz="3000" dirty="0" err="1"/>
              <a:t>f”,&amp;e</a:t>
            </a:r>
            <a:r>
              <a:rPr lang="en-US" sz="3000" dirty="0"/>
              <a:t>[</a:t>
            </a:r>
            <a:r>
              <a:rPr lang="en-US" sz="3000" dirty="0" err="1"/>
              <a:t>i</a:t>
            </a:r>
            <a:r>
              <a:rPr lang="en-US" sz="3000" dirty="0"/>
              <a:t>].salary);     </a:t>
            </a:r>
          </a:p>
        </p:txBody>
      </p:sp>
      <p:sp>
        <p:nvSpPr>
          <p:cNvPr id="2" name="Footer Placeholder 1"/>
          <p:cNvSpPr>
            <a:spLocks noGrp="1"/>
          </p:cNvSpPr>
          <p:nvPr>
            <p:ph type="ftr" sz="quarter" idx="11"/>
          </p:nvPr>
        </p:nvSpPr>
        <p:spPr/>
        <p:txBody>
          <a:bodyPr/>
          <a:lstStyle/>
          <a:p>
            <a:pPr>
              <a:defRPr/>
            </a:pPr>
            <a:r>
              <a:rPr lang="en-US"/>
              <a:t>Module 4 Structure</a:t>
            </a:r>
          </a:p>
        </p:txBody>
      </p:sp>
      <p:sp>
        <p:nvSpPr>
          <p:cNvPr id="3" name="Slide Number Placeholder 2"/>
          <p:cNvSpPr>
            <a:spLocks noGrp="1"/>
          </p:cNvSpPr>
          <p:nvPr>
            <p:ph type="sldNum" sz="quarter" idx="12"/>
          </p:nvPr>
        </p:nvSpPr>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118E13D8-B71C-4A9D-A867-6283A1EADFE7}" type="slidenum">
              <a:rPr lang="en-US" altLang="en-US">
                <a:solidFill>
                  <a:srgbClr val="B5A788"/>
                </a:solidFill>
              </a:rPr>
              <a:pPr/>
              <a:t>36</a:t>
            </a:fld>
            <a:endParaRPr lang="en-US" altLang="en-US">
              <a:solidFill>
                <a:srgbClr val="B5A788"/>
              </a:solidFill>
            </a:endParaRPr>
          </a:p>
        </p:txBody>
      </p:sp>
    </p:spTree>
    <p:extLst>
      <p:ext uri="{BB962C8B-B14F-4D97-AF65-F5344CB8AC3E}">
        <p14:creationId xmlns:p14="http://schemas.microsoft.com/office/powerpoint/2010/main" val="2014282233"/>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1690688" y="152400"/>
            <a:ext cx="8991600" cy="6599238"/>
          </a:xfrm>
          <a:prstGeom prst="rect">
            <a:avLst/>
          </a:prstGeom>
          <a:noFill/>
          <a:ln w="9525">
            <a:noFill/>
            <a:miter lim="800000"/>
            <a:headEnd/>
            <a:tailEnd/>
          </a:ln>
        </p:spPr>
        <p:txBody>
          <a:bodyPr>
            <a:spAutoFit/>
          </a:bodyPr>
          <a:lstStyle/>
          <a:p>
            <a:pPr algn="ctr">
              <a:lnSpc>
                <a:spcPct val="90000"/>
              </a:lnSpc>
              <a:defRPr/>
            </a:pPr>
            <a:r>
              <a:rPr lang="en-US" sz="3200" b="1" u="sng" dirty="0"/>
              <a:t>Program to implement the Array of Structure</a:t>
            </a:r>
          </a:p>
          <a:p>
            <a:pPr algn="ctr">
              <a:lnSpc>
                <a:spcPts val="2400"/>
              </a:lnSpc>
              <a:defRPr/>
            </a:pPr>
            <a:endParaRPr lang="en-US" sz="3200" dirty="0"/>
          </a:p>
          <a:p>
            <a:pPr marL="115888">
              <a:defRPr/>
            </a:pPr>
            <a:r>
              <a:rPr lang="en-US" sz="3200" dirty="0"/>
              <a:t>    </a:t>
            </a:r>
            <a:r>
              <a:rPr lang="en-US" sz="3000" dirty="0" err="1"/>
              <a:t>printf</a:t>
            </a:r>
            <a:r>
              <a:rPr lang="en-US" sz="3000" dirty="0"/>
              <a:t> (“Enter the address of employee”);</a:t>
            </a:r>
          </a:p>
          <a:p>
            <a:pPr marL="115888">
              <a:defRPr/>
            </a:pPr>
            <a:r>
              <a:rPr lang="en-US" sz="3000" dirty="0"/>
              <a:t>    </a:t>
            </a:r>
            <a:r>
              <a:rPr lang="en-US" sz="3000" dirty="0" err="1"/>
              <a:t>scanf</a:t>
            </a:r>
            <a:r>
              <a:rPr lang="en-US" sz="3000" dirty="0"/>
              <a:t> (“%s”, e[</a:t>
            </a:r>
            <a:r>
              <a:rPr lang="en-US" sz="3000" dirty="0" err="1"/>
              <a:t>i</a:t>
            </a:r>
            <a:r>
              <a:rPr lang="en-US" sz="3000" dirty="0"/>
              <a:t>].address);</a:t>
            </a:r>
          </a:p>
          <a:p>
            <a:pPr marL="115888">
              <a:defRPr/>
            </a:pPr>
            <a:r>
              <a:rPr lang="en-US" sz="3000" dirty="0"/>
              <a:t>    </a:t>
            </a:r>
            <a:r>
              <a:rPr lang="en-US" sz="3000" dirty="0" err="1"/>
              <a:t>printf</a:t>
            </a:r>
            <a:r>
              <a:rPr lang="en-US" sz="3000" dirty="0"/>
              <a:t> (“Enter the department of employee”);</a:t>
            </a:r>
          </a:p>
          <a:p>
            <a:pPr marL="115888">
              <a:defRPr/>
            </a:pPr>
            <a:r>
              <a:rPr lang="en-US" sz="3000" dirty="0"/>
              <a:t>    </a:t>
            </a:r>
            <a:r>
              <a:rPr lang="en-US" sz="3000" dirty="0" err="1"/>
              <a:t>scanf</a:t>
            </a:r>
            <a:r>
              <a:rPr lang="en-US" sz="3000" dirty="0"/>
              <a:t> (“%</a:t>
            </a:r>
            <a:r>
              <a:rPr lang="en-US" sz="3000" dirty="0" err="1"/>
              <a:t>d”,&amp;e</a:t>
            </a:r>
            <a:r>
              <a:rPr lang="en-US" sz="3000" dirty="0"/>
              <a:t>[</a:t>
            </a:r>
            <a:r>
              <a:rPr lang="en-US" sz="3000" dirty="0" err="1"/>
              <a:t>i</a:t>
            </a:r>
            <a:r>
              <a:rPr lang="en-US" sz="3000" dirty="0"/>
              <a:t>].</a:t>
            </a:r>
            <a:r>
              <a:rPr lang="en-US" sz="3000" dirty="0" err="1"/>
              <a:t>dept_no</a:t>
            </a:r>
            <a:r>
              <a:rPr lang="en-US" sz="3000" dirty="0"/>
              <a:t>);</a:t>
            </a:r>
          </a:p>
          <a:p>
            <a:pPr marL="115888">
              <a:defRPr/>
            </a:pPr>
            <a:r>
              <a:rPr lang="en-US" sz="3000" dirty="0"/>
              <a:t>    </a:t>
            </a:r>
            <a:r>
              <a:rPr lang="en-US" sz="3000" dirty="0" err="1"/>
              <a:t>printf</a:t>
            </a:r>
            <a:r>
              <a:rPr lang="en-US" sz="3000" dirty="0"/>
              <a:t> (“Enter the age of employee”);</a:t>
            </a:r>
          </a:p>
          <a:p>
            <a:pPr>
              <a:defRPr/>
            </a:pPr>
            <a:r>
              <a:rPr lang="en-US" sz="3000" dirty="0"/>
              <a:t>     </a:t>
            </a:r>
            <a:r>
              <a:rPr lang="en-US" sz="3000" dirty="0" err="1"/>
              <a:t>scanf</a:t>
            </a:r>
            <a:r>
              <a:rPr lang="en-US" sz="3000" dirty="0"/>
              <a:t> (“%</a:t>
            </a:r>
            <a:r>
              <a:rPr lang="en-US" sz="3000" dirty="0" err="1"/>
              <a:t>d”,&amp;e</a:t>
            </a:r>
            <a:r>
              <a:rPr lang="en-US" sz="3000" dirty="0"/>
              <a:t>[</a:t>
            </a:r>
            <a:r>
              <a:rPr lang="en-US" sz="3000" dirty="0" err="1"/>
              <a:t>i</a:t>
            </a:r>
            <a:r>
              <a:rPr lang="en-US" sz="3000" dirty="0"/>
              <a:t>].age);</a:t>
            </a:r>
          </a:p>
          <a:p>
            <a:pPr>
              <a:defRPr/>
            </a:pPr>
            <a:r>
              <a:rPr lang="en-US" sz="3000" dirty="0"/>
              <a:t>     }</a:t>
            </a:r>
          </a:p>
          <a:p>
            <a:pPr marL="115888">
              <a:defRPr/>
            </a:pPr>
            <a:r>
              <a:rPr lang="en-US" sz="3000" dirty="0"/>
              <a:t>    for (</a:t>
            </a:r>
            <a:r>
              <a:rPr lang="en-US" sz="3000" dirty="0" err="1"/>
              <a:t>i</a:t>
            </a:r>
            <a:r>
              <a:rPr lang="en-US" sz="3000" dirty="0"/>
              <a:t>=1; </a:t>
            </a:r>
            <a:r>
              <a:rPr lang="en-US" sz="3000" dirty="0" err="1"/>
              <a:t>i</a:t>
            </a:r>
            <a:r>
              <a:rPr lang="en-US" sz="3000" dirty="0"/>
              <a:t>&lt;=100; </a:t>
            </a:r>
            <a:r>
              <a:rPr lang="en-US" sz="3000" dirty="0" err="1"/>
              <a:t>i</a:t>
            </a:r>
            <a:r>
              <a:rPr lang="en-US" sz="3000" dirty="0"/>
              <a:t>++)</a:t>
            </a:r>
          </a:p>
          <a:p>
            <a:pPr marL="115888">
              <a:defRPr/>
            </a:pPr>
            <a:r>
              <a:rPr lang="en-US" sz="3000" dirty="0"/>
              <a:t>    {</a:t>
            </a:r>
          </a:p>
          <a:p>
            <a:pPr>
              <a:defRPr/>
            </a:pPr>
            <a:r>
              <a:rPr lang="en-US" sz="3000" dirty="0"/>
              <a:t>     </a:t>
            </a:r>
            <a:r>
              <a:rPr lang="en-US" sz="3000" dirty="0" err="1"/>
              <a:t>printf</a:t>
            </a:r>
            <a:r>
              <a:rPr lang="en-US" sz="3000" dirty="0"/>
              <a:t> (“The employee id of employee is : %d”, 		e[</a:t>
            </a:r>
            <a:r>
              <a:rPr lang="en-US" sz="3000" dirty="0" err="1"/>
              <a:t>i</a:t>
            </a:r>
            <a:r>
              <a:rPr lang="en-US" sz="3000" dirty="0"/>
              <a:t>].</a:t>
            </a:r>
            <a:r>
              <a:rPr lang="en-US" sz="3000" dirty="0" err="1"/>
              <a:t>emp_id</a:t>
            </a:r>
            <a:r>
              <a:rPr lang="en-US" sz="3000" dirty="0"/>
              <a:t>);</a:t>
            </a:r>
          </a:p>
          <a:p>
            <a:pPr>
              <a:defRPr/>
            </a:pPr>
            <a:r>
              <a:rPr lang="en-US" sz="3000" dirty="0"/>
              <a:t>     </a:t>
            </a:r>
            <a:r>
              <a:rPr lang="en-US" sz="3000" dirty="0" err="1"/>
              <a:t>printf</a:t>
            </a:r>
            <a:r>
              <a:rPr lang="en-US" sz="3000" dirty="0"/>
              <a:t> (“The name of employee is: %</a:t>
            </a:r>
            <a:r>
              <a:rPr lang="en-US" sz="3000" dirty="0" err="1"/>
              <a:t>s”,e</a:t>
            </a:r>
            <a:r>
              <a:rPr lang="en-US" sz="3000" dirty="0"/>
              <a:t>[</a:t>
            </a:r>
            <a:r>
              <a:rPr lang="en-US" sz="3000" dirty="0" err="1"/>
              <a:t>i</a:t>
            </a:r>
            <a:r>
              <a:rPr lang="en-US" sz="3000" dirty="0"/>
              <a:t>].name);</a:t>
            </a:r>
          </a:p>
        </p:txBody>
      </p:sp>
      <p:sp>
        <p:nvSpPr>
          <p:cNvPr id="2" name="Footer Placeholder 1"/>
          <p:cNvSpPr>
            <a:spLocks noGrp="1"/>
          </p:cNvSpPr>
          <p:nvPr>
            <p:ph type="ftr" sz="quarter" idx="11"/>
          </p:nvPr>
        </p:nvSpPr>
        <p:spPr/>
        <p:txBody>
          <a:bodyPr/>
          <a:lstStyle/>
          <a:p>
            <a:pPr>
              <a:defRPr/>
            </a:pPr>
            <a:r>
              <a:rPr lang="en-US"/>
              <a:t>Module 4 Structure</a:t>
            </a:r>
          </a:p>
        </p:txBody>
      </p:sp>
      <p:sp>
        <p:nvSpPr>
          <p:cNvPr id="3" name="Slide Number Placeholder 2"/>
          <p:cNvSpPr>
            <a:spLocks noGrp="1"/>
          </p:cNvSpPr>
          <p:nvPr>
            <p:ph type="sldNum" sz="quarter" idx="12"/>
          </p:nvPr>
        </p:nvSpPr>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E993EF80-19E9-4D0F-8FA2-70FBAF0C630A}" type="slidenum">
              <a:rPr lang="en-US" altLang="en-US">
                <a:solidFill>
                  <a:srgbClr val="B5A788"/>
                </a:solidFill>
              </a:rPr>
              <a:pPr/>
              <a:t>37</a:t>
            </a:fld>
            <a:endParaRPr lang="en-US" altLang="en-US">
              <a:solidFill>
                <a:srgbClr val="B5A788"/>
              </a:solidFill>
            </a:endParaRPr>
          </a:p>
        </p:txBody>
      </p:sp>
    </p:spTree>
    <p:extLst>
      <p:ext uri="{BB962C8B-B14F-4D97-AF65-F5344CB8AC3E}">
        <p14:creationId xmlns:p14="http://schemas.microsoft.com/office/powerpoint/2010/main" val="2606936891"/>
      </p:ext>
    </p:extLst>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1600200" y="152400"/>
            <a:ext cx="8991600" cy="5011738"/>
          </a:xfrm>
          <a:prstGeom prst="rect">
            <a:avLst/>
          </a:prstGeom>
          <a:noFill/>
          <a:ln w="9525">
            <a:noFill/>
            <a:miter lim="800000"/>
            <a:headEnd/>
            <a:tailEnd/>
          </a:ln>
        </p:spPr>
        <p:txBody>
          <a:bodyPr>
            <a:spAutoFit/>
          </a:bodyPr>
          <a:lstStyle/>
          <a:p>
            <a:pPr algn="ctr">
              <a:lnSpc>
                <a:spcPct val="90000"/>
              </a:lnSpc>
              <a:defRPr/>
            </a:pPr>
            <a:r>
              <a:rPr lang="en-US" sz="3200" b="1" u="sng" dirty="0"/>
              <a:t>Program to implement the Array of Structure</a:t>
            </a:r>
          </a:p>
          <a:p>
            <a:pPr algn="ctr">
              <a:lnSpc>
                <a:spcPts val="2500"/>
              </a:lnSpc>
              <a:defRPr/>
            </a:pPr>
            <a:endParaRPr lang="en-US" sz="3200" dirty="0"/>
          </a:p>
          <a:p>
            <a:pPr marL="115888">
              <a:defRPr/>
            </a:pPr>
            <a:r>
              <a:rPr lang="en-US" sz="3000" dirty="0"/>
              <a:t>    </a:t>
            </a:r>
            <a:r>
              <a:rPr lang="en-US" sz="3000" dirty="0" err="1"/>
              <a:t>printf</a:t>
            </a:r>
            <a:r>
              <a:rPr lang="en-US" sz="3000" dirty="0"/>
              <a:t> (“The salary of employee is: %f”,			         e[</a:t>
            </a:r>
            <a:r>
              <a:rPr lang="en-US" sz="3000" dirty="0" err="1"/>
              <a:t>i</a:t>
            </a:r>
            <a:r>
              <a:rPr lang="en-US" sz="3000" dirty="0"/>
              <a:t>].salary);</a:t>
            </a:r>
          </a:p>
          <a:p>
            <a:pPr marL="115888">
              <a:defRPr/>
            </a:pPr>
            <a:r>
              <a:rPr lang="en-US" sz="3000" dirty="0"/>
              <a:t>    </a:t>
            </a:r>
            <a:r>
              <a:rPr lang="en-US" sz="3000" dirty="0" err="1"/>
              <a:t>printf</a:t>
            </a:r>
            <a:r>
              <a:rPr lang="en-US" sz="3000" dirty="0"/>
              <a:t> (“The address of employee is : %s”, 			e[</a:t>
            </a:r>
            <a:r>
              <a:rPr lang="en-US" sz="3000" dirty="0" err="1"/>
              <a:t>i</a:t>
            </a:r>
            <a:r>
              <a:rPr lang="en-US" sz="3000" dirty="0"/>
              <a:t>].address);</a:t>
            </a:r>
          </a:p>
          <a:p>
            <a:pPr>
              <a:defRPr/>
            </a:pPr>
            <a:r>
              <a:rPr lang="en-US" sz="3000" dirty="0"/>
              <a:t>     </a:t>
            </a:r>
            <a:r>
              <a:rPr lang="en-US" sz="3000" dirty="0" err="1"/>
              <a:t>printf</a:t>
            </a:r>
            <a:r>
              <a:rPr lang="en-US" sz="3000" dirty="0"/>
              <a:t> (“The department of employee is : %d”, 			e[</a:t>
            </a:r>
            <a:r>
              <a:rPr lang="en-US" sz="3000" dirty="0" err="1"/>
              <a:t>i</a:t>
            </a:r>
            <a:r>
              <a:rPr lang="en-US" sz="3000" dirty="0"/>
              <a:t>].</a:t>
            </a:r>
            <a:r>
              <a:rPr lang="en-US" sz="3000" dirty="0" err="1"/>
              <a:t>dept_no</a:t>
            </a:r>
            <a:r>
              <a:rPr lang="en-US" sz="3000" dirty="0"/>
              <a:t>);</a:t>
            </a:r>
          </a:p>
          <a:p>
            <a:pPr>
              <a:defRPr/>
            </a:pPr>
            <a:r>
              <a:rPr lang="en-US" sz="3000" dirty="0"/>
              <a:t>     </a:t>
            </a:r>
            <a:r>
              <a:rPr lang="en-US" sz="3000" dirty="0" err="1"/>
              <a:t>printf</a:t>
            </a:r>
            <a:r>
              <a:rPr lang="en-US" sz="3000" dirty="0"/>
              <a:t> (“The age of employee is : %d”, e[</a:t>
            </a:r>
            <a:r>
              <a:rPr lang="en-US" sz="3000" dirty="0" err="1"/>
              <a:t>i</a:t>
            </a:r>
            <a:r>
              <a:rPr lang="en-US" sz="3000" dirty="0"/>
              <a:t>].age);</a:t>
            </a:r>
          </a:p>
          <a:p>
            <a:pPr>
              <a:defRPr/>
            </a:pPr>
            <a:r>
              <a:rPr lang="en-US" sz="3000" dirty="0"/>
              <a:t>     } </a:t>
            </a:r>
          </a:p>
          <a:p>
            <a:pPr>
              <a:defRPr/>
            </a:pPr>
            <a:r>
              <a:rPr lang="en-US" sz="3000" dirty="0"/>
              <a:t>}</a:t>
            </a:r>
          </a:p>
        </p:txBody>
      </p:sp>
      <p:sp>
        <p:nvSpPr>
          <p:cNvPr id="2" name="Footer Placeholder 1"/>
          <p:cNvSpPr>
            <a:spLocks noGrp="1"/>
          </p:cNvSpPr>
          <p:nvPr>
            <p:ph type="ftr" sz="quarter" idx="11"/>
          </p:nvPr>
        </p:nvSpPr>
        <p:spPr/>
        <p:txBody>
          <a:bodyPr/>
          <a:lstStyle/>
          <a:p>
            <a:pPr>
              <a:defRPr/>
            </a:pPr>
            <a:r>
              <a:rPr lang="en-US"/>
              <a:t>Module 4 Structure</a:t>
            </a:r>
          </a:p>
        </p:txBody>
      </p:sp>
      <p:sp>
        <p:nvSpPr>
          <p:cNvPr id="3" name="Slide Number Placeholder 2"/>
          <p:cNvSpPr>
            <a:spLocks noGrp="1"/>
          </p:cNvSpPr>
          <p:nvPr>
            <p:ph type="sldNum" sz="quarter" idx="12"/>
          </p:nvPr>
        </p:nvSpPr>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8F6E8B4C-3B4E-462C-A8B8-621623CD3817}" type="slidenum">
              <a:rPr lang="en-US" altLang="en-US">
                <a:solidFill>
                  <a:srgbClr val="B5A788"/>
                </a:solidFill>
              </a:rPr>
              <a:pPr/>
              <a:t>38</a:t>
            </a:fld>
            <a:endParaRPr lang="en-US" altLang="en-US">
              <a:solidFill>
                <a:srgbClr val="B5A788"/>
              </a:solidFill>
            </a:endParaRPr>
          </a:p>
        </p:txBody>
      </p:sp>
    </p:spTree>
    <p:extLst>
      <p:ext uri="{BB962C8B-B14F-4D97-AF65-F5344CB8AC3E}">
        <p14:creationId xmlns:p14="http://schemas.microsoft.com/office/powerpoint/2010/main" val="3317147219"/>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1676400" y="157164"/>
            <a:ext cx="8763000" cy="5919787"/>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altLang="en-US" sz="3200" b="1" u="sng" dirty="0"/>
              <a:t>Structures within Structures</a:t>
            </a:r>
          </a:p>
          <a:p>
            <a:pPr eaLnBrk="1" hangingPunct="1">
              <a:lnSpc>
                <a:spcPts val="2600"/>
              </a:lnSpc>
              <a:defRPr/>
            </a:pPr>
            <a:endParaRPr lang="en-US" altLang="en-US" sz="3200" b="1" u="sng" dirty="0"/>
          </a:p>
          <a:p>
            <a:pPr eaLnBrk="1" hangingPunct="1">
              <a:lnSpc>
                <a:spcPts val="2600"/>
              </a:lnSpc>
              <a:defRPr/>
            </a:pPr>
            <a:endParaRPr lang="en-US" altLang="en-US" sz="3200" b="1" u="sng" dirty="0"/>
          </a:p>
          <a:p>
            <a:pPr eaLnBrk="1" hangingPunct="1">
              <a:lnSpc>
                <a:spcPts val="2600"/>
              </a:lnSpc>
              <a:defRPr/>
            </a:pPr>
            <a:endParaRPr lang="en-US" altLang="en-US" sz="3200" b="1" u="sng" dirty="0"/>
          </a:p>
          <a:p>
            <a:pPr eaLnBrk="1" hangingPunct="1">
              <a:lnSpc>
                <a:spcPts val="2600"/>
              </a:lnSpc>
              <a:defRPr/>
            </a:pPr>
            <a:endParaRPr lang="en-US" altLang="en-US" sz="3200" dirty="0"/>
          </a:p>
          <a:p>
            <a:pPr algn="just" eaLnBrk="1" hangingPunct="1">
              <a:lnSpc>
                <a:spcPts val="2600"/>
              </a:lnSpc>
              <a:defRPr/>
            </a:pPr>
            <a:r>
              <a:rPr lang="en-US" altLang="en-US" sz="3200" dirty="0"/>
              <a:t>Two ways to create nested structures:</a:t>
            </a:r>
          </a:p>
          <a:p>
            <a:pPr algn="just" eaLnBrk="1" hangingPunct="1">
              <a:lnSpc>
                <a:spcPts val="2600"/>
              </a:lnSpc>
              <a:defRPr/>
            </a:pPr>
            <a:endParaRPr lang="en-US" altLang="en-US" sz="3200" dirty="0"/>
          </a:p>
          <a:p>
            <a:pPr marL="514350" indent="-514350" algn="just" eaLnBrk="1" hangingPunct="1">
              <a:lnSpc>
                <a:spcPts val="2600"/>
              </a:lnSpc>
              <a:buFontTx/>
              <a:buAutoNum type="arabicPeriod"/>
              <a:defRPr/>
            </a:pPr>
            <a:endParaRPr lang="en-US" altLang="en-US" sz="3200" dirty="0"/>
          </a:p>
          <a:p>
            <a:pPr marL="514350" indent="-514350" algn="just" eaLnBrk="1" hangingPunct="1">
              <a:lnSpc>
                <a:spcPts val="2600"/>
              </a:lnSpc>
              <a:buFontTx/>
              <a:buAutoNum type="arabicPeriod"/>
              <a:defRPr/>
            </a:pPr>
            <a:endParaRPr lang="en-US" altLang="en-US" sz="3200" dirty="0"/>
          </a:p>
          <a:p>
            <a:pPr marL="514350" indent="-514350" algn="just" eaLnBrk="1" hangingPunct="1">
              <a:lnSpc>
                <a:spcPts val="2600"/>
              </a:lnSpc>
              <a:buFontTx/>
              <a:buAutoNum type="arabicPeriod"/>
              <a:defRPr/>
            </a:pPr>
            <a:r>
              <a:rPr lang="en-US" altLang="en-US" sz="3200" dirty="0"/>
              <a:t>Declaring a structure inside another structure</a:t>
            </a:r>
          </a:p>
          <a:p>
            <a:pPr marL="514350" indent="-514350" algn="just" eaLnBrk="1" hangingPunct="1">
              <a:lnSpc>
                <a:spcPts val="2600"/>
              </a:lnSpc>
              <a:buFontTx/>
              <a:buAutoNum type="arabicPeriod"/>
              <a:defRPr/>
            </a:pPr>
            <a:endParaRPr lang="en-US" altLang="en-US" sz="3200" dirty="0"/>
          </a:p>
          <a:p>
            <a:pPr marL="514350" indent="-514350" algn="just" eaLnBrk="1" hangingPunct="1">
              <a:lnSpc>
                <a:spcPts val="2600"/>
              </a:lnSpc>
              <a:buFontTx/>
              <a:buAutoNum type="arabicPeriod"/>
              <a:defRPr/>
            </a:pPr>
            <a:endParaRPr lang="en-US" altLang="en-US" sz="3200" dirty="0"/>
          </a:p>
          <a:p>
            <a:pPr marL="514350" indent="-514350" algn="just" eaLnBrk="1" hangingPunct="1">
              <a:lnSpc>
                <a:spcPts val="2600"/>
              </a:lnSpc>
              <a:buFontTx/>
              <a:buAutoNum type="arabicPeriod"/>
              <a:defRPr/>
            </a:pPr>
            <a:r>
              <a:rPr lang="en-US" altLang="en-US" sz="3200" dirty="0"/>
              <a:t>Having structure as data member inside another structure</a:t>
            </a:r>
          </a:p>
          <a:p>
            <a:pPr marL="514350" indent="-514350" algn="just" eaLnBrk="1" hangingPunct="1">
              <a:lnSpc>
                <a:spcPts val="2600"/>
              </a:lnSpc>
              <a:buFontTx/>
              <a:buAutoNum type="arabicPeriod"/>
              <a:defRPr/>
            </a:pPr>
            <a:endParaRPr lang="en-US" altLang="en-US" sz="3200" dirty="0"/>
          </a:p>
          <a:p>
            <a:pPr marL="514350" indent="-514350" algn="just" eaLnBrk="1" hangingPunct="1">
              <a:lnSpc>
                <a:spcPts val="2600"/>
              </a:lnSpc>
              <a:buFontTx/>
              <a:buAutoNum type="arabicPeriod"/>
              <a:defRPr/>
            </a:pPr>
            <a:endParaRPr lang="en-US" altLang="en-US" sz="3200" dirty="0"/>
          </a:p>
        </p:txBody>
      </p:sp>
      <p:sp>
        <p:nvSpPr>
          <p:cNvPr id="2" name="Footer Placeholder 1"/>
          <p:cNvSpPr>
            <a:spLocks noGrp="1"/>
          </p:cNvSpPr>
          <p:nvPr>
            <p:ph type="ftr" sz="quarter" idx="11"/>
          </p:nvPr>
        </p:nvSpPr>
        <p:spPr/>
        <p:txBody>
          <a:bodyPr/>
          <a:lstStyle/>
          <a:p>
            <a:pPr>
              <a:defRPr/>
            </a:pPr>
            <a:r>
              <a:rPr lang="en-US"/>
              <a:t>Module 4 Structure</a:t>
            </a:r>
          </a:p>
        </p:txBody>
      </p:sp>
      <p:sp>
        <p:nvSpPr>
          <p:cNvPr id="3" name="Slide Number Placeholder 2"/>
          <p:cNvSpPr>
            <a:spLocks noGrp="1"/>
          </p:cNvSpPr>
          <p:nvPr>
            <p:ph type="sldNum" sz="quarter" idx="12"/>
          </p:nvPr>
        </p:nvSpPr>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F29D367D-0D74-4159-BF82-70B923DFF2A2}" type="slidenum">
              <a:rPr lang="en-US" altLang="en-US">
                <a:solidFill>
                  <a:srgbClr val="B5A788"/>
                </a:solidFill>
              </a:rPr>
              <a:pPr/>
              <a:t>39</a:t>
            </a:fld>
            <a:endParaRPr lang="en-US" altLang="en-US">
              <a:solidFill>
                <a:srgbClr val="B5A788"/>
              </a:solidFill>
            </a:endParaRPr>
          </a:p>
        </p:txBody>
      </p:sp>
    </p:spTree>
    <p:extLst>
      <p:ext uri="{BB962C8B-B14F-4D97-AF65-F5344CB8AC3E}">
        <p14:creationId xmlns:p14="http://schemas.microsoft.com/office/powerpoint/2010/main" val="20841310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r>
              <a:rPr lang="en-US" smtClean="0"/>
              <a:t>Initializing 2-D arrays</a:t>
            </a:r>
          </a:p>
        </p:txBody>
      </p:sp>
      <p:sp>
        <p:nvSpPr>
          <p:cNvPr id="295939" name="Rectangle 3"/>
          <p:cNvSpPr>
            <a:spLocks noGrp="1" noChangeArrowheads="1"/>
          </p:cNvSpPr>
          <p:nvPr>
            <p:ph type="body" idx="1"/>
          </p:nvPr>
        </p:nvSpPr>
        <p:spPr/>
        <p:txBody>
          <a:bodyPr/>
          <a:lstStyle/>
          <a:p>
            <a:pPr>
              <a:lnSpc>
                <a:spcPct val="90000"/>
              </a:lnSpc>
            </a:pPr>
            <a:r>
              <a:rPr lang="en-US" smtClean="0"/>
              <a:t>Ex: </a:t>
            </a:r>
          </a:p>
          <a:p>
            <a:pPr>
              <a:lnSpc>
                <a:spcPct val="90000"/>
              </a:lnSpc>
              <a:buFont typeface="Wingdings" pitchFamily="2" charset="2"/>
              <a:buNone/>
            </a:pPr>
            <a:r>
              <a:rPr lang="en-US" smtClean="0"/>
              <a:t>int table[3][2]={1,3,5,7,9,-1};</a:t>
            </a:r>
          </a:p>
          <a:p>
            <a:pPr>
              <a:lnSpc>
                <a:spcPct val="90000"/>
              </a:lnSpc>
              <a:buFont typeface="Wingdings" pitchFamily="2" charset="2"/>
              <a:buNone/>
            </a:pPr>
            <a:r>
              <a:rPr lang="en-US" smtClean="0"/>
              <a:t>int table[3][2]={{1,3},{5,7},{9,-1}};</a:t>
            </a:r>
          </a:p>
          <a:p>
            <a:pPr>
              <a:lnSpc>
                <a:spcPct val="90000"/>
              </a:lnSpc>
              <a:buFont typeface="Wingdings" pitchFamily="2" charset="2"/>
              <a:buNone/>
            </a:pPr>
            <a:r>
              <a:rPr lang="en-US" smtClean="0"/>
              <a:t>int table[3][2]={</a:t>
            </a:r>
          </a:p>
          <a:p>
            <a:pPr>
              <a:lnSpc>
                <a:spcPct val="90000"/>
              </a:lnSpc>
              <a:buFont typeface="Wingdings" pitchFamily="2" charset="2"/>
              <a:buNone/>
            </a:pPr>
            <a:r>
              <a:rPr lang="en-US" smtClean="0"/>
              <a:t>					{1,3},</a:t>
            </a:r>
          </a:p>
          <a:p>
            <a:pPr>
              <a:lnSpc>
                <a:spcPct val="90000"/>
              </a:lnSpc>
              <a:buFont typeface="Wingdings" pitchFamily="2" charset="2"/>
              <a:buNone/>
            </a:pPr>
            <a:r>
              <a:rPr lang="en-US" smtClean="0"/>
              <a:t>					{5,7},</a:t>
            </a:r>
          </a:p>
          <a:p>
            <a:pPr>
              <a:lnSpc>
                <a:spcPct val="90000"/>
              </a:lnSpc>
              <a:buFont typeface="Wingdings" pitchFamily="2" charset="2"/>
              <a:buNone/>
            </a:pPr>
            <a:r>
              <a:rPr lang="en-US" smtClean="0"/>
              <a:t>					{9,-1}</a:t>
            </a:r>
          </a:p>
          <a:p>
            <a:pPr>
              <a:lnSpc>
                <a:spcPct val="90000"/>
              </a:lnSpc>
              <a:buFont typeface="Wingdings" pitchFamily="2" charset="2"/>
              <a:buNone/>
            </a:pPr>
            <a:r>
              <a:rPr lang="en-US" smtClean="0"/>
              <a:t>				    };</a:t>
            </a:r>
          </a:p>
          <a:p>
            <a:pPr>
              <a:lnSpc>
                <a:spcPct val="90000"/>
              </a:lnSpc>
              <a:buFont typeface="Wingdings" pitchFamily="2" charset="2"/>
              <a:buNone/>
            </a:pPr>
            <a:endParaRPr lang="en-US" smtClean="0"/>
          </a:p>
          <a:p>
            <a:pPr>
              <a:lnSpc>
                <a:spcPct val="90000"/>
              </a:lnSpc>
              <a:buFont typeface="Wingdings" pitchFamily="2" charset="2"/>
              <a:buNone/>
            </a:pPr>
            <a:endParaRPr lang="en-US" smtClean="0"/>
          </a:p>
        </p:txBody>
      </p:sp>
    </p:spTree>
    <p:extLst>
      <p:ext uri="{BB962C8B-B14F-4D97-AF65-F5344CB8AC3E}">
        <p14:creationId xmlns:p14="http://schemas.microsoft.com/office/powerpoint/2010/main" val="10462841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Module 4 Structure</a:t>
            </a:r>
          </a:p>
        </p:txBody>
      </p:sp>
      <p:sp>
        <p:nvSpPr>
          <p:cNvPr id="33795" name="Rectangle 3"/>
          <p:cNvSpPr>
            <a:spLocks noChangeArrowheads="1"/>
          </p:cNvSpPr>
          <p:nvPr/>
        </p:nvSpPr>
        <p:spPr bwMode="auto">
          <a:xfrm>
            <a:off x="2478088" y="762000"/>
            <a:ext cx="7391400" cy="521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algn="just">
              <a:lnSpc>
                <a:spcPct val="120000"/>
              </a:lnSpc>
            </a:pPr>
            <a:r>
              <a:rPr lang="en-US" altLang="en-US" sz="2800"/>
              <a:t>struct &lt;struct_name&gt;</a:t>
            </a:r>
          </a:p>
          <a:p>
            <a:pPr algn="just">
              <a:lnSpc>
                <a:spcPct val="120000"/>
              </a:lnSpc>
            </a:pPr>
            <a:r>
              <a:rPr lang="en-US" altLang="en-US" sz="2800"/>
              <a:t>{</a:t>
            </a:r>
          </a:p>
          <a:p>
            <a:pPr algn="just">
              <a:lnSpc>
                <a:spcPct val="120000"/>
              </a:lnSpc>
            </a:pPr>
            <a:r>
              <a:rPr lang="en-US" altLang="en-US" sz="2800"/>
              <a:t>&lt;data_type&gt; &lt;variable_name&gt;;</a:t>
            </a:r>
          </a:p>
          <a:p>
            <a:pPr algn="just">
              <a:lnSpc>
                <a:spcPct val="120000"/>
              </a:lnSpc>
            </a:pPr>
            <a:r>
              <a:rPr lang="en-US" altLang="en-US" sz="2800"/>
              <a:t>	struct &lt;struct_name&gt;</a:t>
            </a:r>
          </a:p>
          <a:p>
            <a:pPr algn="just">
              <a:lnSpc>
                <a:spcPct val="120000"/>
              </a:lnSpc>
            </a:pPr>
            <a:r>
              <a:rPr lang="en-US" altLang="en-US" sz="2800"/>
              <a:t>	 { </a:t>
            </a:r>
          </a:p>
          <a:p>
            <a:pPr algn="just">
              <a:lnSpc>
                <a:spcPct val="120000"/>
              </a:lnSpc>
            </a:pPr>
            <a:r>
              <a:rPr lang="en-US" altLang="en-US" sz="2800"/>
              <a:t>		&lt;data_type&gt; &lt;variable_name&gt;;</a:t>
            </a:r>
          </a:p>
          <a:p>
            <a:pPr algn="just">
              <a:lnSpc>
                <a:spcPct val="120000"/>
              </a:lnSpc>
            </a:pPr>
            <a:r>
              <a:rPr lang="en-US" altLang="en-US" sz="2800"/>
              <a:t>	              ……..</a:t>
            </a:r>
          </a:p>
          <a:p>
            <a:pPr algn="just">
              <a:lnSpc>
                <a:spcPct val="120000"/>
              </a:lnSpc>
            </a:pPr>
            <a:r>
              <a:rPr lang="en-US" altLang="en-US" sz="2800"/>
              <a:t>	  }&lt;struct_variable&gt;;</a:t>
            </a:r>
          </a:p>
          <a:p>
            <a:pPr algn="just">
              <a:lnSpc>
                <a:spcPct val="120000"/>
              </a:lnSpc>
            </a:pPr>
            <a:r>
              <a:rPr lang="en-US" altLang="en-US" sz="2800"/>
              <a:t> &lt;data_type&gt; &lt;variable_name&gt;;</a:t>
            </a:r>
          </a:p>
          <a:p>
            <a:pPr algn="just">
              <a:lnSpc>
                <a:spcPct val="120000"/>
              </a:lnSpc>
            </a:pPr>
            <a:r>
              <a:rPr lang="en-US" altLang="en-US" sz="2800"/>
              <a:t>};</a:t>
            </a:r>
          </a:p>
        </p:txBody>
      </p:sp>
      <p:sp>
        <p:nvSpPr>
          <p:cNvPr id="5" name="Slide Number Placeholder 4"/>
          <p:cNvSpPr>
            <a:spLocks noGrp="1"/>
          </p:cNvSpPr>
          <p:nvPr>
            <p:ph type="sldNum" sz="quarter" idx="12"/>
          </p:nvPr>
        </p:nvSpPr>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CE4FFC00-7B5B-4AC7-9010-1BD76BBD1564}" type="slidenum">
              <a:rPr lang="en-US" altLang="en-US">
                <a:solidFill>
                  <a:srgbClr val="B5A788"/>
                </a:solidFill>
              </a:rPr>
              <a:pPr/>
              <a:t>40</a:t>
            </a:fld>
            <a:endParaRPr lang="en-US" altLang="en-US">
              <a:solidFill>
                <a:srgbClr val="B5A788"/>
              </a:solidFill>
            </a:endParaRPr>
          </a:p>
        </p:txBody>
      </p:sp>
    </p:spTree>
    <p:extLst>
      <p:ext uri="{BB962C8B-B14F-4D97-AF65-F5344CB8AC3E}">
        <p14:creationId xmlns:p14="http://schemas.microsoft.com/office/powerpoint/2010/main" val="3003855354"/>
      </p:ext>
    </p:extLst>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1676400" y="76200"/>
            <a:ext cx="8686800" cy="698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algn="ctr"/>
            <a:r>
              <a:rPr lang="en-US" altLang="en-US" sz="3200" b="1" u="sng">
                <a:latin typeface="Arial" panose="020B0604020202020204" pitchFamily="34" charset="0"/>
              </a:rPr>
              <a:t>Example of Structure within Structure</a:t>
            </a:r>
          </a:p>
          <a:p>
            <a:pPr algn="ctr">
              <a:lnSpc>
                <a:spcPts val="2900"/>
              </a:lnSpc>
            </a:pPr>
            <a:endParaRPr lang="en-US" altLang="en-US" sz="3200" b="1" u="sng">
              <a:latin typeface="Arial" panose="020B0604020202020204" pitchFamily="34" charset="0"/>
            </a:endParaRPr>
          </a:p>
          <a:p>
            <a:r>
              <a:rPr lang="en-US" altLang="en-US" sz="3200">
                <a:latin typeface="Arial" panose="020B0604020202020204" pitchFamily="34" charset="0"/>
              </a:rPr>
              <a:t>The structure of Employee is declared as</a:t>
            </a:r>
          </a:p>
          <a:p>
            <a:r>
              <a:rPr lang="en-US" altLang="en-US" sz="3200">
                <a:latin typeface="Arial" panose="020B0604020202020204" pitchFamily="34" charset="0"/>
              </a:rPr>
              <a:t> struct employee</a:t>
            </a:r>
          </a:p>
          <a:p>
            <a:r>
              <a:rPr lang="en-US" altLang="en-US" sz="3200">
                <a:latin typeface="Arial" panose="020B0604020202020204" pitchFamily="34" charset="0"/>
              </a:rPr>
              <a:t>  {  int  emp_id;</a:t>
            </a:r>
          </a:p>
          <a:p>
            <a:r>
              <a:rPr lang="en-US" altLang="en-US" sz="3200">
                <a:latin typeface="Arial" panose="020B0604020202020204" pitchFamily="34" charset="0"/>
              </a:rPr>
              <a:t>     char name[20];</a:t>
            </a:r>
          </a:p>
          <a:p>
            <a:r>
              <a:rPr lang="en-US" altLang="en-US" sz="3200">
                <a:latin typeface="Arial" panose="020B0604020202020204" pitchFamily="34" charset="0"/>
              </a:rPr>
              <a:t>     float salary;</a:t>
            </a:r>
          </a:p>
          <a:p>
            <a:r>
              <a:rPr lang="en-US" altLang="en-US" sz="3200">
                <a:latin typeface="Arial" panose="020B0604020202020204" pitchFamily="34" charset="0"/>
              </a:rPr>
              <a:t>     int dept_no;</a:t>
            </a:r>
          </a:p>
          <a:p>
            <a:r>
              <a:rPr lang="en-US" altLang="en-US" sz="3200">
                <a:latin typeface="Arial" panose="020B0604020202020204" pitchFamily="34" charset="0"/>
              </a:rPr>
              <a:t>     struct date</a:t>
            </a:r>
          </a:p>
          <a:p>
            <a:r>
              <a:rPr lang="en-US" altLang="en-US" sz="3200">
                <a:latin typeface="Arial" panose="020B0604020202020204" pitchFamily="34" charset="0"/>
              </a:rPr>
              <a:t>	{    int day;</a:t>
            </a:r>
          </a:p>
          <a:p>
            <a:r>
              <a:rPr lang="en-US" altLang="en-US" sz="3200">
                <a:latin typeface="Arial" panose="020B0604020202020204" pitchFamily="34" charset="0"/>
              </a:rPr>
              <a:t>	     int month;</a:t>
            </a:r>
          </a:p>
          <a:p>
            <a:r>
              <a:rPr lang="en-US" altLang="en-US" sz="3200">
                <a:latin typeface="Arial" panose="020B0604020202020204" pitchFamily="34" charset="0"/>
              </a:rPr>
              <a:t>	     int year;</a:t>
            </a:r>
          </a:p>
          <a:p>
            <a:r>
              <a:rPr lang="en-US" altLang="en-US" sz="3200">
                <a:latin typeface="Arial" panose="020B0604020202020204" pitchFamily="34" charset="0"/>
              </a:rPr>
              <a:t>	}doj;   </a:t>
            </a:r>
          </a:p>
          <a:p>
            <a:r>
              <a:rPr lang="en-US" altLang="en-US" sz="3200">
                <a:latin typeface="Arial" panose="020B0604020202020204" pitchFamily="34" charset="0"/>
              </a:rPr>
              <a:t>}e1;  </a:t>
            </a:r>
          </a:p>
        </p:txBody>
      </p:sp>
      <p:sp>
        <p:nvSpPr>
          <p:cNvPr id="2" name="Footer Placeholder 1"/>
          <p:cNvSpPr>
            <a:spLocks noGrp="1"/>
          </p:cNvSpPr>
          <p:nvPr>
            <p:ph type="ftr" sz="quarter" idx="11"/>
          </p:nvPr>
        </p:nvSpPr>
        <p:spPr/>
        <p:txBody>
          <a:bodyPr/>
          <a:lstStyle/>
          <a:p>
            <a:pPr>
              <a:defRPr/>
            </a:pPr>
            <a:r>
              <a:rPr lang="en-US"/>
              <a:t>Module 4 Structure</a:t>
            </a:r>
          </a:p>
        </p:txBody>
      </p:sp>
      <p:sp>
        <p:nvSpPr>
          <p:cNvPr id="3" name="Slide Number Placeholder 2"/>
          <p:cNvSpPr>
            <a:spLocks noGrp="1"/>
          </p:cNvSpPr>
          <p:nvPr>
            <p:ph type="sldNum" sz="quarter" idx="12"/>
          </p:nvPr>
        </p:nvSpPr>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3BE72023-51EE-4777-8B70-45020B7F12D4}" type="slidenum">
              <a:rPr lang="en-US" altLang="en-US">
                <a:solidFill>
                  <a:srgbClr val="B5A788"/>
                </a:solidFill>
              </a:rPr>
              <a:pPr/>
              <a:t>41</a:t>
            </a:fld>
            <a:endParaRPr lang="en-US" altLang="en-US">
              <a:solidFill>
                <a:srgbClr val="B5A788"/>
              </a:solidFill>
            </a:endParaRPr>
          </a:p>
        </p:txBody>
      </p:sp>
    </p:spTree>
    <p:extLst>
      <p:ext uri="{BB962C8B-B14F-4D97-AF65-F5344CB8AC3E}">
        <p14:creationId xmlns:p14="http://schemas.microsoft.com/office/powerpoint/2010/main" val="2378611718"/>
      </p:ext>
    </p:extLst>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1676400" y="134938"/>
            <a:ext cx="8686800"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algn="ctr"/>
            <a:r>
              <a:rPr lang="en-US" altLang="en-US" sz="3200" b="1" u="sng">
                <a:latin typeface="Arial" panose="020B0604020202020204" pitchFamily="34" charset="0"/>
              </a:rPr>
              <a:t>Accessing Structures within Structures</a:t>
            </a:r>
          </a:p>
          <a:p>
            <a:pPr>
              <a:lnSpc>
                <a:spcPts val="2500"/>
              </a:lnSpc>
            </a:pPr>
            <a:endParaRPr lang="en-US" altLang="en-US" sz="3200" b="1" u="sng">
              <a:latin typeface="Arial" panose="020B0604020202020204" pitchFamily="34" charset="0"/>
            </a:endParaRPr>
          </a:p>
          <a:p>
            <a:pPr algn="just">
              <a:lnSpc>
                <a:spcPct val="120000"/>
              </a:lnSpc>
            </a:pPr>
            <a:r>
              <a:rPr lang="en-US" altLang="en-US" sz="3200">
                <a:latin typeface="Arial" panose="020B0604020202020204" pitchFamily="34" charset="0"/>
              </a:rPr>
              <a:t>The data member of structure within structure is accessed by using two period (.) symbol. </a:t>
            </a:r>
          </a:p>
          <a:p>
            <a:pPr algn="just">
              <a:lnSpc>
                <a:spcPct val="120000"/>
              </a:lnSpc>
            </a:pPr>
            <a:endParaRPr lang="en-US" altLang="en-US" sz="3200">
              <a:latin typeface="Arial" panose="020B0604020202020204" pitchFamily="34" charset="0"/>
            </a:endParaRPr>
          </a:p>
          <a:p>
            <a:pPr algn="just">
              <a:lnSpc>
                <a:spcPct val="120000"/>
              </a:lnSpc>
            </a:pPr>
            <a:r>
              <a:rPr lang="en-US" altLang="en-US" sz="3200">
                <a:latin typeface="Arial" panose="020B0604020202020204" pitchFamily="34" charset="0"/>
              </a:rPr>
              <a:t>The syntax to access the structure within structure is </a:t>
            </a:r>
          </a:p>
          <a:p>
            <a:pPr algn="just">
              <a:lnSpc>
                <a:spcPct val="120000"/>
              </a:lnSpc>
            </a:pPr>
            <a:endParaRPr lang="en-US" altLang="en-US" sz="3200">
              <a:latin typeface="Arial" panose="020B0604020202020204" pitchFamily="34" charset="0"/>
            </a:endParaRPr>
          </a:p>
          <a:p>
            <a:pPr algn="just">
              <a:lnSpc>
                <a:spcPct val="120000"/>
              </a:lnSpc>
            </a:pPr>
            <a:r>
              <a:rPr lang="en-US" altLang="en-US" sz="3200">
                <a:latin typeface="Arial" panose="020B0604020202020204" pitchFamily="34" charset="0"/>
              </a:rPr>
              <a:t>struct _var. nested_struct_var. struct_member;</a:t>
            </a:r>
          </a:p>
        </p:txBody>
      </p:sp>
      <p:sp>
        <p:nvSpPr>
          <p:cNvPr id="2" name="Footer Placeholder 1"/>
          <p:cNvSpPr>
            <a:spLocks noGrp="1"/>
          </p:cNvSpPr>
          <p:nvPr>
            <p:ph type="ftr" sz="quarter" idx="11"/>
          </p:nvPr>
        </p:nvSpPr>
        <p:spPr/>
        <p:txBody>
          <a:bodyPr/>
          <a:lstStyle/>
          <a:p>
            <a:pPr>
              <a:defRPr/>
            </a:pPr>
            <a:r>
              <a:rPr lang="en-US"/>
              <a:t>Module 4 Structure</a:t>
            </a:r>
          </a:p>
        </p:txBody>
      </p:sp>
      <p:sp>
        <p:nvSpPr>
          <p:cNvPr id="3" name="Slide Number Placeholder 2"/>
          <p:cNvSpPr>
            <a:spLocks noGrp="1"/>
          </p:cNvSpPr>
          <p:nvPr>
            <p:ph type="sldNum" sz="quarter" idx="12"/>
          </p:nvPr>
        </p:nvSpPr>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6D972EFC-41C9-40DA-BF40-C98CE4585E7D}" type="slidenum">
              <a:rPr lang="en-US" altLang="en-US">
                <a:solidFill>
                  <a:srgbClr val="B5A788"/>
                </a:solidFill>
              </a:rPr>
              <a:pPr/>
              <a:t>42</a:t>
            </a:fld>
            <a:endParaRPr lang="en-US" altLang="en-US">
              <a:solidFill>
                <a:srgbClr val="B5A788"/>
              </a:solidFill>
            </a:endParaRPr>
          </a:p>
        </p:txBody>
      </p:sp>
    </p:spTree>
    <p:extLst>
      <p:ext uri="{BB962C8B-B14F-4D97-AF65-F5344CB8AC3E}">
        <p14:creationId xmlns:p14="http://schemas.microsoft.com/office/powerpoint/2010/main" val="21710100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Module 4 Structure</a:t>
            </a:r>
          </a:p>
        </p:txBody>
      </p:sp>
      <p:sp>
        <p:nvSpPr>
          <p:cNvPr id="36867" name="Rectangle 3"/>
          <p:cNvSpPr>
            <a:spLocks noChangeArrowheads="1"/>
          </p:cNvSpPr>
          <p:nvPr/>
        </p:nvSpPr>
        <p:spPr bwMode="auto">
          <a:xfrm>
            <a:off x="3827463" y="1524001"/>
            <a:ext cx="45720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algn="just">
              <a:lnSpc>
                <a:spcPct val="120000"/>
              </a:lnSpc>
            </a:pPr>
            <a:r>
              <a:rPr lang="en-US" altLang="en-US" sz="3200"/>
              <a:t>For Example:-</a:t>
            </a:r>
          </a:p>
          <a:p>
            <a:pPr algn="just">
              <a:lnSpc>
                <a:spcPct val="120000"/>
              </a:lnSpc>
            </a:pPr>
            <a:r>
              <a:rPr lang="en-US" altLang="en-US" sz="3200"/>
              <a:t>			e1.doj.day;</a:t>
            </a:r>
          </a:p>
          <a:p>
            <a:pPr algn="just">
              <a:lnSpc>
                <a:spcPct val="120000"/>
              </a:lnSpc>
            </a:pPr>
            <a:r>
              <a:rPr lang="en-US" altLang="en-US" sz="3200"/>
              <a:t>	e1.doj.month;</a:t>
            </a:r>
          </a:p>
          <a:p>
            <a:pPr algn="just">
              <a:lnSpc>
                <a:spcPct val="120000"/>
              </a:lnSpc>
            </a:pPr>
            <a:r>
              <a:rPr lang="en-US" altLang="en-US" sz="3200"/>
              <a:t>	e1.doj.year;</a:t>
            </a:r>
          </a:p>
        </p:txBody>
      </p:sp>
      <p:sp>
        <p:nvSpPr>
          <p:cNvPr id="5" name="Slide Number Placeholder 4"/>
          <p:cNvSpPr>
            <a:spLocks noGrp="1"/>
          </p:cNvSpPr>
          <p:nvPr>
            <p:ph type="sldNum" sz="quarter" idx="12"/>
          </p:nvPr>
        </p:nvSpPr>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B6D02EAE-C8D1-41AA-B2F8-7B78163F129C}" type="slidenum">
              <a:rPr lang="en-US" altLang="en-US">
                <a:solidFill>
                  <a:srgbClr val="B5A788"/>
                </a:solidFill>
              </a:rPr>
              <a:pPr/>
              <a:t>43</a:t>
            </a:fld>
            <a:endParaRPr lang="en-US" altLang="en-US">
              <a:solidFill>
                <a:srgbClr val="B5A788"/>
              </a:solidFill>
            </a:endParaRPr>
          </a:p>
        </p:txBody>
      </p:sp>
    </p:spTree>
    <p:extLst>
      <p:ext uri="{BB962C8B-B14F-4D97-AF65-F5344CB8AC3E}">
        <p14:creationId xmlns:p14="http://schemas.microsoft.com/office/powerpoint/2010/main" val="22750001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676400" y="134938"/>
            <a:ext cx="8763000" cy="410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algn="ctr"/>
            <a:endParaRPr lang="en-US" altLang="en-US" sz="3200" b="1" u="sng">
              <a:latin typeface="Arial" panose="020B0604020202020204" pitchFamily="34" charset="0"/>
            </a:endParaRPr>
          </a:p>
          <a:p>
            <a:pPr algn="ctr"/>
            <a:endParaRPr lang="en-US" altLang="en-US" sz="3200" b="1" u="sng">
              <a:latin typeface="Arial" panose="020B0604020202020204" pitchFamily="34" charset="0"/>
            </a:endParaRPr>
          </a:p>
          <a:p>
            <a:pPr algn="ctr"/>
            <a:endParaRPr lang="en-US" altLang="en-US" sz="3200" b="1" u="sng">
              <a:latin typeface="Arial" panose="020B0604020202020204" pitchFamily="34" charset="0"/>
            </a:endParaRPr>
          </a:p>
          <a:p>
            <a:pPr algn="ctr"/>
            <a:endParaRPr lang="en-US" altLang="en-US" sz="3200" b="1" u="sng">
              <a:latin typeface="Arial" panose="020B0604020202020204" pitchFamily="34" charset="0"/>
            </a:endParaRPr>
          </a:p>
          <a:p>
            <a:pPr algn="ctr"/>
            <a:r>
              <a:rPr lang="en-US" altLang="en-US" sz="3200" b="1" u="sng">
                <a:latin typeface="Arial" panose="020B0604020202020204" pitchFamily="34" charset="0"/>
              </a:rPr>
              <a:t>Passing Structure to Function</a:t>
            </a:r>
          </a:p>
          <a:p>
            <a:pPr>
              <a:lnSpc>
                <a:spcPts val="2500"/>
              </a:lnSpc>
            </a:pPr>
            <a:endParaRPr lang="en-US" altLang="en-US" sz="3200" b="1" u="sng">
              <a:latin typeface="Arial" panose="020B0604020202020204" pitchFamily="34" charset="0"/>
            </a:endParaRPr>
          </a:p>
          <a:p>
            <a:pPr>
              <a:lnSpc>
                <a:spcPts val="2500"/>
              </a:lnSpc>
            </a:pPr>
            <a:endParaRPr lang="en-US" altLang="en-US" sz="3200" b="1" u="sng">
              <a:latin typeface="Arial" panose="020B0604020202020204" pitchFamily="34" charset="0"/>
            </a:endParaRPr>
          </a:p>
          <a:p>
            <a:pPr>
              <a:lnSpc>
                <a:spcPts val="2500"/>
              </a:lnSpc>
            </a:pPr>
            <a:endParaRPr lang="en-US" altLang="en-US" sz="3200" b="1" u="sng">
              <a:latin typeface="Arial" panose="020B0604020202020204" pitchFamily="34" charset="0"/>
            </a:endParaRPr>
          </a:p>
          <a:p>
            <a:pPr algn="just">
              <a:lnSpc>
                <a:spcPct val="120000"/>
              </a:lnSpc>
            </a:pPr>
            <a:r>
              <a:rPr lang="en-US" altLang="en-US" sz="3200">
                <a:latin typeface="Arial" panose="020B0604020202020204" pitchFamily="34" charset="0"/>
              </a:rPr>
              <a:t> </a:t>
            </a:r>
          </a:p>
        </p:txBody>
      </p:sp>
      <p:sp>
        <p:nvSpPr>
          <p:cNvPr id="2" name="Footer Placeholder 1"/>
          <p:cNvSpPr>
            <a:spLocks noGrp="1"/>
          </p:cNvSpPr>
          <p:nvPr>
            <p:ph type="ftr" sz="quarter" idx="11"/>
          </p:nvPr>
        </p:nvSpPr>
        <p:spPr/>
        <p:txBody>
          <a:bodyPr/>
          <a:lstStyle/>
          <a:p>
            <a:pPr>
              <a:defRPr/>
            </a:pPr>
            <a:r>
              <a:rPr lang="en-US"/>
              <a:t>Module 4 Structure</a:t>
            </a:r>
          </a:p>
        </p:txBody>
      </p:sp>
      <p:sp>
        <p:nvSpPr>
          <p:cNvPr id="3" name="Slide Number Placeholder 2"/>
          <p:cNvSpPr>
            <a:spLocks noGrp="1"/>
          </p:cNvSpPr>
          <p:nvPr>
            <p:ph type="sldNum" sz="quarter" idx="12"/>
          </p:nvPr>
        </p:nvSpPr>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3946F79E-2F76-4CAD-9AF3-2BDD206E85BB}" type="slidenum">
              <a:rPr lang="en-US" altLang="en-US">
                <a:solidFill>
                  <a:srgbClr val="B5A788"/>
                </a:solidFill>
              </a:rPr>
              <a:pPr/>
              <a:t>44</a:t>
            </a:fld>
            <a:endParaRPr lang="en-US" altLang="en-US">
              <a:solidFill>
                <a:srgbClr val="B5A788"/>
              </a:solidFill>
            </a:endParaRPr>
          </a:p>
        </p:txBody>
      </p:sp>
    </p:spTree>
    <p:extLst>
      <p:ext uri="{BB962C8B-B14F-4D97-AF65-F5344CB8AC3E}">
        <p14:creationId xmlns:p14="http://schemas.microsoft.com/office/powerpoint/2010/main" val="4027762672"/>
      </p:ext>
    </p:extLst>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1752600" y="134939"/>
            <a:ext cx="8686800"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algn="ctr"/>
            <a:endParaRPr lang="en-US" altLang="en-US" sz="3200" b="1" u="sng">
              <a:latin typeface="Arial" panose="020B0604020202020204" pitchFamily="34" charset="0"/>
            </a:endParaRPr>
          </a:p>
          <a:p>
            <a:pPr algn="ctr"/>
            <a:endParaRPr lang="en-US" altLang="en-US" sz="3200" b="1" u="sng">
              <a:latin typeface="Arial" panose="020B0604020202020204" pitchFamily="34" charset="0"/>
            </a:endParaRPr>
          </a:p>
          <a:p>
            <a:pPr algn="ctr"/>
            <a:endParaRPr lang="en-US" altLang="en-US" sz="3200" b="1" u="sng">
              <a:latin typeface="Arial" panose="020B0604020202020204" pitchFamily="34" charset="0"/>
            </a:endParaRPr>
          </a:p>
          <a:p>
            <a:pPr algn="ctr"/>
            <a:endParaRPr lang="en-US" altLang="en-US" sz="3200" b="1" u="sng">
              <a:latin typeface="Arial" panose="020B0604020202020204" pitchFamily="34" charset="0"/>
            </a:endParaRPr>
          </a:p>
          <a:p>
            <a:pPr algn="ctr"/>
            <a:endParaRPr lang="en-US" altLang="en-US" sz="3200" b="1" u="sng">
              <a:latin typeface="Arial" panose="020B0604020202020204" pitchFamily="34" charset="0"/>
            </a:endParaRPr>
          </a:p>
          <a:p>
            <a:pPr algn="ctr"/>
            <a:r>
              <a:rPr lang="en-US" altLang="en-US" sz="3200" b="1" u="sng">
                <a:latin typeface="Arial" panose="020B0604020202020204" pitchFamily="34" charset="0"/>
              </a:rPr>
              <a:t>Function Returning Structure</a:t>
            </a:r>
          </a:p>
          <a:p>
            <a:pPr>
              <a:lnSpc>
                <a:spcPts val="2500"/>
              </a:lnSpc>
            </a:pPr>
            <a:endParaRPr lang="en-US" altLang="en-US" sz="3200" b="1" u="sng">
              <a:latin typeface="Arial" panose="020B0604020202020204" pitchFamily="34" charset="0"/>
            </a:endParaRPr>
          </a:p>
          <a:p>
            <a:pPr algn="just">
              <a:lnSpc>
                <a:spcPct val="120000"/>
              </a:lnSpc>
            </a:pPr>
            <a:endParaRPr lang="en-US" altLang="en-US" sz="3200">
              <a:latin typeface="Arial" panose="020B0604020202020204" pitchFamily="34" charset="0"/>
            </a:endParaRPr>
          </a:p>
        </p:txBody>
      </p:sp>
      <p:sp>
        <p:nvSpPr>
          <p:cNvPr id="2" name="Footer Placeholder 1"/>
          <p:cNvSpPr>
            <a:spLocks noGrp="1"/>
          </p:cNvSpPr>
          <p:nvPr>
            <p:ph type="ftr" sz="quarter" idx="11"/>
          </p:nvPr>
        </p:nvSpPr>
        <p:spPr/>
        <p:txBody>
          <a:bodyPr/>
          <a:lstStyle/>
          <a:p>
            <a:pPr>
              <a:defRPr/>
            </a:pPr>
            <a:r>
              <a:rPr lang="en-US"/>
              <a:t>Module 4 Structure</a:t>
            </a:r>
          </a:p>
        </p:txBody>
      </p:sp>
      <p:sp>
        <p:nvSpPr>
          <p:cNvPr id="3" name="Slide Number Placeholder 2"/>
          <p:cNvSpPr>
            <a:spLocks noGrp="1"/>
          </p:cNvSpPr>
          <p:nvPr>
            <p:ph type="sldNum" sz="quarter" idx="12"/>
          </p:nvPr>
        </p:nvSpPr>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C49CE1C3-9676-48DE-A1D4-3CA2B221942C}" type="slidenum">
              <a:rPr lang="en-US" altLang="en-US">
                <a:solidFill>
                  <a:srgbClr val="B5A788"/>
                </a:solidFill>
              </a:rPr>
              <a:pPr/>
              <a:t>45</a:t>
            </a:fld>
            <a:endParaRPr lang="en-US" altLang="en-US">
              <a:solidFill>
                <a:srgbClr val="B5A788"/>
              </a:solidFill>
            </a:endParaRPr>
          </a:p>
        </p:txBody>
      </p:sp>
    </p:spTree>
    <p:extLst>
      <p:ext uri="{BB962C8B-B14F-4D97-AF65-F5344CB8AC3E}">
        <p14:creationId xmlns:p14="http://schemas.microsoft.com/office/powerpoint/2010/main" val="13154782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1676400" y="134938"/>
            <a:ext cx="86868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algn="ctr"/>
            <a:r>
              <a:rPr lang="en-US" altLang="en-US" sz="3200" b="1" u="sng">
                <a:latin typeface="Arial" panose="020B0604020202020204" pitchFamily="34" charset="0"/>
              </a:rPr>
              <a:t>typedef</a:t>
            </a:r>
          </a:p>
          <a:p>
            <a:pPr>
              <a:lnSpc>
                <a:spcPts val="2500"/>
              </a:lnSpc>
            </a:pPr>
            <a:endParaRPr lang="en-US" altLang="en-US" sz="3200" b="1" u="sng">
              <a:latin typeface="Arial" panose="020B0604020202020204" pitchFamily="34" charset="0"/>
            </a:endParaRPr>
          </a:p>
          <a:p>
            <a:pPr algn="just">
              <a:lnSpc>
                <a:spcPct val="120000"/>
              </a:lnSpc>
            </a:pPr>
            <a:r>
              <a:rPr lang="en-US" altLang="en-US" sz="3200">
                <a:latin typeface="Arial" panose="020B0604020202020204" pitchFamily="34" charset="0"/>
              </a:rPr>
              <a:t>typedef is a keyword used to assign alternate names to existing types.</a:t>
            </a:r>
          </a:p>
          <a:p>
            <a:pPr algn="just">
              <a:lnSpc>
                <a:spcPct val="120000"/>
              </a:lnSpc>
            </a:pPr>
            <a:endParaRPr lang="en-US" altLang="en-US" sz="3200">
              <a:latin typeface="Arial" panose="020B0604020202020204" pitchFamily="34" charset="0"/>
            </a:endParaRPr>
          </a:p>
          <a:p>
            <a:pPr algn="just">
              <a:lnSpc>
                <a:spcPct val="120000"/>
              </a:lnSpc>
            </a:pPr>
            <a:r>
              <a:rPr lang="en-US" altLang="en-US" sz="3200">
                <a:latin typeface="Arial" panose="020B0604020202020204" pitchFamily="34" charset="0"/>
              </a:rPr>
              <a:t>It is mostly used with user defined data types, when names of the data types get complicated. </a:t>
            </a:r>
          </a:p>
          <a:p>
            <a:pPr algn="just">
              <a:lnSpc>
                <a:spcPct val="120000"/>
              </a:lnSpc>
            </a:pPr>
            <a:r>
              <a:rPr lang="en-US" altLang="en-US" sz="3200">
                <a:latin typeface="Arial" panose="020B0604020202020204" pitchFamily="34" charset="0"/>
              </a:rPr>
              <a:t>The syntax is</a:t>
            </a:r>
          </a:p>
          <a:p>
            <a:pPr algn="just">
              <a:lnSpc>
                <a:spcPct val="120000"/>
              </a:lnSpc>
            </a:pPr>
            <a:endParaRPr lang="en-US" altLang="en-US" sz="3200">
              <a:latin typeface="Arial" panose="020B0604020202020204" pitchFamily="34" charset="0"/>
            </a:endParaRPr>
          </a:p>
          <a:p>
            <a:pPr algn="just">
              <a:lnSpc>
                <a:spcPct val="120000"/>
              </a:lnSpc>
            </a:pPr>
            <a:r>
              <a:rPr lang="en-US" altLang="en-US" sz="3200">
                <a:latin typeface="Arial" panose="020B0604020202020204" pitchFamily="34" charset="0"/>
              </a:rPr>
              <a:t>typedef existing_name alias;</a:t>
            </a:r>
          </a:p>
        </p:txBody>
      </p:sp>
      <p:sp>
        <p:nvSpPr>
          <p:cNvPr id="2" name="Footer Placeholder 1"/>
          <p:cNvSpPr>
            <a:spLocks noGrp="1"/>
          </p:cNvSpPr>
          <p:nvPr>
            <p:ph type="ftr" sz="quarter" idx="11"/>
          </p:nvPr>
        </p:nvSpPr>
        <p:spPr/>
        <p:txBody>
          <a:bodyPr/>
          <a:lstStyle/>
          <a:p>
            <a:pPr>
              <a:defRPr/>
            </a:pPr>
            <a:r>
              <a:rPr lang="en-US"/>
              <a:t>Module 4 Structure</a:t>
            </a:r>
          </a:p>
        </p:txBody>
      </p:sp>
      <p:sp>
        <p:nvSpPr>
          <p:cNvPr id="3" name="Slide Number Placeholder 2"/>
          <p:cNvSpPr>
            <a:spLocks noGrp="1"/>
          </p:cNvSpPr>
          <p:nvPr>
            <p:ph type="sldNum" sz="quarter" idx="12"/>
          </p:nvPr>
        </p:nvSpPr>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F8859DF9-EFF2-47AC-AEB3-4B6D549BCC18}" type="slidenum">
              <a:rPr lang="en-US" altLang="en-US">
                <a:solidFill>
                  <a:srgbClr val="B5A788"/>
                </a:solidFill>
              </a:rPr>
              <a:pPr/>
              <a:t>46</a:t>
            </a:fld>
            <a:endParaRPr lang="en-US" altLang="en-US">
              <a:solidFill>
                <a:srgbClr val="B5A788"/>
              </a:solidFill>
            </a:endParaRPr>
          </a:p>
        </p:txBody>
      </p:sp>
    </p:spTree>
    <p:extLst>
      <p:ext uri="{BB962C8B-B14F-4D97-AF65-F5344CB8AC3E}">
        <p14:creationId xmlns:p14="http://schemas.microsoft.com/office/powerpoint/2010/main" val="23699494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Module 4 Structure</a:t>
            </a:r>
          </a:p>
        </p:txBody>
      </p:sp>
      <p:sp>
        <p:nvSpPr>
          <p:cNvPr id="40963" name="Rectangle 2"/>
          <p:cNvSpPr>
            <a:spLocks noChangeArrowheads="1"/>
          </p:cNvSpPr>
          <p:nvPr/>
        </p:nvSpPr>
        <p:spPr bwMode="auto">
          <a:xfrm>
            <a:off x="1676400" y="134938"/>
            <a:ext cx="8686800" cy="443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algn="ctr"/>
            <a:r>
              <a:rPr lang="en-US" altLang="en-US" sz="3200" b="1" u="sng">
                <a:latin typeface="Arial" panose="020B0604020202020204" pitchFamily="34" charset="0"/>
              </a:rPr>
              <a:t>typedef</a:t>
            </a:r>
          </a:p>
          <a:p>
            <a:pPr>
              <a:lnSpc>
                <a:spcPts val="2500"/>
              </a:lnSpc>
            </a:pPr>
            <a:endParaRPr lang="en-US" altLang="en-US" sz="3200" b="1" u="sng">
              <a:latin typeface="Arial" panose="020B0604020202020204" pitchFamily="34" charset="0"/>
            </a:endParaRPr>
          </a:p>
          <a:p>
            <a:pPr>
              <a:lnSpc>
                <a:spcPts val="2500"/>
              </a:lnSpc>
            </a:pPr>
            <a:endParaRPr lang="en-US" altLang="en-US" sz="3200" b="1" u="sng">
              <a:latin typeface="Arial" panose="020B0604020202020204" pitchFamily="34" charset="0"/>
            </a:endParaRPr>
          </a:p>
          <a:p>
            <a:pPr>
              <a:lnSpc>
                <a:spcPts val="2500"/>
              </a:lnSpc>
            </a:pPr>
            <a:r>
              <a:rPr lang="en-US" altLang="en-US" sz="3200">
                <a:latin typeface="Arial" panose="020B0604020202020204" pitchFamily="34" charset="0"/>
              </a:rPr>
              <a:t>Using typedef in structures:</a:t>
            </a:r>
          </a:p>
          <a:p>
            <a:pPr>
              <a:lnSpc>
                <a:spcPts val="2500"/>
              </a:lnSpc>
            </a:pPr>
            <a:endParaRPr lang="en-US" altLang="en-US" sz="3200">
              <a:latin typeface="Arial" panose="020B0604020202020204" pitchFamily="34" charset="0"/>
            </a:endParaRPr>
          </a:p>
          <a:p>
            <a:pPr>
              <a:lnSpc>
                <a:spcPts val="2500"/>
              </a:lnSpc>
            </a:pPr>
            <a:endParaRPr lang="en-US" altLang="en-US" sz="3200">
              <a:latin typeface="Arial" panose="020B0604020202020204" pitchFamily="34" charset="0"/>
            </a:endParaRPr>
          </a:p>
          <a:p>
            <a:pPr>
              <a:lnSpc>
                <a:spcPts val="2500"/>
              </a:lnSpc>
            </a:pPr>
            <a:r>
              <a:rPr lang="en-US" altLang="en-US" sz="3200">
                <a:latin typeface="Arial" panose="020B0604020202020204" pitchFamily="34" charset="0"/>
              </a:rPr>
              <a:t>typedef struct </a:t>
            </a:r>
            <a:r>
              <a:rPr lang="en-US" altLang="en-US" sz="3200" i="1">
                <a:latin typeface="Arial" panose="020B0604020202020204" pitchFamily="34" charset="0"/>
              </a:rPr>
              <a:t>str_name</a:t>
            </a:r>
          </a:p>
          <a:p>
            <a:pPr>
              <a:lnSpc>
                <a:spcPts val="2500"/>
              </a:lnSpc>
            </a:pPr>
            <a:r>
              <a:rPr lang="en-US" altLang="en-US" sz="3200">
                <a:latin typeface="Arial" panose="020B0604020202020204" pitchFamily="34" charset="0"/>
              </a:rPr>
              <a:t>{</a:t>
            </a:r>
            <a:br>
              <a:rPr lang="en-US" altLang="en-US" sz="3200">
                <a:latin typeface="Arial" panose="020B0604020202020204" pitchFamily="34" charset="0"/>
              </a:rPr>
            </a:br>
            <a:endParaRPr lang="en-US" altLang="en-US" sz="3200">
              <a:latin typeface="Arial" panose="020B0604020202020204" pitchFamily="34" charset="0"/>
            </a:endParaRPr>
          </a:p>
          <a:p>
            <a:pPr>
              <a:lnSpc>
                <a:spcPts val="2500"/>
              </a:lnSpc>
            </a:pPr>
            <a:r>
              <a:rPr lang="en-US" altLang="en-US" sz="3200">
                <a:latin typeface="Arial" panose="020B0604020202020204" pitchFamily="34" charset="0"/>
              </a:rPr>
              <a:t>….</a:t>
            </a:r>
          </a:p>
          <a:p>
            <a:pPr>
              <a:lnSpc>
                <a:spcPts val="2500"/>
              </a:lnSpc>
            </a:pPr>
            <a:r>
              <a:rPr lang="en-US" altLang="en-US" sz="3200">
                <a:latin typeface="Arial" panose="020B0604020202020204" pitchFamily="34" charset="0"/>
              </a:rPr>
              <a:t>…</a:t>
            </a:r>
          </a:p>
          <a:p>
            <a:pPr>
              <a:lnSpc>
                <a:spcPts val="2500"/>
              </a:lnSpc>
            </a:pPr>
            <a:endParaRPr lang="en-US" altLang="en-US" sz="3200">
              <a:latin typeface="Arial" panose="020B0604020202020204" pitchFamily="34" charset="0"/>
            </a:endParaRPr>
          </a:p>
          <a:p>
            <a:pPr>
              <a:lnSpc>
                <a:spcPts val="2500"/>
              </a:lnSpc>
            </a:pPr>
            <a:r>
              <a:rPr lang="en-US" altLang="en-US" sz="3200">
                <a:latin typeface="Arial" panose="020B0604020202020204" pitchFamily="34" charset="0"/>
              </a:rPr>
              <a:t>}</a:t>
            </a:r>
            <a:r>
              <a:rPr lang="en-US" altLang="en-US" sz="3200" i="1">
                <a:latin typeface="Arial" panose="020B0604020202020204" pitchFamily="34" charset="0"/>
              </a:rPr>
              <a:t>alias</a:t>
            </a:r>
            <a:r>
              <a:rPr lang="en-US" altLang="en-US" sz="3200">
                <a:latin typeface="Arial" panose="020B0604020202020204" pitchFamily="34" charset="0"/>
              </a:rPr>
              <a:t>;</a:t>
            </a:r>
          </a:p>
        </p:txBody>
      </p:sp>
      <p:sp>
        <p:nvSpPr>
          <p:cNvPr id="5" name="Slide Number Placeholder 4"/>
          <p:cNvSpPr>
            <a:spLocks noGrp="1"/>
          </p:cNvSpPr>
          <p:nvPr>
            <p:ph type="sldNum" sz="quarter" idx="12"/>
          </p:nvPr>
        </p:nvSpPr>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577C72E7-4A95-47DF-869B-FEFAB084F1A5}" type="slidenum">
              <a:rPr lang="en-US" altLang="en-US">
                <a:solidFill>
                  <a:srgbClr val="B5A788"/>
                </a:solidFill>
              </a:rPr>
              <a:pPr/>
              <a:t>47</a:t>
            </a:fld>
            <a:endParaRPr lang="en-US" altLang="en-US">
              <a:solidFill>
                <a:srgbClr val="B5A788"/>
              </a:solidFill>
            </a:endParaRPr>
          </a:p>
        </p:txBody>
      </p:sp>
    </p:spTree>
    <p:extLst>
      <p:ext uri="{BB962C8B-B14F-4D97-AF65-F5344CB8AC3E}">
        <p14:creationId xmlns:p14="http://schemas.microsoft.com/office/powerpoint/2010/main" val="36276069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Module 4 Structure</a:t>
            </a:r>
          </a:p>
        </p:txBody>
      </p:sp>
      <p:sp>
        <p:nvSpPr>
          <p:cNvPr id="41987" name="Rectangle 2"/>
          <p:cNvSpPr>
            <a:spLocks noChangeArrowheads="1"/>
          </p:cNvSpPr>
          <p:nvPr/>
        </p:nvSpPr>
        <p:spPr bwMode="auto">
          <a:xfrm>
            <a:off x="1973263" y="228600"/>
            <a:ext cx="8686800" cy="443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algn="ctr"/>
            <a:r>
              <a:rPr lang="en-US" altLang="en-US" sz="3200" b="1" u="sng">
                <a:latin typeface="Arial" panose="020B0604020202020204" pitchFamily="34" charset="0"/>
              </a:rPr>
              <a:t>typedef</a:t>
            </a:r>
          </a:p>
          <a:p>
            <a:pPr>
              <a:lnSpc>
                <a:spcPts val="2500"/>
              </a:lnSpc>
            </a:pPr>
            <a:endParaRPr lang="en-US" altLang="en-US" sz="3200" b="1" u="sng">
              <a:latin typeface="Arial" panose="020B0604020202020204" pitchFamily="34" charset="0"/>
            </a:endParaRPr>
          </a:p>
          <a:p>
            <a:pPr>
              <a:lnSpc>
                <a:spcPts val="2500"/>
              </a:lnSpc>
            </a:pPr>
            <a:endParaRPr lang="en-US" altLang="en-US" sz="3200" b="1" u="sng">
              <a:latin typeface="Arial" panose="020B0604020202020204" pitchFamily="34" charset="0"/>
            </a:endParaRPr>
          </a:p>
          <a:p>
            <a:pPr>
              <a:lnSpc>
                <a:spcPts val="2500"/>
              </a:lnSpc>
            </a:pPr>
            <a:r>
              <a:rPr lang="en-US" altLang="en-US" sz="3200">
                <a:latin typeface="Arial" panose="020B0604020202020204" pitchFamily="34" charset="0"/>
              </a:rPr>
              <a:t>Using typedef in structures:</a:t>
            </a:r>
          </a:p>
          <a:p>
            <a:pPr>
              <a:lnSpc>
                <a:spcPts val="2500"/>
              </a:lnSpc>
            </a:pPr>
            <a:endParaRPr lang="en-US" altLang="en-US" sz="3200">
              <a:latin typeface="Arial" panose="020B0604020202020204" pitchFamily="34" charset="0"/>
            </a:endParaRPr>
          </a:p>
          <a:p>
            <a:pPr>
              <a:lnSpc>
                <a:spcPts val="2500"/>
              </a:lnSpc>
            </a:pPr>
            <a:endParaRPr lang="en-US" altLang="en-US" sz="3200">
              <a:latin typeface="Arial" panose="020B0604020202020204" pitchFamily="34" charset="0"/>
            </a:endParaRPr>
          </a:p>
          <a:p>
            <a:pPr>
              <a:lnSpc>
                <a:spcPts val="2500"/>
              </a:lnSpc>
            </a:pPr>
            <a:r>
              <a:rPr lang="en-US" altLang="en-US" sz="3200">
                <a:latin typeface="Arial" panose="020B0604020202020204" pitchFamily="34" charset="0"/>
              </a:rPr>
              <a:t>typedef struct</a:t>
            </a:r>
            <a:endParaRPr lang="en-US" altLang="en-US" sz="3200" i="1">
              <a:latin typeface="Arial" panose="020B0604020202020204" pitchFamily="34" charset="0"/>
            </a:endParaRPr>
          </a:p>
          <a:p>
            <a:pPr>
              <a:lnSpc>
                <a:spcPts val="2500"/>
              </a:lnSpc>
            </a:pPr>
            <a:r>
              <a:rPr lang="en-US" altLang="en-US" sz="3200">
                <a:latin typeface="Arial" panose="020B0604020202020204" pitchFamily="34" charset="0"/>
              </a:rPr>
              <a:t>{</a:t>
            </a:r>
            <a:br>
              <a:rPr lang="en-US" altLang="en-US" sz="3200">
                <a:latin typeface="Arial" panose="020B0604020202020204" pitchFamily="34" charset="0"/>
              </a:rPr>
            </a:br>
            <a:endParaRPr lang="en-US" altLang="en-US" sz="3200">
              <a:latin typeface="Arial" panose="020B0604020202020204" pitchFamily="34" charset="0"/>
            </a:endParaRPr>
          </a:p>
          <a:p>
            <a:pPr>
              <a:lnSpc>
                <a:spcPts val="2500"/>
              </a:lnSpc>
            </a:pPr>
            <a:r>
              <a:rPr lang="en-US" altLang="en-US" sz="3200">
                <a:latin typeface="Arial" panose="020B0604020202020204" pitchFamily="34" charset="0"/>
              </a:rPr>
              <a:t>….</a:t>
            </a:r>
          </a:p>
          <a:p>
            <a:pPr>
              <a:lnSpc>
                <a:spcPts val="2500"/>
              </a:lnSpc>
            </a:pPr>
            <a:r>
              <a:rPr lang="en-US" altLang="en-US" sz="3200">
                <a:latin typeface="Arial" panose="020B0604020202020204" pitchFamily="34" charset="0"/>
              </a:rPr>
              <a:t>…</a:t>
            </a:r>
          </a:p>
          <a:p>
            <a:pPr>
              <a:lnSpc>
                <a:spcPts val="2500"/>
              </a:lnSpc>
            </a:pPr>
            <a:endParaRPr lang="en-US" altLang="en-US" sz="3200">
              <a:latin typeface="Arial" panose="020B0604020202020204" pitchFamily="34" charset="0"/>
            </a:endParaRPr>
          </a:p>
          <a:p>
            <a:pPr>
              <a:lnSpc>
                <a:spcPts val="2500"/>
              </a:lnSpc>
            </a:pPr>
            <a:r>
              <a:rPr lang="en-US" altLang="en-US" sz="3200">
                <a:latin typeface="Arial" panose="020B0604020202020204" pitchFamily="34" charset="0"/>
              </a:rPr>
              <a:t>}</a:t>
            </a:r>
            <a:r>
              <a:rPr lang="en-US" altLang="en-US" sz="3200" i="1">
                <a:latin typeface="Arial" panose="020B0604020202020204" pitchFamily="34" charset="0"/>
              </a:rPr>
              <a:t>alias</a:t>
            </a:r>
            <a:r>
              <a:rPr lang="en-US" altLang="en-US" sz="3200">
                <a:latin typeface="Arial" panose="020B0604020202020204" pitchFamily="34" charset="0"/>
              </a:rPr>
              <a:t>;</a:t>
            </a:r>
          </a:p>
        </p:txBody>
      </p:sp>
      <p:sp>
        <p:nvSpPr>
          <p:cNvPr id="5" name="Slide Number Placeholder 4"/>
          <p:cNvSpPr>
            <a:spLocks noGrp="1"/>
          </p:cNvSpPr>
          <p:nvPr>
            <p:ph type="sldNum" sz="quarter" idx="12"/>
          </p:nvPr>
        </p:nvSpPr>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55BEDF7B-A399-465E-9AB6-019B9C2CD5BA}" type="slidenum">
              <a:rPr lang="en-US" altLang="en-US">
                <a:solidFill>
                  <a:srgbClr val="B5A788"/>
                </a:solidFill>
              </a:rPr>
              <a:pPr/>
              <a:t>48</a:t>
            </a:fld>
            <a:endParaRPr lang="en-US" altLang="en-US">
              <a:solidFill>
                <a:srgbClr val="B5A788"/>
              </a:solidFill>
            </a:endParaRPr>
          </a:p>
        </p:txBody>
      </p:sp>
    </p:spTree>
    <p:extLst>
      <p:ext uri="{BB962C8B-B14F-4D97-AF65-F5344CB8AC3E}">
        <p14:creationId xmlns:p14="http://schemas.microsoft.com/office/powerpoint/2010/main" val="30354823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1676400" y="134939"/>
            <a:ext cx="8686800"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algn="ctr"/>
            <a:r>
              <a:rPr lang="en-US" altLang="en-US" sz="3200" b="1" u="sng">
                <a:latin typeface="Arial" panose="020B0604020202020204" pitchFamily="34" charset="0"/>
              </a:rPr>
              <a:t>Pointers and Structures</a:t>
            </a:r>
          </a:p>
          <a:p>
            <a:pPr>
              <a:lnSpc>
                <a:spcPts val="2500"/>
              </a:lnSpc>
            </a:pPr>
            <a:endParaRPr lang="en-US" altLang="en-US" sz="3200" b="1" u="sng">
              <a:latin typeface="Arial" panose="020B0604020202020204" pitchFamily="34" charset="0"/>
            </a:endParaRPr>
          </a:p>
          <a:p>
            <a:pPr algn="just">
              <a:lnSpc>
                <a:spcPct val="120000"/>
              </a:lnSpc>
            </a:pPr>
            <a:r>
              <a:rPr lang="en-US" altLang="en-US" sz="3200">
                <a:latin typeface="Arial" panose="020B0604020202020204" pitchFamily="34" charset="0"/>
              </a:rPr>
              <a:t>C language can define a pointer variable of structure type. The pointer variable to structure variable is declared by using same syntax to define a pointer variable of data type. The syntax to define the pointer to structure </a:t>
            </a:r>
          </a:p>
          <a:p>
            <a:pPr algn="just">
              <a:lnSpc>
                <a:spcPct val="120000"/>
              </a:lnSpc>
            </a:pPr>
            <a:r>
              <a:rPr lang="en-US" altLang="en-US" sz="3200">
                <a:latin typeface="Arial" panose="020B0604020202020204" pitchFamily="34" charset="0"/>
              </a:rPr>
              <a:t> struct &lt;struct_name&gt; *&lt;pointer_var_name&gt;;</a:t>
            </a:r>
          </a:p>
          <a:p>
            <a:pPr algn="just">
              <a:lnSpc>
                <a:spcPct val="120000"/>
              </a:lnSpc>
            </a:pPr>
            <a:r>
              <a:rPr lang="en-US" altLang="en-US" sz="3200">
                <a:latin typeface="Arial" panose="020B0604020202020204" pitchFamily="34" charset="0"/>
              </a:rPr>
              <a:t>For Example:</a:t>
            </a:r>
          </a:p>
          <a:p>
            <a:pPr algn="just">
              <a:lnSpc>
                <a:spcPct val="120000"/>
              </a:lnSpc>
            </a:pPr>
            <a:r>
              <a:rPr lang="en-US" altLang="en-US" sz="3200">
                <a:latin typeface="Arial" panose="020B0604020202020204" pitchFamily="34" charset="0"/>
              </a:rPr>
              <a:t> struct employee *emp;</a:t>
            </a:r>
          </a:p>
          <a:p>
            <a:pPr algn="just">
              <a:lnSpc>
                <a:spcPct val="120000"/>
              </a:lnSpc>
            </a:pPr>
            <a:r>
              <a:rPr lang="en-US" altLang="en-US" sz="3200">
                <a:latin typeface="Arial" panose="020B0604020202020204" pitchFamily="34" charset="0"/>
              </a:rPr>
              <a:t>It declare a pointer variable “emp” of employee type.  </a:t>
            </a:r>
          </a:p>
        </p:txBody>
      </p:sp>
      <p:sp>
        <p:nvSpPr>
          <p:cNvPr id="2" name="Footer Placeholder 1"/>
          <p:cNvSpPr>
            <a:spLocks noGrp="1"/>
          </p:cNvSpPr>
          <p:nvPr>
            <p:ph type="ftr" sz="quarter" idx="11"/>
          </p:nvPr>
        </p:nvSpPr>
        <p:spPr/>
        <p:txBody>
          <a:bodyPr/>
          <a:lstStyle/>
          <a:p>
            <a:pPr>
              <a:defRPr/>
            </a:pPr>
            <a:r>
              <a:rPr lang="en-US"/>
              <a:t>Module 4 Structure</a:t>
            </a:r>
          </a:p>
        </p:txBody>
      </p:sp>
      <p:sp>
        <p:nvSpPr>
          <p:cNvPr id="3" name="Slide Number Placeholder 2"/>
          <p:cNvSpPr>
            <a:spLocks noGrp="1"/>
          </p:cNvSpPr>
          <p:nvPr>
            <p:ph type="sldNum" sz="quarter" idx="12"/>
          </p:nvPr>
        </p:nvSpPr>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B1DF54DF-CFC4-47F7-82FD-DFF5FA67DD0F}" type="slidenum">
              <a:rPr lang="en-US" altLang="en-US">
                <a:solidFill>
                  <a:srgbClr val="B5A788"/>
                </a:solidFill>
              </a:rPr>
              <a:pPr/>
              <a:t>49</a:t>
            </a:fld>
            <a:endParaRPr lang="en-US" altLang="en-US">
              <a:solidFill>
                <a:srgbClr val="B5A788"/>
              </a:solidFill>
            </a:endParaRPr>
          </a:p>
        </p:txBody>
      </p:sp>
    </p:spTree>
    <p:extLst>
      <p:ext uri="{BB962C8B-B14F-4D97-AF65-F5344CB8AC3E}">
        <p14:creationId xmlns:p14="http://schemas.microsoft.com/office/powerpoint/2010/main" val="4236226113"/>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endParaRPr lang="en-US" smtClean="0"/>
          </a:p>
        </p:txBody>
      </p:sp>
      <p:sp>
        <p:nvSpPr>
          <p:cNvPr id="296963" name="Rectangle 3"/>
          <p:cNvSpPr>
            <a:spLocks noGrp="1" noChangeArrowheads="1"/>
          </p:cNvSpPr>
          <p:nvPr>
            <p:ph type="body" idx="1"/>
          </p:nvPr>
        </p:nvSpPr>
        <p:spPr/>
        <p:txBody>
          <a:bodyPr/>
          <a:lstStyle/>
          <a:p>
            <a:pPr>
              <a:buFont typeface="Wingdings" pitchFamily="2" charset="2"/>
              <a:buNone/>
            </a:pPr>
            <a:r>
              <a:rPr lang="en-US" smtClean="0"/>
              <a:t>int y[4][3]={</a:t>
            </a:r>
          </a:p>
          <a:p>
            <a:pPr>
              <a:buFont typeface="Wingdings" pitchFamily="2" charset="2"/>
              <a:buNone/>
            </a:pPr>
            <a:r>
              <a:rPr lang="en-US" smtClean="0"/>
              <a:t>				{3,2},</a:t>
            </a:r>
          </a:p>
          <a:p>
            <a:pPr>
              <a:buFont typeface="Wingdings" pitchFamily="2" charset="2"/>
              <a:buNone/>
            </a:pPr>
            <a:r>
              <a:rPr lang="en-US" smtClean="0"/>
              <a:t>				{4,6,7}</a:t>
            </a:r>
          </a:p>
          <a:p>
            <a:pPr>
              <a:buFont typeface="Wingdings" pitchFamily="2" charset="2"/>
              <a:buNone/>
            </a:pPr>
            <a:r>
              <a:rPr lang="en-US" smtClean="0"/>
              <a:t>				{8},</a:t>
            </a:r>
          </a:p>
          <a:p>
            <a:pPr>
              <a:buFont typeface="Wingdings" pitchFamily="2" charset="2"/>
              <a:buNone/>
            </a:pPr>
            <a:r>
              <a:rPr lang="en-US" smtClean="0"/>
              <a:t>				{1,2}};</a:t>
            </a:r>
          </a:p>
          <a:p>
            <a:pPr>
              <a:buFont typeface="Wingdings" pitchFamily="2" charset="2"/>
              <a:buNone/>
            </a:pPr>
            <a:r>
              <a:rPr lang="en-US" smtClean="0"/>
              <a:t>int m[2][3]={{0},{0}};</a:t>
            </a:r>
          </a:p>
          <a:p>
            <a:pPr>
              <a:buFont typeface="Wingdings" pitchFamily="2" charset="2"/>
              <a:buNone/>
            </a:pPr>
            <a:r>
              <a:rPr lang="en-US" smtClean="0"/>
              <a:t>int m[2][3]={0,0};</a:t>
            </a:r>
          </a:p>
        </p:txBody>
      </p:sp>
    </p:spTree>
    <p:extLst>
      <p:ext uri="{BB962C8B-B14F-4D97-AF65-F5344CB8AC3E}">
        <p14:creationId xmlns:p14="http://schemas.microsoft.com/office/powerpoint/2010/main" val="159051672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1676400" y="134939"/>
            <a:ext cx="8686800" cy="626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algn="ctr"/>
            <a:r>
              <a:rPr lang="en-US" altLang="en-US" sz="3200" b="1" u="sng" dirty="0">
                <a:latin typeface="Arial" panose="020B0604020202020204" pitchFamily="34" charset="0"/>
              </a:rPr>
              <a:t>Access the Pointer in Structures</a:t>
            </a:r>
          </a:p>
          <a:p>
            <a:pPr>
              <a:lnSpc>
                <a:spcPts val="2500"/>
              </a:lnSpc>
            </a:pPr>
            <a:endParaRPr lang="en-US" altLang="en-US" sz="3200" b="1" u="sng" dirty="0">
              <a:latin typeface="Arial" panose="020B0604020202020204" pitchFamily="34" charset="0"/>
            </a:endParaRPr>
          </a:p>
          <a:p>
            <a:pPr algn="just">
              <a:lnSpc>
                <a:spcPct val="120000"/>
              </a:lnSpc>
            </a:pPr>
            <a:r>
              <a:rPr lang="en-US" altLang="en-US" sz="3200" dirty="0">
                <a:latin typeface="Arial" panose="020B0604020202020204" pitchFamily="34" charset="0"/>
              </a:rPr>
              <a:t>The member of structure variable is accessed by using the pointer variable with arrow operator(</a:t>
            </a:r>
            <a:r>
              <a:rPr lang="en-US" altLang="en-US" sz="3200" dirty="0">
                <a:latin typeface="Arial" panose="020B0604020202020204" pitchFamily="34" charset="0"/>
                <a:sym typeface="Wingdings" panose="05000000000000000000" pitchFamily="2" charset="2"/>
              </a:rPr>
              <a:t>)</a:t>
            </a:r>
            <a:r>
              <a:rPr lang="en-US" altLang="en-US" sz="3200" dirty="0">
                <a:latin typeface="Arial" panose="020B0604020202020204" pitchFamily="34" charset="0"/>
              </a:rPr>
              <a:t> instead of period operator(.). The syntax to access the pointer to structure.</a:t>
            </a:r>
          </a:p>
          <a:p>
            <a:pPr algn="just">
              <a:lnSpc>
                <a:spcPct val="120000"/>
              </a:lnSpc>
            </a:pPr>
            <a:r>
              <a:rPr lang="en-US" altLang="en-US" sz="3200" dirty="0" err="1">
                <a:latin typeface="Arial" panose="020B0604020202020204" pitchFamily="34" charset="0"/>
              </a:rPr>
              <a:t>pointer_var_name</a:t>
            </a:r>
            <a:r>
              <a:rPr lang="en-US" altLang="en-US" sz="3200" dirty="0" err="1">
                <a:latin typeface="Arial" panose="020B0604020202020204" pitchFamily="34" charset="0"/>
                <a:sym typeface="Wingdings" panose="05000000000000000000" pitchFamily="2" charset="2"/>
              </a:rPr>
              <a:t>structure_member</a:t>
            </a:r>
            <a:r>
              <a:rPr lang="en-US" altLang="en-US" sz="3200" dirty="0">
                <a:latin typeface="Arial" panose="020B0604020202020204" pitchFamily="34" charset="0"/>
                <a:sym typeface="Wingdings" panose="05000000000000000000" pitchFamily="2" charset="2"/>
              </a:rPr>
              <a:t>;</a:t>
            </a:r>
          </a:p>
          <a:p>
            <a:pPr algn="just">
              <a:lnSpc>
                <a:spcPct val="120000"/>
              </a:lnSpc>
            </a:pPr>
            <a:r>
              <a:rPr lang="en-US" altLang="en-US" sz="3200" dirty="0">
                <a:latin typeface="Arial" panose="020B0604020202020204" pitchFamily="34" charset="0"/>
                <a:sym typeface="Wingdings" panose="05000000000000000000" pitchFamily="2" charset="2"/>
              </a:rPr>
              <a:t>For Example:</a:t>
            </a:r>
          </a:p>
          <a:p>
            <a:pPr algn="just">
              <a:lnSpc>
                <a:spcPct val="120000"/>
              </a:lnSpc>
            </a:pPr>
            <a:r>
              <a:rPr lang="en-US" altLang="en-US" sz="3200" dirty="0">
                <a:latin typeface="Arial" panose="020B0604020202020204" pitchFamily="34" charset="0"/>
                <a:sym typeface="Wingdings" panose="05000000000000000000" pitchFamily="2" charset="2"/>
              </a:rPr>
              <a:t> </a:t>
            </a:r>
            <a:r>
              <a:rPr lang="en-US" altLang="en-US" sz="3200" dirty="0" err="1">
                <a:latin typeface="Arial" panose="020B0604020202020204" pitchFamily="34" charset="0"/>
                <a:sym typeface="Wingdings" panose="05000000000000000000" pitchFamily="2" charset="2"/>
              </a:rPr>
              <a:t>empname</a:t>
            </a:r>
            <a:r>
              <a:rPr lang="en-US" altLang="en-US" sz="3200" dirty="0">
                <a:latin typeface="Arial" panose="020B0604020202020204" pitchFamily="34" charset="0"/>
                <a:sym typeface="Wingdings" panose="05000000000000000000" pitchFamily="2" charset="2"/>
              </a:rPr>
              <a:t>;</a:t>
            </a:r>
          </a:p>
          <a:p>
            <a:pPr algn="just">
              <a:lnSpc>
                <a:spcPct val="120000"/>
              </a:lnSpc>
            </a:pPr>
            <a:r>
              <a:rPr lang="en-US" altLang="en-US" sz="3200" dirty="0">
                <a:latin typeface="Arial" panose="020B0604020202020204" pitchFamily="34" charset="0"/>
                <a:sym typeface="Wingdings" panose="05000000000000000000" pitchFamily="2" charset="2"/>
              </a:rPr>
              <a:t>Here “name” structure member is accessed through pointer variable emp. </a:t>
            </a:r>
            <a:endParaRPr lang="en-US" altLang="en-US" sz="3200" dirty="0">
              <a:latin typeface="Arial" panose="020B0604020202020204" pitchFamily="34" charset="0"/>
            </a:endParaRPr>
          </a:p>
        </p:txBody>
      </p:sp>
      <p:sp>
        <p:nvSpPr>
          <p:cNvPr id="2" name="Footer Placeholder 1"/>
          <p:cNvSpPr>
            <a:spLocks noGrp="1"/>
          </p:cNvSpPr>
          <p:nvPr>
            <p:ph type="ftr" sz="quarter" idx="11"/>
          </p:nvPr>
        </p:nvSpPr>
        <p:spPr/>
        <p:txBody>
          <a:bodyPr/>
          <a:lstStyle/>
          <a:p>
            <a:pPr>
              <a:defRPr/>
            </a:pPr>
            <a:r>
              <a:rPr lang="en-US"/>
              <a:t>Module 4 Structure</a:t>
            </a:r>
          </a:p>
        </p:txBody>
      </p:sp>
      <p:sp>
        <p:nvSpPr>
          <p:cNvPr id="3" name="Slide Number Placeholder 2"/>
          <p:cNvSpPr>
            <a:spLocks noGrp="1"/>
          </p:cNvSpPr>
          <p:nvPr>
            <p:ph type="sldNum" sz="quarter" idx="12"/>
          </p:nvPr>
        </p:nvSpPr>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fld id="{04BB6B23-FD43-48C4-8ED5-A3B9269D69CB}" type="slidenum">
              <a:rPr lang="en-US" altLang="en-US">
                <a:solidFill>
                  <a:srgbClr val="B5A788"/>
                </a:solidFill>
              </a:rPr>
              <a:pPr/>
              <a:t>50</a:t>
            </a:fld>
            <a:endParaRPr lang="en-US" altLang="en-US">
              <a:solidFill>
                <a:srgbClr val="B5A788"/>
              </a:solidFill>
            </a:endParaRPr>
          </a:p>
        </p:txBody>
      </p:sp>
    </p:spTree>
    <p:extLst>
      <p:ext uri="{BB962C8B-B14F-4D97-AF65-F5344CB8AC3E}">
        <p14:creationId xmlns:p14="http://schemas.microsoft.com/office/powerpoint/2010/main" val="735217487"/>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r>
              <a:rPr lang="en-US" smtClean="0"/>
              <a:t>Passing arrays to function</a:t>
            </a:r>
          </a:p>
        </p:txBody>
      </p:sp>
      <p:sp>
        <p:nvSpPr>
          <p:cNvPr id="365571" name="Rectangle 3"/>
          <p:cNvSpPr>
            <a:spLocks noGrp="1" noChangeArrowheads="1"/>
          </p:cNvSpPr>
          <p:nvPr>
            <p:ph type="body" idx="1"/>
          </p:nvPr>
        </p:nvSpPr>
        <p:spPr/>
        <p:txBody>
          <a:bodyPr/>
          <a:lstStyle/>
          <a:p>
            <a:r>
              <a:rPr lang="en-US" smtClean="0"/>
              <a:t>One dimensional arrays</a:t>
            </a:r>
          </a:p>
          <a:p>
            <a:r>
              <a:rPr lang="en-US" smtClean="0"/>
              <a:t>Two dimensional arrays</a:t>
            </a:r>
          </a:p>
          <a:p>
            <a:endParaRPr lang="en-US" smtClean="0"/>
          </a:p>
          <a:p>
            <a:r>
              <a:rPr lang="en-US" smtClean="0"/>
              <a:t>It is possible to pass an array to a function like a simple variable</a:t>
            </a:r>
          </a:p>
        </p:txBody>
      </p:sp>
    </p:spTree>
    <p:extLst>
      <p:ext uri="{BB962C8B-B14F-4D97-AF65-F5344CB8AC3E}">
        <p14:creationId xmlns:p14="http://schemas.microsoft.com/office/powerpoint/2010/main" val="35945782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r>
              <a:rPr lang="en-US" smtClean="0"/>
              <a:t>Passing 1-D arrays to function</a:t>
            </a:r>
          </a:p>
        </p:txBody>
      </p:sp>
      <p:sp>
        <p:nvSpPr>
          <p:cNvPr id="366595" name="Rectangle 3"/>
          <p:cNvSpPr>
            <a:spLocks noGrp="1" noChangeArrowheads="1"/>
          </p:cNvSpPr>
          <p:nvPr>
            <p:ph type="body" idx="1"/>
          </p:nvPr>
        </p:nvSpPr>
        <p:spPr/>
        <p:txBody>
          <a:bodyPr/>
          <a:lstStyle/>
          <a:p>
            <a:pPr>
              <a:buFont typeface="Wingdings" pitchFamily="2" charset="2"/>
              <a:buNone/>
            </a:pPr>
            <a:r>
              <a:rPr lang="en-US" sz="2600" smtClean="0"/>
              <a:t>Three rules to pass 1-D arrays to the function</a:t>
            </a:r>
          </a:p>
          <a:p>
            <a:r>
              <a:rPr lang="en-US" sz="2600" smtClean="0"/>
              <a:t>The function must be called by passing only the name of the array (without [size])</a:t>
            </a:r>
          </a:p>
          <a:p>
            <a:r>
              <a:rPr lang="en-US" sz="2600" smtClean="0"/>
              <a:t>In the function definition, the formal parameter must be an array type. The size of the array does not need to be specified</a:t>
            </a:r>
          </a:p>
          <a:p>
            <a:r>
              <a:rPr lang="en-US" sz="2600" smtClean="0"/>
              <a:t>The function prototype must show that the argument is an array and the size of the array does not need to be specified </a:t>
            </a:r>
          </a:p>
        </p:txBody>
      </p:sp>
    </p:spTree>
    <p:extLst>
      <p:ext uri="{BB962C8B-B14F-4D97-AF65-F5344CB8AC3E}">
        <p14:creationId xmlns:p14="http://schemas.microsoft.com/office/powerpoint/2010/main" val="17065578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endParaRPr lang="en-US" smtClean="0"/>
          </a:p>
        </p:txBody>
      </p:sp>
      <p:sp>
        <p:nvSpPr>
          <p:cNvPr id="367619" name="Rectangle 3"/>
          <p:cNvSpPr>
            <a:spLocks noGrp="1" noChangeArrowheads="1"/>
          </p:cNvSpPr>
          <p:nvPr>
            <p:ph type="body" idx="1"/>
          </p:nvPr>
        </p:nvSpPr>
        <p:spPr/>
        <p:txBody>
          <a:bodyPr/>
          <a:lstStyle/>
          <a:p>
            <a:r>
              <a:rPr lang="en-US" smtClean="0"/>
              <a:t>Ex: if the array is</a:t>
            </a:r>
          </a:p>
          <a:p>
            <a:pPr>
              <a:buFont typeface="Wingdings" pitchFamily="2" charset="2"/>
              <a:buNone/>
            </a:pPr>
            <a:r>
              <a:rPr lang="en-US" smtClean="0"/>
              <a:t>int x[20];</a:t>
            </a:r>
          </a:p>
          <a:p>
            <a:pPr>
              <a:buFont typeface="Wingdings" pitchFamily="2" charset="2"/>
              <a:buNone/>
            </a:pPr>
            <a:endParaRPr lang="en-US" smtClean="0"/>
          </a:p>
          <a:p>
            <a:pPr>
              <a:buFont typeface="Wingdings" pitchFamily="2" charset="2"/>
              <a:buNone/>
            </a:pPr>
            <a:r>
              <a:rPr lang="en-US" smtClean="0"/>
              <a:t>Then in the function call just specify the array name to pass it</a:t>
            </a:r>
          </a:p>
          <a:p>
            <a:pPr>
              <a:buFont typeface="Wingdings" pitchFamily="2" charset="2"/>
              <a:buNone/>
            </a:pPr>
            <a:endParaRPr lang="en-US" smtClean="0"/>
          </a:p>
          <a:p>
            <a:pPr>
              <a:buFont typeface="Wingdings" pitchFamily="2" charset="2"/>
              <a:buNone/>
            </a:pPr>
            <a:r>
              <a:rPr lang="en-US" smtClean="0"/>
              <a:t>function_call(x);</a:t>
            </a:r>
          </a:p>
        </p:txBody>
      </p:sp>
    </p:spTree>
    <p:extLst>
      <p:ext uri="{BB962C8B-B14F-4D97-AF65-F5344CB8AC3E}">
        <p14:creationId xmlns:p14="http://schemas.microsoft.com/office/powerpoint/2010/main" val="31735508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endParaRPr lang="en-US" smtClean="0"/>
          </a:p>
        </p:txBody>
      </p:sp>
      <p:sp>
        <p:nvSpPr>
          <p:cNvPr id="368643" name="Rectangle 3"/>
          <p:cNvSpPr>
            <a:spLocks noGrp="1" noChangeArrowheads="1"/>
          </p:cNvSpPr>
          <p:nvPr>
            <p:ph type="body" idx="1"/>
          </p:nvPr>
        </p:nvSpPr>
        <p:spPr/>
        <p:txBody>
          <a:bodyPr/>
          <a:lstStyle/>
          <a:p>
            <a:r>
              <a:rPr lang="en-US" smtClean="0"/>
              <a:t>Ex: if the array is   int x[20];</a:t>
            </a:r>
          </a:p>
          <a:p>
            <a:pPr>
              <a:buFont typeface="Wingdings" pitchFamily="2" charset="2"/>
              <a:buNone/>
            </a:pPr>
            <a:endParaRPr lang="en-US" smtClean="0"/>
          </a:p>
          <a:p>
            <a:pPr>
              <a:buFont typeface="Wingdings" pitchFamily="2" charset="2"/>
              <a:buNone/>
            </a:pPr>
            <a:r>
              <a:rPr lang="en-US" sz="2400" smtClean="0"/>
              <a:t>Then in the function definition specify that the formal parameter is of array type. This can be done by specifying array_name[ ]</a:t>
            </a:r>
          </a:p>
          <a:p>
            <a:pPr>
              <a:buFont typeface="Wingdings" pitchFamily="2" charset="2"/>
              <a:buNone/>
            </a:pPr>
            <a:endParaRPr lang="en-US" sz="2400" smtClean="0"/>
          </a:p>
          <a:p>
            <a:pPr>
              <a:buFont typeface="Wingdings" pitchFamily="2" charset="2"/>
              <a:buNone/>
            </a:pPr>
            <a:r>
              <a:rPr lang="en-US" sz="2100" smtClean="0"/>
              <a:t>function_type function_name(data_type array_name[ ])</a:t>
            </a:r>
          </a:p>
          <a:p>
            <a:pPr>
              <a:buFont typeface="Wingdings" pitchFamily="2" charset="2"/>
              <a:buNone/>
            </a:pPr>
            <a:endParaRPr lang="en-US" sz="2100" smtClean="0"/>
          </a:p>
          <a:p>
            <a:pPr>
              <a:buFont typeface="Wingdings" pitchFamily="2" charset="2"/>
              <a:buNone/>
            </a:pPr>
            <a:r>
              <a:rPr lang="en-US" sz="2100" smtClean="0"/>
              <a:t>function_type function_name( int x[ ]) </a:t>
            </a:r>
          </a:p>
          <a:p>
            <a:pPr>
              <a:buFont typeface="Wingdings" pitchFamily="2" charset="2"/>
              <a:buNone/>
            </a:pPr>
            <a:endParaRPr lang="en-US" sz="2100" smtClean="0"/>
          </a:p>
        </p:txBody>
      </p:sp>
    </p:spTree>
    <p:extLst>
      <p:ext uri="{BB962C8B-B14F-4D97-AF65-F5344CB8AC3E}">
        <p14:creationId xmlns:p14="http://schemas.microsoft.com/office/powerpoint/2010/main" val="29649811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1904</Words>
  <Application>Microsoft Office PowerPoint</Application>
  <PresentationFormat>Widescreen</PresentationFormat>
  <Paragraphs>491</Paragraphs>
  <Slides>50</Slides>
  <Notes>28</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Calibri</vt:lpstr>
      <vt:lpstr>Calibri Light</vt:lpstr>
      <vt:lpstr>Gill Sans MT</vt:lpstr>
      <vt:lpstr>Monotype Sorts</vt:lpstr>
      <vt:lpstr>Wingdings</vt:lpstr>
      <vt:lpstr>Wingdings 2</vt:lpstr>
      <vt:lpstr>Office Theme</vt:lpstr>
      <vt:lpstr>PowerPoint Presentation</vt:lpstr>
      <vt:lpstr>Two-dimensional arrays</vt:lpstr>
      <vt:lpstr>Program </vt:lpstr>
      <vt:lpstr>Initializing 2-D arrays</vt:lpstr>
      <vt:lpstr>PowerPoint Presentation</vt:lpstr>
      <vt:lpstr>Passing arrays to function</vt:lpstr>
      <vt:lpstr>Passing 1-D arrays to function</vt:lpstr>
      <vt:lpstr>PowerPoint Presentation</vt:lpstr>
      <vt:lpstr>PowerPoint Presentation</vt:lpstr>
      <vt:lpstr>PowerPoint Presentation</vt:lpstr>
      <vt:lpstr>ARRAYS AS FUNCTION PARAMETERS</vt:lpstr>
      <vt:lpstr>PowerPoint Presentation</vt:lpstr>
      <vt:lpstr>PowerPoint Presentation</vt:lpstr>
      <vt:lpstr>PowerPoint Presentation</vt:lpstr>
      <vt:lpstr>Input and output</vt:lpstr>
      <vt:lpstr>Passing 2-D arrays to 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cp:revision>
  <dcterms:created xsi:type="dcterms:W3CDTF">2019-03-18T08:25:27Z</dcterms:created>
  <dcterms:modified xsi:type="dcterms:W3CDTF">2019-03-18T08:28:54Z</dcterms:modified>
</cp:coreProperties>
</file>