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63"/>
  </p:notesMasterIdLst>
  <p:sldIdLst>
    <p:sldId id="256" r:id="rId2"/>
    <p:sldId id="257" r:id="rId3"/>
    <p:sldId id="258" r:id="rId4"/>
    <p:sldId id="263" r:id="rId5"/>
    <p:sldId id="264" r:id="rId6"/>
    <p:sldId id="259" r:id="rId7"/>
    <p:sldId id="260" r:id="rId8"/>
    <p:sldId id="262" r:id="rId9"/>
    <p:sldId id="265" r:id="rId10"/>
    <p:sldId id="266" r:id="rId11"/>
    <p:sldId id="267" r:id="rId12"/>
    <p:sldId id="268" r:id="rId13"/>
    <p:sldId id="269" r:id="rId14"/>
    <p:sldId id="270" r:id="rId15"/>
    <p:sldId id="271" r:id="rId16"/>
    <p:sldId id="272" r:id="rId17"/>
    <p:sldId id="273" r:id="rId18"/>
    <p:sldId id="261"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E5A1DA-7F2E-49E8-98F1-31813A03D62E}" type="datetimeFigureOut">
              <a:rPr lang="en-IN" smtClean="0"/>
              <a:pPr/>
              <a:t>05-04-2020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9F0A82-0F93-4D8C-AF0E-75D16B5EB139}" type="slidenum">
              <a:rPr lang="en-IN" smtClean="0"/>
              <a:pPr/>
              <a:t>‹#›</a:t>
            </a:fld>
            <a:endParaRPr lang="en-IN"/>
          </a:p>
        </p:txBody>
      </p:sp>
    </p:spTree>
    <p:extLst>
      <p:ext uri="{BB962C8B-B14F-4D97-AF65-F5344CB8AC3E}">
        <p14:creationId xmlns:p14="http://schemas.microsoft.com/office/powerpoint/2010/main" xmlns="" val="3160571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34834CD-1569-4239-A798-558444B2F1D6}" type="slidenum">
              <a:rPr lang="en-IN" smtClean="0"/>
              <a:pPr/>
              <a:t>21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281401-A638-4506-9860-FB1B0A13E327}" type="datetimeFigureOut">
              <a:rPr lang="en-US" smtClean="0"/>
              <a:pPr/>
              <a:t>4/5/2020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05312-61A0-47AE-BA73-0E811688A4AC}" type="slidenum">
              <a:rPr lang="en-IN" smtClean="0"/>
              <a:pPr/>
              <a:t>‹#›</a:t>
            </a:fld>
            <a:endParaRPr lang="en-IN"/>
          </a:p>
        </p:txBody>
      </p:sp>
    </p:spTree>
    <p:extLst>
      <p:ext uri="{BB962C8B-B14F-4D97-AF65-F5344CB8AC3E}">
        <p14:creationId xmlns:p14="http://schemas.microsoft.com/office/powerpoint/2010/main" xmlns="" val="2574213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281401-A638-4506-9860-FB1B0A13E327}" type="datetimeFigureOut">
              <a:rPr lang="en-US" smtClean="0"/>
              <a:pPr/>
              <a:t>4/5/2020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05312-61A0-47AE-BA73-0E811688A4AC}" type="slidenum">
              <a:rPr lang="en-IN" smtClean="0"/>
              <a:pPr/>
              <a:t>‹#›</a:t>
            </a:fld>
            <a:endParaRPr lang="en-IN"/>
          </a:p>
        </p:txBody>
      </p:sp>
    </p:spTree>
    <p:extLst>
      <p:ext uri="{BB962C8B-B14F-4D97-AF65-F5344CB8AC3E}">
        <p14:creationId xmlns:p14="http://schemas.microsoft.com/office/powerpoint/2010/main" xmlns="" val="3008317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281401-A638-4506-9860-FB1B0A13E327}" type="datetimeFigureOut">
              <a:rPr lang="en-US" smtClean="0"/>
              <a:pPr/>
              <a:t>4/5/2020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05312-61A0-47AE-BA73-0E811688A4AC}"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913286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281401-A638-4506-9860-FB1B0A13E327}" type="datetimeFigureOut">
              <a:rPr lang="en-US" smtClean="0"/>
              <a:pPr/>
              <a:t>4/5/2020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05312-61A0-47AE-BA73-0E811688A4AC}" type="slidenum">
              <a:rPr lang="en-IN" smtClean="0"/>
              <a:pPr/>
              <a:t>‹#›</a:t>
            </a:fld>
            <a:endParaRPr lang="en-IN"/>
          </a:p>
        </p:txBody>
      </p:sp>
    </p:spTree>
    <p:extLst>
      <p:ext uri="{BB962C8B-B14F-4D97-AF65-F5344CB8AC3E}">
        <p14:creationId xmlns:p14="http://schemas.microsoft.com/office/powerpoint/2010/main" xmlns="" val="4071773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281401-A638-4506-9860-FB1B0A13E327}" type="datetimeFigureOut">
              <a:rPr lang="en-US" smtClean="0"/>
              <a:pPr/>
              <a:t>4/5/2020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05312-61A0-47AE-BA73-0E811688A4AC}"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137163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281401-A638-4506-9860-FB1B0A13E327}" type="datetimeFigureOut">
              <a:rPr lang="en-US" smtClean="0"/>
              <a:pPr/>
              <a:t>4/5/2020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05312-61A0-47AE-BA73-0E811688A4AC}" type="slidenum">
              <a:rPr lang="en-IN" smtClean="0"/>
              <a:pPr/>
              <a:t>‹#›</a:t>
            </a:fld>
            <a:endParaRPr lang="en-IN"/>
          </a:p>
        </p:txBody>
      </p:sp>
    </p:spTree>
    <p:extLst>
      <p:ext uri="{BB962C8B-B14F-4D97-AF65-F5344CB8AC3E}">
        <p14:creationId xmlns:p14="http://schemas.microsoft.com/office/powerpoint/2010/main" xmlns="" val="3732386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81401-A638-4506-9860-FB1B0A13E327}" type="datetimeFigureOut">
              <a:rPr lang="en-US" smtClean="0"/>
              <a:pPr/>
              <a:t>4/5/2020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05312-61A0-47AE-BA73-0E811688A4AC}" type="slidenum">
              <a:rPr lang="en-IN" smtClean="0"/>
              <a:pPr/>
              <a:t>‹#›</a:t>
            </a:fld>
            <a:endParaRPr lang="en-IN"/>
          </a:p>
        </p:txBody>
      </p:sp>
    </p:spTree>
    <p:extLst>
      <p:ext uri="{BB962C8B-B14F-4D97-AF65-F5344CB8AC3E}">
        <p14:creationId xmlns:p14="http://schemas.microsoft.com/office/powerpoint/2010/main" xmlns="" val="689989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81401-A638-4506-9860-FB1B0A13E327}" type="datetimeFigureOut">
              <a:rPr lang="en-US" smtClean="0"/>
              <a:pPr/>
              <a:t>4/5/2020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05312-61A0-47AE-BA73-0E811688A4AC}" type="slidenum">
              <a:rPr lang="en-IN" smtClean="0"/>
              <a:pPr/>
              <a:t>‹#›</a:t>
            </a:fld>
            <a:endParaRPr lang="en-IN"/>
          </a:p>
        </p:txBody>
      </p:sp>
    </p:spTree>
    <p:extLst>
      <p:ext uri="{BB962C8B-B14F-4D97-AF65-F5344CB8AC3E}">
        <p14:creationId xmlns:p14="http://schemas.microsoft.com/office/powerpoint/2010/main" xmlns="" val="326228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81401-A638-4506-9860-FB1B0A13E327}" type="datetimeFigureOut">
              <a:rPr lang="en-US" smtClean="0"/>
              <a:pPr/>
              <a:t>4/5/2020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05312-61A0-47AE-BA73-0E811688A4AC}" type="slidenum">
              <a:rPr lang="en-IN" smtClean="0"/>
              <a:pPr/>
              <a:t>‹#›</a:t>
            </a:fld>
            <a:endParaRPr lang="en-IN"/>
          </a:p>
        </p:txBody>
      </p:sp>
    </p:spTree>
    <p:extLst>
      <p:ext uri="{BB962C8B-B14F-4D97-AF65-F5344CB8AC3E}">
        <p14:creationId xmlns:p14="http://schemas.microsoft.com/office/powerpoint/2010/main" xmlns="" val="259638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281401-A638-4506-9860-FB1B0A13E327}" type="datetimeFigureOut">
              <a:rPr lang="en-US" smtClean="0"/>
              <a:pPr/>
              <a:t>4/5/2020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05312-61A0-47AE-BA73-0E811688A4AC}" type="slidenum">
              <a:rPr lang="en-IN" smtClean="0"/>
              <a:pPr/>
              <a:t>‹#›</a:t>
            </a:fld>
            <a:endParaRPr lang="en-IN"/>
          </a:p>
        </p:txBody>
      </p:sp>
    </p:spTree>
    <p:extLst>
      <p:ext uri="{BB962C8B-B14F-4D97-AF65-F5344CB8AC3E}">
        <p14:creationId xmlns:p14="http://schemas.microsoft.com/office/powerpoint/2010/main" xmlns="" val="1292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281401-A638-4506-9860-FB1B0A13E327}" type="datetimeFigureOut">
              <a:rPr lang="en-US" smtClean="0"/>
              <a:pPr/>
              <a:t>4/5/2020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05312-61A0-47AE-BA73-0E811688A4AC}" type="slidenum">
              <a:rPr lang="en-IN" smtClean="0"/>
              <a:pPr/>
              <a:t>‹#›</a:t>
            </a:fld>
            <a:endParaRPr lang="en-IN"/>
          </a:p>
        </p:txBody>
      </p:sp>
    </p:spTree>
    <p:extLst>
      <p:ext uri="{BB962C8B-B14F-4D97-AF65-F5344CB8AC3E}">
        <p14:creationId xmlns:p14="http://schemas.microsoft.com/office/powerpoint/2010/main" xmlns="" val="2404591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281401-A638-4506-9860-FB1B0A13E327}" type="datetimeFigureOut">
              <a:rPr lang="en-US" smtClean="0"/>
              <a:pPr/>
              <a:t>4/5/2020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05312-61A0-47AE-BA73-0E811688A4AC}" type="slidenum">
              <a:rPr lang="en-IN" smtClean="0"/>
              <a:pPr/>
              <a:t>‹#›</a:t>
            </a:fld>
            <a:endParaRPr lang="en-IN"/>
          </a:p>
        </p:txBody>
      </p:sp>
    </p:spTree>
    <p:extLst>
      <p:ext uri="{BB962C8B-B14F-4D97-AF65-F5344CB8AC3E}">
        <p14:creationId xmlns:p14="http://schemas.microsoft.com/office/powerpoint/2010/main" xmlns="" val="187958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281401-A638-4506-9860-FB1B0A13E327}" type="datetimeFigureOut">
              <a:rPr lang="en-US" smtClean="0"/>
              <a:pPr/>
              <a:t>4/5/2020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05312-61A0-47AE-BA73-0E811688A4AC}" type="slidenum">
              <a:rPr lang="en-IN" smtClean="0"/>
              <a:pPr/>
              <a:t>‹#›</a:t>
            </a:fld>
            <a:endParaRPr lang="en-IN"/>
          </a:p>
        </p:txBody>
      </p:sp>
    </p:spTree>
    <p:extLst>
      <p:ext uri="{BB962C8B-B14F-4D97-AF65-F5344CB8AC3E}">
        <p14:creationId xmlns:p14="http://schemas.microsoft.com/office/powerpoint/2010/main" xmlns="" val="2774961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81401-A638-4506-9860-FB1B0A13E327}" type="datetimeFigureOut">
              <a:rPr lang="en-US" smtClean="0"/>
              <a:pPr/>
              <a:t>4/5/2020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05312-61A0-47AE-BA73-0E811688A4AC}" type="slidenum">
              <a:rPr lang="en-IN" smtClean="0"/>
              <a:pPr/>
              <a:t>‹#›</a:t>
            </a:fld>
            <a:endParaRPr lang="en-IN"/>
          </a:p>
        </p:txBody>
      </p:sp>
    </p:spTree>
    <p:extLst>
      <p:ext uri="{BB962C8B-B14F-4D97-AF65-F5344CB8AC3E}">
        <p14:creationId xmlns:p14="http://schemas.microsoft.com/office/powerpoint/2010/main" xmlns="" val="392668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2281401-A638-4506-9860-FB1B0A13E327}" type="datetimeFigureOut">
              <a:rPr lang="en-US" smtClean="0"/>
              <a:pPr/>
              <a:t>4/5/2020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05312-61A0-47AE-BA73-0E811688A4AC}" type="slidenum">
              <a:rPr lang="en-IN" smtClean="0"/>
              <a:pPr/>
              <a:t>‹#›</a:t>
            </a:fld>
            <a:endParaRPr lang="en-IN"/>
          </a:p>
        </p:txBody>
      </p:sp>
    </p:spTree>
    <p:extLst>
      <p:ext uri="{BB962C8B-B14F-4D97-AF65-F5344CB8AC3E}">
        <p14:creationId xmlns:p14="http://schemas.microsoft.com/office/powerpoint/2010/main" xmlns="" val="3469769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281401-A638-4506-9860-FB1B0A13E327}" type="datetimeFigureOut">
              <a:rPr lang="en-US" smtClean="0"/>
              <a:pPr/>
              <a:t>4/5/2020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05312-61A0-47AE-BA73-0E811688A4AC}" type="slidenum">
              <a:rPr lang="en-IN" smtClean="0"/>
              <a:pPr/>
              <a:t>‹#›</a:t>
            </a:fld>
            <a:endParaRPr lang="en-IN"/>
          </a:p>
        </p:txBody>
      </p:sp>
    </p:spTree>
    <p:extLst>
      <p:ext uri="{BB962C8B-B14F-4D97-AF65-F5344CB8AC3E}">
        <p14:creationId xmlns:p14="http://schemas.microsoft.com/office/powerpoint/2010/main" xmlns="" val="311937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281401-A638-4506-9860-FB1B0A13E327}" type="datetimeFigureOut">
              <a:rPr lang="en-US" smtClean="0"/>
              <a:pPr/>
              <a:t>4/5/2020</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4F05312-61A0-47AE-BA73-0E811688A4AC}" type="slidenum">
              <a:rPr lang="en-IN" smtClean="0"/>
              <a:pPr/>
              <a:t>‹#›</a:t>
            </a:fld>
            <a:endParaRPr lang="en-IN"/>
          </a:p>
        </p:txBody>
      </p:sp>
    </p:spTree>
    <p:extLst>
      <p:ext uri="{BB962C8B-B14F-4D97-AF65-F5344CB8AC3E}">
        <p14:creationId xmlns:p14="http://schemas.microsoft.com/office/powerpoint/2010/main" xmlns="" val="317930078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0" dirty="0">
                <a:solidFill>
                  <a:schemeClr val="tx1"/>
                </a:solidFill>
              </a:rPr>
              <a:t>Multi-dimensional Arrays in C</a:t>
            </a:r>
            <a:endParaRPr lang="en-IN" dirty="0">
              <a:solidFill>
                <a:schemeClr val="tx1"/>
              </a:solidFill>
            </a:endParaRP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8204" cy="511156"/>
          </a:xfrm>
        </p:spPr>
        <p:txBody>
          <a:bodyPr>
            <a:normAutofit fontScale="90000"/>
          </a:bodyPr>
          <a:lstStyle/>
          <a:p>
            <a:r>
              <a:rPr lang="en-IN" dirty="0">
                <a:solidFill>
                  <a:schemeClr val="tx1"/>
                </a:solidFill>
              </a:rPr>
              <a:t>Initialization of 2D Array</a:t>
            </a:r>
          </a:p>
        </p:txBody>
      </p:sp>
      <p:sp>
        <p:nvSpPr>
          <p:cNvPr id="3" name="Content Placeholder 2"/>
          <p:cNvSpPr>
            <a:spLocks noGrp="1"/>
          </p:cNvSpPr>
          <p:nvPr>
            <p:ph idx="1"/>
          </p:nvPr>
        </p:nvSpPr>
        <p:spPr>
          <a:xfrm>
            <a:off x="457200" y="785794"/>
            <a:ext cx="8258204" cy="6072206"/>
          </a:xfrm>
        </p:spPr>
        <p:txBody>
          <a:bodyPr>
            <a:normAutofit fontScale="70000" lnSpcReduction="20000"/>
          </a:bodyPr>
          <a:lstStyle/>
          <a:p>
            <a:pPr algn="just" fontAlgn="base">
              <a:lnSpc>
                <a:spcPct val="140000"/>
              </a:lnSpc>
            </a:pPr>
            <a:r>
              <a:rPr lang="en-IN" sz="1900" dirty="0">
                <a:latin typeface="Times New Roman" pitchFamily="18" charset="0"/>
                <a:cs typeface="Times New Roman" pitchFamily="18" charset="0"/>
              </a:rPr>
              <a:t>There are two ways to initialize a two Dimensional arrays during declaration.</a:t>
            </a:r>
          </a:p>
          <a:p>
            <a:pPr algn="just" fontAlgn="base">
              <a:lnSpc>
                <a:spcPct val="140000"/>
              </a:lnSpc>
            </a:pPr>
            <a:r>
              <a:rPr lang="en-IN" sz="1900" dirty="0" err="1">
                <a:latin typeface="Times New Roman" pitchFamily="18" charset="0"/>
                <a:cs typeface="Times New Roman" pitchFamily="18" charset="0"/>
              </a:rPr>
              <a:t>int</a:t>
            </a:r>
            <a:r>
              <a:rPr lang="en-IN" sz="1900" dirty="0">
                <a:latin typeface="Times New Roman" pitchFamily="18" charset="0"/>
                <a:cs typeface="Times New Roman" pitchFamily="18" charset="0"/>
              </a:rPr>
              <a:t> </a:t>
            </a:r>
            <a:r>
              <a:rPr lang="en-IN" sz="1900" dirty="0" err="1">
                <a:latin typeface="Times New Roman" pitchFamily="18" charset="0"/>
                <a:cs typeface="Times New Roman" pitchFamily="18" charset="0"/>
              </a:rPr>
              <a:t>disp</a:t>
            </a:r>
            <a:r>
              <a:rPr lang="en-IN" sz="1900" dirty="0">
                <a:latin typeface="Times New Roman" pitchFamily="18" charset="0"/>
                <a:cs typeface="Times New Roman" pitchFamily="18" charset="0"/>
              </a:rPr>
              <a:t>[2][4] = </a:t>
            </a:r>
          </a:p>
          <a:p>
            <a:pPr algn="just" fontAlgn="base">
              <a:lnSpc>
                <a:spcPct val="140000"/>
              </a:lnSpc>
              <a:buNone/>
            </a:pPr>
            <a:r>
              <a:rPr lang="en-IN" sz="1900" dirty="0">
                <a:latin typeface="Times New Roman" pitchFamily="18" charset="0"/>
                <a:cs typeface="Times New Roman" pitchFamily="18" charset="0"/>
              </a:rPr>
              <a:t>	{ </a:t>
            </a:r>
          </a:p>
          <a:p>
            <a:pPr algn="just" fontAlgn="base">
              <a:lnSpc>
                <a:spcPct val="140000"/>
              </a:lnSpc>
              <a:buNone/>
            </a:pPr>
            <a:r>
              <a:rPr lang="en-IN" sz="1900" dirty="0">
                <a:latin typeface="Times New Roman" pitchFamily="18" charset="0"/>
                <a:cs typeface="Times New Roman" pitchFamily="18" charset="0"/>
              </a:rPr>
              <a:t>	{10, 11, 12, 13},</a:t>
            </a:r>
          </a:p>
          <a:p>
            <a:pPr algn="just" fontAlgn="base">
              <a:lnSpc>
                <a:spcPct val="140000"/>
              </a:lnSpc>
              <a:buNone/>
            </a:pPr>
            <a:r>
              <a:rPr lang="en-IN" sz="1900" dirty="0">
                <a:latin typeface="Times New Roman" pitchFamily="18" charset="0"/>
                <a:cs typeface="Times New Roman" pitchFamily="18" charset="0"/>
              </a:rPr>
              <a:t>	 {14, 15, 16, 17} </a:t>
            </a:r>
          </a:p>
          <a:p>
            <a:pPr algn="just" fontAlgn="base">
              <a:lnSpc>
                <a:spcPct val="140000"/>
              </a:lnSpc>
              <a:buNone/>
            </a:pPr>
            <a:r>
              <a:rPr lang="en-IN" sz="1900" dirty="0">
                <a:latin typeface="Times New Roman" pitchFamily="18" charset="0"/>
                <a:cs typeface="Times New Roman" pitchFamily="18" charset="0"/>
              </a:rPr>
              <a:t>	};</a:t>
            </a:r>
          </a:p>
          <a:p>
            <a:pPr algn="just" fontAlgn="base">
              <a:lnSpc>
                <a:spcPct val="140000"/>
              </a:lnSpc>
            </a:pPr>
            <a:r>
              <a:rPr lang="en-IN" sz="1900" dirty="0" err="1">
                <a:latin typeface="Times New Roman" pitchFamily="18" charset="0"/>
                <a:cs typeface="Times New Roman" pitchFamily="18" charset="0"/>
              </a:rPr>
              <a:t>int</a:t>
            </a:r>
            <a:r>
              <a:rPr lang="en-IN" sz="1900" dirty="0">
                <a:latin typeface="Times New Roman" pitchFamily="18" charset="0"/>
                <a:cs typeface="Times New Roman" pitchFamily="18" charset="0"/>
              </a:rPr>
              <a:t> </a:t>
            </a:r>
            <a:r>
              <a:rPr lang="en-IN" sz="1900" dirty="0" err="1">
                <a:latin typeface="Times New Roman" pitchFamily="18" charset="0"/>
                <a:cs typeface="Times New Roman" pitchFamily="18" charset="0"/>
              </a:rPr>
              <a:t>disp</a:t>
            </a:r>
            <a:r>
              <a:rPr lang="en-IN" sz="1900" dirty="0">
                <a:latin typeface="Times New Roman" pitchFamily="18" charset="0"/>
                <a:cs typeface="Times New Roman" pitchFamily="18" charset="0"/>
              </a:rPr>
              <a:t>[2][4] = { 10, 11, 12, 13, 14, 15, 16, 17};</a:t>
            </a:r>
          </a:p>
          <a:p>
            <a:pPr algn="just" fontAlgn="base">
              <a:lnSpc>
                <a:spcPct val="140000"/>
              </a:lnSpc>
            </a:pPr>
            <a:r>
              <a:rPr lang="en-IN" sz="2000" dirty="0"/>
              <a:t>/* Valid declaration*/ </a:t>
            </a:r>
          </a:p>
          <a:p>
            <a:pPr algn="just" fontAlgn="base">
              <a:lnSpc>
                <a:spcPct val="140000"/>
              </a:lnSpc>
              <a:buNone/>
            </a:pPr>
            <a:r>
              <a:rPr lang="en-IN" sz="2000" dirty="0"/>
              <a:t>		</a:t>
            </a:r>
            <a:r>
              <a:rPr lang="en-IN" sz="2000" dirty="0" err="1"/>
              <a:t>int</a:t>
            </a:r>
            <a:r>
              <a:rPr lang="en-IN" sz="2000" dirty="0"/>
              <a:t> </a:t>
            </a:r>
            <a:r>
              <a:rPr lang="en-IN" sz="2000" dirty="0" err="1"/>
              <a:t>abc</a:t>
            </a:r>
            <a:r>
              <a:rPr lang="en-IN" sz="2000" dirty="0"/>
              <a:t>[2][2] = {1, 2, 3 ,4 } </a:t>
            </a:r>
          </a:p>
          <a:p>
            <a:pPr algn="just" fontAlgn="base">
              <a:lnSpc>
                <a:spcPct val="140000"/>
              </a:lnSpc>
            </a:pPr>
            <a:r>
              <a:rPr lang="en-IN" sz="2000" dirty="0"/>
              <a:t> /* Valid declaration*/</a:t>
            </a:r>
          </a:p>
          <a:p>
            <a:pPr algn="just" fontAlgn="base">
              <a:lnSpc>
                <a:spcPct val="140000"/>
              </a:lnSpc>
              <a:buNone/>
            </a:pPr>
            <a:r>
              <a:rPr lang="en-IN" sz="2000" dirty="0"/>
              <a:t>		 </a:t>
            </a:r>
            <a:r>
              <a:rPr lang="en-IN" sz="2000" dirty="0" err="1"/>
              <a:t>int</a:t>
            </a:r>
            <a:r>
              <a:rPr lang="en-IN" sz="2000" dirty="0"/>
              <a:t> </a:t>
            </a:r>
            <a:r>
              <a:rPr lang="en-IN" sz="2000" dirty="0" err="1"/>
              <a:t>abc</a:t>
            </a:r>
            <a:r>
              <a:rPr lang="en-IN" sz="2000" dirty="0"/>
              <a:t>[ ][2] = {1, 2, 3 ,4 } </a:t>
            </a:r>
          </a:p>
          <a:p>
            <a:pPr algn="just" fontAlgn="base">
              <a:lnSpc>
                <a:spcPct val="140000"/>
              </a:lnSpc>
            </a:pPr>
            <a:r>
              <a:rPr lang="en-IN" sz="2000" dirty="0"/>
              <a:t> /* Invalid declaration – you must specify second dimension*/ </a:t>
            </a:r>
          </a:p>
          <a:p>
            <a:pPr algn="just" fontAlgn="base">
              <a:lnSpc>
                <a:spcPct val="140000"/>
              </a:lnSpc>
              <a:buNone/>
            </a:pPr>
            <a:r>
              <a:rPr lang="en-IN" sz="2000" dirty="0"/>
              <a:t>		</a:t>
            </a:r>
            <a:r>
              <a:rPr lang="en-IN" sz="2000" dirty="0" err="1"/>
              <a:t>int</a:t>
            </a:r>
            <a:r>
              <a:rPr lang="en-IN" sz="2000" dirty="0"/>
              <a:t> </a:t>
            </a:r>
            <a:r>
              <a:rPr lang="en-IN" sz="2000" dirty="0" err="1"/>
              <a:t>abc</a:t>
            </a:r>
            <a:r>
              <a:rPr lang="en-IN" sz="2000" dirty="0"/>
              <a:t>[ ][ ] = {1, 2, 3 ,4 }  </a:t>
            </a:r>
          </a:p>
          <a:p>
            <a:pPr algn="just" fontAlgn="base">
              <a:lnSpc>
                <a:spcPct val="140000"/>
              </a:lnSpc>
            </a:pPr>
            <a:r>
              <a:rPr lang="en-IN" sz="2000" dirty="0"/>
              <a:t> /* Invalid because of the same reason  mentioned above*/ </a:t>
            </a:r>
          </a:p>
          <a:p>
            <a:pPr algn="just" fontAlgn="base">
              <a:lnSpc>
                <a:spcPct val="140000"/>
              </a:lnSpc>
              <a:buNone/>
            </a:pPr>
            <a:r>
              <a:rPr lang="en-IN" sz="2000" dirty="0"/>
              <a:t>		</a:t>
            </a:r>
            <a:r>
              <a:rPr lang="en-IN" sz="2000" dirty="0" err="1"/>
              <a:t>int</a:t>
            </a:r>
            <a:r>
              <a:rPr lang="en-IN" sz="2000" dirty="0"/>
              <a:t> </a:t>
            </a:r>
            <a:r>
              <a:rPr lang="en-IN" sz="2000" dirty="0" err="1"/>
              <a:t>abc</a:t>
            </a:r>
            <a:r>
              <a:rPr lang="en-IN" sz="2000" dirty="0"/>
              <a:t>[2][ ] = {1, 2, 3 ,4 }</a:t>
            </a:r>
            <a:endParaRPr lang="en-IN" sz="19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457200" y="285728"/>
          <a:ext cx="8258204" cy="6092757"/>
        </p:xfrm>
        <a:graphic>
          <a:graphicData uri="http://schemas.openxmlformats.org/drawingml/2006/table">
            <a:tbl>
              <a:tblPr firstRow="1" bandRow="1">
                <a:tableStyleId>{5C22544A-7EE6-4342-B048-85BDC9FD1C3A}</a:tableStyleId>
              </a:tblPr>
              <a:tblGrid>
                <a:gridCol w="4543428">
                  <a:extLst>
                    <a:ext uri="{9D8B030D-6E8A-4147-A177-3AD203B41FA5}">
                      <a16:colId xmlns:a16="http://schemas.microsoft.com/office/drawing/2014/main" xmlns="" val="20000"/>
                    </a:ext>
                  </a:extLst>
                </a:gridCol>
                <a:gridCol w="3714776">
                  <a:extLst>
                    <a:ext uri="{9D8B030D-6E8A-4147-A177-3AD203B41FA5}">
                      <a16:colId xmlns:a16="http://schemas.microsoft.com/office/drawing/2014/main" xmlns="" val="20001"/>
                    </a:ext>
                  </a:extLst>
                </a:gridCol>
              </a:tblGrid>
              <a:tr h="1285884">
                <a:tc>
                  <a:txBody>
                    <a:bodyPr/>
                    <a:lstStyle/>
                    <a:p>
                      <a:pPr algn="ctr" fontAlgn="base"/>
                      <a:r>
                        <a:rPr lang="en-IN" b="1" dirty="0">
                          <a:latin typeface="inherit"/>
                        </a:rPr>
                        <a:t>Array declaration, initialization and accessing </a:t>
                      </a:r>
                      <a:endParaRPr lang="en-IN" dirty="0"/>
                    </a:p>
                  </a:txBody>
                  <a:tcPr marL="142875" marR="142875" marT="66675" marB="66675" anchor="ctr"/>
                </a:tc>
                <a:tc>
                  <a:txBody>
                    <a:bodyPr/>
                    <a:lstStyle/>
                    <a:p>
                      <a:pPr algn="ctr" fontAlgn="base"/>
                      <a:r>
                        <a:rPr lang="en-IN" b="1">
                          <a:latin typeface="inherit"/>
                        </a:rPr>
                        <a:t>Example</a:t>
                      </a:r>
                      <a:endParaRPr lang="en-IN"/>
                    </a:p>
                  </a:txBody>
                  <a:tcPr marL="142875" marR="142875" marT="66675" marB="66675" anchor="ctr"/>
                </a:tc>
                <a:extLst>
                  <a:ext uri="{0D108BD9-81ED-4DB2-BD59-A6C34878D82A}">
                    <a16:rowId xmlns:a16="http://schemas.microsoft.com/office/drawing/2014/main" xmlns="" val="10000"/>
                  </a:ext>
                </a:extLst>
              </a:tr>
              <a:tr h="4806873">
                <a:tc>
                  <a:txBody>
                    <a:bodyPr/>
                    <a:lstStyle/>
                    <a:p>
                      <a:pPr algn="l" fontAlgn="base"/>
                      <a:r>
                        <a:rPr lang="en-IN" b="1" dirty="0">
                          <a:latin typeface="inherit"/>
                        </a:rPr>
                        <a:t>Array declaration syntax:</a:t>
                      </a:r>
                      <a:r>
                        <a:rPr lang="en-IN" dirty="0"/>
                        <a:t/>
                      </a:r>
                      <a:br>
                        <a:rPr lang="en-IN" dirty="0"/>
                      </a:br>
                      <a:r>
                        <a:rPr lang="en-IN" dirty="0" err="1"/>
                        <a:t>data_type</a:t>
                      </a:r>
                      <a:r>
                        <a:rPr lang="en-IN" dirty="0"/>
                        <a:t> </a:t>
                      </a:r>
                      <a:r>
                        <a:rPr lang="en-IN" dirty="0" err="1"/>
                        <a:t>arr_name</a:t>
                      </a:r>
                      <a:r>
                        <a:rPr lang="en-IN" dirty="0"/>
                        <a:t> [</a:t>
                      </a:r>
                      <a:r>
                        <a:rPr lang="en-IN" dirty="0" err="1"/>
                        <a:t>num_of_rows</a:t>
                      </a:r>
                      <a:r>
                        <a:rPr lang="en-IN" dirty="0"/>
                        <a:t>][</a:t>
                      </a:r>
                      <a:r>
                        <a:rPr lang="en-IN" dirty="0" err="1"/>
                        <a:t>num_of_column</a:t>
                      </a:r>
                      <a:r>
                        <a:rPr lang="en-IN" dirty="0"/>
                        <a:t>];</a:t>
                      </a:r>
                    </a:p>
                    <a:p>
                      <a:pPr algn="l" fontAlgn="base"/>
                      <a:endParaRPr lang="en-IN" b="1" dirty="0">
                        <a:latin typeface="inherit"/>
                      </a:endParaRPr>
                    </a:p>
                    <a:p>
                      <a:pPr algn="l" fontAlgn="base"/>
                      <a:r>
                        <a:rPr lang="en-IN" b="1" dirty="0">
                          <a:latin typeface="inherit"/>
                        </a:rPr>
                        <a:t>Array initialization syntax:</a:t>
                      </a:r>
                      <a:r>
                        <a:rPr lang="en-IN" dirty="0"/>
                        <a:t/>
                      </a:r>
                      <a:br>
                        <a:rPr lang="en-IN" dirty="0"/>
                      </a:br>
                      <a:r>
                        <a:rPr lang="en-IN" dirty="0" err="1"/>
                        <a:t>data_type</a:t>
                      </a:r>
                      <a:r>
                        <a:rPr lang="en-IN" dirty="0"/>
                        <a:t> </a:t>
                      </a:r>
                      <a:r>
                        <a:rPr lang="en-IN" dirty="0" err="1"/>
                        <a:t>arr_name</a:t>
                      </a:r>
                      <a:r>
                        <a:rPr lang="en-IN" dirty="0"/>
                        <a:t>[2][2] = {{0,0},{0,1},{1,0},{1,1}};</a:t>
                      </a:r>
                    </a:p>
                    <a:p>
                      <a:pPr algn="l" fontAlgn="base"/>
                      <a:endParaRPr lang="en-IN" b="1" dirty="0">
                        <a:latin typeface="inherit"/>
                      </a:endParaRPr>
                    </a:p>
                    <a:p>
                      <a:pPr algn="l" fontAlgn="base"/>
                      <a:r>
                        <a:rPr lang="en-IN" b="1" dirty="0">
                          <a:latin typeface="inherit"/>
                        </a:rPr>
                        <a:t>Array accessing syntax:</a:t>
                      </a:r>
                      <a:r>
                        <a:rPr lang="en-IN" dirty="0"/>
                        <a:t/>
                      </a:r>
                      <a:br>
                        <a:rPr lang="en-IN" dirty="0"/>
                      </a:br>
                      <a:r>
                        <a:rPr lang="en-IN" dirty="0" err="1"/>
                        <a:t>arr_name</a:t>
                      </a:r>
                      <a:r>
                        <a:rPr lang="en-IN" dirty="0"/>
                        <a:t>[index];</a:t>
                      </a:r>
                    </a:p>
                  </a:txBody>
                  <a:tcPr marL="142875" marR="142875" marT="66675" marB="66675" anchor="ctr"/>
                </a:tc>
                <a:tc>
                  <a:txBody>
                    <a:bodyPr/>
                    <a:lstStyle/>
                    <a:p>
                      <a:pPr algn="l" fontAlgn="base"/>
                      <a:r>
                        <a:rPr lang="en-IN" b="1" dirty="0">
                          <a:latin typeface="inherit"/>
                        </a:rPr>
                        <a:t>Integer array example:</a:t>
                      </a:r>
                      <a:endParaRPr lang="en-IN" dirty="0"/>
                    </a:p>
                    <a:p>
                      <a:pPr algn="l" fontAlgn="base"/>
                      <a:r>
                        <a:rPr lang="en-IN" dirty="0" err="1"/>
                        <a:t>int</a:t>
                      </a:r>
                      <a:r>
                        <a:rPr lang="en-IN" dirty="0"/>
                        <a:t> </a:t>
                      </a:r>
                      <a:r>
                        <a:rPr lang="en-IN" dirty="0" err="1"/>
                        <a:t>arr</a:t>
                      </a:r>
                      <a:r>
                        <a:rPr lang="en-IN" dirty="0"/>
                        <a:t>[2][2];</a:t>
                      </a:r>
                      <a:br>
                        <a:rPr lang="en-IN" dirty="0"/>
                      </a:br>
                      <a:r>
                        <a:rPr lang="en-IN" dirty="0" err="1"/>
                        <a:t>int</a:t>
                      </a:r>
                      <a:r>
                        <a:rPr lang="en-IN" dirty="0"/>
                        <a:t> </a:t>
                      </a:r>
                      <a:r>
                        <a:rPr lang="en-IN" dirty="0" err="1"/>
                        <a:t>arr</a:t>
                      </a:r>
                      <a:r>
                        <a:rPr lang="en-IN" dirty="0"/>
                        <a:t>[2][2] = {1,2, 3, 4};</a:t>
                      </a:r>
                    </a:p>
                    <a:p>
                      <a:pPr algn="l" fontAlgn="base"/>
                      <a:endParaRPr lang="en-IN" dirty="0">
                        <a:latin typeface="inherit"/>
                      </a:endParaRPr>
                    </a:p>
                    <a:p>
                      <a:pPr algn="l" fontAlgn="base"/>
                      <a:r>
                        <a:rPr lang="en-IN" dirty="0" err="1">
                          <a:latin typeface="inherit"/>
                        </a:rPr>
                        <a:t>arr</a:t>
                      </a:r>
                      <a:r>
                        <a:rPr lang="en-IN" dirty="0">
                          <a:latin typeface="inherit"/>
                        </a:rPr>
                        <a:t> [0] [0] = 1;</a:t>
                      </a:r>
                      <a:br>
                        <a:rPr lang="en-IN" dirty="0">
                          <a:latin typeface="inherit"/>
                        </a:rPr>
                      </a:br>
                      <a:r>
                        <a:rPr lang="en-IN" dirty="0" err="1">
                          <a:latin typeface="inherit"/>
                        </a:rPr>
                        <a:t>arr</a:t>
                      </a:r>
                      <a:r>
                        <a:rPr lang="en-IN" dirty="0">
                          <a:latin typeface="inherit"/>
                        </a:rPr>
                        <a:t> [0] ]1] = 2;</a:t>
                      </a:r>
                      <a:br>
                        <a:rPr lang="en-IN" dirty="0">
                          <a:latin typeface="inherit"/>
                        </a:rPr>
                      </a:br>
                      <a:r>
                        <a:rPr lang="en-IN" dirty="0" err="1">
                          <a:latin typeface="inherit"/>
                        </a:rPr>
                        <a:t>arr</a:t>
                      </a:r>
                      <a:r>
                        <a:rPr lang="en-IN" dirty="0">
                          <a:latin typeface="inherit"/>
                        </a:rPr>
                        <a:t> [1][0]  = 3;</a:t>
                      </a:r>
                      <a:br>
                        <a:rPr lang="en-IN" dirty="0">
                          <a:latin typeface="inherit"/>
                        </a:rPr>
                      </a:br>
                      <a:r>
                        <a:rPr lang="en-IN" dirty="0" err="1">
                          <a:latin typeface="inherit"/>
                        </a:rPr>
                        <a:t>arr</a:t>
                      </a:r>
                      <a:r>
                        <a:rPr lang="en-IN" dirty="0">
                          <a:latin typeface="inherit"/>
                        </a:rPr>
                        <a:t> [1] [1] = 4;</a:t>
                      </a:r>
                      <a:endParaRPr lang="en-IN" dirty="0"/>
                    </a:p>
                  </a:txBody>
                  <a:tcPr marL="142875" marR="142875" marT="66675" marB="66675" anchor="ctr"/>
                </a:tc>
                <a:extLst>
                  <a:ext uri="{0D108BD9-81ED-4DB2-BD59-A6C34878D82A}">
                    <a16:rowId xmlns:a16="http://schemas.microsoft.com/office/drawing/2014/main" xmlns=""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910BF-A9C3-4A5E-BF1A-AB3E64DD818F}"/>
              </a:ext>
            </a:extLst>
          </p:cNvPr>
          <p:cNvSpPr>
            <a:spLocks noGrp="1"/>
          </p:cNvSpPr>
          <p:nvPr>
            <p:ph type="title"/>
          </p:nvPr>
        </p:nvSpPr>
        <p:spPr/>
        <p:txBody>
          <a:bodyPr/>
          <a:lstStyle/>
          <a:p>
            <a:r>
              <a:rPr lang="en-IN" dirty="0"/>
              <a:t>How is a[</a:t>
            </a:r>
            <a:r>
              <a:rPr lang="en-IN" dirty="0" err="1"/>
              <a:t>i</a:t>
            </a:r>
            <a:r>
              <a:rPr lang="en-IN" dirty="0"/>
              <a:t>] == </a:t>
            </a:r>
            <a:r>
              <a:rPr lang="en-IN" dirty="0" err="1"/>
              <a:t>i</a:t>
            </a:r>
            <a:r>
              <a:rPr lang="en-IN" dirty="0"/>
              <a:t>[a]?</a:t>
            </a:r>
          </a:p>
        </p:txBody>
      </p:sp>
      <p:sp>
        <p:nvSpPr>
          <p:cNvPr id="3" name="Content Placeholder 2">
            <a:extLst>
              <a:ext uri="{FF2B5EF4-FFF2-40B4-BE49-F238E27FC236}">
                <a16:creationId xmlns:a16="http://schemas.microsoft.com/office/drawing/2014/main" xmlns="" id="{009D745F-E9E3-41C5-A81C-B8121232BBFB}"/>
              </a:ext>
            </a:extLst>
          </p:cNvPr>
          <p:cNvSpPr>
            <a:spLocks noGrp="1"/>
          </p:cNvSpPr>
          <p:nvPr>
            <p:ph idx="1"/>
          </p:nvPr>
        </p:nvSpPr>
        <p:spPr/>
        <p:txBody>
          <a:bodyPr>
            <a:normAutofit fontScale="85000" lnSpcReduction="10000"/>
          </a:bodyPr>
          <a:lstStyle/>
          <a:p>
            <a:r>
              <a:rPr lang="en-IN" dirty="0"/>
              <a:t>Compilers use pointer arithmetic internally to access array elements. And because of the conversion rules that apply to the binary + operator, if E1 is an array object (equivalently, a pointer to the initial element of an array object) and E2 is an integer, E1[E2] designates the E2-th element of E1 (counting from zero). </a:t>
            </a:r>
          </a:p>
          <a:p>
            <a:pPr marL="0" indent="0">
              <a:buNone/>
            </a:pPr>
            <a:endParaRPr lang="en-IN" dirty="0"/>
          </a:p>
          <a:p>
            <a:r>
              <a:rPr lang="en-IN" dirty="0"/>
              <a:t>Therefore, a[b] is defined as :  a[b] == *(a + b)  </a:t>
            </a:r>
          </a:p>
          <a:p>
            <a:pPr marL="0" indent="0">
              <a:buNone/>
            </a:pPr>
            <a:endParaRPr lang="en-IN" dirty="0"/>
          </a:p>
          <a:p>
            <a:r>
              <a:rPr lang="en-IN" dirty="0"/>
              <a:t>Similarly, a[8] == *(a + 8) Here, a is a pointer to the first element of the array and a[8] is the value of an elements which is 8 elements further from a, which is the same as *(a + 8) and 8[a] will evaluate to following which means both are same. </a:t>
            </a:r>
          </a:p>
          <a:p>
            <a:pPr marL="0" indent="0">
              <a:buNone/>
            </a:pPr>
            <a:endParaRPr lang="en-IN" dirty="0"/>
          </a:p>
          <a:p>
            <a:r>
              <a:rPr lang="en-IN" dirty="0"/>
              <a:t>8[a] == *(8 + a)  So by addition commutative property, a[8] == 8[a]</a:t>
            </a:r>
          </a:p>
        </p:txBody>
      </p:sp>
    </p:spTree>
    <p:extLst>
      <p:ext uri="{BB962C8B-B14F-4D97-AF65-F5344CB8AC3E}">
        <p14:creationId xmlns:p14="http://schemas.microsoft.com/office/powerpoint/2010/main" xmlns="" val="719793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7990BF-CF5E-4D7E-B15F-5EE94DEC5A02}"/>
              </a:ext>
            </a:extLst>
          </p:cNvPr>
          <p:cNvSpPr>
            <a:spLocks noGrp="1"/>
          </p:cNvSpPr>
          <p:nvPr>
            <p:ph type="ctrTitle"/>
          </p:nvPr>
        </p:nvSpPr>
        <p:spPr/>
        <p:txBody>
          <a:bodyPr/>
          <a:lstStyle/>
          <a:p>
            <a:r>
              <a:rPr lang="en-IN" dirty="0"/>
              <a:t>Structures</a:t>
            </a:r>
          </a:p>
        </p:txBody>
      </p:sp>
      <p:sp>
        <p:nvSpPr>
          <p:cNvPr id="3" name="Subtitle 2">
            <a:extLst>
              <a:ext uri="{FF2B5EF4-FFF2-40B4-BE49-F238E27FC236}">
                <a16:creationId xmlns:a16="http://schemas.microsoft.com/office/drawing/2014/main" xmlns="" id="{C2ACD865-0862-41D0-8593-B2407C4D731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1532749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039111-7807-4154-889E-AEEC7F926101}"/>
              </a:ext>
            </a:extLst>
          </p:cNvPr>
          <p:cNvSpPr>
            <a:spLocks noGrp="1"/>
          </p:cNvSpPr>
          <p:nvPr>
            <p:ph type="title"/>
          </p:nvPr>
        </p:nvSpPr>
        <p:spPr/>
        <p:txBody>
          <a:bodyPr/>
          <a:lstStyle/>
          <a:p>
            <a:r>
              <a:rPr lang="en-IN" b="1" dirty="0">
                <a:effectLst/>
              </a:rPr>
              <a:t>What is a structure?</a:t>
            </a:r>
            <a:endParaRPr lang="en-IN" dirty="0"/>
          </a:p>
        </p:txBody>
      </p:sp>
      <p:sp>
        <p:nvSpPr>
          <p:cNvPr id="3" name="Content Placeholder 2">
            <a:extLst>
              <a:ext uri="{FF2B5EF4-FFF2-40B4-BE49-F238E27FC236}">
                <a16:creationId xmlns:a16="http://schemas.microsoft.com/office/drawing/2014/main" xmlns="" id="{F0F00943-0BA9-46C1-A9F7-426D02524489}"/>
              </a:ext>
            </a:extLst>
          </p:cNvPr>
          <p:cNvSpPr>
            <a:spLocks noGrp="1"/>
          </p:cNvSpPr>
          <p:nvPr>
            <p:ph idx="1"/>
          </p:nvPr>
        </p:nvSpPr>
        <p:spPr/>
        <p:txBody>
          <a:bodyPr/>
          <a:lstStyle/>
          <a:p>
            <a:r>
              <a:rPr lang="en-IN" dirty="0"/>
              <a:t>A structure is a user defined data type in </a:t>
            </a:r>
            <a:r>
              <a:rPr lang="en-IN" dirty="0" smtClean="0"/>
              <a:t>C</a:t>
            </a:r>
            <a:r>
              <a:rPr lang="en-IN" dirty="0" smtClean="0"/>
              <a:t>. </a:t>
            </a:r>
            <a:r>
              <a:rPr lang="en-IN" dirty="0"/>
              <a:t>A structure creates a data type that can be used to group items of possibly different types into a single type.</a:t>
            </a:r>
          </a:p>
          <a:p>
            <a:endParaRPr lang="en-IN" dirty="0"/>
          </a:p>
        </p:txBody>
      </p:sp>
    </p:spTree>
    <p:extLst>
      <p:ext uri="{BB962C8B-B14F-4D97-AF65-F5344CB8AC3E}">
        <p14:creationId xmlns:p14="http://schemas.microsoft.com/office/powerpoint/2010/main" xmlns="" val="4139209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C06615-4FA3-4D51-817E-D6E3639A03C0}"/>
              </a:ext>
            </a:extLst>
          </p:cNvPr>
          <p:cNvSpPr>
            <a:spLocks noGrp="1"/>
          </p:cNvSpPr>
          <p:nvPr>
            <p:ph type="title"/>
          </p:nvPr>
        </p:nvSpPr>
        <p:spPr/>
        <p:txBody>
          <a:bodyPr>
            <a:normAutofit/>
          </a:bodyPr>
          <a:lstStyle/>
          <a:p>
            <a:r>
              <a:rPr lang="en-IN" b="1" dirty="0">
                <a:effectLst/>
              </a:rPr>
              <a:t>How to define structures?</a:t>
            </a:r>
            <a:endParaRPr lang="en-IN" dirty="0"/>
          </a:p>
        </p:txBody>
      </p:sp>
      <p:sp>
        <p:nvSpPr>
          <p:cNvPr id="3" name="Content Placeholder 2">
            <a:extLst>
              <a:ext uri="{FF2B5EF4-FFF2-40B4-BE49-F238E27FC236}">
                <a16:creationId xmlns:a16="http://schemas.microsoft.com/office/drawing/2014/main" xmlns="" id="{119628B9-9738-449F-AB96-54FA10732FEA}"/>
              </a:ext>
            </a:extLst>
          </p:cNvPr>
          <p:cNvSpPr>
            <a:spLocks noGrp="1"/>
          </p:cNvSpPr>
          <p:nvPr>
            <p:ph idx="1"/>
          </p:nvPr>
        </p:nvSpPr>
        <p:spPr/>
        <p:txBody>
          <a:bodyPr/>
          <a:lstStyle/>
          <a:p>
            <a:r>
              <a:rPr lang="en-US" altLang="en-US" dirty="0">
                <a:solidFill>
                  <a:schemeClr val="tx1"/>
                </a:solidFill>
                <a:latin typeface="euclid_circular_a"/>
              </a:rPr>
              <a:t>Before you can create structure variables, you need to define its data type. To define a struct, the </a:t>
            </a:r>
            <a:r>
              <a:rPr lang="en-US" altLang="en-US" b="1" dirty="0">
                <a:solidFill>
                  <a:schemeClr val="tx1"/>
                </a:solidFill>
                <a:latin typeface="euclid_circular_a"/>
              </a:rPr>
              <a:t>struct</a:t>
            </a:r>
            <a:r>
              <a:rPr lang="en-US" altLang="en-US" dirty="0">
                <a:solidFill>
                  <a:schemeClr val="tx1"/>
                </a:solidFill>
                <a:latin typeface="euclid_circular_a"/>
              </a:rPr>
              <a:t> keyword is used.</a:t>
            </a:r>
            <a:r>
              <a:rPr lang="en-US" altLang="en-US" sz="900" dirty="0">
                <a:solidFill>
                  <a:schemeClr val="tx1"/>
                </a:solidFill>
              </a:rPr>
              <a:t> </a:t>
            </a:r>
          </a:p>
          <a:p>
            <a:pPr marL="0" indent="0">
              <a:buNone/>
            </a:pPr>
            <a:endParaRPr lang="en-US" altLang="en-US" sz="2700" dirty="0">
              <a:solidFill>
                <a:schemeClr val="tx1"/>
              </a:solidFill>
              <a:latin typeface="Arial" panose="020B0604020202020204" pitchFamily="34" charset="0"/>
            </a:endParaRPr>
          </a:p>
          <a:p>
            <a:pPr marL="0" indent="0" eaLnBrk="0" fontAlgn="base" hangingPunct="0">
              <a:spcBef>
                <a:spcPct val="0"/>
              </a:spcBef>
              <a:spcAft>
                <a:spcPct val="0"/>
              </a:spcAft>
              <a:buNone/>
            </a:pPr>
            <a:r>
              <a:rPr lang="en-US" altLang="en-US" sz="2400" b="1" dirty="0">
                <a:solidFill>
                  <a:srgbClr val="25265E"/>
                </a:solidFill>
                <a:latin typeface="euclid_circular_a"/>
              </a:rPr>
              <a:t>Syntax of struct :</a:t>
            </a:r>
          </a:p>
          <a:p>
            <a:pPr marL="0" indent="0" eaLnBrk="0" fontAlgn="base" hangingPunct="0">
              <a:spcBef>
                <a:spcPct val="0"/>
              </a:spcBef>
              <a:spcAft>
                <a:spcPct val="0"/>
              </a:spcAft>
              <a:buNone/>
            </a:pPr>
            <a:r>
              <a:rPr lang="en-US" altLang="en-US" dirty="0">
                <a:solidFill>
                  <a:srgbClr val="25265E"/>
                </a:solidFill>
                <a:latin typeface="Droid Sans Mono"/>
              </a:rPr>
              <a:t>struct </a:t>
            </a:r>
            <a:r>
              <a:rPr lang="en-US" altLang="en-US" dirty="0" err="1">
                <a:solidFill>
                  <a:srgbClr val="25265E"/>
                </a:solidFill>
                <a:latin typeface="Droid Sans Mono"/>
              </a:rPr>
              <a:t>structureName</a:t>
            </a:r>
            <a:r>
              <a:rPr lang="en-US" altLang="en-US" dirty="0">
                <a:solidFill>
                  <a:srgbClr val="25265E"/>
                </a:solidFill>
                <a:latin typeface="Droid Sans Mono"/>
              </a:rPr>
              <a:t> </a:t>
            </a:r>
          </a:p>
          <a:p>
            <a:pPr marL="0" indent="0" eaLnBrk="0" fontAlgn="base" hangingPunct="0">
              <a:spcBef>
                <a:spcPct val="0"/>
              </a:spcBef>
              <a:spcAft>
                <a:spcPct val="0"/>
              </a:spcAft>
              <a:buNone/>
            </a:pPr>
            <a:r>
              <a:rPr lang="en-US" altLang="en-US" dirty="0">
                <a:solidFill>
                  <a:srgbClr val="25265E"/>
                </a:solidFill>
                <a:latin typeface="Droid Sans Mono"/>
              </a:rPr>
              <a:t>{ </a:t>
            </a:r>
          </a:p>
          <a:p>
            <a:pPr marL="0" indent="0" eaLnBrk="0" fontAlgn="base" hangingPunct="0">
              <a:spcBef>
                <a:spcPct val="0"/>
              </a:spcBef>
              <a:spcAft>
                <a:spcPct val="0"/>
              </a:spcAft>
              <a:buNone/>
            </a:pPr>
            <a:r>
              <a:rPr lang="en-US" altLang="en-US" dirty="0">
                <a:solidFill>
                  <a:srgbClr val="25265E"/>
                </a:solidFill>
                <a:latin typeface="Droid Sans Mono"/>
              </a:rPr>
              <a:t>	</a:t>
            </a:r>
            <a:r>
              <a:rPr lang="en-US" altLang="en-US" dirty="0" err="1">
                <a:solidFill>
                  <a:srgbClr val="25265E"/>
                </a:solidFill>
                <a:latin typeface="Droid Sans Mono"/>
              </a:rPr>
              <a:t>dataType</a:t>
            </a:r>
            <a:r>
              <a:rPr lang="en-US" altLang="en-US" dirty="0">
                <a:solidFill>
                  <a:srgbClr val="25265E"/>
                </a:solidFill>
                <a:latin typeface="Droid Sans Mono"/>
              </a:rPr>
              <a:t> member1; </a:t>
            </a:r>
          </a:p>
          <a:p>
            <a:pPr marL="0" indent="0" eaLnBrk="0" fontAlgn="base" hangingPunct="0">
              <a:spcBef>
                <a:spcPct val="0"/>
              </a:spcBef>
              <a:spcAft>
                <a:spcPct val="0"/>
              </a:spcAft>
              <a:buNone/>
            </a:pPr>
            <a:r>
              <a:rPr lang="en-US" altLang="en-US" dirty="0">
                <a:solidFill>
                  <a:srgbClr val="25265E"/>
                </a:solidFill>
                <a:latin typeface="Droid Sans Mono"/>
              </a:rPr>
              <a:t>	</a:t>
            </a:r>
            <a:r>
              <a:rPr lang="en-US" altLang="en-US" dirty="0" err="1">
                <a:solidFill>
                  <a:srgbClr val="25265E"/>
                </a:solidFill>
                <a:latin typeface="Droid Sans Mono"/>
              </a:rPr>
              <a:t>dataType</a:t>
            </a:r>
            <a:r>
              <a:rPr lang="en-US" altLang="en-US" dirty="0">
                <a:solidFill>
                  <a:srgbClr val="25265E"/>
                </a:solidFill>
                <a:latin typeface="Droid Sans Mono"/>
              </a:rPr>
              <a:t> member2; </a:t>
            </a:r>
          </a:p>
          <a:p>
            <a:pPr marL="0" indent="0" eaLnBrk="0" fontAlgn="base" hangingPunct="0">
              <a:spcBef>
                <a:spcPct val="0"/>
              </a:spcBef>
              <a:spcAft>
                <a:spcPct val="0"/>
              </a:spcAft>
              <a:buNone/>
            </a:pPr>
            <a:r>
              <a:rPr lang="en-US" altLang="en-US" dirty="0">
                <a:solidFill>
                  <a:srgbClr val="25265E"/>
                </a:solidFill>
                <a:latin typeface="Droid Sans Mono"/>
              </a:rPr>
              <a:t>	... </a:t>
            </a:r>
          </a:p>
          <a:p>
            <a:pPr marL="0" indent="0" eaLnBrk="0" fontAlgn="base" hangingPunct="0">
              <a:spcBef>
                <a:spcPct val="0"/>
              </a:spcBef>
              <a:spcAft>
                <a:spcPct val="0"/>
              </a:spcAft>
              <a:buNone/>
            </a:pPr>
            <a:r>
              <a:rPr lang="en-US" altLang="en-US" dirty="0">
                <a:solidFill>
                  <a:srgbClr val="25265E"/>
                </a:solidFill>
                <a:latin typeface="Droid Sans Mono"/>
              </a:rPr>
              <a:t>};</a:t>
            </a:r>
            <a:r>
              <a:rPr lang="en-US" altLang="en-US" sz="1500" dirty="0">
                <a:solidFill>
                  <a:schemeClr val="tx1"/>
                </a:solidFill>
              </a:rPr>
              <a:t> </a:t>
            </a:r>
            <a:endParaRPr lang="en-US" altLang="en-US" sz="4050" dirty="0">
              <a:solidFill>
                <a:schemeClr val="tx1"/>
              </a:solidFill>
              <a:latin typeface="Arial" panose="020B0604020202020204" pitchFamily="34" charset="0"/>
            </a:endParaRPr>
          </a:p>
          <a:p>
            <a:endParaRPr lang="en-IN" dirty="0"/>
          </a:p>
        </p:txBody>
      </p:sp>
    </p:spTree>
    <p:extLst>
      <p:ext uri="{BB962C8B-B14F-4D97-AF65-F5344CB8AC3E}">
        <p14:creationId xmlns:p14="http://schemas.microsoft.com/office/powerpoint/2010/main" xmlns="" val="3087581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CDF39A-2D56-4A7A-8788-02F2C77530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8B6F372-63C8-4F5F-88D3-CB00AE87A43E}"/>
              </a:ext>
            </a:extLst>
          </p:cNvPr>
          <p:cNvSpPr>
            <a:spLocks noGrp="1"/>
          </p:cNvSpPr>
          <p:nvPr>
            <p:ph idx="1"/>
          </p:nvPr>
        </p:nvSpPr>
        <p:spPr/>
        <p:txBody>
          <a:bodyPr>
            <a:normAutofit/>
          </a:bodyPr>
          <a:lstStyle/>
          <a:p>
            <a:pPr marL="0" indent="0" eaLnBrk="0" fontAlgn="base" hangingPunct="0">
              <a:spcBef>
                <a:spcPct val="0"/>
              </a:spcBef>
              <a:spcAft>
                <a:spcPct val="0"/>
              </a:spcAft>
              <a:buNone/>
            </a:pPr>
            <a:r>
              <a:rPr lang="en-US" altLang="en-US" sz="3300" dirty="0">
                <a:solidFill>
                  <a:schemeClr val="tx1"/>
                </a:solidFill>
                <a:latin typeface="euclid_circular_a"/>
              </a:rPr>
              <a:t>Here is an example:</a:t>
            </a:r>
          </a:p>
          <a:p>
            <a:pPr marL="0" indent="0" eaLnBrk="0" fontAlgn="base" hangingPunct="0">
              <a:spcBef>
                <a:spcPct val="0"/>
              </a:spcBef>
              <a:spcAft>
                <a:spcPct val="0"/>
              </a:spcAft>
              <a:buNone/>
            </a:pPr>
            <a:endParaRPr lang="en-US" altLang="en-US" dirty="0">
              <a:solidFill>
                <a:srgbClr val="25265E"/>
              </a:solidFill>
              <a:latin typeface="Droid Sans Mono"/>
            </a:endParaRPr>
          </a:p>
          <a:p>
            <a:pPr marL="0" indent="0" eaLnBrk="0" fontAlgn="base" hangingPunct="0">
              <a:spcBef>
                <a:spcPct val="0"/>
              </a:spcBef>
              <a:spcAft>
                <a:spcPct val="0"/>
              </a:spcAft>
              <a:buNone/>
            </a:pPr>
            <a:r>
              <a:rPr lang="en-US" altLang="en-US" dirty="0">
                <a:solidFill>
                  <a:srgbClr val="25265E"/>
                </a:solidFill>
                <a:latin typeface="Droid Sans Mono"/>
              </a:rPr>
              <a:t>struct Person </a:t>
            </a:r>
          </a:p>
          <a:p>
            <a:pPr marL="0" indent="0" eaLnBrk="0" fontAlgn="base" hangingPunct="0">
              <a:spcBef>
                <a:spcPct val="0"/>
              </a:spcBef>
              <a:spcAft>
                <a:spcPct val="0"/>
              </a:spcAft>
              <a:buNone/>
            </a:pPr>
            <a:r>
              <a:rPr lang="en-US" altLang="en-US" dirty="0">
                <a:solidFill>
                  <a:srgbClr val="25265E"/>
                </a:solidFill>
                <a:latin typeface="Droid Sans Mono"/>
              </a:rPr>
              <a:t>{ </a:t>
            </a:r>
          </a:p>
          <a:p>
            <a:pPr marL="0" indent="0" eaLnBrk="0" fontAlgn="base" hangingPunct="0">
              <a:spcBef>
                <a:spcPct val="0"/>
              </a:spcBef>
              <a:spcAft>
                <a:spcPct val="0"/>
              </a:spcAft>
              <a:buNone/>
            </a:pPr>
            <a:r>
              <a:rPr lang="en-US" altLang="en-US" dirty="0">
                <a:solidFill>
                  <a:srgbClr val="25265E"/>
                </a:solidFill>
                <a:latin typeface="Droid Sans Mono"/>
              </a:rPr>
              <a:t>	char name[50]; </a:t>
            </a:r>
          </a:p>
          <a:p>
            <a:pPr marL="0" indent="0" eaLnBrk="0" fontAlgn="base" hangingPunct="0">
              <a:spcBef>
                <a:spcPct val="0"/>
              </a:spcBef>
              <a:spcAft>
                <a:spcPct val="0"/>
              </a:spcAft>
              <a:buNone/>
            </a:pPr>
            <a:r>
              <a:rPr lang="en-US" altLang="en-US" dirty="0">
                <a:solidFill>
                  <a:srgbClr val="25265E"/>
                </a:solidFill>
                <a:latin typeface="Droid Sans Mono"/>
              </a:rPr>
              <a:t>	int </a:t>
            </a:r>
            <a:r>
              <a:rPr lang="en-US" altLang="en-US" dirty="0" err="1">
                <a:solidFill>
                  <a:srgbClr val="25265E"/>
                </a:solidFill>
                <a:latin typeface="Droid Sans Mono"/>
              </a:rPr>
              <a:t>citNo</a:t>
            </a:r>
            <a:r>
              <a:rPr lang="en-US" altLang="en-US" dirty="0">
                <a:solidFill>
                  <a:srgbClr val="25265E"/>
                </a:solidFill>
                <a:latin typeface="Droid Sans Mono"/>
              </a:rPr>
              <a:t>; </a:t>
            </a:r>
          </a:p>
          <a:p>
            <a:pPr marL="0" indent="0" eaLnBrk="0" fontAlgn="base" hangingPunct="0">
              <a:spcBef>
                <a:spcPct val="0"/>
              </a:spcBef>
              <a:spcAft>
                <a:spcPct val="0"/>
              </a:spcAft>
              <a:buNone/>
            </a:pPr>
            <a:r>
              <a:rPr lang="en-US" altLang="en-US" dirty="0">
                <a:solidFill>
                  <a:srgbClr val="25265E"/>
                </a:solidFill>
                <a:latin typeface="Droid Sans Mono"/>
              </a:rPr>
              <a:t>	float salary; </a:t>
            </a:r>
          </a:p>
          <a:p>
            <a:pPr marL="0" indent="0" eaLnBrk="0" fontAlgn="base" hangingPunct="0">
              <a:spcBef>
                <a:spcPct val="0"/>
              </a:spcBef>
              <a:spcAft>
                <a:spcPct val="0"/>
              </a:spcAft>
              <a:buNone/>
            </a:pPr>
            <a:r>
              <a:rPr lang="en-US" altLang="en-US" dirty="0">
                <a:solidFill>
                  <a:srgbClr val="25265E"/>
                </a:solidFill>
                <a:latin typeface="Droid Sans Mono"/>
              </a:rPr>
              <a:t>};</a:t>
            </a:r>
            <a:r>
              <a:rPr lang="en-US" altLang="en-US" sz="1500" dirty="0">
                <a:solidFill>
                  <a:schemeClr val="tx1"/>
                </a:solidFill>
              </a:rPr>
              <a:t> </a:t>
            </a:r>
            <a:endParaRPr lang="en-US" altLang="en-US" sz="4050" dirty="0">
              <a:solidFill>
                <a:schemeClr val="tx1"/>
              </a:solidFill>
              <a:latin typeface="Arial" panose="020B0604020202020204" pitchFamily="34" charset="0"/>
            </a:endParaRPr>
          </a:p>
          <a:p>
            <a:r>
              <a:rPr lang="en-US" altLang="en-US" dirty="0">
                <a:solidFill>
                  <a:schemeClr val="tx1"/>
                </a:solidFill>
                <a:latin typeface="euclid_circular_a"/>
              </a:rPr>
              <a:t>Here, a derived type </a:t>
            </a:r>
            <a:r>
              <a:rPr lang="en-US" altLang="en-US" sz="1200" dirty="0">
                <a:solidFill>
                  <a:schemeClr val="tx1"/>
                </a:solidFill>
                <a:latin typeface="Droid Sans Mono"/>
              </a:rPr>
              <a:t>struct Person</a:t>
            </a:r>
            <a:r>
              <a:rPr lang="en-US" altLang="en-US" dirty="0">
                <a:solidFill>
                  <a:schemeClr val="tx1"/>
                </a:solidFill>
                <a:latin typeface="euclid_circular_a"/>
              </a:rPr>
              <a:t> is defined. Now, you can create variables of this type.</a:t>
            </a:r>
            <a:r>
              <a:rPr lang="en-US" altLang="en-US" sz="900" dirty="0">
                <a:solidFill>
                  <a:schemeClr val="tx1"/>
                </a:solidFill>
              </a:rPr>
              <a:t> </a:t>
            </a:r>
            <a:endParaRPr lang="en-US" altLang="en-US" sz="2700" dirty="0">
              <a:solidFill>
                <a:schemeClr val="tx1"/>
              </a:solidFill>
              <a:latin typeface="Arial" panose="020B0604020202020204" pitchFamily="34" charset="0"/>
            </a:endParaRPr>
          </a:p>
        </p:txBody>
      </p:sp>
      <p:sp>
        <p:nvSpPr>
          <p:cNvPr id="4" name="Rectangle 1">
            <a:extLst>
              <a:ext uri="{FF2B5EF4-FFF2-40B4-BE49-F238E27FC236}">
                <a16:creationId xmlns:a16="http://schemas.microsoft.com/office/drawing/2014/main" xmlns="" id="{3F751FBC-BE5A-441C-AFAC-7FCFB73F6F4C}"/>
              </a:ext>
            </a:extLst>
          </p:cNvPr>
          <p:cNvSpPr>
            <a:spLocks noChangeArrowheads="1"/>
          </p:cNvSpPr>
          <p:nvPr/>
        </p:nvSpPr>
        <p:spPr bwMode="auto">
          <a:xfrm>
            <a:off x="0" y="886366"/>
            <a:ext cx="65" cy="284669"/>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defTabSz="685800" eaLnBrk="0" fontAlgn="base" hangingPunct="0">
              <a:spcBef>
                <a:spcPct val="0"/>
              </a:spcBef>
              <a:spcAft>
                <a:spcPct val="0"/>
              </a:spcAft>
            </a:pPr>
            <a:endParaRPr lang="en-US" altLang="en-US" sz="1350" dirty="0">
              <a:latin typeface="Arial" panose="020B0604020202020204" pitchFamily="34" charset="0"/>
            </a:endParaRPr>
          </a:p>
        </p:txBody>
      </p:sp>
      <p:sp>
        <p:nvSpPr>
          <p:cNvPr id="5" name="Rectangle 2">
            <a:extLst>
              <a:ext uri="{FF2B5EF4-FFF2-40B4-BE49-F238E27FC236}">
                <a16:creationId xmlns:a16="http://schemas.microsoft.com/office/drawing/2014/main" xmlns="" id="{AD8663DF-B802-4CE3-86FE-C4E7F891526F}"/>
              </a:ext>
            </a:extLst>
          </p:cNvPr>
          <p:cNvSpPr>
            <a:spLocks noChangeArrowheads="1"/>
          </p:cNvSpPr>
          <p:nvPr/>
        </p:nvSpPr>
        <p:spPr bwMode="auto">
          <a:xfrm>
            <a:off x="0" y="753377"/>
            <a:ext cx="65" cy="207749"/>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en-US" altLang="en-US" sz="1350" dirty="0"/>
          </a:p>
        </p:txBody>
      </p:sp>
    </p:spTree>
    <p:extLst>
      <p:ext uri="{BB962C8B-B14F-4D97-AF65-F5344CB8AC3E}">
        <p14:creationId xmlns:p14="http://schemas.microsoft.com/office/powerpoint/2010/main" xmlns="" val="3881338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0AF00-FFC5-4EEA-8287-BB1083C16AD9}"/>
              </a:ext>
            </a:extLst>
          </p:cNvPr>
          <p:cNvSpPr>
            <a:spLocks noGrp="1"/>
          </p:cNvSpPr>
          <p:nvPr>
            <p:ph type="title"/>
          </p:nvPr>
        </p:nvSpPr>
        <p:spPr/>
        <p:txBody>
          <a:bodyPr>
            <a:normAutofit/>
          </a:bodyPr>
          <a:lstStyle/>
          <a:p>
            <a:r>
              <a:rPr lang="en-IN" b="1" dirty="0">
                <a:effectLst/>
              </a:rPr>
              <a:t>Create struct variables</a:t>
            </a:r>
            <a:endParaRPr lang="en-IN" dirty="0"/>
          </a:p>
        </p:txBody>
      </p:sp>
      <p:sp>
        <p:nvSpPr>
          <p:cNvPr id="3" name="Content Placeholder 2">
            <a:extLst>
              <a:ext uri="{FF2B5EF4-FFF2-40B4-BE49-F238E27FC236}">
                <a16:creationId xmlns:a16="http://schemas.microsoft.com/office/drawing/2014/main" xmlns="" id="{BBEF9656-D47B-4B68-B3B2-1B18F62BC278}"/>
              </a:ext>
            </a:extLst>
          </p:cNvPr>
          <p:cNvSpPr>
            <a:spLocks noGrp="1"/>
          </p:cNvSpPr>
          <p:nvPr>
            <p:ph idx="1"/>
          </p:nvPr>
        </p:nvSpPr>
        <p:spPr/>
        <p:txBody>
          <a:bodyPr/>
          <a:lstStyle/>
          <a:p>
            <a:r>
              <a:rPr lang="en-IN" dirty="0"/>
              <a:t>When a struct type is declared, no storage or memory is allocated. To allocate memory of a given structure type and work with it, we need to create variables.</a:t>
            </a:r>
          </a:p>
          <a:p>
            <a:r>
              <a:rPr lang="en-IN" dirty="0"/>
              <a:t>Here's how we create structure variables:</a:t>
            </a:r>
          </a:p>
          <a:p>
            <a:r>
              <a:rPr lang="en-IN" dirty="0"/>
              <a:t>One way :</a:t>
            </a:r>
          </a:p>
          <a:p>
            <a:endParaRPr lang="en-IN" dirty="0"/>
          </a:p>
        </p:txBody>
      </p:sp>
    </p:spTree>
    <p:extLst>
      <p:ext uri="{BB962C8B-B14F-4D97-AF65-F5344CB8AC3E}">
        <p14:creationId xmlns:p14="http://schemas.microsoft.com/office/powerpoint/2010/main" xmlns="" val="2206381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B80616-A01A-4D57-9FFC-71C5EE9EC3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04E423D3-ED16-47EB-81B7-6C9371029A6A}"/>
              </a:ext>
            </a:extLst>
          </p:cNvPr>
          <p:cNvSpPr>
            <a:spLocks noGrp="1"/>
          </p:cNvSpPr>
          <p:nvPr>
            <p:ph idx="1"/>
          </p:nvPr>
        </p:nvSpPr>
        <p:spPr/>
        <p:txBody>
          <a:bodyPr>
            <a:normAutofit fontScale="92500" lnSpcReduction="20000"/>
          </a:bodyPr>
          <a:lstStyle/>
          <a:p>
            <a:pPr marL="0" indent="0">
              <a:buNone/>
            </a:pPr>
            <a:r>
              <a:rPr lang="en-US" altLang="en-US" dirty="0">
                <a:solidFill>
                  <a:srgbClr val="25265E"/>
                </a:solidFill>
                <a:latin typeface="Droid Sans Mono"/>
              </a:rPr>
              <a:t>struct Person </a:t>
            </a:r>
          </a:p>
          <a:p>
            <a:pPr marL="0" indent="0">
              <a:buNone/>
            </a:pPr>
            <a:r>
              <a:rPr lang="en-US" altLang="en-US" dirty="0">
                <a:solidFill>
                  <a:srgbClr val="25265E"/>
                </a:solidFill>
                <a:latin typeface="Droid Sans Mono"/>
              </a:rPr>
              <a:t>{ </a:t>
            </a:r>
          </a:p>
          <a:p>
            <a:pPr marL="0" indent="0">
              <a:buNone/>
            </a:pPr>
            <a:r>
              <a:rPr lang="en-US" altLang="en-US" dirty="0">
                <a:solidFill>
                  <a:srgbClr val="25265E"/>
                </a:solidFill>
                <a:latin typeface="Droid Sans Mono"/>
              </a:rPr>
              <a:t>	char name[50]; </a:t>
            </a:r>
          </a:p>
          <a:p>
            <a:pPr marL="0" indent="0">
              <a:buNone/>
            </a:pPr>
            <a:r>
              <a:rPr lang="en-US" altLang="en-US" dirty="0">
                <a:solidFill>
                  <a:srgbClr val="25265E"/>
                </a:solidFill>
                <a:latin typeface="Droid Sans Mono"/>
              </a:rPr>
              <a:t>	int </a:t>
            </a:r>
            <a:r>
              <a:rPr lang="en-US" altLang="en-US" dirty="0" err="1">
                <a:solidFill>
                  <a:srgbClr val="25265E"/>
                </a:solidFill>
                <a:latin typeface="Droid Sans Mono"/>
              </a:rPr>
              <a:t>citNo</a:t>
            </a:r>
            <a:r>
              <a:rPr lang="en-US" altLang="en-US" dirty="0">
                <a:solidFill>
                  <a:srgbClr val="25265E"/>
                </a:solidFill>
                <a:latin typeface="Droid Sans Mono"/>
              </a:rPr>
              <a:t>; </a:t>
            </a:r>
          </a:p>
          <a:p>
            <a:pPr marL="0" indent="0">
              <a:buNone/>
            </a:pPr>
            <a:r>
              <a:rPr lang="en-US" altLang="en-US" dirty="0">
                <a:solidFill>
                  <a:srgbClr val="25265E"/>
                </a:solidFill>
                <a:latin typeface="Droid Sans Mono"/>
              </a:rPr>
              <a:t>	float salary; </a:t>
            </a:r>
          </a:p>
          <a:p>
            <a:pPr marL="0" indent="0">
              <a:buNone/>
            </a:pPr>
            <a:r>
              <a:rPr lang="en-US" altLang="en-US" dirty="0">
                <a:solidFill>
                  <a:srgbClr val="25265E"/>
                </a:solidFill>
                <a:latin typeface="Droid Sans Mono"/>
              </a:rPr>
              <a:t>}; </a:t>
            </a:r>
          </a:p>
          <a:p>
            <a:pPr marL="0" indent="0">
              <a:buNone/>
            </a:pPr>
            <a:r>
              <a:rPr lang="en-US" altLang="en-US" dirty="0">
                <a:solidFill>
                  <a:srgbClr val="25265E"/>
                </a:solidFill>
                <a:latin typeface="Droid Sans Mono"/>
              </a:rPr>
              <a:t>int main() </a:t>
            </a:r>
          </a:p>
          <a:p>
            <a:pPr marL="0" indent="0">
              <a:buNone/>
            </a:pPr>
            <a:r>
              <a:rPr lang="en-US" altLang="en-US" dirty="0">
                <a:solidFill>
                  <a:srgbClr val="25265E"/>
                </a:solidFill>
                <a:latin typeface="Droid Sans Mono"/>
              </a:rPr>
              <a:t>{ </a:t>
            </a:r>
          </a:p>
          <a:p>
            <a:pPr marL="0" indent="0">
              <a:buNone/>
            </a:pPr>
            <a:r>
              <a:rPr lang="en-US" altLang="en-US" dirty="0">
                <a:solidFill>
                  <a:srgbClr val="25265E"/>
                </a:solidFill>
                <a:latin typeface="Droid Sans Mono"/>
              </a:rPr>
              <a:t>	struct Person person1, person2, p[20]; </a:t>
            </a:r>
          </a:p>
          <a:p>
            <a:pPr marL="0" indent="0">
              <a:buNone/>
            </a:pPr>
            <a:r>
              <a:rPr lang="en-US" altLang="en-US" dirty="0">
                <a:solidFill>
                  <a:srgbClr val="25265E"/>
                </a:solidFill>
                <a:latin typeface="Droid Sans Mono"/>
              </a:rPr>
              <a:t>	return 0; </a:t>
            </a:r>
          </a:p>
          <a:p>
            <a:pPr marL="0" indent="0">
              <a:buNone/>
            </a:pPr>
            <a:r>
              <a:rPr lang="en-US" altLang="en-US" dirty="0">
                <a:solidFill>
                  <a:srgbClr val="25265E"/>
                </a:solidFill>
                <a:latin typeface="Droid Sans Mono"/>
              </a:rPr>
              <a:t>}</a:t>
            </a:r>
            <a:r>
              <a:rPr lang="en-US" altLang="en-US" sz="1500" dirty="0">
                <a:solidFill>
                  <a:schemeClr val="tx1"/>
                </a:solidFill>
              </a:rPr>
              <a:t> </a:t>
            </a:r>
            <a:endParaRPr lang="en-US" altLang="en-US" sz="4050" dirty="0">
              <a:solidFill>
                <a:schemeClr val="tx1"/>
              </a:solidFill>
              <a:latin typeface="Arial" panose="020B0604020202020204" pitchFamily="34" charset="0"/>
            </a:endParaRPr>
          </a:p>
          <a:p>
            <a:endParaRPr lang="en-IN" dirty="0"/>
          </a:p>
        </p:txBody>
      </p:sp>
    </p:spTree>
    <p:extLst>
      <p:ext uri="{BB962C8B-B14F-4D97-AF65-F5344CB8AC3E}">
        <p14:creationId xmlns:p14="http://schemas.microsoft.com/office/powerpoint/2010/main" xmlns="" val="2487343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A0F9B-70CC-4C3E-8621-C599EBE192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F3299786-A3A2-43D2-B5F1-F85EC09DE9F4}"/>
              </a:ext>
            </a:extLst>
          </p:cNvPr>
          <p:cNvSpPr>
            <a:spLocks noGrp="1"/>
          </p:cNvSpPr>
          <p:nvPr>
            <p:ph idx="1"/>
          </p:nvPr>
        </p:nvSpPr>
        <p:spPr/>
        <p:txBody>
          <a:bodyPr>
            <a:normAutofit lnSpcReduction="10000"/>
          </a:bodyPr>
          <a:lstStyle/>
          <a:p>
            <a:r>
              <a:rPr lang="en-US" dirty="0"/>
              <a:t>Another way </a:t>
            </a:r>
          </a:p>
          <a:p>
            <a:pPr marL="0" indent="0">
              <a:buNone/>
            </a:pPr>
            <a:r>
              <a:rPr lang="en-US" altLang="en-US" dirty="0">
                <a:solidFill>
                  <a:srgbClr val="25265E"/>
                </a:solidFill>
                <a:latin typeface="Droid Sans Mono"/>
              </a:rPr>
              <a:t>struct Person </a:t>
            </a:r>
          </a:p>
          <a:p>
            <a:pPr marL="0" indent="0">
              <a:buNone/>
            </a:pPr>
            <a:r>
              <a:rPr lang="en-US" altLang="en-US" dirty="0">
                <a:solidFill>
                  <a:srgbClr val="25265E"/>
                </a:solidFill>
                <a:latin typeface="Droid Sans Mono"/>
              </a:rPr>
              <a:t>{ </a:t>
            </a:r>
          </a:p>
          <a:p>
            <a:pPr marL="0" indent="0">
              <a:buNone/>
            </a:pPr>
            <a:r>
              <a:rPr lang="en-US" altLang="en-US" dirty="0">
                <a:solidFill>
                  <a:srgbClr val="25265E"/>
                </a:solidFill>
                <a:latin typeface="Droid Sans Mono"/>
              </a:rPr>
              <a:t>	char name[50]; </a:t>
            </a:r>
          </a:p>
          <a:p>
            <a:pPr marL="0" indent="0">
              <a:buNone/>
            </a:pPr>
            <a:r>
              <a:rPr lang="en-US" altLang="en-US" dirty="0">
                <a:solidFill>
                  <a:srgbClr val="25265E"/>
                </a:solidFill>
                <a:latin typeface="Droid Sans Mono"/>
              </a:rPr>
              <a:t>	int </a:t>
            </a:r>
            <a:r>
              <a:rPr lang="en-US" altLang="en-US" dirty="0" err="1">
                <a:solidFill>
                  <a:srgbClr val="25265E"/>
                </a:solidFill>
                <a:latin typeface="Droid Sans Mono"/>
              </a:rPr>
              <a:t>citNo</a:t>
            </a:r>
            <a:r>
              <a:rPr lang="en-US" altLang="en-US" dirty="0">
                <a:solidFill>
                  <a:srgbClr val="25265E"/>
                </a:solidFill>
                <a:latin typeface="Droid Sans Mono"/>
              </a:rPr>
              <a:t>; </a:t>
            </a:r>
          </a:p>
          <a:p>
            <a:pPr marL="0" indent="0">
              <a:buNone/>
            </a:pPr>
            <a:r>
              <a:rPr lang="en-US" altLang="en-US" dirty="0">
                <a:solidFill>
                  <a:srgbClr val="25265E"/>
                </a:solidFill>
                <a:latin typeface="Droid Sans Mono"/>
              </a:rPr>
              <a:t>	float salary; </a:t>
            </a:r>
          </a:p>
          <a:p>
            <a:pPr marL="0" indent="0">
              <a:buNone/>
            </a:pPr>
            <a:r>
              <a:rPr lang="en-US" altLang="en-US" dirty="0">
                <a:solidFill>
                  <a:srgbClr val="25265E"/>
                </a:solidFill>
                <a:latin typeface="Droid Sans Mono"/>
              </a:rPr>
              <a:t>} person1, person2, p[20];</a:t>
            </a:r>
          </a:p>
          <a:p>
            <a:pPr marL="0" indent="0">
              <a:buNone/>
            </a:pPr>
            <a:endParaRPr lang="en-US" altLang="en-US" sz="1500" dirty="0">
              <a:solidFill>
                <a:srgbClr val="25265E"/>
              </a:solidFill>
              <a:latin typeface="Droid Sans Mono"/>
            </a:endParaRPr>
          </a:p>
          <a:p>
            <a:pPr marL="0" indent="0">
              <a:buNone/>
            </a:pPr>
            <a:r>
              <a:rPr lang="en-US" altLang="en-US" sz="1500" dirty="0">
                <a:solidFill>
                  <a:srgbClr val="25265E"/>
                </a:solidFill>
                <a:latin typeface="Droid Sans Mono"/>
              </a:rPr>
              <a:t>In both the cases 2 variables person1, person2 is created and an array of p having 20 element of  type struct Person will be created. </a:t>
            </a:r>
            <a:r>
              <a:rPr lang="en-US" altLang="en-US" sz="1500" dirty="0">
                <a:solidFill>
                  <a:schemeClr val="tx1"/>
                </a:solidFill>
              </a:rPr>
              <a:t> </a:t>
            </a:r>
            <a:endParaRPr lang="en-US" altLang="en-US" sz="4050" dirty="0">
              <a:solidFill>
                <a:schemeClr val="tx1"/>
              </a:solidFill>
              <a:latin typeface="Arial" panose="020B0604020202020204" pitchFamily="34" charset="0"/>
            </a:endParaRPr>
          </a:p>
          <a:p>
            <a:endParaRPr lang="en-IN" dirty="0"/>
          </a:p>
        </p:txBody>
      </p:sp>
      <p:sp>
        <p:nvSpPr>
          <p:cNvPr id="7" name="Content Placeholder 2">
            <a:extLst>
              <a:ext uri="{FF2B5EF4-FFF2-40B4-BE49-F238E27FC236}">
                <a16:creationId xmlns:a16="http://schemas.microsoft.com/office/drawing/2014/main" xmlns="" id="{D57C77F4-E8A1-4918-99BE-616F37096E22}"/>
              </a:ext>
            </a:extLst>
          </p:cNvPr>
          <p:cNvSpPr txBox="1">
            <a:spLocks/>
          </p:cNvSpPr>
          <p:nvPr/>
        </p:nvSpPr>
        <p:spPr>
          <a:xfrm>
            <a:off x="448966" y="2054657"/>
            <a:ext cx="8246070" cy="3512209"/>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Font typeface="Arial" pitchFamily="34" charset="0"/>
              <a:buChar char="•"/>
              <a:defRPr sz="2800" kern="1200">
                <a:solidFill>
                  <a:schemeClr val="accent2">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2">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2">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en-US" sz="2100" dirty="0">
              <a:solidFill>
                <a:srgbClr val="25265E"/>
              </a:solidFill>
              <a:latin typeface="Droid Sans Mono"/>
            </a:endParaRPr>
          </a:p>
          <a:p>
            <a:pPr marL="0" indent="0">
              <a:buNone/>
            </a:pPr>
            <a:r>
              <a:rPr lang="en-US" altLang="en-US" sz="1500" dirty="0">
                <a:solidFill>
                  <a:schemeClr val="tx1"/>
                </a:solidFill>
              </a:rPr>
              <a:t> </a:t>
            </a:r>
            <a:endParaRPr lang="en-US" altLang="en-US" sz="4950" dirty="0">
              <a:solidFill>
                <a:schemeClr val="tx1"/>
              </a:solidFill>
              <a:latin typeface="Arial" panose="020B0604020202020204" pitchFamily="34" charset="0"/>
            </a:endParaRPr>
          </a:p>
          <a:p>
            <a:pPr marL="0" indent="0">
              <a:buNone/>
            </a:pPr>
            <a:endParaRPr lang="en-US" altLang="en-US" sz="4050" dirty="0">
              <a:solidFill>
                <a:schemeClr val="tx1"/>
              </a:solidFill>
              <a:latin typeface="Arial" panose="020B0604020202020204" pitchFamily="34" charset="0"/>
            </a:endParaRPr>
          </a:p>
          <a:p>
            <a:endParaRPr lang="en-IN" sz="2100" dirty="0"/>
          </a:p>
        </p:txBody>
      </p:sp>
    </p:spTree>
    <p:extLst>
      <p:ext uri="{BB962C8B-B14F-4D97-AF65-F5344CB8AC3E}">
        <p14:creationId xmlns:p14="http://schemas.microsoft.com/office/powerpoint/2010/main" xmlns="" val="3064742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8204" cy="868346"/>
          </a:xfrm>
        </p:spPr>
        <p:txBody>
          <a:bodyPr/>
          <a:lstStyle/>
          <a:p>
            <a:r>
              <a:rPr lang="en-IN" dirty="0">
                <a:solidFill>
                  <a:schemeClr val="tx1"/>
                </a:solidFill>
              </a:rPr>
              <a:t>multidimensional array declaration</a:t>
            </a:r>
          </a:p>
        </p:txBody>
      </p:sp>
      <p:sp>
        <p:nvSpPr>
          <p:cNvPr id="3" name="Content Placeholder 2"/>
          <p:cNvSpPr>
            <a:spLocks noGrp="1"/>
          </p:cNvSpPr>
          <p:nvPr>
            <p:ph idx="1"/>
          </p:nvPr>
        </p:nvSpPr>
        <p:spPr>
          <a:xfrm>
            <a:off x="457200" y="1600200"/>
            <a:ext cx="8258204" cy="4873752"/>
          </a:xfrm>
        </p:spPr>
        <p:txBody>
          <a:bodyPr>
            <a:normAutofit/>
          </a:bodyPr>
          <a:lstStyle/>
          <a:p>
            <a:pPr marL="36000" indent="0" algn="just">
              <a:lnSpc>
                <a:spcPct val="150000"/>
              </a:lnSpc>
              <a:spcBef>
                <a:spcPts val="0"/>
              </a:spcBef>
            </a:pPr>
            <a:r>
              <a:rPr lang="en-IN" dirty="0">
                <a:latin typeface="Times New Roman" pitchFamily="18" charset="0"/>
                <a:cs typeface="Times New Roman" pitchFamily="18" charset="0"/>
              </a:rPr>
              <a:t>C programming language allows multidimensional arrays. Here is the general form of a multidimensional array declaration </a:t>
            </a:r>
          </a:p>
          <a:p>
            <a:pPr marL="36000" indent="0" algn="just">
              <a:lnSpc>
                <a:spcPct val="150000"/>
              </a:lnSpc>
              <a:spcBef>
                <a:spcPts val="0"/>
              </a:spcBef>
              <a:buNone/>
            </a:pPr>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type name[size1][size2]...[</a:t>
            </a:r>
            <a:r>
              <a:rPr lang="en-IN" b="1" dirty="0" err="1">
                <a:latin typeface="Times New Roman" pitchFamily="18" charset="0"/>
                <a:cs typeface="Times New Roman" pitchFamily="18" charset="0"/>
              </a:rPr>
              <a:t>sizeN</a:t>
            </a:r>
            <a:r>
              <a:rPr lang="en-IN" b="1" dirty="0">
                <a:latin typeface="Times New Roman" pitchFamily="18" charset="0"/>
                <a:cs typeface="Times New Roman" pitchFamily="18" charset="0"/>
              </a:rPr>
              <a:t>]; </a:t>
            </a:r>
          </a:p>
          <a:p>
            <a:pPr marL="36000" indent="0" algn="just">
              <a:lnSpc>
                <a:spcPct val="150000"/>
              </a:lnSpc>
              <a:spcBef>
                <a:spcPts val="0"/>
              </a:spcBef>
              <a:buNone/>
            </a:pPr>
            <a:r>
              <a:rPr lang="en-IN" b="1" dirty="0">
                <a:latin typeface="Times New Roman" pitchFamily="18" charset="0"/>
                <a:cs typeface="Times New Roman" pitchFamily="18" charset="0"/>
              </a:rPr>
              <a:t>	char vowels[1][5] = { {'a', 'e', '</a:t>
            </a:r>
            <a:r>
              <a:rPr lang="en-IN" b="1" dirty="0" err="1">
                <a:latin typeface="Times New Roman" pitchFamily="18" charset="0"/>
                <a:cs typeface="Times New Roman" pitchFamily="18" charset="0"/>
              </a:rPr>
              <a:t>i</a:t>
            </a:r>
            <a:r>
              <a:rPr lang="en-IN" b="1" dirty="0">
                <a:latin typeface="Times New Roman" pitchFamily="18" charset="0"/>
                <a:cs typeface="Times New Roman" pitchFamily="18" charset="0"/>
              </a:rPr>
              <a:t>', 'o', 'u'} };</a:t>
            </a:r>
          </a:p>
          <a:p>
            <a:pPr marL="36000" indent="0" algn="just">
              <a:lnSpc>
                <a:spcPct val="150000"/>
              </a:lnSpc>
              <a:spcBef>
                <a:spcPts val="0"/>
              </a:spcBef>
              <a:buNone/>
            </a:pPr>
            <a:r>
              <a:rPr lang="en-IN" b="1" dirty="0">
                <a:latin typeface="Times New Roman" pitchFamily="18" charset="0"/>
                <a:cs typeface="Times New Roman" pitchFamily="18" charset="0"/>
              </a:rPr>
              <a:t>	</a:t>
            </a:r>
            <a:r>
              <a:rPr lang="en-IN" b="1" dirty="0"/>
              <a:t>char vowels[][5] = { {'A', 'E', 'I', 'O', 'U'}, </a:t>
            </a:r>
          </a:p>
          <a:p>
            <a:pPr marL="36000" indent="0" algn="just">
              <a:lnSpc>
                <a:spcPct val="150000"/>
              </a:lnSpc>
              <a:spcBef>
                <a:spcPts val="0"/>
              </a:spcBef>
              <a:buNone/>
            </a:pPr>
            <a:r>
              <a:rPr lang="en-IN" b="1" dirty="0"/>
              <a:t>			          {'a', 'e', '</a:t>
            </a:r>
            <a:r>
              <a:rPr lang="en-IN" b="1" dirty="0" err="1"/>
              <a:t>i</a:t>
            </a:r>
            <a:r>
              <a:rPr lang="en-IN" b="1" dirty="0"/>
              <a:t>', 'o', 'u'} };</a:t>
            </a:r>
            <a:endParaRPr lang="en-IN" b="1" dirty="0">
              <a:latin typeface="Times New Roman" pitchFamily="18" charset="0"/>
              <a:cs typeface="Times New Roman" pitchFamily="18" charset="0"/>
            </a:endParaRPr>
          </a:p>
          <a:p>
            <a:pPr marL="36000" indent="0" algn="just">
              <a:lnSpc>
                <a:spcPct val="150000"/>
              </a:lnSpc>
              <a:spcBef>
                <a:spcPts val="0"/>
              </a:spcBef>
              <a:buNone/>
            </a:pPr>
            <a:endParaRPr lang="en-IN" b="1" dirty="0">
              <a:latin typeface="Times New Roman" pitchFamily="18" charset="0"/>
              <a:cs typeface="Times New Roman" pitchFamily="18" charset="0"/>
            </a:endParaRPr>
          </a:p>
          <a:p>
            <a:pPr marL="36000" indent="0" algn="just">
              <a:lnSpc>
                <a:spcPct val="150000"/>
              </a:lnSpc>
              <a:spcBef>
                <a:spcPts val="0"/>
              </a:spcBef>
            </a:pPr>
            <a:r>
              <a:rPr lang="en-IN" dirty="0">
                <a:latin typeface="Times New Roman" pitchFamily="18" charset="0"/>
                <a:cs typeface="Times New Roman" pitchFamily="18" charset="0"/>
              </a:rPr>
              <a:t>For example, the following declaration creates a three dimensional integer array </a:t>
            </a:r>
          </a:p>
          <a:p>
            <a:pPr marL="36000" indent="0" algn="just">
              <a:lnSpc>
                <a:spcPct val="150000"/>
              </a:lnSpc>
              <a:spcBef>
                <a:spcPts val="0"/>
              </a:spcBef>
              <a:buNone/>
            </a:pPr>
            <a:r>
              <a:rPr lang="en-IN" dirty="0">
                <a:latin typeface="Times New Roman" pitchFamily="18" charset="0"/>
                <a:cs typeface="Times New Roman" pitchFamily="18" charset="0"/>
              </a:rPr>
              <a:t>	</a:t>
            </a:r>
            <a:r>
              <a:rPr lang="en-IN" b="1" dirty="0" err="1">
                <a:latin typeface="Times New Roman" pitchFamily="18" charset="0"/>
                <a:cs typeface="Times New Roman" pitchFamily="18" charset="0"/>
              </a:rPr>
              <a:t>int</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threedim</a:t>
            </a:r>
            <a:r>
              <a:rPr lang="en-IN" b="1" dirty="0">
                <a:latin typeface="Times New Roman" pitchFamily="18" charset="0"/>
                <a:cs typeface="Times New Roman" pitchFamily="18" charset="0"/>
              </a:rPr>
              <a:t>[5][10][4];</a:t>
            </a:r>
          </a:p>
          <a:p>
            <a:pPr marL="36000" indent="0" algn="just">
              <a:lnSpc>
                <a:spcPct val="150000"/>
              </a:lnSpc>
              <a:spcBef>
                <a:spcPts val="0"/>
              </a:spcBef>
              <a:buNone/>
            </a:pPr>
            <a:r>
              <a:rPr lang="en-IN" b="1" dirty="0">
                <a:latin typeface="Times New Roman" pitchFamily="18" charset="0"/>
                <a:cs typeface="Times New Roman" pitchFamily="18"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cstate="print"/>
          <a:srcRect/>
          <a:stretch>
            <a:fillRect/>
          </a:stretch>
        </p:blipFill>
        <p:spPr bwMode="auto">
          <a:xfrm>
            <a:off x="1408585" y="3107217"/>
            <a:ext cx="6326830" cy="270377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2003453" y="910516"/>
            <a:ext cx="4607751" cy="2196701"/>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48680"/>
            <a:ext cx="6322263" cy="329789"/>
          </a:xfrm>
        </p:spPr>
        <p:txBody>
          <a:bodyPr>
            <a:normAutofit fontScale="90000"/>
          </a:bodyPr>
          <a:lstStyle/>
          <a:p>
            <a:r>
              <a:rPr lang="en-IN" b="1" dirty="0"/>
              <a:t>How to initialize structure members?</a:t>
            </a:r>
            <a:endParaRPr lang="en-IN" dirty="0"/>
          </a:p>
        </p:txBody>
      </p:sp>
      <p:sp>
        <p:nvSpPr>
          <p:cNvPr id="3" name="Content Placeholder 2"/>
          <p:cNvSpPr>
            <a:spLocks noGrp="1"/>
          </p:cNvSpPr>
          <p:nvPr>
            <p:ph sz="quarter" idx="1"/>
          </p:nvPr>
        </p:nvSpPr>
        <p:spPr>
          <a:xfrm>
            <a:off x="519343" y="2009128"/>
            <a:ext cx="7896688" cy="3703586"/>
          </a:xfrm>
        </p:spPr>
        <p:txBody>
          <a:bodyPr>
            <a:noAutofit/>
          </a:bodyPr>
          <a:lstStyle/>
          <a:p>
            <a:pPr algn="just" fontAlgn="base">
              <a:lnSpc>
                <a:spcPct val="150000"/>
              </a:lnSpc>
            </a:pPr>
            <a:r>
              <a:rPr lang="en-IN" sz="1500" dirty="0">
                <a:latin typeface="Times New Roman" pitchFamily="18" charset="0"/>
                <a:cs typeface="Times New Roman" pitchFamily="18" charset="0"/>
              </a:rPr>
              <a:t>Structure members </a:t>
            </a:r>
            <a:r>
              <a:rPr lang="en-IN" sz="1500" b="1" dirty="0">
                <a:latin typeface="Times New Roman" pitchFamily="18" charset="0"/>
                <a:cs typeface="Times New Roman" pitchFamily="18" charset="0"/>
              </a:rPr>
              <a:t>cannot be</a:t>
            </a:r>
            <a:r>
              <a:rPr lang="en-IN" sz="1500" dirty="0">
                <a:latin typeface="Times New Roman" pitchFamily="18" charset="0"/>
                <a:cs typeface="Times New Roman" pitchFamily="18" charset="0"/>
              </a:rPr>
              <a:t> initialized with declaration. For example the following C program fails in compilation.</a:t>
            </a:r>
          </a:p>
          <a:p>
            <a:pPr lvl="2" algn="just" fontAlgn="base">
              <a:lnSpc>
                <a:spcPct val="150000"/>
              </a:lnSpc>
              <a:buNone/>
            </a:pPr>
            <a:r>
              <a:rPr lang="en-IN" sz="1500" b="1" dirty="0" err="1">
                <a:latin typeface="Times New Roman" pitchFamily="18" charset="0"/>
                <a:cs typeface="Times New Roman" pitchFamily="18" charset="0"/>
              </a:rPr>
              <a:t>struct</a:t>
            </a:r>
            <a:r>
              <a:rPr lang="en-IN" sz="1500" b="1" dirty="0">
                <a:latin typeface="Times New Roman" pitchFamily="18" charset="0"/>
                <a:cs typeface="Times New Roman" pitchFamily="18" charset="0"/>
              </a:rPr>
              <a:t> Point </a:t>
            </a:r>
          </a:p>
          <a:p>
            <a:pPr lvl="2" algn="just" fontAlgn="base">
              <a:lnSpc>
                <a:spcPct val="150000"/>
              </a:lnSpc>
              <a:buNone/>
            </a:pPr>
            <a:r>
              <a:rPr lang="en-IN" sz="1500" b="1" dirty="0">
                <a:latin typeface="Times New Roman" pitchFamily="18" charset="0"/>
                <a:cs typeface="Times New Roman" pitchFamily="18" charset="0"/>
              </a:rPr>
              <a:t>{ </a:t>
            </a:r>
          </a:p>
          <a:p>
            <a:pPr lvl="2" algn="just" fontAlgn="base">
              <a:lnSpc>
                <a:spcPct val="150000"/>
              </a:lnSpc>
              <a:buNone/>
            </a:pPr>
            <a:r>
              <a:rPr lang="en-IN" sz="1500" b="1" dirty="0">
                <a:latin typeface="Times New Roman" pitchFamily="18" charset="0"/>
                <a:cs typeface="Times New Roman" pitchFamily="18" charset="0"/>
              </a:rPr>
              <a:t>   </a:t>
            </a:r>
            <a:r>
              <a:rPr lang="en-IN" sz="1500" b="1" dirty="0" err="1">
                <a:latin typeface="Times New Roman" pitchFamily="18" charset="0"/>
                <a:cs typeface="Times New Roman" pitchFamily="18" charset="0"/>
              </a:rPr>
              <a:t>int</a:t>
            </a:r>
            <a:r>
              <a:rPr lang="en-IN" sz="1500" b="1" dirty="0">
                <a:latin typeface="Times New Roman" pitchFamily="18" charset="0"/>
                <a:cs typeface="Times New Roman" pitchFamily="18" charset="0"/>
              </a:rPr>
              <a:t> x = 0;  // COMPILER ERROR:  cannot initialize 		members here </a:t>
            </a:r>
          </a:p>
          <a:p>
            <a:pPr lvl="2" algn="just" fontAlgn="base">
              <a:lnSpc>
                <a:spcPct val="150000"/>
              </a:lnSpc>
              <a:buNone/>
            </a:pPr>
            <a:r>
              <a:rPr lang="en-IN" sz="1500" b="1" dirty="0">
                <a:latin typeface="Times New Roman" pitchFamily="18" charset="0"/>
                <a:cs typeface="Times New Roman" pitchFamily="18" charset="0"/>
              </a:rPr>
              <a:t>   </a:t>
            </a:r>
            <a:r>
              <a:rPr lang="en-IN" sz="1500" b="1" dirty="0" err="1">
                <a:latin typeface="Times New Roman" pitchFamily="18" charset="0"/>
                <a:cs typeface="Times New Roman" pitchFamily="18" charset="0"/>
              </a:rPr>
              <a:t>int</a:t>
            </a:r>
            <a:r>
              <a:rPr lang="en-IN" sz="1500" b="1" dirty="0">
                <a:latin typeface="Times New Roman" pitchFamily="18" charset="0"/>
                <a:cs typeface="Times New Roman" pitchFamily="18" charset="0"/>
              </a:rPr>
              <a:t> y = 0;  // COMPILER ERROR:  cannot initialize 		members here </a:t>
            </a:r>
          </a:p>
          <a:p>
            <a:pPr lvl="2" algn="just" fontAlgn="base">
              <a:lnSpc>
                <a:spcPct val="150000"/>
              </a:lnSpc>
              <a:buNone/>
            </a:pPr>
            <a:r>
              <a:rPr lang="en-IN" sz="1500" b="1" dirty="0">
                <a:latin typeface="Times New Roman" pitchFamily="18" charset="0"/>
                <a:cs typeface="Times New Roman" pitchFamily="18" charset="0"/>
              </a:rPr>
              <a:t>};  </a:t>
            </a:r>
          </a:p>
          <a:p>
            <a:pPr algn="just" fontAlgn="base">
              <a:lnSpc>
                <a:spcPct val="150000"/>
              </a:lnSpc>
            </a:pPr>
            <a:r>
              <a:rPr lang="en-IN" sz="1500" dirty="0">
                <a:latin typeface="Times New Roman" pitchFamily="18" charset="0"/>
                <a:cs typeface="Times New Roman" pitchFamily="18" charset="0"/>
              </a:rPr>
              <a:t>The reason for above error is simple, when a </a:t>
            </a:r>
            <a:r>
              <a:rPr lang="en-IN" sz="1500" dirty="0" err="1">
                <a:latin typeface="Times New Roman" pitchFamily="18" charset="0"/>
                <a:cs typeface="Times New Roman" pitchFamily="18" charset="0"/>
              </a:rPr>
              <a:t>datatype</a:t>
            </a:r>
            <a:r>
              <a:rPr lang="en-IN" sz="1500" dirty="0">
                <a:latin typeface="Times New Roman" pitchFamily="18" charset="0"/>
                <a:cs typeface="Times New Roman" pitchFamily="18" charset="0"/>
              </a:rPr>
              <a:t> is declared, no memory is allocated for it. Memory is allocated only when variables are created.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692696"/>
            <a:ext cx="6322263" cy="329789"/>
          </a:xfrm>
        </p:spPr>
        <p:txBody>
          <a:bodyPr>
            <a:normAutofit fontScale="90000"/>
          </a:bodyPr>
          <a:lstStyle/>
          <a:p>
            <a:r>
              <a:rPr lang="en-IN" b="1" dirty="0"/>
              <a:t>How to initialize structure members?</a:t>
            </a:r>
            <a:endParaRPr lang="en-IN" dirty="0"/>
          </a:p>
        </p:txBody>
      </p:sp>
      <p:sp>
        <p:nvSpPr>
          <p:cNvPr id="3" name="Content Placeholder 2"/>
          <p:cNvSpPr>
            <a:spLocks noGrp="1"/>
          </p:cNvSpPr>
          <p:nvPr>
            <p:ph sz="quarter" idx="1"/>
          </p:nvPr>
        </p:nvSpPr>
        <p:spPr>
          <a:xfrm>
            <a:off x="486052" y="1915912"/>
            <a:ext cx="8222942" cy="3632504"/>
          </a:xfrm>
        </p:spPr>
        <p:txBody>
          <a:bodyPr>
            <a:noAutofit/>
          </a:bodyPr>
          <a:lstStyle/>
          <a:p>
            <a:pPr algn="just" fontAlgn="base">
              <a:lnSpc>
                <a:spcPct val="150000"/>
              </a:lnSpc>
            </a:pPr>
            <a:r>
              <a:rPr lang="en-IN" sz="1500" dirty="0">
                <a:latin typeface="Times New Roman" pitchFamily="18" charset="0"/>
                <a:cs typeface="Times New Roman" pitchFamily="18" charset="0"/>
              </a:rPr>
              <a:t>Structure members can be initialized using curly braces ‘{}’. For example, following is a valid initialization.</a:t>
            </a:r>
          </a:p>
          <a:p>
            <a:pPr lvl="2" fontAlgn="base">
              <a:buNone/>
            </a:pPr>
            <a:r>
              <a:rPr lang="en-IN" b="1" dirty="0" err="1">
                <a:latin typeface="Times New Roman" pitchFamily="18" charset="0"/>
                <a:cs typeface="Times New Roman" pitchFamily="18" charset="0"/>
              </a:rPr>
              <a:t>struct</a:t>
            </a:r>
            <a:r>
              <a:rPr lang="en-IN" b="1" dirty="0">
                <a:latin typeface="Times New Roman" pitchFamily="18" charset="0"/>
                <a:cs typeface="Times New Roman" pitchFamily="18" charset="0"/>
              </a:rPr>
              <a:t> Point </a:t>
            </a:r>
          </a:p>
          <a:p>
            <a:pPr lvl="2" fontAlgn="base">
              <a:buNone/>
            </a:pPr>
            <a:r>
              <a:rPr lang="en-IN" b="1" dirty="0">
                <a:latin typeface="Times New Roman" pitchFamily="18" charset="0"/>
                <a:cs typeface="Times New Roman" pitchFamily="18" charset="0"/>
              </a:rPr>
              <a:t>{ </a:t>
            </a:r>
          </a:p>
          <a:p>
            <a:pPr lvl="2" fontAlgn="base">
              <a:buNone/>
            </a:pP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int</a:t>
            </a:r>
            <a:r>
              <a:rPr lang="en-IN" b="1" dirty="0">
                <a:latin typeface="Times New Roman" pitchFamily="18" charset="0"/>
                <a:cs typeface="Times New Roman" pitchFamily="18" charset="0"/>
              </a:rPr>
              <a:t> x, y; </a:t>
            </a:r>
          </a:p>
          <a:p>
            <a:pPr lvl="2" fontAlgn="base">
              <a:buNone/>
            </a:pPr>
            <a:r>
              <a:rPr lang="en-IN" b="1" dirty="0">
                <a:latin typeface="Times New Roman" pitchFamily="18" charset="0"/>
                <a:cs typeface="Times New Roman" pitchFamily="18" charset="0"/>
              </a:rPr>
              <a:t>};    </a:t>
            </a:r>
          </a:p>
          <a:p>
            <a:pPr lvl="2" fontAlgn="base">
              <a:buNone/>
            </a:pPr>
            <a:r>
              <a:rPr lang="en-IN" b="1" dirty="0" err="1">
                <a:latin typeface="Times New Roman" pitchFamily="18" charset="0"/>
                <a:cs typeface="Times New Roman" pitchFamily="18" charset="0"/>
              </a:rPr>
              <a:t>int</a:t>
            </a:r>
            <a:r>
              <a:rPr lang="en-IN" b="1" dirty="0">
                <a:latin typeface="Times New Roman" pitchFamily="18" charset="0"/>
                <a:cs typeface="Times New Roman" pitchFamily="18" charset="0"/>
              </a:rPr>
              <a:t> main() </a:t>
            </a:r>
          </a:p>
          <a:p>
            <a:pPr lvl="2" fontAlgn="base">
              <a:buNone/>
            </a:pPr>
            <a:r>
              <a:rPr lang="en-IN" b="1" dirty="0">
                <a:latin typeface="Times New Roman" pitchFamily="18" charset="0"/>
                <a:cs typeface="Times New Roman" pitchFamily="18" charset="0"/>
              </a:rPr>
              <a:t>{ </a:t>
            </a:r>
          </a:p>
          <a:p>
            <a:pPr lvl="2" fontAlgn="base">
              <a:buNone/>
            </a:pPr>
            <a:r>
              <a:rPr lang="en-IN" b="1" dirty="0">
                <a:latin typeface="Times New Roman" pitchFamily="18" charset="0"/>
                <a:cs typeface="Times New Roman" pitchFamily="18" charset="0"/>
              </a:rPr>
              <a:t>   // A valid initialization. member x gets value 0 and y</a:t>
            </a:r>
          </a:p>
          <a:p>
            <a:pPr lvl="2" fontAlgn="base">
              <a:buNone/>
            </a:pPr>
            <a:r>
              <a:rPr lang="en-IN" b="1" dirty="0">
                <a:latin typeface="Times New Roman" pitchFamily="18" charset="0"/>
                <a:cs typeface="Times New Roman" pitchFamily="18" charset="0"/>
              </a:rPr>
              <a:t> // gets value 1.  The order of declaration is followed. </a:t>
            </a:r>
          </a:p>
          <a:p>
            <a:pPr lvl="2" fontAlgn="base">
              <a:buNone/>
            </a:pP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struct</a:t>
            </a:r>
            <a:r>
              <a:rPr lang="en-IN" b="1" dirty="0">
                <a:latin typeface="Times New Roman" pitchFamily="18" charset="0"/>
                <a:cs typeface="Times New Roman" pitchFamily="18" charset="0"/>
              </a:rPr>
              <a:t> Point p1 = {0, 1};  </a:t>
            </a:r>
          </a:p>
          <a:p>
            <a:pPr lvl="2" fontAlgn="base">
              <a:buNone/>
            </a:pPr>
            <a:r>
              <a:rPr lang="en-IN" b="1" dirty="0">
                <a:latin typeface="Times New Roman" pitchFamily="18" charset="0"/>
                <a:cs typeface="Times New Roman" pitchFamily="18"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275E45-2A43-4B7B-9CB2-B1A266783A4B}"/>
              </a:ext>
            </a:extLst>
          </p:cNvPr>
          <p:cNvSpPr>
            <a:spLocks noGrp="1"/>
          </p:cNvSpPr>
          <p:nvPr>
            <p:ph type="title"/>
          </p:nvPr>
        </p:nvSpPr>
        <p:spPr/>
        <p:txBody>
          <a:bodyPr>
            <a:normAutofit/>
          </a:bodyPr>
          <a:lstStyle/>
          <a:p>
            <a:r>
              <a:rPr lang="en-IN" b="1" dirty="0">
                <a:effectLst/>
              </a:rPr>
              <a:t>Accessing Structure Members</a:t>
            </a:r>
            <a:endParaRPr lang="en-IN" b="1" dirty="0"/>
          </a:p>
        </p:txBody>
      </p:sp>
      <p:sp>
        <p:nvSpPr>
          <p:cNvPr id="3" name="Content Placeholder 2">
            <a:extLst>
              <a:ext uri="{FF2B5EF4-FFF2-40B4-BE49-F238E27FC236}">
                <a16:creationId xmlns:a16="http://schemas.microsoft.com/office/drawing/2014/main" xmlns="" id="{8A480CB6-CD66-44E5-8243-43875E3263BD}"/>
              </a:ext>
            </a:extLst>
          </p:cNvPr>
          <p:cNvSpPr>
            <a:spLocks noGrp="1"/>
          </p:cNvSpPr>
          <p:nvPr>
            <p:ph idx="1"/>
          </p:nvPr>
        </p:nvSpPr>
        <p:spPr/>
        <p:txBody>
          <a:bodyPr/>
          <a:lstStyle/>
          <a:p>
            <a:r>
              <a:rPr lang="en-IN" dirty="0"/>
              <a:t>To access any member of a structure, we use the </a:t>
            </a:r>
            <a:r>
              <a:rPr lang="en-IN" b="1" dirty="0"/>
              <a:t>member access operator (.)</a:t>
            </a:r>
            <a:r>
              <a:rPr lang="en-IN" dirty="0"/>
              <a:t>. The member access operator is coded as a period between the structure variable name and the structure member that we wish to access. You would use the keyword </a:t>
            </a:r>
            <a:r>
              <a:rPr lang="en-IN" b="1" dirty="0"/>
              <a:t>struct</a:t>
            </a:r>
            <a:r>
              <a:rPr lang="en-IN" dirty="0"/>
              <a:t> to define variables of structure type.</a:t>
            </a:r>
          </a:p>
        </p:txBody>
      </p:sp>
    </p:spTree>
    <p:extLst>
      <p:ext uri="{BB962C8B-B14F-4D97-AF65-F5344CB8AC3E}">
        <p14:creationId xmlns:p14="http://schemas.microsoft.com/office/powerpoint/2010/main" xmlns="" val="873270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F2C7E6-89ED-416B-8BB2-AED910F69D85}"/>
              </a:ext>
            </a:extLst>
          </p:cNvPr>
          <p:cNvSpPr>
            <a:spLocks noGrp="1"/>
          </p:cNvSpPr>
          <p:nvPr>
            <p:ph type="title"/>
          </p:nvPr>
        </p:nvSpPr>
        <p:spPr/>
        <p:txBody>
          <a:bodyPr>
            <a:normAutofit fontScale="90000"/>
          </a:bodyPr>
          <a:lstStyle/>
          <a:p>
            <a:r>
              <a:rPr lang="en-IN" dirty="0">
                <a:effectLst/>
              </a:rPr>
              <a:t>Always use </a:t>
            </a:r>
            <a:r>
              <a:rPr lang="en-IN" dirty="0" err="1">
                <a:effectLst/>
              </a:rPr>
              <a:t>strcpy</a:t>
            </a:r>
            <a:r>
              <a:rPr lang="en-IN" dirty="0">
                <a:effectLst/>
              </a:rPr>
              <a:t> to assign a string value to a string variable.</a:t>
            </a:r>
            <a:endParaRPr lang="en-IN" dirty="0"/>
          </a:p>
        </p:txBody>
      </p:sp>
      <p:sp>
        <p:nvSpPr>
          <p:cNvPr id="3" name="Content Placeholder 2">
            <a:extLst>
              <a:ext uri="{FF2B5EF4-FFF2-40B4-BE49-F238E27FC236}">
                <a16:creationId xmlns:a16="http://schemas.microsoft.com/office/drawing/2014/main" xmlns="" id="{469B9EDE-E0B8-4482-B71E-A2A6CD3E1851}"/>
              </a:ext>
            </a:extLst>
          </p:cNvPr>
          <p:cNvSpPr>
            <a:spLocks noGrp="1"/>
          </p:cNvSpPr>
          <p:nvPr>
            <p:ph idx="1"/>
          </p:nvPr>
        </p:nvSpPr>
        <p:spPr/>
        <p:txBody>
          <a:bodyPr/>
          <a:lstStyle/>
          <a:p>
            <a:pPr eaLnBrk="0" fontAlgn="base" hangingPunct="0">
              <a:spcBef>
                <a:spcPct val="0"/>
              </a:spcBef>
              <a:spcAft>
                <a:spcPct val="0"/>
              </a:spcAft>
            </a:pPr>
            <a:r>
              <a:rPr lang="en-US" altLang="en-US" dirty="0"/>
              <a:t>The reason for this is that in C, we cannot equate two strings (i.e. character arrays). If we had written ' p1.name="Brown"; ', that would have given an error. Therefore, by writing </a:t>
            </a:r>
            <a:r>
              <a:rPr lang="en-US" altLang="en-US" dirty="0" err="1"/>
              <a:t>strcpy</a:t>
            </a:r>
            <a:r>
              <a:rPr lang="en-US" altLang="en-US" dirty="0"/>
              <a:t>(p1,"Brown"), we are copying the string 'Brown' to the string variable p1.name.</a:t>
            </a:r>
          </a:p>
          <a:p>
            <a:pPr eaLnBrk="0" fontAlgn="base" hangingPunct="0">
              <a:spcBef>
                <a:spcPct val="0"/>
              </a:spcBef>
              <a:spcAft>
                <a:spcPct val="0"/>
              </a:spcAft>
            </a:pPr>
            <a:endParaRPr lang="en-US" altLang="en-US" dirty="0"/>
          </a:p>
          <a:p>
            <a:pPr eaLnBrk="0" fontAlgn="base" hangingPunct="0">
              <a:spcBef>
                <a:spcPct val="0"/>
              </a:spcBef>
              <a:spcAft>
                <a:spcPct val="0"/>
              </a:spcAft>
            </a:pPr>
            <a:r>
              <a:rPr lang="en-US" altLang="en-US" dirty="0"/>
              <a:t>struct student p1 = {1,"Brown",123443}; → This is also one of the ways in which we can initialize a structure. In next line, we are just giving values to the variables and printing it.</a:t>
            </a:r>
          </a:p>
          <a:p>
            <a:endParaRPr lang="en-IN" dirty="0"/>
          </a:p>
        </p:txBody>
      </p:sp>
    </p:spTree>
    <p:extLst>
      <p:ext uri="{BB962C8B-B14F-4D97-AF65-F5344CB8AC3E}">
        <p14:creationId xmlns:p14="http://schemas.microsoft.com/office/powerpoint/2010/main" xmlns="" val="1547757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A275E1-D2DC-40E1-B911-CEB6006D8F6C}"/>
              </a:ext>
            </a:extLst>
          </p:cNvPr>
          <p:cNvSpPr>
            <a:spLocks noGrp="1"/>
          </p:cNvSpPr>
          <p:nvPr>
            <p:ph type="title"/>
          </p:nvPr>
        </p:nvSpPr>
        <p:spPr/>
        <p:txBody>
          <a:bodyPr>
            <a:normAutofit/>
          </a:bodyPr>
          <a:lstStyle/>
          <a:p>
            <a:r>
              <a:rPr lang="en-IN" dirty="0">
                <a:effectLst/>
              </a:rPr>
              <a:t>Pointers to Structures</a:t>
            </a:r>
            <a:endParaRPr lang="en-IN" dirty="0"/>
          </a:p>
        </p:txBody>
      </p:sp>
      <p:sp>
        <p:nvSpPr>
          <p:cNvPr id="3" name="Content Placeholder 2">
            <a:extLst>
              <a:ext uri="{FF2B5EF4-FFF2-40B4-BE49-F238E27FC236}">
                <a16:creationId xmlns:a16="http://schemas.microsoft.com/office/drawing/2014/main" xmlns="" id="{787813ED-5EBD-4E04-95C8-43B8BB9C4082}"/>
              </a:ext>
            </a:extLst>
          </p:cNvPr>
          <p:cNvSpPr>
            <a:spLocks noGrp="1"/>
          </p:cNvSpPr>
          <p:nvPr>
            <p:ph idx="1"/>
          </p:nvPr>
        </p:nvSpPr>
        <p:spPr/>
        <p:txBody>
          <a:bodyPr>
            <a:normAutofit fontScale="92500" lnSpcReduction="10000"/>
          </a:bodyPr>
          <a:lstStyle/>
          <a:p>
            <a:r>
              <a:rPr lang="en-IN" dirty="0"/>
              <a:t>Like we have pointers for int, char and other data-types, we also have pointers pointing to structures. These pointers are called </a:t>
            </a:r>
            <a:r>
              <a:rPr lang="en-IN" b="1" dirty="0"/>
              <a:t>structure pointers</a:t>
            </a:r>
            <a:r>
              <a:rPr lang="en-IN" dirty="0"/>
              <a:t>.</a:t>
            </a:r>
          </a:p>
          <a:p>
            <a:pPr marL="0" indent="0">
              <a:buNone/>
            </a:pPr>
            <a:endParaRPr lang="en-IN" dirty="0"/>
          </a:p>
          <a:p>
            <a:pPr marL="0" indent="0">
              <a:buNone/>
            </a:pPr>
            <a:r>
              <a:rPr lang="en-IN" b="1" dirty="0"/>
              <a:t>struct </a:t>
            </a:r>
            <a:r>
              <a:rPr lang="en-IN" b="1" dirty="0" err="1"/>
              <a:t>structure_name</a:t>
            </a:r>
            <a:r>
              <a:rPr lang="en-IN" b="1" dirty="0"/>
              <a:t/>
            </a:r>
            <a:br>
              <a:rPr lang="en-IN" b="1" dirty="0"/>
            </a:br>
            <a:r>
              <a:rPr lang="en-IN" b="1" dirty="0"/>
              <a:t>{</a:t>
            </a:r>
            <a:br>
              <a:rPr lang="en-IN" b="1" dirty="0"/>
            </a:br>
            <a:r>
              <a:rPr lang="en-IN" b="1" dirty="0"/>
              <a:t>  data-type member-1;</a:t>
            </a:r>
            <a:br>
              <a:rPr lang="en-IN" b="1" dirty="0"/>
            </a:br>
            <a:r>
              <a:rPr lang="en-IN" b="1" dirty="0"/>
              <a:t>  data-type member-1;</a:t>
            </a:r>
            <a:br>
              <a:rPr lang="en-IN" b="1" dirty="0"/>
            </a:br>
            <a:r>
              <a:rPr lang="en-IN" b="1" dirty="0"/>
              <a:t>  data-type member-1;</a:t>
            </a:r>
            <a:br>
              <a:rPr lang="en-IN" b="1" dirty="0"/>
            </a:br>
            <a:r>
              <a:rPr lang="en-IN" b="1" dirty="0"/>
              <a:t>  data-type member-1;</a:t>
            </a:r>
            <a:br>
              <a:rPr lang="en-IN" b="1" dirty="0"/>
            </a:br>
            <a:r>
              <a:rPr lang="en-IN" b="1" dirty="0"/>
              <a:t>};</a:t>
            </a:r>
            <a:br>
              <a:rPr lang="en-IN" b="1" dirty="0"/>
            </a:br>
            <a:r>
              <a:rPr lang="en-IN" b="1" dirty="0"/>
              <a:t>main()</a:t>
            </a:r>
            <a:br>
              <a:rPr lang="en-IN" b="1" dirty="0"/>
            </a:br>
            <a:r>
              <a:rPr lang="en-IN" b="1" dirty="0"/>
              <a:t>{</a:t>
            </a:r>
            <a:br>
              <a:rPr lang="en-IN" b="1" dirty="0"/>
            </a:br>
            <a:r>
              <a:rPr lang="en-IN" b="1" dirty="0"/>
              <a:t>  struct </a:t>
            </a:r>
            <a:r>
              <a:rPr lang="en-IN" b="1" dirty="0" err="1"/>
              <a:t>structure_name</a:t>
            </a:r>
            <a:r>
              <a:rPr lang="en-IN" b="1" dirty="0"/>
              <a:t> *</a:t>
            </a:r>
            <a:r>
              <a:rPr lang="en-IN" b="1" dirty="0" err="1"/>
              <a:t>ptr</a:t>
            </a:r>
            <a:r>
              <a:rPr lang="en-IN" b="1" dirty="0"/>
              <a:t/>
            </a:r>
            <a:br>
              <a:rPr lang="en-IN" b="1" dirty="0"/>
            </a:br>
            <a:r>
              <a:rPr lang="en-IN" b="1" dirty="0"/>
              <a:t>}</a:t>
            </a:r>
            <a:endParaRPr lang="en-IN" dirty="0"/>
          </a:p>
        </p:txBody>
      </p:sp>
    </p:spTree>
    <p:extLst>
      <p:ext uri="{BB962C8B-B14F-4D97-AF65-F5344CB8AC3E}">
        <p14:creationId xmlns:p14="http://schemas.microsoft.com/office/powerpoint/2010/main" xmlns="" val="1773420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91E03F2-D962-44DF-840A-857E973E2779}"/>
              </a:ext>
            </a:extLst>
          </p:cNvPr>
          <p:cNvSpPr>
            <a:spLocks noGrp="1"/>
          </p:cNvSpPr>
          <p:nvPr>
            <p:ph idx="1"/>
          </p:nvPr>
        </p:nvSpPr>
        <p:spPr>
          <a:xfrm>
            <a:off x="827584" y="764704"/>
            <a:ext cx="6347714" cy="3880773"/>
          </a:xfrm>
        </p:spPr>
        <p:txBody>
          <a:bodyPr>
            <a:noAutofit/>
          </a:bodyPr>
          <a:lstStyle/>
          <a:p>
            <a:pPr marL="0" indent="0">
              <a:buNone/>
            </a:pPr>
            <a:r>
              <a:rPr lang="en-IN" sz="1200" b="1" dirty="0"/>
              <a:t>#include &lt;</a:t>
            </a:r>
            <a:r>
              <a:rPr lang="en-IN" sz="1200" b="1" dirty="0" err="1"/>
              <a:t>stdio.h</a:t>
            </a:r>
            <a:r>
              <a:rPr lang="en-IN" sz="1200" b="1" dirty="0"/>
              <a:t>&gt;</a:t>
            </a:r>
          </a:p>
          <a:p>
            <a:pPr marL="0" indent="0">
              <a:buNone/>
            </a:pPr>
            <a:r>
              <a:rPr lang="en-IN" sz="1200" b="1" dirty="0"/>
              <a:t>int main()</a:t>
            </a:r>
          </a:p>
          <a:p>
            <a:pPr marL="0" indent="0">
              <a:buNone/>
            </a:pPr>
            <a:r>
              <a:rPr lang="en-IN" sz="1200" b="1" dirty="0"/>
              <a:t>{</a:t>
            </a:r>
          </a:p>
          <a:p>
            <a:pPr marL="0" indent="0">
              <a:buNone/>
            </a:pPr>
            <a:r>
              <a:rPr lang="en-IN" sz="1200" b="1" dirty="0"/>
              <a:t>  struct student</a:t>
            </a:r>
          </a:p>
          <a:p>
            <a:pPr marL="0" indent="0">
              <a:buNone/>
            </a:pPr>
            <a:r>
              <a:rPr lang="en-IN" sz="1200" b="1" dirty="0"/>
              <a:t>  {</a:t>
            </a:r>
          </a:p>
          <a:p>
            <a:pPr marL="0" indent="0">
              <a:buNone/>
            </a:pPr>
            <a:r>
              <a:rPr lang="en-IN" sz="1200" b="1" dirty="0"/>
              <a:t>    char name[30];</a:t>
            </a:r>
          </a:p>
          <a:p>
            <a:pPr marL="0" indent="0">
              <a:buNone/>
            </a:pPr>
            <a:r>
              <a:rPr lang="en-IN" sz="1200" b="1" dirty="0"/>
              <a:t>    int </a:t>
            </a:r>
            <a:r>
              <a:rPr lang="en-IN" sz="1200" b="1" dirty="0" err="1"/>
              <a:t>roll_no</a:t>
            </a:r>
            <a:r>
              <a:rPr lang="en-IN" sz="1200" b="1" dirty="0"/>
              <a:t>;</a:t>
            </a:r>
          </a:p>
          <a:p>
            <a:pPr marL="0" indent="0">
              <a:buNone/>
            </a:pPr>
            <a:r>
              <a:rPr lang="en-IN" sz="1200" b="1" dirty="0"/>
              <a:t>  };</a:t>
            </a:r>
          </a:p>
          <a:p>
            <a:pPr marL="0" indent="0">
              <a:buNone/>
            </a:pPr>
            <a:r>
              <a:rPr lang="en-IN" sz="1200" b="1" dirty="0"/>
              <a:t>  struct student stud = {"sam",1};</a:t>
            </a:r>
          </a:p>
          <a:p>
            <a:pPr marL="0" indent="0">
              <a:buNone/>
            </a:pPr>
            <a:r>
              <a:rPr lang="en-IN" sz="1200" b="1" dirty="0"/>
              <a:t>  struct student *</a:t>
            </a:r>
            <a:r>
              <a:rPr lang="en-IN" sz="1200" b="1" dirty="0" err="1"/>
              <a:t>ptr</a:t>
            </a:r>
            <a:r>
              <a:rPr lang="en-IN" sz="1200" b="1" dirty="0"/>
              <a:t>;</a:t>
            </a:r>
          </a:p>
          <a:p>
            <a:pPr marL="0" indent="0">
              <a:buNone/>
            </a:pPr>
            <a:r>
              <a:rPr lang="en-IN" sz="1200" b="1" dirty="0"/>
              <a:t>  </a:t>
            </a:r>
            <a:r>
              <a:rPr lang="en-IN" sz="1200" b="1" dirty="0" err="1"/>
              <a:t>ptr</a:t>
            </a:r>
            <a:r>
              <a:rPr lang="en-IN" sz="1200" b="1" dirty="0"/>
              <a:t> = &amp;stud;</a:t>
            </a:r>
          </a:p>
          <a:p>
            <a:pPr marL="0" indent="0">
              <a:buNone/>
            </a:pPr>
            <a:endParaRPr lang="en-IN" sz="1200" b="1" dirty="0"/>
          </a:p>
          <a:p>
            <a:pPr marL="0" indent="0">
              <a:buNone/>
            </a:pPr>
            <a:r>
              <a:rPr lang="en-IN" sz="1200" b="1" dirty="0"/>
              <a:t>  </a:t>
            </a:r>
            <a:r>
              <a:rPr lang="en-IN" sz="1200" b="1" dirty="0" err="1"/>
              <a:t>printf</a:t>
            </a:r>
            <a:r>
              <a:rPr lang="en-IN" sz="1200" b="1" dirty="0"/>
              <a:t>("%s %d\n",</a:t>
            </a:r>
            <a:r>
              <a:rPr lang="en-IN" sz="1200" b="1" dirty="0" err="1"/>
              <a:t>stud.name,stud.roll_no</a:t>
            </a:r>
            <a:r>
              <a:rPr lang="en-IN" sz="1200" b="1" dirty="0"/>
              <a:t>);</a:t>
            </a:r>
          </a:p>
          <a:p>
            <a:pPr marL="0" indent="0">
              <a:buNone/>
            </a:pPr>
            <a:r>
              <a:rPr lang="en-IN" sz="1200" b="1" dirty="0"/>
              <a:t>  </a:t>
            </a:r>
            <a:r>
              <a:rPr lang="en-IN" sz="1200" b="1" dirty="0" err="1"/>
              <a:t>printf</a:t>
            </a:r>
            <a:r>
              <a:rPr lang="en-IN" sz="1200" b="1" dirty="0"/>
              <a:t>("%s %d\n",</a:t>
            </a:r>
            <a:r>
              <a:rPr lang="en-IN" sz="1200" b="1" dirty="0" err="1"/>
              <a:t>ptr</a:t>
            </a:r>
            <a:r>
              <a:rPr lang="en-IN" sz="1200" b="1" dirty="0"/>
              <a:t>-&gt;</a:t>
            </a:r>
            <a:r>
              <a:rPr lang="en-IN" sz="1200" b="1" dirty="0" err="1"/>
              <a:t>name,ptr</a:t>
            </a:r>
            <a:r>
              <a:rPr lang="en-IN" sz="1200" b="1" dirty="0"/>
              <a:t>-&gt;</a:t>
            </a:r>
            <a:r>
              <a:rPr lang="en-IN" sz="1200" b="1" dirty="0" err="1"/>
              <a:t>roll_no</a:t>
            </a:r>
            <a:r>
              <a:rPr lang="en-IN" sz="1200" b="1" dirty="0"/>
              <a:t>);</a:t>
            </a:r>
          </a:p>
          <a:p>
            <a:pPr marL="0" indent="0">
              <a:buNone/>
            </a:pPr>
            <a:r>
              <a:rPr lang="en-IN" sz="1200" b="1" dirty="0"/>
              <a:t>  return 0;</a:t>
            </a:r>
          </a:p>
          <a:p>
            <a:pPr marL="0" indent="0">
              <a:buNone/>
            </a:pPr>
            <a:r>
              <a:rPr lang="en-IN" sz="1200" b="1" dirty="0"/>
              <a:t>}</a:t>
            </a:r>
          </a:p>
        </p:txBody>
      </p:sp>
    </p:spTree>
    <p:extLst>
      <p:ext uri="{BB962C8B-B14F-4D97-AF65-F5344CB8AC3E}">
        <p14:creationId xmlns:p14="http://schemas.microsoft.com/office/powerpoint/2010/main" xmlns="" val="2329483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F6BC0B-9054-418A-9FD2-FC42A26A4B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CF47BCFD-4ECE-43AD-81E7-977B2539A222}"/>
              </a:ext>
            </a:extLst>
          </p:cNvPr>
          <p:cNvSpPr>
            <a:spLocks noGrp="1"/>
          </p:cNvSpPr>
          <p:nvPr>
            <p:ph idx="1"/>
          </p:nvPr>
        </p:nvSpPr>
        <p:spPr/>
        <p:txBody>
          <a:bodyPr/>
          <a:lstStyle/>
          <a:p>
            <a:pPr marL="0" indent="0" eaLnBrk="0" fontAlgn="base" hangingPunct="0">
              <a:spcBef>
                <a:spcPct val="0"/>
              </a:spcBef>
              <a:spcAft>
                <a:spcPct val="0"/>
              </a:spcAft>
              <a:buNone/>
            </a:pPr>
            <a:r>
              <a:rPr lang="en-US" altLang="en-US" sz="1350" dirty="0" err="1">
                <a:solidFill>
                  <a:srgbClr val="C7254E"/>
                </a:solidFill>
                <a:latin typeface="Menlo"/>
              </a:rPr>
              <a:t>ptr</a:t>
            </a:r>
            <a:r>
              <a:rPr lang="en-US" altLang="en-US" sz="1350" dirty="0">
                <a:solidFill>
                  <a:srgbClr val="C7254E"/>
                </a:solidFill>
                <a:latin typeface="Menlo"/>
              </a:rPr>
              <a:t> = &amp;stud;</a:t>
            </a:r>
            <a:r>
              <a:rPr lang="en-US" altLang="en-US" dirty="0">
                <a:solidFill>
                  <a:srgbClr val="333333"/>
                </a:solidFill>
                <a:latin typeface="Noto Sans"/>
              </a:rPr>
              <a:t> → We are making our pointer '</a:t>
            </a:r>
            <a:r>
              <a:rPr lang="en-US" altLang="en-US" dirty="0" err="1">
                <a:solidFill>
                  <a:srgbClr val="333333"/>
                </a:solidFill>
                <a:latin typeface="Noto Sans"/>
              </a:rPr>
              <a:t>ptr</a:t>
            </a:r>
            <a:r>
              <a:rPr lang="en-US" altLang="en-US" dirty="0">
                <a:solidFill>
                  <a:srgbClr val="333333"/>
                </a:solidFill>
                <a:latin typeface="Noto Sans"/>
              </a:rPr>
              <a:t>' to point to structure 'stud’.</a:t>
            </a:r>
            <a:endParaRPr lang="en-US" altLang="en-US" sz="1050" dirty="0">
              <a:solidFill>
                <a:schemeClr val="tx1"/>
              </a:solidFill>
            </a:endParaRPr>
          </a:p>
          <a:p>
            <a:pPr marL="0" indent="0" eaLnBrk="0" fontAlgn="base" hangingPunct="0">
              <a:spcBef>
                <a:spcPct val="0"/>
              </a:spcBef>
              <a:spcAft>
                <a:spcPct val="0"/>
              </a:spcAft>
              <a:buNone/>
            </a:pPr>
            <a:endParaRPr lang="en-US" altLang="en-US" dirty="0">
              <a:solidFill>
                <a:srgbClr val="333333"/>
              </a:solidFill>
              <a:latin typeface="Noto Sans"/>
            </a:endParaRPr>
          </a:p>
          <a:p>
            <a:pPr marL="0" indent="0" eaLnBrk="0" fontAlgn="base" hangingPunct="0">
              <a:spcBef>
                <a:spcPct val="0"/>
              </a:spcBef>
              <a:spcAft>
                <a:spcPct val="0"/>
              </a:spcAft>
              <a:buNone/>
            </a:pPr>
            <a:r>
              <a:rPr lang="en-US" altLang="en-US" dirty="0">
                <a:solidFill>
                  <a:srgbClr val="333333"/>
                </a:solidFill>
                <a:latin typeface="Noto Sans"/>
              </a:rPr>
              <a:t>This was the same thing that we have done earlier up till here. Now, coming to </a:t>
            </a:r>
            <a:r>
              <a:rPr lang="en-US" altLang="en-US" sz="1350" dirty="0" err="1">
                <a:solidFill>
                  <a:srgbClr val="C7254E"/>
                </a:solidFill>
                <a:latin typeface="Menlo"/>
              </a:rPr>
              <a:t>printf</a:t>
            </a:r>
            <a:r>
              <a:rPr lang="en-US" altLang="en-US" dirty="0">
                <a:solidFill>
                  <a:srgbClr val="333333"/>
                </a:solidFill>
                <a:latin typeface="Noto Sans"/>
              </a:rPr>
              <a:t>.</a:t>
            </a:r>
          </a:p>
          <a:p>
            <a:pPr marL="0" indent="0" eaLnBrk="0" fontAlgn="base" hangingPunct="0">
              <a:spcBef>
                <a:spcPct val="0"/>
              </a:spcBef>
              <a:spcAft>
                <a:spcPct val="0"/>
              </a:spcAft>
              <a:buNone/>
            </a:pPr>
            <a:endParaRPr lang="en-US" altLang="en-US" sz="1050" dirty="0">
              <a:solidFill>
                <a:schemeClr val="tx1"/>
              </a:solidFill>
            </a:endParaRPr>
          </a:p>
          <a:p>
            <a:pPr marL="0" indent="0" eaLnBrk="0" fontAlgn="base" hangingPunct="0">
              <a:spcBef>
                <a:spcPct val="0"/>
              </a:spcBef>
              <a:spcAft>
                <a:spcPct val="0"/>
              </a:spcAft>
              <a:buNone/>
            </a:pPr>
            <a:r>
              <a:rPr lang="en-US" altLang="en-US" sz="1350" dirty="0" err="1">
                <a:solidFill>
                  <a:srgbClr val="C7254E"/>
                </a:solidFill>
                <a:latin typeface="Menlo"/>
              </a:rPr>
              <a:t>printf</a:t>
            </a:r>
            <a:r>
              <a:rPr lang="en-US" altLang="en-US" sz="1350" dirty="0">
                <a:solidFill>
                  <a:srgbClr val="C7254E"/>
                </a:solidFill>
                <a:latin typeface="Menlo"/>
              </a:rPr>
              <a:t>("%s %d\n",</a:t>
            </a:r>
            <a:r>
              <a:rPr lang="en-US" altLang="en-US" sz="1350" dirty="0" err="1">
                <a:solidFill>
                  <a:srgbClr val="C7254E"/>
                </a:solidFill>
                <a:latin typeface="Menlo"/>
              </a:rPr>
              <a:t>ptr</a:t>
            </a:r>
            <a:r>
              <a:rPr lang="en-US" altLang="en-US" sz="1350" dirty="0">
                <a:solidFill>
                  <a:srgbClr val="C7254E"/>
                </a:solidFill>
                <a:latin typeface="Menlo"/>
              </a:rPr>
              <a:t>-&gt;</a:t>
            </a:r>
            <a:r>
              <a:rPr lang="en-US" altLang="en-US" sz="1350" dirty="0" err="1">
                <a:solidFill>
                  <a:srgbClr val="C7254E"/>
                </a:solidFill>
                <a:latin typeface="Menlo"/>
              </a:rPr>
              <a:t>name,ptr</a:t>
            </a:r>
            <a:r>
              <a:rPr lang="en-US" altLang="en-US" sz="1350" dirty="0">
                <a:solidFill>
                  <a:srgbClr val="C7254E"/>
                </a:solidFill>
                <a:latin typeface="Menlo"/>
              </a:rPr>
              <a:t>-&gt;</a:t>
            </a:r>
            <a:r>
              <a:rPr lang="en-US" altLang="en-US" sz="1350" dirty="0" err="1">
                <a:solidFill>
                  <a:srgbClr val="C7254E"/>
                </a:solidFill>
                <a:latin typeface="Menlo"/>
              </a:rPr>
              <a:t>roll_no</a:t>
            </a:r>
            <a:r>
              <a:rPr lang="en-US" altLang="en-US" sz="1350" dirty="0">
                <a:solidFill>
                  <a:srgbClr val="C7254E"/>
                </a:solidFill>
                <a:latin typeface="Menlo"/>
              </a:rPr>
              <a:t>);</a:t>
            </a:r>
            <a:r>
              <a:rPr lang="en-US" altLang="en-US" dirty="0">
                <a:solidFill>
                  <a:srgbClr val="333333"/>
                </a:solidFill>
                <a:latin typeface="Noto Sans"/>
              </a:rPr>
              <a:t> → Yes, we use </a:t>
            </a:r>
            <a:r>
              <a:rPr lang="en-US" altLang="en-US" sz="1350" dirty="0">
                <a:solidFill>
                  <a:srgbClr val="C7254E"/>
                </a:solidFill>
                <a:latin typeface="Menlo"/>
              </a:rPr>
              <a:t>-&gt;</a:t>
            </a:r>
            <a:r>
              <a:rPr lang="en-US" altLang="en-US" dirty="0">
                <a:solidFill>
                  <a:srgbClr val="333333"/>
                </a:solidFill>
                <a:latin typeface="Noto Sans"/>
              </a:rPr>
              <a:t> to access a structure from its pointer. </a:t>
            </a:r>
          </a:p>
          <a:p>
            <a:pPr marL="0" indent="0" eaLnBrk="0" fontAlgn="base" hangingPunct="0">
              <a:spcBef>
                <a:spcPct val="0"/>
              </a:spcBef>
              <a:spcAft>
                <a:spcPct val="0"/>
              </a:spcAft>
              <a:buNone/>
            </a:pPr>
            <a:endParaRPr lang="en-US" altLang="en-US" dirty="0">
              <a:solidFill>
                <a:srgbClr val="333333"/>
              </a:solidFill>
              <a:latin typeface="Noto Sans"/>
            </a:endParaRPr>
          </a:p>
          <a:p>
            <a:pPr marL="0" indent="0" eaLnBrk="0" fontAlgn="base" hangingPunct="0">
              <a:spcBef>
                <a:spcPct val="0"/>
              </a:spcBef>
              <a:spcAft>
                <a:spcPct val="0"/>
              </a:spcAft>
              <a:buNone/>
            </a:pPr>
            <a:r>
              <a:rPr lang="en-US" altLang="en-US" dirty="0">
                <a:solidFill>
                  <a:srgbClr val="333333"/>
                </a:solidFill>
                <a:latin typeface="Noto Sans"/>
              </a:rPr>
              <a:t>It is same as we were using </a:t>
            </a:r>
            <a:r>
              <a:rPr lang="en-US" altLang="en-US" b="1" dirty="0">
                <a:solidFill>
                  <a:srgbClr val="333333"/>
                </a:solidFill>
                <a:latin typeface="Noto Sans"/>
              </a:rPr>
              <a:t>(.)</a:t>
            </a:r>
            <a:r>
              <a:rPr lang="en-US" altLang="en-US" dirty="0">
                <a:solidFill>
                  <a:srgbClr val="333333"/>
                </a:solidFill>
                <a:latin typeface="Noto Sans"/>
              </a:rPr>
              <a:t> with structure, we use </a:t>
            </a:r>
            <a:r>
              <a:rPr lang="en-US" altLang="en-US" b="1" dirty="0">
                <a:solidFill>
                  <a:srgbClr val="333333"/>
                </a:solidFill>
                <a:latin typeface="Noto Sans"/>
              </a:rPr>
              <a:t>-&gt;</a:t>
            </a:r>
            <a:r>
              <a:rPr lang="en-US" altLang="en-US" dirty="0">
                <a:solidFill>
                  <a:srgbClr val="333333"/>
                </a:solidFill>
                <a:latin typeface="Noto Sans"/>
              </a:rPr>
              <a:t> with pointer.</a:t>
            </a:r>
            <a:endParaRPr lang="en-US" altLang="en-US" sz="3000" dirty="0">
              <a:solidFill>
                <a:schemeClr val="tx1"/>
              </a:solidFill>
              <a:latin typeface="Arial" panose="020B0604020202020204" pitchFamily="34" charset="0"/>
            </a:endParaRPr>
          </a:p>
          <a:p>
            <a:endParaRPr lang="en-IN" dirty="0"/>
          </a:p>
        </p:txBody>
      </p:sp>
    </p:spTree>
    <p:extLst>
      <p:ext uri="{BB962C8B-B14F-4D97-AF65-F5344CB8AC3E}">
        <p14:creationId xmlns:p14="http://schemas.microsoft.com/office/powerpoint/2010/main" xmlns="" val="749753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16654C-8F7A-4996-8A22-98F3CB6E3035}"/>
              </a:ext>
            </a:extLst>
          </p:cNvPr>
          <p:cNvSpPr>
            <a:spLocks noGrp="1"/>
          </p:cNvSpPr>
          <p:nvPr>
            <p:ph type="title"/>
          </p:nvPr>
        </p:nvSpPr>
        <p:spPr/>
        <p:txBody>
          <a:bodyPr/>
          <a:lstStyle/>
          <a:p>
            <a:r>
              <a:rPr lang="en-IN" b="1" dirty="0"/>
              <a:t>Nested Structures</a:t>
            </a:r>
            <a:endParaRPr lang="en-IN" dirty="0"/>
          </a:p>
        </p:txBody>
      </p:sp>
      <p:sp>
        <p:nvSpPr>
          <p:cNvPr id="3" name="Content Placeholder 2">
            <a:extLst>
              <a:ext uri="{FF2B5EF4-FFF2-40B4-BE49-F238E27FC236}">
                <a16:creationId xmlns:a16="http://schemas.microsoft.com/office/drawing/2014/main" xmlns="" id="{C6564043-2D6A-4FC9-85E4-7E8219270177}"/>
              </a:ext>
            </a:extLst>
          </p:cNvPr>
          <p:cNvSpPr>
            <a:spLocks noGrp="1"/>
          </p:cNvSpPr>
          <p:nvPr>
            <p:ph idx="1"/>
          </p:nvPr>
        </p:nvSpPr>
        <p:spPr/>
        <p:txBody>
          <a:bodyPr/>
          <a:lstStyle/>
          <a:p>
            <a:r>
              <a:rPr lang="en-IN" dirty="0"/>
              <a:t>C provides us the feature of nesting one structure within another structure by using which, complex data types are created. For example, we may need to store the address of an entity employee in a structure. The attribute address may also have the subparts as street number, city, state, and pin code. Hence, to store the address of the employee, we need to store the address of the employee into a separate structure and nest the structure address into the structure </a:t>
            </a:r>
            <a:r>
              <a:rPr lang="en-IN"/>
              <a:t>employee.</a:t>
            </a:r>
          </a:p>
          <a:p>
            <a:r>
              <a:rPr lang="en-IN" i="1"/>
              <a:t>When</a:t>
            </a:r>
            <a:r>
              <a:rPr lang="en-IN"/>
              <a:t> </a:t>
            </a:r>
            <a:r>
              <a:rPr lang="en-IN" b="1" dirty="0"/>
              <a:t>a structure definition has an object of another structure, it is known as Nested Structure</a:t>
            </a:r>
            <a:r>
              <a:rPr lang="en-IN" dirty="0"/>
              <a:t>.</a:t>
            </a:r>
          </a:p>
          <a:p>
            <a:endParaRPr lang="en-IN" dirty="0"/>
          </a:p>
        </p:txBody>
      </p:sp>
    </p:spTree>
    <p:extLst>
      <p:ext uri="{BB962C8B-B14F-4D97-AF65-F5344CB8AC3E}">
        <p14:creationId xmlns:p14="http://schemas.microsoft.com/office/powerpoint/2010/main" xmlns="" val="2886227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063228"/>
            <a:ext cx="7336284" cy="544103"/>
          </a:xfrm>
        </p:spPr>
        <p:txBody>
          <a:bodyPr>
            <a:normAutofit fontScale="90000"/>
          </a:bodyPr>
          <a:lstStyle/>
          <a:p>
            <a:r>
              <a:rPr lang="en-IN" b="1" dirty="0"/>
              <a:t>Keyword </a:t>
            </a:r>
            <a:r>
              <a:rPr lang="en-IN" b="1" dirty="0" err="1"/>
              <a:t>typedef</a:t>
            </a:r>
            <a:endParaRPr lang="en-IN" dirty="0"/>
          </a:p>
        </p:txBody>
      </p:sp>
      <p:sp>
        <p:nvSpPr>
          <p:cNvPr id="3" name="Content Placeholder 2"/>
          <p:cNvSpPr>
            <a:spLocks noGrp="1"/>
          </p:cNvSpPr>
          <p:nvPr>
            <p:ph sz="quarter" idx="1"/>
          </p:nvPr>
        </p:nvSpPr>
        <p:spPr>
          <a:xfrm>
            <a:off x="372862" y="1989153"/>
            <a:ext cx="8449322" cy="1439847"/>
          </a:xfrm>
        </p:spPr>
        <p:txBody>
          <a:bodyPr>
            <a:normAutofit/>
          </a:bodyPr>
          <a:lstStyle/>
          <a:p>
            <a:pPr indent="0" algn="just" fontAlgn="base">
              <a:lnSpc>
                <a:spcPct val="150000"/>
              </a:lnSpc>
            </a:pPr>
            <a:r>
              <a:rPr lang="en-IN" dirty="0">
                <a:latin typeface="Times New Roman" pitchFamily="18" charset="0"/>
                <a:cs typeface="Times New Roman" pitchFamily="18" charset="0"/>
              </a:rPr>
              <a:t>We use the </a:t>
            </a:r>
            <a:r>
              <a:rPr lang="en-IN" i="1" dirty="0" err="1">
                <a:latin typeface="Times New Roman" pitchFamily="18" charset="0"/>
                <a:cs typeface="Times New Roman" pitchFamily="18" charset="0"/>
              </a:rPr>
              <a:t>typedef</a:t>
            </a:r>
            <a:r>
              <a:rPr lang="en-IN" dirty="0">
                <a:latin typeface="Times New Roman" pitchFamily="18" charset="0"/>
                <a:cs typeface="Times New Roman" pitchFamily="18" charset="0"/>
              </a:rPr>
              <a:t> keyword to create an alias name for data types.</a:t>
            </a:r>
          </a:p>
          <a:p>
            <a:pPr indent="0" algn="just" fontAlgn="base">
              <a:lnSpc>
                <a:spcPct val="150000"/>
              </a:lnSpc>
            </a:pPr>
            <a:r>
              <a:rPr lang="en-IN" dirty="0">
                <a:latin typeface="Times New Roman" pitchFamily="18" charset="0"/>
                <a:cs typeface="Times New Roman" pitchFamily="18" charset="0"/>
              </a:rPr>
              <a:t> It is commonly used with structures to simplify the syntax of declaring variables.</a:t>
            </a:r>
          </a:p>
        </p:txBody>
      </p:sp>
      <p:pic>
        <p:nvPicPr>
          <p:cNvPr id="1026" name="Picture 2"/>
          <p:cNvPicPr>
            <a:picLocks noChangeAspect="1" noChangeArrowheads="1"/>
          </p:cNvPicPr>
          <p:nvPr/>
        </p:nvPicPr>
        <p:blipFill>
          <a:blip r:embed="rId2" cstate="print"/>
          <a:srcRect/>
          <a:stretch>
            <a:fillRect/>
          </a:stretch>
        </p:blipFill>
        <p:spPr bwMode="auto">
          <a:xfrm>
            <a:off x="850946" y="3429000"/>
            <a:ext cx="2678925" cy="251819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247879" y="3465247"/>
            <a:ext cx="2732504" cy="241103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29642" cy="725470"/>
          </a:xfrm>
        </p:spPr>
        <p:txBody>
          <a:bodyPr/>
          <a:lstStyle/>
          <a:p>
            <a:r>
              <a:rPr lang="en-IN" dirty="0">
                <a:solidFill>
                  <a:schemeClr val="tx1"/>
                </a:solidFill>
              </a:rPr>
              <a:t>Two-dimensional Arrays</a:t>
            </a:r>
          </a:p>
        </p:txBody>
      </p:sp>
      <p:sp>
        <p:nvSpPr>
          <p:cNvPr id="3" name="Content Placeholder 2"/>
          <p:cNvSpPr>
            <a:spLocks noGrp="1"/>
          </p:cNvSpPr>
          <p:nvPr>
            <p:ph idx="1"/>
          </p:nvPr>
        </p:nvSpPr>
        <p:spPr>
          <a:xfrm>
            <a:off x="214282" y="928670"/>
            <a:ext cx="8501122" cy="4286280"/>
          </a:xfrm>
        </p:spPr>
        <p:txBody>
          <a:bodyPr>
            <a:noAutofit/>
          </a:bodyPr>
          <a:lstStyle/>
          <a:p>
            <a:pPr marL="36000" indent="0" algn="just">
              <a:lnSpc>
                <a:spcPct val="150000"/>
              </a:lnSpc>
              <a:spcBef>
                <a:spcPts val="0"/>
              </a:spcBef>
            </a:pPr>
            <a:r>
              <a:rPr lang="en-IN" sz="1800" dirty="0">
                <a:latin typeface="Times New Roman" pitchFamily="18" charset="0"/>
                <a:cs typeface="Times New Roman" pitchFamily="18" charset="0"/>
              </a:rPr>
              <a:t> To declare a two-dimensional integer array of size [ x ][ y ], </a:t>
            </a:r>
          </a:p>
          <a:p>
            <a:pPr marL="36000" indent="0" algn="just">
              <a:lnSpc>
                <a:spcPct val="150000"/>
              </a:lnSpc>
              <a:spcBef>
                <a:spcPts val="0"/>
              </a:spcBef>
              <a:buNone/>
            </a:pP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type </a:t>
            </a:r>
            <a:r>
              <a:rPr lang="en-IN" sz="1800" b="1" dirty="0" err="1">
                <a:latin typeface="Times New Roman" pitchFamily="18" charset="0"/>
                <a:cs typeface="Times New Roman" pitchFamily="18" charset="0"/>
              </a:rPr>
              <a:t>arrayName</a:t>
            </a:r>
            <a:r>
              <a:rPr lang="en-IN" sz="1800" b="1" dirty="0">
                <a:latin typeface="Times New Roman" pitchFamily="18" charset="0"/>
                <a:cs typeface="Times New Roman" pitchFamily="18" charset="0"/>
              </a:rPr>
              <a:t> [x][y]; </a:t>
            </a:r>
          </a:p>
          <a:p>
            <a:pPr marL="36000" indent="0" algn="just">
              <a:lnSpc>
                <a:spcPct val="150000"/>
              </a:lnSpc>
              <a:spcBef>
                <a:spcPts val="0"/>
              </a:spcBef>
              <a:buNone/>
            </a:pPr>
            <a:r>
              <a:rPr lang="en-IN" sz="1800" dirty="0">
                <a:latin typeface="Times New Roman" pitchFamily="18" charset="0"/>
                <a:cs typeface="Times New Roman" pitchFamily="18" charset="0"/>
              </a:rPr>
              <a:t>Where                  </a:t>
            </a:r>
            <a:r>
              <a:rPr lang="en-IN" sz="1800" b="1" dirty="0">
                <a:latin typeface="Times New Roman" pitchFamily="18" charset="0"/>
                <a:cs typeface="Times New Roman" pitchFamily="18" charset="0"/>
              </a:rPr>
              <a:t>type</a:t>
            </a:r>
            <a:r>
              <a:rPr lang="en-IN" sz="1800" dirty="0">
                <a:latin typeface="Times New Roman" pitchFamily="18" charset="0"/>
                <a:cs typeface="Times New Roman" pitchFamily="18" charset="0"/>
              </a:rPr>
              <a:t> can be any C data type (</a:t>
            </a:r>
            <a:r>
              <a:rPr lang="en-IN" sz="1800" dirty="0" err="1">
                <a:latin typeface="Times New Roman" pitchFamily="18" charset="0"/>
                <a:cs typeface="Times New Roman" pitchFamily="18" charset="0"/>
              </a:rPr>
              <a:t>int</a:t>
            </a:r>
            <a:r>
              <a:rPr lang="en-IN" sz="1800" dirty="0">
                <a:latin typeface="Times New Roman" pitchFamily="18" charset="0"/>
                <a:cs typeface="Times New Roman" pitchFamily="18" charset="0"/>
              </a:rPr>
              <a:t>, char, long, long </a:t>
            </a:r>
            <a:r>
              <a:rPr lang="en-IN" sz="1800" dirty="0" err="1">
                <a:latin typeface="Times New Roman" pitchFamily="18" charset="0"/>
                <a:cs typeface="Times New Roman" pitchFamily="18" charset="0"/>
              </a:rPr>
              <a:t>long</a:t>
            </a:r>
            <a:r>
              <a:rPr lang="en-IN" sz="1800" dirty="0">
                <a:latin typeface="Times New Roman" pitchFamily="18" charset="0"/>
                <a:cs typeface="Times New Roman" pitchFamily="18" charset="0"/>
              </a:rPr>
              <a:t>, double, etc.) </a:t>
            </a:r>
          </a:p>
          <a:p>
            <a:pPr marL="36000" indent="0" algn="just">
              <a:lnSpc>
                <a:spcPct val="150000"/>
              </a:lnSpc>
              <a:spcBef>
                <a:spcPts val="0"/>
              </a:spcBef>
              <a:buNone/>
            </a:pPr>
            <a:r>
              <a:rPr lang="en-IN" sz="1800" dirty="0">
                <a:latin typeface="Times New Roman" pitchFamily="18" charset="0"/>
                <a:cs typeface="Times New Roman" pitchFamily="18" charset="0"/>
              </a:rPr>
              <a:t>	             </a:t>
            </a:r>
            <a:r>
              <a:rPr lang="en-IN" sz="1800" b="1" dirty="0" err="1">
                <a:latin typeface="Times New Roman" pitchFamily="18" charset="0"/>
                <a:cs typeface="Times New Roman" pitchFamily="18" charset="0"/>
              </a:rPr>
              <a:t>arrayName</a:t>
            </a:r>
            <a:r>
              <a:rPr lang="en-IN" sz="1800" dirty="0">
                <a:latin typeface="Times New Roman" pitchFamily="18" charset="0"/>
                <a:cs typeface="Times New Roman" pitchFamily="18" charset="0"/>
              </a:rPr>
              <a:t> will be a valid C identifier, or variable.</a:t>
            </a:r>
          </a:p>
          <a:p>
            <a:pPr marL="36000" indent="0" algn="just">
              <a:lnSpc>
                <a:spcPct val="150000"/>
              </a:lnSpc>
              <a:spcBef>
                <a:spcPts val="0"/>
              </a:spcBef>
            </a:pPr>
            <a:r>
              <a:rPr lang="en-IN" sz="1800" dirty="0">
                <a:latin typeface="Times New Roman" pitchFamily="18" charset="0"/>
                <a:cs typeface="Times New Roman" pitchFamily="18" charset="0"/>
              </a:rPr>
              <a:t> A two-dimensional array can be considered as a table which will have [ x ] number of rows and [ y ] number of columns. </a:t>
            </a:r>
          </a:p>
          <a:p>
            <a:pPr marL="36000" indent="0" algn="just">
              <a:lnSpc>
                <a:spcPct val="150000"/>
              </a:lnSpc>
              <a:spcBef>
                <a:spcPts val="0"/>
              </a:spcBef>
            </a:pPr>
            <a:r>
              <a:rPr lang="en-IN" sz="1800" dirty="0">
                <a:latin typeface="Times New Roman" pitchFamily="18" charset="0"/>
                <a:cs typeface="Times New Roman" pitchFamily="18" charset="0"/>
              </a:rPr>
              <a:t> A two-dimensional array a, which contains three rows and four columns.</a:t>
            </a:r>
          </a:p>
          <a:p>
            <a:pPr marL="36000" indent="0" algn="just">
              <a:lnSpc>
                <a:spcPct val="150000"/>
              </a:lnSpc>
              <a:spcBef>
                <a:spcPts val="0"/>
              </a:spcBef>
            </a:pPr>
            <a:r>
              <a:rPr lang="en-IN" sz="1800" dirty="0">
                <a:latin typeface="Times New Roman" pitchFamily="18" charset="0"/>
                <a:cs typeface="Times New Roman" pitchFamily="18" charset="0"/>
              </a:rPr>
              <a:t> Every element in the array a is identified by an element name in the form </a:t>
            </a:r>
            <a:r>
              <a:rPr lang="en-IN" sz="1800" b="1" dirty="0">
                <a:latin typeface="Times New Roman" pitchFamily="18" charset="0"/>
                <a:cs typeface="Times New Roman" pitchFamily="18" charset="0"/>
              </a:rPr>
              <a:t>a[</a:t>
            </a:r>
            <a:r>
              <a:rPr lang="en-IN" sz="1800" b="1" dirty="0" err="1">
                <a:latin typeface="Times New Roman" pitchFamily="18" charset="0"/>
                <a:cs typeface="Times New Roman" pitchFamily="18" charset="0"/>
              </a:rPr>
              <a:t>i</a:t>
            </a:r>
            <a:r>
              <a:rPr lang="en-IN" sz="1800" b="1" dirty="0">
                <a:latin typeface="Times New Roman" pitchFamily="18" charset="0"/>
                <a:cs typeface="Times New Roman" pitchFamily="18" charset="0"/>
              </a:rPr>
              <a:t>][j]</a:t>
            </a:r>
            <a:r>
              <a:rPr lang="en-IN" sz="1800" dirty="0">
                <a:latin typeface="Times New Roman" pitchFamily="18" charset="0"/>
                <a:cs typeface="Times New Roman" pitchFamily="18" charset="0"/>
              </a:rPr>
              <a:t>, where 'a' is the name of the array, and '</a:t>
            </a:r>
            <a:r>
              <a:rPr lang="en-IN" sz="1800" dirty="0" err="1">
                <a:latin typeface="Times New Roman" pitchFamily="18" charset="0"/>
                <a:cs typeface="Times New Roman" pitchFamily="18" charset="0"/>
              </a:rPr>
              <a:t>i</a:t>
            </a:r>
            <a:r>
              <a:rPr lang="en-IN" sz="1800" dirty="0">
                <a:latin typeface="Times New Roman" pitchFamily="18" charset="0"/>
                <a:cs typeface="Times New Roman" pitchFamily="18" charset="0"/>
              </a:rPr>
              <a:t>' and 'j' are the indexes that uniquely identify, or show, each element in 'a‘.</a:t>
            </a:r>
          </a:p>
        </p:txBody>
      </p:sp>
      <p:pic>
        <p:nvPicPr>
          <p:cNvPr id="1026" name="Picture 2"/>
          <p:cNvPicPr>
            <a:picLocks noChangeAspect="1" noChangeArrowheads="1"/>
          </p:cNvPicPr>
          <p:nvPr/>
        </p:nvPicPr>
        <p:blipFill>
          <a:blip r:embed="rId2" cstate="print"/>
          <a:srcRect/>
          <a:stretch>
            <a:fillRect/>
          </a:stretch>
        </p:blipFill>
        <p:spPr bwMode="auto">
          <a:xfrm>
            <a:off x="3500430" y="4929198"/>
            <a:ext cx="5214974" cy="1714488"/>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1410869" y="1393017"/>
          <a:ext cx="6215106" cy="4022897"/>
        </p:xfrm>
        <a:graphic>
          <a:graphicData uri="http://schemas.openxmlformats.org/drawingml/2006/table">
            <a:tbl>
              <a:tblPr firstRow="1" bandRow="1">
                <a:tableStyleId>{5C22544A-7EE6-4342-B048-85BDC9FD1C3A}</a:tableStyleId>
              </a:tblPr>
              <a:tblGrid>
                <a:gridCol w="3107553">
                  <a:extLst>
                    <a:ext uri="{9D8B030D-6E8A-4147-A177-3AD203B41FA5}">
                      <a16:colId xmlns:a16="http://schemas.microsoft.com/office/drawing/2014/main" xmlns="" val="20000"/>
                    </a:ext>
                  </a:extLst>
                </a:gridCol>
                <a:gridCol w="3107553">
                  <a:extLst>
                    <a:ext uri="{9D8B030D-6E8A-4147-A177-3AD203B41FA5}">
                      <a16:colId xmlns:a16="http://schemas.microsoft.com/office/drawing/2014/main" xmlns="" val="20001"/>
                    </a:ext>
                  </a:extLst>
                </a:gridCol>
              </a:tblGrid>
              <a:tr h="363249">
                <a:tc>
                  <a:txBody>
                    <a:bodyPr/>
                    <a:lstStyle/>
                    <a:p>
                      <a:pPr algn="ctr" fontAlgn="base"/>
                      <a:r>
                        <a:rPr lang="en-IN" sz="1400" b="1" dirty="0">
                          <a:latin typeface="inherit"/>
                        </a:rPr>
                        <a:t>Using normal variable</a:t>
                      </a:r>
                      <a:endParaRPr lang="en-IN" sz="1400" dirty="0"/>
                    </a:p>
                  </a:txBody>
                  <a:tcPr marL="107156" marR="107156" marT="50006" marB="50006" anchor="ctr"/>
                </a:tc>
                <a:tc>
                  <a:txBody>
                    <a:bodyPr/>
                    <a:lstStyle/>
                    <a:p>
                      <a:pPr algn="ctr" fontAlgn="base"/>
                      <a:r>
                        <a:rPr lang="en-IN" sz="1400" b="1" dirty="0">
                          <a:latin typeface="inherit"/>
                        </a:rPr>
                        <a:t>Using pointer variable</a:t>
                      </a:r>
                      <a:endParaRPr lang="en-IN" sz="1400" dirty="0"/>
                    </a:p>
                  </a:txBody>
                  <a:tcPr marL="107156" marR="107156" marT="50006" marB="50006" anchor="ctr"/>
                </a:tc>
                <a:extLst>
                  <a:ext uri="{0D108BD9-81ED-4DB2-BD59-A6C34878D82A}">
                    <a16:rowId xmlns:a16="http://schemas.microsoft.com/office/drawing/2014/main" xmlns="" val="10000"/>
                  </a:ext>
                </a:extLst>
              </a:tr>
              <a:tr h="1829824">
                <a:tc>
                  <a:txBody>
                    <a:bodyPr/>
                    <a:lstStyle/>
                    <a:p>
                      <a:pPr algn="l" fontAlgn="base"/>
                      <a:r>
                        <a:rPr lang="en-IN" sz="1400" b="1">
                          <a:latin typeface="inherit"/>
                        </a:rPr>
                        <a:t>Syntax:</a:t>
                      </a:r>
                      <a:r>
                        <a:rPr lang="en-IN" sz="1400"/>
                        <a:t/>
                      </a:r>
                      <a:br>
                        <a:rPr lang="en-IN" sz="1400"/>
                      </a:br>
                      <a:r>
                        <a:rPr lang="en-IN" sz="1400"/>
                        <a:t>struct tag_name</a:t>
                      </a:r>
                      <a:br>
                        <a:rPr lang="en-IN" sz="1400"/>
                      </a:br>
                      <a:r>
                        <a:rPr lang="en-IN" sz="1400"/>
                        <a:t>{</a:t>
                      </a:r>
                      <a:br>
                        <a:rPr lang="en-IN" sz="1400"/>
                      </a:br>
                      <a:r>
                        <a:rPr lang="en-IN" sz="1400"/>
                        <a:t>data type var_name1;</a:t>
                      </a:r>
                      <a:br>
                        <a:rPr lang="en-IN" sz="1400"/>
                      </a:br>
                      <a:r>
                        <a:rPr lang="en-IN" sz="1400"/>
                        <a:t>data type var_name2;</a:t>
                      </a:r>
                      <a:br>
                        <a:rPr lang="en-IN" sz="1400"/>
                      </a:br>
                      <a:r>
                        <a:rPr lang="en-IN" sz="1400"/>
                        <a:t>data type var_name3;</a:t>
                      </a:r>
                      <a:br>
                        <a:rPr lang="en-IN" sz="1400"/>
                      </a:br>
                      <a:r>
                        <a:rPr lang="en-IN" sz="1400"/>
                        <a:t>};</a:t>
                      </a:r>
                    </a:p>
                  </a:txBody>
                  <a:tcPr marL="107156" marR="107156" marT="50006" marB="50006" anchor="ctr"/>
                </a:tc>
                <a:tc>
                  <a:txBody>
                    <a:bodyPr/>
                    <a:lstStyle/>
                    <a:p>
                      <a:pPr algn="l" fontAlgn="base"/>
                      <a:r>
                        <a:rPr lang="en-IN" sz="1400" b="1">
                          <a:latin typeface="inherit"/>
                        </a:rPr>
                        <a:t>Syntax:</a:t>
                      </a:r>
                      <a:r>
                        <a:rPr lang="en-IN" sz="1400"/>
                        <a:t/>
                      </a:r>
                      <a:br>
                        <a:rPr lang="en-IN" sz="1400"/>
                      </a:br>
                      <a:r>
                        <a:rPr lang="en-IN" sz="1400"/>
                        <a:t>struct tag_name</a:t>
                      </a:r>
                      <a:br>
                        <a:rPr lang="en-IN" sz="1400"/>
                      </a:br>
                      <a:r>
                        <a:rPr lang="en-IN" sz="1400"/>
                        <a:t>{</a:t>
                      </a:r>
                      <a:br>
                        <a:rPr lang="en-IN" sz="1400"/>
                      </a:br>
                      <a:r>
                        <a:rPr lang="en-IN" sz="1400"/>
                        <a:t>data type var_name1;</a:t>
                      </a:r>
                      <a:br>
                        <a:rPr lang="en-IN" sz="1400"/>
                      </a:br>
                      <a:r>
                        <a:rPr lang="en-IN" sz="1400"/>
                        <a:t>data type var_name2;</a:t>
                      </a:r>
                      <a:br>
                        <a:rPr lang="en-IN" sz="1400"/>
                      </a:br>
                      <a:r>
                        <a:rPr lang="en-IN" sz="1400"/>
                        <a:t>data type var_name3;</a:t>
                      </a:r>
                      <a:br>
                        <a:rPr lang="en-IN" sz="1400"/>
                      </a:br>
                      <a:r>
                        <a:rPr lang="en-IN" sz="1400"/>
                        <a:t>};</a:t>
                      </a:r>
                    </a:p>
                  </a:txBody>
                  <a:tcPr marL="107156" marR="107156" marT="50006" marB="50006" anchor="ctr"/>
                </a:tc>
                <a:extLst>
                  <a:ext uri="{0D108BD9-81ED-4DB2-BD59-A6C34878D82A}">
                    <a16:rowId xmlns:a16="http://schemas.microsoft.com/office/drawing/2014/main" xmlns="" val="10001"/>
                  </a:ext>
                </a:extLst>
              </a:tr>
              <a:tr h="1829824">
                <a:tc>
                  <a:txBody>
                    <a:bodyPr/>
                    <a:lstStyle/>
                    <a:p>
                      <a:pPr algn="l" fontAlgn="base"/>
                      <a:r>
                        <a:rPr lang="en-IN" sz="1400" b="1">
                          <a:latin typeface="inherit"/>
                        </a:rPr>
                        <a:t>Example:</a:t>
                      </a:r>
                      <a:r>
                        <a:rPr lang="en-IN" sz="1400"/>
                        <a:t/>
                      </a:r>
                      <a:br>
                        <a:rPr lang="en-IN" sz="1400"/>
                      </a:br>
                      <a:r>
                        <a:rPr lang="en-IN" sz="1400"/>
                        <a:t>struct student</a:t>
                      </a:r>
                      <a:br>
                        <a:rPr lang="en-IN" sz="1400"/>
                      </a:br>
                      <a:r>
                        <a:rPr lang="en-IN" sz="1400"/>
                        <a:t>{</a:t>
                      </a:r>
                      <a:br>
                        <a:rPr lang="en-IN" sz="1400"/>
                      </a:br>
                      <a:r>
                        <a:rPr lang="en-IN" sz="1400"/>
                        <a:t>int  mark;</a:t>
                      </a:r>
                      <a:br>
                        <a:rPr lang="en-IN" sz="1400"/>
                      </a:br>
                      <a:r>
                        <a:rPr lang="en-IN" sz="1400"/>
                        <a:t>char name[10];</a:t>
                      </a:r>
                      <a:br>
                        <a:rPr lang="en-IN" sz="1400"/>
                      </a:br>
                      <a:r>
                        <a:rPr lang="en-IN" sz="1400"/>
                        <a:t>float average;</a:t>
                      </a:r>
                      <a:br>
                        <a:rPr lang="en-IN" sz="1400"/>
                      </a:br>
                      <a:r>
                        <a:rPr lang="en-IN" sz="1400"/>
                        <a:t>};</a:t>
                      </a:r>
                    </a:p>
                  </a:txBody>
                  <a:tcPr marL="107156" marR="107156" marT="50006" marB="50006" anchor="ctr"/>
                </a:tc>
                <a:tc>
                  <a:txBody>
                    <a:bodyPr/>
                    <a:lstStyle/>
                    <a:p>
                      <a:pPr algn="l" fontAlgn="base"/>
                      <a:r>
                        <a:rPr lang="en-IN" sz="1400" b="1" dirty="0">
                          <a:latin typeface="inherit"/>
                        </a:rPr>
                        <a:t>Example:</a:t>
                      </a:r>
                      <a:r>
                        <a:rPr lang="en-IN" sz="1400" dirty="0"/>
                        <a:t/>
                      </a:r>
                      <a:br>
                        <a:rPr lang="en-IN" sz="1400" dirty="0"/>
                      </a:br>
                      <a:r>
                        <a:rPr lang="en-IN" sz="1400" dirty="0" err="1"/>
                        <a:t>struct</a:t>
                      </a:r>
                      <a:r>
                        <a:rPr lang="en-IN" sz="1400" dirty="0"/>
                        <a:t> student</a:t>
                      </a:r>
                      <a:br>
                        <a:rPr lang="en-IN" sz="1400" dirty="0"/>
                      </a:br>
                      <a:r>
                        <a:rPr lang="en-IN" sz="1400" dirty="0"/>
                        <a:t>{</a:t>
                      </a:r>
                      <a:br>
                        <a:rPr lang="en-IN" sz="1400" dirty="0"/>
                      </a:br>
                      <a:r>
                        <a:rPr lang="en-IN" sz="1400" dirty="0" err="1"/>
                        <a:t>int</a:t>
                      </a:r>
                      <a:r>
                        <a:rPr lang="en-IN" sz="1400" dirty="0"/>
                        <a:t>  mark;</a:t>
                      </a:r>
                      <a:br>
                        <a:rPr lang="en-IN" sz="1400" dirty="0"/>
                      </a:br>
                      <a:r>
                        <a:rPr lang="en-IN" sz="1400" dirty="0"/>
                        <a:t>char name[10];</a:t>
                      </a:r>
                      <a:br>
                        <a:rPr lang="en-IN" sz="1400" dirty="0"/>
                      </a:br>
                      <a:r>
                        <a:rPr lang="en-IN" sz="1400" dirty="0"/>
                        <a:t>float average;</a:t>
                      </a:r>
                      <a:br>
                        <a:rPr lang="en-IN" sz="1400" dirty="0"/>
                      </a:br>
                      <a:r>
                        <a:rPr lang="en-IN" sz="1400" dirty="0"/>
                        <a:t>};</a:t>
                      </a:r>
                    </a:p>
                  </a:txBody>
                  <a:tcPr marL="107156" marR="107156" marT="50006" marB="50006" anchor="ctr"/>
                </a:tc>
                <a:extLst>
                  <a:ext uri="{0D108BD9-81ED-4DB2-BD59-A6C34878D82A}">
                    <a16:rowId xmlns:a16="http://schemas.microsoft.com/office/drawing/2014/main" xmlns="" val="1000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1357290" y="1071547"/>
          <a:ext cx="6322264" cy="4607750"/>
        </p:xfrm>
        <a:graphic>
          <a:graphicData uri="http://schemas.openxmlformats.org/drawingml/2006/table">
            <a:tbl>
              <a:tblPr firstRow="1" bandRow="1">
                <a:tableStyleId>{5C22544A-7EE6-4342-B048-85BDC9FD1C3A}</a:tableStyleId>
              </a:tblPr>
              <a:tblGrid>
                <a:gridCol w="3161132">
                  <a:extLst>
                    <a:ext uri="{9D8B030D-6E8A-4147-A177-3AD203B41FA5}">
                      <a16:colId xmlns:a16="http://schemas.microsoft.com/office/drawing/2014/main" xmlns="" val="20000"/>
                    </a:ext>
                  </a:extLst>
                </a:gridCol>
                <a:gridCol w="3161132">
                  <a:extLst>
                    <a:ext uri="{9D8B030D-6E8A-4147-A177-3AD203B41FA5}">
                      <a16:colId xmlns:a16="http://schemas.microsoft.com/office/drawing/2014/main" xmlns="" val="20001"/>
                    </a:ext>
                  </a:extLst>
                </a:gridCol>
              </a:tblGrid>
              <a:tr h="429468">
                <a:tc>
                  <a:txBody>
                    <a:bodyPr/>
                    <a:lstStyle/>
                    <a:p>
                      <a:pPr algn="ctr" fontAlgn="base"/>
                      <a:r>
                        <a:rPr lang="en-IN" sz="1400" b="1" dirty="0">
                          <a:latin typeface="inherit"/>
                        </a:rPr>
                        <a:t>Using normal variable</a:t>
                      </a:r>
                      <a:endParaRPr lang="en-IN" sz="1400" dirty="0"/>
                    </a:p>
                  </a:txBody>
                  <a:tcPr marL="107156" marR="107156" marT="50006" marB="50006" anchor="ctr"/>
                </a:tc>
                <a:tc>
                  <a:txBody>
                    <a:bodyPr/>
                    <a:lstStyle/>
                    <a:p>
                      <a:pPr algn="ctr" fontAlgn="base"/>
                      <a:r>
                        <a:rPr lang="en-IN" sz="1400" b="1">
                          <a:latin typeface="inherit"/>
                        </a:rPr>
                        <a:t>Using pointer variable</a:t>
                      </a:r>
                      <a:endParaRPr lang="en-IN" sz="1400"/>
                    </a:p>
                  </a:txBody>
                  <a:tcPr marL="107156" marR="107156" marT="50006" marB="50006" anchor="ctr"/>
                </a:tc>
                <a:extLst>
                  <a:ext uri="{0D108BD9-81ED-4DB2-BD59-A6C34878D82A}">
                    <a16:rowId xmlns:a16="http://schemas.microsoft.com/office/drawing/2014/main" xmlns="" val="10000"/>
                  </a:ext>
                </a:extLst>
              </a:tr>
              <a:tr h="1007444">
                <a:tc>
                  <a:txBody>
                    <a:bodyPr/>
                    <a:lstStyle/>
                    <a:p>
                      <a:pPr algn="l" fontAlgn="base"/>
                      <a:r>
                        <a:rPr lang="en-IN" sz="1400" b="1" dirty="0">
                          <a:latin typeface="inherit"/>
                        </a:rPr>
                        <a:t>Declaring structure using normal variable:</a:t>
                      </a:r>
                      <a:r>
                        <a:rPr lang="en-IN" sz="1400" dirty="0"/>
                        <a:t/>
                      </a:r>
                      <a:br>
                        <a:rPr lang="en-IN" sz="1400" dirty="0"/>
                      </a:br>
                      <a:r>
                        <a:rPr lang="en-IN" sz="1400" dirty="0" err="1"/>
                        <a:t>struct</a:t>
                      </a:r>
                      <a:r>
                        <a:rPr lang="en-IN" sz="1400" dirty="0"/>
                        <a:t> student report;</a:t>
                      </a:r>
                    </a:p>
                  </a:txBody>
                  <a:tcPr marL="107156" marR="107156" marT="50006" marB="50006" anchor="ctr"/>
                </a:tc>
                <a:tc>
                  <a:txBody>
                    <a:bodyPr/>
                    <a:lstStyle/>
                    <a:p>
                      <a:pPr algn="l" fontAlgn="base"/>
                      <a:r>
                        <a:rPr lang="en-IN" sz="1400" b="1">
                          <a:latin typeface="inherit"/>
                        </a:rPr>
                        <a:t>Declaring structure using pointer variable:</a:t>
                      </a:r>
                      <a:r>
                        <a:rPr lang="en-IN" sz="1400"/>
                        <a:t/>
                      </a:r>
                      <a:br>
                        <a:rPr lang="en-IN" sz="1400"/>
                      </a:br>
                      <a:r>
                        <a:rPr lang="en-IN" sz="1400"/>
                        <a:t>struct student *report, rep;</a:t>
                      </a:r>
                    </a:p>
                  </a:txBody>
                  <a:tcPr marL="107156" marR="107156" marT="50006" marB="50006" anchor="ctr"/>
                </a:tc>
                <a:extLst>
                  <a:ext uri="{0D108BD9-81ED-4DB2-BD59-A6C34878D82A}">
                    <a16:rowId xmlns:a16="http://schemas.microsoft.com/office/drawing/2014/main" xmlns="" val="10001"/>
                  </a:ext>
                </a:extLst>
              </a:tr>
              <a:tr h="1585419">
                <a:tc>
                  <a:txBody>
                    <a:bodyPr/>
                    <a:lstStyle/>
                    <a:p>
                      <a:pPr algn="l" fontAlgn="base"/>
                      <a:r>
                        <a:rPr lang="en-IN" sz="1400" b="1">
                          <a:latin typeface="inherit"/>
                        </a:rPr>
                        <a:t>Initializing structure using normal variable:</a:t>
                      </a:r>
                      <a:r>
                        <a:rPr lang="en-IN" sz="1400"/>
                        <a:t/>
                      </a:r>
                      <a:br>
                        <a:rPr lang="en-IN" sz="1400"/>
                      </a:br>
                      <a:r>
                        <a:rPr lang="en-IN" sz="1400"/>
                        <a:t>struct student report = {100, “Mani”, 99.5};</a:t>
                      </a:r>
                    </a:p>
                  </a:txBody>
                  <a:tcPr marL="107156" marR="107156" marT="50006" marB="50006" anchor="ctr"/>
                </a:tc>
                <a:tc>
                  <a:txBody>
                    <a:bodyPr/>
                    <a:lstStyle/>
                    <a:p>
                      <a:pPr algn="l" fontAlgn="base"/>
                      <a:r>
                        <a:rPr lang="en-IN" sz="1400" b="1">
                          <a:latin typeface="inherit"/>
                        </a:rPr>
                        <a:t>Initializing structure using pointer variable:</a:t>
                      </a:r>
                      <a:r>
                        <a:rPr lang="en-IN" sz="1400"/>
                        <a:t/>
                      </a:r>
                      <a:br>
                        <a:rPr lang="en-IN" sz="1400"/>
                      </a:br>
                      <a:r>
                        <a:rPr lang="en-IN" sz="1400"/>
                        <a:t>struct student rep = {100, “Mani”, 99.5};</a:t>
                      </a:r>
                      <a:br>
                        <a:rPr lang="en-IN" sz="1400"/>
                      </a:br>
                      <a:r>
                        <a:rPr lang="en-IN" sz="1400"/>
                        <a:t>report = &amp;rep;</a:t>
                      </a:r>
                    </a:p>
                  </a:txBody>
                  <a:tcPr marL="107156" marR="107156" marT="50006" marB="50006" anchor="ctr"/>
                </a:tc>
                <a:extLst>
                  <a:ext uri="{0D108BD9-81ED-4DB2-BD59-A6C34878D82A}">
                    <a16:rowId xmlns:a16="http://schemas.microsoft.com/office/drawing/2014/main" xmlns="" val="10002"/>
                  </a:ext>
                </a:extLst>
              </a:tr>
              <a:tr h="1585419">
                <a:tc>
                  <a:txBody>
                    <a:bodyPr/>
                    <a:lstStyle/>
                    <a:p>
                      <a:pPr algn="l" fontAlgn="base"/>
                      <a:r>
                        <a:rPr lang="en-IN" sz="1400" b="1">
                          <a:latin typeface="inherit"/>
                        </a:rPr>
                        <a:t>Accessing structure members using normal variable:</a:t>
                      </a:r>
                      <a:r>
                        <a:rPr lang="en-IN" sz="1400"/>
                        <a:t/>
                      </a:r>
                      <a:br>
                        <a:rPr lang="en-IN" sz="1400"/>
                      </a:br>
                      <a:r>
                        <a:rPr lang="en-IN" sz="1400"/>
                        <a:t>report.mark;</a:t>
                      </a:r>
                      <a:br>
                        <a:rPr lang="en-IN" sz="1400"/>
                      </a:br>
                      <a:r>
                        <a:rPr lang="en-IN" sz="1400"/>
                        <a:t>report.name;</a:t>
                      </a:r>
                      <a:br>
                        <a:rPr lang="en-IN" sz="1400"/>
                      </a:br>
                      <a:r>
                        <a:rPr lang="en-IN" sz="1400"/>
                        <a:t>report.average;</a:t>
                      </a:r>
                    </a:p>
                  </a:txBody>
                  <a:tcPr marL="107156" marR="107156" marT="50006" marB="50006" anchor="ctr"/>
                </a:tc>
                <a:tc>
                  <a:txBody>
                    <a:bodyPr/>
                    <a:lstStyle/>
                    <a:p>
                      <a:pPr algn="l" fontAlgn="base"/>
                      <a:r>
                        <a:rPr lang="en-IN" sz="1400" b="1" dirty="0">
                          <a:latin typeface="inherit"/>
                        </a:rPr>
                        <a:t>Accessing structure members using pointer variable:</a:t>
                      </a:r>
                      <a:r>
                        <a:rPr lang="en-IN" sz="1400" dirty="0"/>
                        <a:t/>
                      </a:r>
                      <a:br>
                        <a:rPr lang="en-IN" sz="1400" dirty="0"/>
                      </a:br>
                      <a:r>
                        <a:rPr lang="en-IN" sz="1400" dirty="0"/>
                        <a:t>report  -&gt; mark;</a:t>
                      </a:r>
                      <a:br>
                        <a:rPr lang="en-IN" sz="1400" dirty="0"/>
                      </a:br>
                      <a:r>
                        <a:rPr lang="en-IN" sz="1400" dirty="0"/>
                        <a:t>report -&gt; name;</a:t>
                      </a:r>
                      <a:br>
                        <a:rPr lang="en-IN" sz="1400" dirty="0"/>
                      </a:br>
                      <a:r>
                        <a:rPr lang="en-IN" sz="1400" dirty="0"/>
                        <a:t>report -&gt; average;</a:t>
                      </a:r>
                    </a:p>
                  </a:txBody>
                  <a:tcPr marL="107156" marR="107156" marT="50006" marB="50006" anchor="ctr"/>
                </a:tc>
                <a:extLst>
                  <a:ext uri="{0D108BD9-81ED-4DB2-BD59-A6C34878D82A}">
                    <a16:rowId xmlns:a16="http://schemas.microsoft.com/office/drawing/2014/main" xmlns="" val="10003"/>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8794" y="3124200"/>
            <a:ext cx="7072362" cy="1894362"/>
          </a:xfrm>
        </p:spPr>
        <p:txBody>
          <a:bodyPr>
            <a:normAutofit/>
          </a:bodyPr>
          <a:lstStyle/>
          <a:p>
            <a:r>
              <a:rPr lang="en-IN" sz="3200" b="0" dirty="0">
                <a:solidFill>
                  <a:schemeClr val="tx1"/>
                </a:solidFill>
              </a:rPr>
              <a:t>Dynamic Memory Allocation in C</a:t>
            </a:r>
            <a:endParaRPr lang="en-IN" sz="3200" dirty="0">
              <a:solidFill>
                <a:schemeClr val="tx1"/>
              </a:solidFill>
            </a:endParaRP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86766" cy="796908"/>
          </a:xfrm>
        </p:spPr>
        <p:txBody>
          <a:bodyPr/>
          <a:lstStyle/>
          <a:p>
            <a:r>
              <a:rPr lang="en-IN" dirty="0">
                <a:solidFill>
                  <a:schemeClr val="tx1"/>
                </a:solidFill>
              </a:rPr>
              <a:t>MEMORY ALLOCATION</a:t>
            </a:r>
          </a:p>
        </p:txBody>
      </p:sp>
      <p:sp>
        <p:nvSpPr>
          <p:cNvPr id="3" name="Content Placeholder 2"/>
          <p:cNvSpPr>
            <a:spLocks noGrp="1"/>
          </p:cNvSpPr>
          <p:nvPr>
            <p:ph sz="quarter" idx="1"/>
          </p:nvPr>
        </p:nvSpPr>
        <p:spPr>
          <a:xfrm>
            <a:off x="457200" y="1071546"/>
            <a:ext cx="8329642" cy="5402406"/>
          </a:xfrm>
        </p:spPr>
        <p:txBody>
          <a:bodyPr>
            <a:noAutofit/>
          </a:bodyPr>
          <a:lstStyle/>
          <a:p>
            <a:pPr marL="108000" indent="0" algn="just">
              <a:lnSpc>
                <a:spcPct val="150000"/>
              </a:lnSpc>
              <a:spcBef>
                <a:spcPts val="0"/>
              </a:spcBef>
            </a:pPr>
            <a:r>
              <a:rPr lang="en-IN" dirty="0">
                <a:latin typeface="Times New Roman" pitchFamily="18" charset="0"/>
                <a:cs typeface="Times New Roman" pitchFamily="18" charset="0"/>
              </a:rPr>
              <a:t>The blocks of information in a memory system is called memory allocation.</a:t>
            </a:r>
          </a:p>
          <a:p>
            <a:pPr marL="108000" indent="0" algn="just">
              <a:lnSpc>
                <a:spcPct val="150000"/>
              </a:lnSpc>
              <a:spcBef>
                <a:spcPts val="0"/>
              </a:spcBef>
            </a:pPr>
            <a:r>
              <a:rPr lang="en-IN" dirty="0">
                <a:latin typeface="Times New Roman" pitchFamily="18" charset="0"/>
                <a:cs typeface="Times New Roman" pitchFamily="18" charset="0"/>
              </a:rPr>
              <a:t>To allocate memory it is necessary to keep in information of available memory in the system. </a:t>
            </a:r>
          </a:p>
          <a:p>
            <a:pPr marL="108000" indent="0" algn="just">
              <a:lnSpc>
                <a:spcPct val="150000"/>
              </a:lnSpc>
              <a:spcBef>
                <a:spcPts val="0"/>
              </a:spcBef>
            </a:pPr>
            <a:r>
              <a:rPr lang="en-IN" dirty="0">
                <a:latin typeface="Times New Roman" pitchFamily="18" charset="0"/>
                <a:cs typeface="Times New Roman" pitchFamily="18" charset="0"/>
              </a:rPr>
              <a:t>If memory management system finds sufficient free memory, it allocates only as much memory as needed, keeping the rest available to satisfy future request.</a:t>
            </a:r>
          </a:p>
          <a:p>
            <a:pPr marL="108000" indent="0" algn="just">
              <a:lnSpc>
                <a:spcPct val="150000"/>
              </a:lnSpc>
              <a:spcBef>
                <a:spcPts val="0"/>
              </a:spcBef>
            </a:pPr>
            <a:r>
              <a:rPr lang="en-IN" dirty="0">
                <a:latin typeface="Times New Roman" pitchFamily="18" charset="0"/>
                <a:cs typeface="Times New Roman" pitchFamily="18" charset="0"/>
              </a:rPr>
              <a:t>In memory allocation has two types. They are </a:t>
            </a:r>
          </a:p>
          <a:p>
            <a:pPr marL="473760" lvl="1" indent="0" algn="just">
              <a:lnSpc>
                <a:spcPct val="150000"/>
              </a:lnSpc>
              <a:spcBef>
                <a:spcPts val="0"/>
              </a:spcBef>
            </a:pPr>
            <a:r>
              <a:rPr lang="en-IN" sz="2400" dirty="0">
                <a:latin typeface="Times New Roman" pitchFamily="18" charset="0"/>
                <a:cs typeface="Times New Roman" pitchFamily="18" charset="0"/>
              </a:rPr>
              <a:t>Static memory allocation.</a:t>
            </a:r>
          </a:p>
          <a:p>
            <a:pPr marL="473760" lvl="1" indent="0" algn="just">
              <a:lnSpc>
                <a:spcPct val="150000"/>
              </a:lnSpc>
              <a:spcBef>
                <a:spcPts val="0"/>
              </a:spcBef>
            </a:pPr>
            <a:r>
              <a:rPr lang="en-IN" sz="2400" dirty="0">
                <a:latin typeface="Times New Roman" pitchFamily="18" charset="0"/>
                <a:cs typeface="Times New Roman" pitchFamily="18" charset="0"/>
              </a:rPr>
              <a:t>Dynamic memory allocation.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lstStyle/>
          <a:p>
            <a:r>
              <a:rPr lang="en-IN" dirty="0">
                <a:solidFill>
                  <a:schemeClr val="tx1"/>
                </a:solidFill>
                <a:latin typeface="Times New Roman" pitchFamily="18" charset="0"/>
                <a:cs typeface="Times New Roman" pitchFamily="18" charset="0"/>
              </a:rPr>
              <a:t>MEMORY ALLOCATION</a:t>
            </a:r>
            <a:endParaRPr lang="en-IN" dirty="0">
              <a:solidFill>
                <a:schemeClr val="tx1"/>
              </a:solidFill>
            </a:endParaRPr>
          </a:p>
        </p:txBody>
      </p:sp>
      <p:sp>
        <p:nvSpPr>
          <p:cNvPr id="3" name="Content Placeholder 2"/>
          <p:cNvSpPr>
            <a:spLocks noGrp="1"/>
          </p:cNvSpPr>
          <p:nvPr>
            <p:ph sz="quarter" idx="1"/>
          </p:nvPr>
        </p:nvSpPr>
        <p:spPr>
          <a:xfrm>
            <a:off x="457200" y="1071546"/>
            <a:ext cx="8186766" cy="5402406"/>
          </a:xfrm>
        </p:spPr>
        <p:txBody>
          <a:bodyPr>
            <a:normAutofit/>
          </a:bodyPr>
          <a:lstStyle/>
          <a:p>
            <a:pPr marL="108000" indent="0" algn="just">
              <a:lnSpc>
                <a:spcPct val="150000"/>
              </a:lnSpc>
              <a:spcBef>
                <a:spcPts val="0"/>
              </a:spcBef>
              <a:buFont typeface="Wingdings" pitchFamily="2" charset="2"/>
              <a:buChar char="q"/>
            </a:pPr>
            <a:r>
              <a:rPr lang="en-IN" dirty="0">
                <a:latin typeface="Times New Roman" pitchFamily="18" charset="0"/>
                <a:cs typeface="Times New Roman" pitchFamily="18" charset="0"/>
              </a:rPr>
              <a:t>STATIC MEMORY ALLOCATION </a:t>
            </a:r>
          </a:p>
          <a:p>
            <a:pPr marL="473760" lvl="1" indent="0" algn="just">
              <a:lnSpc>
                <a:spcPct val="150000"/>
              </a:lnSpc>
              <a:spcBef>
                <a:spcPts val="0"/>
              </a:spcBef>
              <a:buFont typeface="Arial" pitchFamily="34" charset="0"/>
              <a:buChar char="•"/>
            </a:pPr>
            <a:r>
              <a:rPr lang="en-IN" dirty="0">
                <a:latin typeface="Times New Roman" pitchFamily="18" charset="0"/>
                <a:cs typeface="Times New Roman" pitchFamily="18" charset="0"/>
              </a:rPr>
              <a:t>In static memory allocation, size of the memory may be required for the that must be define before loading and executing the program.</a:t>
            </a:r>
          </a:p>
          <a:p>
            <a:pPr marL="108000" indent="0" algn="just">
              <a:lnSpc>
                <a:spcPct val="150000"/>
              </a:lnSpc>
              <a:spcBef>
                <a:spcPts val="0"/>
              </a:spcBef>
              <a:buFont typeface="Wingdings" pitchFamily="2" charset="2"/>
              <a:buChar char="q"/>
            </a:pPr>
            <a:r>
              <a:rPr lang="en-IN" dirty="0">
                <a:latin typeface="Times New Roman" pitchFamily="18" charset="0"/>
                <a:cs typeface="Times New Roman" pitchFamily="18" charset="0"/>
              </a:rPr>
              <a:t> DYNAMIC MEMORY ALLOCATION </a:t>
            </a:r>
          </a:p>
          <a:p>
            <a:pPr marL="473760" lvl="1" indent="0" algn="just">
              <a:lnSpc>
                <a:spcPct val="150000"/>
              </a:lnSpc>
              <a:spcBef>
                <a:spcPts val="0"/>
              </a:spcBef>
              <a:buFont typeface="Arial" pitchFamily="34" charset="0"/>
              <a:buChar char="•"/>
            </a:pPr>
            <a:r>
              <a:rPr lang="en-IN" dirty="0">
                <a:latin typeface="Times New Roman" pitchFamily="18" charset="0"/>
                <a:cs typeface="Times New Roman" pitchFamily="18" charset="0"/>
              </a:rPr>
              <a:t> In the dynamic memory allocation, the memory is allocated to a variable or program at the run time. </a:t>
            </a:r>
          </a:p>
          <a:p>
            <a:pPr marL="473760" lvl="1" indent="0" algn="just">
              <a:lnSpc>
                <a:spcPct val="150000"/>
              </a:lnSpc>
              <a:spcBef>
                <a:spcPts val="0"/>
              </a:spcBef>
              <a:buFont typeface="Arial" pitchFamily="34" charset="0"/>
              <a:buChar char="•"/>
            </a:pPr>
            <a:r>
              <a:rPr lang="en-IN" dirty="0">
                <a:latin typeface="Times New Roman" pitchFamily="18" charset="0"/>
                <a:cs typeface="Times New Roman" pitchFamily="18" charset="0"/>
              </a:rPr>
              <a:t>The only way to access this dynamically allocated memory is through pointer.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CF6492-919B-4A4F-8A30-55639CEA5084}"/>
              </a:ext>
            </a:extLst>
          </p:cNvPr>
          <p:cNvSpPr>
            <a:spLocks noGrp="1"/>
          </p:cNvSpPr>
          <p:nvPr>
            <p:ph type="title"/>
          </p:nvPr>
        </p:nvSpPr>
        <p:spPr/>
        <p:txBody>
          <a:bodyPr/>
          <a:lstStyle/>
          <a:p>
            <a:r>
              <a:rPr lang="en-IN" b="1" dirty="0"/>
              <a:t>What is a Stack?</a:t>
            </a:r>
            <a:endParaRPr lang="en-IN" dirty="0"/>
          </a:p>
        </p:txBody>
      </p:sp>
      <p:sp>
        <p:nvSpPr>
          <p:cNvPr id="3" name="Content Placeholder 2">
            <a:extLst>
              <a:ext uri="{FF2B5EF4-FFF2-40B4-BE49-F238E27FC236}">
                <a16:creationId xmlns:a16="http://schemas.microsoft.com/office/drawing/2014/main" xmlns="" id="{9455F8D4-9D55-48EF-A13B-8C0AEE8584B7}"/>
              </a:ext>
            </a:extLst>
          </p:cNvPr>
          <p:cNvSpPr>
            <a:spLocks noGrp="1"/>
          </p:cNvSpPr>
          <p:nvPr>
            <p:ph sz="quarter" idx="1"/>
          </p:nvPr>
        </p:nvSpPr>
        <p:spPr/>
        <p:txBody>
          <a:bodyPr/>
          <a:lstStyle/>
          <a:p>
            <a:r>
              <a:rPr lang="en-IN" dirty="0"/>
              <a:t>A stack is a special area of computer's memory which stores temporary variables created by a function. In stack, variables are declared, stored and initialized during runtime.</a:t>
            </a:r>
          </a:p>
          <a:p>
            <a:endParaRPr lang="en-IN" dirty="0"/>
          </a:p>
          <a:p>
            <a:r>
              <a:rPr lang="en-IN" dirty="0"/>
              <a:t>It is a temporary storage memory. When the computing task is complete, the memory of the variable will be automatically erased. The stack section mostly contains methods, local variable, and reference variables.</a:t>
            </a:r>
          </a:p>
          <a:p>
            <a:endParaRPr lang="en-IN" dirty="0"/>
          </a:p>
        </p:txBody>
      </p:sp>
    </p:spTree>
    <p:extLst>
      <p:ext uri="{BB962C8B-B14F-4D97-AF65-F5344CB8AC3E}">
        <p14:creationId xmlns:p14="http://schemas.microsoft.com/office/powerpoint/2010/main" xmlns="" val="61762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122CF3-4729-40AD-B66C-32405F2181AD}"/>
              </a:ext>
            </a:extLst>
          </p:cNvPr>
          <p:cNvSpPr>
            <a:spLocks noGrp="1"/>
          </p:cNvSpPr>
          <p:nvPr>
            <p:ph type="title"/>
          </p:nvPr>
        </p:nvSpPr>
        <p:spPr/>
        <p:txBody>
          <a:bodyPr/>
          <a:lstStyle/>
          <a:p>
            <a:r>
              <a:rPr lang="en-IN" b="1" dirty="0"/>
              <a:t>What is Heap?</a:t>
            </a:r>
            <a:endParaRPr lang="en-IN" dirty="0"/>
          </a:p>
        </p:txBody>
      </p:sp>
      <p:sp>
        <p:nvSpPr>
          <p:cNvPr id="3" name="Content Placeholder 2">
            <a:extLst>
              <a:ext uri="{FF2B5EF4-FFF2-40B4-BE49-F238E27FC236}">
                <a16:creationId xmlns:a16="http://schemas.microsoft.com/office/drawing/2014/main" xmlns="" id="{2E1C9775-8234-4F3B-A607-68ABBB249B4F}"/>
              </a:ext>
            </a:extLst>
          </p:cNvPr>
          <p:cNvSpPr>
            <a:spLocks noGrp="1"/>
          </p:cNvSpPr>
          <p:nvPr>
            <p:ph sz="quarter" idx="1"/>
          </p:nvPr>
        </p:nvSpPr>
        <p:spPr/>
        <p:txBody>
          <a:bodyPr/>
          <a:lstStyle/>
          <a:p>
            <a:r>
              <a:rPr lang="en-IN" dirty="0"/>
              <a:t>The heap is a memory used by programming languages to store global variables. By default, all global variable are stored in heap memory space. It supports Dynamic memory allocation.</a:t>
            </a:r>
          </a:p>
          <a:p>
            <a:endParaRPr lang="en-IN" dirty="0"/>
          </a:p>
          <a:p>
            <a:r>
              <a:rPr lang="en-IN" dirty="0"/>
              <a:t>The heap is not managed automatically for you and is not as tightly managed by the CPU. It is more like a free-floating region of memory.</a:t>
            </a:r>
          </a:p>
          <a:p>
            <a:endParaRPr lang="en-IN" dirty="0"/>
          </a:p>
        </p:txBody>
      </p:sp>
    </p:spTree>
    <p:extLst>
      <p:ext uri="{BB962C8B-B14F-4D97-AF65-F5344CB8AC3E}">
        <p14:creationId xmlns:p14="http://schemas.microsoft.com/office/powerpoint/2010/main" xmlns="" val="3924608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B49A4F-7D10-45B6-85E8-4354B9877F1F}"/>
              </a:ext>
            </a:extLst>
          </p:cNvPr>
          <p:cNvSpPr>
            <a:spLocks noGrp="1"/>
          </p:cNvSpPr>
          <p:nvPr>
            <p:ph type="title"/>
          </p:nvPr>
        </p:nvSpPr>
        <p:spPr/>
        <p:txBody>
          <a:bodyPr/>
          <a:lstStyle/>
          <a:p>
            <a:r>
              <a:rPr lang="en-IN" b="1" dirty="0"/>
              <a:t>When to use the Heap or stack?</a:t>
            </a:r>
          </a:p>
        </p:txBody>
      </p:sp>
      <p:sp>
        <p:nvSpPr>
          <p:cNvPr id="3" name="Content Placeholder 2">
            <a:extLst>
              <a:ext uri="{FF2B5EF4-FFF2-40B4-BE49-F238E27FC236}">
                <a16:creationId xmlns:a16="http://schemas.microsoft.com/office/drawing/2014/main" xmlns="" id="{BFDD6F8B-76A0-4B87-B882-C538531DB137}"/>
              </a:ext>
            </a:extLst>
          </p:cNvPr>
          <p:cNvSpPr>
            <a:spLocks noGrp="1"/>
          </p:cNvSpPr>
          <p:nvPr>
            <p:ph sz="quarter" idx="1"/>
          </p:nvPr>
        </p:nvSpPr>
        <p:spPr/>
        <p:txBody>
          <a:bodyPr>
            <a:normAutofit/>
          </a:bodyPr>
          <a:lstStyle/>
          <a:p>
            <a:r>
              <a:rPr lang="en-IN" dirty="0"/>
              <a:t>You should use heap when you require to allocate a large block of memory. For example, you want to create a large size array or big structure to keep that variable around a long time then you should allocate it on the heap.</a:t>
            </a:r>
          </a:p>
          <a:p>
            <a:endParaRPr lang="en-IN" dirty="0"/>
          </a:p>
          <a:p>
            <a:r>
              <a:rPr lang="en-IN" dirty="0"/>
              <a:t>However, If you are working with relatively small variables that are only required until the function using them is alive. Then you need to use the stack, which is faster and easier.</a:t>
            </a:r>
          </a:p>
          <a:p>
            <a:endParaRPr lang="en-IN" dirty="0"/>
          </a:p>
        </p:txBody>
      </p:sp>
    </p:spTree>
    <p:extLst>
      <p:ext uri="{BB962C8B-B14F-4D97-AF65-F5344CB8AC3E}">
        <p14:creationId xmlns:p14="http://schemas.microsoft.com/office/powerpoint/2010/main" xmlns="" val="602394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970757-2C6C-4CE7-B3CC-3B7F309218E7}"/>
              </a:ext>
            </a:extLst>
          </p:cNvPr>
          <p:cNvSpPr>
            <a:spLocks noGrp="1"/>
          </p:cNvSpPr>
          <p:nvPr>
            <p:ph type="title"/>
          </p:nvPr>
        </p:nvSpPr>
        <p:spPr/>
        <p:txBody>
          <a:bodyPr/>
          <a:lstStyle/>
          <a:p>
            <a:r>
              <a:rPr lang="en-IN" b="1" dirty="0"/>
              <a:t>KEY DIFFERENCE</a:t>
            </a:r>
            <a:endParaRPr lang="en-IN" dirty="0"/>
          </a:p>
        </p:txBody>
      </p:sp>
      <p:sp>
        <p:nvSpPr>
          <p:cNvPr id="3" name="Content Placeholder 2">
            <a:extLst>
              <a:ext uri="{FF2B5EF4-FFF2-40B4-BE49-F238E27FC236}">
                <a16:creationId xmlns:a16="http://schemas.microsoft.com/office/drawing/2014/main" xmlns="" id="{20A375EA-67FA-4D4D-89CD-6992843762BC}"/>
              </a:ext>
            </a:extLst>
          </p:cNvPr>
          <p:cNvSpPr>
            <a:spLocks noGrp="1"/>
          </p:cNvSpPr>
          <p:nvPr>
            <p:ph sz="quarter" idx="1"/>
          </p:nvPr>
        </p:nvSpPr>
        <p:spPr/>
        <p:txBody>
          <a:bodyPr>
            <a:normAutofit fontScale="85000" lnSpcReduction="20000"/>
          </a:bodyPr>
          <a:lstStyle/>
          <a:p>
            <a:r>
              <a:rPr lang="en-IN" dirty="0"/>
              <a:t>Stack is a linear data structure whereas Heap is a hierarchical data structure.</a:t>
            </a:r>
          </a:p>
          <a:p>
            <a:r>
              <a:rPr lang="en-IN" dirty="0"/>
              <a:t>Stack memory will never become fragmented whereas Heap memory can become fragmented as blocks of memory are first allocated and then freed.</a:t>
            </a:r>
          </a:p>
          <a:p>
            <a:r>
              <a:rPr lang="en-IN" dirty="0"/>
              <a:t>Stack accesses local variables only while Heap allows you to access variables globally.</a:t>
            </a:r>
          </a:p>
          <a:p>
            <a:r>
              <a:rPr lang="en-IN" dirty="0"/>
              <a:t>Stack variables can’t be resized whereas Heap variables can be resized.</a:t>
            </a:r>
          </a:p>
          <a:p>
            <a:r>
              <a:rPr lang="en-IN" dirty="0"/>
              <a:t>Stack memory is allocated in a contiguous block whereas Heap memory is allocated in any random order.</a:t>
            </a:r>
          </a:p>
          <a:p>
            <a:r>
              <a:rPr lang="en-IN" dirty="0"/>
              <a:t>Stack doesn’t require to de-allocate variables whereas in Heap de-allocation is needed.</a:t>
            </a:r>
          </a:p>
          <a:p>
            <a:r>
              <a:rPr lang="en-IN" dirty="0"/>
              <a:t>Stack allocation and deallocation are done by compiler instructions whereas Heap allocation and deallocation is done by the programmer.</a:t>
            </a:r>
          </a:p>
        </p:txBody>
      </p:sp>
    </p:spTree>
    <p:extLst>
      <p:ext uri="{BB962C8B-B14F-4D97-AF65-F5344CB8AC3E}">
        <p14:creationId xmlns:p14="http://schemas.microsoft.com/office/powerpoint/2010/main" xmlns="" val="3950241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Why dynamic memory allocation?</a:t>
            </a:r>
          </a:p>
        </p:txBody>
      </p:sp>
      <p:sp>
        <p:nvSpPr>
          <p:cNvPr id="3" name="Content Placeholder 2"/>
          <p:cNvSpPr>
            <a:spLocks noGrp="1"/>
          </p:cNvSpPr>
          <p:nvPr>
            <p:ph sz="quarter" idx="1"/>
          </p:nvPr>
        </p:nvSpPr>
        <p:spPr>
          <a:xfrm>
            <a:off x="395536" y="2276872"/>
            <a:ext cx="7972452" cy="4873752"/>
          </a:xfrm>
        </p:spPr>
        <p:txBody>
          <a:bodyPr>
            <a:normAutofit/>
          </a:bodyPr>
          <a:lstStyle/>
          <a:p>
            <a:pPr marL="108000" indent="0" algn="just">
              <a:lnSpc>
                <a:spcPct val="150000"/>
              </a:lnSpc>
              <a:spcBef>
                <a:spcPts val="0"/>
              </a:spcBef>
            </a:pPr>
            <a:r>
              <a:rPr lang="en-IN" dirty="0">
                <a:latin typeface="Times New Roman" pitchFamily="18" charset="0"/>
                <a:cs typeface="Times New Roman" pitchFamily="18" charset="0"/>
              </a:rPr>
              <a:t>Usually, so far, the arrays and strings we’re using have fixed length (i.e., length is known at compile time) </a:t>
            </a:r>
          </a:p>
          <a:p>
            <a:pPr marL="108000" indent="0" algn="just">
              <a:lnSpc>
                <a:spcPct val="150000"/>
              </a:lnSpc>
              <a:spcBef>
                <a:spcPts val="0"/>
              </a:spcBef>
            </a:pPr>
            <a:r>
              <a:rPr lang="en-IN" dirty="0">
                <a:latin typeface="Times New Roman" pitchFamily="18" charset="0"/>
                <a:cs typeface="Times New Roman" pitchFamily="18" charset="0"/>
              </a:rPr>
              <a:t> Example: </a:t>
            </a:r>
          </a:p>
          <a:p>
            <a:pPr marL="108000" indent="0" algn="just">
              <a:lnSpc>
                <a:spcPct val="150000"/>
              </a:lnSpc>
              <a:spcBef>
                <a:spcPts val="0"/>
              </a:spcBef>
              <a:buNone/>
            </a:pPr>
            <a:r>
              <a:rPr lang="en-IN" b="1" dirty="0">
                <a:latin typeface="Times New Roman" pitchFamily="18" charset="0"/>
                <a:cs typeface="Times New Roman" pitchFamily="18" charset="0"/>
              </a:rPr>
              <a:t>char </a:t>
            </a:r>
            <a:r>
              <a:rPr lang="en-IN" b="1" dirty="0" err="1">
                <a:latin typeface="Times New Roman" pitchFamily="18" charset="0"/>
                <a:cs typeface="Times New Roman" pitchFamily="18" charset="0"/>
              </a:rPr>
              <a:t>myStr</a:t>
            </a:r>
            <a:r>
              <a:rPr lang="en-IN" b="1" dirty="0">
                <a:latin typeface="Times New Roman" pitchFamily="18" charset="0"/>
                <a:cs typeface="Times New Roman" pitchFamily="18" charset="0"/>
              </a:rPr>
              <a:t>[ ] 11 ; // allocates memory for 10 chars </a:t>
            </a:r>
            <a:r>
              <a:rPr lang="en-IN" b="1" dirty="0" err="1">
                <a:latin typeface="Times New Roman" pitchFamily="18" charset="0"/>
                <a:cs typeface="Times New Roman" pitchFamily="18" charset="0"/>
              </a:rPr>
              <a:t>printf</a:t>
            </a:r>
            <a:r>
              <a:rPr lang="en-IN" b="1" dirty="0">
                <a:latin typeface="Times New Roman" pitchFamily="18" charset="0"/>
                <a:cs typeface="Times New Roman" pitchFamily="18" charset="0"/>
              </a:rPr>
              <a:t>(“Enter a string:\n” ); </a:t>
            </a:r>
          </a:p>
          <a:p>
            <a:pPr marL="108000" indent="0" algn="just">
              <a:lnSpc>
                <a:spcPct val="150000"/>
              </a:lnSpc>
              <a:spcBef>
                <a:spcPts val="0"/>
              </a:spcBef>
              <a:buNone/>
            </a:pP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scanf</a:t>
            </a:r>
            <a:r>
              <a:rPr lang="en-IN" b="1" dirty="0">
                <a:latin typeface="Times New Roman" pitchFamily="18" charset="0"/>
                <a:cs typeface="Times New Roman" pitchFamily="18" charset="0"/>
              </a:rPr>
              <a:t>(“%s”, </a:t>
            </a:r>
            <a:r>
              <a:rPr lang="en-IN" b="1" dirty="0" err="1">
                <a:latin typeface="Times New Roman" pitchFamily="18" charset="0"/>
                <a:cs typeface="Times New Roman" pitchFamily="18" charset="0"/>
              </a:rPr>
              <a:t>myStr</a:t>
            </a:r>
            <a:r>
              <a:rPr lang="en-IN" b="1" dirty="0">
                <a:latin typeface="Times New Roman" pitchFamily="18" charset="0"/>
                <a:cs typeface="Times New Roman" pitchFamily="18" charset="0"/>
              </a:rPr>
              <a:t>); </a:t>
            </a:r>
          </a:p>
          <a:p>
            <a:pPr marL="108000" indent="0" algn="just">
              <a:lnSpc>
                <a:spcPct val="150000"/>
              </a:lnSpc>
              <a:spcBef>
                <a:spcPts val="0"/>
              </a:spcBef>
            </a:pPr>
            <a:r>
              <a:rPr lang="en-IN" dirty="0">
                <a:latin typeface="Times New Roman" pitchFamily="18" charset="0"/>
                <a:cs typeface="Times New Roman" pitchFamily="18" charset="0"/>
              </a:rPr>
              <a:t>What if the user wants to enter a string more than 10 chars long or if the length is known only at run time?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501122" cy="1000108"/>
          </a:xfrm>
        </p:spPr>
        <p:txBody>
          <a:bodyPr>
            <a:normAutofit fontScale="90000"/>
          </a:bodyPr>
          <a:lstStyle/>
          <a:p>
            <a:r>
              <a:rPr lang="en-IN" b="1" dirty="0">
                <a:solidFill>
                  <a:schemeClr val="tx1"/>
                </a:solidFill>
              </a:rPr>
              <a:t>Syntax of a Multi Dimensional Array in C Programming</a:t>
            </a:r>
            <a:endParaRPr lang="en-IN" dirty="0">
              <a:solidFill>
                <a:schemeClr val="tx1"/>
              </a:solidFill>
            </a:endParaRPr>
          </a:p>
        </p:txBody>
      </p:sp>
      <p:sp>
        <p:nvSpPr>
          <p:cNvPr id="3" name="Content Placeholder 2"/>
          <p:cNvSpPr>
            <a:spLocks noGrp="1"/>
          </p:cNvSpPr>
          <p:nvPr>
            <p:ph idx="1"/>
          </p:nvPr>
        </p:nvSpPr>
        <p:spPr>
          <a:xfrm>
            <a:off x="285720" y="1000108"/>
            <a:ext cx="8429684" cy="5715040"/>
          </a:xfrm>
        </p:spPr>
        <p:txBody>
          <a:bodyPr>
            <a:noAutofit/>
          </a:bodyPr>
          <a:lstStyle/>
          <a:p>
            <a:pPr marL="0" indent="0" algn="just">
              <a:lnSpc>
                <a:spcPct val="170000"/>
              </a:lnSpc>
              <a:buNone/>
            </a:pPr>
            <a:r>
              <a:rPr lang="en-IN" sz="1600" dirty="0">
                <a:latin typeface="Times New Roman" pitchFamily="18" charset="0"/>
                <a:cs typeface="Times New Roman" pitchFamily="18" charset="0"/>
              </a:rPr>
              <a:t>	</a:t>
            </a:r>
            <a:r>
              <a:rPr lang="en-IN" sz="1800" b="1" dirty="0" err="1">
                <a:latin typeface="Times New Roman" pitchFamily="18" charset="0"/>
                <a:cs typeface="Times New Roman" pitchFamily="18" charset="0"/>
              </a:rPr>
              <a:t>Data_Type</a:t>
            </a:r>
            <a:r>
              <a:rPr lang="en-IN" sz="1800" b="1" dirty="0">
                <a:latin typeface="Times New Roman" pitchFamily="18" charset="0"/>
                <a:cs typeface="Times New Roman" pitchFamily="18" charset="0"/>
              </a:rPr>
              <a:t> </a:t>
            </a:r>
            <a:r>
              <a:rPr lang="en-IN" sz="1800" b="1" dirty="0" err="1">
                <a:latin typeface="Times New Roman" pitchFamily="18" charset="0"/>
                <a:cs typeface="Times New Roman" pitchFamily="18" charset="0"/>
              </a:rPr>
              <a:t>Array_Name</a:t>
            </a:r>
            <a:r>
              <a:rPr lang="en-IN" sz="1800" b="1" dirty="0">
                <a:latin typeface="Times New Roman" pitchFamily="18" charset="0"/>
                <a:cs typeface="Times New Roman" pitchFamily="18" charset="0"/>
              </a:rPr>
              <a:t>[Tables][</a:t>
            </a:r>
            <a:r>
              <a:rPr lang="en-IN" sz="1800" b="1" dirty="0" err="1">
                <a:latin typeface="Times New Roman" pitchFamily="18" charset="0"/>
                <a:cs typeface="Times New Roman" pitchFamily="18" charset="0"/>
              </a:rPr>
              <a:t>Row_Size</a:t>
            </a:r>
            <a:r>
              <a:rPr lang="en-IN" sz="1800" b="1" dirty="0">
                <a:latin typeface="Times New Roman" pitchFamily="18" charset="0"/>
                <a:cs typeface="Times New Roman" pitchFamily="18" charset="0"/>
              </a:rPr>
              <a:t>][</a:t>
            </a:r>
            <a:r>
              <a:rPr lang="en-IN" sz="1800" b="1" dirty="0" err="1">
                <a:latin typeface="Times New Roman" pitchFamily="18" charset="0"/>
                <a:cs typeface="Times New Roman" pitchFamily="18" charset="0"/>
              </a:rPr>
              <a:t>Column_Size</a:t>
            </a:r>
            <a:r>
              <a:rPr lang="en-IN" sz="1800" b="1" dirty="0">
                <a:latin typeface="Times New Roman" pitchFamily="18" charset="0"/>
                <a:cs typeface="Times New Roman" pitchFamily="18" charset="0"/>
              </a:rPr>
              <a:t>]</a:t>
            </a:r>
          </a:p>
          <a:p>
            <a:pPr marL="0" indent="0" algn="just">
              <a:lnSpc>
                <a:spcPct val="170000"/>
              </a:lnSpc>
            </a:pPr>
            <a:r>
              <a:rPr lang="en-IN" sz="1600" b="1" dirty="0" err="1">
                <a:latin typeface="Times New Roman" pitchFamily="18" charset="0"/>
                <a:cs typeface="Times New Roman" pitchFamily="18" charset="0"/>
              </a:rPr>
              <a:t>Data_type</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It will decide the type of elements it will accept. For example, If we want to store integer values then we declare the Data Type as </a:t>
            </a:r>
            <a:r>
              <a:rPr lang="en-IN" sz="1600" dirty="0" err="1">
                <a:latin typeface="Times New Roman" pitchFamily="18" charset="0"/>
                <a:cs typeface="Times New Roman" pitchFamily="18" charset="0"/>
              </a:rPr>
              <a:t>int</a:t>
            </a:r>
            <a:r>
              <a:rPr lang="en-IN" sz="1600" dirty="0">
                <a:latin typeface="Times New Roman" pitchFamily="18" charset="0"/>
                <a:cs typeface="Times New Roman" pitchFamily="18" charset="0"/>
              </a:rPr>
              <a:t>, If we want to store Float values then we declare the Data Type as float etc</a:t>
            </a:r>
          </a:p>
          <a:p>
            <a:pPr marL="0" indent="0" algn="just">
              <a:lnSpc>
                <a:spcPct val="170000"/>
              </a:lnSpc>
            </a:pPr>
            <a:r>
              <a:rPr lang="en-IN" sz="1600" b="1" dirty="0" err="1">
                <a:latin typeface="Times New Roman" pitchFamily="18" charset="0"/>
                <a:cs typeface="Times New Roman" pitchFamily="18" charset="0"/>
              </a:rPr>
              <a:t>Array_Name</a:t>
            </a:r>
            <a:r>
              <a:rPr lang="en-IN" sz="1600" b="1" dirty="0">
                <a:latin typeface="Times New Roman" pitchFamily="18" charset="0"/>
                <a:cs typeface="Times New Roman" pitchFamily="18" charset="0"/>
              </a:rPr>
              <a:t>: </a:t>
            </a:r>
            <a:r>
              <a:rPr lang="en-IN" sz="1600" dirty="0">
                <a:latin typeface="Times New Roman" pitchFamily="18" charset="0"/>
                <a:cs typeface="Times New Roman" pitchFamily="18" charset="0"/>
              </a:rPr>
              <a:t>This is the name you want to give it to Multi Dimensional array in C.</a:t>
            </a:r>
          </a:p>
          <a:p>
            <a:pPr marL="0" indent="0" algn="just">
              <a:lnSpc>
                <a:spcPct val="170000"/>
              </a:lnSpc>
            </a:pPr>
            <a:r>
              <a:rPr lang="en-IN" sz="1600" b="1" dirty="0">
                <a:latin typeface="Times New Roman" pitchFamily="18" charset="0"/>
                <a:cs typeface="Times New Roman" pitchFamily="18" charset="0"/>
              </a:rPr>
              <a:t>Tables: </a:t>
            </a:r>
            <a:r>
              <a:rPr lang="en-IN" sz="1600" dirty="0">
                <a:latin typeface="Times New Roman" pitchFamily="18" charset="0"/>
                <a:cs typeface="Times New Roman" pitchFamily="18" charset="0"/>
              </a:rPr>
              <a:t>It will decide the number of tables an array can accept. Two Dimensional Array is always a single table with rows and columns. In contrast, Multi Dimensional array in C is more than 1 table with rows and columns.</a:t>
            </a:r>
          </a:p>
          <a:p>
            <a:pPr marL="0" indent="0" algn="just">
              <a:lnSpc>
                <a:spcPct val="170000"/>
              </a:lnSpc>
            </a:pPr>
            <a:r>
              <a:rPr lang="en-IN" sz="1600" b="1" dirty="0" err="1">
                <a:latin typeface="Times New Roman" pitchFamily="18" charset="0"/>
                <a:cs typeface="Times New Roman" pitchFamily="18" charset="0"/>
              </a:rPr>
              <a:t>Row_Size</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Number of Row elements an array can store.</a:t>
            </a:r>
          </a:p>
          <a:p>
            <a:pPr marL="0" indent="0" algn="just">
              <a:lnSpc>
                <a:spcPct val="170000"/>
              </a:lnSpc>
            </a:pPr>
            <a:r>
              <a:rPr lang="en-IN" sz="1600" b="1" dirty="0" err="1">
                <a:latin typeface="Times New Roman" pitchFamily="18" charset="0"/>
                <a:cs typeface="Times New Roman" pitchFamily="18" charset="0"/>
              </a:rPr>
              <a:t>Column_Size</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Number of Column elements an array can store. </a:t>
            </a:r>
          </a:p>
          <a:p>
            <a:pPr marL="0" indent="0" algn="just">
              <a:lnSpc>
                <a:spcPct val="170000"/>
              </a:lnSpc>
            </a:pPr>
            <a:r>
              <a:rPr lang="en-IN" sz="1600" dirty="0">
                <a:latin typeface="Times New Roman" pitchFamily="18" charset="0"/>
                <a:cs typeface="Times New Roman" pitchFamily="18" charset="0"/>
              </a:rPr>
              <a:t>We can calculate the maximum number of elements in a Three Dimensional using: [Tables] * [</a:t>
            </a:r>
            <a:r>
              <a:rPr lang="en-IN" sz="1600" dirty="0" err="1">
                <a:latin typeface="Times New Roman" pitchFamily="18" charset="0"/>
                <a:cs typeface="Times New Roman" pitchFamily="18" charset="0"/>
              </a:rPr>
              <a:t>Row_Size</a:t>
            </a:r>
            <a:r>
              <a:rPr lang="en-IN" sz="1600" dirty="0">
                <a:latin typeface="Times New Roman" pitchFamily="18" charset="0"/>
                <a:cs typeface="Times New Roman" pitchFamily="18" charset="0"/>
              </a:rPr>
              <a:t>] * [</a:t>
            </a:r>
            <a:r>
              <a:rPr lang="en-IN" sz="1600" dirty="0" err="1">
                <a:latin typeface="Times New Roman" pitchFamily="18" charset="0"/>
                <a:cs typeface="Times New Roman" pitchFamily="18" charset="0"/>
              </a:rPr>
              <a:t>Column_Size</a:t>
            </a:r>
            <a:r>
              <a:rPr lang="en-IN" sz="1600" dirty="0">
                <a:latin typeface="Times New Roman" pitchFamily="18" charset="0"/>
                <a:cs typeface="Times New Roman" pitchFamily="18" charset="0"/>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43890" cy="1011222"/>
          </a:xfrm>
        </p:spPr>
        <p:txBody>
          <a:bodyPr/>
          <a:lstStyle/>
          <a:p>
            <a:r>
              <a:rPr lang="en-IN" dirty="0">
                <a:solidFill>
                  <a:schemeClr val="tx1"/>
                </a:solidFill>
              </a:rPr>
              <a:t>C Dynamic Memory Allocation</a:t>
            </a:r>
          </a:p>
        </p:txBody>
      </p:sp>
      <p:sp>
        <p:nvSpPr>
          <p:cNvPr id="3" name="Content Placeholder 2"/>
          <p:cNvSpPr>
            <a:spLocks noGrp="1"/>
          </p:cNvSpPr>
          <p:nvPr>
            <p:ph sz="quarter" idx="1"/>
          </p:nvPr>
        </p:nvSpPr>
        <p:spPr>
          <a:xfrm>
            <a:off x="214282" y="1357298"/>
            <a:ext cx="8429684" cy="5116654"/>
          </a:xfrm>
        </p:spPr>
        <p:txBody>
          <a:bodyPr>
            <a:normAutofit/>
          </a:bodyPr>
          <a:lstStyle/>
          <a:p>
            <a:pPr marL="108000" indent="0" algn="just">
              <a:lnSpc>
                <a:spcPct val="150000"/>
              </a:lnSpc>
              <a:spcBef>
                <a:spcPts val="0"/>
              </a:spcBef>
            </a:pPr>
            <a:r>
              <a:rPr lang="en-IN" dirty="0">
                <a:latin typeface="Times New Roman" pitchFamily="18" charset="0"/>
                <a:cs typeface="Times New Roman" pitchFamily="18" charset="0"/>
              </a:rPr>
              <a:t> An array is a collection of a fixed number of values. Once the size of an array is declared, you cannot change it.</a:t>
            </a:r>
          </a:p>
          <a:p>
            <a:pPr marL="108000" indent="0" algn="just">
              <a:lnSpc>
                <a:spcPct val="150000"/>
              </a:lnSpc>
              <a:spcBef>
                <a:spcPts val="0"/>
              </a:spcBef>
            </a:pPr>
            <a:r>
              <a:rPr lang="en-IN" dirty="0">
                <a:latin typeface="Times New Roman" pitchFamily="18" charset="0"/>
                <a:cs typeface="Times New Roman" pitchFamily="18" charset="0"/>
              </a:rPr>
              <a:t> Sometimes the size of the array you declared may be insufficient. To solve this issue, you can allocate memory manually during run-time. This is known as dynamic memory allocation in C programming.</a:t>
            </a:r>
          </a:p>
          <a:p>
            <a:pPr marL="108000" indent="0" algn="just">
              <a:lnSpc>
                <a:spcPct val="150000"/>
              </a:lnSpc>
              <a:spcBef>
                <a:spcPts val="0"/>
              </a:spcBef>
            </a:pPr>
            <a:r>
              <a:rPr lang="en-IN" dirty="0">
                <a:latin typeface="Times New Roman" pitchFamily="18" charset="0"/>
                <a:cs typeface="Times New Roman" pitchFamily="18" charset="0"/>
              </a:rPr>
              <a:t> To allocate memory dynamically, library functions are </a:t>
            </a:r>
            <a:r>
              <a:rPr lang="en-IN" b="1" dirty="0" err="1">
                <a:latin typeface="Times New Roman" pitchFamily="18" charset="0"/>
                <a:cs typeface="Times New Roman" pitchFamily="18" charset="0"/>
              </a:rPr>
              <a:t>malloc</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calloc</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realloc</a:t>
            </a:r>
            <a:r>
              <a:rPr lang="en-IN" b="1" dirty="0">
                <a:latin typeface="Times New Roman" pitchFamily="18" charset="0"/>
                <a:cs typeface="Times New Roman" pitchFamily="18" charset="0"/>
              </a:rPr>
              <a:t>() and free()</a:t>
            </a:r>
            <a:r>
              <a:rPr lang="en-IN" dirty="0">
                <a:latin typeface="Times New Roman" pitchFamily="18" charset="0"/>
                <a:cs typeface="Times New Roman" pitchFamily="18" charset="0"/>
              </a:rPr>
              <a:t> are used.</a:t>
            </a:r>
          </a:p>
          <a:p>
            <a:pPr marL="108000" indent="0" algn="just">
              <a:lnSpc>
                <a:spcPct val="150000"/>
              </a:lnSpc>
              <a:spcBef>
                <a:spcPts val="0"/>
              </a:spcBef>
            </a:pPr>
            <a:r>
              <a:rPr lang="en-IN" dirty="0">
                <a:latin typeface="Times New Roman" pitchFamily="18" charset="0"/>
                <a:cs typeface="Times New Roman" pitchFamily="18" charset="0"/>
              </a:rPr>
              <a:t> These functions are defined in the &lt;</a:t>
            </a:r>
            <a:r>
              <a:rPr lang="en-IN" dirty="0" err="1">
                <a:latin typeface="Times New Roman" pitchFamily="18" charset="0"/>
                <a:cs typeface="Times New Roman" pitchFamily="18" charset="0"/>
              </a:rPr>
              <a:t>stdlib.h</a:t>
            </a:r>
            <a:r>
              <a:rPr lang="en-IN" dirty="0">
                <a:latin typeface="Times New Roman" pitchFamily="18" charset="0"/>
                <a:cs typeface="Times New Roman" pitchFamily="18" charset="0"/>
              </a:rPr>
              <a:t>&gt; header file.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501122" cy="1143000"/>
          </a:xfrm>
        </p:spPr>
        <p:txBody>
          <a:bodyPr>
            <a:normAutofit fontScale="90000"/>
          </a:bodyPr>
          <a:lstStyle/>
          <a:p>
            <a:r>
              <a:rPr lang="en-IN" dirty="0">
                <a:solidFill>
                  <a:schemeClr val="tx1"/>
                </a:solidFill>
              </a:rPr>
              <a:t>difference between static memory allocation and dynamic memory allocation.</a:t>
            </a:r>
          </a:p>
        </p:txBody>
      </p:sp>
      <p:graphicFrame>
        <p:nvGraphicFramePr>
          <p:cNvPr id="4" name="Content Placeholder 3"/>
          <p:cNvGraphicFramePr>
            <a:graphicFrameLocks noGrp="1"/>
          </p:cNvGraphicFramePr>
          <p:nvPr>
            <p:ph sz="quarter" idx="1"/>
          </p:nvPr>
        </p:nvGraphicFramePr>
        <p:xfrm>
          <a:off x="142844" y="1600200"/>
          <a:ext cx="8643998" cy="4645526"/>
        </p:xfrm>
        <a:graphic>
          <a:graphicData uri="http://schemas.openxmlformats.org/drawingml/2006/table">
            <a:tbl>
              <a:tblPr firstRow="1" bandRow="1">
                <a:tableStyleId>{5C22544A-7EE6-4342-B048-85BDC9FD1C3A}</a:tableStyleId>
              </a:tblPr>
              <a:tblGrid>
                <a:gridCol w="4321999">
                  <a:extLst>
                    <a:ext uri="{9D8B030D-6E8A-4147-A177-3AD203B41FA5}">
                      <a16:colId xmlns:a16="http://schemas.microsoft.com/office/drawing/2014/main" xmlns="" val="20000"/>
                    </a:ext>
                  </a:extLst>
                </a:gridCol>
                <a:gridCol w="4321999">
                  <a:extLst>
                    <a:ext uri="{9D8B030D-6E8A-4147-A177-3AD203B41FA5}">
                      <a16:colId xmlns:a16="http://schemas.microsoft.com/office/drawing/2014/main" xmlns="" val="20001"/>
                    </a:ext>
                  </a:extLst>
                </a:gridCol>
              </a:tblGrid>
              <a:tr h="979958">
                <a:tc>
                  <a:txBody>
                    <a:bodyPr/>
                    <a:lstStyle/>
                    <a:p>
                      <a:pPr algn="l" fontAlgn="t"/>
                      <a:r>
                        <a:rPr lang="en-IN" sz="2800" dirty="0">
                          <a:solidFill>
                            <a:srgbClr val="000000"/>
                          </a:solidFill>
                          <a:latin typeface="Times New Roman" pitchFamily="18" charset="0"/>
                          <a:cs typeface="Times New Roman" pitchFamily="18" charset="0"/>
                        </a:rPr>
                        <a:t>static memory allocation</a:t>
                      </a:r>
                    </a:p>
                  </a:txBody>
                  <a:tcPr marL="114300" marR="114300" marT="114300" marB="114300"/>
                </a:tc>
                <a:tc>
                  <a:txBody>
                    <a:bodyPr/>
                    <a:lstStyle/>
                    <a:p>
                      <a:pPr algn="l" fontAlgn="t"/>
                      <a:r>
                        <a:rPr lang="en-IN" sz="2800">
                          <a:solidFill>
                            <a:srgbClr val="000000"/>
                          </a:solidFill>
                          <a:latin typeface="Times New Roman" pitchFamily="18" charset="0"/>
                          <a:cs typeface="Times New Roman" pitchFamily="18" charset="0"/>
                        </a:rPr>
                        <a:t>dynamic memory allocation</a:t>
                      </a:r>
                    </a:p>
                  </a:txBody>
                  <a:tcPr marL="114300" marR="114300" marT="114300" marB="114300"/>
                </a:tc>
                <a:extLst>
                  <a:ext uri="{0D108BD9-81ED-4DB2-BD59-A6C34878D82A}">
                    <a16:rowId xmlns:a16="http://schemas.microsoft.com/office/drawing/2014/main" xmlns="" val="10000"/>
                  </a:ext>
                </a:extLst>
              </a:tr>
              <a:tr h="1366003">
                <a:tc>
                  <a:txBody>
                    <a:bodyPr/>
                    <a:lstStyle/>
                    <a:p>
                      <a:pPr algn="l" fontAlgn="t"/>
                      <a:r>
                        <a:rPr lang="en-IN" sz="2800">
                          <a:solidFill>
                            <a:srgbClr val="000000"/>
                          </a:solidFill>
                          <a:latin typeface="Times New Roman" pitchFamily="18" charset="0"/>
                          <a:cs typeface="Times New Roman" pitchFamily="18" charset="0"/>
                        </a:rPr>
                        <a:t>memory is allocated at compile time.</a:t>
                      </a:r>
                    </a:p>
                  </a:txBody>
                  <a:tcPr marL="76200" marR="76200" marT="76200" marB="76200"/>
                </a:tc>
                <a:tc>
                  <a:txBody>
                    <a:bodyPr/>
                    <a:lstStyle/>
                    <a:p>
                      <a:pPr algn="l" fontAlgn="t"/>
                      <a:r>
                        <a:rPr lang="en-IN" sz="2800">
                          <a:solidFill>
                            <a:srgbClr val="000000"/>
                          </a:solidFill>
                          <a:latin typeface="Times New Roman" pitchFamily="18" charset="0"/>
                          <a:cs typeface="Times New Roman" pitchFamily="18" charset="0"/>
                        </a:rPr>
                        <a:t>memory is allocated at run time.</a:t>
                      </a:r>
                    </a:p>
                  </a:txBody>
                  <a:tcPr marL="76200" marR="76200" marT="76200" marB="76200"/>
                </a:tc>
                <a:extLst>
                  <a:ext uri="{0D108BD9-81ED-4DB2-BD59-A6C34878D82A}">
                    <a16:rowId xmlns:a16="http://schemas.microsoft.com/office/drawing/2014/main" xmlns="" val="10001"/>
                  </a:ext>
                </a:extLst>
              </a:tr>
              <a:tr h="1366003">
                <a:tc>
                  <a:txBody>
                    <a:bodyPr/>
                    <a:lstStyle/>
                    <a:p>
                      <a:pPr algn="l" fontAlgn="t"/>
                      <a:r>
                        <a:rPr lang="en-IN" sz="2800">
                          <a:solidFill>
                            <a:srgbClr val="000000"/>
                          </a:solidFill>
                          <a:latin typeface="Times New Roman" pitchFamily="18" charset="0"/>
                          <a:cs typeface="Times New Roman" pitchFamily="18" charset="0"/>
                        </a:rPr>
                        <a:t>memory can't be increased while executing program.</a:t>
                      </a:r>
                    </a:p>
                  </a:txBody>
                  <a:tcPr marL="76200" marR="76200" marT="76200" marB="76200"/>
                </a:tc>
                <a:tc>
                  <a:txBody>
                    <a:bodyPr/>
                    <a:lstStyle/>
                    <a:p>
                      <a:pPr algn="l" fontAlgn="t"/>
                      <a:r>
                        <a:rPr lang="en-IN" sz="2800">
                          <a:solidFill>
                            <a:srgbClr val="000000"/>
                          </a:solidFill>
                          <a:latin typeface="Times New Roman" pitchFamily="18" charset="0"/>
                          <a:cs typeface="Times New Roman" pitchFamily="18" charset="0"/>
                        </a:rPr>
                        <a:t>memory can be increased while executing program.</a:t>
                      </a:r>
                    </a:p>
                  </a:txBody>
                  <a:tcPr marL="76200" marR="76200" marT="76200" marB="76200"/>
                </a:tc>
                <a:extLst>
                  <a:ext uri="{0D108BD9-81ED-4DB2-BD59-A6C34878D82A}">
                    <a16:rowId xmlns:a16="http://schemas.microsoft.com/office/drawing/2014/main" xmlns="" val="10002"/>
                  </a:ext>
                </a:extLst>
              </a:tr>
              <a:tr h="831480">
                <a:tc>
                  <a:txBody>
                    <a:bodyPr/>
                    <a:lstStyle/>
                    <a:p>
                      <a:pPr algn="l" fontAlgn="t"/>
                      <a:r>
                        <a:rPr lang="en-IN" sz="2800">
                          <a:solidFill>
                            <a:srgbClr val="000000"/>
                          </a:solidFill>
                          <a:latin typeface="Times New Roman" pitchFamily="18" charset="0"/>
                          <a:cs typeface="Times New Roman" pitchFamily="18" charset="0"/>
                        </a:rPr>
                        <a:t>used in array.</a:t>
                      </a:r>
                    </a:p>
                  </a:txBody>
                  <a:tcPr marL="76200" marR="76200" marT="76200" marB="76200"/>
                </a:tc>
                <a:tc>
                  <a:txBody>
                    <a:bodyPr/>
                    <a:lstStyle/>
                    <a:p>
                      <a:pPr algn="l" fontAlgn="t"/>
                      <a:r>
                        <a:rPr lang="en-IN" sz="2800" dirty="0">
                          <a:solidFill>
                            <a:srgbClr val="000000"/>
                          </a:solidFill>
                          <a:latin typeface="Times New Roman" pitchFamily="18" charset="0"/>
                          <a:cs typeface="Times New Roman" pitchFamily="18" charset="0"/>
                        </a:rPr>
                        <a:t>used in linked list.</a:t>
                      </a:r>
                    </a:p>
                  </a:txBody>
                  <a:tcPr marL="76200" marR="76200" marT="76200" marB="76200"/>
                </a:tc>
                <a:extLst>
                  <a:ext uri="{0D108BD9-81ED-4DB2-BD59-A6C34878D82A}">
                    <a16:rowId xmlns:a16="http://schemas.microsoft.com/office/drawing/2014/main" xmlns="" val="10003"/>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0" y="-71462"/>
          <a:ext cx="9312274" cy="6715171"/>
        </p:xfrm>
        <a:graphic>
          <a:graphicData uri="http://schemas.openxmlformats.org/drawingml/2006/table">
            <a:tbl>
              <a:tblPr firstRow="1" bandRow="1">
                <a:tableStyleId>{5C22544A-7EE6-4342-B048-85BDC9FD1C3A}</a:tableStyleId>
              </a:tblPr>
              <a:tblGrid>
                <a:gridCol w="4429124">
                  <a:extLst>
                    <a:ext uri="{9D8B030D-6E8A-4147-A177-3AD203B41FA5}">
                      <a16:colId xmlns:a16="http://schemas.microsoft.com/office/drawing/2014/main" xmlns="" val="20000"/>
                    </a:ext>
                  </a:extLst>
                </a:gridCol>
                <a:gridCol w="4883150">
                  <a:extLst>
                    <a:ext uri="{9D8B030D-6E8A-4147-A177-3AD203B41FA5}">
                      <a16:colId xmlns:a16="http://schemas.microsoft.com/office/drawing/2014/main" xmlns="" val="20001"/>
                    </a:ext>
                  </a:extLst>
                </a:gridCol>
              </a:tblGrid>
              <a:tr h="327296">
                <a:tc gridSpan="2">
                  <a:txBody>
                    <a:bodyPr/>
                    <a:lstStyle/>
                    <a:p>
                      <a:pPr algn="just"/>
                      <a:r>
                        <a:rPr lang="en-IN" b="1" dirty="0">
                          <a:solidFill>
                            <a:srgbClr val="FFFFFF"/>
                          </a:solidFill>
                          <a:latin typeface="Open Sans"/>
                        </a:rPr>
                        <a:t>                                 Static </a:t>
                      </a:r>
                      <a:r>
                        <a:rPr lang="en-IN" b="1" dirty="0" err="1">
                          <a:solidFill>
                            <a:srgbClr val="FFFFFF"/>
                          </a:solidFill>
                          <a:latin typeface="Open Sans"/>
                        </a:rPr>
                        <a:t>vs</a:t>
                      </a:r>
                      <a:r>
                        <a:rPr lang="en-IN" b="1" dirty="0">
                          <a:solidFill>
                            <a:srgbClr val="FFFFFF"/>
                          </a:solidFill>
                          <a:latin typeface="Open Sans"/>
                        </a:rPr>
                        <a:t> Dynamic Memory Allocation</a:t>
                      </a:r>
                      <a:endParaRPr lang="en-IN" b="1" dirty="0">
                        <a:solidFill>
                          <a:srgbClr val="333333"/>
                        </a:solidFill>
                        <a:latin typeface="Open Sans"/>
                      </a:endParaRPr>
                    </a:p>
                  </a:txBody>
                  <a:tcPr marL="190500" marR="190500" marT="9525" marB="38100" anchor="ctr"/>
                </a:tc>
                <a:tc hMerge="1">
                  <a:txBody>
                    <a:bodyPr/>
                    <a:lstStyle/>
                    <a:p>
                      <a:endParaRPr lang="en-IN"/>
                    </a:p>
                  </a:txBody>
                  <a:tcPr/>
                </a:tc>
                <a:extLst>
                  <a:ext uri="{0D108BD9-81ED-4DB2-BD59-A6C34878D82A}">
                    <a16:rowId xmlns:a16="http://schemas.microsoft.com/office/drawing/2014/main" xmlns="" val="10000"/>
                  </a:ext>
                </a:extLst>
              </a:tr>
              <a:tr h="1163935">
                <a:tc>
                  <a:txBody>
                    <a:bodyPr/>
                    <a:lstStyle/>
                    <a:p>
                      <a:pPr algn="just"/>
                      <a:r>
                        <a:rPr lang="en-IN" dirty="0"/>
                        <a:t>Static memory allocation is a method of allocating memory, and once the memory is allocated, it is fixed.</a:t>
                      </a:r>
                    </a:p>
                  </a:txBody>
                  <a:tcPr marL="285750" marR="190500" marT="9525" marB="38100" anchor="ctr"/>
                </a:tc>
                <a:tc>
                  <a:txBody>
                    <a:bodyPr/>
                    <a:lstStyle/>
                    <a:p>
                      <a:pPr algn="just"/>
                      <a:r>
                        <a:rPr lang="en-IN" dirty="0"/>
                        <a:t>Dynamic memory allocation is a method of allocating memory, and once the memory is allocated, it can be changed.</a:t>
                      </a:r>
                    </a:p>
                  </a:txBody>
                  <a:tcPr marL="285750" marR="190500" marT="9525" marB="38100" anchor="ctr"/>
                </a:tc>
                <a:extLst>
                  <a:ext uri="{0D108BD9-81ED-4DB2-BD59-A6C34878D82A}">
                    <a16:rowId xmlns:a16="http://schemas.microsoft.com/office/drawing/2014/main" xmlns="" val="10001"/>
                  </a:ext>
                </a:extLst>
              </a:tr>
              <a:tr h="327296">
                <a:tc gridSpan="2">
                  <a:txBody>
                    <a:bodyPr/>
                    <a:lstStyle/>
                    <a:p>
                      <a:pPr algn="ctr"/>
                      <a:r>
                        <a:rPr lang="en-IN" b="1" dirty="0"/>
                        <a:t> </a:t>
                      </a:r>
                      <a:r>
                        <a:rPr lang="en-IN" b="1" dirty="0">
                          <a:solidFill>
                            <a:schemeClr val="tx1"/>
                          </a:solidFill>
                        </a:rPr>
                        <a:t>Modification</a:t>
                      </a:r>
                      <a:endParaRPr lang="en-IN" dirty="0">
                        <a:solidFill>
                          <a:schemeClr val="tx1"/>
                        </a:solidFill>
                      </a:endParaRPr>
                    </a:p>
                  </a:txBody>
                  <a:tcPr marL="190500" marR="190500" marT="9525" marB="38100" anchor="ctr"/>
                </a:tc>
                <a:tc hMerge="1">
                  <a:txBody>
                    <a:bodyPr/>
                    <a:lstStyle/>
                    <a:p>
                      <a:endParaRPr lang="en-IN"/>
                    </a:p>
                  </a:txBody>
                  <a:tcPr/>
                </a:tc>
                <a:extLst>
                  <a:ext uri="{0D108BD9-81ED-4DB2-BD59-A6C34878D82A}">
                    <a16:rowId xmlns:a16="http://schemas.microsoft.com/office/drawing/2014/main" xmlns="" val="10002"/>
                  </a:ext>
                </a:extLst>
              </a:tr>
              <a:tr h="977543">
                <a:tc>
                  <a:txBody>
                    <a:bodyPr/>
                    <a:lstStyle/>
                    <a:p>
                      <a:pPr algn="just"/>
                      <a:r>
                        <a:rPr lang="en-IN" dirty="0"/>
                        <a:t>In static memory allocation, it is not possible to resize after initial allocation.</a:t>
                      </a:r>
                    </a:p>
                  </a:txBody>
                  <a:tcPr marL="285750" marR="190500" marT="9525" marB="38100" anchor="ctr"/>
                </a:tc>
                <a:tc>
                  <a:txBody>
                    <a:bodyPr/>
                    <a:lstStyle/>
                    <a:p>
                      <a:pPr algn="just"/>
                      <a:r>
                        <a:rPr lang="en-IN" dirty="0"/>
                        <a:t>In dynamic memory allocation, the memory can be minimized or maximize accordingly.</a:t>
                      </a:r>
                    </a:p>
                  </a:txBody>
                  <a:tcPr marL="285750" marR="190500" marT="9525" marB="38100" anchor="ctr"/>
                </a:tc>
                <a:extLst>
                  <a:ext uri="{0D108BD9-81ED-4DB2-BD59-A6C34878D82A}">
                    <a16:rowId xmlns:a16="http://schemas.microsoft.com/office/drawing/2014/main" xmlns="" val="10003"/>
                  </a:ext>
                </a:extLst>
              </a:tr>
              <a:tr h="327296">
                <a:tc gridSpan="2">
                  <a:txBody>
                    <a:bodyPr/>
                    <a:lstStyle/>
                    <a:p>
                      <a:pPr algn="ctr"/>
                      <a:r>
                        <a:rPr lang="en-IN" b="1" dirty="0">
                          <a:solidFill>
                            <a:schemeClr val="tx1"/>
                          </a:solidFill>
                        </a:rPr>
                        <a:t>Implementation</a:t>
                      </a:r>
                      <a:endParaRPr lang="en-IN" dirty="0">
                        <a:solidFill>
                          <a:schemeClr val="tx1"/>
                        </a:solidFill>
                      </a:endParaRPr>
                    </a:p>
                  </a:txBody>
                  <a:tcPr marL="190500" marR="190500" marT="9525" marB="38100" anchor="ctr"/>
                </a:tc>
                <a:tc hMerge="1">
                  <a:txBody>
                    <a:bodyPr/>
                    <a:lstStyle/>
                    <a:p>
                      <a:endParaRPr lang="en-IN"/>
                    </a:p>
                  </a:txBody>
                  <a:tcPr/>
                </a:tc>
                <a:extLst>
                  <a:ext uri="{0D108BD9-81ED-4DB2-BD59-A6C34878D82A}">
                    <a16:rowId xmlns:a16="http://schemas.microsoft.com/office/drawing/2014/main" xmlns="" val="10004"/>
                  </a:ext>
                </a:extLst>
              </a:tr>
              <a:tr h="606176">
                <a:tc>
                  <a:txBody>
                    <a:bodyPr/>
                    <a:lstStyle/>
                    <a:p>
                      <a:pPr algn="just"/>
                      <a:r>
                        <a:rPr lang="en-IN" dirty="0"/>
                        <a:t>Static memory allocation is easy to implement.</a:t>
                      </a:r>
                    </a:p>
                  </a:txBody>
                  <a:tcPr marL="285750" marR="190500" marT="9525" marB="38100" anchor="ctr"/>
                </a:tc>
                <a:tc>
                  <a:txBody>
                    <a:bodyPr/>
                    <a:lstStyle/>
                    <a:p>
                      <a:pPr algn="just"/>
                      <a:r>
                        <a:rPr lang="en-IN" dirty="0"/>
                        <a:t>Dynamic memory allocation is complex to implement.</a:t>
                      </a:r>
                    </a:p>
                  </a:txBody>
                  <a:tcPr marL="285750" marR="190500" marT="9525" marB="38100" anchor="ctr"/>
                </a:tc>
                <a:extLst>
                  <a:ext uri="{0D108BD9-81ED-4DB2-BD59-A6C34878D82A}">
                    <a16:rowId xmlns:a16="http://schemas.microsoft.com/office/drawing/2014/main" xmlns="" val="10005"/>
                  </a:ext>
                </a:extLst>
              </a:tr>
              <a:tr h="327296">
                <a:tc gridSpan="2">
                  <a:txBody>
                    <a:bodyPr/>
                    <a:lstStyle/>
                    <a:p>
                      <a:pPr algn="ctr"/>
                      <a:r>
                        <a:rPr lang="en-IN" b="1" dirty="0">
                          <a:solidFill>
                            <a:srgbClr val="FFFFFF"/>
                          </a:solidFill>
                        </a:rPr>
                        <a:t> </a:t>
                      </a:r>
                      <a:r>
                        <a:rPr lang="en-IN" b="1" dirty="0">
                          <a:solidFill>
                            <a:schemeClr val="tx1"/>
                          </a:solidFill>
                        </a:rPr>
                        <a:t>Speed</a:t>
                      </a:r>
                      <a:endParaRPr lang="en-IN" dirty="0">
                        <a:solidFill>
                          <a:schemeClr val="tx1"/>
                        </a:solidFill>
                      </a:endParaRPr>
                    </a:p>
                  </a:txBody>
                  <a:tcPr marL="190500" marR="190500" marT="9525" marB="38100" anchor="ctr"/>
                </a:tc>
                <a:tc hMerge="1">
                  <a:txBody>
                    <a:bodyPr/>
                    <a:lstStyle/>
                    <a:p>
                      <a:endParaRPr lang="en-IN"/>
                    </a:p>
                  </a:txBody>
                  <a:tcPr/>
                </a:tc>
                <a:extLst>
                  <a:ext uri="{0D108BD9-81ED-4DB2-BD59-A6C34878D82A}">
                    <a16:rowId xmlns:a16="http://schemas.microsoft.com/office/drawing/2014/main" xmlns="" val="10006"/>
                  </a:ext>
                </a:extLst>
              </a:tr>
              <a:tr h="885055">
                <a:tc>
                  <a:txBody>
                    <a:bodyPr/>
                    <a:lstStyle/>
                    <a:p>
                      <a:pPr algn="just"/>
                      <a:r>
                        <a:rPr lang="en-IN" dirty="0"/>
                        <a:t>In static memory, allocation execution is faster than dynamic memory allocation.</a:t>
                      </a:r>
                    </a:p>
                  </a:txBody>
                  <a:tcPr marL="285750" marR="190500" marT="9525" marB="38100" anchor="ctr"/>
                </a:tc>
                <a:tc>
                  <a:txBody>
                    <a:bodyPr/>
                    <a:lstStyle/>
                    <a:p>
                      <a:pPr algn="just"/>
                      <a:r>
                        <a:rPr lang="en-IN" dirty="0"/>
                        <a:t>In dynamic memory, allocation execution is slower than static memory allocation.</a:t>
                      </a:r>
                    </a:p>
                  </a:txBody>
                  <a:tcPr marL="285750" marR="190500" marT="9525" marB="38100" anchor="ctr"/>
                </a:tc>
                <a:extLst>
                  <a:ext uri="{0D108BD9-81ED-4DB2-BD59-A6C34878D82A}">
                    <a16:rowId xmlns:a16="http://schemas.microsoft.com/office/drawing/2014/main" xmlns="" val="10007"/>
                  </a:ext>
                </a:extLst>
              </a:tr>
              <a:tr h="327296">
                <a:tc gridSpan="2">
                  <a:txBody>
                    <a:bodyPr/>
                    <a:lstStyle/>
                    <a:p>
                      <a:pPr algn="ctr"/>
                      <a:r>
                        <a:rPr lang="en-IN" b="1" dirty="0">
                          <a:solidFill>
                            <a:schemeClr val="tx1"/>
                          </a:solidFill>
                        </a:rPr>
                        <a:t>Memory Utilization</a:t>
                      </a:r>
                      <a:endParaRPr lang="en-IN" dirty="0">
                        <a:solidFill>
                          <a:schemeClr val="tx1"/>
                        </a:solidFill>
                      </a:endParaRPr>
                    </a:p>
                  </a:txBody>
                  <a:tcPr marL="190500" marR="190500" marT="9525" marB="38100" anchor="ctr"/>
                </a:tc>
                <a:tc hMerge="1">
                  <a:txBody>
                    <a:bodyPr/>
                    <a:lstStyle/>
                    <a:p>
                      <a:endParaRPr lang="en-IN"/>
                    </a:p>
                  </a:txBody>
                  <a:tcPr/>
                </a:tc>
                <a:extLst>
                  <a:ext uri="{0D108BD9-81ED-4DB2-BD59-A6C34878D82A}">
                    <a16:rowId xmlns:a16="http://schemas.microsoft.com/office/drawing/2014/main" xmlns="" val="10008"/>
                  </a:ext>
                </a:extLst>
              </a:tr>
              <a:tr h="1445982">
                <a:tc>
                  <a:txBody>
                    <a:bodyPr/>
                    <a:lstStyle/>
                    <a:p>
                      <a:pPr algn="just"/>
                      <a:r>
                        <a:rPr lang="en-IN" dirty="0"/>
                        <a:t>In static memory allocation, cannot reuse the unused memory.</a:t>
                      </a:r>
                    </a:p>
                  </a:txBody>
                  <a:tcPr marL="285750" marR="190500" marT="9525" marB="38100" anchor="ctr"/>
                </a:tc>
                <a:tc>
                  <a:txBody>
                    <a:bodyPr/>
                    <a:lstStyle/>
                    <a:p>
                      <a:pPr algn="just"/>
                      <a:r>
                        <a:rPr lang="en-IN" dirty="0"/>
                        <a:t>Dynamic memory allocation allows reusing the memory. The programmer can allocate more memory when required .He can release the memory when necessary.</a:t>
                      </a:r>
                    </a:p>
                  </a:txBody>
                  <a:tcPr marL="285750" marR="190500" marT="9525" marB="38100" anchor="ctr"/>
                </a:tc>
                <a:extLst>
                  <a:ext uri="{0D108BD9-81ED-4DB2-BD59-A6C34878D82A}">
                    <a16:rowId xmlns:a16="http://schemas.microsoft.com/office/drawing/2014/main" xmlns="" val="10009"/>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501122" cy="1143000"/>
          </a:xfrm>
        </p:spPr>
        <p:txBody>
          <a:bodyPr>
            <a:normAutofit fontScale="90000"/>
          </a:bodyPr>
          <a:lstStyle/>
          <a:p>
            <a:r>
              <a:rPr lang="en-IN" dirty="0">
                <a:solidFill>
                  <a:schemeClr val="tx1"/>
                </a:solidFill>
              </a:rPr>
              <a:t>methods used for dynamic memory allocation</a:t>
            </a:r>
          </a:p>
        </p:txBody>
      </p:sp>
      <p:graphicFrame>
        <p:nvGraphicFramePr>
          <p:cNvPr id="8" name="Content Placeholder 7"/>
          <p:cNvGraphicFramePr>
            <a:graphicFrameLocks noGrp="1"/>
          </p:cNvGraphicFramePr>
          <p:nvPr>
            <p:ph sz="quarter" idx="1"/>
          </p:nvPr>
        </p:nvGraphicFramePr>
        <p:xfrm>
          <a:off x="457200" y="1600201"/>
          <a:ext cx="8258204" cy="5133061"/>
        </p:xfrm>
        <a:graphic>
          <a:graphicData uri="http://schemas.openxmlformats.org/drawingml/2006/table">
            <a:tbl>
              <a:tblPr firstRow="1" bandRow="1">
                <a:tableStyleId>{5C22544A-7EE6-4342-B048-85BDC9FD1C3A}</a:tableStyleId>
              </a:tblPr>
              <a:tblGrid>
                <a:gridCol w="2043098">
                  <a:extLst>
                    <a:ext uri="{9D8B030D-6E8A-4147-A177-3AD203B41FA5}">
                      <a16:colId xmlns:a16="http://schemas.microsoft.com/office/drawing/2014/main" xmlns="" val="20000"/>
                    </a:ext>
                  </a:extLst>
                </a:gridCol>
                <a:gridCol w="6215106">
                  <a:extLst>
                    <a:ext uri="{9D8B030D-6E8A-4147-A177-3AD203B41FA5}">
                      <a16:colId xmlns:a16="http://schemas.microsoft.com/office/drawing/2014/main" xmlns="" val="20001"/>
                    </a:ext>
                  </a:extLst>
                </a:gridCol>
              </a:tblGrid>
              <a:tr h="1179091">
                <a:tc>
                  <a:txBody>
                    <a:bodyPr/>
                    <a:lstStyle/>
                    <a:p>
                      <a:pPr algn="l" fontAlgn="t"/>
                      <a:r>
                        <a:rPr lang="en-IN" sz="2400" b="0" dirty="0" err="1">
                          <a:solidFill>
                            <a:srgbClr val="000000"/>
                          </a:solidFill>
                          <a:latin typeface="Times New Roman" pitchFamily="18" charset="0"/>
                          <a:cs typeface="Times New Roman" pitchFamily="18" charset="0"/>
                        </a:rPr>
                        <a:t>malloc</a:t>
                      </a:r>
                      <a:r>
                        <a:rPr lang="en-IN" sz="2400" b="0" dirty="0">
                          <a:solidFill>
                            <a:srgbClr val="000000"/>
                          </a:solidFill>
                          <a:latin typeface="Times New Roman" pitchFamily="18" charset="0"/>
                          <a:cs typeface="Times New Roman" pitchFamily="18" charset="0"/>
                        </a:rPr>
                        <a:t>()</a:t>
                      </a:r>
                    </a:p>
                  </a:txBody>
                  <a:tcPr marL="76200" marR="76200" marT="76200" marB="76200">
                    <a:solidFill>
                      <a:schemeClr val="bg2"/>
                    </a:solidFill>
                  </a:tcPr>
                </a:tc>
                <a:tc>
                  <a:txBody>
                    <a:bodyPr/>
                    <a:lstStyle/>
                    <a:p>
                      <a:pPr algn="l" fontAlgn="t"/>
                      <a:r>
                        <a:rPr kumimoji="0" lang="en-IN" sz="2400" b="0" i="0" kern="1200" dirty="0">
                          <a:solidFill>
                            <a:schemeClr val="tx1"/>
                          </a:solidFill>
                          <a:latin typeface="Times New Roman" pitchFamily="18" charset="0"/>
                          <a:ea typeface="+mn-ea"/>
                          <a:cs typeface="Times New Roman" pitchFamily="18" charset="0"/>
                        </a:rPr>
                        <a:t>Allocates the memory of requested size and returns the pointer to the first byte of allocated space.</a:t>
                      </a:r>
                      <a:endParaRPr lang="en-IN" sz="2400" b="0" dirty="0">
                        <a:solidFill>
                          <a:schemeClr val="tx1"/>
                        </a:solidFill>
                        <a:latin typeface="Times New Roman" pitchFamily="18" charset="0"/>
                        <a:cs typeface="Times New Roman" pitchFamily="18" charset="0"/>
                      </a:endParaRPr>
                    </a:p>
                  </a:txBody>
                  <a:tcPr marL="76200" marR="76200" marT="76200" marB="76200">
                    <a:solidFill>
                      <a:schemeClr val="bg2"/>
                    </a:solidFill>
                  </a:tcPr>
                </a:tc>
                <a:extLst>
                  <a:ext uri="{0D108BD9-81ED-4DB2-BD59-A6C34878D82A}">
                    <a16:rowId xmlns:a16="http://schemas.microsoft.com/office/drawing/2014/main" xmlns="" val="10000"/>
                  </a:ext>
                </a:extLst>
              </a:tr>
              <a:tr h="1179091">
                <a:tc>
                  <a:txBody>
                    <a:bodyPr/>
                    <a:lstStyle/>
                    <a:p>
                      <a:pPr algn="l" fontAlgn="t"/>
                      <a:r>
                        <a:rPr lang="en-IN" sz="2400" b="0" dirty="0" err="1">
                          <a:solidFill>
                            <a:srgbClr val="000000"/>
                          </a:solidFill>
                          <a:latin typeface="Times New Roman" pitchFamily="18" charset="0"/>
                          <a:cs typeface="Times New Roman" pitchFamily="18" charset="0"/>
                        </a:rPr>
                        <a:t>calloc</a:t>
                      </a:r>
                      <a:r>
                        <a:rPr lang="en-IN" sz="2400" b="0" dirty="0">
                          <a:solidFill>
                            <a:srgbClr val="000000"/>
                          </a:solidFill>
                          <a:latin typeface="Times New Roman" pitchFamily="18" charset="0"/>
                          <a:cs typeface="Times New Roman" pitchFamily="18" charset="0"/>
                        </a:rPr>
                        <a:t>()</a:t>
                      </a:r>
                    </a:p>
                  </a:txBody>
                  <a:tcPr marL="76200" marR="76200" marT="76200" marB="76200">
                    <a:solidFill>
                      <a:schemeClr val="bg2"/>
                    </a:solidFill>
                  </a:tcPr>
                </a:tc>
                <a:tc>
                  <a:txBody>
                    <a:bodyPr/>
                    <a:lstStyle/>
                    <a:p>
                      <a:pPr algn="l" fontAlgn="t"/>
                      <a:r>
                        <a:rPr lang="en-IN" sz="2400" dirty="0">
                          <a:latin typeface="Times New Roman" pitchFamily="18" charset="0"/>
                          <a:cs typeface="Times New Roman" pitchFamily="18" charset="0"/>
                        </a:rPr>
                        <a:t>Allocates the space for elements of an array. Initializes the elements to zero and returns a pointer to the memory.</a:t>
                      </a:r>
                    </a:p>
                  </a:txBody>
                  <a:tcPr marL="76200" marR="76200" marT="76200" marB="76200">
                    <a:solidFill>
                      <a:schemeClr val="bg2"/>
                    </a:solidFill>
                  </a:tcPr>
                </a:tc>
                <a:extLst>
                  <a:ext uri="{0D108BD9-81ED-4DB2-BD59-A6C34878D82A}">
                    <a16:rowId xmlns:a16="http://schemas.microsoft.com/office/drawing/2014/main" xmlns="" val="10001"/>
                  </a:ext>
                </a:extLst>
              </a:tr>
              <a:tr h="1524190">
                <a:tc>
                  <a:txBody>
                    <a:bodyPr/>
                    <a:lstStyle/>
                    <a:p>
                      <a:pPr algn="l" fontAlgn="t"/>
                      <a:r>
                        <a:rPr lang="en-IN" sz="2400" b="0" dirty="0" err="1">
                          <a:solidFill>
                            <a:srgbClr val="000000"/>
                          </a:solidFill>
                          <a:latin typeface="Times New Roman" pitchFamily="18" charset="0"/>
                          <a:cs typeface="Times New Roman" pitchFamily="18" charset="0"/>
                        </a:rPr>
                        <a:t>realloc</a:t>
                      </a:r>
                      <a:r>
                        <a:rPr lang="en-IN" sz="2400" b="0" dirty="0">
                          <a:solidFill>
                            <a:srgbClr val="000000"/>
                          </a:solidFill>
                          <a:latin typeface="Times New Roman" pitchFamily="18" charset="0"/>
                          <a:cs typeface="Times New Roman" pitchFamily="18" charset="0"/>
                        </a:rPr>
                        <a:t>()</a:t>
                      </a:r>
                    </a:p>
                  </a:txBody>
                  <a:tcPr marL="76200" marR="76200" marT="76200" marB="76200">
                    <a:solidFill>
                      <a:schemeClr val="bg2"/>
                    </a:solidFill>
                  </a:tcPr>
                </a:tc>
                <a:tc>
                  <a:txBody>
                    <a:bodyPr/>
                    <a:lstStyle/>
                    <a:p>
                      <a:pPr algn="l" fontAlgn="t"/>
                      <a:r>
                        <a:rPr kumimoji="0" lang="en-IN" sz="2400" b="0" i="0" kern="1200" dirty="0">
                          <a:solidFill>
                            <a:schemeClr val="dk1"/>
                          </a:solidFill>
                          <a:latin typeface="Times New Roman" pitchFamily="18" charset="0"/>
                          <a:ea typeface="+mn-ea"/>
                          <a:cs typeface="Times New Roman" pitchFamily="18" charset="0"/>
                        </a:rPr>
                        <a:t>It is used to modify the size of previously allocated memory </a:t>
                      </a:r>
                      <a:r>
                        <a:rPr kumimoji="0" lang="en-IN" sz="2400" b="0" i="0" kern="1200" dirty="0" err="1">
                          <a:solidFill>
                            <a:schemeClr val="dk1"/>
                          </a:solidFill>
                          <a:latin typeface="Times New Roman" pitchFamily="18" charset="0"/>
                          <a:ea typeface="+mn-ea"/>
                          <a:cs typeface="Times New Roman" pitchFamily="18" charset="0"/>
                        </a:rPr>
                        <a:t>space.It</a:t>
                      </a:r>
                      <a:r>
                        <a:rPr kumimoji="0" lang="en-IN" sz="2400" b="0" i="0" kern="1200" dirty="0">
                          <a:solidFill>
                            <a:schemeClr val="dk1"/>
                          </a:solidFill>
                          <a:latin typeface="Times New Roman" pitchFamily="18" charset="0"/>
                          <a:ea typeface="+mn-ea"/>
                          <a:cs typeface="Times New Roman" pitchFamily="18" charset="0"/>
                        </a:rPr>
                        <a:t> </a:t>
                      </a:r>
                      <a:r>
                        <a:rPr lang="en-IN" sz="2400" b="0" dirty="0">
                          <a:solidFill>
                            <a:srgbClr val="000000"/>
                          </a:solidFill>
                          <a:latin typeface="Times New Roman" pitchFamily="18" charset="0"/>
                          <a:cs typeface="Times New Roman" pitchFamily="18" charset="0"/>
                        </a:rPr>
                        <a:t>reallocates the memory occupied by </a:t>
                      </a:r>
                      <a:r>
                        <a:rPr lang="en-IN" sz="2400" b="0" dirty="0" err="1">
                          <a:solidFill>
                            <a:srgbClr val="000000"/>
                          </a:solidFill>
                          <a:latin typeface="Times New Roman" pitchFamily="18" charset="0"/>
                          <a:cs typeface="Times New Roman" pitchFamily="18" charset="0"/>
                        </a:rPr>
                        <a:t>malloc</a:t>
                      </a:r>
                      <a:r>
                        <a:rPr lang="en-IN" sz="2400" b="0" dirty="0">
                          <a:solidFill>
                            <a:srgbClr val="000000"/>
                          </a:solidFill>
                          <a:latin typeface="Times New Roman" pitchFamily="18" charset="0"/>
                          <a:cs typeface="Times New Roman" pitchFamily="18" charset="0"/>
                        </a:rPr>
                        <a:t>() or </a:t>
                      </a:r>
                      <a:r>
                        <a:rPr lang="en-IN" sz="2400" b="0" dirty="0" err="1">
                          <a:solidFill>
                            <a:srgbClr val="000000"/>
                          </a:solidFill>
                          <a:latin typeface="Times New Roman" pitchFamily="18" charset="0"/>
                          <a:cs typeface="Times New Roman" pitchFamily="18" charset="0"/>
                        </a:rPr>
                        <a:t>calloc</a:t>
                      </a:r>
                      <a:r>
                        <a:rPr lang="en-IN" sz="2400" b="0" dirty="0">
                          <a:solidFill>
                            <a:srgbClr val="000000"/>
                          </a:solidFill>
                          <a:latin typeface="Times New Roman" pitchFamily="18" charset="0"/>
                          <a:cs typeface="Times New Roman" pitchFamily="18" charset="0"/>
                        </a:rPr>
                        <a:t>() functions.</a:t>
                      </a:r>
                    </a:p>
                  </a:txBody>
                  <a:tcPr marL="76200" marR="76200" marT="76200" marB="76200">
                    <a:solidFill>
                      <a:schemeClr val="bg2"/>
                    </a:solidFill>
                  </a:tcPr>
                </a:tc>
                <a:extLst>
                  <a:ext uri="{0D108BD9-81ED-4DB2-BD59-A6C34878D82A}">
                    <a16:rowId xmlns:a16="http://schemas.microsoft.com/office/drawing/2014/main" xmlns="" val="10002"/>
                  </a:ext>
                </a:extLst>
              </a:tr>
              <a:tr h="1018261">
                <a:tc>
                  <a:txBody>
                    <a:bodyPr/>
                    <a:lstStyle/>
                    <a:p>
                      <a:pPr algn="l" fontAlgn="t"/>
                      <a:r>
                        <a:rPr lang="en-IN" sz="2400" b="0">
                          <a:solidFill>
                            <a:srgbClr val="000000"/>
                          </a:solidFill>
                          <a:latin typeface="Times New Roman" pitchFamily="18" charset="0"/>
                          <a:cs typeface="Times New Roman" pitchFamily="18" charset="0"/>
                        </a:rPr>
                        <a:t>free()</a:t>
                      </a:r>
                    </a:p>
                  </a:txBody>
                  <a:tcPr marL="76200" marR="76200" marT="76200" marB="76200">
                    <a:solidFill>
                      <a:schemeClr val="bg2"/>
                    </a:solidFill>
                  </a:tcPr>
                </a:tc>
                <a:tc>
                  <a:txBody>
                    <a:bodyPr/>
                    <a:lstStyle/>
                    <a:p>
                      <a:pPr algn="l" fontAlgn="t"/>
                      <a:r>
                        <a:rPr lang="en-IN" sz="2400" b="0" dirty="0">
                          <a:solidFill>
                            <a:srgbClr val="000000"/>
                          </a:solidFill>
                          <a:latin typeface="Times New Roman" pitchFamily="18" charset="0"/>
                          <a:cs typeface="Times New Roman" pitchFamily="18" charset="0"/>
                        </a:rPr>
                        <a:t>frees the dynamically allocated memory.</a:t>
                      </a:r>
                    </a:p>
                  </a:txBody>
                  <a:tcPr marL="76200" marR="76200" marT="76200" marB="76200">
                    <a:solidFill>
                      <a:schemeClr val="bg2"/>
                    </a:solidFill>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86766" cy="725470"/>
          </a:xfrm>
        </p:spPr>
        <p:txBody>
          <a:bodyPr/>
          <a:lstStyle/>
          <a:p>
            <a:r>
              <a:rPr lang="en-IN" b="1" dirty="0">
                <a:solidFill>
                  <a:schemeClr val="tx1"/>
                </a:solidFill>
              </a:rPr>
              <a:t>C </a:t>
            </a:r>
            <a:r>
              <a:rPr lang="en-IN" b="1" dirty="0" err="1">
                <a:solidFill>
                  <a:schemeClr val="tx1"/>
                </a:solidFill>
              </a:rPr>
              <a:t>malloc</a:t>
            </a:r>
            <a:r>
              <a:rPr lang="en-IN" b="1" dirty="0">
                <a:solidFill>
                  <a:schemeClr val="tx1"/>
                </a:solidFill>
              </a:rPr>
              <a:t>()</a:t>
            </a:r>
            <a:endParaRPr lang="en-IN" dirty="0">
              <a:solidFill>
                <a:schemeClr val="tx1"/>
              </a:solidFill>
            </a:endParaRPr>
          </a:p>
        </p:txBody>
      </p:sp>
      <p:sp>
        <p:nvSpPr>
          <p:cNvPr id="3" name="Content Placeholder 2"/>
          <p:cNvSpPr>
            <a:spLocks noGrp="1"/>
          </p:cNvSpPr>
          <p:nvPr>
            <p:ph sz="quarter" idx="1"/>
          </p:nvPr>
        </p:nvSpPr>
        <p:spPr>
          <a:xfrm>
            <a:off x="457200" y="1000108"/>
            <a:ext cx="8258204" cy="5473844"/>
          </a:xfrm>
        </p:spPr>
        <p:txBody>
          <a:bodyPr>
            <a:noAutofit/>
          </a:bodyPr>
          <a:lstStyle/>
          <a:p>
            <a:pPr marL="0" indent="0" algn="just">
              <a:lnSpc>
                <a:spcPct val="160000"/>
              </a:lnSpc>
            </a:pPr>
            <a:r>
              <a:rPr lang="en-IN" sz="2000" dirty="0">
                <a:latin typeface="Times New Roman" pitchFamily="18" charset="0"/>
                <a:cs typeface="Times New Roman" pitchFamily="18" charset="0"/>
              </a:rPr>
              <a:t>The name "</a:t>
            </a:r>
            <a:r>
              <a:rPr lang="en-IN" sz="2000" dirty="0" err="1">
                <a:latin typeface="Times New Roman" pitchFamily="18" charset="0"/>
                <a:cs typeface="Times New Roman" pitchFamily="18" charset="0"/>
              </a:rPr>
              <a:t>malloc</a:t>
            </a:r>
            <a:r>
              <a:rPr lang="en-IN" sz="2000" dirty="0">
                <a:latin typeface="Times New Roman" pitchFamily="18" charset="0"/>
                <a:cs typeface="Times New Roman" pitchFamily="18" charset="0"/>
              </a:rPr>
              <a:t>" stands for memory allocation.</a:t>
            </a:r>
          </a:p>
          <a:p>
            <a:pPr marL="0" indent="0" algn="just">
              <a:lnSpc>
                <a:spcPct val="160000"/>
              </a:lnSpc>
            </a:pPr>
            <a:r>
              <a:rPr lang="en-IN" sz="2000" dirty="0">
                <a:latin typeface="Times New Roman" pitchFamily="18" charset="0"/>
                <a:cs typeface="Times New Roman" pitchFamily="18" charset="0"/>
              </a:rPr>
              <a:t>The </a:t>
            </a:r>
            <a:r>
              <a:rPr lang="en-IN" sz="2000" dirty="0" err="1">
                <a:latin typeface="Times New Roman" pitchFamily="18" charset="0"/>
                <a:cs typeface="Times New Roman" pitchFamily="18" charset="0"/>
              </a:rPr>
              <a:t>malloc</a:t>
            </a:r>
            <a:r>
              <a:rPr lang="en-IN" sz="2000" dirty="0">
                <a:latin typeface="Times New Roman" pitchFamily="18" charset="0"/>
                <a:cs typeface="Times New Roman" pitchFamily="18" charset="0"/>
              </a:rPr>
              <a:t>() function reserves a block of memory of the specified number of bytes. </a:t>
            </a:r>
          </a:p>
          <a:p>
            <a:pPr marL="0" indent="0" algn="just">
              <a:lnSpc>
                <a:spcPct val="160000"/>
              </a:lnSpc>
            </a:pPr>
            <a:r>
              <a:rPr lang="en-IN" sz="2000" dirty="0">
                <a:latin typeface="Times New Roman" pitchFamily="18" charset="0"/>
                <a:cs typeface="Times New Roman" pitchFamily="18" charset="0"/>
              </a:rPr>
              <a:t>The </a:t>
            </a:r>
            <a:r>
              <a:rPr lang="en-IN" sz="2000" dirty="0" err="1">
                <a:latin typeface="Times New Roman" pitchFamily="18" charset="0"/>
                <a:cs typeface="Times New Roman" pitchFamily="18" charset="0"/>
              </a:rPr>
              <a:t>malloc</a:t>
            </a:r>
            <a:r>
              <a:rPr lang="en-IN" sz="2000" dirty="0">
                <a:latin typeface="Times New Roman" pitchFamily="18" charset="0"/>
                <a:cs typeface="Times New Roman" pitchFamily="18" charset="0"/>
              </a:rPr>
              <a:t>() function allocates single block of requested memory.</a:t>
            </a:r>
          </a:p>
          <a:p>
            <a:pPr marL="0" indent="0" algn="just">
              <a:lnSpc>
                <a:spcPct val="160000"/>
              </a:lnSpc>
            </a:pPr>
            <a:r>
              <a:rPr lang="en-IN" sz="2000" dirty="0">
                <a:latin typeface="Times New Roman" pitchFamily="18" charset="0"/>
                <a:cs typeface="Times New Roman" pitchFamily="18" charset="0"/>
              </a:rPr>
              <a:t>It doesn't initialize memory at execution time, so it has garbage value initially</a:t>
            </a:r>
            <a:r>
              <a:rPr lang="en-IN" sz="2000" dirty="0"/>
              <a:t>.</a:t>
            </a:r>
          </a:p>
          <a:p>
            <a:pPr marL="0" indent="0" algn="just">
              <a:lnSpc>
                <a:spcPct val="160000"/>
              </a:lnSpc>
            </a:pPr>
            <a:r>
              <a:rPr lang="en-IN" sz="2000" dirty="0">
                <a:latin typeface="Times New Roman" pitchFamily="18" charset="0"/>
                <a:cs typeface="Times New Roman" pitchFamily="18" charset="0"/>
              </a:rPr>
              <a:t>It returns a pointer of void which can be casted into pointers of any form.</a:t>
            </a:r>
            <a:endParaRPr lang="en-IN" sz="2000" dirty="0"/>
          </a:p>
          <a:p>
            <a:pPr marL="0" indent="0" algn="just">
              <a:lnSpc>
                <a:spcPct val="160000"/>
              </a:lnSpc>
              <a:buNone/>
            </a:pPr>
            <a:r>
              <a:rPr lang="en-IN" sz="2000" b="1" dirty="0">
                <a:latin typeface="Times New Roman" pitchFamily="18" charset="0"/>
                <a:cs typeface="Times New Roman" pitchFamily="18" charset="0"/>
              </a:rPr>
              <a:t>Syntax of </a:t>
            </a:r>
            <a:r>
              <a:rPr lang="en-IN" sz="2000" b="1" dirty="0" err="1">
                <a:latin typeface="Times New Roman" pitchFamily="18" charset="0"/>
                <a:cs typeface="Times New Roman" pitchFamily="18" charset="0"/>
              </a:rPr>
              <a:t>malloc</a:t>
            </a:r>
            <a:r>
              <a:rPr lang="en-IN" sz="2000" b="1" dirty="0">
                <a:latin typeface="Times New Roman" pitchFamily="18" charset="0"/>
                <a:cs typeface="Times New Roman" pitchFamily="18" charset="0"/>
              </a:rPr>
              <a:t>()</a:t>
            </a:r>
          </a:p>
          <a:p>
            <a:pPr marL="0" indent="0" algn="just">
              <a:lnSpc>
                <a:spcPct val="160000"/>
              </a:lnSpc>
              <a:buNone/>
            </a:pPr>
            <a:r>
              <a:rPr lang="en-IN" sz="2000" dirty="0">
                <a:latin typeface="Times New Roman" pitchFamily="18" charset="0"/>
                <a:cs typeface="Times New Roman" pitchFamily="18" charset="0"/>
              </a:rPr>
              <a:t>		</a:t>
            </a:r>
            <a:r>
              <a:rPr lang="en-IN" sz="2000" b="1" dirty="0" err="1">
                <a:latin typeface="Times New Roman" pitchFamily="18" charset="0"/>
                <a:cs typeface="Times New Roman" pitchFamily="18" charset="0"/>
              </a:rPr>
              <a:t>ptr</a:t>
            </a:r>
            <a:r>
              <a:rPr lang="en-IN" sz="2000" b="1" dirty="0">
                <a:latin typeface="Times New Roman" pitchFamily="18" charset="0"/>
                <a:cs typeface="Times New Roman" pitchFamily="18" charset="0"/>
              </a:rPr>
              <a:t> = (</a:t>
            </a:r>
            <a:r>
              <a:rPr lang="en-IN" sz="2000" b="1" dirty="0" err="1">
                <a:latin typeface="Times New Roman" pitchFamily="18" charset="0"/>
                <a:cs typeface="Times New Roman" pitchFamily="18" charset="0"/>
              </a:rPr>
              <a:t>castType</a:t>
            </a: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malloc</a:t>
            </a:r>
            <a:r>
              <a:rPr lang="en-IN" sz="2000" b="1" dirty="0">
                <a:latin typeface="Times New Roman" pitchFamily="18" charset="0"/>
                <a:cs typeface="Times New Roman" pitchFamily="18" charset="0"/>
              </a:rPr>
              <a:t>(size);</a:t>
            </a:r>
          </a:p>
          <a:p>
            <a:pPr marL="0" indent="0" algn="just">
              <a:lnSpc>
                <a:spcPct val="160000"/>
              </a:lnSpc>
              <a:buNone/>
            </a:pPr>
            <a:r>
              <a:rPr lang="en-IN" sz="2000" dirty="0">
                <a:latin typeface="Times New Roman" pitchFamily="18" charset="0"/>
                <a:cs typeface="Times New Roman" pitchFamily="18" charset="0"/>
              </a:rPr>
              <a:t> Example :  </a:t>
            </a:r>
            <a:r>
              <a:rPr lang="en-IN" sz="2000" dirty="0" err="1">
                <a:latin typeface="Times New Roman" pitchFamily="18" charset="0"/>
                <a:cs typeface="Times New Roman" pitchFamily="18" charset="0"/>
              </a:rPr>
              <a:t>ptr</a:t>
            </a:r>
            <a:r>
              <a:rPr lang="en-IN" sz="2000" dirty="0">
                <a:latin typeface="Times New Roman" pitchFamily="18" charset="0"/>
                <a:cs typeface="Times New Roman" pitchFamily="18" charset="0"/>
              </a:rPr>
              <a:t> = (float*) </a:t>
            </a:r>
            <a:r>
              <a:rPr lang="en-IN" sz="2000" dirty="0" err="1">
                <a:latin typeface="Times New Roman" pitchFamily="18" charset="0"/>
                <a:cs typeface="Times New Roman" pitchFamily="18" charset="0"/>
              </a:rPr>
              <a:t>malloc</a:t>
            </a:r>
            <a:r>
              <a:rPr lang="en-IN" sz="2000" dirty="0">
                <a:latin typeface="Times New Roman" pitchFamily="18" charset="0"/>
                <a:cs typeface="Times New Roman" pitchFamily="18" charset="0"/>
              </a:rPr>
              <a:t>(100 * </a:t>
            </a:r>
            <a:r>
              <a:rPr lang="en-IN" sz="2000" dirty="0" err="1">
                <a:latin typeface="Times New Roman" pitchFamily="18" charset="0"/>
                <a:cs typeface="Times New Roman" pitchFamily="18" charset="0"/>
              </a:rPr>
              <a:t>sizeof</a:t>
            </a:r>
            <a:r>
              <a:rPr lang="en-IN" sz="2000" dirty="0">
                <a:latin typeface="Times New Roman" pitchFamily="18" charset="0"/>
                <a:cs typeface="Times New Roman" pitchFamily="18" charset="0"/>
              </a:rPr>
              <a:t>(float));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86766" cy="725470"/>
          </a:xfrm>
        </p:spPr>
        <p:txBody>
          <a:bodyPr/>
          <a:lstStyle/>
          <a:p>
            <a:r>
              <a:rPr lang="en-IN" b="1" dirty="0">
                <a:solidFill>
                  <a:schemeClr val="tx1"/>
                </a:solidFill>
              </a:rPr>
              <a:t>C </a:t>
            </a:r>
            <a:r>
              <a:rPr lang="en-IN" b="1" dirty="0" err="1">
                <a:solidFill>
                  <a:schemeClr val="tx1"/>
                </a:solidFill>
              </a:rPr>
              <a:t>malloc</a:t>
            </a:r>
            <a:r>
              <a:rPr lang="en-IN" b="1" dirty="0">
                <a:solidFill>
                  <a:schemeClr val="tx1"/>
                </a:solidFill>
              </a:rPr>
              <a:t>()</a:t>
            </a:r>
            <a:endParaRPr lang="en-IN" dirty="0">
              <a:solidFill>
                <a:schemeClr val="tx1"/>
              </a:solidFill>
            </a:endParaRPr>
          </a:p>
        </p:txBody>
      </p:sp>
      <p:sp>
        <p:nvSpPr>
          <p:cNvPr id="3" name="Content Placeholder 2"/>
          <p:cNvSpPr>
            <a:spLocks noGrp="1"/>
          </p:cNvSpPr>
          <p:nvPr>
            <p:ph sz="quarter" idx="1"/>
          </p:nvPr>
        </p:nvSpPr>
        <p:spPr>
          <a:xfrm>
            <a:off x="457200" y="1000108"/>
            <a:ext cx="8258204" cy="5473844"/>
          </a:xfrm>
        </p:spPr>
        <p:txBody>
          <a:bodyPr>
            <a:noAutofit/>
          </a:bodyPr>
          <a:lstStyle/>
          <a:p>
            <a:pPr marL="0" indent="0" algn="just">
              <a:lnSpc>
                <a:spcPct val="160000"/>
              </a:lnSpc>
              <a:buNone/>
            </a:pPr>
            <a:r>
              <a:rPr lang="en-IN" sz="2000" b="1" dirty="0">
                <a:latin typeface="Times New Roman" pitchFamily="18" charset="0"/>
                <a:cs typeface="Times New Roman" pitchFamily="18" charset="0"/>
              </a:rPr>
              <a:t>Syntax of </a:t>
            </a:r>
            <a:r>
              <a:rPr lang="en-IN" sz="2000" b="1" dirty="0" err="1">
                <a:latin typeface="Times New Roman" pitchFamily="18" charset="0"/>
                <a:cs typeface="Times New Roman" pitchFamily="18" charset="0"/>
              </a:rPr>
              <a:t>malloc</a:t>
            </a:r>
            <a:r>
              <a:rPr lang="en-IN" sz="2000" b="1" dirty="0">
                <a:latin typeface="Times New Roman" pitchFamily="18" charset="0"/>
                <a:cs typeface="Times New Roman" pitchFamily="18" charset="0"/>
              </a:rPr>
              <a:t>()</a:t>
            </a:r>
          </a:p>
          <a:p>
            <a:pPr marL="0" indent="0" algn="just">
              <a:lnSpc>
                <a:spcPct val="160000"/>
              </a:lnSpc>
              <a:buNone/>
            </a:pPr>
            <a:r>
              <a:rPr lang="en-IN" sz="2000" dirty="0">
                <a:latin typeface="Times New Roman" pitchFamily="18" charset="0"/>
                <a:cs typeface="Times New Roman" pitchFamily="18" charset="0"/>
              </a:rPr>
              <a:t>		</a:t>
            </a:r>
            <a:r>
              <a:rPr lang="en-IN" sz="2000" b="1" dirty="0" err="1">
                <a:latin typeface="Times New Roman" pitchFamily="18" charset="0"/>
                <a:cs typeface="Times New Roman" pitchFamily="18" charset="0"/>
              </a:rPr>
              <a:t>ptr</a:t>
            </a:r>
            <a:r>
              <a:rPr lang="en-IN" sz="2000" b="1" dirty="0">
                <a:latin typeface="Times New Roman" pitchFamily="18" charset="0"/>
                <a:cs typeface="Times New Roman" pitchFamily="18" charset="0"/>
              </a:rPr>
              <a:t> = (</a:t>
            </a:r>
            <a:r>
              <a:rPr lang="en-IN" sz="2000" b="1" dirty="0" err="1">
                <a:latin typeface="Times New Roman" pitchFamily="18" charset="0"/>
                <a:cs typeface="Times New Roman" pitchFamily="18" charset="0"/>
              </a:rPr>
              <a:t>castType</a:t>
            </a: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malloc</a:t>
            </a:r>
            <a:r>
              <a:rPr lang="en-IN" sz="2000" b="1" dirty="0">
                <a:latin typeface="Times New Roman" pitchFamily="18" charset="0"/>
                <a:cs typeface="Times New Roman" pitchFamily="18" charset="0"/>
              </a:rPr>
              <a:t>(size);</a:t>
            </a:r>
          </a:p>
          <a:p>
            <a:pPr marL="0" indent="0" algn="just">
              <a:lnSpc>
                <a:spcPct val="160000"/>
              </a:lnSpc>
              <a:buNone/>
            </a:pPr>
            <a:r>
              <a:rPr lang="en-IN" sz="2000" dirty="0">
                <a:latin typeface="Times New Roman" pitchFamily="18" charset="0"/>
                <a:cs typeface="Times New Roman" pitchFamily="18" charset="0"/>
              </a:rPr>
              <a:t> Example :  </a:t>
            </a:r>
            <a:r>
              <a:rPr lang="en-IN" sz="2000" dirty="0" err="1">
                <a:latin typeface="Times New Roman" pitchFamily="18" charset="0"/>
                <a:cs typeface="Times New Roman" pitchFamily="18" charset="0"/>
              </a:rPr>
              <a:t>ptr</a:t>
            </a:r>
            <a:r>
              <a:rPr lang="en-IN" sz="2000" dirty="0">
                <a:latin typeface="Times New Roman" pitchFamily="18" charset="0"/>
                <a:cs typeface="Times New Roman" pitchFamily="18" charset="0"/>
              </a:rPr>
              <a:t> = (float*) </a:t>
            </a:r>
            <a:r>
              <a:rPr lang="en-IN" sz="2000" dirty="0" err="1">
                <a:latin typeface="Times New Roman" pitchFamily="18" charset="0"/>
                <a:cs typeface="Times New Roman" pitchFamily="18" charset="0"/>
              </a:rPr>
              <a:t>malloc</a:t>
            </a:r>
            <a:r>
              <a:rPr lang="en-IN" sz="2000" dirty="0">
                <a:latin typeface="Times New Roman" pitchFamily="18" charset="0"/>
                <a:cs typeface="Times New Roman" pitchFamily="18" charset="0"/>
              </a:rPr>
              <a:t>(100 * </a:t>
            </a:r>
            <a:r>
              <a:rPr lang="en-IN" sz="2000" dirty="0" err="1">
                <a:latin typeface="Times New Roman" pitchFamily="18" charset="0"/>
                <a:cs typeface="Times New Roman" pitchFamily="18" charset="0"/>
              </a:rPr>
              <a:t>sizeof</a:t>
            </a:r>
            <a:r>
              <a:rPr lang="en-IN" sz="2000" dirty="0">
                <a:latin typeface="Times New Roman" pitchFamily="18" charset="0"/>
                <a:cs typeface="Times New Roman" pitchFamily="18" charset="0"/>
              </a:rPr>
              <a:t>(float));</a:t>
            </a:r>
          </a:p>
          <a:p>
            <a:pPr marL="0" indent="0" algn="just">
              <a:lnSpc>
                <a:spcPct val="160000"/>
              </a:lnSpc>
            </a:pPr>
            <a:r>
              <a:rPr lang="en-IN" sz="2000" dirty="0">
                <a:latin typeface="Times New Roman" pitchFamily="18" charset="0"/>
                <a:cs typeface="Times New Roman" pitchFamily="18" charset="0"/>
              </a:rPr>
              <a:t>The above statement allocates 400 bytes of memory. It's because the size of float is 4 bytes. </a:t>
            </a:r>
          </a:p>
          <a:p>
            <a:pPr marL="0" indent="0" algn="just">
              <a:lnSpc>
                <a:spcPct val="160000"/>
              </a:lnSpc>
            </a:pPr>
            <a:r>
              <a:rPr lang="en-IN" sz="2000" dirty="0">
                <a:latin typeface="Times New Roman" pitchFamily="18" charset="0"/>
                <a:cs typeface="Times New Roman" pitchFamily="18" charset="0"/>
              </a:rPr>
              <a:t>Input is the number of consecutive bytes to be allocated.</a:t>
            </a:r>
          </a:p>
          <a:p>
            <a:pPr marL="0" indent="0" algn="just">
              <a:lnSpc>
                <a:spcPct val="160000"/>
              </a:lnSpc>
            </a:pPr>
            <a:r>
              <a:rPr lang="en-IN" sz="2000" dirty="0">
                <a:latin typeface="Times New Roman" pitchFamily="18" charset="0"/>
                <a:cs typeface="Times New Roman" pitchFamily="18" charset="0"/>
              </a:rPr>
              <a:t>And, the pointer </a:t>
            </a:r>
            <a:r>
              <a:rPr lang="en-IN" sz="2000" dirty="0" err="1">
                <a:latin typeface="Times New Roman" pitchFamily="18" charset="0"/>
                <a:cs typeface="Times New Roman" pitchFamily="18" charset="0"/>
              </a:rPr>
              <a:t>ptr</a:t>
            </a:r>
            <a:r>
              <a:rPr lang="en-IN" sz="2000" dirty="0">
                <a:latin typeface="Times New Roman" pitchFamily="18" charset="0"/>
                <a:cs typeface="Times New Roman" pitchFamily="18" charset="0"/>
              </a:rPr>
              <a:t> holds the address of the first byte in the allocated memory.</a:t>
            </a:r>
          </a:p>
          <a:p>
            <a:pPr marL="0" indent="0" algn="just">
              <a:lnSpc>
                <a:spcPct val="160000"/>
              </a:lnSpc>
            </a:pPr>
            <a:r>
              <a:rPr lang="en-IN" sz="2000" dirty="0">
                <a:latin typeface="Times New Roman" pitchFamily="18" charset="0"/>
                <a:cs typeface="Times New Roman" pitchFamily="18" charset="0"/>
              </a:rPr>
              <a:t>The expression results in a NULL pointer if the memory cannot be allocated.</a:t>
            </a:r>
          </a:p>
          <a:p>
            <a:pPr marL="0" indent="0" algn="just">
              <a:lnSpc>
                <a:spcPct val="160000"/>
              </a:lnSpc>
            </a:pPr>
            <a:r>
              <a:rPr lang="en-IN" sz="2000" dirty="0"/>
              <a:t>To use </a:t>
            </a:r>
            <a:r>
              <a:rPr lang="en-IN" sz="2000" dirty="0" err="1"/>
              <a:t>malloc</a:t>
            </a:r>
            <a:r>
              <a:rPr lang="en-IN" sz="2000" dirty="0"/>
              <a:t>(), you must #include&lt;</a:t>
            </a:r>
            <a:r>
              <a:rPr lang="en-IN" sz="2000" dirty="0" err="1"/>
              <a:t>stdlib.h</a:t>
            </a:r>
            <a:r>
              <a:rPr lang="en-IN" sz="2000" dirty="0"/>
              <a:t>&gt;.</a:t>
            </a:r>
            <a:endParaRPr lang="en-IN" sz="2000"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86766" cy="725470"/>
          </a:xfrm>
        </p:spPr>
        <p:txBody>
          <a:bodyPr/>
          <a:lstStyle/>
          <a:p>
            <a:r>
              <a:rPr lang="en-IN" b="1" dirty="0">
                <a:solidFill>
                  <a:schemeClr val="tx1"/>
                </a:solidFill>
              </a:rPr>
              <a:t>C </a:t>
            </a:r>
            <a:r>
              <a:rPr lang="en-IN" b="1" dirty="0" err="1">
                <a:solidFill>
                  <a:schemeClr val="tx1"/>
                </a:solidFill>
              </a:rPr>
              <a:t>malloc</a:t>
            </a:r>
            <a:r>
              <a:rPr lang="en-IN" b="1" dirty="0">
                <a:solidFill>
                  <a:schemeClr val="tx1"/>
                </a:solidFill>
              </a:rPr>
              <a:t>()</a:t>
            </a:r>
            <a:endParaRPr lang="en-IN" dirty="0">
              <a:solidFill>
                <a:schemeClr val="tx1"/>
              </a:solidFill>
            </a:endParaRP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214282" y="1285860"/>
            <a:ext cx="8501093" cy="500066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15328" cy="654032"/>
          </a:xfrm>
        </p:spPr>
        <p:txBody>
          <a:bodyPr/>
          <a:lstStyle/>
          <a:p>
            <a:r>
              <a:rPr lang="en-IN" dirty="0" err="1">
                <a:solidFill>
                  <a:schemeClr val="tx1"/>
                </a:solidFill>
              </a:rPr>
              <a:t>malloc</a:t>
            </a:r>
            <a:r>
              <a:rPr lang="en-IN" dirty="0">
                <a:solidFill>
                  <a:schemeClr val="tx1"/>
                </a:solidFill>
              </a:rPr>
              <a:t> allocates bytes</a:t>
            </a:r>
          </a:p>
        </p:txBody>
      </p:sp>
      <p:sp>
        <p:nvSpPr>
          <p:cNvPr id="3" name="Content Placeholder 2"/>
          <p:cNvSpPr>
            <a:spLocks noGrp="1"/>
          </p:cNvSpPr>
          <p:nvPr>
            <p:ph sz="quarter" idx="1"/>
          </p:nvPr>
        </p:nvSpPr>
        <p:spPr>
          <a:xfrm>
            <a:off x="457200" y="1000108"/>
            <a:ext cx="8186766" cy="5473844"/>
          </a:xfrm>
        </p:spPr>
        <p:txBody>
          <a:bodyPr>
            <a:normAutofit/>
          </a:bodyPr>
          <a:lstStyle/>
          <a:p>
            <a:pPr marL="108000" indent="0" algn="just">
              <a:lnSpc>
                <a:spcPct val="150000"/>
              </a:lnSpc>
              <a:spcBef>
                <a:spcPts val="0"/>
              </a:spcBef>
            </a:pPr>
            <a:r>
              <a:rPr lang="en-IN" dirty="0">
                <a:latin typeface="Times New Roman" pitchFamily="18" charset="0"/>
                <a:cs typeface="Times New Roman" pitchFamily="18" charset="0"/>
              </a:rPr>
              <a:t>If you want a character array that stores 10 characters (including ‘\0’): </a:t>
            </a:r>
          </a:p>
          <a:p>
            <a:pPr marL="108000" indent="0" algn="just">
              <a:lnSpc>
                <a:spcPct val="150000"/>
              </a:lnSpc>
              <a:spcBef>
                <a:spcPts val="0"/>
              </a:spcBef>
              <a:buNone/>
            </a:pPr>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char *p = </a:t>
            </a:r>
            <a:r>
              <a:rPr lang="en-IN" b="1" dirty="0" err="1">
                <a:latin typeface="Times New Roman" pitchFamily="18" charset="0"/>
                <a:cs typeface="Times New Roman" pitchFamily="18" charset="0"/>
              </a:rPr>
              <a:t>malloc</a:t>
            </a:r>
            <a:r>
              <a:rPr lang="en-IN" b="1" dirty="0">
                <a:latin typeface="Times New Roman" pitchFamily="18" charset="0"/>
                <a:cs typeface="Times New Roman" pitchFamily="18" charset="0"/>
              </a:rPr>
              <a:t>(10);</a:t>
            </a:r>
          </a:p>
          <a:p>
            <a:pPr marL="108000" indent="0" algn="just">
              <a:lnSpc>
                <a:spcPct val="150000"/>
              </a:lnSpc>
              <a:spcBef>
                <a:spcPts val="0"/>
              </a:spcBef>
            </a:pPr>
            <a:r>
              <a:rPr lang="en-IN" dirty="0">
                <a:latin typeface="Times New Roman" pitchFamily="18" charset="0"/>
                <a:cs typeface="Times New Roman" pitchFamily="18" charset="0"/>
              </a:rPr>
              <a:t>If you want to allocate storage for 10 </a:t>
            </a:r>
            <a:r>
              <a:rPr lang="en-IN" dirty="0" err="1">
                <a:latin typeface="Times New Roman" pitchFamily="18" charset="0"/>
                <a:cs typeface="Times New Roman" pitchFamily="18" charset="0"/>
              </a:rPr>
              <a:t>ints</a:t>
            </a:r>
            <a:r>
              <a:rPr lang="en-IN" dirty="0">
                <a:latin typeface="Times New Roman" pitchFamily="18" charset="0"/>
                <a:cs typeface="Times New Roman" pitchFamily="18" charset="0"/>
              </a:rPr>
              <a:t> (or doubles or floats), you can’t do this:</a:t>
            </a:r>
          </a:p>
          <a:p>
            <a:pPr marL="108000" indent="0" algn="just">
              <a:lnSpc>
                <a:spcPct val="150000"/>
              </a:lnSpc>
              <a:spcBef>
                <a:spcPts val="0"/>
              </a:spcBef>
              <a:buNone/>
            </a:pPr>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int</a:t>
            </a:r>
            <a:r>
              <a:rPr lang="en-IN" b="1" dirty="0">
                <a:latin typeface="Times New Roman" pitchFamily="18" charset="0"/>
                <a:cs typeface="Times New Roman" pitchFamily="18" charset="0"/>
              </a:rPr>
              <a:t> *p = </a:t>
            </a:r>
            <a:r>
              <a:rPr lang="en-IN" b="1" dirty="0" err="1">
                <a:latin typeface="Times New Roman" pitchFamily="18" charset="0"/>
                <a:cs typeface="Times New Roman" pitchFamily="18" charset="0"/>
              </a:rPr>
              <a:t>malloc</a:t>
            </a:r>
            <a:r>
              <a:rPr lang="en-IN" b="1" dirty="0">
                <a:latin typeface="Times New Roman" pitchFamily="18" charset="0"/>
                <a:cs typeface="Times New Roman" pitchFamily="18" charset="0"/>
              </a:rPr>
              <a:t>(10); /* WRONG! Why?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86766" cy="725470"/>
          </a:xfrm>
        </p:spPr>
        <p:txBody>
          <a:bodyPr/>
          <a:lstStyle/>
          <a:p>
            <a:r>
              <a:rPr lang="en-IN" dirty="0">
                <a:solidFill>
                  <a:schemeClr val="tx1"/>
                </a:solidFill>
              </a:rPr>
              <a:t>allocate </a:t>
            </a:r>
            <a:r>
              <a:rPr lang="en-IN" dirty="0" err="1">
                <a:solidFill>
                  <a:schemeClr val="tx1"/>
                </a:solidFill>
              </a:rPr>
              <a:t>int</a:t>
            </a:r>
            <a:r>
              <a:rPr lang="en-IN" dirty="0">
                <a:solidFill>
                  <a:schemeClr val="tx1"/>
                </a:solidFill>
              </a:rPr>
              <a:t> and double array</a:t>
            </a:r>
          </a:p>
        </p:txBody>
      </p:sp>
      <p:sp>
        <p:nvSpPr>
          <p:cNvPr id="3" name="Content Placeholder 2"/>
          <p:cNvSpPr>
            <a:spLocks noGrp="1"/>
          </p:cNvSpPr>
          <p:nvPr>
            <p:ph sz="quarter" idx="1"/>
          </p:nvPr>
        </p:nvSpPr>
        <p:spPr>
          <a:xfrm>
            <a:off x="457200" y="1142984"/>
            <a:ext cx="8115328" cy="5330968"/>
          </a:xfrm>
        </p:spPr>
        <p:txBody>
          <a:bodyPr>
            <a:normAutofit/>
          </a:bodyPr>
          <a:lstStyle/>
          <a:p>
            <a:pPr marL="108000" indent="0" algn="just">
              <a:lnSpc>
                <a:spcPct val="150000"/>
              </a:lnSpc>
              <a:spcBef>
                <a:spcPts val="0"/>
              </a:spcBef>
              <a:buNone/>
            </a:pPr>
            <a:r>
              <a:rPr lang="en-IN" sz="2800" dirty="0">
                <a:latin typeface="Times New Roman" pitchFamily="18" charset="0"/>
                <a:cs typeface="Times New Roman" pitchFamily="18" charset="0"/>
              </a:rPr>
              <a:t>	</a:t>
            </a:r>
            <a:r>
              <a:rPr lang="en-IN" sz="2800" dirty="0" err="1">
                <a:latin typeface="Times New Roman" pitchFamily="18" charset="0"/>
                <a:cs typeface="Times New Roman" pitchFamily="18" charset="0"/>
              </a:rPr>
              <a:t>int</a:t>
            </a:r>
            <a:r>
              <a:rPr lang="en-IN" sz="2800" dirty="0">
                <a:latin typeface="Times New Roman" pitchFamily="18" charset="0"/>
                <a:cs typeface="Times New Roman" pitchFamily="18" charset="0"/>
              </a:rPr>
              <a:t> *</a:t>
            </a:r>
            <a:r>
              <a:rPr lang="en-IN" sz="2800" dirty="0" err="1">
                <a:latin typeface="Times New Roman" pitchFamily="18" charset="0"/>
                <a:cs typeface="Times New Roman" pitchFamily="18" charset="0"/>
              </a:rPr>
              <a:t>intP</a:t>
            </a:r>
            <a:r>
              <a:rPr lang="en-IN" sz="2800" dirty="0">
                <a:latin typeface="Times New Roman" pitchFamily="18" charset="0"/>
                <a:cs typeface="Times New Roman" pitchFamily="18" charset="0"/>
              </a:rPr>
              <a:t>; </a:t>
            </a:r>
          </a:p>
          <a:p>
            <a:pPr marL="108000" indent="0" algn="just">
              <a:lnSpc>
                <a:spcPct val="150000"/>
              </a:lnSpc>
              <a:spcBef>
                <a:spcPts val="0"/>
              </a:spcBef>
              <a:buNone/>
            </a:pPr>
            <a:r>
              <a:rPr lang="en-IN" sz="2800" dirty="0">
                <a:latin typeface="Times New Roman" pitchFamily="18" charset="0"/>
                <a:cs typeface="Times New Roman" pitchFamily="18" charset="0"/>
              </a:rPr>
              <a:t>	double *</a:t>
            </a:r>
            <a:r>
              <a:rPr lang="en-IN" sz="2800" dirty="0" err="1">
                <a:latin typeface="Times New Roman" pitchFamily="18" charset="0"/>
                <a:cs typeface="Times New Roman" pitchFamily="18" charset="0"/>
              </a:rPr>
              <a:t>doubleP</a:t>
            </a:r>
            <a:r>
              <a:rPr lang="en-IN" sz="2800" dirty="0">
                <a:latin typeface="Times New Roman" pitchFamily="18" charset="0"/>
                <a:cs typeface="Times New Roman" pitchFamily="18" charset="0"/>
              </a:rPr>
              <a:t>; </a:t>
            </a:r>
          </a:p>
          <a:p>
            <a:pPr marL="108000" indent="0" algn="just">
              <a:lnSpc>
                <a:spcPct val="150000"/>
              </a:lnSpc>
              <a:spcBef>
                <a:spcPts val="0"/>
              </a:spcBef>
            </a:pPr>
            <a:r>
              <a:rPr lang="en-IN" sz="2800" dirty="0">
                <a:latin typeface="Times New Roman" pitchFamily="18" charset="0"/>
                <a:cs typeface="Times New Roman" pitchFamily="18" charset="0"/>
              </a:rPr>
              <a:t>// Allocate space for 10 integers</a:t>
            </a:r>
          </a:p>
          <a:p>
            <a:pPr marL="108000" indent="0" algn="just">
              <a:lnSpc>
                <a:spcPct val="150000"/>
              </a:lnSpc>
              <a:spcBef>
                <a:spcPts val="0"/>
              </a:spcBef>
              <a:buNone/>
            </a:pPr>
            <a:r>
              <a:rPr lang="en-IN" sz="2800" dirty="0">
                <a:latin typeface="Times New Roman" pitchFamily="18" charset="0"/>
                <a:cs typeface="Times New Roman" pitchFamily="18" charset="0"/>
              </a:rPr>
              <a:t>		 </a:t>
            </a:r>
            <a:r>
              <a:rPr lang="en-IN" sz="2800" dirty="0" err="1">
                <a:latin typeface="Times New Roman" pitchFamily="18" charset="0"/>
                <a:cs typeface="Times New Roman" pitchFamily="18" charset="0"/>
              </a:rPr>
              <a:t>intP</a:t>
            </a:r>
            <a:r>
              <a:rPr lang="en-IN" sz="2800" dirty="0">
                <a:latin typeface="Times New Roman" pitchFamily="18" charset="0"/>
                <a:cs typeface="Times New Roman" pitchFamily="18" charset="0"/>
              </a:rPr>
              <a:t> = </a:t>
            </a:r>
            <a:r>
              <a:rPr lang="en-IN" sz="2800" dirty="0" err="1">
                <a:latin typeface="Times New Roman" pitchFamily="18" charset="0"/>
                <a:cs typeface="Times New Roman" pitchFamily="18" charset="0"/>
              </a:rPr>
              <a:t>malloc</a:t>
            </a:r>
            <a:r>
              <a:rPr lang="en-IN" sz="2800" dirty="0">
                <a:latin typeface="Times New Roman" pitchFamily="18" charset="0"/>
                <a:cs typeface="Times New Roman" pitchFamily="18" charset="0"/>
              </a:rPr>
              <a:t>(10 * </a:t>
            </a:r>
            <a:r>
              <a:rPr lang="en-IN" sz="2800" dirty="0" err="1">
                <a:latin typeface="Times New Roman" pitchFamily="18" charset="0"/>
                <a:cs typeface="Times New Roman" pitchFamily="18" charset="0"/>
              </a:rPr>
              <a:t>sizeof</a:t>
            </a:r>
            <a:r>
              <a:rPr lang="en-IN" sz="2800" dirty="0">
                <a:latin typeface="Times New Roman" pitchFamily="18" charset="0"/>
                <a:cs typeface="Times New Roman" pitchFamily="18" charset="0"/>
              </a:rPr>
              <a:t>(</a:t>
            </a:r>
            <a:r>
              <a:rPr lang="en-IN" sz="2800" dirty="0" err="1">
                <a:latin typeface="Times New Roman" pitchFamily="18" charset="0"/>
                <a:cs typeface="Times New Roman" pitchFamily="18" charset="0"/>
              </a:rPr>
              <a:t>int</a:t>
            </a:r>
            <a:r>
              <a:rPr lang="en-IN" sz="2800" dirty="0">
                <a:latin typeface="Times New Roman" pitchFamily="18" charset="0"/>
                <a:cs typeface="Times New Roman" pitchFamily="18" charset="0"/>
              </a:rPr>
              <a:t>)); </a:t>
            </a:r>
          </a:p>
          <a:p>
            <a:pPr marL="108000" indent="0" algn="just">
              <a:lnSpc>
                <a:spcPct val="150000"/>
              </a:lnSpc>
              <a:spcBef>
                <a:spcPts val="0"/>
              </a:spcBef>
              <a:buNone/>
            </a:pPr>
            <a:r>
              <a:rPr lang="en-IN" sz="2800" dirty="0">
                <a:latin typeface="Times New Roman" pitchFamily="18" charset="0"/>
                <a:cs typeface="Times New Roman" pitchFamily="18" charset="0"/>
              </a:rPr>
              <a:t>	//</a:t>
            </a:r>
            <a:r>
              <a:rPr lang="en-IN" sz="2800" dirty="0"/>
              <a:t> Allocates 40 bytes, </a:t>
            </a:r>
            <a:r>
              <a:rPr lang="en-IN" sz="2800" dirty="0" err="1"/>
              <a:t>sizeof</a:t>
            </a:r>
            <a:r>
              <a:rPr lang="en-IN" sz="2800" dirty="0"/>
              <a:t>(</a:t>
            </a:r>
            <a:r>
              <a:rPr lang="en-IN" sz="2800" dirty="0" err="1"/>
              <a:t>int</a:t>
            </a:r>
            <a:r>
              <a:rPr lang="en-IN" sz="2800" dirty="0"/>
              <a:t>) = 4</a:t>
            </a:r>
            <a:endParaRPr lang="en-IN" sz="2800" dirty="0">
              <a:latin typeface="Times New Roman" pitchFamily="18" charset="0"/>
              <a:cs typeface="Times New Roman" pitchFamily="18" charset="0"/>
            </a:endParaRPr>
          </a:p>
          <a:p>
            <a:pPr marL="108000" indent="0" algn="just">
              <a:lnSpc>
                <a:spcPct val="150000"/>
              </a:lnSpc>
              <a:spcBef>
                <a:spcPts val="0"/>
              </a:spcBef>
            </a:pPr>
            <a:r>
              <a:rPr lang="en-IN" sz="2800" dirty="0">
                <a:latin typeface="Times New Roman" pitchFamily="18" charset="0"/>
                <a:cs typeface="Times New Roman" pitchFamily="18" charset="0"/>
              </a:rPr>
              <a:t>// Allocate space for 10</a:t>
            </a:r>
          </a:p>
          <a:p>
            <a:pPr marL="108000" indent="0" algn="just">
              <a:lnSpc>
                <a:spcPct val="150000"/>
              </a:lnSpc>
              <a:spcBef>
                <a:spcPts val="0"/>
              </a:spcBef>
              <a:buNone/>
            </a:pPr>
            <a:r>
              <a:rPr lang="en-IN" sz="2800" dirty="0">
                <a:latin typeface="Times New Roman" pitchFamily="18" charset="0"/>
                <a:cs typeface="Times New Roman" pitchFamily="18" charset="0"/>
              </a:rPr>
              <a:t>	doubles </a:t>
            </a:r>
            <a:r>
              <a:rPr lang="en-IN" sz="2800" dirty="0" err="1">
                <a:latin typeface="Times New Roman" pitchFamily="18" charset="0"/>
                <a:cs typeface="Times New Roman" pitchFamily="18" charset="0"/>
              </a:rPr>
              <a:t>doubleP</a:t>
            </a:r>
            <a:r>
              <a:rPr lang="en-IN" sz="2800" dirty="0">
                <a:latin typeface="Times New Roman" pitchFamily="18" charset="0"/>
                <a:cs typeface="Times New Roman" pitchFamily="18" charset="0"/>
              </a:rPr>
              <a:t> = </a:t>
            </a:r>
            <a:r>
              <a:rPr lang="en-IN" sz="2800" dirty="0" err="1">
                <a:latin typeface="Times New Roman" pitchFamily="18" charset="0"/>
                <a:cs typeface="Times New Roman" pitchFamily="18" charset="0"/>
              </a:rPr>
              <a:t>malloc</a:t>
            </a:r>
            <a:r>
              <a:rPr lang="en-IN" sz="2800" dirty="0">
                <a:latin typeface="Times New Roman" pitchFamily="18" charset="0"/>
                <a:cs typeface="Times New Roman" pitchFamily="18" charset="0"/>
              </a:rPr>
              <a:t>(10 * </a:t>
            </a:r>
            <a:r>
              <a:rPr lang="en-IN" sz="2800" dirty="0" err="1">
                <a:latin typeface="Times New Roman" pitchFamily="18" charset="0"/>
                <a:cs typeface="Times New Roman" pitchFamily="18" charset="0"/>
              </a:rPr>
              <a:t>sizeof</a:t>
            </a:r>
            <a:r>
              <a:rPr lang="en-IN" sz="2800" dirty="0">
                <a:latin typeface="Times New Roman" pitchFamily="18" charset="0"/>
                <a:cs typeface="Times New Roman" pitchFamily="18" charset="0"/>
              </a:rPr>
              <a:t>(double));</a:t>
            </a:r>
          </a:p>
          <a:p>
            <a:pPr marL="108000" indent="0" algn="just">
              <a:lnSpc>
                <a:spcPct val="150000"/>
              </a:lnSpc>
              <a:spcBef>
                <a:spcPts val="0"/>
              </a:spcBef>
              <a:buNone/>
            </a:pPr>
            <a:r>
              <a:rPr lang="en-IN" sz="2800" dirty="0">
                <a:latin typeface="Times New Roman" pitchFamily="18" charset="0"/>
                <a:cs typeface="Times New Roman" pitchFamily="18" charset="0"/>
              </a:rPr>
              <a:t>	//</a:t>
            </a:r>
            <a:r>
              <a:rPr lang="en-IN" sz="2800" dirty="0"/>
              <a:t> Allocates </a:t>
            </a:r>
            <a:r>
              <a:rPr lang="en-IN" sz="2800"/>
              <a:t>80 bytes, </a:t>
            </a:r>
            <a:r>
              <a:rPr lang="en-IN" sz="2800" dirty="0" err="1"/>
              <a:t>sizeof</a:t>
            </a:r>
            <a:r>
              <a:rPr lang="en-IN" sz="2800" dirty="0"/>
              <a:t>(double) = 8 </a:t>
            </a:r>
            <a:endParaRPr lang="en-IN" sz="2800"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DABF65C-DA5D-41A6-9520-AEF44C9F3058}"/>
              </a:ext>
            </a:extLst>
          </p:cNvPr>
          <p:cNvPicPr>
            <a:picLocks noChangeAspect="1"/>
          </p:cNvPicPr>
          <p:nvPr/>
        </p:nvPicPr>
        <p:blipFill>
          <a:blip r:embed="rId2" cstate="print"/>
          <a:stretch>
            <a:fillRect/>
          </a:stretch>
        </p:blipFill>
        <p:spPr>
          <a:xfrm>
            <a:off x="1114425" y="2319337"/>
            <a:ext cx="6915150" cy="2219325"/>
          </a:xfrm>
          <a:prstGeom prst="rect">
            <a:avLst/>
          </a:prstGeom>
        </p:spPr>
      </p:pic>
    </p:spTree>
    <p:extLst>
      <p:ext uri="{BB962C8B-B14F-4D97-AF65-F5344CB8AC3E}">
        <p14:creationId xmlns:p14="http://schemas.microsoft.com/office/powerpoint/2010/main" xmlns="" val="1693587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42852"/>
            <a:ext cx="8429684" cy="500066"/>
          </a:xfrm>
        </p:spPr>
        <p:txBody>
          <a:bodyPr>
            <a:normAutofit fontScale="90000"/>
          </a:bodyPr>
          <a:lstStyle/>
          <a:p>
            <a:r>
              <a:rPr lang="en-IN" b="1" dirty="0">
                <a:solidFill>
                  <a:schemeClr val="tx1"/>
                </a:solidFill>
              </a:rPr>
              <a:t>Example</a:t>
            </a:r>
            <a:endParaRPr lang="en-IN" dirty="0">
              <a:solidFill>
                <a:schemeClr val="tx1"/>
              </a:solidFill>
            </a:endParaRPr>
          </a:p>
        </p:txBody>
      </p:sp>
      <p:sp>
        <p:nvSpPr>
          <p:cNvPr id="3" name="Content Placeholder 2"/>
          <p:cNvSpPr>
            <a:spLocks noGrp="1"/>
          </p:cNvSpPr>
          <p:nvPr>
            <p:ph idx="1"/>
          </p:nvPr>
        </p:nvSpPr>
        <p:spPr>
          <a:xfrm>
            <a:off x="457200" y="714356"/>
            <a:ext cx="8186766" cy="5929354"/>
          </a:xfrm>
        </p:spPr>
        <p:txBody>
          <a:bodyPr>
            <a:noAutofit/>
          </a:bodyPr>
          <a:lstStyle/>
          <a:p>
            <a:pPr algn="just">
              <a:lnSpc>
                <a:spcPct val="170000"/>
              </a:lnSpc>
              <a:buNone/>
            </a:pPr>
            <a:r>
              <a:rPr lang="en-IN" sz="1400" dirty="0">
                <a:latin typeface="Times New Roman" pitchFamily="18" charset="0"/>
                <a:cs typeface="Times New Roman" pitchFamily="18" charset="0"/>
              </a:rPr>
              <a:t>			</a:t>
            </a:r>
            <a:r>
              <a:rPr lang="en-IN" sz="1600" b="1" dirty="0" err="1">
                <a:latin typeface="Times New Roman" pitchFamily="18" charset="0"/>
                <a:cs typeface="Times New Roman" pitchFamily="18" charset="0"/>
              </a:rPr>
              <a:t>int</a:t>
            </a:r>
            <a:r>
              <a:rPr lang="en-IN" sz="1600" b="1" dirty="0">
                <a:latin typeface="Times New Roman" pitchFamily="18" charset="0"/>
                <a:cs typeface="Times New Roman" pitchFamily="18" charset="0"/>
              </a:rPr>
              <a:t> Employees[2][4][3];</a:t>
            </a:r>
          </a:p>
          <a:p>
            <a:pPr algn="just">
              <a:lnSpc>
                <a:spcPct val="170000"/>
              </a:lnSpc>
            </a:pPr>
            <a:r>
              <a:rPr lang="en-IN" sz="1400" dirty="0">
                <a:latin typeface="Times New Roman" pitchFamily="18" charset="0"/>
                <a:cs typeface="Times New Roman" pitchFamily="18" charset="0"/>
              </a:rPr>
              <a:t>Here, we used </a:t>
            </a:r>
            <a:r>
              <a:rPr lang="en-IN" sz="1400" dirty="0" err="1">
                <a:latin typeface="Times New Roman" pitchFamily="18" charset="0"/>
                <a:cs typeface="Times New Roman" pitchFamily="18" charset="0"/>
              </a:rPr>
              <a:t>int</a:t>
            </a:r>
            <a:r>
              <a:rPr lang="en-IN" sz="1400" dirty="0">
                <a:latin typeface="Times New Roman" pitchFamily="18" charset="0"/>
                <a:cs typeface="Times New Roman" pitchFamily="18" charset="0"/>
              </a:rPr>
              <a:t> as the data type to declare an array. So, the above array will accept only integers. If you try to add float values, it throws an error.</a:t>
            </a:r>
          </a:p>
          <a:p>
            <a:pPr algn="just">
              <a:lnSpc>
                <a:spcPct val="170000"/>
              </a:lnSpc>
            </a:pPr>
            <a:r>
              <a:rPr lang="en-IN" sz="1400" dirty="0">
                <a:latin typeface="Times New Roman" pitchFamily="18" charset="0"/>
                <a:cs typeface="Times New Roman" pitchFamily="18" charset="0"/>
              </a:rPr>
              <a:t>Employees is the array name</a:t>
            </a:r>
          </a:p>
          <a:p>
            <a:pPr algn="just">
              <a:lnSpc>
                <a:spcPct val="170000"/>
              </a:lnSpc>
            </a:pPr>
            <a:r>
              <a:rPr lang="en-IN" sz="1400" dirty="0">
                <a:latin typeface="Times New Roman" pitchFamily="18" charset="0"/>
                <a:cs typeface="Times New Roman" pitchFamily="18" charset="0"/>
              </a:rPr>
              <a:t>The number of tables = 2. So, this array will hold a maximum of 2 levels of data (rows and columns).</a:t>
            </a:r>
          </a:p>
          <a:p>
            <a:pPr algn="just">
              <a:lnSpc>
                <a:spcPct val="170000"/>
              </a:lnSpc>
            </a:pPr>
            <a:r>
              <a:rPr lang="en-IN" sz="1400" dirty="0">
                <a:latin typeface="Times New Roman" pitchFamily="18" charset="0"/>
                <a:cs typeface="Times New Roman" pitchFamily="18" charset="0"/>
              </a:rPr>
              <a:t>The Row size of an Array is 4. It means Employees array only accept 4 integer values as rows.</a:t>
            </a:r>
          </a:p>
          <a:p>
            <a:pPr lvl="1" algn="just">
              <a:lnSpc>
                <a:spcPct val="170000"/>
              </a:lnSpc>
            </a:pPr>
            <a:r>
              <a:rPr lang="en-IN" sz="1400" dirty="0">
                <a:latin typeface="Times New Roman" pitchFamily="18" charset="0"/>
                <a:cs typeface="Times New Roman" pitchFamily="18" charset="0"/>
              </a:rPr>
              <a:t>If we try to store more than 4, it throws an error.</a:t>
            </a:r>
          </a:p>
          <a:p>
            <a:pPr lvl="1" algn="just">
              <a:lnSpc>
                <a:spcPct val="170000"/>
              </a:lnSpc>
            </a:pPr>
            <a:r>
              <a:rPr lang="en-IN" sz="1400" dirty="0">
                <a:latin typeface="Times New Roman" pitchFamily="18" charset="0"/>
                <a:cs typeface="Times New Roman" pitchFamily="18" charset="0"/>
              </a:rPr>
              <a:t>We can store less than 4. For Example, If we store 2 integer values, the remaining two will assign with the default value (Which is 0).</a:t>
            </a:r>
          </a:p>
          <a:p>
            <a:pPr algn="just">
              <a:lnSpc>
                <a:spcPct val="170000"/>
              </a:lnSpc>
            </a:pPr>
            <a:r>
              <a:rPr lang="en-IN" sz="1400" dirty="0">
                <a:latin typeface="Times New Roman" pitchFamily="18" charset="0"/>
                <a:cs typeface="Times New Roman" pitchFamily="18" charset="0"/>
              </a:rPr>
              <a:t>The Column size of an Array is 3. It means Employees array will only accept 3 integer values as columns.</a:t>
            </a:r>
          </a:p>
          <a:p>
            <a:pPr lvl="1" algn="just">
              <a:lnSpc>
                <a:spcPct val="170000"/>
              </a:lnSpc>
            </a:pPr>
            <a:r>
              <a:rPr lang="en-IN" sz="1400" dirty="0">
                <a:latin typeface="Times New Roman" pitchFamily="18" charset="0"/>
                <a:cs typeface="Times New Roman" pitchFamily="18" charset="0"/>
              </a:rPr>
              <a:t>If we try to store more than 3, it throws an error.</a:t>
            </a:r>
          </a:p>
          <a:p>
            <a:pPr lvl="1" algn="just">
              <a:lnSpc>
                <a:spcPct val="170000"/>
              </a:lnSpc>
            </a:pPr>
            <a:r>
              <a:rPr lang="en-IN" sz="1400" dirty="0">
                <a:latin typeface="Times New Roman" pitchFamily="18" charset="0"/>
                <a:cs typeface="Times New Roman" pitchFamily="18" charset="0"/>
              </a:rPr>
              <a:t>We can store less than 3. For Example, If we store 1 integer values, the remaining 2 values will assign with the default value (Which is 0).</a:t>
            </a:r>
          </a:p>
          <a:p>
            <a:pPr algn="just">
              <a:lnSpc>
                <a:spcPct val="170000"/>
              </a:lnSpc>
            </a:pPr>
            <a:r>
              <a:rPr lang="en-IN" sz="1400" dirty="0">
                <a:latin typeface="Times New Roman" pitchFamily="18" charset="0"/>
                <a:cs typeface="Times New Roman" pitchFamily="18" charset="0"/>
              </a:rPr>
              <a:t>Finally, Employees array can hold a maximum of 24 integer values (2 * 4 * 3 = 24).</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86766" cy="725470"/>
          </a:xfrm>
        </p:spPr>
        <p:txBody>
          <a:bodyPr/>
          <a:lstStyle/>
          <a:p>
            <a:r>
              <a:rPr lang="en-IN" b="1" dirty="0">
                <a:solidFill>
                  <a:schemeClr val="tx1"/>
                </a:solidFill>
              </a:rPr>
              <a:t>C </a:t>
            </a:r>
            <a:r>
              <a:rPr lang="en-IN" b="1" dirty="0" err="1">
                <a:solidFill>
                  <a:schemeClr val="tx1"/>
                </a:solidFill>
              </a:rPr>
              <a:t>calloc</a:t>
            </a:r>
            <a:r>
              <a:rPr lang="en-IN" b="1" dirty="0">
                <a:solidFill>
                  <a:schemeClr val="tx1"/>
                </a:solidFill>
              </a:rPr>
              <a:t>()</a:t>
            </a:r>
            <a:endParaRPr lang="en-IN" dirty="0">
              <a:solidFill>
                <a:schemeClr val="tx1"/>
              </a:solidFill>
            </a:endParaRPr>
          </a:p>
        </p:txBody>
      </p:sp>
      <p:sp>
        <p:nvSpPr>
          <p:cNvPr id="3" name="Content Placeholder 2"/>
          <p:cNvSpPr>
            <a:spLocks noGrp="1"/>
          </p:cNvSpPr>
          <p:nvPr>
            <p:ph sz="quarter" idx="1"/>
          </p:nvPr>
        </p:nvSpPr>
        <p:spPr>
          <a:xfrm>
            <a:off x="457200" y="1071546"/>
            <a:ext cx="8258204" cy="5402406"/>
          </a:xfrm>
        </p:spPr>
        <p:txBody>
          <a:bodyPr>
            <a:normAutofit lnSpcReduction="10000"/>
          </a:bodyPr>
          <a:lstStyle/>
          <a:p>
            <a:pPr marL="0" indent="0" algn="just">
              <a:lnSpc>
                <a:spcPct val="170000"/>
              </a:lnSpc>
            </a:pPr>
            <a:r>
              <a:rPr lang="en-IN" sz="2000" dirty="0">
                <a:latin typeface="Times New Roman" pitchFamily="18" charset="0"/>
                <a:cs typeface="Times New Roman" pitchFamily="18" charset="0"/>
              </a:rPr>
              <a:t>The name "</a:t>
            </a:r>
            <a:r>
              <a:rPr lang="en-IN" sz="2000" dirty="0" err="1">
                <a:latin typeface="Times New Roman" pitchFamily="18" charset="0"/>
                <a:cs typeface="Times New Roman" pitchFamily="18" charset="0"/>
              </a:rPr>
              <a:t>calloc</a:t>
            </a:r>
            <a:r>
              <a:rPr lang="en-IN" sz="2000" dirty="0">
                <a:latin typeface="Times New Roman" pitchFamily="18" charset="0"/>
                <a:cs typeface="Times New Roman" pitchFamily="18" charset="0"/>
              </a:rPr>
              <a:t>" stands for contiguous allocation.</a:t>
            </a:r>
          </a:p>
          <a:p>
            <a:pPr marL="0" indent="0" algn="just">
              <a:lnSpc>
                <a:spcPct val="170000"/>
              </a:lnSpc>
            </a:pPr>
            <a:r>
              <a:rPr lang="en-IN" sz="2000" dirty="0">
                <a:latin typeface="Times New Roman" pitchFamily="18" charset="0"/>
                <a:cs typeface="Times New Roman" pitchFamily="18" charset="0"/>
              </a:rPr>
              <a:t>The </a:t>
            </a:r>
            <a:r>
              <a:rPr lang="en-IN" sz="2000" dirty="0" err="1">
                <a:latin typeface="Times New Roman" pitchFamily="18" charset="0"/>
                <a:cs typeface="Times New Roman" pitchFamily="18" charset="0"/>
              </a:rPr>
              <a:t>malloc</a:t>
            </a:r>
            <a:r>
              <a:rPr lang="en-IN" sz="2000" dirty="0">
                <a:latin typeface="Times New Roman" pitchFamily="18" charset="0"/>
                <a:cs typeface="Times New Roman" pitchFamily="18" charset="0"/>
              </a:rPr>
              <a:t>() function allocates memory and leaves the memory uninitialized. Whereas, the </a:t>
            </a:r>
            <a:r>
              <a:rPr lang="en-IN" sz="2000" dirty="0" err="1">
                <a:latin typeface="Times New Roman" pitchFamily="18" charset="0"/>
                <a:cs typeface="Times New Roman" pitchFamily="18" charset="0"/>
              </a:rPr>
              <a:t>calloc</a:t>
            </a:r>
            <a:r>
              <a:rPr lang="en-IN" sz="2000" dirty="0">
                <a:latin typeface="Times New Roman" pitchFamily="18" charset="0"/>
                <a:cs typeface="Times New Roman" pitchFamily="18" charset="0"/>
              </a:rPr>
              <a:t>() function allocates memory and initializes all bits to zero.</a:t>
            </a:r>
          </a:p>
          <a:p>
            <a:pPr marL="0" indent="0" algn="just">
              <a:lnSpc>
                <a:spcPct val="170000"/>
              </a:lnSpc>
            </a:pPr>
            <a:r>
              <a:rPr lang="en-IN" sz="2000" dirty="0">
                <a:latin typeface="Times New Roman" pitchFamily="18" charset="0"/>
                <a:cs typeface="Times New Roman" pitchFamily="18" charset="0"/>
              </a:rPr>
              <a:t>It returns NULL if memory is not sufficient.</a:t>
            </a:r>
          </a:p>
          <a:p>
            <a:pPr marL="0" indent="0" algn="just">
              <a:lnSpc>
                <a:spcPct val="170000"/>
              </a:lnSpc>
              <a:buNone/>
            </a:pPr>
            <a:r>
              <a:rPr lang="en-IN" sz="2000" b="1" dirty="0">
                <a:latin typeface="Times New Roman" pitchFamily="18" charset="0"/>
                <a:cs typeface="Times New Roman" pitchFamily="18" charset="0"/>
              </a:rPr>
              <a:t>Syntax of </a:t>
            </a:r>
            <a:r>
              <a:rPr lang="en-IN" sz="2000" b="1" dirty="0" err="1">
                <a:latin typeface="Times New Roman" pitchFamily="18" charset="0"/>
                <a:cs typeface="Times New Roman" pitchFamily="18" charset="0"/>
              </a:rPr>
              <a:t>calloc</a:t>
            </a:r>
            <a:r>
              <a:rPr lang="en-IN" sz="2000" b="1" dirty="0">
                <a:latin typeface="Times New Roman" pitchFamily="18" charset="0"/>
                <a:cs typeface="Times New Roman" pitchFamily="18" charset="0"/>
              </a:rPr>
              <a:t>()</a:t>
            </a:r>
          </a:p>
          <a:p>
            <a:pPr marL="0" indent="0" algn="just">
              <a:lnSpc>
                <a:spcPct val="170000"/>
              </a:lnSpc>
              <a:buNone/>
            </a:pPr>
            <a:r>
              <a:rPr lang="en-IN" sz="2000" dirty="0">
                <a:latin typeface="Times New Roman" pitchFamily="18" charset="0"/>
                <a:cs typeface="Times New Roman" pitchFamily="18" charset="0"/>
              </a:rPr>
              <a:t>		</a:t>
            </a:r>
            <a:r>
              <a:rPr lang="en-IN" sz="2000" b="1" dirty="0" err="1">
                <a:latin typeface="Times New Roman" pitchFamily="18" charset="0"/>
                <a:cs typeface="Times New Roman" pitchFamily="18" charset="0"/>
              </a:rPr>
              <a:t>ptr</a:t>
            </a:r>
            <a:r>
              <a:rPr lang="en-IN" sz="2000" b="1" dirty="0">
                <a:latin typeface="Times New Roman" pitchFamily="18" charset="0"/>
                <a:cs typeface="Times New Roman" pitchFamily="18" charset="0"/>
              </a:rPr>
              <a:t> = (</a:t>
            </a:r>
            <a:r>
              <a:rPr lang="en-IN" sz="2000" b="1" dirty="0" err="1">
                <a:latin typeface="Times New Roman" pitchFamily="18" charset="0"/>
                <a:cs typeface="Times New Roman" pitchFamily="18" charset="0"/>
              </a:rPr>
              <a:t>castType</a:t>
            </a:r>
            <a:r>
              <a:rPr lang="en-IN" sz="2000" b="1" dirty="0">
                <a:latin typeface="Times New Roman" pitchFamily="18" charset="0"/>
                <a:cs typeface="Times New Roman" pitchFamily="18" charset="0"/>
              </a:rPr>
              <a:t>*)</a:t>
            </a:r>
            <a:r>
              <a:rPr lang="en-IN" sz="2000" b="1" dirty="0" err="1">
                <a:latin typeface="Times New Roman" pitchFamily="18" charset="0"/>
                <a:cs typeface="Times New Roman" pitchFamily="18" charset="0"/>
              </a:rPr>
              <a:t>calloc</a:t>
            </a:r>
            <a:r>
              <a:rPr lang="en-IN" sz="2000" b="1" dirty="0">
                <a:latin typeface="Times New Roman" pitchFamily="18" charset="0"/>
                <a:cs typeface="Times New Roman" pitchFamily="18" charset="0"/>
              </a:rPr>
              <a:t>(n, size);</a:t>
            </a:r>
          </a:p>
          <a:p>
            <a:pPr marL="0" indent="0" algn="just">
              <a:lnSpc>
                <a:spcPct val="170000"/>
              </a:lnSpc>
              <a:buNone/>
            </a:pPr>
            <a:r>
              <a:rPr lang="en-IN" sz="2000" dirty="0">
                <a:latin typeface="Times New Roman" pitchFamily="18" charset="0"/>
                <a:cs typeface="Times New Roman" pitchFamily="18" charset="0"/>
              </a:rPr>
              <a:t>Example: </a:t>
            </a:r>
            <a:r>
              <a:rPr lang="en-IN" sz="2000" dirty="0" err="1">
                <a:latin typeface="Times New Roman" pitchFamily="18" charset="0"/>
                <a:cs typeface="Times New Roman" pitchFamily="18" charset="0"/>
              </a:rPr>
              <a:t>ptr</a:t>
            </a:r>
            <a:r>
              <a:rPr lang="en-IN" sz="2000" dirty="0">
                <a:latin typeface="Times New Roman" pitchFamily="18" charset="0"/>
                <a:cs typeface="Times New Roman" pitchFamily="18" charset="0"/>
              </a:rPr>
              <a:t> = (float*) </a:t>
            </a:r>
            <a:r>
              <a:rPr lang="en-IN" sz="2000" dirty="0" err="1">
                <a:latin typeface="Times New Roman" pitchFamily="18" charset="0"/>
                <a:cs typeface="Times New Roman" pitchFamily="18" charset="0"/>
              </a:rPr>
              <a:t>calloc</a:t>
            </a:r>
            <a:r>
              <a:rPr lang="en-IN" sz="2000" dirty="0">
                <a:latin typeface="Times New Roman" pitchFamily="18" charset="0"/>
                <a:cs typeface="Times New Roman" pitchFamily="18" charset="0"/>
              </a:rPr>
              <a:t>(25, </a:t>
            </a:r>
            <a:r>
              <a:rPr lang="en-IN" sz="2000" dirty="0" err="1">
                <a:latin typeface="Times New Roman" pitchFamily="18" charset="0"/>
                <a:cs typeface="Times New Roman" pitchFamily="18" charset="0"/>
              </a:rPr>
              <a:t>sizeof</a:t>
            </a:r>
            <a:r>
              <a:rPr lang="en-IN" sz="2000" dirty="0">
                <a:latin typeface="Times New Roman" pitchFamily="18" charset="0"/>
                <a:cs typeface="Times New Roman" pitchFamily="18" charset="0"/>
              </a:rPr>
              <a:t>(float));</a:t>
            </a:r>
          </a:p>
          <a:p>
            <a:pPr marL="0" indent="0" algn="just">
              <a:lnSpc>
                <a:spcPct val="170000"/>
              </a:lnSpc>
            </a:pPr>
            <a:r>
              <a:rPr lang="en-IN" sz="2000" dirty="0">
                <a:latin typeface="Times New Roman" pitchFamily="18" charset="0"/>
                <a:cs typeface="Times New Roman" pitchFamily="18" charset="0"/>
              </a:rPr>
              <a:t>The above statement allocates contiguous space in memory for 25 elements of type float.</a:t>
            </a:r>
            <a:endParaRPr lang="en-IN" sz="2000" b="1"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AA5457C-5B7B-45C9-B7AD-117793EFA203}"/>
              </a:ext>
            </a:extLst>
          </p:cNvPr>
          <p:cNvPicPr>
            <a:picLocks noChangeAspect="1"/>
          </p:cNvPicPr>
          <p:nvPr/>
        </p:nvPicPr>
        <p:blipFill>
          <a:blip r:embed="rId2" cstate="print"/>
          <a:stretch>
            <a:fillRect/>
          </a:stretch>
        </p:blipFill>
        <p:spPr>
          <a:xfrm>
            <a:off x="1285875" y="2324100"/>
            <a:ext cx="6572250" cy="2209800"/>
          </a:xfrm>
          <a:prstGeom prst="rect">
            <a:avLst/>
          </a:prstGeom>
        </p:spPr>
      </p:pic>
    </p:spTree>
    <p:extLst>
      <p:ext uri="{BB962C8B-B14F-4D97-AF65-F5344CB8AC3E}">
        <p14:creationId xmlns:p14="http://schemas.microsoft.com/office/powerpoint/2010/main" xmlns="" val="38111023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86766" cy="796908"/>
          </a:xfrm>
        </p:spPr>
        <p:txBody>
          <a:bodyPr/>
          <a:lstStyle/>
          <a:p>
            <a:r>
              <a:rPr lang="en-IN" b="1" dirty="0">
                <a:solidFill>
                  <a:schemeClr val="tx1"/>
                </a:solidFill>
              </a:rPr>
              <a:t>C free()</a:t>
            </a:r>
            <a:endParaRPr lang="en-IN" dirty="0">
              <a:solidFill>
                <a:schemeClr val="tx1"/>
              </a:solidFill>
            </a:endParaRPr>
          </a:p>
        </p:txBody>
      </p:sp>
      <p:sp>
        <p:nvSpPr>
          <p:cNvPr id="3" name="Content Placeholder 2"/>
          <p:cNvSpPr>
            <a:spLocks noGrp="1"/>
          </p:cNvSpPr>
          <p:nvPr>
            <p:ph sz="quarter" idx="1"/>
          </p:nvPr>
        </p:nvSpPr>
        <p:spPr>
          <a:xfrm>
            <a:off x="457200" y="1285860"/>
            <a:ext cx="8258204" cy="5188092"/>
          </a:xfrm>
        </p:spPr>
        <p:txBody>
          <a:bodyPr/>
          <a:lstStyle/>
          <a:p>
            <a:pPr marL="0" indent="0" algn="just">
              <a:lnSpc>
                <a:spcPct val="170000"/>
              </a:lnSpc>
            </a:pPr>
            <a:r>
              <a:rPr lang="en-IN" sz="2000" dirty="0">
                <a:latin typeface="Times New Roman" pitchFamily="18" charset="0"/>
                <a:cs typeface="Times New Roman" pitchFamily="18" charset="0"/>
              </a:rPr>
              <a:t>Dynamically allocated memory created with either </a:t>
            </a:r>
            <a:r>
              <a:rPr lang="en-IN" sz="2000" dirty="0" err="1">
                <a:latin typeface="Times New Roman" pitchFamily="18" charset="0"/>
                <a:cs typeface="Times New Roman" pitchFamily="18" charset="0"/>
              </a:rPr>
              <a:t>calloc</a:t>
            </a:r>
            <a:r>
              <a:rPr lang="en-IN" sz="2000" dirty="0">
                <a:latin typeface="Times New Roman" pitchFamily="18" charset="0"/>
                <a:cs typeface="Times New Roman" pitchFamily="18" charset="0"/>
              </a:rPr>
              <a:t>() or </a:t>
            </a:r>
            <a:r>
              <a:rPr lang="en-IN" sz="2000" dirty="0" err="1">
                <a:latin typeface="Times New Roman" pitchFamily="18" charset="0"/>
                <a:cs typeface="Times New Roman" pitchFamily="18" charset="0"/>
              </a:rPr>
              <a:t>malloc</a:t>
            </a:r>
            <a:r>
              <a:rPr lang="en-IN" sz="2000" dirty="0">
                <a:latin typeface="Times New Roman" pitchFamily="18" charset="0"/>
                <a:cs typeface="Times New Roman" pitchFamily="18" charset="0"/>
              </a:rPr>
              <a:t>() doesn't get freed on their own. </a:t>
            </a:r>
          </a:p>
          <a:p>
            <a:pPr marL="0" indent="0" algn="just">
              <a:lnSpc>
                <a:spcPct val="170000"/>
              </a:lnSpc>
            </a:pPr>
            <a:r>
              <a:rPr lang="en-IN" sz="2000" dirty="0">
                <a:latin typeface="Times New Roman" pitchFamily="18" charset="0"/>
                <a:cs typeface="Times New Roman" pitchFamily="18" charset="0"/>
              </a:rPr>
              <a:t>You must explicitly use free() to release the space.</a:t>
            </a:r>
          </a:p>
          <a:p>
            <a:pPr marL="0" indent="0" algn="just">
              <a:lnSpc>
                <a:spcPct val="170000"/>
              </a:lnSpc>
              <a:buNone/>
            </a:pPr>
            <a:r>
              <a:rPr lang="en-IN" sz="2000" b="1" dirty="0">
                <a:latin typeface="Times New Roman" pitchFamily="18" charset="0"/>
                <a:cs typeface="Times New Roman" pitchFamily="18" charset="0"/>
              </a:rPr>
              <a:t>Syntax of free()</a:t>
            </a:r>
          </a:p>
          <a:p>
            <a:pPr marL="0" indent="0" algn="just">
              <a:lnSpc>
                <a:spcPct val="170000"/>
              </a:lnSpc>
              <a:buNone/>
            </a:pP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free(</a:t>
            </a:r>
            <a:r>
              <a:rPr lang="en-IN" sz="2000" b="1" dirty="0" err="1">
                <a:latin typeface="Times New Roman" pitchFamily="18" charset="0"/>
                <a:cs typeface="Times New Roman" pitchFamily="18" charset="0"/>
              </a:rPr>
              <a:t>ptr</a:t>
            </a:r>
            <a:r>
              <a:rPr lang="en-IN" sz="2000" b="1" dirty="0">
                <a:latin typeface="Times New Roman" pitchFamily="18" charset="0"/>
                <a:cs typeface="Times New Roman" pitchFamily="18" charset="0"/>
              </a:rPr>
              <a:t>);</a:t>
            </a:r>
          </a:p>
          <a:p>
            <a:pPr marL="0" indent="0" algn="just">
              <a:lnSpc>
                <a:spcPct val="170000"/>
              </a:lnSpc>
            </a:pPr>
            <a:r>
              <a:rPr lang="en-IN" sz="2000" dirty="0">
                <a:latin typeface="Times New Roman" pitchFamily="18" charset="0"/>
                <a:cs typeface="Times New Roman" pitchFamily="18" charset="0"/>
              </a:rPr>
              <a:t>where </a:t>
            </a:r>
            <a:r>
              <a:rPr lang="en-IN" sz="2000" dirty="0" err="1">
                <a:latin typeface="Times New Roman" pitchFamily="18" charset="0"/>
                <a:cs typeface="Times New Roman" pitchFamily="18" charset="0"/>
              </a:rPr>
              <a:t>ptr</a:t>
            </a:r>
            <a:r>
              <a:rPr lang="en-IN" sz="2000" dirty="0">
                <a:latin typeface="Times New Roman" pitchFamily="18" charset="0"/>
                <a:cs typeface="Times New Roman" pitchFamily="18" charset="0"/>
              </a:rPr>
              <a:t> “points to” memory previously </a:t>
            </a:r>
            <a:r>
              <a:rPr lang="en-IN" sz="2000" dirty="0" err="1">
                <a:latin typeface="Times New Roman" pitchFamily="18" charset="0"/>
                <a:cs typeface="Times New Roman" pitchFamily="18" charset="0"/>
              </a:rPr>
              <a:t>previously</a:t>
            </a:r>
            <a:r>
              <a:rPr lang="en-IN" sz="2000" dirty="0">
                <a:latin typeface="Times New Roman" pitchFamily="18" charset="0"/>
                <a:cs typeface="Times New Roman" pitchFamily="18" charset="0"/>
              </a:rPr>
              <a:t> allocated </a:t>
            </a:r>
            <a:r>
              <a:rPr lang="en-IN" sz="2000" dirty="0" err="1">
                <a:latin typeface="Times New Roman" pitchFamily="18" charset="0"/>
                <a:cs typeface="Times New Roman" pitchFamily="18" charset="0"/>
              </a:rPr>
              <a:t>allocated</a:t>
            </a:r>
            <a:r>
              <a:rPr lang="en-IN" sz="2000" dirty="0">
                <a:latin typeface="Times New Roman" pitchFamily="18" charset="0"/>
                <a:cs typeface="Times New Roman" pitchFamily="18" charset="0"/>
              </a:rPr>
              <a:t> by </a:t>
            </a:r>
            <a:r>
              <a:rPr lang="en-IN" sz="2000" dirty="0" err="1">
                <a:latin typeface="Times New Roman" pitchFamily="18" charset="0"/>
                <a:cs typeface="Times New Roman" pitchFamily="18" charset="0"/>
              </a:rPr>
              <a:t>malloc</a:t>
            </a:r>
            <a:r>
              <a:rPr lang="en-IN" sz="2000" dirty="0">
                <a:latin typeface="Times New Roman" pitchFamily="18" charset="0"/>
                <a:cs typeface="Times New Roman" pitchFamily="18" charset="0"/>
              </a:rPr>
              <a:t>() function .</a:t>
            </a:r>
          </a:p>
          <a:p>
            <a:pPr marL="0" indent="0" algn="just">
              <a:lnSpc>
                <a:spcPct val="170000"/>
              </a:lnSpc>
            </a:pPr>
            <a:r>
              <a:rPr lang="en-IN" sz="2000" dirty="0">
                <a:latin typeface="Times New Roman" pitchFamily="18" charset="0"/>
                <a:cs typeface="Times New Roman" pitchFamily="18" charset="0"/>
              </a:rPr>
              <a:t>This statement frees the space allocated in the memory pointed by </a:t>
            </a:r>
            <a:r>
              <a:rPr lang="en-IN" sz="2000" dirty="0" err="1">
                <a:latin typeface="Times New Roman" pitchFamily="18" charset="0"/>
                <a:cs typeface="Times New Roman" pitchFamily="18" charset="0"/>
              </a:rPr>
              <a:t>ptr</a:t>
            </a:r>
            <a:r>
              <a:rPr lang="en-IN" sz="2000" dirty="0">
                <a:latin typeface="Times New Roman" pitchFamily="18" charset="0"/>
                <a:cs typeface="Times New Roman" pitchFamily="18" charset="0"/>
              </a:rPr>
              <a:t>.</a:t>
            </a:r>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86766" cy="654032"/>
          </a:xfrm>
        </p:spPr>
        <p:txBody>
          <a:bodyPr/>
          <a:lstStyle/>
          <a:p>
            <a:r>
              <a:rPr lang="en-IN" b="1" dirty="0">
                <a:solidFill>
                  <a:schemeClr val="tx1"/>
                </a:solidFill>
              </a:rPr>
              <a:t>C </a:t>
            </a:r>
            <a:r>
              <a:rPr lang="en-IN" b="1" dirty="0" err="1">
                <a:solidFill>
                  <a:schemeClr val="tx1"/>
                </a:solidFill>
              </a:rPr>
              <a:t>realloc</a:t>
            </a:r>
            <a:r>
              <a:rPr lang="en-IN" b="1" dirty="0">
                <a:solidFill>
                  <a:schemeClr val="tx1"/>
                </a:solidFill>
              </a:rPr>
              <a:t>()</a:t>
            </a:r>
            <a:endParaRPr lang="en-IN" dirty="0">
              <a:solidFill>
                <a:schemeClr val="tx1"/>
              </a:solidFill>
            </a:endParaRPr>
          </a:p>
        </p:txBody>
      </p:sp>
      <p:sp>
        <p:nvSpPr>
          <p:cNvPr id="3" name="Content Placeholder 2"/>
          <p:cNvSpPr>
            <a:spLocks noGrp="1"/>
          </p:cNvSpPr>
          <p:nvPr>
            <p:ph sz="quarter" idx="1"/>
          </p:nvPr>
        </p:nvSpPr>
        <p:spPr>
          <a:xfrm>
            <a:off x="457200" y="1000108"/>
            <a:ext cx="8043890" cy="5473844"/>
          </a:xfrm>
        </p:spPr>
        <p:txBody>
          <a:bodyPr/>
          <a:lstStyle/>
          <a:p>
            <a:pPr marL="0" indent="0" algn="just">
              <a:lnSpc>
                <a:spcPct val="170000"/>
              </a:lnSpc>
            </a:pPr>
            <a:r>
              <a:rPr lang="en-IN" sz="2000" dirty="0">
                <a:latin typeface="Times New Roman" pitchFamily="18" charset="0"/>
                <a:cs typeface="Times New Roman" pitchFamily="18" charset="0"/>
              </a:rPr>
              <a:t>If the dynamically allocated memory is insufficient or more than required, you can change the size of previously allocated memory using the </a:t>
            </a:r>
            <a:r>
              <a:rPr lang="en-IN" sz="2000" dirty="0" err="1">
                <a:latin typeface="Times New Roman" pitchFamily="18" charset="0"/>
                <a:cs typeface="Times New Roman" pitchFamily="18" charset="0"/>
              </a:rPr>
              <a:t>realloc</a:t>
            </a:r>
            <a:r>
              <a:rPr lang="en-IN" sz="2000" dirty="0">
                <a:latin typeface="Times New Roman" pitchFamily="18" charset="0"/>
                <a:cs typeface="Times New Roman" pitchFamily="18" charset="0"/>
              </a:rPr>
              <a:t>() function.</a:t>
            </a:r>
          </a:p>
          <a:p>
            <a:pPr marL="0" indent="0" algn="just">
              <a:lnSpc>
                <a:spcPct val="170000"/>
              </a:lnSpc>
              <a:buNone/>
            </a:pPr>
            <a:r>
              <a:rPr lang="en-IN" sz="2000" b="1" dirty="0">
                <a:latin typeface="Times New Roman" pitchFamily="18" charset="0"/>
                <a:cs typeface="Times New Roman" pitchFamily="18" charset="0"/>
              </a:rPr>
              <a:t>Syntax of </a:t>
            </a:r>
            <a:r>
              <a:rPr lang="en-IN" sz="2000" b="1" dirty="0" err="1">
                <a:latin typeface="Times New Roman" pitchFamily="18" charset="0"/>
                <a:cs typeface="Times New Roman" pitchFamily="18" charset="0"/>
              </a:rPr>
              <a:t>realloc</a:t>
            </a:r>
            <a:r>
              <a:rPr lang="en-IN" sz="2000" b="1" dirty="0">
                <a:latin typeface="Times New Roman" pitchFamily="18" charset="0"/>
                <a:cs typeface="Times New Roman" pitchFamily="18" charset="0"/>
              </a:rPr>
              <a:t>()</a:t>
            </a:r>
          </a:p>
          <a:p>
            <a:pPr marL="0" indent="0" algn="just">
              <a:lnSpc>
                <a:spcPct val="170000"/>
              </a:lnSpc>
              <a:buNone/>
            </a:pPr>
            <a:r>
              <a:rPr lang="en-IN" sz="2000" dirty="0">
                <a:latin typeface="Times New Roman" pitchFamily="18" charset="0"/>
                <a:cs typeface="Times New Roman" pitchFamily="18" charset="0"/>
              </a:rPr>
              <a:t>			</a:t>
            </a:r>
            <a:r>
              <a:rPr lang="en-IN" sz="2000" b="1" dirty="0" err="1">
                <a:latin typeface="Times New Roman" pitchFamily="18" charset="0"/>
                <a:cs typeface="Times New Roman" pitchFamily="18" charset="0"/>
              </a:rPr>
              <a:t>ptr</a:t>
            </a:r>
            <a:r>
              <a:rPr lang="en-IN" sz="2000" b="1" dirty="0">
                <a:latin typeface="Times New Roman" pitchFamily="18" charset="0"/>
                <a:cs typeface="Times New Roman" pitchFamily="18" charset="0"/>
              </a:rPr>
              <a:t> = </a:t>
            </a:r>
            <a:r>
              <a:rPr lang="en-IN" sz="2000" b="1" dirty="0" err="1">
                <a:latin typeface="Times New Roman" pitchFamily="18" charset="0"/>
                <a:cs typeface="Times New Roman" pitchFamily="18" charset="0"/>
              </a:rPr>
              <a:t>realloc</a:t>
            </a:r>
            <a:r>
              <a:rPr lang="en-IN" sz="2000" b="1" dirty="0">
                <a:latin typeface="Times New Roman" pitchFamily="18" charset="0"/>
                <a:cs typeface="Times New Roman" pitchFamily="18" charset="0"/>
              </a:rPr>
              <a:t>(</a:t>
            </a:r>
            <a:r>
              <a:rPr lang="en-IN" sz="2000" b="1" dirty="0" err="1">
                <a:latin typeface="Times New Roman" pitchFamily="18" charset="0"/>
                <a:cs typeface="Times New Roman" pitchFamily="18" charset="0"/>
              </a:rPr>
              <a:t>ptr</a:t>
            </a:r>
            <a:r>
              <a:rPr lang="en-IN" sz="2000" b="1" dirty="0">
                <a:latin typeface="Times New Roman" pitchFamily="18" charset="0"/>
                <a:cs typeface="Times New Roman" pitchFamily="18" charset="0"/>
              </a:rPr>
              <a:t>, x);</a:t>
            </a:r>
          </a:p>
          <a:p>
            <a:pPr marL="0" indent="0" algn="just">
              <a:lnSpc>
                <a:spcPct val="170000"/>
              </a:lnSpc>
            </a:pPr>
            <a:r>
              <a:rPr lang="en-IN" sz="2000" dirty="0">
                <a:latin typeface="Times New Roman" pitchFamily="18" charset="0"/>
                <a:cs typeface="Times New Roman" pitchFamily="18" charset="0"/>
              </a:rPr>
              <a:t>Here, </a:t>
            </a:r>
            <a:r>
              <a:rPr lang="en-IN" sz="2000" dirty="0" err="1">
                <a:latin typeface="Times New Roman" pitchFamily="18" charset="0"/>
                <a:cs typeface="Times New Roman" pitchFamily="18" charset="0"/>
              </a:rPr>
              <a:t>ptr</a:t>
            </a:r>
            <a:r>
              <a:rPr lang="en-IN" sz="2000" dirty="0">
                <a:latin typeface="Times New Roman" pitchFamily="18" charset="0"/>
                <a:cs typeface="Times New Roman" pitchFamily="18" charset="0"/>
              </a:rPr>
              <a:t> is reallocated with a new size x.</a:t>
            </a:r>
          </a:p>
          <a:p>
            <a:pPr marL="0" indent="0" algn="just">
              <a:lnSpc>
                <a:spcPct val="170000"/>
              </a:lnSpc>
            </a:pPr>
            <a:r>
              <a:rPr lang="en-IN" sz="2000" dirty="0">
                <a:latin typeface="Times New Roman" pitchFamily="18" charset="0"/>
                <a:cs typeface="Times New Roman" pitchFamily="18" charset="0"/>
              </a:rPr>
              <a:t>If memory is not sufficient for </a:t>
            </a:r>
            <a:r>
              <a:rPr lang="en-IN" sz="2000" dirty="0" err="1">
                <a:latin typeface="Times New Roman" pitchFamily="18" charset="0"/>
                <a:cs typeface="Times New Roman" pitchFamily="18" charset="0"/>
              </a:rPr>
              <a:t>malloc</a:t>
            </a:r>
            <a:r>
              <a:rPr lang="en-IN" sz="2000" dirty="0">
                <a:latin typeface="Times New Roman" pitchFamily="18" charset="0"/>
                <a:cs typeface="Times New Roman" pitchFamily="18" charset="0"/>
              </a:rPr>
              <a:t>() or </a:t>
            </a:r>
            <a:r>
              <a:rPr lang="en-IN" sz="2000" dirty="0" err="1">
                <a:latin typeface="Times New Roman" pitchFamily="18" charset="0"/>
                <a:cs typeface="Times New Roman" pitchFamily="18" charset="0"/>
              </a:rPr>
              <a:t>calloc</a:t>
            </a:r>
            <a:r>
              <a:rPr lang="en-IN" sz="2000" dirty="0">
                <a:latin typeface="Times New Roman" pitchFamily="18" charset="0"/>
                <a:cs typeface="Times New Roman" pitchFamily="18" charset="0"/>
              </a:rPr>
              <a:t>(), you can reallocate the memory by </a:t>
            </a:r>
            <a:r>
              <a:rPr lang="en-IN" sz="2000" dirty="0" err="1">
                <a:latin typeface="Times New Roman" pitchFamily="18" charset="0"/>
                <a:cs typeface="Times New Roman" pitchFamily="18" charset="0"/>
              </a:rPr>
              <a:t>realloc</a:t>
            </a:r>
            <a:r>
              <a:rPr lang="en-IN" sz="2000" dirty="0">
                <a:latin typeface="Times New Roman" pitchFamily="18" charset="0"/>
                <a:cs typeface="Times New Roman" pitchFamily="18" charset="0"/>
              </a:rPr>
              <a:t>() function. In short, it changes the memory size.</a:t>
            </a:r>
          </a:p>
          <a:p>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86766" cy="654032"/>
          </a:xfrm>
        </p:spPr>
        <p:txBody>
          <a:bodyPr/>
          <a:lstStyle/>
          <a:p>
            <a:r>
              <a:rPr lang="en-IN" b="1" dirty="0">
                <a:solidFill>
                  <a:schemeClr val="tx1"/>
                </a:solidFill>
              </a:rPr>
              <a:t>C </a:t>
            </a:r>
            <a:r>
              <a:rPr lang="en-IN" b="1" dirty="0" err="1">
                <a:solidFill>
                  <a:schemeClr val="tx1"/>
                </a:solidFill>
              </a:rPr>
              <a:t>realloc</a:t>
            </a:r>
            <a:r>
              <a:rPr lang="en-IN" b="1" dirty="0">
                <a:solidFill>
                  <a:schemeClr val="tx1"/>
                </a:solidFill>
              </a:rPr>
              <a:t>()</a:t>
            </a:r>
            <a:endParaRPr lang="en-IN" dirty="0">
              <a:solidFill>
                <a:schemeClr val="tx1"/>
              </a:solidFill>
            </a:endParaRPr>
          </a:p>
        </p:txBody>
      </p:sp>
      <p:sp>
        <p:nvSpPr>
          <p:cNvPr id="3" name="Content Placeholder 2"/>
          <p:cNvSpPr>
            <a:spLocks noGrp="1"/>
          </p:cNvSpPr>
          <p:nvPr>
            <p:ph sz="quarter" idx="1"/>
          </p:nvPr>
        </p:nvSpPr>
        <p:spPr>
          <a:xfrm>
            <a:off x="457200" y="1000108"/>
            <a:ext cx="8043890" cy="5473844"/>
          </a:xfrm>
        </p:spPr>
        <p:txBody>
          <a:bodyPr>
            <a:normAutofit lnSpcReduction="10000"/>
          </a:bodyPr>
          <a:lstStyle/>
          <a:p>
            <a:pPr marL="0" indent="0" algn="just">
              <a:lnSpc>
                <a:spcPct val="170000"/>
              </a:lnSpc>
            </a:pPr>
            <a:r>
              <a:rPr lang="en-IN" sz="2000" dirty="0" err="1"/>
              <a:t>realloc</a:t>
            </a:r>
            <a:r>
              <a:rPr lang="en-IN" sz="2000" dirty="0"/>
              <a:t> takes a pointer to allocated memory and reallocates the memory to a larger size.</a:t>
            </a:r>
          </a:p>
          <a:p>
            <a:pPr marL="0" indent="0" algn="just">
              <a:lnSpc>
                <a:spcPct val="170000"/>
              </a:lnSpc>
            </a:pPr>
            <a:r>
              <a:rPr lang="en-IN" sz="2000" dirty="0"/>
              <a:t>If it can make the old block bigger, great.</a:t>
            </a:r>
          </a:p>
          <a:p>
            <a:pPr marL="0" indent="0" algn="just">
              <a:lnSpc>
                <a:spcPct val="170000"/>
              </a:lnSpc>
            </a:pPr>
            <a:r>
              <a:rPr lang="en-IN" sz="2000" dirty="0"/>
              <a:t>If not, it will get another, larger block, copy the old contents </a:t>
            </a:r>
            <a:r>
              <a:rPr lang="en-IN" sz="2000" dirty="0" err="1"/>
              <a:t>contents</a:t>
            </a:r>
            <a:r>
              <a:rPr lang="en-IN" sz="2000" dirty="0"/>
              <a:t> to the new contents </a:t>
            </a:r>
            <a:r>
              <a:rPr lang="en-IN" sz="2000" dirty="0" err="1"/>
              <a:t>contents</a:t>
            </a:r>
            <a:r>
              <a:rPr lang="en-IN" sz="2000" dirty="0"/>
              <a:t>, free the old contents </a:t>
            </a:r>
            <a:r>
              <a:rPr lang="en-IN" sz="2000" dirty="0" err="1"/>
              <a:t>contents</a:t>
            </a:r>
            <a:r>
              <a:rPr lang="en-IN" sz="2000" dirty="0"/>
              <a:t> and return a pointer to the new.</a:t>
            </a:r>
          </a:p>
          <a:p>
            <a:pPr marL="2286000" lvl="8" indent="0" algn="just">
              <a:lnSpc>
                <a:spcPct val="170000"/>
              </a:lnSpc>
              <a:buNone/>
            </a:pPr>
            <a:r>
              <a:rPr lang="en-IN" sz="2400" dirty="0">
                <a:solidFill>
                  <a:schemeClr val="tx1"/>
                </a:solidFill>
              </a:rPr>
              <a:t> </a:t>
            </a:r>
            <a:r>
              <a:rPr lang="en-IN" sz="2400" dirty="0" err="1">
                <a:solidFill>
                  <a:schemeClr val="tx1"/>
                </a:solidFill>
              </a:rPr>
              <a:t>intP</a:t>
            </a:r>
            <a:r>
              <a:rPr lang="en-IN" sz="2400" dirty="0">
                <a:solidFill>
                  <a:schemeClr val="tx1"/>
                </a:solidFill>
              </a:rPr>
              <a:t> = </a:t>
            </a:r>
            <a:r>
              <a:rPr lang="en-IN" sz="2400" dirty="0" err="1">
                <a:solidFill>
                  <a:schemeClr val="tx1"/>
                </a:solidFill>
              </a:rPr>
              <a:t>malloc</a:t>
            </a:r>
            <a:r>
              <a:rPr lang="en-IN" sz="2400" dirty="0">
                <a:solidFill>
                  <a:schemeClr val="tx1"/>
                </a:solidFill>
              </a:rPr>
              <a:t>(</a:t>
            </a:r>
            <a:r>
              <a:rPr lang="en-IN" sz="2400" dirty="0" err="1">
                <a:solidFill>
                  <a:schemeClr val="tx1"/>
                </a:solidFill>
              </a:rPr>
              <a:t>sizeof</a:t>
            </a:r>
            <a:r>
              <a:rPr lang="en-IN" sz="2400" dirty="0">
                <a:solidFill>
                  <a:schemeClr val="tx1"/>
                </a:solidFill>
              </a:rPr>
              <a:t>(</a:t>
            </a:r>
            <a:r>
              <a:rPr lang="en-IN" sz="2400" dirty="0" err="1">
                <a:solidFill>
                  <a:schemeClr val="tx1"/>
                </a:solidFill>
              </a:rPr>
              <a:t>int</a:t>
            </a:r>
            <a:r>
              <a:rPr lang="en-IN" sz="2400" dirty="0">
                <a:solidFill>
                  <a:schemeClr val="tx1"/>
                </a:solidFill>
              </a:rPr>
              <a:t>));</a:t>
            </a:r>
          </a:p>
          <a:p>
            <a:pPr marL="2286000" lvl="8" indent="0" algn="just">
              <a:lnSpc>
                <a:spcPct val="170000"/>
              </a:lnSpc>
              <a:buNone/>
            </a:pPr>
            <a:r>
              <a:rPr lang="en-IN" sz="2400" dirty="0">
                <a:solidFill>
                  <a:schemeClr val="tx1"/>
                </a:solidFill>
              </a:rPr>
              <a:t> </a:t>
            </a:r>
            <a:r>
              <a:rPr lang="en-IN" sz="2400" dirty="0" err="1">
                <a:solidFill>
                  <a:schemeClr val="tx1"/>
                </a:solidFill>
              </a:rPr>
              <a:t>intP</a:t>
            </a:r>
            <a:r>
              <a:rPr lang="en-IN" sz="2400" dirty="0">
                <a:solidFill>
                  <a:schemeClr val="tx1"/>
                </a:solidFill>
              </a:rPr>
              <a:t> = </a:t>
            </a:r>
            <a:r>
              <a:rPr lang="en-IN" sz="2400" dirty="0" err="1">
                <a:solidFill>
                  <a:schemeClr val="tx1"/>
                </a:solidFill>
              </a:rPr>
              <a:t>realloc</a:t>
            </a:r>
            <a:r>
              <a:rPr lang="en-IN" sz="2400" dirty="0">
                <a:solidFill>
                  <a:schemeClr val="tx1"/>
                </a:solidFill>
              </a:rPr>
              <a:t>(</a:t>
            </a:r>
            <a:r>
              <a:rPr lang="en-IN" sz="2400" dirty="0" err="1">
                <a:solidFill>
                  <a:schemeClr val="tx1"/>
                </a:solidFill>
              </a:rPr>
              <a:t>intP</a:t>
            </a:r>
            <a:r>
              <a:rPr lang="en-IN" sz="2400" dirty="0">
                <a:solidFill>
                  <a:schemeClr val="tx1"/>
                </a:solidFill>
              </a:rPr>
              <a:t>, 2*</a:t>
            </a:r>
            <a:r>
              <a:rPr lang="en-IN" sz="2400" dirty="0" err="1">
                <a:solidFill>
                  <a:schemeClr val="tx1"/>
                </a:solidFill>
              </a:rPr>
              <a:t>sizeof</a:t>
            </a:r>
            <a:r>
              <a:rPr lang="en-IN" sz="2400" dirty="0">
                <a:solidFill>
                  <a:schemeClr val="tx1"/>
                </a:solidFill>
              </a:rPr>
              <a:t>(</a:t>
            </a:r>
            <a:r>
              <a:rPr lang="en-IN" sz="2400" dirty="0" err="1">
                <a:solidFill>
                  <a:schemeClr val="tx1"/>
                </a:solidFill>
              </a:rPr>
              <a:t>intP</a:t>
            </a:r>
            <a:r>
              <a:rPr lang="en-IN" sz="2400" dirty="0">
                <a:solidFill>
                  <a:schemeClr val="tx1"/>
                </a:solidFill>
              </a:rPr>
              <a:t>)); </a:t>
            </a:r>
          </a:p>
          <a:p>
            <a:pPr marL="0" indent="0" algn="just">
              <a:lnSpc>
                <a:spcPct val="170000"/>
              </a:lnSpc>
            </a:pPr>
            <a:r>
              <a:rPr lang="en-IN" sz="2000" dirty="0" err="1"/>
              <a:t>intP</a:t>
            </a:r>
            <a:r>
              <a:rPr lang="en-IN" sz="2000" dirty="0"/>
              <a:t> may be different after a </a:t>
            </a:r>
            <a:r>
              <a:rPr lang="en-IN" sz="2000" dirty="0" err="1"/>
              <a:t>realloc</a:t>
            </a:r>
            <a:r>
              <a:rPr lang="en-IN" sz="2000" dirty="0"/>
              <a:t>!</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CA27DDB-B054-484C-AC98-1699C8D1E3E3}"/>
              </a:ext>
            </a:extLst>
          </p:cNvPr>
          <p:cNvPicPr>
            <a:picLocks noChangeAspect="1"/>
          </p:cNvPicPr>
          <p:nvPr/>
        </p:nvPicPr>
        <p:blipFill>
          <a:blip r:embed="rId2" cstate="print"/>
          <a:stretch>
            <a:fillRect/>
          </a:stretch>
        </p:blipFill>
        <p:spPr>
          <a:xfrm>
            <a:off x="981075" y="1366837"/>
            <a:ext cx="7181850" cy="4124325"/>
          </a:xfrm>
          <a:prstGeom prst="rect">
            <a:avLst/>
          </a:prstGeom>
        </p:spPr>
      </p:pic>
    </p:spTree>
    <p:extLst>
      <p:ext uri="{BB962C8B-B14F-4D97-AF65-F5344CB8AC3E}">
        <p14:creationId xmlns:p14="http://schemas.microsoft.com/office/powerpoint/2010/main" xmlns="" val="3856767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86766" cy="654032"/>
          </a:xfrm>
        </p:spPr>
        <p:txBody>
          <a:bodyPr/>
          <a:lstStyle/>
          <a:p>
            <a:r>
              <a:rPr lang="en-IN" b="1" dirty="0" err="1">
                <a:solidFill>
                  <a:schemeClr val="tx1"/>
                </a:solidFill>
              </a:rPr>
              <a:t>calloc</a:t>
            </a:r>
            <a:r>
              <a:rPr lang="en-IN" b="1" dirty="0">
                <a:solidFill>
                  <a:schemeClr val="tx1"/>
                </a:solidFill>
              </a:rPr>
              <a:t> vs. </a:t>
            </a:r>
            <a:r>
              <a:rPr lang="en-IN" b="1" dirty="0" err="1">
                <a:solidFill>
                  <a:schemeClr val="tx1"/>
                </a:solidFill>
              </a:rPr>
              <a:t>malloc</a:t>
            </a:r>
            <a:r>
              <a:rPr lang="en-IN" b="1" dirty="0">
                <a:solidFill>
                  <a:schemeClr val="tx1"/>
                </a:solidFill>
              </a:rPr>
              <a:t>: Differences</a:t>
            </a:r>
            <a:endParaRPr lang="en-IN" dirty="0">
              <a:solidFill>
                <a:schemeClr val="tx1"/>
              </a:solidFill>
            </a:endParaRPr>
          </a:p>
        </p:txBody>
      </p:sp>
      <p:sp>
        <p:nvSpPr>
          <p:cNvPr id="3" name="Content Placeholder 2"/>
          <p:cNvSpPr>
            <a:spLocks noGrp="1"/>
          </p:cNvSpPr>
          <p:nvPr>
            <p:ph sz="quarter" idx="1"/>
          </p:nvPr>
        </p:nvSpPr>
        <p:spPr>
          <a:xfrm>
            <a:off x="357158" y="1000108"/>
            <a:ext cx="8286808" cy="5516694"/>
          </a:xfrm>
        </p:spPr>
        <p:txBody>
          <a:bodyPr/>
          <a:lstStyle/>
          <a:p>
            <a:pPr marL="0" indent="0" algn="just">
              <a:lnSpc>
                <a:spcPct val="170000"/>
              </a:lnSpc>
            </a:pPr>
            <a:r>
              <a:rPr lang="en-IN" sz="2000" dirty="0">
                <a:latin typeface="Times New Roman" pitchFamily="18" charset="0"/>
                <a:cs typeface="Times New Roman" pitchFamily="18" charset="0"/>
              </a:rPr>
              <a:t>The </a:t>
            </a:r>
            <a:r>
              <a:rPr lang="en-IN" sz="2000" dirty="0" err="1">
                <a:latin typeface="Times New Roman" pitchFamily="18" charset="0"/>
                <a:cs typeface="Times New Roman" pitchFamily="18" charset="0"/>
              </a:rPr>
              <a:t>calloc</a:t>
            </a:r>
            <a:r>
              <a:rPr lang="en-IN" sz="2000" dirty="0">
                <a:latin typeface="Times New Roman" pitchFamily="18" charset="0"/>
                <a:cs typeface="Times New Roman" pitchFamily="18" charset="0"/>
              </a:rPr>
              <a:t> function is generally more suitable and efficient than that of the </a:t>
            </a:r>
            <a:r>
              <a:rPr lang="en-IN" sz="2000" dirty="0" err="1">
                <a:latin typeface="Times New Roman" pitchFamily="18" charset="0"/>
                <a:cs typeface="Times New Roman" pitchFamily="18" charset="0"/>
              </a:rPr>
              <a:t>malloc</a:t>
            </a:r>
            <a:r>
              <a:rPr lang="en-IN" sz="2000" dirty="0">
                <a:latin typeface="Times New Roman" pitchFamily="18" charset="0"/>
                <a:cs typeface="Times New Roman" pitchFamily="18" charset="0"/>
              </a:rPr>
              <a:t> function. </a:t>
            </a:r>
          </a:p>
          <a:p>
            <a:pPr marL="0" indent="0" algn="just">
              <a:lnSpc>
                <a:spcPct val="170000"/>
              </a:lnSpc>
            </a:pPr>
            <a:r>
              <a:rPr lang="en-IN" sz="2000" dirty="0">
                <a:latin typeface="Times New Roman" pitchFamily="18" charset="0"/>
                <a:cs typeface="Times New Roman" pitchFamily="18" charset="0"/>
              </a:rPr>
              <a:t>While both the functions are used to allocate memory space, </a:t>
            </a:r>
            <a:r>
              <a:rPr lang="en-IN" sz="2000" dirty="0" err="1">
                <a:latin typeface="Times New Roman" pitchFamily="18" charset="0"/>
                <a:cs typeface="Times New Roman" pitchFamily="18" charset="0"/>
              </a:rPr>
              <a:t>calloc</a:t>
            </a:r>
            <a:r>
              <a:rPr lang="en-IN" sz="2000" dirty="0">
                <a:latin typeface="Times New Roman" pitchFamily="18" charset="0"/>
                <a:cs typeface="Times New Roman" pitchFamily="18" charset="0"/>
              </a:rPr>
              <a:t> can allocate multiple blocks at a single time. You don't have to request for a memory block every time. </a:t>
            </a:r>
          </a:p>
          <a:p>
            <a:pPr marL="0" indent="0" algn="just">
              <a:lnSpc>
                <a:spcPct val="170000"/>
              </a:lnSpc>
            </a:pPr>
            <a:r>
              <a:rPr lang="en-IN" sz="2000" dirty="0">
                <a:latin typeface="Times New Roman" pitchFamily="18" charset="0"/>
                <a:cs typeface="Times New Roman" pitchFamily="18" charset="0"/>
              </a:rPr>
              <a:t>The </a:t>
            </a:r>
            <a:r>
              <a:rPr lang="en-IN" sz="2000" dirty="0" err="1">
                <a:latin typeface="Times New Roman" pitchFamily="18" charset="0"/>
                <a:cs typeface="Times New Roman" pitchFamily="18" charset="0"/>
              </a:rPr>
              <a:t>calloc</a:t>
            </a:r>
            <a:r>
              <a:rPr lang="en-IN" sz="2000" dirty="0">
                <a:latin typeface="Times New Roman" pitchFamily="18" charset="0"/>
                <a:cs typeface="Times New Roman" pitchFamily="18" charset="0"/>
              </a:rPr>
              <a:t> function is used in complex data structures which require larger memory space.</a:t>
            </a:r>
          </a:p>
          <a:p>
            <a:pPr marL="0" indent="0" algn="just">
              <a:lnSpc>
                <a:spcPct val="170000"/>
              </a:lnSpc>
            </a:pPr>
            <a:r>
              <a:rPr lang="en-IN" sz="2000" dirty="0">
                <a:latin typeface="Times New Roman" pitchFamily="18" charset="0"/>
                <a:cs typeface="Times New Roman" pitchFamily="18" charset="0"/>
              </a:rPr>
              <a:t>The memory block allocated by a </a:t>
            </a:r>
            <a:r>
              <a:rPr lang="en-IN" sz="2000" dirty="0" err="1">
                <a:latin typeface="Times New Roman" pitchFamily="18" charset="0"/>
                <a:cs typeface="Times New Roman" pitchFamily="18" charset="0"/>
              </a:rPr>
              <a:t>calloc</a:t>
            </a:r>
            <a:r>
              <a:rPr lang="en-IN" sz="2000" dirty="0">
                <a:latin typeface="Times New Roman" pitchFamily="18" charset="0"/>
                <a:cs typeface="Times New Roman" pitchFamily="18" charset="0"/>
              </a:rPr>
              <a:t> function is always initialized to zero while in </a:t>
            </a:r>
            <a:r>
              <a:rPr lang="en-IN" sz="2000" dirty="0" err="1">
                <a:latin typeface="Times New Roman" pitchFamily="18" charset="0"/>
                <a:cs typeface="Times New Roman" pitchFamily="18" charset="0"/>
              </a:rPr>
              <a:t>malloc</a:t>
            </a:r>
            <a:r>
              <a:rPr lang="en-IN" sz="2000" dirty="0">
                <a:latin typeface="Times New Roman" pitchFamily="18" charset="0"/>
                <a:cs typeface="Times New Roman" pitchFamily="18" charset="0"/>
              </a:rPr>
              <a:t> it always contains a garbage value.</a:t>
            </a:r>
          </a:p>
          <a:p>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86766" cy="654032"/>
          </a:xfrm>
        </p:spPr>
        <p:txBody>
          <a:bodyPr/>
          <a:lstStyle/>
          <a:p>
            <a:r>
              <a:rPr lang="en-IN" b="1" dirty="0" err="1">
                <a:solidFill>
                  <a:schemeClr val="tx1"/>
                </a:solidFill>
              </a:rPr>
              <a:t>calloc</a:t>
            </a:r>
            <a:r>
              <a:rPr lang="en-IN" b="1" dirty="0">
                <a:solidFill>
                  <a:schemeClr val="tx1"/>
                </a:solidFill>
              </a:rPr>
              <a:t> vs. </a:t>
            </a:r>
            <a:r>
              <a:rPr lang="en-IN" b="1" dirty="0" err="1">
                <a:solidFill>
                  <a:schemeClr val="tx1"/>
                </a:solidFill>
              </a:rPr>
              <a:t>malloc</a:t>
            </a:r>
            <a:r>
              <a:rPr lang="en-IN" b="1" dirty="0">
                <a:solidFill>
                  <a:schemeClr val="tx1"/>
                </a:solidFill>
              </a:rPr>
              <a:t>: Differences</a:t>
            </a:r>
            <a:endParaRPr lang="en-IN" dirty="0">
              <a:solidFill>
                <a:schemeClr val="tx1"/>
              </a:solidFill>
            </a:endParaRPr>
          </a:p>
        </p:txBody>
      </p:sp>
      <p:graphicFrame>
        <p:nvGraphicFramePr>
          <p:cNvPr id="5" name="Content Placeholder 4"/>
          <p:cNvGraphicFramePr>
            <a:graphicFrameLocks noGrp="1"/>
          </p:cNvGraphicFramePr>
          <p:nvPr>
            <p:ph sz="quarter" idx="1"/>
          </p:nvPr>
        </p:nvGraphicFramePr>
        <p:xfrm>
          <a:off x="214282" y="1000125"/>
          <a:ext cx="8429656" cy="4800600"/>
        </p:xfrm>
        <a:graphic>
          <a:graphicData uri="http://schemas.openxmlformats.org/drawingml/2006/table">
            <a:tbl>
              <a:tblPr firstRow="1" bandRow="1">
                <a:tableStyleId>{5C22544A-7EE6-4342-B048-85BDC9FD1C3A}</a:tableStyleId>
              </a:tblPr>
              <a:tblGrid>
                <a:gridCol w="4214828">
                  <a:extLst>
                    <a:ext uri="{9D8B030D-6E8A-4147-A177-3AD203B41FA5}">
                      <a16:colId xmlns:a16="http://schemas.microsoft.com/office/drawing/2014/main" xmlns="" val="20000"/>
                    </a:ext>
                  </a:extLst>
                </a:gridCol>
                <a:gridCol w="4214828">
                  <a:extLst>
                    <a:ext uri="{9D8B030D-6E8A-4147-A177-3AD203B41FA5}">
                      <a16:colId xmlns:a16="http://schemas.microsoft.com/office/drawing/2014/main" xmlns="" val="20001"/>
                    </a:ext>
                  </a:extLst>
                </a:gridCol>
              </a:tblGrid>
              <a:tr h="370840">
                <a:tc>
                  <a:txBody>
                    <a:bodyPr/>
                    <a:lstStyle/>
                    <a:p>
                      <a:pPr algn="l" fontAlgn="base"/>
                      <a:r>
                        <a:rPr lang="en-IN" sz="2000" dirty="0" err="1">
                          <a:latin typeface="Times New Roman" pitchFamily="18" charset="0"/>
                          <a:cs typeface="Times New Roman" pitchFamily="18" charset="0"/>
                        </a:rPr>
                        <a:t>malloc</a:t>
                      </a:r>
                      <a:r>
                        <a:rPr lang="en-IN" sz="2000" dirty="0">
                          <a:latin typeface="Times New Roman" pitchFamily="18" charset="0"/>
                          <a:cs typeface="Times New Roman" pitchFamily="18" charset="0"/>
                        </a:rPr>
                        <a:t>()</a:t>
                      </a:r>
                    </a:p>
                  </a:txBody>
                  <a:tcPr marL="142875" marR="142875" marT="66675" marB="66675" anchor="ctr"/>
                </a:tc>
                <a:tc>
                  <a:txBody>
                    <a:bodyPr/>
                    <a:lstStyle/>
                    <a:p>
                      <a:pPr algn="l" fontAlgn="base"/>
                      <a:r>
                        <a:rPr lang="en-IN" sz="2000" dirty="0" err="1">
                          <a:latin typeface="Times New Roman" pitchFamily="18" charset="0"/>
                          <a:cs typeface="Times New Roman" pitchFamily="18" charset="0"/>
                        </a:rPr>
                        <a:t>calloc</a:t>
                      </a:r>
                      <a:r>
                        <a:rPr lang="en-IN" sz="2000" dirty="0">
                          <a:latin typeface="Times New Roman" pitchFamily="18" charset="0"/>
                          <a:cs typeface="Times New Roman" pitchFamily="18" charset="0"/>
                        </a:rPr>
                        <a:t>()</a:t>
                      </a:r>
                    </a:p>
                  </a:txBody>
                  <a:tcPr marL="142875" marR="142875" marT="66675" marB="66675" anchor="ctr"/>
                </a:tc>
                <a:extLst>
                  <a:ext uri="{0D108BD9-81ED-4DB2-BD59-A6C34878D82A}">
                    <a16:rowId xmlns:a16="http://schemas.microsoft.com/office/drawing/2014/main" xmlns="" val="10000"/>
                  </a:ext>
                </a:extLst>
              </a:tr>
              <a:tr h="370840">
                <a:tc>
                  <a:txBody>
                    <a:bodyPr/>
                    <a:lstStyle/>
                    <a:p>
                      <a:pPr algn="l" fontAlgn="base"/>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ptr</a:t>
                      </a:r>
                      <a:r>
                        <a:rPr lang="en-IN" sz="2000" dirty="0">
                          <a:latin typeface="Times New Roman" pitchFamily="18" charset="0"/>
                          <a:cs typeface="Times New Roman" pitchFamily="18" charset="0"/>
                        </a:rPr>
                        <a:t>;</a:t>
                      </a:r>
                    </a:p>
                    <a:p>
                      <a:pPr algn="l" fontAlgn="base"/>
                      <a:r>
                        <a:rPr lang="en-IN" sz="2000" dirty="0" err="1">
                          <a:latin typeface="Times New Roman" pitchFamily="18" charset="0"/>
                          <a:cs typeface="Times New Roman" pitchFamily="18" charset="0"/>
                        </a:rPr>
                        <a:t>ptr</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malloc</a:t>
                      </a:r>
                      <a:r>
                        <a:rPr lang="en-IN" sz="2000" dirty="0">
                          <a:latin typeface="Times New Roman" pitchFamily="18" charset="0"/>
                          <a:cs typeface="Times New Roman" pitchFamily="18" charset="0"/>
                        </a:rPr>
                        <a:t>( 20 * </a:t>
                      </a:r>
                      <a:r>
                        <a:rPr lang="en-IN" sz="2000" dirty="0" err="1">
                          <a:latin typeface="Times New Roman" pitchFamily="18" charset="0"/>
                          <a:cs typeface="Times New Roman" pitchFamily="18" charset="0"/>
                        </a:rPr>
                        <a:t>sizeof</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p>
                    <a:p>
                      <a:pPr algn="l" fontAlgn="base"/>
                      <a:r>
                        <a:rPr lang="en-IN" sz="2000" dirty="0">
                          <a:latin typeface="Times New Roman" pitchFamily="18" charset="0"/>
                          <a:cs typeface="Times New Roman" pitchFamily="18" charset="0"/>
                        </a:rPr>
                        <a:t>For the above, 20*4 bytes of memory only allocated in one block.</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Total = 80 bytes</a:t>
                      </a:r>
                    </a:p>
                  </a:txBody>
                  <a:tcPr marL="142875" marR="142875" marT="66675" marB="66675" anchor="ctr"/>
                </a:tc>
                <a:tc>
                  <a:txBody>
                    <a:bodyPr/>
                    <a:lstStyle/>
                    <a:p>
                      <a:pPr algn="l" fontAlgn="base"/>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ptr</a:t>
                      </a:r>
                      <a:r>
                        <a:rPr lang="en-IN" sz="2000">
                          <a:latin typeface="Times New Roman" pitchFamily="18" charset="0"/>
                          <a:cs typeface="Times New Roman" pitchFamily="18" charset="0"/>
                        </a:rPr>
                        <a:t>;</a:t>
                      </a:r>
                    </a:p>
                    <a:p>
                      <a:pPr algn="l" fontAlgn="base"/>
                      <a:r>
                        <a:rPr lang="en-IN" sz="2000">
                          <a:latin typeface="Times New Roman" pitchFamily="18" charset="0"/>
                          <a:cs typeface="Times New Roman" pitchFamily="18" charset="0"/>
                        </a:rPr>
                        <a:t>Ptr</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calloc</a:t>
                      </a:r>
                      <a:r>
                        <a:rPr lang="en-IN" sz="2000" dirty="0">
                          <a:latin typeface="Times New Roman" pitchFamily="18" charset="0"/>
                          <a:cs typeface="Times New Roman" pitchFamily="18" charset="0"/>
                        </a:rPr>
                        <a:t>( 20, 20 * </a:t>
                      </a:r>
                      <a:r>
                        <a:rPr lang="en-IN" sz="2000" dirty="0" err="1">
                          <a:latin typeface="Times New Roman" pitchFamily="18" charset="0"/>
                          <a:cs typeface="Times New Roman" pitchFamily="18" charset="0"/>
                        </a:rPr>
                        <a:t>sizeof</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p>
                    <a:p>
                      <a:pPr algn="l" fontAlgn="base"/>
                      <a:r>
                        <a:rPr lang="en-IN" sz="2000" dirty="0">
                          <a:latin typeface="Times New Roman" pitchFamily="18" charset="0"/>
                          <a:cs typeface="Times New Roman" pitchFamily="18" charset="0"/>
                        </a:rPr>
                        <a:t>For the above, 20 blocks of memory will be created and each contains 20*4 bytes of memory.</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Total = 1600 bytes</a:t>
                      </a:r>
                    </a:p>
                  </a:txBody>
                  <a:tcPr marL="142875" marR="142875" marT="66675" marB="66675" anchor="ctr"/>
                </a:tc>
                <a:extLst>
                  <a:ext uri="{0D108BD9-81ED-4DB2-BD59-A6C34878D82A}">
                    <a16:rowId xmlns:a16="http://schemas.microsoft.com/office/drawing/2014/main" xmlns="" val="10001"/>
                  </a:ext>
                </a:extLst>
              </a:tr>
              <a:tr h="370840">
                <a:tc>
                  <a:txBody>
                    <a:bodyPr/>
                    <a:lstStyle/>
                    <a:p>
                      <a:pPr algn="l" fontAlgn="base"/>
                      <a:r>
                        <a:rPr lang="en-IN" sz="2000">
                          <a:latin typeface="Times New Roman" pitchFamily="18" charset="0"/>
                          <a:cs typeface="Times New Roman" pitchFamily="18" charset="0"/>
                        </a:rPr>
                        <a:t>malloc () doesn’t initializes the allocated memory. It contains garbage values</a:t>
                      </a:r>
                    </a:p>
                  </a:txBody>
                  <a:tcPr marL="142875" marR="142875" marT="66675" marB="66675" anchor="ctr"/>
                </a:tc>
                <a:tc>
                  <a:txBody>
                    <a:bodyPr/>
                    <a:lstStyle/>
                    <a:p>
                      <a:pPr algn="l" fontAlgn="base"/>
                      <a:r>
                        <a:rPr lang="en-IN" sz="2000">
                          <a:latin typeface="Times New Roman" pitchFamily="18" charset="0"/>
                          <a:cs typeface="Times New Roman" pitchFamily="18" charset="0"/>
                        </a:rPr>
                        <a:t>calloc () initializes the allocated memory to zero</a:t>
                      </a:r>
                    </a:p>
                  </a:txBody>
                  <a:tcPr marL="142875" marR="142875" marT="66675" marB="66675" anchor="ctr"/>
                </a:tc>
                <a:extLst>
                  <a:ext uri="{0D108BD9-81ED-4DB2-BD59-A6C34878D82A}">
                    <a16:rowId xmlns:a16="http://schemas.microsoft.com/office/drawing/2014/main" xmlns="" val="10002"/>
                  </a:ext>
                </a:extLst>
              </a:tr>
              <a:tr h="370840">
                <a:tc>
                  <a:txBody>
                    <a:bodyPr/>
                    <a:lstStyle/>
                    <a:p>
                      <a:pPr algn="l" fontAlgn="base"/>
                      <a:r>
                        <a:rPr lang="en-IN" sz="2000" dirty="0">
                          <a:latin typeface="Times New Roman" pitchFamily="18" charset="0"/>
                          <a:cs typeface="Times New Roman" pitchFamily="18" charset="0"/>
                        </a:rPr>
                        <a:t>type cast must be done since this function returns</a:t>
                      </a:r>
                    </a:p>
                    <a:p>
                      <a:pPr algn="l" fontAlgn="base"/>
                      <a:r>
                        <a:rPr lang="en-IN" sz="2000" dirty="0">
                          <a:latin typeface="Times New Roman" pitchFamily="18" charset="0"/>
                          <a:cs typeface="Times New Roman" pitchFamily="18" charset="0"/>
                        </a:rPr>
                        <a:t>void pointer </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ptr</a:t>
                      </a:r>
                      <a:r>
                        <a:rPr lang="en-IN" sz="2000" dirty="0">
                          <a:latin typeface="Times New Roman" pitchFamily="18" charset="0"/>
                          <a:cs typeface="Times New Roman" pitchFamily="18" charset="0"/>
                        </a:rPr>
                        <a:t>;</a:t>
                      </a:r>
                    </a:p>
                    <a:p>
                      <a:pPr algn="l" fontAlgn="base"/>
                      <a:r>
                        <a:rPr lang="en-IN" sz="2000" dirty="0" err="1">
                          <a:latin typeface="Times New Roman" pitchFamily="18" charset="0"/>
                          <a:cs typeface="Times New Roman" pitchFamily="18" charset="0"/>
                        </a:rPr>
                        <a:t>ptr</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malloc</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sizeof</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)*20 );</a:t>
                      </a:r>
                    </a:p>
                  </a:txBody>
                  <a:tcPr marL="142875" marR="142875" marT="66675" marB="66675" anchor="ctr"/>
                </a:tc>
                <a:tc>
                  <a:txBody>
                    <a:bodyPr/>
                    <a:lstStyle/>
                    <a:p>
                      <a:pPr algn="l" fontAlgn="base"/>
                      <a:r>
                        <a:rPr lang="en-IN" sz="2000" dirty="0">
                          <a:latin typeface="Times New Roman" pitchFamily="18" charset="0"/>
                          <a:cs typeface="Times New Roman" pitchFamily="18" charset="0"/>
                        </a:rPr>
                        <a:t>Same as </a:t>
                      </a:r>
                      <a:r>
                        <a:rPr lang="en-IN" sz="2000" dirty="0" err="1">
                          <a:latin typeface="Times New Roman" pitchFamily="18" charset="0"/>
                          <a:cs typeface="Times New Roman" pitchFamily="18" charset="0"/>
                        </a:rPr>
                        <a:t>malloc</a:t>
                      </a:r>
                      <a:r>
                        <a:rPr lang="en-IN" sz="2000" dirty="0">
                          <a:latin typeface="Times New Roman" pitchFamily="18" charset="0"/>
                          <a:cs typeface="Times New Roman" pitchFamily="18" charset="0"/>
                        </a:rPr>
                        <a:t> () function</a:t>
                      </a:r>
                    </a:p>
                    <a:p>
                      <a:pPr algn="l" fontAlgn="base"/>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ptr;ptr</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calloc</a:t>
                      </a:r>
                      <a:r>
                        <a:rPr lang="en-IN" sz="2000" dirty="0">
                          <a:latin typeface="Times New Roman" pitchFamily="18" charset="0"/>
                          <a:cs typeface="Times New Roman" pitchFamily="18" charset="0"/>
                        </a:rPr>
                        <a:t>( 20, 20 * </a:t>
                      </a:r>
                      <a:r>
                        <a:rPr lang="en-IN" sz="2000" dirty="0" err="1">
                          <a:latin typeface="Times New Roman" pitchFamily="18" charset="0"/>
                          <a:cs typeface="Times New Roman" pitchFamily="18" charset="0"/>
                        </a:rPr>
                        <a:t>sizeof</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p>
                  </a:txBody>
                  <a:tcPr marL="142875" marR="142875" marT="66675" marB="66675" anchor="ctr"/>
                </a:tc>
                <a:extLst>
                  <a:ext uri="{0D108BD9-81ED-4DB2-BD59-A6C34878D82A}">
                    <a16:rowId xmlns:a16="http://schemas.microsoft.com/office/drawing/2014/main" xmlns="" val="10003"/>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11156"/>
          </a:xfrm>
        </p:spPr>
        <p:txBody>
          <a:bodyPr>
            <a:normAutofit fontScale="90000"/>
          </a:bodyPr>
          <a:lstStyle/>
          <a:p>
            <a:r>
              <a:rPr lang="en-IN" dirty="0">
                <a:solidFill>
                  <a:schemeClr val="tx1"/>
                </a:solidFill>
              </a:rPr>
              <a:t>Memory leak</a:t>
            </a:r>
          </a:p>
        </p:txBody>
      </p:sp>
      <p:sp>
        <p:nvSpPr>
          <p:cNvPr id="3" name="Content Placeholder 2"/>
          <p:cNvSpPr>
            <a:spLocks noGrp="1"/>
          </p:cNvSpPr>
          <p:nvPr>
            <p:ph sz="quarter" idx="1"/>
          </p:nvPr>
        </p:nvSpPr>
        <p:spPr>
          <a:xfrm>
            <a:off x="214282" y="714356"/>
            <a:ext cx="8429684" cy="2643206"/>
          </a:xfrm>
        </p:spPr>
        <p:txBody>
          <a:bodyPr>
            <a:noAutofit/>
          </a:bodyPr>
          <a:lstStyle/>
          <a:p>
            <a:pPr marL="0" indent="0" algn="just">
              <a:lnSpc>
                <a:spcPct val="170000"/>
              </a:lnSpc>
            </a:pPr>
            <a:r>
              <a:rPr lang="en-IN" sz="2000" dirty="0">
                <a:latin typeface="Times New Roman" pitchFamily="18" charset="0"/>
                <a:cs typeface="Times New Roman" pitchFamily="18" charset="0"/>
              </a:rPr>
              <a:t>Memory leaks refer to memory that has been allocated by an application, but not properly released back once that memory is no longer needed. </a:t>
            </a:r>
          </a:p>
          <a:p>
            <a:pPr marL="0" indent="0" algn="just">
              <a:lnSpc>
                <a:spcPct val="170000"/>
              </a:lnSpc>
            </a:pPr>
            <a:r>
              <a:rPr lang="en-IN" sz="2000" dirty="0">
                <a:latin typeface="Times New Roman" pitchFamily="18" charset="0"/>
                <a:cs typeface="Times New Roman" pitchFamily="18" charset="0"/>
              </a:rPr>
              <a:t>Many systems have multiple applications running on their systems and programming errors usually result in “memory leaks”. </a:t>
            </a:r>
          </a:p>
          <a:p>
            <a:pPr marL="0" indent="0" algn="just">
              <a:lnSpc>
                <a:spcPct val="170000"/>
              </a:lnSpc>
            </a:pPr>
            <a:r>
              <a:rPr lang="en-IN" sz="2000" dirty="0">
                <a:latin typeface="Times New Roman" pitchFamily="18" charset="0"/>
                <a:cs typeface="Times New Roman" pitchFamily="18" charset="0"/>
              </a:rPr>
              <a:t>Memory leaks may not affect the functionality of the application, but left unattended in a system, memory leaks can cause the machine to crash.</a:t>
            </a:r>
          </a:p>
          <a:p>
            <a:pPr marL="0" indent="0" algn="just">
              <a:lnSpc>
                <a:spcPct val="170000"/>
              </a:lnSpc>
            </a:pPr>
            <a:r>
              <a:rPr lang="en-IN" sz="2000" dirty="0">
                <a:latin typeface="Times New Roman" pitchFamily="18" charset="0"/>
                <a:cs typeface="Times New Roman" pitchFamily="18" charset="0"/>
              </a:rPr>
              <a:t> This is why, servers restart often to avoid them to from going down. Programmers typically allocate memory and then somehow may lose the reference to that memory block.</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11156"/>
          </a:xfrm>
        </p:spPr>
        <p:txBody>
          <a:bodyPr>
            <a:normAutofit fontScale="90000"/>
          </a:bodyPr>
          <a:lstStyle/>
          <a:p>
            <a:r>
              <a:rPr lang="en-IN" dirty="0">
                <a:solidFill>
                  <a:schemeClr val="tx1"/>
                </a:solidFill>
              </a:rPr>
              <a:t>Memory leak</a:t>
            </a:r>
          </a:p>
        </p:txBody>
      </p:sp>
      <p:sp>
        <p:nvSpPr>
          <p:cNvPr id="3" name="Content Placeholder 2"/>
          <p:cNvSpPr>
            <a:spLocks noGrp="1"/>
          </p:cNvSpPr>
          <p:nvPr>
            <p:ph sz="quarter" idx="1"/>
          </p:nvPr>
        </p:nvSpPr>
        <p:spPr>
          <a:xfrm>
            <a:off x="214282" y="908720"/>
            <a:ext cx="8429684" cy="2448842"/>
          </a:xfrm>
        </p:spPr>
        <p:txBody>
          <a:bodyPr>
            <a:noAutofit/>
          </a:bodyPr>
          <a:lstStyle/>
          <a:p>
            <a:pPr marL="0" indent="0" algn="just">
              <a:lnSpc>
                <a:spcPct val="170000"/>
              </a:lnSpc>
            </a:pPr>
            <a:r>
              <a:rPr lang="en-IN" sz="2000" dirty="0">
                <a:latin typeface="Times New Roman" pitchFamily="18" charset="0"/>
                <a:cs typeface="Times New Roman" pitchFamily="18" charset="0"/>
              </a:rPr>
              <a:t>If </a:t>
            </a:r>
            <a:r>
              <a:rPr lang="en-IN" sz="2000" dirty="0" err="1">
                <a:latin typeface="Times New Roman" pitchFamily="18" charset="0"/>
                <a:cs typeface="Times New Roman" pitchFamily="18" charset="0"/>
              </a:rPr>
              <a:t>malloc’ed</a:t>
            </a:r>
            <a:r>
              <a:rPr lang="en-IN" sz="2000" dirty="0">
                <a:latin typeface="Times New Roman" pitchFamily="18" charset="0"/>
                <a:cs typeface="Times New Roman" pitchFamily="18" charset="0"/>
              </a:rPr>
              <a:t> memory is not </a:t>
            </a:r>
            <a:r>
              <a:rPr lang="en-IN" sz="2000" dirty="0" err="1">
                <a:latin typeface="Times New Roman" pitchFamily="18" charset="0"/>
                <a:cs typeface="Times New Roman" pitchFamily="18" charset="0"/>
              </a:rPr>
              <a:t>free’ed</a:t>
            </a:r>
            <a:r>
              <a:rPr lang="en-IN" sz="2000" dirty="0">
                <a:latin typeface="Times New Roman" pitchFamily="18" charset="0"/>
                <a:cs typeface="Times New Roman" pitchFamily="18" charset="0"/>
              </a:rPr>
              <a:t>, then the OS will “leak memory” </a:t>
            </a:r>
          </a:p>
          <a:p>
            <a:pPr marL="0" indent="0" algn="just">
              <a:lnSpc>
                <a:spcPct val="170000"/>
              </a:lnSpc>
            </a:pPr>
            <a:r>
              <a:rPr lang="en-IN" sz="2000" dirty="0">
                <a:latin typeface="Times New Roman" pitchFamily="18" charset="0"/>
                <a:cs typeface="Times New Roman" pitchFamily="18" charset="0"/>
              </a:rPr>
              <a:t>This means that memory is allocated to the program but not returned to the OS when it is finished using it </a:t>
            </a:r>
          </a:p>
          <a:p>
            <a:pPr marL="0" indent="0" algn="just">
              <a:lnSpc>
                <a:spcPct val="170000"/>
              </a:lnSpc>
            </a:pPr>
            <a:r>
              <a:rPr lang="en-IN" sz="2000" dirty="0">
                <a:latin typeface="Times New Roman" pitchFamily="18" charset="0"/>
                <a:cs typeface="Times New Roman" pitchFamily="18" charset="0"/>
              </a:rPr>
              <a:t>The program </a:t>
            </a:r>
            <a:r>
              <a:rPr lang="en-IN" sz="2000" dirty="0" err="1">
                <a:latin typeface="Times New Roman" pitchFamily="18" charset="0"/>
                <a:cs typeface="Times New Roman" pitchFamily="18" charset="0"/>
              </a:rPr>
              <a:t>program</a:t>
            </a:r>
            <a:r>
              <a:rPr lang="en-IN" sz="2000" dirty="0">
                <a:latin typeface="Times New Roman" pitchFamily="18" charset="0"/>
                <a:cs typeface="Times New Roman" pitchFamily="18" charset="0"/>
              </a:rPr>
              <a:t> therefore </a:t>
            </a:r>
            <a:r>
              <a:rPr lang="en-IN" sz="2000" dirty="0" err="1">
                <a:latin typeface="Times New Roman" pitchFamily="18" charset="0"/>
                <a:cs typeface="Times New Roman" pitchFamily="18" charset="0"/>
              </a:rPr>
              <a:t>therefore</a:t>
            </a:r>
            <a:r>
              <a:rPr lang="en-IN" sz="2000" dirty="0">
                <a:latin typeface="Times New Roman" pitchFamily="18" charset="0"/>
                <a:cs typeface="Times New Roman" pitchFamily="18" charset="0"/>
              </a:rPr>
              <a:t> grows larger over time and  eventually runs out of memory! </a:t>
            </a:r>
          </a:p>
        </p:txBody>
      </p:sp>
      <p:pic>
        <p:nvPicPr>
          <p:cNvPr id="2050" name="Picture 2"/>
          <p:cNvPicPr>
            <a:picLocks noChangeAspect="1" noChangeArrowheads="1"/>
          </p:cNvPicPr>
          <p:nvPr/>
        </p:nvPicPr>
        <p:blipFill>
          <a:blip r:embed="rId2" cstate="print"/>
          <a:srcRect/>
          <a:stretch>
            <a:fillRect/>
          </a:stretch>
        </p:blipFill>
        <p:spPr bwMode="auto">
          <a:xfrm>
            <a:off x="285720" y="3933056"/>
            <a:ext cx="8448675" cy="278323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15328" cy="654032"/>
          </a:xfrm>
        </p:spPr>
        <p:txBody>
          <a:bodyPr>
            <a:normAutofit/>
          </a:bodyPr>
          <a:lstStyle/>
          <a:p>
            <a:r>
              <a:rPr lang="en-IN" dirty="0">
                <a:solidFill>
                  <a:schemeClr val="tx1"/>
                </a:solidFill>
              </a:rPr>
              <a:t>Initializing a multidimensional array</a:t>
            </a:r>
          </a:p>
        </p:txBody>
      </p:sp>
      <p:sp>
        <p:nvSpPr>
          <p:cNvPr id="3" name="Content Placeholder 2"/>
          <p:cNvSpPr>
            <a:spLocks noGrp="1"/>
          </p:cNvSpPr>
          <p:nvPr>
            <p:ph idx="1"/>
          </p:nvPr>
        </p:nvSpPr>
        <p:spPr>
          <a:xfrm>
            <a:off x="457200" y="928670"/>
            <a:ext cx="8043890" cy="5545282"/>
          </a:xfrm>
        </p:spPr>
        <p:txBody>
          <a:bodyPr>
            <a:normAutofit/>
          </a:bodyPr>
          <a:lstStyle/>
          <a:p>
            <a:r>
              <a:rPr lang="en-IN" b="1" dirty="0"/>
              <a:t>Initialization of a 2d array</a:t>
            </a:r>
          </a:p>
          <a:p>
            <a:r>
              <a:rPr lang="en-IN" dirty="0"/>
              <a:t>// Different ways to initialize two-dimensional array</a:t>
            </a:r>
          </a:p>
          <a:p>
            <a:pPr>
              <a:buNone/>
            </a:pPr>
            <a:r>
              <a:rPr lang="en-IN" b="1" dirty="0" err="1"/>
              <a:t>int</a:t>
            </a:r>
            <a:r>
              <a:rPr lang="en-IN" b="1" dirty="0"/>
              <a:t> c[2][3] = {{1, 3, 0}, {-1, 5, 9}}; </a:t>
            </a:r>
          </a:p>
          <a:p>
            <a:pPr>
              <a:buNone/>
            </a:pPr>
            <a:r>
              <a:rPr lang="en-IN" b="1" dirty="0" err="1"/>
              <a:t>int</a:t>
            </a:r>
            <a:r>
              <a:rPr lang="en-IN" b="1" dirty="0"/>
              <a:t> c[][3] = {{1, 3, 0}, {-1, 5, 9}}; </a:t>
            </a:r>
          </a:p>
          <a:p>
            <a:pPr>
              <a:buNone/>
            </a:pPr>
            <a:r>
              <a:rPr lang="en-IN" b="1" dirty="0" err="1"/>
              <a:t>int</a:t>
            </a:r>
            <a:r>
              <a:rPr lang="en-IN" b="1" dirty="0"/>
              <a:t> c[2][3] = {1, 3, 0, -1, 5, 9};</a:t>
            </a:r>
          </a:p>
          <a:p>
            <a:pPr>
              <a:buNone/>
            </a:pPr>
            <a:endParaRPr lang="en-IN" b="1" dirty="0"/>
          </a:p>
          <a:p>
            <a:r>
              <a:rPr lang="en-IN" b="1" dirty="0"/>
              <a:t>Initialization of a 3d array</a:t>
            </a:r>
          </a:p>
          <a:p>
            <a:r>
              <a:rPr lang="en-IN" dirty="0"/>
              <a:t>You can initialize a three-dimensional array in a similar way like a two-dimensional array. </a:t>
            </a:r>
          </a:p>
          <a:p>
            <a:pPr>
              <a:buNone/>
            </a:pPr>
            <a:r>
              <a:rPr lang="en-IN" b="1" dirty="0" err="1"/>
              <a:t>int</a:t>
            </a:r>
            <a:r>
              <a:rPr lang="en-IN" b="1" dirty="0"/>
              <a:t> test[2][3][4] = </a:t>
            </a:r>
          </a:p>
          <a:p>
            <a:pPr>
              <a:buNone/>
            </a:pPr>
            <a:r>
              <a:rPr lang="en-IN" b="1" dirty="0"/>
              <a:t>{ {{3, 4, 2, 3}, {0, -3, 9, 11}, {23, 12, 23, 2}}, </a:t>
            </a:r>
          </a:p>
          <a:p>
            <a:pPr>
              <a:buNone/>
            </a:pPr>
            <a:r>
              <a:rPr lang="en-IN" b="1" dirty="0"/>
              <a:t>{{13, 4, 56, 3}, {5, 9, 3, 5}, {3, 1, 4, 9}}};</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598" y="548680"/>
            <a:ext cx="6770713" cy="5492683"/>
          </a:xfrm>
        </p:spPr>
        <p:txBody>
          <a:bodyPr>
            <a:normAutofit/>
          </a:bodyPr>
          <a:lstStyle/>
          <a:p>
            <a:pPr marL="0" indent="0" fontAlgn="base">
              <a:buNone/>
            </a:pPr>
            <a:r>
              <a:rPr lang="en-IN" b="1" dirty="0"/>
              <a:t>Advantages of Dynamic memory allocation</a:t>
            </a:r>
          </a:p>
          <a:p>
            <a:pPr fontAlgn="base"/>
            <a:r>
              <a:rPr lang="en-IN" dirty="0"/>
              <a:t>Data structures can grow and shrink according to the requirement.</a:t>
            </a:r>
          </a:p>
          <a:p>
            <a:pPr lvl="1" fontAlgn="base"/>
            <a:r>
              <a:rPr lang="en-IN" dirty="0"/>
              <a:t>We can allocate (create) additional storage whenever we need them.</a:t>
            </a:r>
          </a:p>
          <a:p>
            <a:pPr lvl="1" fontAlgn="base"/>
            <a:r>
              <a:rPr lang="en-IN" dirty="0"/>
              <a:t>We can de-allocate (free/delete) dynamic space whenever we are</a:t>
            </a:r>
            <a:br>
              <a:rPr lang="en-IN" dirty="0"/>
            </a:br>
            <a:r>
              <a:rPr lang="en-IN" dirty="0"/>
              <a:t>done with them.</a:t>
            </a:r>
          </a:p>
          <a:p>
            <a:pPr fontAlgn="base"/>
            <a:r>
              <a:rPr lang="en-IN" dirty="0"/>
              <a:t>Dynamic Allocation is done at run time.</a:t>
            </a:r>
          </a:p>
          <a:p>
            <a:pPr marL="0" indent="0" fontAlgn="base">
              <a:buNone/>
            </a:pPr>
            <a:endParaRPr lang="en-IN" b="1" dirty="0"/>
          </a:p>
          <a:p>
            <a:pPr marL="0" indent="0" fontAlgn="base">
              <a:buNone/>
            </a:pPr>
            <a:r>
              <a:rPr lang="en-IN" b="1" dirty="0"/>
              <a:t>Disadvantages of Dynamic memory allocation</a:t>
            </a:r>
          </a:p>
          <a:p>
            <a:pPr fontAlgn="base"/>
            <a:r>
              <a:rPr lang="en-IN" dirty="0"/>
              <a:t>As the memory is allocated during runtime, it requires more</a:t>
            </a:r>
            <a:br>
              <a:rPr lang="en-IN" dirty="0"/>
            </a:br>
            <a:r>
              <a:rPr lang="en-IN" dirty="0"/>
              <a:t>time.</a:t>
            </a:r>
          </a:p>
          <a:p>
            <a:pPr fontAlgn="base"/>
            <a:r>
              <a:rPr lang="en-IN" dirty="0"/>
              <a:t>Memory needs to be freed by the user when done. This is important as it is more likely to turn into bugs that are difficult to find.</a:t>
            </a:r>
          </a:p>
          <a:p>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76672"/>
            <a:ext cx="8358246" cy="285752"/>
          </a:xfrm>
        </p:spPr>
        <p:txBody>
          <a:bodyPr>
            <a:normAutofit fontScale="90000"/>
          </a:bodyPr>
          <a:lstStyle/>
          <a:p>
            <a:r>
              <a:rPr lang="en-IN" dirty="0">
                <a:solidFill>
                  <a:schemeClr val="tx1"/>
                </a:solidFill>
              </a:rPr>
              <a:t>Summary</a:t>
            </a:r>
          </a:p>
        </p:txBody>
      </p:sp>
      <p:sp>
        <p:nvSpPr>
          <p:cNvPr id="3" name="Content Placeholder 2"/>
          <p:cNvSpPr>
            <a:spLocks noGrp="1"/>
          </p:cNvSpPr>
          <p:nvPr>
            <p:ph sz="quarter" idx="1"/>
          </p:nvPr>
        </p:nvSpPr>
        <p:spPr>
          <a:xfrm>
            <a:off x="357158" y="1268760"/>
            <a:ext cx="8429684" cy="5806428"/>
          </a:xfrm>
        </p:spPr>
        <p:txBody>
          <a:bodyPr>
            <a:noAutofit/>
          </a:bodyPr>
          <a:lstStyle/>
          <a:p>
            <a:pPr marL="0" indent="0" algn="just">
              <a:lnSpc>
                <a:spcPct val="150000"/>
              </a:lnSpc>
              <a:spcBef>
                <a:spcPts val="0"/>
              </a:spcBef>
            </a:pPr>
            <a:r>
              <a:rPr lang="en-IN" dirty="0">
                <a:latin typeface="Times New Roman" pitchFamily="18" charset="0"/>
                <a:cs typeface="Times New Roman" pitchFamily="18" charset="0"/>
              </a:rPr>
              <a:t>We can dynamically manage memory by creating memory blocks as needed in the heap</a:t>
            </a:r>
          </a:p>
          <a:p>
            <a:pPr marL="0" indent="0" algn="just">
              <a:lnSpc>
                <a:spcPct val="150000"/>
              </a:lnSpc>
              <a:spcBef>
                <a:spcPts val="0"/>
              </a:spcBef>
            </a:pPr>
            <a:r>
              <a:rPr lang="en-IN" dirty="0">
                <a:latin typeface="Times New Roman" pitchFamily="18" charset="0"/>
                <a:cs typeface="Times New Roman" pitchFamily="18" charset="0"/>
              </a:rPr>
              <a:t>In dynamic memory allocation, memory is allocated at a run time.</a:t>
            </a:r>
          </a:p>
          <a:p>
            <a:pPr marL="0" indent="0" algn="just">
              <a:lnSpc>
                <a:spcPct val="150000"/>
              </a:lnSpc>
              <a:spcBef>
                <a:spcPts val="0"/>
              </a:spcBef>
            </a:pPr>
            <a:r>
              <a:rPr lang="en-IN" dirty="0">
                <a:latin typeface="Times New Roman" pitchFamily="18" charset="0"/>
                <a:cs typeface="Times New Roman" pitchFamily="18" charset="0"/>
              </a:rPr>
              <a:t>Dynamic memory allocation permits to manipulate strings and arrays whose size is flexible and can be changed anytime in your program.</a:t>
            </a:r>
          </a:p>
          <a:p>
            <a:pPr marL="0" indent="0" algn="just">
              <a:lnSpc>
                <a:spcPct val="150000"/>
              </a:lnSpc>
              <a:spcBef>
                <a:spcPts val="0"/>
              </a:spcBef>
            </a:pPr>
            <a:r>
              <a:rPr lang="en-IN" dirty="0">
                <a:latin typeface="Times New Roman" pitchFamily="18" charset="0"/>
                <a:cs typeface="Times New Roman" pitchFamily="18" charset="0"/>
              </a:rPr>
              <a:t>It is required when you have no idea how much memory a particular structure is going to occupy.</a:t>
            </a:r>
          </a:p>
          <a:p>
            <a:pPr marL="0" indent="0" algn="just">
              <a:lnSpc>
                <a:spcPct val="150000"/>
              </a:lnSpc>
              <a:spcBef>
                <a:spcPts val="0"/>
              </a:spcBef>
            </a:pPr>
            <a:r>
              <a:rPr lang="en-IN" dirty="0" err="1">
                <a:latin typeface="Times New Roman" pitchFamily="18" charset="0"/>
                <a:cs typeface="Times New Roman" pitchFamily="18" charset="0"/>
              </a:rPr>
              <a:t>Malloc</a:t>
            </a:r>
            <a:r>
              <a:rPr lang="en-IN" dirty="0">
                <a:latin typeface="Times New Roman" pitchFamily="18" charset="0"/>
                <a:cs typeface="Times New Roman" pitchFamily="18" charset="0"/>
              </a:rPr>
              <a:t> is a dynamic memory allocation function which stands for memory allocation that blocks of memory with the specific size initialized to a garbage value</a:t>
            </a:r>
          </a:p>
          <a:p>
            <a:pPr marL="0" indent="0" algn="just">
              <a:lnSpc>
                <a:spcPct val="150000"/>
              </a:lnSpc>
              <a:spcBef>
                <a:spcPts val="0"/>
              </a:spcBef>
            </a:pPr>
            <a:r>
              <a:rPr lang="en-IN" dirty="0" err="1">
                <a:latin typeface="Times New Roman" pitchFamily="18" charset="0"/>
                <a:cs typeface="Times New Roman" pitchFamily="18" charset="0"/>
              </a:rPr>
              <a:t>Calloc</a:t>
            </a:r>
            <a:r>
              <a:rPr lang="en-IN" dirty="0">
                <a:latin typeface="Times New Roman" pitchFamily="18" charset="0"/>
                <a:cs typeface="Times New Roman" pitchFamily="18" charset="0"/>
              </a:rPr>
              <a:t> is a contiguous memory allocation function that allocates multiple memory blocks at a time initialized to 0</a:t>
            </a:r>
          </a:p>
          <a:p>
            <a:pPr marL="0" indent="0" algn="just">
              <a:lnSpc>
                <a:spcPct val="150000"/>
              </a:lnSpc>
              <a:spcBef>
                <a:spcPts val="0"/>
              </a:spcBef>
            </a:pPr>
            <a:r>
              <a:rPr lang="en-IN" dirty="0" err="1">
                <a:latin typeface="Times New Roman" pitchFamily="18" charset="0"/>
                <a:cs typeface="Times New Roman" pitchFamily="18" charset="0"/>
              </a:rPr>
              <a:t>Realloc</a:t>
            </a:r>
            <a:r>
              <a:rPr lang="en-IN" dirty="0">
                <a:latin typeface="Times New Roman" pitchFamily="18" charset="0"/>
                <a:cs typeface="Times New Roman" pitchFamily="18" charset="0"/>
              </a:rPr>
              <a:t> is used to reallocate memory according to the specified size.</a:t>
            </a:r>
          </a:p>
          <a:p>
            <a:pPr marL="0" indent="0" algn="just">
              <a:lnSpc>
                <a:spcPct val="150000"/>
              </a:lnSpc>
              <a:spcBef>
                <a:spcPts val="0"/>
              </a:spcBef>
            </a:pPr>
            <a:r>
              <a:rPr lang="en-IN" dirty="0">
                <a:latin typeface="Times New Roman" pitchFamily="18" charset="0"/>
                <a:cs typeface="Times New Roman" pitchFamily="18" charset="0"/>
              </a:rPr>
              <a:t>Free function is used to clear the dynamically allocated memory.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42852"/>
            <a:ext cx="8429684" cy="642942"/>
          </a:xfrm>
        </p:spPr>
        <p:txBody>
          <a:bodyPr/>
          <a:lstStyle/>
          <a:p>
            <a:r>
              <a:rPr lang="en-IN" dirty="0">
                <a:solidFill>
                  <a:schemeClr val="tx1"/>
                </a:solidFill>
              </a:rPr>
              <a:t>Initializing Two-Dimensional Arrays</a:t>
            </a:r>
          </a:p>
        </p:txBody>
      </p:sp>
      <p:sp>
        <p:nvSpPr>
          <p:cNvPr id="3" name="Content Placeholder 2"/>
          <p:cNvSpPr>
            <a:spLocks noGrp="1"/>
          </p:cNvSpPr>
          <p:nvPr>
            <p:ph idx="1"/>
          </p:nvPr>
        </p:nvSpPr>
        <p:spPr>
          <a:xfrm>
            <a:off x="457200" y="785794"/>
            <a:ext cx="8186766" cy="5688158"/>
          </a:xfrm>
        </p:spPr>
        <p:txBody>
          <a:bodyPr>
            <a:noAutofit/>
          </a:bodyPr>
          <a:lstStyle/>
          <a:p>
            <a:pPr marL="36000" indent="0" algn="just">
              <a:lnSpc>
                <a:spcPct val="150000"/>
              </a:lnSpc>
              <a:spcBef>
                <a:spcPts val="0"/>
              </a:spcBef>
            </a:pPr>
            <a:r>
              <a:rPr lang="en-IN" dirty="0">
                <a:latin typeface="Times New Roman" pitchFamily="18" charset="0"/>
                <a:cs typeface="Times New Roman" pitchFamily="18" charset="0"/>
              </a:rPr>
              <a:t>Multidimensional arrays may be used by specifying bracketed[] values for each row. </a:t>
            </a:r>
          </a:p>
          <a:p>
            <a:pPr marL="36000" indent="0" algn="just">
              <a:lnSpc>
                <a:spcPct val="150000"/>
              </a:lnSpc>
              <a:spcBef>
                <a:spcPts val="0"/>
              </a:spcBef>
            </a:pPr>
            <a:r>
              <a:rPr lang="en-IN" dirty="0">
                <a:latin typeface="Times New Roman" pitchFamily="18" charset="0"/>
                <a:cs typeface="Times New Roman" pitchFamily="18" charset="0"/>
              </a:rPr>
              <a:t>Below is an array with 3 rows and each row has 4 columns. </a:t>
            </a:r>
          </a:p>
          <a:p>
            <a:pPr marL="36000" indent="0" algn="just">
              <a:lnSpc>
                <a:spcPct val="150000"/>
              </a:lnSpc>
              <a:spcBef>
                <a:spcPts val="0"/>
              </a:spcBef>
              <a:buNone/>
            </a:pP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int</a:t>
            </a:r>
            <a:r>
              <a:rPr lang="en-IN" sz="2000" b="1" dirty="0">
                <a:latin typeface="Times New Roman" pitchFamily="18" charset="0"/>
                <a:cs typeface="Times New Roman" pitchFamily="18" charset="0"/>
              </a:rPr>
              <a:t> a[3][4] ={ {0, 1, 2, 3}, /* </a:t>
            </a:r>
            <a:r>
              <a:rPr lang="en-IN" sz="2000" b="1" dirty="0" err="1">
                <a:latin typeface="Times New Roman" pitchFamily="18" charset="0"/>
                <a:cs typeface="Times New Roman" pitchFamily="18" charset="0"/>
              </a:rPr>
              <a:t>initializers</a:t>
            </a:r>
            <a:r>
              <a:rPr lang="en-IN" sz="2000" b="1" dirty="0">
                <a:latin typeface="Times New Roman" pitchFamily="18" charset="0"/>
                <a:cs typeface="Times New Roman" pitchFamily="18" charset="0"/>
              </a:rPr>
              <a:t> for row indexed by 0 */ </a:t>
            </a:r>
          </a:p>
          <a:p>
            <a:pPr marL="36000" indent="0" algn="just">
              <a:lnSpc>
                <a:spcPct val="150000"/>
              </a:lnSpc>
              <a:spcBef>
                <a:spcPts val="0"/>
              </a:spcBef>
              <a:buNone/>
            </a:pPr>
            <a:r>
              <a:rPr lang="en-IN" sz="2000" b="1" dirty="0">
                <a:latin typeface="Times New Roman" pitchFamily="18" charset="0"/>
                <a:cs typeface="Times New Roman" pitchFamily="18" charset="0"/>
              </a:rPr>
              <a:t>	          {4, 5, 6, 7} , /* </a:t>
            </a:r>
            <a:r>
              <a:rPr lang="en-IN" sz="2000" b="1" dirty="0" err="1">
                <a:latin typeface="Times New Roman" pitchFamily="18" charset="0"/>
                <a:cs typeface="Times New Roman" pitchFamily="18" charset="0"/>
              </a:rPr>
              <a:t>initializers</a:t>
            </a:r>
            <a:r>
              <a:rPr lang="en-IN" sz="2000" b="1" dirty="0">
                <a:latin typeface="Times New Roman" pitchFamily="18" charset="0"/>
                <a:cs typeface="Times New Roman" pitchFamily="18" charset="0"/>
              </a:rPr>
              <a:t> for row indexed by 1 */ </a:t>
            </a:r>
          </a:p>
          <a:p>
            <a:pPr marL="36000" indent="0" algn="just">
              <a:lnSpc>
                <a:spcPct val="150000"/>
              </a:lnSpc>
              <a:spcBef>
                <a:spcPts val="0"/>
              </a:spcBef>
              <a:buNone/>
            </a:pPr>
            <a:r>
              <a:rPr lang="en-IN" sz="2000" b="1" dirty="0">
                <a:latin typeface="Times New Roman" pitchFamily="18" charset="0"/>
                <a:cs typeface="Times New Roman" pitchFamily="18" charset="0"/>
              </a:rPr>
              <a:t>	         {8, 9, 10, 11} /* </a:t>
            </a:r>
            <a:r>
              <a:rPr lang="en-IN" sz="2000" b="1" dirty="0" err="1">
                <a:latin typeface="Times New Roman" pitchFamily="18" charset="0"/>
                <a:cs typeface="Times New Roman" pitchFamily="18" charset="0"/>
              </a:rPr>
              <a:t>initializers</a:t>
            </a:r>
            <a:r>
              <a:rPr lang="en-IN" sz="2000" b="1" dirty="0">
                <a:latin typeface="Times New Roman" pitchFamily="18" charset="0"/>
                <a:cs typeface="Times New Roman" pitchFamily="18" charset="0"/>
              </a:rPr>
              <a:t> for row indexed by 2 */</a:t>
            </a:r>
          </a:p>
          <a:p>
            <a:pPr marL="36000" indent="0" algn="just">
              <a:lnSpc>
                <a:spcPct val="150000"/>
              </a:lnSpc>
              <a:spcBef>
                <a:spcPts val="0"/>
              </a:spcBef>
              <a:buNone/>
            </a:pPr>
            <a:r>
              <a:rPr lang="en-IN" sz="2000" b="1" dirty="0">
                <a:latin typeface="Times New Roman" pitchFamily="18" charset="0"/>
                <a:cs typeface="Times New Roman" pitchFamily="18" charset="0"/>
              </a:rPr>
              <a:t>	         }; </a:t>
            </a:r>
          </a:p>
          <a:p>
            <a:pPr marL="36000" indent="0" algn="just">
              <a:lnSpc>
                <a:spcPct val="150000"/>
              </a:lnSpc>
              <a:spcBef>
                <a:spcPts val="0"/>
              </a:spcBef>
            </a:pPr>
            <a:r>
              <a:rPr lang="en-IN" dirty="0">
                <a:latin typeface="Times New Roman" pitchFamily="18" charset="0"/>
                <a:cs typeface="Times New Roman" pitchFamily="18" charset="0"/>
              </a:rPr>
              <a:t>The inside braces, which indicates the wanted row, are optional. </a:t>
            </a:r>
          </a:p>
          <a:p>
            <a:pPr marL="36000" indent="0" algn="just">
              <a:lnSpc>
                <a:spcPct val="150000"/>
              </a:lnSpc>
              <a:spcBef>
                <a:spcPts val="0"/>
              </a:spcBef>
              <a:buNone/>
            </a:pPr>
            <a:r>
              <a:rPr lang="en-IN" dirty="0">
                <a:latin typeface="Times New Roman" pitchFamily="18" charset="0"/>
                <a:cs typeface="Times New Roman" pitchFamily="18" charset="0"/>
              </a:rPr>
              <a:t>	</a:t>
            </a:r>
            <a:r>
              <a:rPr lang="en-IN" b="1" dirty="0" err="1">
                <a:latin typeface="Times New Roman" pitchFamily="18" charset="0"/>
                <a:cs typeface="Times New Roman" pitchFamily="18" charset="0"/>
              </a:rPr>
              <a:t>int</a:t>
            </a:r>
            <a:r>
              <a:rPr lang="en-IN" b="1" dirty="0">
                <a:latin typeface="Times New Roman" pitchFamily="18" charset="0"/>
                <a:cs typeface="Times New Roman" pitchFamily="18" charset="0"/>
              </a:rPr>
              <a:t> a[3][4] = {0,1,2,3,4,5,6,7,8,9,10,11};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42852"/>
            <a:ext cx="8429684" cy="642942"/>
          </a:xfrm>
        </p:spPr>
        <p:txBody>
          <a:bodyPr/>
          <a:lstStyle/>
          <a:p>
            <a:r>
              <a:rPr lang="en-IN" dirty="0">
                <a:solidFill>
                  <a:schemeClr val="tx1"/>
                </a:solidFill>
              </a:rPr>
              <a:t>Initializing Two-Dimensional Arrays</a:t>
            </a:r>
          </a:p>
        </p:txBody>
      </p:sp>
      <p:sp>
        <p:nvSpPr>
          <p:cNvPr id="3" name="Content Placeholder 2"/>
          <p:cNvSpPr>
            <a:spLocks noGrp="1"/>
          </p:cNvSpPr>
          <p:nvPr>
            <p:ph idx="1"/>
          </p:nvPr>
        </p:nvSpPr>
        <p:spPr>
          <a:xfrm>
            <a:off x="457200" y="785794"/>
            <a:ext cx="8186766" cy="5688158"/>
          </a:xfrm>
        </p:spPr>
        <p:txBody>
          <a:bodyPr>
            <a:noAutofit/>
          </a:bodyPr>
          <a:lstStyle/>
          <a:p>
            <a:pPr marL="36000" indent="0" algn="just">
              <a:lnSpc>
                <a:spcPct val="150000"/>
              </a:lnSpc>
              <a:spcBef>
                <a:spcPts val="0"/>
              </a:spcBef>
            </a:pPr>
            <a:r>
              <a:rPr lang="en-IN" dirty="0">
                <a:latin typeface="Times New Roman" pitchFamily="18" charset="0"/>
                <a:cs typeface="Times New Roman" pitchFamily="18" charset="0"/>
              </a:rPr>
              <a:t>A two dimensional array:</a:t>
            </a:r>
          </a:p>
          <a:p>
            <a:pPr marL="36000" indent="0" algn="just">
              <a:lnSpc>
                <a:spcPct val="150000"/>
              </a:lnSpc>
              <a:spcBef>
                <a:spcPts val="0"/>
              </a:spcBef>
              <a:buNone/>
            </a:pPr>
            <a:r>
              <a:rPr lang="en-IN" dirty="0">
                <a:latin typeface="Times New Roman" pitchFamily="18" charset="0"/>
                <a:cs typeface="Times New Roman" pitchFamily="18" charset="0"/>
              </a:rPr>
              <a:t>		</a:t>
            </a:r>
            <a:r>
              <a:rPr lang="en-IN" b="1" dirty="0" err="1">
                <a:latin typeface="Times New Roman" pitchFamily="18" charset="0"/>
                <a:cs typeface="Times New Roman" pitchFamily="18" charset="0"/>
              </a:rPr>
              <a:t>int</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arr</a:t>
            </a:r>
            <a:r>
              <a:rPr lang="en-IN" b="1" dirty="0">
                <a:latin typeface="Times New Roman" pitchFamily="18" charset="0"/>
                <a:cs typeface="Times New Roman" pitchFamily="18" charset="0"/>
              </a:rPr>
              <a:t>[2][3];</a:t>
            </a:r>
          </a:p>
          <a:p>
            <a:pPr marL="36000" indent="0" algn="just">
              <a:lnSpc>
                <a:spcPct val="150000"/>
              </a:lnSpc>
              <a:spcBef>
                <a:spcPts val="0"/>
              </a:spcBef>
            </a:pPr>
            <a:r>
              <a:rPr lang="en-IN" dirty="0">
                <a:latin typeface="Times New Roman" pitchFamily="18" charset="0"/>
                <a:cs typeface="Times New Roman" pitchFamily="18" charset="0"/>
              </a:rPr>
              <a:t>This array has total 2*3 = 6 elements.</a:t>
            </a:r>
          </a:p>
          <a:p>
            <a:pPr marL="36000" indent="0" algn="just">
              <a:lnSpc>
                <a:spcPct val="150000"/>
              </a:lnSpc>
              <a:spcBef>
                <a:spcPts val="0"/>
              </a:spcBef>
            </a:pPr>
            <a:r>
              <a:rPr lang="en-IN" dirty="0">
                <a:latin typeface="Times New Roman" pitchFamily="18" charset="0"/>
                <a:cs typeface="Times New Roman" pitchFamily="18" charset="0"/>
              </a:rPr>
              <a:t>A three dimensional array:</a:t>
            </a:r>
          </a:p>
          <a:p>
            <a:pPr marL="36000" indent="0" algn="just">
              <a:lnSpc>
                <a:spcPct val="150000"/>
              </a:lnSpc>
              <a:spcBef>
                <a:spcPts val="0"/>
              </a:spcBef>
              <a:buNone/>
            </a:pPr>
            <a:r>
              <a:rPr lang="en-IN" dirty="0">
                <a:latin typeface="Times New Roman" pitchFamily="18" charset="0"/>
                <a:cs typeface="Times New Roman" pitchFamily="18" charset="0"/>
              </a:rPr>
              <a:t>		</a:t>
            </a:r>
            <a:r>
              <a:rPr lang="en-IN" b="1" dirty="0" err="1">
                <a:latin typeface="Times New Roman" pitchFamily="18" charset="0"/>
                <a:cs typeface="Times New Roman" pitchFamily="18" charset="0"/>
              </a:rPr>
              <a:t>int</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arr</a:t>
            </a:r>
            <a:r>
              <a:rPr lang="en-IN" b="1" dirty="0">
                <a:latin typeface="Times New Roman" pitchFamily="18" charset="0"/>
                <a:cs typeface="Times New Roman" pitchFamily="18" charset="0"/>
              </a:rPr>
              <a:t>[2][2][2];</a:t>
            </a:r>
          </a:p>
          <a:p>
            <a:pPr marL="36000" indent="0" algn="just">
              <a:lnSpc>
                <a:spcPct val="150000"/>
              </a:lnSpc>
              <a:spcBef>
                <a:spcPts val="0"/>
              </a:spcBef>
            </a:pPr>
            <a:r>
              <a:rPr lang="en-IN" dirty="0">
                <a:latin typeface="Times New Roman" pitchFamily="18" charset="0"/>
                <a:cs typeface="Times New Roman" pitchFamily="18" charset="0"/>
              </a:rPr>
              <a:t>This array has total 2*2*2 = 8 elements</a:t>
            </a:r>
            <a:r>
              <a:rPr lang="en-IN"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8204" cy="511156"/>
          </a:xfrm>
        </p:spPr>
        <p:txBody>
          <a:bodyPr>
            <a:normAutofit fontScale="90000"/>
          </a:bodyPr>
          <a:lstStyle/>
          <a:p>
            <a:r>
              <a:rPr lang="en-IN" dirty="0">
                <a:solidFill>
                  <a:schemeClr val="tx1"/>
                </a:solidFill>
              </a:rPr>
              <a:t>Initialization of 2D Array</a:t>
            </a:r>
          </a:p>
        </p:txBody>
      </p:sp>
      <p:pic>
        <p:nvPicPr>
          <p:cNvPr id="4" name="Picture 2"/>
          <p:cNvPicPr>
            <a:picLocks noChangeAspect="1" noChangeArrowheads="1"/>
          </p:cNvPicPr>
          <p:nvPr/>
        </p:nvPicPr>
        <p:blipFill>
          <a:blip r:embed="rId2" cstate="print"/>
          <a:srcRect/>
          <a:stretch>
            <a:fillRect/>
          </a:stretch>
        </p:blipFill>
        <p:spPr bwMode="auto">
          <a:xfrm>
            <a:off x="214282" y="857232"/>
            <a:ext cx="5286412" cy="571504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5572132" y="2143116"/>
            <a:ext cx="3071834" cy="350046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527</TotalTime>
  <Words>2653</Words>
  <Application>Microsoft Office PowerPoint</Application>
  <PresentationFormat>On-screen Show (4:3)</PresentationFormat>
  <Paragraphs>412</Paragraphs>
  <Slides>61</Slides>
  <Notes>1</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Facet</vt:lpstr>
      <vt:lpstr>Multi-dimensional Arrays in C</vt:lpstr>
      <vt:lpstr>multidimensional array declaration</vt:lpstr>
      <vt:lpstr>Two-dimensional Arrays</vt:lpstr>
      <vt:lpstr>Syntax of a Multi Dimensional Array in C Programming</vt:lpstr>
      <vt:lpstr>Example</vt:lpstr>
      <vt:lpstr>Initializing a multidimensional array</vt:lpstr>
      <vt:lpstr>Initializing Two-Dimensional Arrays</vt:lpstr>
      <vt:lpstr>Initializing Two-Dimensional Arrays</vt:lpstr>
      <vt:lpstr>Initialization of 2D Array</vt:lpstr>
      <vt:lpstr>Initialization of 2D Array</vt:lpstr>
      <vt:lpstr>Slide 11</vt:lpstr>
      <vt:lpstr>How is a[i] == i[a]?</vt:lpstr>
      <vt:lpstr>Structures</vt:lpstr>
      <vt:lpstr>What is a structure?</vt:lpstr>
      <vt:lpstr>How to define structures?</vt:lpstr>
      <vt:lpstr>Slide 16</vt:lpstr>
      <vt:lpstr>Create struct variables</vt:lpstr>
      <vt:lpstr>Slide 18</vt:lpstr>
      <vt:lpstr>Slide 19</vt:lpstr>
      <vt:lpstr>Slide 20</vt:lpstr>
      <vt:lpstr>How to initialize structure members?</vt:lpstr>
      <vt:lpstr>How to initialize structure members?</vt:lpstr>
      <vt:lpstr>Accessing Structure Members</vt:lpstr>
      <vt:lpstr>Always use strcpy to assign a string value to a string variable.</vt:lpstr>
      <vt:lpstr>Pointers to Structures</vt:lpstr>
      <vt:lpstr>Slide 26</vt:lpstr>
      <vt:lpstr>Slide 27</vt:lpstr>
      <vt:lpstr>Nested Structures</vt:lpstr>
      <vt:lpstr>Keyword typedef</vt:lpstr>
      <vt:lpstr>Slide 30</vt:lpstr>
      <vt:lpstr>Slide 31</vt:lpstr>
      <vt:lpstr>Dynamic Memory Allocation in C</vt:lpstr>
      <vt:lpstr>MEMORY ALLOCATION</vt:lpstr>
      <vt:lpstr>MEMORY ALLOCATION</vt:lpstr>
      <vt:lpstr>What is a Stack?</vt:lpstr>
      <vt:lpstr>What is Heap?</vt:lpstr>
      <vt:lpstr>When to use the Heap or stack?</vt:lpstr>
      <vt:lpstr>KEY DIFFERENCE</vt:lpstr>
      <vt:lpstr>Why dynamic memory allocation?</vt:lpstr>
      <vt:lpstr>C Dynamic Memory Allocation</vt:lpstr>
      <vt:lpstr>difference between static memory allocation and dynamic memory allocation.</vt:lpstr>
      <vt:lpstr>Slide 42</vt:lpstr>
      <vt:lpstr>methods used for dynamic memory allocation</vt:lpstr>
      <vt:lpstr>C malloc()</vt:lpstr>
      <vt:lpstr>C malloc()</vt:lpstr>
      <vt:lpstr>C malloc()</vt:lpstr>
      <vt:lpstr>malloc allocates bytes</vt:lpstr>
      <vt:lpstr>allocate int and double array</vt:lpstr>
      <vt:lpstr>Slide 49</vt:lpstr>
      <vt:lpstr>C calloc()</vt:lpstr>
      <vt:lpstr>Slide 51</vt:lpstr>
      <vt:lpstr>C free()</vt:lpstr>
      <vt:lpstr>C realloc()</vt:lpstr>
      <vt:lpstr>C realloc()</vt:lpstr>
      <vt:lpstr>Slide 55</vt:lpstr>
      <vt:lpstr>calloc vs. malloc: Differences</vt:lpstr>
      <vt:lpstr>calloc vs. malloc: Differences</vt:lpstr>
      <vt:lpstr>Memory leak</vt:lpstr>
      <vt:lpstr>Memory leak</vt:lpstr>
      <vt:lpstr>Slide 60</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Multi-dimensional Arrays in C</dc:title>
  <dc:creator>spurthi</dc:creator>
  <cp:lastModifiedBy>Admin</cp:lastModifiedBy>
  <cp:revision>27</cp:revision>
  <dcterms:created xsi:type="dcterms:W3CDTF">2020-02-17T03:40:36Z</dcterms:created>
  <dcterms:modified xsi:type="dcterms:W3CDTF">2020-04-05T11:47:26Z</dcterms:modified>
</cp:coreProperties>
</file>