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74" r:id="rId3"/>
    <p:sldId id="257" r:id="rId4"/>
    <p:sldId id="258" r:id="rId5"/>
    <p:sldId id="259" r:id="rId6"/>
    <p:sldId id="260" r:id="rId7"/>
    <p:sldId id="261" r:id="rId8"/>
    <p:sldId id="263" r:id="rId9"/>
    <p:sldId id="262" r:id="rId10"/>
    <p:sldId id="264"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1" r:id="rId25"/>
    <p:sldId id="282" r:id="rId26"/>
    <p:sldId id="283" r:id="rId27"/>
    <p:sldId id="284" r:id="rId28"/>
    <p:sldId id="285" r:id="rId29"/>
    <p:sldId id="287" r:id="rId30"/>
    <p:sldId id="335" r:id="rId31"/>
    <p:sldId id="289" r:id="rId32"/>
    <p:sldId id="288" r:id="rId33"/>
    <p:sldId id="306" r:id="rId34"/>
    <p:sldId id="290" r:id="rId35"/>
    <p:sldId id="291" r:id="rId36"/>
    <p:sldId id="292" r:id="rId37"/>
    <p:sldId id="293" r:id="rId38"/>
    <p:sldId id="294" r:id="rId39"/>
    <p:sldId id="295" r:id="rId40"/>
    <p:sldId id="296" r:id="rId41"/>
    <p:sldId id="299" r:id="rId42"/>
    <p:sldId id="300" r:id="rId43"/>
    <p:sldId id="297" r:id="rId44"/>
    <p:sldId id="336" r:id="rId45"/>
    <p:sldId id="301" r:id="rId46"/>
    <p:sldId id="334" r:id="rId47"/>
    <p:sldId id="309" r:id="rId48"/>
    <p:sldId id="310" r:id="rId49"/>
    <p:sldId id="311" r:id="rId50"/>
    <p:sldId id="312" r:id="rId51"/>
    <p:sldId id="308" r:id="rId52"/>
    <p:sldId id="307" r:id="rId53"/>
    <p:sldId id="302" r:id="rId54"/>
    <p:sldId id="304" r:id="rId55"/>
    <p:sldId id="313" r:id="rId56"/>
    <p:sldId id="314" r:id="rId57"/>
    <p:sldId id="315" r:id="rId58"/>
    <p:sldId id="316" r:id="rId59"/>
    <p:sldId id="317" r:id="rId60"/>
    <p:sldId id="318" r:id="rId61"/>
    <p:sldId id="320" r:id="rId62"/>
    <p:sldId id="321" r:id="rId63"/>
    <p:sldId id="322" r:id="rId64"/>
    <p:sldId id="323" r:id="rId65"/>
    <p:sldId id="324" r:id="rId66"/>
    <p:sldId id="337" r:id="rId67"/>
    <p:sldId id="33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09183-30C2-4812-B390-153F2DF82C1A}" type="datetimeFigureOut">
              <a:rPr lang="en-US" smtClean="0"/>
              <a:pPr/>
              <a:t>3/4/2020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4C95A-C1BE-49FF-BE1D-D40B3DD9DEC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64C95A-C1BE-49FF-BE1D-D40B3DD9DECB}" type="slidenum">
              <a:rPr lang="en-IN" smtClean="0"/>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180540-62B9-479A-83B2-FFFB1485F3B6}" type="datetimeFigureOut">
              <a:rPr lang="en-US" smtClean="0"/>
              <a:pPr/>
              <a:t>3/4/2020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80540-62B9-479A-83B2-FFFB1485F3B6}" type="datetimeFigureOut">
              <a:rPr lang="en-US" smtClean="0"/>
              <a:pPr/>
              <a:t>3/4/2020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80540-62B9-479A-83B2-FFFB1485F3B6}" type="datetimeFigureOut">
              <a:rPr lang="en-US" smtClean="0"/>
              <a:pPr/>
              <a:t>3/4/2020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80540-62B9-479A-83B2-FFFB1485F3B6}" type="datetimeFigureOut">
              <a:rPr lang="en-US" smtClean="0"/>
              <a:pPr/>
              <a:t>3/4/2020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180540-62B9-479A-83B2-FFFB1485F3B6}" type="datetimeFigureOut">
              <a:rPr lang="en-US" smtClean="0"/>
              <a:pPr/>
              <a:t>3/4/2020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180540-62B9-479A-83B2-FFFB1485F3B6}" type="datetimeFigureOut">
              <a:rPr lang="en-US" smtClean="0"/>
              <a:pPr/>
              <a:t>3/4/2020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180540-62B9-479A-83B2-FFFB1485F3B6}" type="datetimeFigureOut">
              <a:rPr lang="en-US" smtClean="0"/>
              <a:pPr/>
              <a:t>3/4/2020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180540-62B9-479A-83B2-FFFB1485F3B6}" type="datetimeFigureOut">
              <a:rPr lang="en-US" smtClean="0"/>
              <a:pPr/>
              <a:t>3/4/2020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80540-62B9-479A-83B2-FFFB1485F3B6}" type="datetimeFigureOut">
              <a:rPr lang="en-US" smtClean="0"/>
              <a:pPr/>
              <a:t>3/4/2020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80540-62B9-479A-83B2-FFFB1485F3B6}" type="datetimeFigureOut">
              <a:rPr lang="en-US" smtClean="0"/>
              <a:pPr/>
              <a:t>3/4/2020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80540-62B9-479A-83B2-FFFB1485F3B6}" type="datetimeFigureOut">
              <a:rPr lang="en-US" smtClean="0"/>
              <a:pPr/>
              <a:t>3/4/2020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62136-ECE1-4FCF-8EA6-DCEC91E4C5F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80540-62B9-479A-83B2-FFFB1485F3B6}" type="datetimeFigureOut">
              <a:rPr lang="en-US" smtClean="0"/>
              <a:pPr/>
              <a:t>3/4/2020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62136-ECE1-4FCF-8EA6-DCEC91E4C5F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TurboC++/Disk/TurboC3/BIN/KNAP.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file:///C:\TurboC++\Disk\TurboC3\BIN\KRUSH.C"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TurboC++/Disk/TurboC3/BIN/prims.c"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4</a:t>
            </a:r>
            <a:endParaRPr lang="en-IN" b="1" dirty="0"/>
          </a:p>
        </p:txBody>
      </p:sp>
      <p:sp>
        <p:nvSpPr>
          <p:cNvPr id="3" name="Subtitle 2"/>
          <p:cNvSpPr>
            <a:spLocks noGrp="1"/>
          </p:cNvSpPr>
          <p:nvPr>
            <p:ph type="subTitle" idx="1"/>
          </p:nvPr>
        </p:nvSpPr>
        <p:spPr/>
        <p:txBody>
          <a:bodyPr/>
          <a:lstStyle/>
          <a:p>
            <a:r>
              <a:rPr lang="en-US" dirty="0" smtClean="0"/>
              <a:t>GREEDY METHOD</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GREEDY TECHNIQUE</a:t>
            </a:r>
            <a:endParaRPr lang="en-IN" b="1" dirty="0"/>
          </a:p>
        </p:txBody>
      </p:sp>
      <p:sp>
        <p:nvSpPr>
          <p:cNvPr id="3" name="Content Placeholder 2"/>
          <p:cNvSpPr>
            <a:spLocks noGrp="1"/>
          </p:cNvSpPr>
          <p:nvPr>
            <p:ph idx="1"/>
          </p:nvPr>
        </p:nvSpPr>
        <p:spPr/>
        <p:txBody>
          <a:bodyPr>
            <a:normAutofit lnSpcReduction="10000"/>
          </a:bodyPr>
          <a:lstStyle/>
          <a:p>
            <a:pPr algn="just"/>
            <a:r>
              <a:rPr lang="en-US" b="1" dirty="0" smtClean="0"/>
              <a:t>Ordering paradigm: </a:t>
            </a:r>
            <a:r>
              <a:rPr lang="en-US" dirty="0" smtClean="0"/>
              <a:t>In this, the decisions are made by considering the inputs in some order. Each decision is made using an optimization criterion that can be computed using decisions already made.</a:t>
            </a:r>
          </a:p>
          <a:p>
            <a:pPr algn="just"/>
            <a:r>
              <a:rPr lang="en-US" b="1" dirty="0" smtClean="0"/>
              <a:t>Algorithms that fall under subset paradigm are</a:t>
            </a:r>
          </a:p>
          <a:p>
            <a:pPr lvl="1" algn="just"/>
            <a:r>
              <a:rPr lang="en-US" dirty="0" smtClean="0"/>
              <a:t>Single source shortest paths</a:t>
            </a:r>
          </a:p>
          <a:p>
            <a:pPr lvl="1" algn="just"/>
            <a:r>
              <a:rPr lang="en-US" dirty="0" smtClean="0"/>
              <a:t>Topological ordering</a:t>
            </a:r>
            <a:endParaRPr lang="en-IN" dirty="0" smtClean="0"/>
          </a:p>
          <a:p>
            <a:pPr algn="just"/>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GREEDY PROCEDURE</a:t>
            </a:r>
            <a:endParaRPr lang="en-IN" b="1"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The array a[1,2,……n] contains “n” inputs.</a:t>
            </a:r>
          </a:p>
          <a:p>
            <a:pPr>
              <a:buNone/>
            </a:pPr>
            <a:r>
              <a:rPr lang="en-US" dirty="0" smtClean="0"/>
              <a:t>Greedy( a[], n)</a:t>
            </a:r>
          </a:p>
          <a:p>
            <a:pPr>
              <a:buNone/>
            </a:pPr>
            <a:r>
              <a:rPr lang="en-US" dirty="0" smtClean="0"/>
              <a:t>{</a:t>
            </a:r>
          </a:p>
          <a:p>
            <a:pPr lvl="1">
              <a:buNone/>
            </a:pPr>
            <a:r>
              <a:rPr lang="en-US" dirty="0" smtClean="0"/>
              <a:t>solution = 0                     //the solution is initialized to be empty</a:t>
            </a:r>
          </a:p>
          <a:p>
            <a:pPr lvl="1">
              <a:buNone/>
            </a:pPr>
            <a:r>
              <a:rPr lang="en-US" dirty="0" smtClean="0"/>
              <a:t>for </a:t>
            </a:r>
            <a:r>
              <a:rPr lang="en-US" dirty="0" err="1" smtClean="0"/>
              <a:t>i</a:t>
            </a:r>
            <a:r>
              <a:rPr lang="en-US" dirty="0" smtClean="0"/>
              <a:t> = 1 to n</a:t>
            </a:r>
          </a:p>
          <a:p>
            <a:pPr lvl="1">
              <a:buNone/>
            </a:pPr>
            <a:r>
              <a:rPr lang="en-US" dirty="0" smtClean="0"/>
              <a:t>{</a:t>
            </a:r>
          </a:p>
          <a:p>
            <a:pPr lvl="1">
              <a:buNone/>
            </a:pPr>
            <a:r>
              <a:rPr lang="en-US" dirty="0" smtClean="0"/>
              <a:t>	x = select(a);             //function select, selects an input from an array</a:t>
            </a:r>
          </a:p>
          <a:p>
            <a:pPr lvl="1">
              <a:buNone/>
            </a:pPr>
            <a:r>
              <a:rPr lang="en-US" dirty="0" smtClean="0"/>
              <a:t>	if feasible(x) then    // feasible is a Boolean valued function that finds whether 			x can be included into the solution vector</a:t>
            </a:r>
          </a:p>
          <a:p>
            <a:pPr lvl="1">
              <a:buNone/>
            </a:pPr>
            <a:r>
              <a:rPr lang="en-US" dirty="0" smtClean="0"/>
              <a:t>	solution=solution + x;</a:t>
            </a:r>
          </a:p>
          <a:p>
            <a:pPr lvl="1">
              <a:buNone/>
            </a:pPr>
            <a:r>
              <a:rPr lang="en-US" dirty="0" smtClean="0"/>
              <a:t>}</a:t>
            </a:r>
          </a:p>
          <a:p>
            <a:pPr>
              <a:buNone/>
            </a:pPr>
            <a:r>
              <a:rPr lang="en-US" dirty="0" smtClean="0"/>
              <a:t>Return solution;</a:t>
            </a:r>
          </a:p>
          <a:p>
            <a:pPr>
              <a:buNone/>
            </a:pPr>
            <a:r>
              <a:rPr lang="en-US" dirty="0" smtClean="0"/>
              <a:t>}</a:t>
            </a:r>
          </a:p>
          <a:p>
            <a:pPr lvl="1">
              <a:buNone/>
            </a:pPr>
            <a:endParaRPr lang="en-US" dirty="0" smtClean="0"/>
          </a:p>
          <a:p>
            <a:pPr lvl="1">
              <a:buNone/>
            </a:pPr>
            <a:r>
              <a:rPr lang="en-US" dirty="0"/>
              <a: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Knapsack Problem</a:t>
            </a:r>
            <a:endParaRPr lang="en-IN" b="1" dirty="0"/>
          </a:p>
        </p:txBody>
      </p:sp>
      <p:sp>
        <p:nvSpPr>
          <p:cNvPr id="3" name="Content Placeholder 2"/>
          <p:cNvSpPr>
            <a:spLocks noGrp="1"/>
          </p:cNvSpPr>
          <p:nvPr>
            <p:ph idx="1"/>
          </p:nvPr>
        </p:nvSpPr>
        <p:spPr/>
        <p:txBody>
          <a:bodyPr/>
          <a:lstStyle/>
          <a:p>
            <a:pPr algn="just"/>
            <a:r>
              <a:rPr lang="en-IN" dirty="0" smtClean="0"/>
              <a:t>Given </a:t>
            </a:r>
            <a:r>
              <a:rPr lang="en-IN" dirty="0"/>
              <a:t>a set of items, each with a weight and a value, determine a subset of items to include in a collection so that the total weight is less than or equal to a given limit and the total value is as large as possible</a:t>
            </a:r>
            <a:r>
              <a:rPr lang="en-IN" dirty="0" smtClean="0"/>
              <a:t>.</a:t>
            </a:r>
          </a:p>
          <a:p>
            <a:pPr algn="just"/>
            <a:endParaRPr lang="en-IN" dirty="0" smtClean="0"/>
          </a:p>
          <a:p>
            <a:pPr algn="just"/>
            <a:endParaRPr lang="en-US" dirty="0" smtClean="0"/>
          </a:p>
          <a:p>
            <a:pPr algn="just"/>
            <a:endParaRPr lang="en-US" dirty="0" smtClean="0"/>
          </a:p>
          <a:p>
            <a:pPr algn="just"/>
            <a:endParaRPr lang="en-IN" dirty="0"/>
          </a:p>
          <a:p>
            <a:pPr algn="just">
              <a:buNone/>
            </a:pPr>
            <a:endParaRPr lang="en-IN" dirty="0"/>
          </a:p>
        </p:txBody>
      </p:sp>
      <p:pic>
        <p:nvPicPr>
          <p:cNvPr id="6" name="Picture 2" descr="C:\Users\Om Sai Ram\Desktop\Knapsack-Problem.png"/>
          <p:cNvPicPr>
            <a:picLocks noChangeAspect="1" noChangeArrowheads="1"/>
          </p:cNvPicPr>
          <p:nvPr/>
        </p:nvPicPr>
        <p:blipFill>
          <a:blip r:embed="rId2"/>
          <a:srcRect/>
          <a:stretch>
            <a:fillRect/>
          </a:stretch>
        </p:blipFill>
        <p:spPr bwMode="auto">
          <a:xfrm>
            <a:off x="2643174" y="4143380"/>
            <a:ext cx="4214842" cy="271462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Problem Scenario</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IN" dirty="0" smtClean="0"/>
              <a:t>A </a:t>
            </a:r>
            <a:r>
              <a:rPr lang="en-IN" dirty="0"/>
              <a:t>thief is robbing a store and can carry a maximal weight of </a:t>
            </a:r>
            <a:r>
              <a:rPr lang="en-IN" b="1" i="1" dirty="0"/>
              <a:t>W</a:t>
            </a:r>
            <a:r>
              <a:rPr lang="en-IN" dirty="0"/>
              <a:t> into his knapsack. There are n items available in the store and weight of </a:t>
            </a:r>
            <a:r>
              <a:rPr lang="en-IN" b="1" i="1" dirty="0" err="1"/>
              <a:t>i</a:t>
            </a:r>
            <a:r>
              <a:rPr lang="en-IN" b="1" i="1" baseline="30000" dirty="0" err="1"/>
              <a:t>th</a:t>
            </a:r>
            <a:r>
              <a:rPr lang="en-IN" dirty="0"/>
              <a:t> item is </a:t>
            </a:r>
            <a:r>
              <a:rPr lang="en-IN" b="1" i="1" dirty="0" err="1"/>
              <a:t>w</a:t>
            </a:r>
            <a:r>
              <a:rPr lang="en-IN" b="1" i="1" baseline="-25000" dirty="0" err="1"/>
              <a:t>i</a:t>
            </a:r>
            <a:r>
              <a:rPr lang="en-IN" dirty="0"/>
              <a:t> and its profit is </a:t>
            </a:r>
            <a:r>
              <a:rPr lang="en-IN" b="1" i="1" dirty="0"/>
              <a:t>p</a:t>
            </a:r>
            <a:r>
              <a:rPr lang="en-IN" b="1" i="1" baseline="-25000" dirty="0"/>
              <a:t>i</a:t>
            </a:r>
            <a:r>
              <a:rPr lang="en-IN" dirty="0"/>
              <a:t>. What items should the thief take?</a:t>
            </a:r>
          </a:p>
          <a:p>
            <a:pPr algn="just"/>
            <a:r>
              <a:rPr lang="en-IN" dirty="0"/>
              <a:t>In this context, the items should be selected in such a way that the thief will carry those items for which he will gain maximum profit. Hence, the objective of the thief is to maximize the profit.</a:t>
            </a:r>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CATEGORY </a:t>
            </a:r>
            <a:endParaRPr lang="en-IN" b="1" dirty="0"/>
          </a:p>
        </p:txBody>
      </p:sp>
      <p:sp>
        <p:nvSpPr>
          <p:cNvPr id="3" name="Content Placeholder 2"/>
          <p:cNvSpPr>
            <a:spLocks noGrp="1"/>
          </p:cNvSpPr>
          <p:nvPr>
            <p:ph idx="1"/>
          </p:nvPr>
        </p:nvSpPr>
        <p:spPr/>
        <p:txBody>
          <a:bodyPr/>
          <a:lstStyle/>
          <a:p>
            <a:r>
              <a:rPr lang="en-IN" dirty="0"/>
              <a:t>Based on the nature of the items, Knapsack problems are categorized as</a:t>
            </a:r>
          </a:p>
          <a:p>
            <a:pPr lvl="1"/>
            <a:r>
              <a:rPr lang="en-IN" b="1" dirty="0"/>
              <a:t>Fractional </a:t>
            </a:r>
            <a:r>
              <a:rPr lang="en-IN" b="1" dirty="0" smtClean="0"/>
              <a:t>Knapsack</a:t>
            </a:r>
            <a:r>
              <a:rPr lang="en-IN" dirty="0" smtClean="0"/>
              <a:t>: Fractions of object can be placed</a:t>
            </a:r>
            <a:endParaRPr lang="en-IN" dirty="0"/>
          </a:p>
          <a:p>
            <a:pPr lvl="1"/>
            <a:r>
              <a:rPr lang="en-IN" b="1" dirty="0" smtClean="0"/>
              <a:t>0/1 Knapsack: </a:t>
            </a:r>
            <a:r>
              <a:rPr lang="en-IN" dirty="0" smtClean="0"/>
              <a:t>Object can be placed as a whole.</a:t>
            </a:r>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Fractional Knapsack</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IN" dirty="0" smtClean="0"/>
              <a:t>In </a:t>
            </a:r>
            <a:r>
              <a:rPr lang="en-IN" dirty="0"/>
              <a:t>this case, items can be broken into smaller pieces, hence the thief can select fractions of items.</a:t>
            </a:r>
          </a:p>
          <a:p>
            <a:pPr algn="just"/>
            <a:r>
              <a:rPr lang="en-IN" dirty="0"/>
              <a:t>According to the problem statement,</a:t>
            </a:r>
          </a:p>
          <a:p>
            <a:pPr lvl="1" algn="just"/>
            <a:r>
              <a:rPr lang="en-IN" dirty="0"/>
              <a:t>There are </a:t>
            </a:r>
            <a:r>
              <a:rPr lang="en-IN" b="1" dirty="0"/>
              <a:t>n</a:t>
            </a:r>
            <a:r>
              <a:rPr lang="en-IN" dirty="0"/>
              <a:t> items in the store</a:t>
            </a:r>
          </a:p>
          <a:p>
            <a:pPr lvl="1" algn="just"/>
            <a:r>
              <a:rPr lang="en-IN" dirty="0"/>
              <a:t>Weight of </a:t>
            </a:r>
            <a:r>
              <a:rPr lang="en-IN" b="1" dirty="0" err="1"/>
              <a:t>i</a:t>
            </a:r>
            <a:r>
              <a:rPr lang="en-IN" b="1" baseline="30000" dirty="0" err="1"/>
              <a:t>th</a:t>
            </a:r>
            <a:r>
              <a:rPr lang="en-IN" dirty="0"/>
              <a:t> item </a:t>
            </a:r>
            <a:r>
              <a:rPr lang="en-IN" dirty="0" err="1" smtClean="0"/>
              <a:t>W</a:t>
            </a:r>
            <a:r>
              <a:rPr lang="en-IN" baseline="-25000" dirty="0" err="1" smtClean="0"/>
              <a:t>i</a:t>
            </a:r>
            <a:r>
              <a:rPr lang="en-IN" dirty="0" smtClean="0"/>
              <a:t>&gt;0</a:t>
            </a:r>
            <a:endParaRPr lang="en-IN" dirty="0"/>
          </a:p>
          <a:p>
            <a:pPr lvl="1" algn="just"/>
            <a:r>
              <a:rPr lang="en-IN" dirty="0"/>
              <a:t>Profit for </a:t>
            </a:r>
            <a:r>
              <a:rPr lang="en-IN" b="1" dirty="0" err="1"/>
              <a:t>i</a:t>
            </a:r>
            <a:r>
              <a:rPr lang="en-IN" b="1" baseline="30000" dirty="0" err="1"/>
              <a:t>th</a:t>
            </a:r>
            <a:r>
              <a:rPr lang="en-IN" dirty="0"/>
              <a:t> item </a:t>
            </a:r>
            <a:r>
              <a:rPr lang="en-IN" dirty="0" smtClean="0"/>
              <a:t>P</a:t>
            </a:r>
            <a:r>
              <a:rPr lang="en-IN" baseline="-25000" dirty="0" smtClean="0"/>
              <a:t>i</a:t>
            </a:r>
            <a:r>
              <a:rPr lang="en-IN" dirty="0" smtClean="0"/>
              <a:t> &gt;0</a:t>
            </a:r>
            <a:r>
              <a:rPr lang="en-IN" dirty="0"/>
              <a:t> and</a:t>
            </a:r>
          </a:p>
          <a:p>
            <a:pPr lvl="1" algn="just"/>
            <a:r>
              <a:rPr lang="en-IN" dirty="0"/>
              <a:t>Capacity of the Knapsack is </a:t>
            </a:r>
            <a:r>
              <a:rPr lang="en-IN" b="1" dirty="0"/>
              <a:t>W</a:t>
            </a:r>
            <a:endParaRPr lang="en-IN" dirty="0"/>
          </a:p>
          <a:p>
            <a:pPr algn="just"/>
            <a:r>
              <a:rPr lang="en-IN" dirty="0"/>
              <a:t>In this version of Knapsack problem, items can be broken into smaller pieces. So, the thief may take only a fraction </a:t>
            </a:r>
            <a:r>
              <a:rPr lang="en-IN" b="1" i="1" dirty="0"/>
              <a:t>x</a:t>
            </a:r>
            <a:r>
              <a:rPr lang="en-IN" b="1" i="1" baseline="-25000" dirty="0"/>
              <a:t>i</a:t>
            </a:r>
            <a:r>
              <a:rPr lang="en-IN" dirty="0"/>
              <a:t> of </a:t>
            </a:r>
            <a:r>
              <a:rPr lang="en-IN" b="1" dirty="0" err="1"/>
              <a:t>i</a:t>
            </a:r>
            <a:r>
              <a:rPr lang="en-IN" b="1" baseline="30000" dirty="0" err="1"/>
              <a:t>th</a:t>
            </a:r>
            <a:r>
              <a:rPr lang="en-IN" dirty="0"/>
              <a:t> item.</a:t>
            </a:r>
          </a:p>
          <a:p>
            <a:pPr algn="just">
              <a:buNone/>
            </a:pPr>
            <a:r>
              <a:rPr lang="en-IN" dirty="0" smtClean="0"/>
              <a:t>					</a:t>
            </a:r>
            <a:r>
              <a:rPr lang="en-IN" b="1" dirty="0" smtClean="0"/>
              <a:t>0⩽X</a:t>
            </a:r>
            <a:r>
              <a:rPr lang="en-IN" b="1" baseline="-25000" dirty="0" smtClean="0"/>
              <a:t>i</a:t>
            </a:r>
            <a:r>
              <a:rPr lang="en-IN" b="1" dirty="0" smtClean="0"/>
              <a:t>⩽</a:t>
            </a:r>
            <a:r>
              <a:rPr lang="en-IN" b="1" dirty="0"/>
              <a:t>1</a:t>
            </a:r>
          </a:p>
          <a:p>
            <a:pPr algn="just"/>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Fractional Knapsack</a:t>
            </a:r>
            <a:endParaRPr lang="en-IN" b="1" dirty="0"/>
          </a:p>
        </p:txBody>
      </p:sp>
      <p:sp>
        <p:nvSpPr>
          <p:cNvPr id="3" name="Content Placeholder 2"/>
          <p:cNvSpPr>
            <a:spLocks noGrp="1"/>
          </p:cNvSpPr>
          <p:nvPr>
            <p:ph idx="1"/>
          </p:nvPr>
        </p:nvSpPr>
        <p:spPr/>
        <p:txBody>
          <a:bodyPr>
            <a:normAutofit fontScale="77500" lnSpcReduction="20000"/>
          </a:bodyPr>
          <a:lstStyle/>
          <a:p>
            <a:pPr algn="just"/>
            <a:r>
              <a:rPr lang="en-IN" dirty="0"/>
              <a:t>The </a:t>
            </a:r>
            <a:r>
              <a:rPr lang="en-IN" b="1" dirty="0" err="1"/>
              <a:t>i</a:t>
            </a:r>
            <a:r>
              <a:rPr lang="en-IN" b="1" baseline="30000" dirty="0" err="1"/>
              <a:t>th</a:t>
            </a:r>
            <a:r>
              <a:rPr lang="en-IN" dirty="0"/>
              <a:t> item contributes the weight </a:t>
            </a:r>
            <a:r>
              <a:rPr lang="en-IN" dirty="0" err="1" smtClean="0"/>
              <a:t>x</a:t>
            </a:r>
            <a:r>
              <a:rPr lang="en-IN" baseline="-25000" dirty="0" err="1" smtClean="0"/>
              <a:t>i</a:t>
            </a:r>
            <a:r>
              <a:rPr lang="en-IN" dirty="0" err="1" smtClean="0"/>
              <a:t>w</a:t>
            </a:r>
            <a:r>
              <a:rPr lang="en-IN" baseline="-25000" dirty="0" err="1" smtClean="0"/>
              <a:t>i</a:t>
            </a:r>
            <a:r>
              <a:rPr lang="en-IN" dirty="0" smtClean="0"/>
              <a:t> to </a:t>
            </a:r>
            <a:r>
              <a:rPr lang="en-IN" dirty="0"/>
              <a:t>the total weight in the knapsack and profit </a:t>
            </a:r>
            <a:r>
              <a:rPr lang="en-IN" dirty="0" smtClean="0"/>
              <a:t> x</a:t>
            </a:r>
            <a:r>
              <a:rPr lang="en-IN" baseline="-25000" dirty="0" smtClean="0"/>
              <a:t>i</a:t>
            </a:r>
            <a:r>
              <a:rPr lang="en-IN" dirty="0" smtClean="0"/>
              <a:t> p</a:t>
            </a:r>
            <a:r>
              <a:rPr lang="en-IN" baseline="-25000" dirty="0" smtClean="0"/>
              <a:t>i </a:t>
            </a:r>
            <a:r>
              <a:rPr lang="en-IN" dirty="0"/>
              <a:t> to the total profit.</a:t>
            </a:r>
          </a:p>
          <a:p>
            <a:pPr algn="just"/>
            <a:r>
              <a:rPr lang="en-IN" dirty="0"/>
              <a:t>Hence, the </a:t>
            </a:r>
            <a:r>
              <a:rPr lang="en-IN" b="1" dirty="0"/>
              <a:t>objective of this algorithm </a:t>
            </a:r>
            <a:r>
              <a:rPr lang="en-IN" dirty="0"/>
              <a:t>is </a:t>
            </a:r>
            <a:r>
              <a:rPr lang="en-IN" dirty="0" smtClean="0"/>
              <a:t>to maximize</a:t>
            </a:r>
            <a:r>
              <a:rPr lang="en-IN" dirty="0"/>
              <a:t>∑</a:t>
            </a:r>
            <a:r>
              <a:rPr lang="en-IN" dirty="0" smtClean="0"/>
              <a:t>(x</a:t>
            </a:r>
            <a:r>
              <a:rPr lang="en-IN" baseline="-25000" dirty="0" smtClean="0"/>
              <a:t>i</a:t>
            </a:r>
            <a:r>
              <a:rPr lang="en-IN" dirty="0" smtClean="0"/>
              <a:t> p</a:t>
            </a:r>
            <a:r>
              <a:rPr lang="en-IN" baseline="-25000" dirty="0" smtClean="0"/>
              <a:t>i</a:t>
            </a:r>
            <a:r>
              <a:rPr lang="en-IN" dirty="0" smtClean="0"/>
              <a:t>) subject </a:t>
            </a:r>
            <a:r>
              <a:rPr lang="en-IN" dirty="0"/>
              <a:t>to constraint</a:t>
            </a:r>
            <a:r>
              <a:rPr lang="en-IN" dirty="0" smtClean="0"/>
              <a:t>, ∑(x</a:t>
            </a:r>
            <a:r>
              <a:rPr lang="en-IN" baseline="-25000" dirty="0" smtClean="0"/>
              <a:t>i</a:t>
            </a:r>
            <a:r>
              <a:rPr lang="en-IN" dirty="0" smtClean="0"/>
              <a:t> </a:t>
            </a:r>
            <a:r>
              <a:rPr lang="en-IN" dirty="0" err="1" smtClean="0"/>
              <a:t>w</a:t>
            </a:r>
            <a:r>
              <a:rPr lang="en-IN" baseline="-25000" dirty="0" err="1" smtClean="0"/>
              <a:t>i</a:t>
            </a:r>
            <a:r>
              <a:rPr lang="en-IN" dirty="0" smtClean="0"/>
              <a:t>)</a:t>
            </a:r>
            <a:r>
              <a:rPr lang="en-IN" dirty="0"/>
              <a:t>⩽W</a:t>
            </a:r>
          </a:p>
          <a:p>
            <a:pPr algn="just"/>
            <a:r>
              <a:rPr lang="en-IN" dirty="0"/>
              <a:t>It is clear that an optimal solution must fill the knapsack exactly, otherwise we could add a fraction of one of the remaining items and increase the overall profit.</a:t>
            </a:r>
          </a:p>
          <a:p>
            <a:pPr algn="just"/>
            <a:r>
              <a:rPr lang="en-IN" dirty="0"/>
              <a:t>Thus, an optimal solution can be obtained </a:t>
            </a:r>
            <a:r>
              <a:rPr lang="en-IN" dirty="0" smtClean="0"/>
              <a:t>by ∑(x</a:t>
            </a:r>
            <a:r>
              <a:rPr lang="en-IN" baseline="-25000" dirty="0" smtClean="0"/>
              <a:t>i</a:t>
            </a:r>
            <a:r>
              <a:rPr lang="en-IN" dirty="0" smtClean="0"/>
              <a:t> </a:t>
            </a:r>
            <a:r>
              <a:rPr lang="en-IN" dirty="0" err="1" smtClean="0"/>
              <a:t>w</a:t>
            </a:r>
            <a:r>
              <a:rPr lang="en-IN" baseline="-25000" dirty="0" err="1" smtClean="0"/>
              <a:t>i</a:t>
            </a:r>
            <a:r>
              <a:rPr lang="en-IN" dirty="0" smtClean="0"/>
              <a:t>)=W</a:t>
            </a:r>
          </a:p>
          <a:p>
            <a:pPr algn="just"/>
            <a:r>
              <a:rPr lang="en-IN" dirty="0"/>
              <a:t>In this context, first we need to sort those items according to the value of </a:t>
            </a:r>
            <a:r>
              <a:rPr lang="en-IN" dirty="0" smtClean="0"/>
              <a:t>pi/</a:t>
            </a:r>
            <a:r>
              <a:rPr lang="en-IN" dirty="0" err="1" smtClean="0"/>
              <a:t>wi</a:t>
            </a:r>
            <a:r>
              <a:rPr lang="en-IN" dirty="0" smtClean="0"/>
              <a:t>.</a:t>
            </a:r>
            <a:endParaRPr lang="en-IN" dirty="0"/>
          </a:p>
          <a:p>
            <a:pPr algn="just">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
            </a:r>
            <a:r>
              <a:rPr lang="en-US" b="1" dirty="0" smtClean="0"/>
              <a:t>ifferent </a:t>
            </a:r>
            <a:r>
              <a:rPr lang="en-US" b="1" dirty="0"/>
              <a:t>S</a:t>
            </a:r>
            <a:r>
              <a:rPr lang="en-US" b="1" dirty="0" smtClean="0"/>
              <a:t>trategies</a:t>
            </a:r>
            <a:endParaRPr lang="en-IN" b="1" dirty="0"/>
          </a:p>
        </p:txBody>
      </p:sp>
      <p:sp>
        <p:nvSpPr>
          <p:cNvPr id="3" name="Content Placeholder 2"/>
          <p:cNvSpPr>
            <a:spLocks noGrp="1"/>
          </p:cNvSpPr>
          <p:nvPr>
            <p:ph idx="1"/>
          </p:nvPr>
        </p:nvSpPr>
        <p:spPr/>
        <p:txBody>
          <a:bodyPr>
            <a:normAutofit lnSpcReduction="10000"/>
          </a:bodyPr>
          <a:lstStyle/>
          <a:p>
            <a:r>
              <a:rPr lang="en-US" dirty="0" smtClean="0"/>
              <a:t>To find solution for the knapsack problem, different strategies can be followed.</a:t>
            </a:r>
          </a:p>
          <a:p>
            <a:pPr lvl="1"/>
            <a:r>
              <a:rPr lang="en-US" dirty="0" smtClean="0"/>
              <a:t>Select the objects based on increasing order of weights.</a:t>
            </a:r>
          </a:p>
          <a:p>
            <a:pPr lvl="1"/>
            <a:r>
              <a:rPr lang="en-US" dirty="0" smtClean="0"/>
              <a:t>Select the objects based on decreasing order of profits.</a:t>
            </a:r>
          </a:p>
          <a:p>
            <a:pPr lvl="1"/>
            <a:r>
              <a:rPr lang="en-US" dirty="0" smtClean="0"/>
              <a:t>Select the objects based on decreasing order of pi/</a:t>
            </a:r>
            <a:r>
              <a:rPr lang="en-US" dirty="0" err="1" smtClean="0"/>
              <a:t>wi</a:t>
            </a:r>
            <a:endParaRPr lang="en-US" dirty="0" smtClean="0"/>
          </a:p>
          <a:p>
            <a:pPr lvl="1"/>
            <a:r>
              <a:rPr lang="en-US" dirty="0" smtClean="0"/>
              <a:t>Select the objects based on increasing order of pi/</a:t>
            </a:r>
            <a:r>
              <a:rPr lang="en-US" dirty="0" err="1" smtClean="0"/>
              <a:t>wi</a:t>
            </a:r>
            <a:endParaRPr lang="en-US" dirty="0" smtClean="0"/>
          </a:p>
          <a:p>
            <a:pPr lvl="1"/>
            <a:endParaRPr lang="en-US" dirty="0" smtClean="0"/>
          </a:p>
          <a:p>
            <a:pPr lvl="1"/>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smtClean="0"/>
              <a:t>For the knapsack problem, n=3, m=20, (p1,p2,p3) = (25,24,15) and (w1,w2,w3) = (18,15,10), find the feasible solutions and the optimal solution</a:t>
            </a:r>
          </a:p>
          <a:p>
            <a:pPr algn="just"/>
            <a:r>
              <a:rPr lang="en-US" dirty="0" smtClean="0"/>
              <a:t>For the knapsack problem, n=7, m=15, (p1,p2…p7) = (10,5,15,7,6,18,3) and (w1,w2…w7) = (2,3,5,7,1,4,1), find the feasible solutions and the optimal solution</a:t>
            </a:r>
          </a:p>
          <a:p>
            <a:pPr algn="just"/>
            <a:r>
              <a:rPr lang="en-US" dirty="0" smtClean="0"/>
              <a:t>For the knapsack problem, n=5, m=15, (p1,p2..p5) = (4,2,2,1,10) and (w1,w2..w5) = (12,1,2,1,4), find the feasible solutions and the optimal solution</a:t>
            </a:r>
            <a:endParaRPr lang="en-IN" dirty="0" smtClean="0"/>
          </a:p>
          <a:p>
            <a:pPr algn="just"/>
            <a:endParaRPr lang="en-I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endParaRPr lang="en-IN" b="1" dirty="0"/>
          </a:p>
        </p:txBody>
      </p:sp>
      <p:sp>
        <p:nvSpPr>
          <p:cNvPr id="3" name="Content Placeholder 2"/>
          <p:cNvSpPr>
            <a:spLocks noGrp="1"/>
          </p:cNvSpPr>
          <p:nvPr>
            <p:ph idx="1"/>
          </p:nvPr>
        </p:nvSpPr>
        <p:spPr/>
        <p:txBody>
          <a:bodyPr/>
          <a:lstStyle/>
          <a:p>
            <a:pPr algn="just"/>
            <a:r>
              <a:rPr lang="en-US" dirty="0" smtClean="0"/>
              <a:t>In the knapsack problem, p[1,2,…n] and w[1,2,…n] contain the profits and weights respectively of the “n” objects ordered such that p[i+1]/w[i+1]&gt;p[</a:t>
            </a:r>
            <a:r>
              <a:rPr lang="en-US" dirty="0" err="1" smtClean="0"/>
              <a:t>i</a:t>
            </a:r>
            <a:r>
              <a:rPr lang="en-US" dirty="0" smtClean="0"/>
              <a:t>]/w[</a:t>
            </a:r>
            <a:r>
              <a:rPr lang="en-US" dirty="0" err="1" smtClean="0"/>
              <a:t>i</a:t>
            </a:r>
            <a:r>
              <a:rPr lang="en-US" dirty="0" smtClean="0"/>
              <a:t>]. “m” is the knapsack size and x[1,2,…n] is the solution vector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STRATEGY</a:t>
            </a:r>
            <a:endParaRPr lang="en-IN" b="1" dirty="0"/>
          </a:p>
        </p:txBody>
      </p:sp>
      <p:pic>
        <p:nvPicPr>
          <p:cNvPr id="1026" name="Picture 2"/>
          <p:cNvPicPr>
            <a:picLocks noGrp="1" noChangeAspect="1" noChangeArrowheads="1"/>
          </p:cNvPicPr>
          <p:nvPr>
            <p:ph idx="1"/>
          </p:nvPr>
        </p:nvPicPr>
        <p:blipFill>
          <a:blip r:embed="rId2"/>
          <a:srcRect l="23377" t="15152" r="27815" b="7506"/>
          <a:stretch>
            <a:fillRect/>
          </a:stretch>
        </p:blipFill>
        <p:spPr bwMode="auto">
          <a:xfrm>
            <a:off x="500034" y="1500174"/>
            <a:ext cx="8643966" cy="535782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KNAPSACK ALGORITHM</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smtClean="0"/>
              <a:t>Read the no of objects and store in num variable.</a:t>
            </a:r>
          </a:p>
          <a:p>
            <a:pPr algn="just"/>
            <a:r>
              <a:rPr lang="en-US" dirty="0" smtClean="0"/>
              <a:t>Read the weight and profit of n objects using loop (weight[] and profit[])</a:t>
            </a:r>
          </a:p>
          <a:p>
            <a:pPr algn="just"/>
            <a:r>
              <a:rPr lang="en-US" dirty="0" smtClean="0"/>
              <a:t>Read the capacity of knapsack and store in capacity variable.</a:t>
            </a:r>
          </a:p>
          <a:p>
            <a:pPr algn="just"/>
            <a:r>
              <a:rPr lang="en-US" dirty="0" smtClean="0"/>
              <a:t>Find the ratio of each object, profit[]/weight[]</a:t>
            </a:r>
          </a:p>
          <a:p>
            <a:pPr algn="just"/>
            <a:r>
              <a:rPr lang="en-US" dirty="0" smtClean="0"/>
              <a:t>Do the sort procedure, which returns the array of the object numbers according to the descending order of value of (profit/weight)</a:t>
            </a:r>
          </a:p>
          <a:p>
            <a:pPr algn="just"/>
            <a:r>
              <a:rPr lang="en-US" dirty="0" smtClean="0"/>
              <a:t>Call the knapsack procedure</a:t>
            </a:r>
          </a:p>
          <a:p>
            <a:pPr algn="just"/>
            <a:endParaRPr lang="en-US" dirty="0" smtClean="0"/>
          </a:p>
          <a:p>
            <a:pPr algn="just"/>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Knapsack procedure</a:t>
            </a:r>
            <a:endParaRPr lang="en-IN" b="1" dirty="0"/>
          </a:p>
        </p:txBody>
      </p:sp>
      <p:sp>
        <p:nvSpPr>
          <p:cNvPr id="3" name="Content Placeholder 2"/>
          <p:cNvSpPr>
            <a:spLocks noGrp="1"/>
          </p:cNvSpPr>
          <p:nvPr>
            <p:ph idx="1"/>
          </p:nvPr>
        </p:nvSpPr>
        <p:spPr/>
        <p:txBody>
          <a:bodyPr>
            <a:normAutofit fontScale="70000" lnSpcReduction="20000"/>
          </a:bodyPr>
          <a:lstStyle/>
          <a:p>
            <a:pPr algn="just"/>
            <a:r>
              <a:rPr lang="en-US" dirty="0" smtClean="0"/>
              <a:t>Assign the elements of the array x[] to 0</a:t>
            </a:r>
          </a:p>
          <a:p>
            <a:pPr algn="just"/>
            <a:r>
              <a:rPr lang="en-US" dirty="0" smtClean="0"/>
              <a:t>By comparing the weight of the object and capacity of knapsack fill the object to knapsack.</a:t>
            </a:r>
          </a:p>
          <a:p>
            <a:pPr algn="just"/>
            <a:r>
              <a:rPr lang="en-US" dirty="0" smtClean="0"/>
              <a:t>Assign value 1 to x[] for that object.</a:t>
            </a:r>
          </a:p>
          <a:p>
            <a:pPr algn="just"/>
            <a:r>
              <a:rPr lang="en-US" dirty="0" smtClean="0"/>
              <a:t>Add profit of object which is placed in knapsack.</a:t>
            </a:r>
          </a:p>
          <a:p>
            <a:pPr algn="just"/>
            <a:r>
              <a:rPr lang="en-US" dirty="0" smtClean="0"/>
              <a:t>Subtract the knapsack capacity by weight of object</a:t>
            </a:r>
          </a:p>
          <a:p>
            <a:pPr algn="just"/>
            <a:r>
              <a:rPr lang="en-US" dirty="0" smtClean="0"/>
              <a:t>If the knapsack is not completely filled and the object weight is larger, then place the part of the object by dividing the knapsack capacity by weight of object</a:t>
            </a:r>
          </a:p>
          <a:p>
            <a:pPr algn="just"/>
            <a:r>
              <a:rPr lang="en-US" dirty="0" smtClean="0"/>
              <a:t>Add the profit of object as x[]*p[]</a:t>
            </a:r>
          </a:p>
          <a:p>
            <a:pPr algn="just"/>
            <a:r>
              <a:rPr lang="en-US" dirty="0" smtClean="0"/>
              <a:t>Print the solution vector x[] for each object</a:t>
            </a:r>
          </a:p>
          <a:p>
            <a:pPr algn="just"/>
            <a:r>
              <a:rPr lang="en-US" dirty="0" smtClean="0"/>
              <a:t>Print the optimal solution i.e. maximum profit</a:t>
            </a:r>
          </a:p>
          <a:p>
            <a:pPr algn="just"/>
            <a:r>
              <a:rPr lang="en-US" dirty="0" smtClean="0"/>
              <a:t>Return to main program</a:t>
            </a:r>
          </a:p>
          <a:p>
            <a:pPr algn="just"/>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FRACTIONAL KNAPSACK PROGRAM</a:t>
            </a:r>
            <a:endParaRPr lang="en-IN" b="1" dirty="0"/>
          </a:p>
        </p:txBody>
      </p:sp>
      <p:sp>
        <p:nvSpPr>
          <p:cNvPr id="5" name="Content Placeholder 4"/>
          <p:cNvSpPr>
            <a:spLocks noGrp="1"/>
          </p:cNvSpPr>
          <p:nvPr>
            <p:ph idx="1"/>
          </p:nvPr>
        </p:nvSpPr>
        <p:spPr/>
        <p:txBody>
          <a:bodyPr/>
          <a:lstStyle/>
          <a:p>
            <a:r>
              <a:rPr lang="en-US" dirty="0" smtClean="0">
                <a:hlinkClick r:id="rId2" action="ppaction://hlinkfile"/>
              </a:rPr>
              <a:t>PROGRAM</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Time Complexity</a:t>
            </a:r>
            <a:endParaRPr lang="en-IN" b="1" dirty="0"/>
          </a:p>
        </p:txBody>
      </p:sp>
      <p:sp>
        <p:nvSpPr>
          <p:cNvPr id="3" name="Content Placeholder 2"/>
          <p:cNvSpPr>
            <a:spLocks noGrp="1"/>
          </p:cNvSpPr>
          <p:nvPr>
            <p:ph idx="1"/>
          </p:nvPr>
        </p:nvSpPr>
        <p:spPr/>
        <p:txBody>
          <a:bodyPr>
            <a:normAutofit lnSpcReduction="10000"/>
          </a:bodyPr>
          <a:lstStyle/>
          <a:p>
            <a:pPr algn="just" fontAlgn="base"/>
            <a:r>
              <a:rPr lang="en-IN" dirty="0" smtClean="0"/>
              <a:t>The main time taking step is the sorting of all items in decreasing order of their value / weight ratio.</a:t>
            </a:r>
          </a:p>
          <a:p>
            <a:pPr algn="just" fontAlgn="base"/>
            <a:r>
              <a:rPr lang="en-IN" dirty="0" smtClean="0"/>
              <a:t>If the items are already arranged in the required order, then loop takes O(n) time.</a:t>
            </a:r>
          </a:p>
          <a:p>
            <a:pPr algn="just" fontAlgn="base"/>
            <a:r>
              <a:rPr lang="en-IN" dirty="0" smtClean="0"/>
              <a:t>The average time complexity of Quick Sort is O(</a:t>
            </a:r>
            <a:r>
              <a:rPr lang="en-IN" dirty="0" err="1" smtClean="0"/>
              <a:t>nlogn</a:t>
            </a:r>
            <a:r>
              <a:rPr lang="en-IN" dirty="0" smtClean="0"/>
              <a:t>).</a:t>
            </a:r>
          </a:p>
          <a:p>
            <a:pPr algn="just" fontAlgn="base"/>
            <a:r>
              <a:rPr lang="en-IN" dirty="0" smtClean="0"/>
              <a:t>Therefore, total time taken including the sort is </a:t>
            </a:r>
            <a:r>
              <a:rPr lang="en-IN" b="1" dirty="0" smtClean="0"/>
              <a:t>O(</a:t>
            </a:r>
            <a:r>
              <a:rPr lang="en-IN" b="1" dirty="0" err="1" smtClean="0"/>
              <a:t>nlogn</a:t>
            </a:r>
            <a:r>
              <a:rPr lang="en-IN" b="1" dirty="0" smtClean="0"/>
              <a:t>).</a:t>
            </a:r>
          </a:p>
          <a:p>
            <a:pPr algn="just"/>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JOB SEQUENCING WITH DEADLINES</a:t>
            </a:r>
            <a:endParaRPr lang="en-IN" b="1" dirty="0"/>
          </a:p>
        </p:txBody>
      </p:sp>
      <p:sp>
        <p:nvSpPr>
          <p:cNvPr id="3" name="Subtitle 2"/>
          <p:cNvSpPr>
            <a:spLocks noGrp="1"/>
          </p:cNvSpPr>
          <p:nvPr>
            <p:ph type="subTitle" idx="1"/>
          </p:nvPr>
        </p:nvSpPr>
        <p:spPr/>
        <p:txBody>
          <a:bodyPr/>
          <a:lstStyle/>
          <a:p>
            <a:r>
              <a:rPr lang="en-US" dirty="0" smtClean="0"/>
              <a:t>TASK SCHEDULING</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IN" b="1" dirty="0"/>
          </a:p>
        </p:txBody>
      </p:sp>
      <p:sp>
        <p:nvSpPr>
          <p:cNvPr id="3" name="Content Placeholder 2"/>
          <p:cNvSpPr>
            <a:spLocks noGrp="1"/>
          </p:cNvSpPr>
          <p:nvPr>
            <p:ph idx="1"/>
          </p:nvPr>
        </p:nvSpPr>
        <p:spPr/>
        <p:txBody>
          <a:bodyPr>
            <a:normAutofit lnSpcReduction="10000"/>
          </a:bodyPr>
          <a:lstStyle/>
          <a:p>
            <a:pPr algn="just"/>
            <a:r>
              <a:rPr lang="en-US" dirty="0" smtClean="0"/>
              <a:t>There are a set of “n” jobs. Associated with job “</a:t>
            </a:r>
            <a:r>
              <a:rPr lang="en-US" dirty="0" err="1" smtClean="0"/>
              <a:t>i</a:t>
            </a:r>
            <a:r>
              <a:rPr lang="en-US" dirty="0" smtClean="0"/>
              <a:t>” is an integer deadline </a:t>
            </a:r>
            <a:r>
              <a:rPr lang="en-IN" dirty="0" err="1" smtClean="0"/>
              <a:t>d</a:t>
            </a:r>
            <a:r>
              <a:rPr lang="en-IN" baseline="-25000" dirty="0" err="1" smtClean="0"/>
              <a:t>i</a:t>
            </a:r>
            <a:r>
              <a:rPr lang="en-IN" baseline="-25000" dirty="0" smtClean="0"/>
              <a:t> </a:t>
            </a:r>
            <a:r>
              <a:rPr lang="en-IN" dirty="0" smtClean="0"/>
              <a:t>=0 and a profit p</a:t>
            </a:r>
            <a:r>
              <a:rPr lang="en-IN" baseline="-25000" dirty="0" smtClean="0"/>
              <a:t>i </a:t>
            </a:r>
            <a:r>
              <a:rPr lang="en-IN" dirty="0" smtClean="0"/>
              <a:t>&gt;0</a:t>
            </a:r>
          </a:p>
          <a:p>
            <a:pPr algn="just"/>
            <a:r>
              <a:rPr lang="en-US" dirty="0" smtClean="0"/>
              <a:t>For any job “</a:t>
            </a:r>
            <a:r>
              <a:rPr lang="en-US" dirty="0" err="1" smtClean="0"/>
              <a:t>i</a:t>
            </a:r>
            <a:r>
              <a:rPr lang="en-US" dirty="0" smtClean="0"/>
              <a:t>” , the profit “</a:t>
            </a:r>
            <a:r>
              <a:rPr lang="en-IN" dirty="0" smtClean="0"/>
              <a:t>p</a:t>
            </a:r>
            <a:r>
              <a:rPr lang="en-IN" baseline="-25000" dirty="0" smtClean="0"/>
              <a:t>i</a:t>
            </a:r>
            <a:r>
              <a:rPr lang="en-US" dirty="0" smtClean="0"/>
              <a:t>” is earned if and only if the job is completed by its deadline.</a:t>
            </a:r>
          </a:p>
          <a:p>
            <a:pPr algn="just"/>
            <a:r>
              <a:rPr lang="en-US" dirty="0" smtClean="0"/>
              <a:t>To complete a job, it has to be processed on a machine for one unit of time.</a:t>
            </a:r>
          </a:p>
          <a:p>
            <a:pPr algn="just"/>
            <a:r>
              <a:rPr lang="en-US" dirty="0" smtClean="0"/>
              <a:t>Only one machine is available for processing jobs.</a:t>
            </a:r>
            <a:endParaRPr lang="en-IN" dirty="0" smtClean="0"/>
          </a:p>
          <a:p>
            <a:pPr algn="just"/>
            <a:endParaRPr lang="en-IN" dirty="0" smtClean="0"/>
          </a:p>
          <a:p>
            <a:pPr algn="just"/>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FEASIBLE SOLUTION</a:t>
            </a:r>
            <a:endParaRPr lang="en-IN" b="1" dirty="0"/>
          </a:p>
        </p:txBody>
      </p:sp>
      <p:sp>
        <p:nvSpPr>
          <p:cNvPr id="3" name="Content Placeholder 2"/>
          <p:cNvSpPr>
            <a:spLocks noGrp="1"/>
          </p:cNvSpPr>
          <p:nvPr>
            <p:ph idx="1"/>
          </p:nvPr>
        </p:nvSpPr>
        <p:spPr/>
        <p:txBody>
          <a:bodyPr/>
          <a:lstStyle/>
          <a:p>
            <a:pPr algn="just"/>
            <a:r>
              <a:rPr lang="en-US" dirty="0" smtClean="0"/>
              <a:t>A feasible solution is a subset “J” of jobs such that each job in this subset can be completed by its deadline.</a:t>
            </a:r>
          </a:p>
          <a:p>
            <a:pPr algn="just"/>
            <a:r>
              <a:rPr lang="en-US" dirty="0" smtClean="0"/>
              <a:t>The value of the feasible solution “J” is the sum of the profits of the jobs in “J”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OPTIMAL SOLUTION</a:t>
            </a:r>
            <a:endParaRPr lang="en-IN" b="1" dirty="0"/>
          </a:p>
        </p:txBody>
      </p:sp>
      <p:sp>
        <p:nvSpPr>
          <p:cNvPr id="3" name="Content Placeholder 2"/>
          <p:cNvSpPr>
            <a:spLocks noGrp="1"/>
          </p:cNvSpPr>
          <p:nvPr>
            <p:ph idx="1"/>
          </p:nvPr>
        </p:nvSpPr>
        <p:spPr/>
        <p:txBody>
          <a:bodyPr>
            <a:normAutofit fontScale="77500" lnSpcReduction="20000"/>
          </a:bodyPr>
          <a:lstStyle/>
          <a:p>
            <a:pPr algn="just"/>
            <a:r>
              <a:rPr lang="en-US" dirty="0" smtClean="0"/>
              <a:t>An optimal solution is a feasible solution with maximum value.</a:t>
            </a:r>
          </a:p>
          <a:p>
            <a:pPr algn="just"/>
            <a:r>
              <a:rPr lang="en-US" dirty="0" smtClean="0"/>
              <a:t>Since the problem involves the identification of a subset, it fits the subset paradigm.</a:t>
            </a:r>
          </a:p>
          <a:p>
            <a:pPr algn="just"/>
            <a:r>
              <a:rPr lang="en-US" dirty="0" smtClean="0"/>
              <a:t>An optimization measure must be formulated to determine how the next job is chosen.</a:t>
            </a:r>
          </a:p>
          <a:p>
            <a:pPr algn="just"/>
            <a:r>
              <a:rPr lang="en-US" b="1" i="1" dirty="0" smtClean="0"/>
              <a:t>The objective function </a:t>
            </a:r>
            <a:r>
              <a:rPr lang="en-IN" b="1" i="1" dirty="0" smtClean="0"/>
              <a:t>∑P</a:t>
            </a:r>
            <a:r>
              <a:rPr lang="en-IN" b="1" i="1" baseline="-25000" dirty="0" smtClean="0"/>
              <a:t>i</a:t>
            </a:r>
            <a:r>
              <a:rPr lang="en-IN" b="1" i="1" dirty="0" smtClean="0"/>
              <a:t> (where </a:t>
            </a:r>
            <a:r>
              <a:rPr lang="en-IN" b="1" i="1" dirty="0" err="1" smtClean="0"/>
              <a:t>i</a:t>
            </a:r>
            <a:r>
              <a:rPr lang="en-IN" b="1" i="1" dirty="0" smtClean="0"/>
              <a:t> belongs to J) is chosen as the optimization measure.</a:t>
            </a:r>
          </a:p>
          <a:p>
            <a:pPr algn="just"/>
            <a:r>
              <a:rPr lang="en-US" b="1" i="1" dirty="0" smtClean="0"/>
              <a:t>The next job to be included is the one that increases </a:t>
            </a:r>
            <a:r>
              <a:rPr lang="en-IN" b="1" i="1" dirty="0" smtClean="0"/>
              <a:t>∑P</a:t>
            </a:r>
            <a:r>
              <a:rPr lang="en-IN" b="1" i="1" baseline="-25000" dirty="0" smtClean="0"/>
              <a:t>i</a:t>
            </a:r>
            <a:r>
              <a:rPr lang="en-IN" b="1" i="1" dirty="0" smtClean="0"/>
              <a:t> subject to the constraint that the resulting “J” is a feasible solution.</a:t>
            </a:r>
          </a:p>
          <a:p>
            <a:pPr algn="just"/>
            <a:r>
              <a:rPr lang="en-US" b="1" i="1" dirty="0" smtClean="0"/>
              <a:t>The job that has the largest profit is added. It forms the feasible solution.</a:t>
            </a:r>
            <a:endParaRPr lang="en-IN" b="1"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OPTIMAL SOLUTION</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The next job to join the set {J} has to satisfy the following conditions:</a:t>
            </a:r>
          </a:p>
          <a:p>
            <a:pPr lvl="1" algn="just"/>
            <a:r>
              <a:rPr lang="en-US" dirty="0" smtClean="0"/>
              <a:t>The job should have maximum profit so as to form an optimal solution.</a:t>
            </a:r>
          </a:p>
          <a:p>
            <a:pPr lvl="1" algn="just"/>
            <a:r>
              <a:rPr lang="en-US" dirty="0" smtClean="0"/>
              <a:t>The job to be included should be completed by its deadline to form a feasible solution.</a:t>
            </a:r>
            <a:endParaRPr lang="en-IN" dirty="0" smtClean="0"/>
          </a:p>
          <a:p>
            <a:pPr marL="342900" lvl="1" indent="-342900" algn="just">
              <a:buFont typeface="Arial" pitchFamily="34" charset="0"/>
              <a:buChar char="•"/>
            </a:pPr>
            <a:r>
              <a:rPr lang="en-US" dirty="0" smtClean="0"/>
              <a:t>To find the optimal solution and feasibility of jobs we are required to find a subset J such that each job of this subset can be completed by its deadline. The value of a feasible solution J is the sum of profits of all jobs in J</a:t>
            </a:r>
          </a:p>
          <a:p>
            <a:pPr algn="just"/>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JOB SEQUENCING WITH DEADLINES PROBLEMS</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US" dirty="0" smtClean="0"/>
              <a:t>Solve the job sequencing problem with number of jobs n=4, their profits are (p1,p2,p3,p4) = (100,10,15,27) and deadlines are (d1,d2,d3,d4)=(2,1,2,1)</a:t>
            </a:r>
          </a:p>
          <a:p>
            <a:pPr algn="just"/>
            <a:r>
              <a:rPr lang="en-US" dirty="0" smtClean="0"/>
              <a:t>Solve the job sequencing problem with number of jobs n=5, their profits are (p1,p2,p3,p4,p5)=(20,15,10,5,1) and deadlines are (d1,d2,d3,d4,d5)=(2,2,1,3,3)</a:t>
            </a:r>
          </a:p>
          <a:p>
            <a:pPr algn="just"/>
            <a:r>
              <a:rPr lang="en-US" dirty="0" smtClean="0"/>
              <a:t>Solve the job sequencing problem with number of jobs n=5, their profits are (p1,p2,p3,p4,p5)=(1,5,20,15,10) and deadlines are (d1,d2,d3,d4,d5)=(1,2,4,1,3)</a:t>
            </a:r>
            <a:endParaRPr lang="en-IN" dirty="0" smtClean="0"/>
          </a:p>
          <a:p>
            <a:pPr algn="just"/>
            <a:endParaRPr lang="en-IN" dirty="0" smtClean="0"/>
          </a:p>
          <a:p>
            <a:pPr algn="just">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p:txBody>
          <a:bodyPr>
            <a:normAutofit lnSpcReduction="10000"/>
          </a:bodyPr>
          <a:lstStyle/>
          <a:p>
            <a:pPr algn="just"/>
            <a:r>
              <a:rPr lang="en-US" dirty="0" smtClean="0"/>
              <a:t>The greedy method is the most straightforward design technique and it can be applied to a wide variety of problems.</a:t>
            </a:r>
          </a:p>
          <a:p>
            <a:pPr algn="just"/>
            <a:r>
              <a:rPr lang="en-US" dirty="0" smtClean="0"/>
              <a:t>Most of these problems have n inputs &amp; require us to obtain a subset that satisfies some constraint.</a:t>
            </a:r>
          </a:p>
          <a:p>
            <a:pPr algn="just"/>
            <a:r>
              <a:rPr lang="en-US" dirty="0" smtClean="0"/>
              <a:t>In an optimization problem, a set of constraints and an optimization function (objective function) are given.</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t>Solve the job sequencing problem with number of jobs n=4, their profits are (p1,p2,p3,p4) = (100,10,15,27) and deadlines are (d1,d2,d3,d4)=(2,1,2,1)</a:t>
            </a:r>
            <a:br>
              <a:rPr lang="en-US" sz="2400" dirty="0" smtClean="0"/>
            </a:br>
            <a:endParaRPr lang="en-IN" sz="2400" dirty="0"/>
          </a:p>
        </p:txBody>
      </p:sp>
      <p:sp>
        <p:nvSpPr>
          <p:cNvPr id="3" name="Content Placeholder 2"/>
          <p:cNvSpPr>
            <a:spLocks noGrp="1"/>
          </p:cNvSpPr>
          <p:nvPr>
            <p:ph idx="1"/>
          </p:nvPr>
        </p:nvSpPr>
        <p:spPr/>
        <p:txBody>
          <a:bodyPr/>
          <a:lstStyle/>
          <a:p>
            <a:r>
              <a:rPr lang="en-US" sz="2400" dirty="0" smtClean="0"/>
              <a:t>Maximum deadline units = 2</a:t>
            </a:r>
          </a:p>
          <a:p>
            <a:r>
              <a:rPr lang="en-US" sz="2400" dirty="0" smtClean="0"/>
              <a:t>Maximum number of jobs that form the feasible solution = 2</a:t>
            </a:r>
            <a:endParaRPr lang="en-IN" dirty="0"/>
          </a:p>
        </p:txBody>
      </p:sp>
      <p:graphicFrame>
        <p:nvGraphicFramePr>
          <p:cNvPr id="4" name="Table 3"/>
          <p:cNvGraphicFramePr>
            <a:graphicFrameLocks noGrp="1"/>
          </p:cNvGraphicFramePr>
          <p:nvPr/>
        </p:nvGraphicFramePr>
        <p:xfrm>
          <a:off x="857224" y="2571744"/>
          <a:ext cx="7143800" cy="3929089"/>
        </p:xfrm>
        <a:graphic>
          <a:graphicData uri="http://schemas.openxmlformats.org/drawingml/2006/table">
            <a:tbl>
              <a:tblPr firstRow="1" bandRow="1">
                <a:tableStyleId>{5C22544A-7EE6-4342-B048-85BDC9FD1C3A}</a:tableStyleId>
              </a:tblPr>
              <a:tblGrid>
                <a:gridCol w="2381267"/>
                <a:gridCol w="2809186"/>
                <a:gridCol w="1953347"/>
              </a:tblGrid>
              <a:tr h="407999">
                <a:tc>
                  <a:txBody>
                    <a:bodyPr/>
                    <a:lstStyle/>
                    <a:p>
                      <a:r>
                        <a:rPr lang="en-US" b="1" dirty="0" smtClean="0"/>
                        <a:t>Feasible solution</a:t>
                      </a:r>
                      <a:endParaRPr lang="en-IN" b="1" dirty="0"/>
                    </a:p>
                  </a:txBody>
                  <a:tcPr/>
                </a:tc>
                <a:tc>
                  <a:txBody>
                    <a:bodyPr/>
                    <a:lstStyle/>
                    <a:p>
                      <a:r>
                        <a:rPr lang="en-US" b="1" dirty="0" smtClean="0"/>
                        <a:t>Processing</a:t>
                      </a:r>
                      <a:r>
                        <a:rPr lang="en-US" b="1" baseline="0" dirty="0" smtClean="0"/>
                        <a:t> Sequence </a:t>
                      </a:r>
                      <a:endParaRPr lang="en-IN" b="1" dirty="0"/>
                    </a:p>
                  </a:txBody>
                  <a:tcPr/>
                </a:tc>
                <a:tc>
                  <a:txBody>
                    <a:bodyPr/>
                    <a:lstStyle/>
                    <a:p>
                      <a:r>
                        <a:rPr lang="en-US" b="1" dirty="0" smtClean="0"/>
                        <a:t>Value</a:t>
                      </a:r>
                      <a:endParaRPr lang="en-IN" b="1" dirty="0"/>
                    </a:p>
                  </a:txBody>
                  <a:tcPr/>
                </a:tc>
              </a:tr>
              <a:tr h="2816872">
                <a:tc>
                  <a:txBody>
                    <a:bodyPr/>
                    <a:lstStyle/>
                    <a:p>
                      <a:r>
                        <a:rPr lang="en-US" b="1" dirty="0" smtClean="0"/>
                        <a:t>J1, J2</a:t>
                      </a:r>
                    </a:p>
                    <a:p>
                      <a:r>
                        <a:rPr lang="en-US" b="1" dirty="0" smtClean="0"/>
                        <a:t>J1, J3</a:t>
                      </a:r>
                    </a:p>
                    <a:p>
                      <a:r>
                        <a:rPr lang="en-US" b="1" dirty="0" smtClean="0"/>
                        <a:t>J1, J4</a:t>
                      </a:r>
                    </a:p>
                    <a:p>
                      <a:r>
                        <a:rPr lang="en-US" b="1" dirty="0" smtClean="0"/>
                        <a:t>J2, J3</a:t>
                      </a:r>
                    </a:p>
                    <a:p>
                      <a:r>
                        <a:rPr lang="en-US" b="1" dirty="0" smtClean="0"/>
                        <a:t>J3, J4</a:t>
                      </a:r>
                    </a:p>
                    <a:p>
                      <a:r>
                        <a:rPr lang="en-US" b="1" dirty="0" smtClean="0"/>
                        <a:t>J1</a:t>
                      </a:r>
                    </a:p>
                    <a:p>
                      <a:r>
                        <a:rPr lang="en-US" b="1" dirty="0" smtClean="0"/>
                        <a:t>J3</a:t>
                      </a:r>
                    </a:p>
                    <a:p>
                      <a:r>
                        <a:rPr lang="en-US" b="1" dirty="0" smtClean="0"/>
                        <a:t>J2</a:t>
                      </a:r>
                    </a:p>
                    <a:p>
                      <a:r>
                        <a:rPr lang="en-US" b="1" dirty="0" smtClean="0"/>
                        <a:t>J4</a:t>
                      </a:r>
                      <a:endParaRPr lang="en-IN" b="1" dirty="0"/>
                    </a:p>
                  </a:txBody>
                  <a:tcPr/>
                </a:tc>
                <a:tc>
                  <a:txBody>
                    <a:bodyPr/>
                    <a:lstStyle/>
                    <a:p>
                      <a:r>
                        <a:rPr lang="en-US" b="1" dirty="0" smtClean="0"/>
                        <a:t>J2, J1</a:t>
                      </a:r>
                    </a:p>
                    <a:p>
                      <a:r>
                        <a:rPr lang="en-US" b="1" dirty="0" smtClean="0"/>
                        <a:t>J1, J3</a:t>
                      </a:r>
                    </a:p>
                    <a:p>
                      <a:r>
                        <a:rPr lang="en-US" b="1" dirty="0" smtClean="0"/>
                        <a:t>J4, J1</a:t>
                      </a:r>
                    </a:p>
                    <a:p>
                      <a:r>
                        <a:rPr lang="en-US" b="1" dirty="0" smtClean="0"/>
                        <a:t>J2, J3</a:t>
                      </a:r>
                    </a:p>
                    <a:p>
                      <a:r>
                        <a:rPr lang="en-US" b="1" dirty="0" smtClean="0"/>
                        <a:t>J4, J3</a:t>
                      </a:r>
                    </a:p>
                    <a:p>
                      <a:r>
                        <a:rPr lang="en-US" b="1" dirty="0" smtClean="0"/>
                        <a:t>J1</a:t>
                      </a:r>
                    </a:p>
                    <a:p>
                      <a:r>
                        <a:rPr lang="en-US" b="1" dirty="0" smtClean="0"/>
                        <a:t>J3</a:t>
                      </a:r>
                    </a:p>
                    <a:p>
                      <a:r>
                        <a:rPr lang="en-US" b="1" dirty="0" smtClean="0"/>
                        <a:t>J2</a:t>
                      </a:r>
                    </a:p>
                    <a:p>
                      <a:r>
                        <a:rPr lang="en-US" b="1" dirty="0" smtClean="0"/>
                        <a:t>J4</a:t>
                      </a:r>
                      <a:endParaRPr lang="en-IN" b="1" dirty="0"/>
                    </a:p>
                  </a:txBody>
                  <a:tcPr/>
                </a:tc>
                <a:tc>
                  <a:txBody>
                    <a:bodyPr/>
                    <a:lstStyle/>
                    <a:p>
                      <a:r>
                        <a:rPr lang="en-US" b="1" dirty="0" smtClean="0"/>
                        <a:t>10 +100 =110</a:t>
                      </a:r>
                    </a:p>
                    <a:p>
                      <a:r>
                        <a:rPr lang="en-US" b="1" dirty="0" smtClean="0"/>
                        <a:t>100 + 15 =115</a:t>
                      </a:r>
                    </a:p>
                    <a:p>
                      <a:r>
                        <a:rPr lang="en-US" b="1" dirty="0" smtClean="0"/>
                        <a:t>27 + 100</a:t>
                      </a:r>
                      <a:r>
                        <a:rPr lang="en-US" b="1" baseline="0" dirty="0" smtClean="0"/>
                        <a:t> =127</a:t>
                      </a:r>
                    </a:p>
                    <a:p>
                      <a:r>
                        <a:rPr lang="en-US" b="1" baseline="0" dirty="0" smtClean="0"/>
                        <a:t>10 + 15 =25</a:t>
                      </a:r>
                    </a:p>
                    <a:p>
                      <a:r>
                        <a:rPr lang="en-US" b="1" baseline="0" dirty="0" smtClean="0"/>
                        <a:t>27 + 15 = 42</a:t>
                      </a:r>
                    </a:p>
                    <a:p>
                      <a:r>
                        <a:rPr lang="en-US" b="1" baseline="0" dirty="0" smtClean="0"/>
                        <a:t>100</a:t>
                      </a:r>
                    </a:p>
                    <a:p>
                      <a:r>
                        <a:rPr lang="en-US" b="1" baseline="0" dirty="0" smtClean="0"/>
                        <a:t>15</a:t>
                      </a:r>
                    </a:p>
                    <a:p>
                      <a:r>
                        <a:rPr lang="en-US" b="1" baseline="0" dirty="0" smtClean="0"/>
                        <a:t>10</a:t>
                      </a:r>
                    </a:p>
                    <a:p>
                      <a:r>
                        <a:rPr lang="en-US" b="1" baseline="0" dirty="0" smtClean="0"/>
                        <a:t>27</a:t>
                      </a:r>
                      <a:endParaRPr lang="en-IN" b="1" dirty="0"/>
                    </a:p>
                  </a:txBody>
                  <a:tcPr/>
                </a:tc>
              </a:tr>
              <a:tr h="704218">
                <a:tc gridSpan="3">
                  <a:txBody>
                    <a:bodyPr/>
                    <a:lstStyle/>
                    <a:p>
                      <a:r>
                        <a:rPr lang="en-US" b="1" dirty="0" smtClean="0"/>
                        <a:t>Optimal</a:t>
                      </a:r>
                      <a:r>
                        <a:rPr lang="en-US" b="1" baseline="0" dirty="0" smtClean="0"/>
                        <a:t> solution is the one that maximizes profit. So feasible solution 3 is optimal solution with profit 127.</a:t>
                      </a:r>
                      <a:endParaRPr lang="en-IN" b="1" dirty="0"/>
                    </a:p>
                  </a:txBody>
                  <a:tcPr/>
                </a:tc>
                <a:tc hMerge="1">
                  <a:txBody>
                    <a:bodyPr/>
                    <a:lstStyle/>
                    <a:p>
                      <a:endParaRPr lang="en-IN" dirty="0"/>
                    </a:p>
                  </a:txBody>
                  <a:tcPr/>
                </a:tc>
                <a:tc hMerge="1">
                  <a:txBody>
                    <a:bodyPr/>
                    <a:lstStyle/>
                    <a:p>
                      <a:endParaRPr lang="en-IN"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MINIMUM COST SPANNING TREES</a:t>
            </a:r>
            <a:endParaRPr lang="en-IN" b="1"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SPANNING TREES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A </a:t>
            </a:r>
            <a:r>
              <a:rPr lang="en-IN" b="1" dirty="0" smtClean="0"/>
              <a:t>spanning tree</a:t>
            </a:r>
            <a:r>
              <a:rPr lang="en-IN" dirty="0" smtClean="0"/>
              <a:t> is a subset of an undirected Graph that has all the vertices connected by minimum number of edges.</a:t>
            </a:r>
          </a:p>
          <a:p>
            <a:pPr algn="just"/>
            <a:r>
              <a:rPr lang="en-IN" dirty="0" smtClean="0"/>
              <a:t>If all the vertices are connected in a graph, then there exists at least one spanning tree. In a graph, there may exist more than one spanning tree.</a:t>
            </a:r>
          </a:p>
          <a:p>
            <a:pPr algn="just">
              <a:buNone/>
            </a:pPr>
            <a:r>
              <a:rPr lang="en-IN" b="1" dirty="0" smtClean="0"/>
              <a:t>Properties</a:t>
            </a:r>
          </a:p>
          <a:p>
            <a:pPr lvl="0" algn="just"/>
            <a:r>
              <a:rPr lang="en-IN" dirty="0" smtClean="0"/>
              <a:t>A spanning tree does not have any cycle.</a:t>
            </a:r>
          </a:p>
          <a:p>
            <a:pPr lvl="0" algn="just"/>
            <a:r>
              <a:rPr lang="en-IN" dirty="0" smtClean="0"/>
              <a:t>Any vertex can be reached from any other vertex.</a:t>
            </a:r>
          </a:p>
          <a:p>
            <a:pPr algn="just"/>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SPANNING TREES</a:t>
            </a:r>
            <a:endParaRPr lang="en-IN" dirty="0"/>
          </a:p>
        </p:txBody>
      </p:sp>
      <p:pic>
        <p:nvPicPr>
          <p:cNvPr id="3074" name="Picture 2" descr="C:\Users\Om Sai Ram\Desktop\prims-algorithm-on-minimum-spanning-tree-3-638.jpg"/>
          <p:cNvPicPr>
            <a:picLocks noGrp="1" noChangeAspect="1" noChangeArrowheads="1"/>
          </p:cNvPicPr>
          <p:nvPr>
            <p:ph idx="1"/>
          </p:nvPr>
        </p:nvPicPr>
        <p:blipFill>
          <a:blip r:embed="rId2"/>
          <a:srcRect/>
          <a:stretch>
            <a:fillRect/>
          </a:stretch>
        </p:blipFill>
        <p:spPr bwMode="auto">
          <a:xfrm>
            <a:off x="428596" y="1600200"/>
            <a:ext cx="8715404" cy="4972072"/>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SPANNING TREES</a:t>
            </a:r>
            <a:endParaRPr lang="en-IN" dirty="0"/>
          </a:p>
        </p:txBody>
      </p:sp>
      <p:sp>
        <p:nvSpPr>
          <p:cNvPr id="3" name="Content Placeholder 2"/>
          <p:cNvSpPr>
            <a:spLocks noGrp="1"/>
          </p:cNvSpPr>
          <p:nvPr>
            <p:ph idx="1"/>
          </p:nvPr>
        </p:nvSpPr>
        <p:spPr/>
        <p:txBody>
          <a:bodyPr/>
          <a:lstStyle/>
          <a:p>
            <a:r>
              <a:rPr lang="en-IN" dirty="0" smtClean="0"/>
              <a:t>In the following graph, the highlighted edges form a spanning tree.</a:t>
            </a:r>
          </a:p>
          <a:p>
            <a:endParaRPr lang="en-IN" dirty="0" smtClean="0"/>
          </a:p>
          <a:p>
            <a:endParaRPr lang="en-IN" dirty="0"/>
          </a:p>
        </p:txBody>
      </p:sp>
      <p:pic>
        <p:nvPicPr>
          <p:cNvPr id="4" name="Picture 3" descr="Edges Spinning Tree"/>
          <p:cNvPicPr/>
          <p:nvPr/>
        </p:nvPicPr>
        <p:blipFill>
          <a:blip r:embed="rId2"/>
          <a:srcRect/>
          <a:stretch>
            <a:fillRect/>
          </a:stretch>
        </p:blipFill>
        <p:spPr bwMode="auto">
          <a:xfrm>
            <a:off x="1500166" y="3143248"/>
            <a:ext cx="6643734" cy="285752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MINIMUM COST SPANNING TREE</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A </a:t>
            </a:r>
            <a:r>
              <a:rPr lang="en-IN" b="1" dirty="0" smtClean="0"/>
              <a:t>Minimum Spanning Tree (MST)</a:t>
            </a:r>
            <a:r>
              <a:rPr lang="en-IN" dirty="0" smtClean="0"/>
              <a:t> is a subset of edges of a connected weighted undirected graph that connects all the vertices together with the minimum possible total edge weights. </a:t>
            </a:r>
          </a:p>
          <a:p>
            <a:pPr algn="just"/>
            <a:r>
              <a:rPr lang="en-US" dirty="0" smtClean="0"/>
              <a:t>To obtain a MST, the greedy method builds this tree edge by edge. The next edge to be included is chosen according to some optimization criterion. The simplest such criterion is to choose an edge that results in a minimum increase in the sum of the costs of the edges so far included.</a:t>
            </a:r>
          </a:p>
          <a:p>
            <a:pPr algn="just"/>
            <a:r>
              <a:rPr lang="en-IN" dirty="0" smtClean="0"/>
              <a:t>A minimum spanning tree has (V – 1) edges where V is the number of vertices in the given graph</a:t>
            </a:r>
            <a:endParaRPr lang="en-US" dirty="0" smtClean="0"/>
          </a:p>
          <a:p>
            <a:pPr algn="just"/>
            <a:r>
              <a:rPr lang="en-IN" dirty="0" smtClean="0"/>
              <a:t>There are two possible ways to derive an MST, </a:t>
            </a:r>
          </a:p>
          <a:p>
            <a:pPr lvl="1" algn="just"/>
            <a:r>
              <a:rPr lang="en-IN" dirty="0" smtClean="0"/>
              <a:t>Prim’s algorithm </a:t>
            </a:r>
          </a:p>
          <a:p>
            <a:pPr lvl="1" algn="just"/>
            <a:r>
              <a:rPr lang="en-IN" dirty="0" err="1" smtClean="0"/>
              <a:t>Kruskal’s</a:t>
            </a:r>
            <a:r>
              <a:rPr lang="en-IN" dirty="0" smtClean="0"/>
              <a:t> algorithm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Applications of Minimum Spanning Tree</a:t>
            </a:r>
            <a:endParaRPr lang="en-IN" b="1" dirty="0"/>
          </a:p>
        </p:txBody>
      </p:sp>
      <p:sp>
        <p:nvSpPr>
          <p:cNvPr id="3" name="Content Placeholder 2"/>
          <p:cNvSpPr>
            <a:spLocks noGrp="1"/>
          </p:cNvSpPr>
          <p:nvPr>
            <p:ph idx="1"/>
          </p:nvPr>
        </p:nvSpPr>
        <p:spPr/>
        <p:txBody>
          <a:bodyPr>
            <a:normAutofit fontScale="77500" lnSpcReduction="20000"/>
          </a:bodyPr>
          <a:lstStyle/>
          <a:p>
            <a:pPr algn="just"/>
            <a:r>
              <a:rPr lang="en-IN" b="1" dirty="0" smtClean="0"/>
              <a:t>Network design: </a:t>
            </a:r>
            <a:r>
              <a:rPr lang="en-IN" dirty="0" smtClean="0"/>
              <a:t>(</a:t>
            </a:r>
            <a:r>
              <a:rPr lang="en-IN" i="1" dirty="0" smtClean="0"/>
              <a:t>telephone, electrical, hydraulic, TV cable, computer, road) </a:t>
            </a:r>
            <a:r>
              <a:rPr lang="en-IN" dirty="0" smtClean="0"/>
              <a:t>The standard application is to a problem like phone network design. You have a business with several offices; you want to lease phone lines to connect them up with each other; and the phone company charges different amounts of money to connect different pairs of cities. You want a set of lines that connects all your offices with a minimum total cost. It should be a spanning tree, since if a network isn’t a tree you can always remove some edges and save money.</a:t>
            </a:r>
          </a:p>
          <a:p>
            <a:pPr algn="just"/>
            <a:r>
              <a:rPr lang="en-US" dirty="0" smtClean="0"/>
              <a:t>Solve travelling salesman problem</a:t>
            </a:r>
          </a:p>
          <a:p>
            <a:pPr algn="just"/>
            <a:r>
              <a:rPr lang="en-US" dirty="0" smtClean="0"/>
              <a:t>Obtain circuit equations in electric network.</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Kruskal’s</a:t>
            </a:r>
            <a:r>
              <a:rPr lang="en-IN" b="1" dirty="0" smtClean="0"/>
              <a:t> algorithm</a:t>
            </a:r>
            <a:endParaRPr lang="en-IN" b="1" dirty="0"/>
          </a:p>
        </p:txBody>
      </p:sp>
      <p:sp>
        <p:nvSpPr>
          <p:cNvPr id="3" name="Content Placeholder 2"/>
          <p:cNvSpPr>
            <a:spLocks noGrp="1"/>
          </p:cNvSpPr>
          <p:nvPr>
            <p:ph idx="1"/>
          </p:nvPr>
        </p:nvSpPr>
        <p:spPr/>
        <p:txBody>
          <a:bodyPr>
            <a:normAutofit fontScale="92500"/>
          </a:bodyPr>
          <a:lstStyle/>
          <a:p>
            <a:pPr algn="just" fontAlgn="base"/>
            <a:r>
              <a:rPr lang="en-IN" dirty="0" smtClean="0"/>
              <a:t>Below are the steps for finding MST using </a:t>
            </a:r>
            <a:r>
              <a:rPr lang="en-IN" dirty="0" err="1" smtClean="0"/>
              <a:t>Kruskal’s</a:t>
            </a:r>
            <a:r>
              <a:rPr lang="en-IN" dirty="0" smtClean="0"/>
              <a:t> algorithm</a:t>
            </a:r>
          </a:p>
          <a:p>
            <a:pPr algn="just" fontAlgn="base">
              <a:buNone/>
            </a:pPr>
            <a:r>
              <a:rPr lang="en-IN" b="1" dirty="0" smtClean="0"/>
              <a:t>	1.</a:t>
            </a:r>
            <a:r>
              <a:rPr lang="en-IN" dirty="0" smtClean="0"/>
              <a:t> Sort all the edges in non-decreasing order of their weight</a:t>
            </a:r>
          </a:p>
          <a:p>
            <a:pPr algn="just" fontAlgn="base">
              <a:buNone/>
            </a:pPr>
            <a:r>
              <a:rPr lang="en-IN" b="1" dirty="0" smtClean="0"/>
              <a:t>	2.</a:t>
            </a:r>
            <a:r>
              <a:rPr lang="en-IN" dirty="0" smtClean="0"/>
              <a:t> Pick the smallest edge. Check if it forms a cycle with the spanning tree formed so far. If cycle is not formed, include this edge. Else, discard it.</a:t>
            </a:r>
            <a:br>
              <a:rPr lang="en-IN" dirty="0" smtClean="0"/>
            </a:br>
            <a:r>
              <a:rPr lang="en-IN" b="1" dirty="0" smtClean="0"/>
              <a:t>3.</a:t>
            </a:r>
            <a:r>
              <a:rPr lang="en-IN" dirty="0" smtClean="0"/>
              <a:t> Repeat step#2 until there are (V-1) edges in the spanning tree.</a:t>
            </a:r>
          </a:p>
          <a:p>
            <a:pPr algn="just"/>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Kruskal’s</a:t>
            </a:r>
            <a:r>
              <a:rPr lang="en-IN" b="1" dirty="0" smtClean="0"/>
              <a:t> algorithm “</a:t>
            </a:r>
            <a:r>
              <a:rPr lang="en-US" b="1" dirty="0" smtClean="0"/>
              <a:t>EXAMPLE”</a:t>
            </a:r>
            <a:endParaRPr lang="en-IN" b="1" dirty="0"/>
          </a:p>
        </p:txBody>
      </p:sp>
      <p:pic>
        <p:nvPicPr>
          <p:cNvPr id="1026" name="Picture 2" descr="C:\Users\Om Sai Ram\Desktop\Fig-0-300x139.jpg"/>
          <p:cNvPicPr>
            <a:picLocks noGrp="1" noChangeAspect="1" noChangeArrowheads="1"/>
          </p:cNvPicPr>
          <p:nvPr>
            <p:ph idx="1"/>
          </p:nvPr>
        </p:nvPicPr>
        <p:blipFill>
          <a:blip r:embed="rId2"/>
          <a:srcRect/>
          <a:stretch>
            <a:fillRect/>
          </a:stretch>
        </p:blipFill>
        <p:spPr bwMode="auto">
          <a:xfrm>
            <a:off x="642910" y="1714488"/>
            <a:ext cx="3571900" cy="3429024"/>
          </a:xfrm>
          <a:prstGeom prst="rect">
            <a:avLst/>
          </a:prstGeom>
          <a:noFill/>
        </p:spPr>
      </p:pic>
      <p:pic>
        <p:nvPicPr>
          <p:cNvPr id="5" name="Picture 2"/>
          <p:cNvPicPr>
            <a:picLocks noChangeAspect="1" noChangeArrowheads="1"/>
          </p:cNvPicPr>
          <p:nvPr/>
        </p:nvPicPr>
        <p:blipFill>
          <a:blip r:embed="rId3"/>
          <a:srcRect l="21602" t="26201" r="59762" b="21711"/>
          <a:stretch>
            <a:fillRect/>
          </a:stretch>
        </p:blipFill>
        <p:spPr bwMode="auto">
          <a:xfrm>
            <a:off x="5143504" y="1500174"/>
            <a:ext cx="3143272" cy="4071966"/>
          </a:xfrm>
          <a:prstGeom prst="rect">
            <a:avLst/>
          </a:prstGeom>
          <a:noFill/>
          <a:ln w="9525">
            <a:noFill/>
            <a:miter lim="800000"/>
            <a:headEnd/>
            <a:tailEnd/>
          </a:ln>
          <a:effectLst/>
        </p:spPr>
      </p:pic>
      <p:sp>
        <p:nvSpPr>
          <p:cNvPr id="6" name="TextBox 5"/>
          <p:cNvSpPr txBox="1"/>
          <p:nvPr/>
        </p:nvSpPr>
        <p:spPr>
          <a:xfrm>
            <a:off x="642910" y="5715016"/>
            <a:ext cx="4214842" cy="707886"/>
          </a:xfrm>
          <a:prstGeom prst="rect">
            <a:avLst/>
          </a:prstGeom>
          <a:noFill/>
        </p:spPr>
        <p:txBody>
          <a:bodyPr wrap="square" rtlCol="0">
            <a:spAutoFit/>
          </a:bodyPr>
          <a:lstStyle/>
          <a:p>
            <a:r>
              <a:rPr lang="en-US" sz="2000" b="1" dirty="0" smtClean="0"/>
              <a:t>Total cost= 4+8+1+2+4+2+7+9 = 37</a:t>
            </a:r>
          </a:p>
          <a:p>
            <a:endParaRPr lang="en-IN" sz="20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1" name="Picture 3"/>
          <p:cNvPicPr>
            <a:picLocks noGrp="1" noChangeAspect="1" noChangeArrowheads="1"/>
          </p:cNvPicPr>
          <p:nvPr>
            <p:ph idx="1"/>
          </p:nvPr>
        </p:nvPicPr>
        <p:blipFill>
          <a:blip r:embed="rId2"/>
          <a:srcRect l="19828" t="8839" r="39351" b="10663"/>
          <a:stretch>
            <a:fillRect/>
          </a:stretch>
        </p:blipFill>
        <p:spPr bwMode="auto">
          <a:xfrm>
            <a:off x="285720" y="285728"/>
            <a:ext cx="8643998"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OPTIMIZATION PROBLEM</a:t>
            </a:r>
            <a:endParaRPr lang="en-IN" b="1" dirty="0"/>
          </a:p>
        </p:txBody>
      </p:sp>
      <p:sp>
        <p:nvSpPr>
          <p:cNvPr id="3" name="Content Placeholder 2"/>
          <p:cNvSpPr>
            <a:spLocks noGrp="1"/>
          </p:cNvSpPr>
          <p:nvPr>
            <p:ph idx="1"/>
          </p:nvPr>
        </p:nvSpPr>
        <p:spPr/>
        <p:txBody>
          <a:bodyPr/>
          <a:lstStyle/>
          <a:p>
            <a:pPr algn="just"/>
            <a:r>
              <a:rPr lang="en-US" b="1" dirty="0" smtClean="0"/>
              <a:t>FEASIBLE SOLUTION: </a:t>
            </a:r>
            <a:r>
              <a:rPr lang="en-US" dirty="0" smtClean="0"/>
              <a:t>a solution that is a subset for “n” inputs &amp; that satisfies some constraints is called a feasible solution.</a:t>
            </a:r>
          </a:p>
          <a:p>
            <a:pPr algn="just"/>
            <a:r>
              <a:rPr lang="en-US" b="1" dirty="0" smtClean="0"/>
              <a:t>OPTIMAL SOLUTION: </a:t>
            </a:r>
            <a:r>
              <a:rPr lang="en-US" dirty="0" smtClean="0"/>
              <a:t>A feasible solution that either maximizes or minimizes a given optimization function or objective function (i.e. having the best possible value) is called an optimal solution.</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srcRect l="21603" t="10417" r="41126" b="5927"/>
          <a:stretch>
            <a:fillRect/>
          </a:stretch>
        </p:blipFill>
        <p:spPr bwMode="auto">
          <a:xfrm>
            <a:off x="500034" y="357166"/>
            <a:ext cx="8215370" cy="4786346"/>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l="20715" t="64083" r="36689" b="7506"/>
          <a:stretch>
            <a:fillRect/>
          </a:stretch>
        </p:blipFill>
        <p:spPr bwMode="auto">
          <a:xfrm>
            <a:off x="428596" y="5286388"/>
            <a:ext cx="7786742" cy="1571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Kruskal’s</a:t>
            </a:r>
            <a:r>
              <a:rPr lang="en-IN" b="1" dirty="0" smtClean="0"/>
              <a:t> algorithm Problems</a:t>
            </a:r>
            <a:endParaRPr lang="en-IN" dirty="0"/>
          </a:p>
        </p:txBody>
      </p:sp>
      <p:pic>
        <p:nvPicPr>
          <p:cNvPr id="1030" name="Picture 6" descr="C:\Users\Om Sai Ram\Desktop\1.png"/>
          <p:cNvPicPr>
            <a:picLocks noGrp="1" noChangeAspect="1" noChangeArrowheads="1"/>
          </p:cNvPicPr>
          <p:nvPr>
            <p:ph idx="1"/>
          </p:nvPr>
        </p:nvPicPr>
        <p:blipFill>
          <a:blip r:embed="rId2"/>
          <a:srcRect/>
          <a:stretch>
            <a:fillRect/>
          </a:stretch>
        </p:blipFill>
        <p:spPr bwMode="auto">
          <a:xfrm>
            <a:off x="857224" y="1714488"/>
            <a:ext cx="2867025" cy="1600200"/>
          </a:xfrm>
          <a:prstGeom prst="rect">
            <a:avLst/>
          </a:prstGeom>
          <a:noFill/>
        </p:spPr>
      </p:pic>
      <p:pic>
        <p:nvPicPr>
          <p:cNvPr id="1031" name="Picture 7" descr="C:\Users\Om Sai Ram\Desktop\2.jpg"/>
          <p:cNvPicPr>
            <a:picLocks noChangeAspect="1" noChangeArrowheads="1"/>
          </p:cNvPicPr>
          <p:nvPr/>
        </p:nvPicPr>
        <p:blipFill>
          <a:blip r:embed="rId3"/>
          <a:srcRect/>
          <a:stretch>
            <a:fillRect/>
          </a:stretch>
        </p:blipFill>
        <p:spPr bwMode="auto">
          <a:xfrm>
            <a:off x="4929190" y="1714488"/>
            <a:ext cx="2809875" cy="1628775"/>
          </a:xfrm>
          <a:prstGeom prst="rect">
            <a:avLst/>
          </a:prstGeom>
          <a:noFill/>
        </p:spPr>
      </p:pic>
      <p:pic>
        <p:nvPicPr>
          <p:cNvPr id="1033" name="Picture 9" descr="C:\Users\Om Sai Ram\Desktop\5.png"/>
          <p:cNvPicPr>
            <a:picLocks noChangeAspect="1" noChangeArrowheads="1"/>
          </p:cNvPicPr>
          <p:nvPr/>
        </p:nvPicPr>
        <p:blipFill>
          <a:blip r:embed="rId4"/>
          <a:srcRect/>
          <a:stretch>
            <a:fillRect/>
          </a:stretch>
        </p:blipFill>
        <p:spPr bwMode="auto">
          <a:xfrm>
            <a:off x="1000100" y="3500438"/>
            <a:ext cx="1981200" cy="2305050"/>
          </a:xfrm>
          <a:prstGeom prst="rect">
            <a:avLst/>
          </a:prstGeom>
          <a:noFill/>
        </p:spPr>
      </p:pic>
      <p:pic>
        <p:nvPicPr>
          <p:cNvPr id="1034" name="Picture 10" descr="C:\Users\Om Sai Ram\Desktop\6.png"/>
          <p:cNvPicPr>
            <a:picLocks noChangeAspect="1" noChangeArrowheads="1"/>
          </p:cNvPicPr>
          <p:nvPr/>
        </p:nvPicPr>
        <p:blipFill>
          <a:blip r:embed="rId5"/>
          <a:srcRect/>
          <a:stretch>
            <a:fillRect/>
          </a:stretch>
        </p:blipFill>
        <p:spPr bwMode="auto">
          <a:xfrm>
            <a:off x="2714612" y="5505450"/>
            <a:ext cx="3381375" cy="1352550"/>
          </a:xfrm>
          <a:prstGeom prst="rect">
            <a:avLst/>
          </a:prstGeom>
          <a:noFill/>
        </p:spPr>
      </p:pic>
      <p:pic>
        <p:nvPicPr>
          <p:cNvPr id="1035" name="Picture 11" descr="C:\Users\Om Sai Ram\Desktop\4.png"/>
          <p:cNvPicPr>
            <a:picLocks noChangeAspect="1" noChangeArrowheads="1"/>
          </p:cNvPicPr>
          <p:nvPr/>
        </p:nvPicPr>
        <p:blipFill>
          <a:blip r:embed="rId6"/>
          <a:srcRect/>
          <a:stretch>
            <a:fillRect/>
          </a:stretch>
        </p:blipFill>
        <p:spPr bwMode="auto">
          <a:xfrm>
            <a:off x="5214942" y="3786190"/>
            <a:ext cx="2943225" cy="1552575"/>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Kruskal’s</a:t>
            </a:r>
            <a:r>
              <a:rPr lang="en-IN" b="1" dirty="0" smtClean="0"/>
              <a:t> algorithm</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To find a MST in an “n” vertex graph, E is the set of all edges in graph G, t is the sets of selected edges</a:t>
            </a:r>
          </a:p>
          <a:p>
            <a:pPr>
              <a:buNone/>
            </a:pPr>
            <a:endParaRPr lang="en-US" dirty="0" smtClean="0"/>
          </a:p>
          <a:p>
            <a:pPr>
              <a:buNone/>
            </a:pPr>
            <a:r>
              <a:rPr lang="en-US" dirty="0" smtClean="0"/>
              <a:t>initialize t=empty or NULL;</a:t>
            </a:r>
          </a:p>
          <a:p>
            <a:pPr>
              <a:buNone/>
            </a:pPr>
            <a:r>
              <a:rPr lang="en-US" dirty="0" smtClean="0"/>
              <a:t>while ( t has less than n -1 edges)</a:t>
            </a:r>
          </a:p>
          <a:p>
            <a:pPr>
              <a:buNone/>
            </a:pPr>
            <a:r>
              <a:rPr lang="en-US" dirty="0" smtClean="0"/>
              <a:t>{</a:t>
            </a:r>
          </a:p>
          <a:p>
            <a:pPr>
              <a:buNone/>
            </a:pPr>
            <a:r>
              <a:rPr lang="en-US" dirty="0" smtClean="0"/>
              <a:t>		choose an edge (</a:t>
            </a:r>
            <a:r>
              <a:rPr lang="en-US" dirty="0" err="1" smtClean="0"/>
              <a:t>u,v</a:t>
            </a:r>
            <a:r>
              <a:rPr lang="en-US" dirty="0" smtClean="0"/>
              <a:t>) from E of least cost;</a:t>
            </a:r>
          </a:p>
          <a:p>
            <a:pPr>
              <a:buNone/>
            </a:pPr>
            <a:r>
              <a:rPr lang="en-US" dirty="0" smtClean="0"/>
              <a:t>		E = E – {(U,V)};</a:t>
            </a:r>
          </a:p>
          <a:p>
            <a:pPr>
              <a:buNone/>
            </a:pPr>
            <a:r>
              <a:rPr lang="en-US" dirty="0" smtClean="0"/>
              <a:t>		if (</a:t>
            </a:r>
            <a:r>
              <a:rPr lang="en-US" dirty="0" err="1" smtClean="0"/>
              <a:t>u,v</a:t>
            </a:r>
            <a:r>
              <a:rPr lang="en-US" dirty="0" smtClean="0"/>
              <a:t>) does not create a cycle in t</a:t>
            </a:r>
          </a:p>
          <a:p>
            <a:pPr>
              <a:buNone/>
            </a:pPr>
            <a:r>
              <a:rPr lang="en-US" dirty="0" smtClean="0"/>
              <a:t>			add (</a:t>
            </a:r>
            <a:r>
              <a:rPr lang="en-US" dirty="0" err="1" smtClean="0"/>
              <a:t>u,v</a:t>
            </a:r>
            <a:r>
              <a:rPr lang="en-US" dirty="0" smtClean="0"/>
              <a:t>) to t</a:t>
            </a:r>
          </a:p>
          <a:p>
            <a:pPr>
              <a:buNone/>
            </a:pPr>
            <a:r>
              <a:rPr lang="en-US" dirty="0" smtClean="0"/>
              <a:t>		else</a:t>
            </a:r>
          </a:p>
          <a:p>
            <a:pPr>
              <a:buNone/>
            </a:pPr>
            <a:r>
              <a:rPr lang="en-US" dirty="0" smtClean="0"/>
              <a:t>			discard (</a:t>
            </a:r>
            <a:r>
              <a:rPr lang="en-US" dirty="0" err="1" smtClean="0"/>
              <a:t>u,v</a:t>
            </a:r>
            <a:r>
              <a:rPr lang="en-US" dirty="0" smtClean="0"/>
              <a:t>);</a:t>
            </a:r>
          </a:p>
          <a:p>
            <a:pPr>
              <a:buNone/>
            </a:pPr>
            <a:r>
              <a:rPr lang="en-US" dirty="0" smtClean="0"/>
              <a:t>}</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Kruskal’s</a:t>
            </a:r>
            <a:r>
              <a:rPr lang="en-IN" b="1" dirty="0" smtClean="0"/>
              <a:t> algorithm “PROGRAM”</a:t>
            </a:r>
            <a:endParaRPr lang="en-IN" dirty="0"/>
          </a:p>
        </p:txBody>
      </p:sp>
      <p:sp>
        <p:nvSpPr>
          <p:cNvPr id="5" name="Content Placeholder 4"/>
          <p:cNvSpPr>
            <a:spLocks noGrp="1"/>
          </p:cNvSpPr>
          <p:nvPr>
            <p:ph idx="1"/>
          </p:nvPr>
        </p:nvSpPr>
        <p:spPr/>
        <p:txBody>
          <a:bodyPr/>
          <a:lstStyle/>
          <a:p>
            <a:r>
              <a:rPr lang="en-US" dirty="0" smtClean="0"/>
              <a:t>Implementation of </a:t>
            </a:r>
            <a:r>
              <a:rPr lang="en-US" dirty="0" err="1" smtClean="0"/>
              <a:t>Kruskal's</a:t>
            </a:r>
            <a:r>
              <a:rPr lang="en-US" dirty="0" smtClean="0"/>
              <a:t> algorithm using adjacency matrix.</a:t>
            </a:r>
            <a:endParaRPr lang="en-IN" dirty="0" smtClean="0"/>
          </a:p>
          <a:p>
            <a:r>
              <a:rPr lang="en-US" dirty="0" smtClean="0">
                <a:hlinkClick r:id="rId2" action="ppaction://hlinkfile"/>
              </a:rPr>
              <a:t>PROGRAM</a:t>
            </a:r>
            <a:r>
              <a:rPr lang="en-US" dirty="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Time Complexity</a:t>
            </a:r>
            <a:endParaRPr lang="en-IN" dirty="0"/>
          </a:p>
        </p:txBody>
      </p:sp>
      <p:sp>
        <p:nvSpPr>
          <p:cNvPr id="3" name="Content Placeholder 2"/>
          <p:cNvSpPr>
            <a:spLocks noGrp="1"/>
          </p:cNvSpPr>
          <p:nvPr>
            <p:ph idx="1"/>
          </p:nvPr>
        </p:nvSpPr>
        <p:spPr/>
        <p:txBody>
          <a:bodyPr>
            <a:normAutofit/>
          </a:bodyPr>
          <a:lstStyle/>
          <a:p>
            <a:pPr algn="just" fontAlgn="base"/>
            <a:r>
              <a:rPr lang="en-IN" dirty="0" smtClean="0"/>
              <a:t>The time complexity of </a:t>
            </a:r>
            <a:r>
              <a:rPr lang="en-IN" dirty="0" err="1" smtClean="0"/>
              <a:t>Kruskal’s</a:t>
            </a:r>
            <a:r>
              <a:rPr lang="en-IN" dirty="0" smtClean="0"/>
              <a:t> </a:t>
            </a:r>
            <a:r>
              <a:rPr lang="en-IN" dirty="0" smtClean="0"/>
              <a:t>algorithm </a:t>
            </a:r>
            <a:r>
              <a:rPr lang="en-IN" dirty="0" smtClean="0"/>
              <a:t>depends on the data structures used for the graph and for ordering the edges by weight.</a:t>
            </a:r>
          </a:p>
          <a:p>
            <a:pPr algn="just"/>
            <a:r>
              <a:rPr lang="en-IN" b="1" dirty="0" smtClean="0"/>
              <a:t>Data Structure of Graph: </a:t>
            </a:r>
            <a:r>
              <a:rPr lang="en-IN" dirty="0" smtClean="0"/>
              <a:t>Adjacency Matrix</a:t>
            </a:r>
          </a:p>
          <a:p>
            <a:pPr algn="just"/>
            <a:r>
              <a:rPr lang="en-IN" b="1" dirty="0" smtClean="0"/>
              <a:t>O(|</a:t>
            </a:r>
            <a:r>
              <a:rPr lang="en-IN" b="1" i="1" dirty="0" smtClean="0"/>
              <a:t>V</a:t>
            </a:r>
            <a:r>
              <a:rPr lang="en-IN" b="1" dirty="0" smtClean="0"/>
              <a:t>| + |</a:t>
            </a:r>
            <a:r>
              <a:rPr lang="en-IN" b="1" i="1" dirty="0" smtClean="0"/>
              <a:t>E</a:t>
            </a:r>
            <a:r>
              <a:rPr lang="en-IN" b="1" dirty="0" smtClean="0"/>
              <a:t>| log |</a:t>
            </a:r>
            <a:r>
              <a:rPr lang="en-IN" b="1" i="1" dirty="0" smtClean="0"/>
              <a:t>E</a:t>
            </a:r>
            <a:r>
              <a:rPr lang="en-IN" b="1" dirty="0" smtClean="0"/>
              <a:t>|)</a:t>
            </a:r>
            <a:r>
              <a:rPr lang="en-IN" dirty="0" smtClean="0"/>
              <a:t> — We need to initialize all |</a:t>
            </a:r>
            <a:r>
              <a:rPr lang="en-IN" i="1" dirty="0" smtClean="0"/>
              <a:t>V</a:t>
            </a:r>
            <a:r>
              <a:rPr lang="en-IN" dirty="0" smtClean="0"/>
              <a:t>| vertices, and we need to sort all |</a:t>
            </a:r>
            <a:r>
              <a:rPr lang="en-IN" i="1" dirty="0" smtClean="0"/>
              <a:t>E</a:t>
            </a:r>
            <a:r>
              <a:rPr lang="en-IN" dirty="0" smtClean="0"/>
              <a:t>| edges. Note that the fastest algorithms to sort a list of </a:t>
            </a:r>
            <a:r>
              <a:rPr lang="en-IN" i="1" dirty="0" smtClean="0"/>
              <a:t>n</a:t>
            </a:r>
            <a:r>
              <a:rPr lang="en-IN" dirty="0" smtClean="0"/>
              <a:t> elements are O(</a:t>
            </a:r>
            <a:r>
              <a:rPr lang="en-IN" i="1" dirty="0" smtClean="0"/>
              <a:t>n</a:t>
            </a:r>
            <a:r>
              <a:rPr lang="en-IN" dirty="0" smtClean="0"/>
              <a:t> log </a:t>
            </a:r>
            <a:r>
              <a:rPr lang="en-IN" i="1" dirty="0" smtClean="0"/>
              <a:t>n</a:t>
            </a:r>
            <a:r>
              <a:rPr lang="en-IN" dirty="0" smtClean="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Prim’s ALGORITHM</a:t>
            </a:r>
            <a:endParaRPr lang="en-IN" b="1" dirty="0"/>
          </a:p>
        </p:txBody>
      </p:sp>
      <p:sp>
        <p:nvSpPr>
          <p:cNvPr id="3" name="Content Placeholder 2"/>
          <p:cNvSpPr>
            <a:spLocks noGrp="1"/>
          </p:cNvSpPr>
          <p:nvPr>
            <p:ph idx="1"/>
          </p:nvPr>
        </p:nvSpPr>
        <p:spPr/>
        <p:txBody>
          <a:bodyPr>
            <a:normAutofit fontScale="85000" lnSpcReduction="20000"/>
          </a:bodyPr>
          <a:lstStyle/>
          <a:p>
            <a:pPr algn="just" fontAlgn="base"/>
            <a:r>
              <a:rPr lang="en-IN" dirty="0" smtClean="0"/>
              <a:t>Prim’s algorithm is a greedy algorithm.</a:t>
            </a:r>
          </a:p>
          <a:p>
            <a:pPr algn="just" fontAlgn="base"/>
            <a:r>
              <a:rPr lang="en-IN" dirty="0" smtClean="0"/>
              <a:t>It finds a minimum spanning tree for a weighted undirected graph.</a:t>
            </a:r>
          </a:p>
          <a:p>
            <a:pPr algn="just" fontAlgn="base"/>
            <a:r>
              <a:rPr lang="en-IN" dirty="0" smtClean="0"/>
              <a:t>This means it finds a subset of the edges that forms a tree that includes every vertex, where the total weight of all the edges in the tree is minimized.</a:t>
            </a:r>
          </a:p>
          <a:p>
            <a:pPr algn="just" fontAlgn="base"/>
            <a:r>
              <a:rPr lang="en-IN" b="1" dirty="0" smtClean="0"/>
              <a:t>The algorithm operates by building this tree one vertex at a time, from an arbitrary starting vertex, at each step adding the cheapest possible connection from the tree to another vertex.</a:t>
            </a:r>
          </a:p>
          <a:p>
            <a:pPr algn="just" fontAlgn="base"/>
            <a:r>
              <a:rPr lang="en-IN" dirty="0" smtClean="0"/>
              <a:t>To apply Prim’s algorithm, the given graph must be weighted, connected and undirected.</a:t>
            </a:r>
            <a:endParaRPr lang="en-IN" b="1" dirty="0" smtClean="0"/>
          </a:p>
          <a:p>
            <a:pPr algn="just"/>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Prim’s Algorithm Implementation</a:t>
            </a:r>
            <a:endParaRPr lang="en-IN" dirty="0"/>
          </a:p>
        </p:txBody>
      </p:sp>
      <p:sp>
        <p:nvSpPr>
          <p:cNvPr id="3" name="Content Placeholder 2"/>
          <p:cNvSpPr>
            <a:spLocks noGrp="1"/>
          </p:cNvSpPr>
          <p:nvPr>
            <p:ph idx="1"/>
          </p:nvPr>
        </p:nvSpPr>
        <p:spPr/>
        <p:txBody>
          <a:bodyPr>
            <a:normAutofit fontScale="62500" lnSpcReduction="20000"/>
          </a:bodyPr>
          <a:lstStyle/>
          <a:p>
            <a:pPr fontAlgn="base">
              <a:buNone/>
            </a:pPr>
            <a:r>
              <a:rPr lang="en-IN" b="1" u="sng" dirty="0" smtClean="0"/>
              <a:t>Step-01:</a:t>
            </a:r>
            <a:endParaRPr lang="en-IN" b="1" dirty="0" smtClean="0"/>
          </a:p>
          <a:p>
            <a:pPr fontAlgn="base"/>
            <a:r>
              <a:rPr lang="en-IN" dirty="0" smtClean="0"/>
              <a:t> Randomly choose any vertex.</a:t>
            </a:r>
          </a:p>
          <a:p>
            <a:pPr fontAlgn="base"/>
            <a:r>
              <a:rPr lang="en-IN" dirty="0" smtClean="0"/>
              <a:t>The vertex connecting to the edge having least weight is usually selected.</a:t>
            </a:r>
          </a:p>
          <a:p>
            <a:pPr fontAlgn="base">
              <a:buNone/>
            </a:pPr>
            <a:r>
              <a:rPr lang="en-IN" dirty="0" smtClean="0"/>
              <a:t> </a:t>
            </a:r>
          </a:p>
          <a:p>
            <a:pPr fontAlgn="base">
              <a:buNone/>
            </a:pPr>
            <a:r>
              <a:rPr lang="en-IN" b="1" u="sng" dirty="0" smtClean="0"/>
              <a:t>Step-02:</a:t>
            </a:r>
            <a:endParaRPr lang="en-IN" b="1" dirty="0" smtClean="0"/>
          </a:p>
          <a:p>
            <a:pPr fontAlgn="base"/>
            <a:r>
              <a:rPr lang="en-IN" dirty="0" smtClean="0"/>
              <a:t> Find all the edges that connect the tree to new vertices.</a:t>
            </a:r>
          </a:p>
          <a:p>
            <a:pPr fontAlgn="base"/>
            <a:r>
              <a:rPr lang="en-IN" dirty="0" smtClean="0"/>
              <a:t>Find the least weight edge among those edges and include it in the existing tree.</a:t>
            </a:r>
          </a:p>
          <a:p>
            <a:pPr fontAlgn="base"/>
            <a:r>
              <a:rPr lang="en-IN" dirty="0" smtClean="0"/>
              <a:t>If including that edge creates a cycle, then reject that edge and look for the next least weight edge.</a:t>
            </a:r>
          </a:p>
          <a:p>
            <a:pPr fontAlgn="base"/>
            <a:endParaRPr lang="en-IN" dirty="0" smtClean="0"/>
          </a:p>
          <a:p>
            <a:pPr fontAlgn="base">
              <a:buNone/>
            </a:pPr>
            <a:r>
              <a:rPr lang="en-IN" b="1" u="sng" dirty="0" smtClean="0"/>
              <a:t>Step-03:</a:t>
            </a:r>
            <a:endParaRPr lang="en-IN" b="1" dirty="0" smtClean="0"/>
          </a:p>
          <a:p>
            <a:pPr fontAlgn="base"/>
            <a:r>
              <a:rPr lang="en-IN" dirty="0" smtClean="0"/>
              <a:t> Keep repeating step-02 until all the vertices are included and Minimum Spanning Tree (MST) is obtained.</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Prim’s ALGORITHM</a:t>
            </a:r>
            <a:endParaRPr lang="en-IN" dirty="0"/>
          </a:p>
        </p:txBody>
      </p:sp>
      <p:pic>
        <p:nvPicPr>
          <p:cNvPr id="1026" name="Picture 2"/>
          <p:cNvPicPr>
            <a:picLocks noGrp="1" noChangeAspect="1" noChangeArrowheads="1"/>
          </p:cNvPicPr>
          <p:nvPr>
            <p:ph idx="1"/>
          </p:nvPr>
        </p:nvPicPr>
        <p:blipFill>
          <a:blip r:embed="rId2"/>
          <a:srcRect l="20715" t="11996" r="27815" b="7506"/>
          <a:stretch>
            <a:fillRect/>
          </a:stretch>
        </p:blipFill>
        <p:spPr bwMode="auto">
          <a:xfrm>
            <a:off x="428596" y="1285860"/>
            <a:ext cx="8358246" cy="5214974"/>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Prim’s ALGORITHM</a:t>
            </a:r>
            <a:endParaRPr lang="en-IN" dirty="0"/>
          </a:p>
        </p:txBody>
      </p:sp>
      <p:pic>
        <p:nvPicPr>
          <p:cNvPr id="2050" name="Picture 2"/>
          <p:cNvPicPr>
            <a:picLocks noGrp="1" noChangeAspect="1" noChangeArrowheads="1"/>
          </p:cNvPicPr>
          <p:nvPr>
            <p:ph idx="1"/>
          </p:nvPr>
        </p:nvPicPr>
        <p:blipFill>
          <a:blip r:embed="rId2"/>
          <a:srcRect l="20715" t="11996" r="30477" b="5927"/>
          <a:stretch>
            <a:fillRect/>
          </a:stretch>
        </p:blipFill>
        <p:spPr bwMode="auto">
          <a:xfrm>
            <a:off x="857224" y="1285860"/>
            <a:ext cx="7786742" cy="4857784"/>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Prim’s ALGORITHM</a:t>
            </a:r>
            <a:endParaRPr lang="en-IN" dirty="0"/>
          </a:p>
        </p:txBody>
      </p:sp>
      <p:pic>
        <p:nvPicPr>
          <p:cNvPr id="3074" name="Picture 2"/>
          <p:cNvPicPr>
            <a:picLocks noGrp="1" noChangeAspect="1" noChangeArrowheads="1"/>
          </p:cNvPicPr>
          <p:nvPr>
            <p:ph idx="1"/>
          </p:nvPr>
        </p:nvPicPr>
        <p:blipFill>
          <a:blip r:embed="rId2"/>
          <a:srcRect l="20715" t="8839" r="34027" b="5927"/>
          <a:stretch>
            <a:fillRect/>
          </a:stretch>
        </p:blipFill>
        <p:spPr bwMode="auto">
          <a:xfrm>
            <a:off x="928662" y="1214422"/>
            <a:ext cx="7500990" cy="528641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GREEDY METHOD</a:t>
            </a:r>
            <a:endParaRPr lang="en-IN" b="1" dirty="0"/>
          </a:p>
        </p:txBody>
      </p:sp>
      <p:sp>
        <p:nvSpPr>
          <p:cNvPr id="3" name="Content Placeholder 2"/>
          <p:cNvSpPr>
            <a:spLocks noGrp="1"/>
          </p:cNvSpPr>
          <p:nvPr>
            <p:ph idx="1"/>
          </p:nvPr>
        </p:nvSpPr>
        <p:spPr/>
        <p:txBody>
          <a:bodyPr>
            <a:normAutofit/>
          </a:bodyPr>
          <a:lstStyle/>
          <a:p>
            <a:pPr algn="just"/>
            <a:r>
              <a:rPr lang="en-US" dirty="0" smtClean="0"/>
              <a:t>Greedy method says that a problem should be solved in stages.</a:t>
            </a:r>
          </a:p>
          <a:p>
            <a:pPr algn="just"/>
            <a:r>
              <a:rPr lang="en-US" dirty="0" smtClean="0"/>
              <a:t>In each stage we will consider one input from a given problem and if that input is feasible then we will include it the solution.</a:t>
            </a:r>
          </a:p>
          <a:p>
            <a:pPr algn="just"/>
            <a:r>
              <a:rPr lang="en-US" dirty="0" smtClean="0"/>
              <a:t>So by including all those feasible inputs we will get optimal solution.</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Prim’s ALGORITHM</a:t>
            </a:r>
            <a:endParaRPr lang="en-IN" dirty="0"/>
          </a:p>
        </p:txBody>
      </p:sp>
      <p:pic>
        <p:nvPicPr>
          <p:cNvPr id="4098" name="Picture 2"/>
          <p:cNvPicPr>
            <a:picLocks noGrp="1" noChangeAspect="1" noChangeArrowheads="1"/>
          </p:cNvPicPr>
          <p:nvPr>
            <p:ph idx="1"/>
          </p:nvPr>
        </p:nvPicPr>
        <p:blipFill>
          <a:blip r:embed="rId2"/>
          <a:srcRect l="20715" t="11996" r="34914" b="13819"/>
          <a:stretch>
            <a:fillRect/>
          </a:stretch>
        </p:blipFill>
        <p:spPr bwMode="auto">
          <a:xfrm>
            <a:off x="428596" y="1285860"/>
            <a:ext cx="8429684" cy="507209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Prim’s algorithm Problems</a:t>
            </a:r>
            <a:endParaRPr lang="en-IN" dirty="0"/>
          </a:p>
        </p:txBody>
      </p:sp>
      <p:pic>
        <p:nvPicPr>
          <p:cNvPr id="1030" name="Picture 6" descr="C:\Users\Om Sai Ram\Desktop\1.png"/>
          <p:cNvPicPr>
            <a:picLocks noGrp="1" noChangeAspect="1" noChangeArrowheads="1"/>
          </p:cNvPicPr>
          <p:nvPr>
            <p:ph idx="1"/>
          </p:nvPr>
        </p:nvPicPr>
        <p:blipFill>
          <a:blip r:embed="rId2"/>
          <a:srcRect/>
          <a:stretch>
            <a:fillRect/>
          </a:stretch>
        </p:blipFill>
        <p:spPr bwMode="auto">
          <a:xfrm>
            <a:off x="857224" y="1714488"/>
            <a:ext cx="2867025" cy="1600200"/>
          </a:xfrm>
          <a:prstGeom prst="rect">
            <a:avLst/>
          </a:prstGeom>
          <a:noFill/>
        </p:spPr>
      </p:pic>
      <p:pic>
        <p:nvPicPr>
          <p:cNvPr id="1031" name="Picture 7" descr="C:\Users\Om Sai Ram\Desktop\2.jpg"/>
          <p:cNvPicPr>
            <a:picLocks noChangeAspect="1" noChangeArrowheads="1"/>
          </p:cNvPicPr>
          <p:nvPr/>
        </p:nvPicPr>
        <p:blipFill>
          <a:blip r:embed="rId3"/>
          <a:srcRect/>
          <a:stretch>
            <a:fillRect/>
          </a:stretch>
        </p:blipFill>
        <p:spPr bwMode="auto">
          <a:xfrm>
            <a:off x="4929190" y="1714488"/>
            <a:ext cx="2809875" cy="1628775"/>
          </a:xfrm>
          <a:prstGeom prst="rect">
            <a:avLst/>
          </a:prstGeom>
          <a:noFill/>
        </p:spPr>
      </p:pic>
      <p:pic>
        <p:nvPicPr>
          <p:cNvPr id="1033" name="Picture 9" descr="C:\Users\Om Sai Ram\Desktop\5.png"/>
          <p:cNvPicPr>
            <a:picLocks noChangeAspect="1" noChangeArrowheads="1"/>
          </p:cNvPicPr>
          <p:nvPr/>
        </p:nvPicPr>
        <p:blipFill>
          <a:blip r:embed="rId4"/>
          <a:srcRect/>
          <a:stretch>
            <a:fillRect/>
          </a:stretch>
        </p:blipFill>
        <p:spPr bwMode="auto">
          <a:xfrm>
            <a:off x="1000100" y="3500438"/>
            <a:ext cx="1981200" cy="2305050"/>
          </a:xfrm>
          <a:prstGeom prst="rect">
            <a:avLst/>
          </a:prstGeom>
          <a:noFill/>
        </p:spPr>
      </p:pic>
      <p:pic>
        <p:nvPicPr>
          <p:cNvPr id="1034" name="Picture 10" descr="C:\Users\Om Sai Ram\Desktop\6.png"/>
          <p:cNvPicPr>
            <a:picLocks noChangeAspect="1" noChangeArrowheads="1"/>
          </p:cNvPicPr>
          <p:nvPr/>
        </p:nvPicPr>
        <p:blipFill>
          <a:blip r:embed="rId5"/>
          <a:srcRect/>
          <a:stretch>
            <a:fillRect/>
          </a:stretch>
        </p:blipFill>
        <p:spPr bwMode="auto">
          <a:xfrm>
            <a:off x="2714612" y="5505450"/>
            <a:ext cx="3381375" cy="1352550"/>
          </a:xfrm>
          <a:prstGeom prst="rect">
            <a:avLst/>
          </a:prstGeom>
          <a:noFill/>
        </p:spPr>
      </p:pic>
      <p:pic>
        <p:nvPicPr>
          <p:cNvPr id="1035" name="Picture 11" descr="C:\Users\Om Sai Ram\Desktop\4.png"/>
          <p:cNvPicPr>
            <a:picLocks noChangeAspect="1" noChangeArrowheads="1"/>
          </p:cNvPicPr>
          <p:nvPr/>
        </p:nvPicPr>
        <p:blipFill>
          <a:blip r:embed="rId6"/>
          <a:srcRect/>
          <a:stretch>
            <a:fillRect/>
          </a:stretch>
        </p:blipFill>
        <p:spPr bwMode="auto">
          <a:xfrm>
            <a:off x="5214942" y="3786190"/>
            <a:ext cx="2943225" cy="1552575"/>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Implementation of Prim’s Algorithm using adjacency matrix</a:t>
            </a:r>
            <a:endParaRPr lang="en-IN" dirty="0"/>
          </a:p>
        </p:txBody>
      </p:sp>
      <p:pic>
        <p:nvPicPr>
          <p:cNvPr id="4098" name="Picture 2" descr="C:\Users\Om Sai Ram\Desktop\efb13ac47730df00ba7e672c7b940759.png"/>
          <p:cNvPicPr>
            <a:picLocks noGrp="1" noChangeAspect="1" noChangeArrowheads="1"/>
          </p:cNvPicPr>
          <p:nvPr>
            <p:ph idx="1"/>
          </p:nvPr>
        </p:nvPicPr>
        <p:blipFill>
          <a:blip r:embed="rId2"/>
          <a:srcRect/>
          <a:stretch>
            <a:fillRect/>
          </a:stretch>
        </p:blipFill>
        <p:spPr bwMode="auto">
          <a:xfrm>
            <a:off x="457200" y="1571612"/>
            <a:ext cx="8229600" cy="5072098"/>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Prim’s algorithm steps using Adjacency matrix</a:t>
            </a:r>
            <a:endParaRPr lang="en-IN" dirty="0"/>
          </a:p>
        </p:txBody>
      </p:sp>
      <p:sp>
        <p:nvSpPr>
          <p:cNvPr id="3" name="Content Placeholder 2"/>
          <p:cNvSpPr>
            <a:spLocks noGrp="1"/>
          </p:cNvSpPr>
          <p:nvPr>
            <p:ph idx="1"/>
          </p:nvPr>
        </p:nvSpPr>
        <p:spPr/>
        <p:txBody>
          <a:bodyPr>
            <a:noAutofit/>
          </a:bodyPr>
          <a:lstStyle/>
          <a:p>
            <a:pPr fontAlgn="base"/>
            <a:r>
              <a:rPr lang="en-US" sz="2400" dirty="0" smtClean="0"/>
              <a:t>Initialize the values using adjacency matrix</a:t>
            </a:r>
          </a:p>
          <a:p>
            <a:pPr fontAlgn="base"/>
            <a:r>
              <a:rPr lang="en-US" sz="2400" dirty="0" smtClean="0"/>
              <a:t>Initialize visited[1] =1</a:t>
            </a:r>
          </a:p>
          <a:p>
            <a:pPr fontAlgn="base"/>
            <a:r>
              <a:rPr lang="en-US" sz="2400" dirty="0" smtClean="0"/>
              <a:t>Repeat the steps until no of edges &lt; no of vertex</a:t>
            </a:r>
          </a:p>
          <a:p>
            <a:pPr lvl="1" fontAlgn="base"/>
            <a:r>
              <a:rPr lang="en-US" sz="2000" dirty="0" smtClean="0"/>
              <a:t>Find the minimum value from each row </a:t>
            </a:r>
          </a:p>
          <a:p>
            <a:pPr lvl="1" fontAlgn="base"/>
            <a:r>
              <a:rPr lang="en-US" sz="2000" dirty="0" smtClean="0"/>
              <a:t>Check the value of visited array of that vertex</a:t>
            </a:r>
          </a:p>
          <a:p>
            <a:pPr lvl="2" fontAlgn="base"/>
            <a:r>
              <a:rPr lang="en-US" sz="1600" dirty="0" smtClean="0"/>
              <a:t>Print the edge with cost</a:t>
            </a:r>
          </a:p>
          <a:p>
            <a:pPr lvl="2" fontAlgn="base"/>
            <a:r>
              <a:rPr lang="en-US" sz="1600" dirty="0" smtClean="0"/>
              <a:t>Calculate minimum cost</a:t>
            </a:r>
          </a:p>
          <a:p>
            <a:pPr lvl="2" fontAlgn="base"/>
            <a:r>
              <a:rPr lang="en-US" sz="1600" dirty="0" smtClean="0"/>
              <a:t>Change the visited array</a:t>
            </a:r>
          </a:p>
          <a:p>
            <a:pPr lvl="1" fontAlgn="base"/>
            <a:r>
              <a:rPr lang="en-US" sz="2000" dirty="0" smtClean="0"/>
              <a:t>Replace the cost of edges to max value 999, so that it will not count for next row</a:t>
            </a:r>
          </a:p>
          <a:p>
            <a:pPr lvl="1" fontAlgn="base"/>
            <a:endParaRPr lang="en-US" sz="2000" dirty="0" smtClean="0"/>
          </a:p>
          <a:p>
            <a:pPr lvl="1" fontAlgn="base"/>
            <a:endParaRPr lang="en-US" sz="2000" dirty="0" smtClean="0"/>
          </a:p>
          <a:p>
            <a:pPr fontAlgn="base"/>
            <a:endParaRPr lang="en-US" sz="2400" dirty="0" smtClean="0"/>
          </a:p>
          <a:p>
            <a:pPr fontAlgn="base"/>
            <a:endParaRPr lang="en-IN"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Prim’s algorithm “PROGRAM”</a:t>
            </a:r>
            <a:endParaRPr lang="en-IN" dirty="0"/>
          </a:p>
        </p:txBody>
      </p:sp>
      <p:sp>
        <p:nvSpPr>
          <p:cNvPr id="5" name="Content Placeholder 4"/>
          <p:cNvSpPr>
            <a:spLocks noGrp="1"/>
          </p:cNvSpPr>
          <p:nvPr>
            <p:ph idx="1"/>
          </p:nvPr>
        </p:nvSpPr>
        <p:spPr/>
        <p:txBody>
          <a:bodyPr/>
          <a:lstStyle/>
          <a:p>
            <a:r>
              <a:rPr lang="en-US" dirty="0" smtClean="0"/>
              <a:t>Implementation of Prim's algorithm using adjacency matrix.</a:t>
            </a:r>
            <a:endParaRPr lang="en-IN" dirty="0" smtClean="0"/>
          </a:p>
          <a:p>
            <a:r>
              <a:rPr lang="en-US" dirty="0" smtClean="0">
                <a:hlinkClick r:id="rId2" action="ppaction://hlinkfile"/>
              </a:rPr>
              <a:t>PROGRAM </a:t>
            </a: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Shortest Path Problem</a:t>
            </a:r>
            <a:br>
              <a:rPr lang="en-IN" b="1" dirty="0" smtClean="0"/>
            </a:b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Shortest Path Problem</a:t>
            </a:r>
            <a:endParaRPr lang="en-IN" dirty="0"/>
          </a:p>
        </p:txBody>
      </p:sp>
      <p:sp>
        <p:nvSpPr>
          <p:cNvPr id="3" name="Content Placeholder 2"/>
          <p:cNvSpPr>
            <a:spLocks noGrp="1"/>
          </p:cNvSpPr>
          <p:nvPr>
            <p:ph idx="1"/>
          </p:nvPr>
        </p:nvSpPr>
        <p:spPr/>
        <p:txBody>
          <a:bodyPr>
            <a:normAutofit lnSpcReduction="10000"/>
          </a:bodyPr>
          <a:lstStyle/>
          <a:p>
            <a:pPr algn="just" fontAlgn="base"/>
            <a:r>
              <a:rPr lang="en-IN" dirty="0" smtClean="0"/>
              <a:t>Shortest path problem is a problem of finding the shortest path(s) between vertices of a given graph.</a:t>
            </a:r>
          </a:p>
          <a:p>
            <a:pPr algn="just" fontAlgn="base"/>
            <a:r>
              <a:rPr lang="en-IN" dirty="0" smtClean="0"/>
              <a:t>Shortest path between two vertices is a path that has the least cost as compared to all other existing paths.</a:t>
            </a:r>
          </a:p>
          <a:p>
            <a:pPr algn="just" fontAlgn="base"/>
            <a:r>
              <a:rPr lang="en-IN" b="1" dirty="0" smtClean="0"/>
              <a:t>Shortest Path Algorithms- </a:t>
            </a:r>
            <a:r>
              <a:rPr lang="en-IN" dirty="0" smtClean="0"/>
              <a:t>Shortest path algorithms are a family of algorithms used for solving the shortest path problem.</a:t>
            </a:r>
          </a:p>
          <a:p>
            <a:pPr algn="just" fontAlgn="base"/>
            <a:endParaRPr lang="en-IN" dirty="0" smtClean="0"/>
          </a:p>
          <a:p>
            <a:pPr algn="just"/>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a:t>
            </a:r>
            <a:endParaRPr lang="en-IN" b="1" dirty="0"/>
          </a:p>
        </p:txBody>
      </p:sp>
      <p:sp>
        <p:nvSpPr>
          <p:cNvPr id="3" name="Content Placeholder 2"/>
          <p:cNvSpPr>
            <a:spLocks noGrp="1"/>
          </p:cNvSpPr>
          <p:nvPr>
            <p:ph idx="1"/>
          </p:nvPr>
        </p:nvSpPr>
        <p:spPr/>
        <p:txBody>
          <a:bodyPr/>
          <a:lstStyle/>
          <a:p>
            <a:pPr fontAlgn="base"/>
            <a:r>
              <a:rPr lang="en-IN" dirty="0" smtClean="0"/>
              <a:t>Shortest path algorithms have a wide range of applications such as in-</a:t>
            </a:r>
          </a:p>
          <a:p>
            <a:pPr lvl="1" fontAlgn="base"/>
            <a:r>
              <a:rPr lang="en-IN" dirty="0" smtClean="0"/>
              <a:t>Google Maps</a:t>
            </a:r>
          </a:p>
          <a:p>
            <a:pPr lvl="1" fontAlgn="base"/>
            <a:r>
              <a:rPr lang="en-IN" dirty="0" smtClean="0"/>
              <a:t>Road Networks</a:t>
            </a:r>
          </a:p>
          <a:p>
            <a:pPr lvl="1"/>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Types of Shortest Path Problem</a:t>
            </a:r>
            <a:endParaRPr lang="en-IN" dirty="0"/>
          </a:p>
        </p:txBody>
      </p:sp>
      <p:pic>
        <p:nvPicPr>
          <p:cNvPr id="4" name="Content Placeholder 3" descr="Types-of-Shortest-Path-Problem.png"/>
          <p:cNvPicPr>
            <a:picLocks noGrp="1" noChangeAspect="1"/>
          </p:cNvPicPr>
          <p:nvPr>
            <p:ph idx="1"/>
          </p:nvPr>
        </p:nvPicPr>
        <p:blipFill>
          <a:blip r:embed="rId2"/>
          <a:stretch>
            <a:fillRect/>
          </a:stretch>
        </p:blipFill>
        <p:spPr>
          <a:xfrm>
            <a:off x="857224" y="1714489"/>
            <a:ext cx="7215238" cy="471490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Single-Source Shortest Path Problem</a:t>
            </a:r>
            <a:endParaRPr lang="en-IN" dirty="0"/>
          </a:p>
        </p:txBody>
      </p:sp>
      <p:sp>
        <p:nvSpPr>
          <p:cNvPr id="3" name="Content Placeholder 2"/>
          <p:cNvSpPr>
            <a:spLocks noGrp="1"/>
          </p:cNvSpPr>
          <p:nvPr>
            <p:ph idx="1"/>
          </p:nvPr>
        </p:nvSpPr>
        <p:spPr/>
        <p:txBody>
          <a:bodyPr/>
          <a:lstStyle/>
          <a:p>
            <a:pPr algn="just" fontAlgn="base"/>
            <a:r>
              <a:rPr lang="en-IN" dirty="0" smtClean="0"/>
              <a:t>It is a shortest path problem where the shortest path from a given source vertex to all other remaining vertices is computed.</a:t>
            </a:r>
          </a:p>
          <a:p>
            <a:pPr algn="just" fontAlgn="base"/>
            <a:r>
              <a:rPr lang="en-IN" b="1" dirty="0" err="1" smtClean="0"/>
              <a:t>Dijkstra’s</a:t>
            </a:r>
            <a:r>
              <a:rPr lang="en-IN" b="1" dirty="0" smtClean="0"/>
              <a:t> Algorithm </a:t>
            </a:r>
            <a:r>
              <a:rPr lang="en-IN" dirty="0" smtClean="0"/>
              <a:t>and Bellman Ford Algorithm are the famous algorithms used for solving single-source shortest path problem.</a:t>
            </a:r>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GREEDY CRITERION</a:t>
            </a:r>
            <a:endParaRPr lang="en-IN" b="1" dirty="0"/>
          </a:p>
        </p:txBody>
      </p:sp>
      <p:sp>
        <p:nvSpPr>
          <p:cNvPr id="3" name="Content Placeholder 2"/>
          <p:cNvSpPr>
            <a:spLocks noGrp="1"/>
          </p:cNvSpPr>
          <p:nvPr>
            <p:ph idx="1"/>
          </p:nvPr>
        </p:nvSpPr>
        <p:spPr/>
        <p:txBody>
          <a:bodyPr>
            <a:normAutofit lnSpcReduction="10000"/>
          </a:bodyPr>
          <a:lstStyle/>
          <a:p>
            <a:pPr algn="just"/>
            <a:r>
              <a:rPr lang="en-US" dirty="0" smtClean="0"/>
              <a:t>The criterion that is used to make the greedy decision at each stage (i.e. whether a particular input is in the optimal solution) is called the Greedy criterion.</a:t>
            </a:r>
          </a:p>
          <a:p>
            <a:pPr algn="just"/>
            <a:r>
              <a:rPr lang="en-US" dirty="0" smtClean="0"/>
              <a:t>The greedy approach suggests construction a solution through a sequence of steps, each expanding a partially constructed solution obtained so far, until a complete solution to the problem is reached.</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Dijkstra</a:t>
            </a:r>
            <a:r>
              <a:rPr lang="en-IN" b="1" dirty="0" smtClean="0"/>
              <a:t> Algorithm</a:t>
            </a:r>
            <a:endParaRPr lang="en-IN" b="1" dirty="0"/>
          </a:p>
        </p:txBody>
      </p:sp>
      <p:sp>
        <p:nvSpPr>
          <p:cNvPr id="3" name="Content Placeholder 2"/>
          <p:cNvSpPr>
            <a:spLocks noGrp="1"/>
          </p:cNvSpPr>
          <p:nvPr>
            <p:ph idx="1"/>
          </p:nvPr>
        </p:nvSpPr>
        <p:spPr/>
        <p:txBody>
          <a:bodyPr>
            <a:normAutofit fontScale="85000" lnSpcReduction="20000"/>
          </a:bodyPr>
          <a:lstStyle/>
          <a:p>
            <a:pPr algn="just" fontAlgn="base"/>
            <a:r>
              <a:rPr lang="en-IN" dirty="0" smtClean="0"/>
              <a:t>It is important to note the following points regarding </a:t>
            </a:r>
            <a:r>
              <a:rPr lang="en-IN" dirty="0" err="1" smtClean="0"/>
              <a:t>Dijkstra</a:t>
            </a:r>
            <a:r>
              <a:rPr lang="en-IN" dirty="0" smtClean="0"/>
              <a:t> Algorithm-</a:t>
            </a:r>
          </a:p>
          <a:p>
            <a:pPr lvl="1" algn="just" fontAlgn="base"/>
            <a:r>
              <a:rPr lang="en-IN" dirty="0" err="1" smtClean="0"/>
              <a:t>Dijkstra</a:t>
            </a:r>
            <a:r>
              <a:rPr lang="en-IN" dirty="0" smtClean="0"/>
              <a:t> algorithm is a very famous greedy algorithm.</a:t>
            </a:r>
          </a:p>
          <a:p>
            <a:pPr lvl="1" algn="just" fontAlgn="base"/>
            <a:r>
              <a:rPr lang="en-US" dirty="0" smtClean="0"/>
              <a:t>It is used for solving the single source shortest path problem.</a:t>
            </a:r>
          </a:p>
          <a:p>
            <a:pPr lvl="1" algn="just" fontAlgn="base"/>
            <a:r>
              <a:rPr lang="en-US" dirty="0" smtClean="0"/>
              <a:t>It computes the shortest path from one particular source node to all other remaining nodes of the graph.</a:t>
            </a:r>
            <a:endParaRPr lang="en-IN" dirty="0" smtClean="0"/>
          </a:p>
          <a:p>
            <a:pPr lvl="1" algn="just" fontAlgn="base"/>
            <a:r>
              <a:rPr lang="en-IN" dirty="0" err="1" smtClean="0"/>
              <a:t>Dijkstra</a:t>
            </a:r>
            <a:r>
              <a:rPr lang="en-IN" dirty="0" smtClean="0"/>
              <a:t> algorithm works only for connected graphs.</a:t>
            </a:r>
          </a:p>
          <a:p>
            <a:pPr lvl="1" algn="just" fontAlgn="base"/>
            <a:r>
              <a:rPr lang="en-IN" dirty="0" err="1" smtClean="0"/>
              <a:t>Dijkstra</a:t>
            </a:r>
            <a:r>
              <a:rPr lang="en-IN" dirty="0" smtClean="0"/>
              <a:t> algorithm works only for those graphs that do not contain any negative weight edge.</a:t>
            </a:r>
          </a:p>
          <a:p>
            <a:pPr lvl="1" algn="just" fontAlgn="base"/>
            <a:r>
              <a:rPr lang="en-IN" dirty="0" smtClean="0"/>
              <a:t>It provides the value or cost of the shortest paths.</a:t>
            </a:r>
          </a:p>
          <a:p>
            <a:pPr lvl="1" algn="just" fontAlgn="base"/>
            <a:r>
              <a:rPr lang="en-IN" dirty="0" err="1" smtClean="0"/>
              <a:t>Dijkstra</a:t>
            </a:r>
            <a:r>
              <a:rPr lang="en-IN" dirty="0" smtClean="0"/>
              <a:t> algorithm works for directed as well as undirected graphs.</a:t>
            </a:r>
          </a:p>
          <a:p>
            <a:pPr algn="just"/>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Implementation of </a:t>
            </a:r>
            <a:r>
              <a:rPr lang="en-IN" b="1" dirty="0" err="1" smtClean="0"/>
              <a:t>Dijkstra</a:t>
            </a:r>
            <a:r>
              <a:rPr lang="en-IN" b="1" dirty="0" smtClean="0"/>
              <a:t> Algorithm</a:t>
            </a:r>
            <a:endParaRPr lang="en-IN" b="1" dirty="0"/>
          </a:p>
        </p:txBody>
      </p:sp>
      <p:sp>
        <p:nvSpPr>
          <p:cNvPr id="3" name="Content Placeholder 2"/>
          <p:cNvSpPr>
            <a:spLocks noGrp="1"/>
          </p:cNvSpPr>
          <p:nvPr>
            <p:ph idx="1"/>
          </p:nvPr>
        </p:nvSpPr>
        <p:spPr/>
        <p:txBody>
          <a:bodyPr>
            <a:normAutofit/>
          </a:bodyPr>
          <a:lstStyle/>
          <a:p>
            <a:pPr algn="just" fontAlgn="base"/>
            <a:r>
              <a:rPr lang="en-IN" b="1" u="sng" dirty="0" smtClean="0"/>
              <a:t>Step-01</a:t>
            </a:r>
            <a:r>
              <a:rPr lang="en-IN" b="1" u="sng" dirty="0" smtClean="0"/>
              <a:t>: Initialization</a:t>
            </a:r>
          </a:p>
          <a:p>
            <a:pPr lvl="1" algn="just" fontAlgn="base"/>
            <a:r>
              <a:rPr lang="en-US" dirty="0" smtClean="0"/>
              <a:t>Assign the 0 distance value to node s, and label it as permanent (0, p)</a:t>
            </a:r>
          </a:p>
          <a:p>
            <a:pPr lvl="1" algn="just" fontAlgn="base"/>
            <a:r>
              <a:rPr lang="en-US" dirty="0" smtClean="0"/>
              <a:t>Assign to every node a distance value of </a:t>
            </a:r>
            <a:r>
              <a:rPr lang="en-IN" dirty="0" smtClean="0"/>
              <a:t>∞ </a:t>
            </a:r>
            <a:r>
              <a:rPr lang="en-IN" dirty="0" smtClean="0"/>
              <a:t>and label them as temporary (</a:t>
            </a:r>
            <a:r>
              <a:rPr lang="en-IN" dirty="0" smtClean="0"/>
              <a:t>∞ </a:t>
            </a:r>
            <a:r>
              <a:rPr lang="en-IN" dirty="0" smtClean="0"/>
              <a:t>, t)</a:t>
            </a:r>
          </a:p>
          <a:p>
            <a:pPr lvl="1" algn="just" fontAlgn="base"/>
            <a:r>
              <a:rPr lang="en-US" dirty="0" smtClean="0"/>
              <a:t>Designate the node s as the current node. </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Implementation of </a:t>
            </a:r>
            <a:r>
              <a:rPr lang="en-IN" b="1" dirty="0" err="1" smtClean="0"/>
              <a:t>Dijkstra</a:t>
            </a:r>
            <a:r>
              <a:rPr lang="en-IN" b="1" dirty="0" smtClean="0"/>
              <a:t> Algorithm</a:t>
            </a:r>
            <a:endParaRPr lang="en-IN" dirty="0"/>
          </a:p>
        </p:txBody>
      </p:sp>
      <p:sp>
        <p:nvSpPr>
          <p:cNvPr id="3" name="Content Placeholder 2"/>
          <p:cNvSpPr>
            <a:spLocks noGrp="1"/>
          </p:cNvSpPr>
          <p:nvPr>
            <p:ph idx="1"/>
          </p:nvPr>
        </p:nvSpPr>
        <p:spPr/>
        <p:txBody>
          <a:bodyPr>
            <a:normAutofit fontScale="85000" lnSpcReduction="20000"/>
          </a:bodyPr>
          <a:lstStyle/>
          <a:p>
            <a:pPr algn="just" fontAlgn="base"/>
            <a:r>
              <a:rPr lang="en-IN" b="1" u="sng" dirty="0" smtClean="0"/>
              <a:t>Step-02</a:t>
            </a:r>
            <a:r>
              <a:rPr lang="en-IN" b="1" u="sng" dirty="0" smtClean="0"/>
              <a:t>: Distance value update and current node designation update.</a:t>
            </a:r>
          </a:p>
          <a:p>
            <a:pPr algn="just" fontAlgn="base"/>
            <a:r>
              <a:rPr lang="en-US" dirty="0" smtClean="0"/>
              <a:t>Let </a:t>
            </a:r>
            <a:r>
              <a:rPr lang="en-US" dirty="0" err="1" smtClean="0"/>
              <a:t>i</a:t>
            </a:r>
            <a:r>
              <a:rPr lang="en-US" dirty="0" smtClean="0"/>
              <a:t> be the index of the current node</a:t>
            </a:r>
          </a:p>
          <a:p>
            <a:pPr lvl="1" algn="just" fontAlgn="base"/>
            <a:r>
              <a:rPr lang="en-US" dirty="0" smtClean="0"/>
              <a:t>Find the set J of nodes with temporary labels that can be reached from the current node </a:t>
            </a:r>
            <a:r>
              <a:rPr lang="en-US" dirty="0" err="1" smtClean="0"/>
              <a:t>i</a:t>
            </a:r>
            <a:r>
              <a:rPr lang="en-US" dirty="0" smtClean="0"/>
              <a:t> by a link (</a:t>
            </a:r>
            <a:r>
              <a:rPr lang="en-US" dirty="0" err="1" smtClean="0"/>
              <a:t>i</a:t>
            </a:r>
            <a:r>
              <a:rPr lang="en-US" dirty="0" err="1" smtClean="0"/>
              <a:t>,j</a:t>
            </a:r>
            <a:r>
              <a:rPr lang="en-US" dirty="0" smtClean="0"/>
              <a:t>) . </a:t>
            </a:r>
            <a:r>
              <a:rPr lang="en-US" dirty="0" smtClean="0"/>
              <a:t>Update the distance values of these nodes. For each j </a:t>
            </a:r>
            <a:r>
              <a:rPr lang="en-IN" dirty="0" smtClean="0"/>
              <a:t>∈ J, the distance value </a:t>
            </a:r>
            <a:r>
              <a:rPr lang="en-IN" dirty="0" err="1" smtClean="0"/>
              <a:t>d</a:t>
            </a:r>
            <a:r>
              <a:rPr lang="en-IN" baseline="-25000" dirty="0" err="1" smtClean="0"/>
              <a:t>j</a:t>
            </a:r>
            <a:r>
              <a:rPr lang="en-IN" dirty="0" smtClean="0"/>
              <a:t> of node j is updated as follows new </a:t>
            </a:r>
            <a:r>
              <a:rPr lang="en-IN" dirty="0" err="1" smtClean="0"/>
              <a:t>d</a:t>
            </a:r>
            <a:r>
              <a:rPr lang="en-IN" baseline="-25000" dirty="0" err="1" smtClean="0"/>
              <a:t>j</a:t>
            </a:r>
            <a:r>
              <a:rPr lang="en-IN" dirty="0" smtClean="0"/>
              <a:t> = min (</a:t>
            </a:r>
            <a:r>
              <a:rPr lang="en-IN" dirty="0" err="1" smtClean="0"/>
              <a:t>d</a:t>
            </a:r>
            <a:r>
              <a:rPr lang="en-IN" baseline="-25000" dirty="0" err="1" smtClean="0"/>
              <a:t>j</a:t>
            </a:r>
            <a:r>
              <a:rPr lang="en-IN" dirty="0" smtClean="0"/>
              <a:t>, </a:t>
            </a:r>
            <a:r>
              <a:rPr lang="en-IN" dirty="0" err="1" smtClean="0"/>
              <a:t>d</a:t>
            </a:r>
            <a:r>
              <a:rPr lang="en-IN" baseline="-25000" dirty="0" err="1" smtClean="0"/>
              <a:t>i</a:t>
            </a:r>
            <a:r>
              <a:rPr lang="en-IN" dirty="0" smtClean="0"/>
              <a:t> + </a:t>
            </a:r>
            <a:r>
              <a:rPr lang="en-IN" dirty="0" err="1" smtClean="0"/>
              <a:t>c</a:t>
            </a:r>
            <a:r>
              <a:rPr lang="en-IN" baseline="-25000" dirty="0" err="1" smtClean="0"/>
              <a:t>jj</a:t>
            </a:r>
            <a:r>
              <a:rPr lang="en-IN" dirty="0" smtClean="0"/>
              <a:t>) where </a:t>
            </a:r>
            <a:r>
              <a:rPr lang="en-IN" dirty="0" err="1" smtClean="0"/>
              <a:t>c</a:t>
            </a:r>
            <a:r>
              <a:rPr lang="en-IN" baseline="-25000" dirty="0" err="1" smtClean="0"/>
              <a:t>ij</a:t>
            </a:r>
            <a:r>
              <a:rPr lang="en-IN" dirty="0" smtClean="0"/>
              <a:t> is the cost of link (</a:t>
            </a:r>
            <a:r>
              <a:rPr lang="en-IN" dirty="0" err="1" smtClean="0"/>
              <a:t>i</a:t>
            </a:r>
            <a:r>
              <a:rPr lang="en-IN" dirty="0" err="1" smtClean="0"/>
              <a:t>,j</a:t>
            </a:r>
            <a:r>
              <a:rPr lang="en-IN" dirty="0" smtClean="0"/>
              <a:t>) as given in the network problem.</a:t>
            </a:r>
          </a:p>
          <a:p>
            <a:pPr lvl="1" algn="just" fontAlgn="base"/>
            <a:r>
              <a:rPr lang="en-US" dirty="0" smtClean="0"/>
              <a:t>Determine a node j that has the smallest distance value </a:t>
            </a:r>
            <a:r>
              <a:rPr lang="en-IN" dirty="0" err="1" smtClean="0"/>
              <a:t>d</a:t>
            </a:r>
            <a:r>
              <a:rPr lang="en-IN" baseline="-25000" dirty="0" err="1" smtClean="0"/>
              <a:t>j</a:t>
            </a:r>
            <a:r>
              <a:rPr lang="en-IN" dirty="0" smtClean="0"/>
              <a:t> </a:t>
            </a:r>
            <a:r>
              <a:rPr lang="en-US" dirty="0" smtClean="0"/>
              <a:t>among all nodes j </a:t>
            </a:r>
            <a:r>
              <a:rPr lang="en-IN" dirty="0" smtClean="0"/>
              <a:t>∈ J </a:t>
            </a:r>
          </a:p>
          <a:p>
            <a:pPr lvl="1" algn="just" fontAlgn="base"/>
            <a:r>
              <a:rPr lang="en-US" dirty="0" smtClean="0"/>
              <a:t>Change the label of node j (above step) to permanent and designate this node as current  node.</a:t>
            </a:r>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Implementation of </a:t>
            </a:r>
            <a:r>
              <a:rPr lang="en-IN" b="1" dirty="0" err="1" smtClean="0"/>
              <a:t>Dijkstra</a:t>
            </a:r>
            <a:r>
              <a:rPr lang="en-IN" b="1" dirty="0" smtClean="0"/>
              <a:t> Algorithm</a:t>
            </a:r>
            <a:endParaRPr lang="en-IN" dirty="0"/>
          </a:p>
        </p:txBody>
      </p:sp>
      <p:sp>
        <p:nvSpPr>
          <p:cNvPr id="3" name="Content Placeholder 2"/>
          <p:cNvSpPr>
            <a:spLocks noGrp="1"/>
          </p:cNvSpPr>
          <p:nvPr>
            <p:ph idx="1"/>
          </p:nvPr>
        </p:nvSpPr>
        <p:spPr/>
        <p:txBody>
          <a:bodyPr>
            <a:normAutofit/>
          </a:bodyPr>
          <a:lstStyle/>
          <a:p>
            <a:pPr algn="just" fontAlgn="base"/>
            <a:r>
              <a:rPr lang="en-IN" b="1" u="sng" dirty="0" smtClean="0"/>
              <a:t>Step-03:</a:t>
            </a:r>
            <a:r>
              <a:rPr lang="en-IN" dirty="0" smtClean="0"/>
              <a:t>Termination criterion</a:t>
            </a:r>
          </a:p>
          <a:p>
            <a:pPr lvl="1" algn="just" fontAlgn="base"/>
            <a:r>
              <a:rPr lang="en-US" dirty="0" smtClean="0"/>
              <a:t>If all nodes that can be reached from node S have been permanently labeled, then the algorithm terminates. If we can not reach any temporary labeled node from the current node, then all the temporary labels become permanent.</a:t>
            </a:r>
          </a:p>
          <a:p>
            <a:pPr lvl="1" algn="just" fontAlgn="base"/>
            <a:r>
              <a:rPr lang="en-US" dirty="0" smtClean="0"/>
              <a:t>Otherwise go to step 2</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What is Edge Relaxation?</a:t>
            </a:r>
            <a:endParaRPr lang="en-IN" dirty="0"/>
          </a:p>
        </p:txBody>
      </p:sp>
      <p:sp>
        <p:nvSpPr>
          <p:cNvPr id="3" name="Content Placeholder 2"/>
          <p:cNvSpPr>
            <a:spLocks noGrp="1"/>
          </p:cNvSpPr>
          <p:nvPr>
            <p:ph idx="1"/>
          </p:nvPr>
        </p:nvSpPr>
        <p:spPr/>
        <p:txBody>
          <a:bodyPr/>
          <a:lstStyle/>
          <a:p>
            <a:pPr>
              <a:buNone/>
            </a:pPr>
            <a:r>
              <a:rPr lang="en-IN" dirty="0" smtClean="0"/>
              <a:t>Consider the edge (</a:t>
            </a:r>
            <a:r>
              <a:rPr lang="en-IN" dirty="0" err="1" smtClean="0"/>
              <a:t>a,b</a:t>
            </a:r>
            <a:r>
              <a:rPr lang="en-IN" dirty="0" smtClean="0"/>
              <a:t>) in the following graph-</a:t>
            </a:r>
          </a:p>
          <a:p>
            <a:pPr>
              <a:buNone/>
            </a:pPr>
            <a:endParaRPr lang="en-IN" dirty="0"/>
          </a:p>
        </p:txBody>
      </p:sp>
      <p:pic>
        <p:nvPicPr>
          <p:cNvPr id="4" name="Picture 3" descr="Edge-Relaxation-in-Dijkstra-Algorithm.png"/>
          <p:cNvPicPr>
            <a:picLocks noChangeAspect="1"/>
          </p:cNvPicPr>
          <p:nvPr/>
        </p:nvPicPr>
        <p:blipFill>
          <a:blip r:embed="rId2"/>
          <a:stretch>
            <a:fillRect/>
          </a:stretch>
        </p:blipFill>
        <p:spPr>
          <a:xfrm>
            <a:off x="3514725" y="2590800"/>
            <a:ext cx="2114550" cy="1676400"/>
          </a:xfrm>
          <a:prstGeom prst="rect">
            <a:avLst/>
          </a:prstGeom>
        </p:spPr>
      </p:pic>
      <p:sp>
        <p:nvSpPr>
          <p:cNvPr id="5" name="Rectangle 4"/>
          <p:cNvSpPr/>
          <p:nvPr/>
        </p:nvSpPr>
        <p:spPr>
          <a:xfrm>
            <a:off x="714348" y="4500570"/>
            <a:ext cx="7786742" cy="2677656"/>
          </a:xfrm>
          <a:prstGeom prst="rect">
            <a:avLst/>
          </a:prstGeom>
        </p:spPr>
        <p:txBody>
          <a:bodyPr wrap="square">
            <a:spAutoFit/>
          </a:bodyPr>
          <a:lstStyle/>
          <a:p>
            <a:pPr algn="just"/>
            <a:r>
              <a:rPr lang="en-IN" sz="2400" dirty="0" smtClean="0"/>
              <a:t>Here, d[a] and d[b] denotes the shortest path estimate for vertices a and b respectively from the source vertex ‘S’.</a:t>
            </a:r>
          </a:p>
          <a:p>
            <a:pPr algn="just"/>
            <a:endParaRPr lang="en-IN" sz="2400" dirty="0" smtClean="0"/>
          </a:p>
          <a:p>
            <a:pPr algn="ctr" fontAlgn="base"/>
            <a:r>
              <a:rPr lang="en-IN" sz="2400" dirty="0" smtClean="0"/>
              <a:t>Now,  If d[a] + w &lt; d[b]</a:t>
            </a:r>
          </a:p>
          <a:p>
            <a:pPr algn="ctr" fontAlgn="base"/>
            <a:r>
              <a:rPr lang="en-IN" sz="2400" dirty="0" smtClean="0"/>
              <a:t>then d[b] = d[a] + w and </a:t>
            </a:r>
            <a:r>
              <a:rPr lang="en-IN" sz="2400" dirty="0" smtClean="0"/>
              <a:t>predecessor of [b</a:t>
            </a:r>
            <a:r>
              <a:rPr lang="en-IN" sz="2400" dirty="0" smtClean="0"/>
              <a:t>] = a</a:t>
            </a:r>
          </a:p>
          <a:p>
            <a:pPr algn="ctr" fontAlgn="base"/>
            <a:r>
              <a:rPr lang="en-IN" sz="2400" dirty="0" smtClean="0"/>
              <a:t>This is called as edge relaxation.</a:t>
            </a:r>
          </a:p>
          <a:p>
            <a:pPr algn="just"/>
            <a:endParaRPr lang="en-IN"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IN" b="1" dirty="0"/>
          </a:p>
        </p:txBody>
      </p:sp>
      <p:sp>
        <p:nvSpPr>
          <p:cNvPr id="3" name="Content Placeholder 2"/>
          <p:cNvSpPr>
            <a:spLocks noGrp="1"/>
          </p:cNvSpPr>
          <p:nvPr>
            <p:ph idx="1"/>
          </p:nvPr>
        </p:nvSpPr>
        <p:spPr/>
        <p:txBody>
          <a:bodyPr/>
          <a:lstStyle/>
          <a:p>
            <a:pPr algn="just">
              <a:buNone/>
            </a:pPr>
            <a:r>
              <a:rPr lang="en-IN" dirty="0" smtClean="0"/>
              <a:t>	Using </a:t>
            </a:r>
            <a:r>
              <a:rPr lang="en-IN" dirty="0" err="1" smtClean="0"/>
              <a:t>Dijkstra’s</a:t>
            </a:r>
            <a:r>
              <a:rPr lang="en-IN" dirty="0" smtClean="0"/>
              <a:t> Algorithm, find the shortest distance from source vertex ‘S’ to remaining vertices in the following graph. Also, write the order in which the vertices are visited.</a:t>
            </a:r>
          </a:p>
          <a:p>
            <a:pPr algn="just">
              <a:buNone/>
            </a:pPr>
            <a:endParaRPr lang="en-IN" dirty="0"/>
          </a:p>
        </p:txBody>
      </p:sp>
      <p:pic>
        <p:nvPicPr>
          <p:cNvPr id="4" name="Picture 3" descr="Dijkstra-Algorithm-Problem-01.png"/>
          <p:cNvPicPr>
            <a:picLocks noChangeAspect="1"/>
          </p:cNvPicPr>
          <p:nvPr/>
        </p:nvPicPr>
        <p:blipFill>
          <a:blip r:embed="rId2"/>
          <a:stretch>
            <a:fillRect/>
          </a:stretch>
        </p:blipFill>
        <p:spPr>
          <a:xfrm>
            <a:off x="1928794" y="3857628"/>
            <a:ext cx="5000660" cy="2652716"/>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Dijkstra’s</a:t>
            </a:r>
            <a:r>
              <a:rPr lang="en-IN" dirty="0" smtClean="0"/>
              <a:t> </a:t>
            </a:r>
            <a:r>
              <a:rPr lang="en-IN" dirty="0" smtClean="0"/>
              <a:t>Algorithm Problems</a:t>
            </a:r>
            <a:endParaRPr lang="en-IN" dirty="0"/>
          </a:p>
        </p:txBody>
      </p:sp>
      <p:pic>
        <p:nvPicPr>
          <p:cNvPr id="8" name="Content Placeholder 7" descr="dijkstras-algorithm-questions-answers-q13.png"/>
          <p:cNvPicPr>
            <a:picLocks noGrp="1" noChangeAspect="1"/>
          </p:cNvPicPr>
          <p:nvPr>
            <p:ph idx="1"/>
          </p:nvPr>
        </p:nvPicPr>
        <p:blipFill>
          <a:blip r:embed="rId2"/>
          <a:stretch>
            <a:fillRect/>
          </a:stretch>
        </p:blipFill>
        <p:spPr>
          <a:xfrm>
            <a:off x="428596" y="1500174"/>
            <a:ext cx="3676650" cy="2214578"/>
          </a:xfrm>
        </p:spPr>
      </p:pic>
      <p:pic>
        <p:nvPicPr>
          <p:cNvPr id="9" name="Picture 8" descr="download.png"/>
          <p:cNvPicPr>
            <a:picLocks noChangeAspect="1"/>
          </p:cNvPicPr>
          <p:nvPr/>
        </p:nvPicPr>
        <p:blipFill>
          <a:blip r:embed="rId3"/>
          <a:stretch>
            <a:fillRect/>
          </a:stretch>
        </p:blipFill>
        <p:spPr>
          <a:xfrm>
            <a:off x="5072066" y="1428736"/>
            <a:ext cx="3314700" cy="1928826"/>
          </a:xfrm>
          <a:prstGeom prst="rect">
            <a:avLst/>
          </a:prstGeom>
        </p:spPr>
      </p:pic>
      <p:pic>
        <p:nvPicPr>
          <p:cNvPr id="10" name="Picture 9" descr="images.png"/>
          <p:cNvPicPr>
            <a:picLocks noChangeAspect="1"/>
          </p:cNvPicPr>
          <p:nvPr/>
        </p:nvPicPr>
        <p:blipFill>
          <a:blip r:embed="rId4"/>
          <a:stretch>
            <a:fillRect/>
          </a:stretch>
        </p:blipFill>
        <p:spPr>
          <a:xfrm>
            <a:off x="500034" y="4071942"/>
            <a:ext cx="3786214" cy="2143140"/>
          </a:xfrm>
          <a:prstGeom prst="rect">
            <a:avLst/>
          </a:prstGeom>
        </p:spPr>
      </p:pic>
      <p:pic>
        <p:nvPicPr>
          <p:cNvPr id="11" name="Picture 10" descr="images (1).png"/>
          <p:cNvPicPr>
            <a:picLocks noChangeAspect="1"/>
          </p:cNvPicPr>
          <p:nvPr/>
        </p:nvPicPr>
        <p:blipFill>
          <a:blip r:embed="rId5"/>
          <a:stretch>
            <a:fillRect/>
          </a:stretch>
        </p:blipFill>
        <p:spPr>
          <a:xfrm>
            <a:off x="4929190" y="3786190"/>
            <a:ext cx="3305175" cy="2286016"/>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Time Complexity</a:t>
            </a:r>
            <a:endParaRPr lang="en-IN" dirty="0"/>
          </a:p>
        </p:txBody>
      </p:sp>
      <p:sp>
        <p:nvSpPr>
          <p:cNvPr id="3" name="Content Placeholder 2"/>
          <p:cNvSpPr>
            <a:spLocks noGrp="1"/>
          </p:cNvSpPr>
          <p:nvPr>
            <p:ph idx="1"/>
          </p:nvPr>
        </p:nvSpPr>
        <p:spPr/>
        <p:txBody>
          <a:bodyPr>
            <a:normAutofit fontScale="85000" lnSpcReduction="20000"/>
          </a:bodyPr>
          <a:lstStyle/>
          <a:p>
            <a:pPr algn="just" fontAlgn="base"/>
            <a:r>
              <a:rPr lang="en-IN" dirty="0" smtClean="0"/>
              <a:t>This case is valid when-</a:t>
            </a:r>
          </a:p>
          <a:p>
            <a:pPr lvl="1" algn="just" fontAlgn="base"/>
            <a:r>
              <a:rPr lang="en-IN" dirty="0" smtClean="0"/>
              <a:t>The given graph G is represented as an adjacency matrix.</a:t>
            </a:r>
          </a:p>
          <a:p>
            <a:pPr lvl="1" algn="just" fontAlgn="base"/>
            <a:r>
              <a:rPr lang="en-IN" dirty="0" smtClean="0"/>
              <a:t>Priority queue Q is represented as an unordered list.</a:t>
            </a:r>
          </a:p>
          <a:p>
            <a:pPr algn="just" fontAlgn="base"/>
            <a:endParaRPr lang="en-IN" dirty="0" smtClean="0"/>
          </a:p>
          <a:p>
            <a:pPr algn="just" fontAlgn="base"/>
            <a:r>
              <a:rPr lang="en-IN" dirty="0" smtClean="0"/>
              <a:t>Here, A[</a:t>
            </a:r>
            <a:r>
              <a:rPr lang="en-IN" dirty="0" err="1" smtClean="0"/>
              <a:t>i</a:t>
            </a:r>
            <a:r>
              <a:rPr lang="en-IN" dirty="0" smtClean="0"/>
              <a:t>, j] stores the information about edge (</a:t>
            </a:r>
            <a:r>
              <a:rPr lang="en-IN" dirty="0" err="1" smtClean="0"/>
              <a:t>i</a:t>
            </a:r>
            <a:r>
              <a:rPr lang="en-IN" dirty="0" smtClean="0"/>
              <a:t>, j).</a:t>
            </a:r>
          </a:p>
          <a:p>
            <a:pPr algn="just" fontAlgn="base"/>
            <a:r>
              <a:rPr lang="en-IN" dirty="0" smtClean="0"/>
              <a:t>Time taken for selecting </a:t>
            </a:r>
            <a:r>
              <a:rPr lang="en-IN" dirty="0" err="1" smtClean="0"/>
              <a:t>i</a:t>
            </a:r>
            <a:r>
              <a:rPr lang="en-IN" dirty="0" smtClean="0"/>
              <a:t> with the smallest dist is O(V).</a:t>
            </a:r>
          </a:p>
          <a:p>
            <a:pPr algn="just" fontAlgn="base"/>
            <a:r>
              <a:rPr lang="en-IN" dirty="0" smtClean="0"/>
              <a:t>For each neighbour of </a:t>
            </a:r>
            <a:r>
              <a:rPr lang="en-IN" dirty="0" err="1" smtClean="0"/>
              <a:t>i</a:t>
            </a:r>
            <a:r>
              <a:rPr lang="en-IN" dirty="0" smtClean="0"/>
              <a:t>, time taken for updating dist[j] is O(1) and there will be maximum V neighbours.</a:t>
            </a:r>
          </a:p>
          <a:p>
            <a:pPr algn="just" fontAlgn="base"/>
            <a:r>
              <a:rPr lang="en-IN" dirty="0" smtClean="0"/>
              <a:t>Time taken for each iteration of the loop is O(V) and one vertex is deleted from Q.</a:t>
            </a:r>
          </a:p>
          <a:p>
            <a:pPr algn="just" fontAlgn="base"/>
            <a:r>
              <a:rPr lang="en-IN" dirty="0" smtClean="0"/>
              <a:t>Thus, total time complexity becomes O(V</a:t>
            </a:r>
            <a:r>
              <a:rPr lang="en-IN" baseline="30000" dirty="0" smtClean="0"/>
              <a:t>2</a:t>
            </a:r>
            <a:r>
              <a:rPr lang="en-IN" dirty="0" smtClean="0"/>
              <a:t>).</a:t>
            </a:r>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GREEDY CRITERION</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US" dirty="0" smtClean="0"/>
              <a:t>On each step, the choice made must be</a:t>
            </a:r>
          </a:p>
          <a:p>
            <a:pPr lvl="1" algn="just"/>
            <a:r>
              <a:rPr lang="en-US" b="1" dirty="0" smtClean="0"/>
              <a:t>Feasible</a:t>
            </a:r>
            <a:r>
              <a:rPr lang="en-US" dirty="0" smtClean="0"/>
              <a:t> i.e. it has to satisfy the problem’s constraints</a:t>
            </a:r>
          </a:p>
          <a:p>
            <a:pPr lvl="1" algn="just"/>
            <a:r>
              <a:rPr lang="en-US" b="1" dirty="0" smtClean="0"/>
              <a:t>Locally optimal</a:t>
            </a:r>
            <a:r>
              <a:rPr lang="en-US" dirty="0" smtClean="0"/>
              <a:t> i.e. it has to be the best local choice among all feasible choices available on that step</a:t>
            </a:r>
          </a:p>
          <a:p>
            <a:pPr lvl="1" algn="just"/>
            <a:r>
              <a:rPr lang="en-US" b="1" dirty="0" smtClean="0"/>
              <a:t>Irrevocable</a:t>
            </a:r>
            <a:r>
              <a:rPr lang="en-US" dirty="0" smtClean="0"/>
              <a:t> i.e. once made, it cannot be changed on subsequent steps of the algorithm</a:t>
            </a:r>
            <a:endParaRPr lang="en-IN" dirty="0" smtClean="0"/>
          </a:p>
          <a:p>
            <a:pPr algn="just"/>
            <a:r>
              <a:rPr lang="en-US" dirty="0" smtClean="0"/>
              <a:t>On each step, it suggests a “greedy” grab of the best alternative available in the hope that a sequence of locally optimal choices will yield a globally optimal solution to the entire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GREEDY TECHNIQUE</a:t>
            </a:r>
            <a:endParaRPr lang="en-IN" b="1" dirty="0"/>
          </a:p>
        </p:txBody>
      </p:sp>
      <p:sp>
        <p:nvSpPr>
          <p:cNvPr id="3" name="Content Placeholder 2"/>
          <p:cNvSpPr>
            <a:spLocks noGrp="1"/>
          </p:cNvSpPr>
          <p:nvPr>
            <p:ph idx="1"/>
          </p:nvPr>
        </p:nvSpPr>
        <p:spPr/>
        <p:txBody>
          <a:bodyPr/>
          <a:lstStyle/>
          <a:p>
            <a:r>
              <a:rPr lang="en-US" dirty="0" smtClean="0"/>
              <a:t>Subset paradigm</a:t>
            </a:r>
          </a:p>
          <a:p>
            <a:r>
              <a:rPr lang="en-US" dirty="0" smtClean="0"/>
              <a:t>Ordering paradigm</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GREEDY TECHNIQUE</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b="1" dirty="0" smtClean="0"/>
              <a:t>Subset paradigm</a:t>
            </a:r>
            <a:r>
              <a:rPr lang="en-US" dirty="0" smtClean="0"/>
              <a:t>: In this, a decision of whether or not a particular input is in an optimal solution is made by considering the inputs in an order determined by some selection procedure. The selection procedure itself is based on some optimization measure. </a:t>
            </a:r>
            <a:r>
              <a:rPr lang="en-US" dirty="0"/>
              <a:t>T</a:t>
            </a:r>
            <a:r>
              <a:rPr lang="en-US" dirty="0" smtClean="0"/>
              <a:t>his measure may be the objective function.</a:t>
            </a:r>
          </a:p>
          <a:p>
            <a:pPr algn="just"/>
            <a:r>
              <a:rPr lang="en-US" b="1" dirty="0" smtClean="0"/>
              <a:t>Algorithms that fall under subset paradigm are</a:t>
            </a:r>
          </a:p>
          <a:p>
            <a:pPr lvl="1" algn="just"/>
            <a:r>
              <a:rPr lang="en-US" dirty="0" smtClean="0"/>
              <a:t>Knapsack problem</a:t>
            </a:r>
          </a:p>
          <a:p>
            <a:pPr lvl="1" algn="just"/>
            <a:r>
              <a:rPr lang="en-US" dirty="0" smtClean="0"/>
              <a:t>Job sequencing with deadlines</a:t>
            </a:r>
          </a:p>
          <a:p>
            <a:pPr lvl="1" algn="just"/>
            <a:r>
              <a:rPr lang="en-US" dirty="0" smtClean="0"/>
              <a:t>Minimum cost spanning trees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2729</Words>
  <Application>Microsoft Office PowerPoint</Application>
  <PresentationFormat>On-screen Show (4:3)</PresentationFormat>
  <Paragraphs>321</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UNIT 4</vt:lpstr>
      <vt:lpstr>DESIGN STRATEGY</vt:lpstr>
      <vt:lpstr>INTRODUCTION</vt:lpstr>
      <vt:lpstr>OPTIMIZATION PROBLEM</vt:lpstr>
      <vt:lpstr>GREEDY METHOD</vt:lpstr>
      <vt:lpstr>GREEDY CRITERION</vt:lpstr>
      <vt:lpstr>GREEDY CRITERION</vt:lpstr>
      <vt:lpstr>GREEDY TECHNIQUE</vt:lpstr>
      <vt:lpstr>GREEDY TECHNIQUE</vt:lpstr>
      <vt:lpstr>GREEDY TECHNIQUE</vt:lpstr>
      <vt:lpstr>GREEDY PROCEDURE</vt:lpstr>
      <vt:lpstr>Knapsack Problem</vt:lpstr>
      <vt:lpstr>Problem Scenario</vt:lpstr>
      <vt:lpstr>CATEGORY </vt:lpstr>
      <vt:lpstr>Fractional Knapsack</vt:lpstr>
      <vt:lpstr>Fractional Knapsack</vt:lpstr>
      <vt:lpstr>Different Strategies</vt:lpstr>
      <vt:lpstr>EXAMPLES</vt:lpstr>
      <vt:lpstr>ALGORITHM</vt:lpstr>
      <vt:lpstr>KNAPSACK ALGORITHM</vt:lpstr>
      <vt:lpstr>Knapsack procedure</vt:lpstr>
      <vt:lpstr>FRACTIONAL KNAPSACK PROGRAM</vt:lpstr>
      <vt:lpstr>Time Complexity</vt:lpstr>
      <vt:lpstr>JOB SEQUENCING WITH DEADLINES</vt:lpstr>
      <vt:lpstr>PROBLEM STATEMENT</vt:lpstr>
      <vt:lpstr>FEASIBLE SOLUTION</vt:lpstr>
      <vt:lpstr>OPTIMAL SOLUTION</vt:lpstr>
      <vt:lpstr>OPTIMAL SOLUTION</vt:lpstr>
      <vt:lpstr>JOB SEQUENCING WITH DEADLINES PROBLEMS</vt:lpstr>
      <vt:lpstr>Solve the job sequencing problem with number of jobs n=4, their profits are (p1,p2,p3,p4) = (100,10,15,27) and deadlines are (d1,d2,d3,d4)=(2,1,2,1) </vt:lpstr>
      <vt:lpstr>MINIMUM COST SPANNING TREES</vt:lpstr>
      <vt:lpstr>SPANNING TREES</vt:lpstr>
      <vt:lpstr>EXAMPLE: SPANNING TREES</vt:lpstr>
      <vt:lpstr>EXAMPLE: SPANNING TREES</vt:lpstr>
      <vt:lpstr>MINIMUM COST SPANNING TREE</vt:lpstr>
      <vt:lpstr>Applications of Minimum Spanning Tree</vt:lpstr>
      <vt:lpstr>Kruskal’s algorithm</vt:lpstr>
      <vt:lpstr>Kruskal’s algorithm “EXAMPLE”</vt:lpstr>
      <vt:lpstr>Slide 39</vt:lpstr>
      <vt:lpstr>Slide 40</vt:lpstr>
      <vt:lpstr>Kruskal’s algorithm Problems</vt:lpstr>
      <vt:lpstr>Kruskal’s algorithm</vt:lpstr>
      <vt:lpstr>Kruskal’s algorithm “PROGRAM”</vt:lpstr>
      <vt:lpstr>Time Complexity</vt:lpstr>
      <vt:lpstr>Prim’s ALGORITHM</vt:lpstr>
      <vt:lpstr>Prim’s Algorithm Implementation</vt:lpstr>
      <vt:lpstr>EXAMPLE: Prim’s ALGORITHM</vt:lpstr>
      <vt:lpstr>EXAMPLE: Prim’s ALGORITHM</vt:lpstr>
      <vt:lpstr>EXAMPLE: Prim’s ALGORITHM</vt:lpstr>
      <vt:lpstr>EXAMPLE: Prim’s ALGORITHM</vt:lpstr>
      <vt:lpstr>Prim’s algorithm Problems</vt:lpstr>
      <vt:lpstr>Implementation of Prim’s Algorithm using adjacency matrix</vt:lpstr>
      <vt:lpstr>Prim’s algorithm steps using Adjacency matrix</vt:lpstr>
      <vt:lpstr>Prim’s algorithm “PROGRAM”</vt:lpstr>
      <vt:lpstr>Shortest Path Problem </vt:lpstr>
      <vt:lpstr>Shortest Path Problem</vt:lpstr>
      <vt:lpstr>Applications</vt:lpstr>
      <vt:lpstr>Types of Shortest Path Problem</vt:lpstr>
      <vt:lpstr>Single-Source Shortest Path Problem</vt:lpstr>
      <vt:lpstr>Dijkstra Algorithm</vt:lpstr>
      <vt:lpstr>Implementation of Dijkstra Algorithm</vt:lpstr>
      <vt:lpstr>Implementation of Dijkstra Algorithm</vt:lpstr>
      <vt:lpstr>Implementation of Dijkstra Algorithm</vt:lpstr>
      <vt:lpstr>What is Edge Relaxation?</vt:lpstr>
      <vt:lpstr>PROBLEM</vt:lpstr>
      <vt:lpstr>Dijkstra’s Algorithm Problems</vt:lpstr>
      <vt:lpstr>Time Complexity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 Sai Ram</dc:creator>
  <cp:lastModifiedBy>Om Sai Ram</cp:lastModifiedBy>
  <cp:revision>71</cp:revision>
  <dcterms:created xsi:type="dcterms:W3CDTF">2020-02-24T03:50:49Z</dcterms:created>
  <dcterms:modified xsi:type="dcterms:W3CDTF">2020-03-04T08:21:22Z</dcterms:modified>
</cp:coreProperties>
</file>