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sldIdLst>
    <p:sldId id="258" r:id="rId2"/>
    <p:sldId id="292" r:id="rId3"/>
    <p:sldId id="260" r:id="rId4"/>
    <p:sldId id="293" r:id="rId5"/>
    <p:sldId id="294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95" r:id="rId23"/>
    <p:sldId id="286" r:id="rId24"/>
    <p:sldId id="287" r:id="rId25"/>
    <p:sldId id="289" r:id="rId26"/>
    <p:sldId id="296" r:id="rId27"/>
    <p:sldId id="297" r:id="rId28"/>
    <p:sldId id="290" r:id="rId29"/>
    <p:sldId id="298" r:id="rId30"/>
    <p:sldId id="299" r:id="rId31"/>
    <p:sldId id="300" r:id="rId32"/>
    <p:sldId id="301" r:id="rId33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Garamond" panose="02020404030301010803" pitchFamily="18" charset="0"/>
      <p:regular r:id="rId38"/>
      <p:bold r:id="rId39"/>
      <p: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36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5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49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009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02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813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3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1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03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30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25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59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7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68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IN" smtClean="0"/>
              <a:t>27-03-2020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3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789177"/>
            <a:ext cx="7752715" cy="25122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4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4000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4000" dirty="0" smtClean="0">
                <a:latin typeface="Arial"/>
                <a:cs typeface="Arial"/>
              </a:rPr>
              <a:t>PROBLEM SOLVING WITH C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66684" cy="4451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Closing a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</a:t>
            </a:r>
            <a:endParaRPr sz="2000" dirty="0">
              <a:latin typeface="Arial"/>
              <a:cs typeface="Arial"/>
            </a:endParaRPr>
          </a:p>
          <a:p>
            <a:pPr marL="12700" marR="6858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you’ve </a:t>
            </a:r>
            <a:r>
              <a:rPr sz="2000" spc="-10" dirty="0">
                <a:latin typeface="Arial"/>
                <a:cs typeface="Arial"/>
              </a:rPr>
              <a:t>finished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file, </a:t>
            </a:r>
            <a:r>
              <a:rPr sz="2000" spc="-30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need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tell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operating  system </a:t>
            </a:r>
            <a:r>
              <a:rPr sz="2000" spc="-10" dirty="0">
                <a:latin typeface="Arial"/>
                <a:cs typeface="Arial"/>
              </a:rPr>
              <a:t>that this is the </a:t>
            </a:r>
            <a:r>
              <a:rPr sz="2000" spc="-5" dirty="0">
                <a:latin typeface="Arial"/>
                <a:cs typeface="Arial"/>
              </a:rPr>
              <a:t>case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free </a:t>
            </a:r>
            <a:r>
              <a:rPr sz="2000" spc="-5" dirty="0">
                <a:latin typeface="Arial"/>
                <a:cs typeface="Arial"/>
              </a:rPr>
              <a:t>up the file so </a:t>
            </a:r>
            <a:r>
              <a:rPr sz="2000" spc="-15" dirty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can be used by  others. This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referred </a:t>
            </a:r>
            <a:r>
              <a:rPr sz="2000" spc="-5" dirty="0">
                <a:latin typeface="Arial"/>
                <a:cs typeface="Arial"/>
              </a:rPr>
              <a:t>to as </a:t>
            </a:r>
            <a:r>
              <a:rPr sz="2000" i="1" spc="-5" dirty="0">
                <a:latin typeface="Arial"/>
                <a:cs typeface="Arial"/>
              </a:rPr>
              <a:t>closing a </a:t>
            </a:r>
            <a:r>
              <a:rPr sz="2000" i="1" spc="-10" dirty="0">
                <a:latin typeface="Arial"/>
                <a:cs typeface="Arial"/>
              </a:rPr>
              <a:t>file. </a:t>
            </a:r>
            <a:endParaRPr lang="en-US" sz="2000" i="1" spc="-10" dirty="0" smtClean="0">
              <a:latin typeface="Arial"/>
              <a:cs typeface="Arial"/>
            </a:endParaRPr>
          </a:p>
          <a:p>
            <a:pPr marL="12700" marR="6858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469900" marR="1376045" indent="-4572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typical </a:t>
            </a:r>
            <a:r>
              <a:rPr sz="2000" spc="-5" dirty="0">
                <a:latin typeface="Arial"/>
                <a:cs typeface="Arial"/>
              </a:rPr>
              <a:t>usage 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fclose() </a:t>
            </a:r>
            <a:r>
              <a:rPr sz="2000" spc="-5" dirty="0">
                <a:latin typeface="Arial"/>
                <a:cs typeface="Arial"/>
              </a:rPr>
              <a:t>function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spc="-10" dirty="0">
                <a:latin typeface="Arial"/>
                <a:cs typeface="Arial"/>
              </a:rPr>
              <a:t>follows:  </a:t>
            </a:r>
            <a:r>
              <a:rPr sz="2000" b="1" spc="-5" dirty="0" err="1" smtClean="0">
                <a:latin typeface="Arial"/>
                <a:cs typeface="Arial"/>
              </a:rPr>
              <a:t>fclose</a:t>
            </a:r>
            <a:r>
              <a:rPr sz="2000" b="1" spc="-5" dirty="0" smtClean="0">
                <a:latin typeface="Arial"/>
                <a:cs typeface="Arial"/>
              </a:rPr>
              <a:t>(</a:t>
            </a:r>
            <a:r>
              <a:rPr lang="en-US" sz="2000" b="1" spc="-5" dirty="0" err="1" smtClean="0">
                <a:latin typeface="Arial"/>
                <a:cs typeface="Arial"/>
              </a:rPr>
              <a:t>filepointer</a:t>
            </a:r>
            <a:r>
              <a:rPr sz="2000" b="1" spc="-5" dirty="0" smtClean="0">
                <a:latin typeface="Arial"/>
                <a:cs typeface="Arial"/>
              </a:rPr>
              <a:t>); </a:t>
            </a:r>
            <a:endParaRPr lang="en-US" sz="2000" b="1" spc="-5" dirty="0" smtClean="0">
              <a:latin typeface="Arial"/>
              <a:cs typeface="Arial"/>
            </a:endParaRPr>
          </a:p>
          <a:p>
            <a:pPr marL="469900" marR="1376045" indent="-457200">
              <a:lnSpc>
                <a:spcPct val="100000"/>
              </a:lnSpc>
              <a:spcBef>
                <a:spcPts val="5"/>
              </a:spcBef>
            </a:pPr>
            <a:endParaRPr lang="en-US" sz="2000" b="1" spc="-5" dirty="0" smtClean="0">
              <a:latin typeface="Arial"/>
              <a:cs typeface="Arial"/>
            </a:endParaRPr>
          </a:p>
          <a:p>
            <a:pPr marL="469900" marR="1376045" indent="-457200">
              <a:lnSpc>
                <a:spcPct val="100000"/>
              </a:lnSpc>
              <a:spcBef>
                <a:spcPts val="5"/>
              </a:spcBef>
            </a:pPr>
            <a:endParaRPr lang="en-US" sz="2000" b="1" spc="-5" dirty="0">
              <a:latin typeface="Arial"/>
              <a:cs typeface="Arial"/>
            </a:endParaRPr>
          </a:p>
          <a:p>
            <a:pPr marL="469900" marR="1376045" indent="-457200">
              <a:lnSpc>
                <a:spcPct val="100000"/>
              </a:lnSpc>
              <a:spcBef>
                <a:spcPts val="5"/>
              </a:spcBef>
            </a:pPr>
            <a:r>
              <a:rPr lang="en-US" sz="2000" b="1" spc="-5" dirty="0" smtClean="0">
                <a:latin typeface="Arial"/>
                <a:cs typeface="Arial"/>
              </a:rPr>
              <a:t>Example: </a:t>
            </a:r>
            <a:r>
              <a:rPr lang="en-US" sz="2000" b="1" spc="-5" dirty="0" err="1" smtClean="0">
                <a:latin typeface="Arial"/>
                <a:cs typeface="Arial"/>
              </a:rPr>
              <a:t>f</a:t>
            </a:r>
            <a:r>
              <a:rPr lang="en-US" sz="2000" b="1" spc="-5" dirty="0" err="1" smtClean="0">
                <a:latin typeface="Arial"/>
                <a:cs typeface="Arial"/>
              </a:rPr>
              <a:t>close</a:t>
            </a:r>
            <a:r>
              <a:rPr lang="en-US" sz="2000" b="1" spc="-5" dirty="0" smtClean="0">
                <a:latin typeface="Arial"/>
                <a:cs typeface="Arial"/>
              </a:rPr>
              <a:t>(</a:t>
            </a:r>
            <a:r>
              <a:rPr lang="en-US" sz="2000" b="1" spc="-5" dirty="0" err="1" smtClean="0">
                <a:latin typeface="Arial"/>
                <a:cs typeface="Arial"/>
              </a:rPr>
              <a:t>fp</a:t>
            </a:r>
            <a:r>
              <a:rPr lang="en-US" sz="2000" b="1" spc="-5" dirty="0" smtClean="0">
                <a:latin typeface="Arial"/>
                <a:cs typeface="Arial"/>
              </a:rPr>
              <a:t>);</a:t>
            </a:r>
          </a:p>
          <a:p>
            <a:pPr marL="469900" marR="1376045" indent="-457200">
              <a:lnSpc>
                <a:spcPct val="100000"/>
              </a:lnSpc>
              <a:spcBef>
                <a:spcPts val="5"/>
              </a:spcBef>
            </a:pPr>
            <a:endParaRPr lang="en-US" sz="2000" b="1" spc="-5" dirty="0">
              <a:latin typeface="Arial"/>
              <a:cs typeface="Arial"/>
            </a:endParaRPr>
          </a:p>
          <a:p>
            <a:pPr marL="469900" marR="1376045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spc="-5" dirty="0" smtClean="0">
                <a:latin typeface="Arial"/>
                <a:cs typeface="Arial"/>
              </a:rPr>
              <a:t>returns a </a:t>
            </a:r>
            <a:r>
              <a:rPr lang="en-US" sz="2000" spc="-10" dirty="0" smtClean="0">
                <a:latin typeface="Arial"/>
                <a:cs typeface="Arial"/>
              </a:rPr>
              <a:t>value </a:t>
            </a:r>
            <a:r>
              <a:rPr lang="en-US" sz="2000" spc="-5" dirty="0" smtClean="0">
                <a:latin typeface="Arial"/>
                <a:cs typeface="Arial"/>
              </a:rPr>
              <a:t>of </a:t>
            </a:r>
            <a:r>
              <a:rPr lang="en-US" sz="2000" spc="-25" dirty="0" smtClean="0">
                <a:latin typeface="Arial"/>
                <a:cs typeface="Arial"/>
              </a:rPr>
              <a:t>type </a:t>
            </a:r>
            <a:r>
              <a:rPr lang="en-US" sz="2000" spc="-10" dirty="0" err="1" smtClean="0">
                <a:latin typeface="Arial"/>
                <a:cs typeface="Arial"/>
              </a:rPr>
              <a:t>int</a:t>
            </a:r>
            <a:r>
              <a:rPr lang="en-US" sz="2000" spc="-10" dirty="0" smtClean="0">
                <a:latin typeface="Arial"/>
                <a:cs typeface="Arial"/>
              </a:rPr>
              <a:t>, </a:t>
            </a:r>
            <a:r>
              <a:rPr lang="en-US" sz="2000" spc="-15" dirty="0" smtClean="0">
                <a:latin typeface="Arial"/>
                <a:cs typeface="Arial"/>
              </a:rPr>
              <a:t>which will </a:t>
            </a:r>
            <a:r>
              <a:rPr lang="en-US" sz="2000" spc="-5" dirty="0" smtClean="0">
                <a:latin typeface="Arial"/>
                <a:cs typeface="Arial"/>
              </a:rPr>
              <a:t>be </a:t>
            </a:r>
            <a:r>
              <a:rPr lang="en-US" sz="2000" spc="-10" dirty="0" smtClean="0">
                <a:latin typeface="Arial"/>
                <a:cs typeface="Arial"/>
              </a:rPr>
              <a:t>EOF if </a:t>
            </a:r>
            <a:r>
              <a:rPr lang="en-US" sz="2000" spc="-5" dirty="0" smtClean="0">
                <a:latin typeface="Arial"/>
                <a:cs typeface="Arial"/>
              </a:rPr>
              <a:t>an error occurs </a:t>
            </a:r>
            <a:r>
              <a:rPr lang="en-US" sz="2000" spc="-10" dirty="0" smtClean="0">
                <a:latin typeface="Arial"/>
                <a:cs typeface="Arial"/>
              </a:rPr>
              <a:t>and </a:t>
            </a:r>
            <a:r>
              <a:rPr lang="en-US" sz="2000" spc="-5" dirty="0" smtClean="0">
                <a:latin typeface="Arial"/>
                <a:cs typeface="Arial"/>
              </a:rPr>
              <a:t>0  </a:t>
            </a:r>
            <a:r>
              <a:rPr lang="en-US" sz="2000" spc="-10" dirty="0" smtClean="0">
                <a:latin typeface="Arial"/>
                <a:cs typeface="Arial"/>
              </a:rPr>
              <a:t>otherwise.</a:t>
            </a:r>
          </a:p>
          <a:p>
            <a:pPr marL="469900" marR="1376045" indent="-4572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13675" cy="37131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Deleting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0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</a:t>
            </a:r>
            <a:endParaRPr lang="en-US" sz="2000" u="sng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remove() function </a:t>
            </a:r>
            <a:r>
              <a:rPr sz="2000" spc="-15" dirty="0">
                <a:latin typeface="Arial"/>
                <a:cs typeface="Arial"/>
              </a:rPr>
              <a:t>that’s </a:t>
            </a:r>
            <a:r>
              <a:rPr sz="2000" spc="-10" dirty="0">
                <a:latin typeface="Arial"/>
                <a:cs typeface="Arial"/>
              </a:rPr>
              <a:t>declared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stdio.h </a:t>
            </a:r>
            <a:r>
              <a:rPr sz="2000" spc="-10" dirty="0">
                <a:latin typeface="Arial"/>
                <a:cs typeface="Arial"/>
              </a:rPr>
              <a:t>deletes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file</a:t>
            </a:r>
            <a:endParaRPr lang="en-US" sz="2000" spc="-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remove</a:t>
            </a:r>
            <a:r>
              <a:rPr sz="2000" spc="-5" dirty="0" smtClean="0">
                <a:latin typeface="Arial"/>
                <a:cs typeface="Arial"/>
              </a:rPr>
              <a:t>("</a:t>
            </a:r>
            <a:r>
              <a:rPr lang="en-US" sz="2000" spc="-5" dirty="0" smtClean="0">
                <a:latin typeface="Arial"/>
                <a:cs typeface="Arial"/>
              </a:rPr>
              <a:t>abc</a:t>
            </a:r>
            <a:r>
              <a:rPr sz="2000" spc="-5" dirty="0" smtClean="0">
                <a:latin typeface="Arial"/>
                <a:cs typeface="Arial"/>
              </a:rPr>
              <a:t>.txt</a:t>
            </a:r>
            <a:r>
              <a:rPr sz="2000" spc="-5" dirty="0">
                <a:latin typeface="Arial"/>
                <a:cs typeface="Arial"/>
              </a:rPr>
              <a:t>");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endParaRPr lang="en-US" sz="20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 smtClean="0">
                <a:latin typeface="Arial"/>
                <a:cs typeface="Arial"/>
              </a:rPr>
              <a:t>This </a:t>
            </a:r>
            <a:r>
              <a:rPr sz="2000" spc="-15" dirty="0">
                <a:latin typeface="Arial"/>
                <a:cs typeface="Arial"/>
              </a:rPr>
              <a:t>will </a:t>
            </a:r>
            <a:r>
              <a:rPr sz="2000" spc="-10" dirty="0">
                <a:latin typeface="Arial"/>
                <a:cs typeface="Arial"/>
              </a:rPr>
              <a:t>delete </a:t>
            </a:r>
            <a:r>
              <a:rPr sz="2000" spc="-5" dirty="0">
                <a:latin typeface="Arial"/>
                <a:cs typeface="Arial"/>
              </a:rPr>
              <a:t>the file </a:t>
            </a:r>
            <a:r>
              <a:rPr sz="2000" spc="-10" dirty="0">
                <a:latin typeface="Arial"/>
                <a:cs typeface="Arial"/>
              </a:rPr>
              <a:t>that has the </a:t>
            </a:r>
            <a:r>
              <a:rPr sz="2000" dirty="0">
                <a:latin typeface="Arial"/>
                <a:cs typeface="Arial"/>
              </a:rPr>
              <a:t>name </a:t>
            </a:r>
            <a:r>
              <a:rPr sz="2000" spc="-10" dirty="0">
                <a:latin typeface="Arial"/>
                <a:cs typeface="Arial"/>
              </a:rPr>
              <a:t>myfile.txt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the current  </a:t>
            </a:r>
            <a:r>
              <a:rPr sz="2000" spc="-25" dirty="0">
                <a:latin typeface="Arial"/>
                <a:cs typeface="Arial"/>
              </a:rPr>
              <a:t>directory. </a:t>
            </a:r>
            <a:endParaRPr lang="en-US" sz="2000" spc="-2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endParaRPr lang="en-US" sz="2000" spc="-2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 smtClean="0">
                <a:latin typeface="Arial"/>
                <a:cs typeface="Arial"/>
              </a:rPr>
              <a:t>Note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spc="-10" dirty="0">
                <a:latin typeface="Arial"/>
                <a:cs typeface="Arial"/>
              </a:rPr>
              <a:t>cannot be open </a:t>
            </a:r>
            <a:r>
              <a:rPr sz="2000" spc="-15" dirty="0">
                <a:latin typeface="Arial"/>
                <a:cs typeface="Arial"/>
              </a:rPr>
              <a:t>when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try to </a:t>
            </a:r>
            <a:r>
              <a:rPr sz="2000" spc="-10" dirty="0">
                <a:latin typeface="Arial"/>
                <a:cs typeface="Arial"/>
              </a:rPr>
              <a:t>delete </a:t>
            </a:r>
            <a:r>
              <a:rPr sz="2000" spc="-5" dirty="0">
                <a:latin typeface="Arial"/>
                <a:cs typeface="Arial"/>
              </a:rPr>
              <a:t>it.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file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open,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effect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calling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remove()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implementation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defined.</a:t>
            </a:r>
            <a:r>
              <a:rPr sz="2000" spc="-10" dirty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34630" cy="497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Writing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a 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</a:t>
            </a:r>
            <a:endParaRPr lang="en-US" sz="2000" u="sng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  <a:p>
            <a:pPr marL="12700" marR="52069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simplest </a:t>
            </a:r>
            <a:r>
              <a:rPr sz="2000" spc="-10" dirty="0">
                <a:latin typeface="Arial"/>
                <a:cs typeface="Arial"/>
              </a:rPr>
              <a:t>write operation is provided </a:t>
            </a:r>
            <a:r>
              <a:rPr sz="2000" spc="-5" dirty="0">
                <a:latin typeface="Arial"/>
                <a:cs typeface="Arial"/>
              </a:rPr>
              <a:t>by the function </a:t>
            </a:r>
            <a:r>
              <a:rPr sz="2000" dirty="0">
                <a:latin typeface="Arial"/>
                <a:cs typeface="Arial"/>
              </a:rPr>
              <a:t>fputc(), </a:t>
            </a:r>
            <a:r>
              <a:rPr sz="2000" spc="-15" dirty="0">
                <a:latin typeface="Arial"/>
                <a:cs typeface="Arial"/>
              </a:rPr>
              <a:t>which  </a:t>
            </a:r>
            <a:r>
              <a:rPr sz="2000" spc="-10" dirty="0">
                <a:latin typeface="Arial"/>
                <a:cs typeface="Arial"/>
              </a:rPr>
              <a:t>writes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single </a:t>
            </a:r>
            <a:r>
              <a:rPr sz="2000" spc="-5" dirty="0">
                <a:latin typeface="Arial"/>
                <a:cs typeface="Arial"/>
              </a:rPr>
              <a:t>character to a text file. It </a:t>
            </a:r>
            <a:r>
              <a:rPr sz="2000" spc="-10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following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prototype: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fputc (int ch, FILE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*</a:t>
            </a:r>
            <a:r>
              <a:rPr sz="2000" spc="-5" dirty="0" err="1">
                <a:latin typeface="Arial"/>
                <a:cs typeface="Arial"/>
              </a:rPr>
              <a:t>pfile</a:t>
            </a:r>
            <a:r>
              <a:rPr sz="2000" spc="-5" dirty="0" smtClean="0">
                <a:latin typeface="Arial"/>
                <a:cs typeface="Arial"/>
              </a:rPr>
              <a:t>);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smtClean="0">
                <a:latin typeface="Arial"/>
                <a:cs typeface="Arial"/>
              </a:rPr>
              <a:t>Example: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err="1" smtClean="0">
                <a:latin typeface="Arial"/>
                <a:cs typeface="Arial"/>
              </a:rPr>
              <a:t>fputc</a:t>
            </a:r>
            <a:r>
              <a:rPr lang="en-US" sz="2000" spc="-5" dirty="0" smtClean="0">
                <a:latin typeface="Arial"/>
                <a:cs typeface="Arial"/>
              </a:rPr>
              <a:t> (</a:t>
            </a:r>
            <a:r>
              <a:rPr lang="en-US" sz="2000" spc="-5" dirty="0" err="1" smtClean="0">
                <a:latin typeface="Arial"/>
                <a:cs typeface="Arial"/>
              </a:rPr>
              <a:t>ch,fp</a:t>
            </a:r>
            <a:r>
              <a:rPr lang="en-US" sz="2000" spc="-5" dirty="0" smtClean="0"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function </a:t>
            </a:r>
            <a:r>
              <a:rPr sz="2000" spc="-10" dirty="0">
                <a:latin typeface="Arial"/>
                <a:cs typeface="Arial"/>
              </a:rPr>
              <a:t>writes </a:t>
            </a:r>
            <a:r>
              <a:rPr sz="2000" spc="-5" dirty="0">
                <a:latin typeface="Arial"/>
                <a:cs typeface="Arial"/>
              </a:rPr>
              <a:t>the character specified by the </a:t>
            </a:r>
            <a:r>
              <a:rPr sz="2000" dirty="0">
                <a:latin typeface="Arial"/>
                <a:cs typeface="Arial"/>
              </a:rPr>
              <a:t>first </a:t>
            </a:r>
            <a:r>
              <a:rPr sz="2000" spc="-5" dirty="0">
                <a:latin typeface="Arial"/>
                <a:cs typeface="Arial"/>
              </a:rPr>
              <a:t>argument to 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spc="-10" dirty="0">
                <a:latin typeface="Arial"/>
                <a:cs typeface="Arial"/>
              </a:rPr>
              <a:t>identified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second argument,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 file </a:t>
            </a:r>
            <a:r>
              <a:rPr sz="2000" spc="-25" dirty="0">
                <a:latin typeface="Arial"/>
                <a:cs typeface="Arial"/>
              </a:rPr>
              <a:t>pointer.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write is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successful,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character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written, otherwise 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returns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EOF</a:t>
            </a:r>
            <a:r>
              <a:rPr sz="2000" spc="-6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865791"/>
            <a:ext cx="754443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000" b="1" spc="-5" dirty="0"/>
              <a:t>Reading from a </a:t>
            </a:r>
            <a:r>
              <a:rPr sz="2000" b="1" spc="-40" dirty="0"/>
              <a:t>Text</a:t>
            </a:r>
            <a:r>
              <a:rPr sz="2000" b="1" spc="-30" dirty="0"/>
              <a:t> </a:t>
            </a:r>
            <a:r>
              <a:rPr sz="2000" b="1" spc="-5" dirty="0" smtClean="0"/>
              <a:t>File</a:t>
            </a:r>
            <a:endParaRPr sz="2000" b="1" spc="-5" dirty="0"/>
          </a:p>
          <a:p>
            <a:pPr marL="12700" marR="5080" algn="just">
              <a:lnSpc>
                <a:spcPct val="100000"/>
              </a:lnSpc>
            </a:pPr>
            <a:r>
              <a:rPr sz="2000" b="0" u="none" dirty="0">
                <a:latin typeface="Arial"/>
                <a:cs typeface="Arial"/>
              </a:rPr>
              <a:t>The fgetc() takes </a:t>
            </a:r>
            <a:r>
              <a:rPr sz="2000" b="0" u="none" spc="-5" dirty="0">
                <a:latin typeface="Arial"/>
                <a:cs typeface="Arial"/>
              </a:rPr>
              <a:t>a </a:t>
            </a:r>
            <a:r>
              <a:rPr sz="2000" b="0" u="none" spc="-10" dirty="0">
                <a:latin typeface="Arial"/>
                <a:cs typeface="Arial"/>
              </a:rPr>
              <a:t>file pointer </a:t>
            </a:r>
            <a:r>
              <a:rPr sz="2000" b="0" u="none" spc="-5" dirty="0">
                <a:latin typeface="Arial"/>
                <a:cs typeface="Arial"/>
              </a:rPr>
              <a:t>as </a:t>
            </a:r>
            <a:r>
              <a:rPr sz="2000" b="0" u="none" spc="-10" dirty="0">
                <a:latin typeface="Arial"/>
                <a:cs typeface="Arial"/>
              </a:rPr>
              <a:t>its only </a:t>
            </a:r>
            <a:r>
              <a:rPr sz="2000" b="0" u="none" spc="-5" dirty="0">
                <a:latin typeface="Arial"/>
                <a:cs typeface="Arial"/>
              </a:rPr>
              <a:t>argument </a:t>
            </a:r>
            <a:r>
              <a:rPr sz="2000" b="0" u="none" spc="-10" dirty="0">
                <a:latin typeface="Arial"/>
                <a:cs typeface="Arial"/>
              </a:rPr>
              <a:t>and </a:t>
            </a:r>
            <a:r>
              <a:rPr sz="2000" b="0" u="none" spc="-5" dirty="0">
                <a:latin typeface="Arial"/>
                <a:cs typeface="Arial"/>
              </a:rPr>
              <a:t>returns </a:t>
            </a:r>
            <a:r>
              <a:rPr sz="2000" b="0" u="none" spc="-10" dirty="0">
                <a:latin typeface="Arial"/>
                <a:cs typeface="Arial"/>
              </a:rPr>
              <a:t>the  </a:t>
            </a:r>
            <a:r>
              <a:rPr sz="2000" b="0" u="none" spc="-5" dirty="0">
                <a:latin typeface="Arial"/>
                <a:cs typeface="Arial"/>
              </a:rPr>
              <a:t>character </a:t>
            </a:r>
            <a:r>
              <a:rPr sz="2000" b="0" u="none" spc="-10" dirty="0">
                <a:latin typeface="Arial"/>
                <a:cs typeface="Arial"/>
              </a:rPr>
              <a:t>read as </a:t>
            </a:r>
            <a:r>
              <a:rPr sz="2000" b="0" u="none" spc="-25" dirty="0">
                <a:latin typeface="Arial"/>
                <a:cs typeface="Arial"/>
              </a:rPr>
              <a:t>type </a:t>
            </a:r>
            <a:r>
              <a:rPr sz="2000" b="0" u="none" spc="-10" dirty="0">
                <a:latin typeface="Arial"/>
                <a:cs typeface="Arial"/>
              </a:rPr>
              <a:t>int. </a:t>
            </a:r>
            <a:r>
              <a:rPr sz="2000" b="0" u="none" dirty="0">
                <a:latin typeface="Arial"/>
                <a:cs typeface="Arial"/>
              </a:rPr>
              <a:t>The </a:t>
            </a:r>
            <a:r>
              <a:rPr sz="2000" b="0" u="none" spc="-15" dirty="0">
                <a:latin typeface="Arial"/>
                <a:cs typeface="Arial"/>
              </a:rPr>
              <a:t>typical </a:t>
            </a:r>
            <a:r>
              <a:rPr sz="2000" b="0" u="none" spc="-5" dirty="0">
                <a:latin typeface="Arial"/>
                <a:cs typeface="Arial"/>
              </a:rPr>
              <a:t>use </a:t>
            </a:r>
            <a:r>
              <a:rPr sz="2000" b="0" u="none" spc="-10" dirty="0">
                <a:latin typeface="Arial"/>
                <a:cs typeface="Arial"/>
              </a:rPr>
              <a:t>of </a:t>
            </a:r>
            <a:r>
              <a:rPr sz="2000" b="0" u="none" dirty="0">
                <a:latin typeface="Arial"/>
                <a:cs typeface="Arial"/>
              </a:rPr>
              <a:t>fgetc() </a:t>
            </a:r>
            <a:r>
              <a:rPr sz="2000" b="0" u="none" spc="-10" dirty="0">
                <a:latin typeface="Arial"/>
                <a:cs typeface="Arial"/>
              </a:rPr>
              <a:t>is illustrated </a:t>
            </a:r>
            <a:r>
              <a:rPr sz="2000" b="0" u="none" spc="-5" dirty="0">
                <a:latin typeface="Arial"/>
                <a:cs typeface="Arial"/>
              </a:rPr>
              <a:t>by  the </a:t>
            </a:r>
            <a:r>
              <a:rPr sz="2000" b="0" u="none" spc="-10" dirty="0">
                <a:latin typeface="Arial"/>
                <a:cs typeface="Arial"/>
              </a:rPr>
              <a:t>following</a:t>
            </a:r>
            <a:r>
              <a:rPr sz="2000" b="0" u="none" spc="45" dirty="0">
                <a:latin typeface="Arial"/>
                <a:cs typeface="Arial"/>
              </a:rPr>
              <a:t> </a:t>
            </a:r>
            <a:r>
              <a:rPr sz="2000" b="0" u="none" spc="-5" dirty="0">
                <a:latin typeface="Arial"/>
                <a:cs typeface="Arial"/>
              </a:rPr>
              <a:t>statement: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2390089"/>
            <a:ext cx="7755890" cy="2541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-10" dirty="0" smtClean="0">
                <a:latin typeface="Arial"/>
                <a:cs typeface="Arial"/>
              </a:rPr>
              <a:t>Prototype: </a:t>
            </a:r>
            <a:r>
              <a:rPr lang="en-US" sz="2000" spc="-10" dirty="0" err="1" smtClean="0">
                <a:latin typeface="Arial"/>
                <a:cs typeface="Arial"/>
              </a:rPr>
              <a:t>int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spc="-10" dirty="0" err="1" smtClean="0">
                <a:latin typeface="Arial"/>
                <a:cs typeface="Arial"/>
              </a:rPr>
              <a:t>fgetc</a:t>
            </a:r>
            <a:r>
              <a:rPr lang="en-US" sz="2000" spc="-10" dirty="0" smtClean="0">
                <a:latin typeface="Arial"/>
                <a:cs typeface="Arial"/>
              </a:rPr>
              <a:t>(FILE *stream);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000" spc="-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 err="1" smtClean="0">
                <a:latin typeface="Arial"/>
                <a:cs typeface="Arial"/>
              </a:rPr>
              <a:t>int</a:t>
            </a:r>
            <a:r>
              <a:rPr sz="2000" spc="-10" dirty="0" smtClean="0">
                <a:latin typeface="Arial"/>
                <a:cs typeface="Arial"/>
              </a:rPr>
              <a:t> </a:t>
            </a:r>
            <a:r>
              <a:rPr sz="2000" dirty="0" err="1" smtClean="0">
                <a:latin typeface="Arial"/>
                <a:cs typeface="Arial"/>
              </a:rPr>
              <a:t>ch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5" dirty="0" err="1" smtClean="0">
                <a:latin typeface="Arial"/>
                <a:cs typeface="Arial"/>
              </a:rPr>
              <a:t>fgetc</a:t>
            </a:r>
            <a:r>
              <a:rPr sz="2000" spc="-5" dirty="0" smtClean="0">
                <a:latin typeface="Arial"/>
                <a:cs typeface="Arial"/>
              </a:rPr>
              <a:t>(</a:t>
            </a:r>
            <a:r>
              <a:rPr lang="en-US" sz="2000" spc="-5" dirty="0" err="1" smtClean="0">
                <a:latin typeface="Arial"/>
                <a:cs typeface="Arial"/>
              </a:rPr>
              <a:t>fp</a:t>
            </a:r>
            <a:r>
              <a:rPr sz="2000" spc="-5" dirty="0" smtClean="0">
                <a:latin typeface="Arial"/>
                <a:cs typeface="Arial"/>
              </a:rPr>
              <a:t>); 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50" dirty="0">
              <a:latin typeface="Arial"/>
              <a:cs typeface="Arial"/>
            </a:endParaRPr>
          </a:p>
          <a:p>
            <a:pPr marL="12700" marR="15621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mchar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because </a:t>
            </a:r>
            <a:r>
              <a:rPr sz="2000" spc="-10" dirty="0">
                <a:latin typeface="Arial"/>
                <a:cs typeface="Arial"/>
              </a:rPr>
              <a:t>EOF </a:t>
            </a:r>
            <a:r>
              <a:rPr sz="2000" spc="-15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be returned </a:t>
            </a:r>
            <a:r>
              <a:rPr sz="2000" spc="-10" dirty="0">
                <a:latin typeface="Arial"/>
                <a:cs typeface="Arial"/>
              </a:rPr>
              <a:t>if the end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spc="-10" dirty="0">
                <a:latin typeface="Arial"/>
                <a:cs typeface="Arial"/>
              </a:rPr>
              <a:t>has been </a:t>
            </a:r>
            <a:r>
              <a:rPr sz="2000" spc="-5" dirty="0">
                <a:latin typeface="Arial"/>
                <a:cs typeface="Arial"/>
              </a:rPr>
              <a:t>reached. </a:t>
            </a:r>
            <a:r>
              <a:rPr sz="2000" spc="-10" dirty="0">
                <a:latin typeface="Arial"/>
                <a:cs typeface="Arial"/>
              </a:rPr>
              <a:t>EOF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negative </a:t>
            </a:r>
            <a:r>
              <a:rPr sz="2000" spc="-10" dirty="0">
                <a:latin typeface="Arial"/>
                <a:cs typeface="Arial"/>
              </a:rPr>
              <a:t>integer that cannot </a:t>
            </a:r>
            <a:r>
              <a:rPr sz="2000" spc="-5" dirty="0">
                <a:latin typeface="Arial"/>
                <a:cs typeface="Arial"/>
              </a:rPr>
              <a:t>be  </a:t>
            </a:r>
            <a:r>
              <a:rPr sz="2000" spc="-10" dirty="0">
                <a:latin typeface="Arial"/>
                <a:cs typeface="Arial"/>
              </a:rPr>
              <a:t>returned or </a:t>
            </a:r>
            <a:r>
              <a:rPr sz="2000" spc="-5" dirty="0">
                <a:latin typeface="Arial"/>
                <a:cs typeface="Arial"/>
              </a:rPr>
              <a:t>stored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5" dirty="0">
                <a:latin typeface="Arial"/>
                <a:cs typeface="Arial"/>
              </a:rPr>
              <a:t>char </a:t>
            </a:r>
            <a:r>
              <a:rPr sz="2000" spc="-15" dirty="0">
                <a:latin typeface="Arial"/>
                <a:cs typeface="Arial"/>
              </a:rPr>
              <a:t>when </a:t>
            </a:r>
            <a:r>
              <a:rPr sz="2000" spc="-5" dirty="0">
                <a:latin typeface="Arial"/>
                <a:cs typeface="Arial"/>
              </a:rPr>
              <a:t>char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unsigned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type.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663180" cy="5252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Reading and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Writing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Strings to a 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</a:t>
            </a:r>
            <a:endParaRPr sz="2000" dirty="0">
              <a:latin typeface="Arial"/>
              <a:cs typeface="Arial"/>
            </a:endParaRPr>
          </a:p>
          <a:p>
            <a:pPr marL="12700" marR="154305">
              <a:lnSpc>
                <a:spcPct val="100000"/>
              </a:lnSpc>
            </a:pPr>
            <a:r>
              <a:rPr sz="2000" dirty="0" err="1" smtClean="0">
                <a:latin typeface="Arial"/>
                <a:cs typeface="Arial"/>
              </a:rPr>
              <a:t>fgets</a:t>
            </a:r>
            <a:r>
              <a:rPr sz="2000" dirty="0">
                <a:latin typeface="Arial"/>
                <a:cs typeface="Arial"/>
              </a:rPr>
              <a:t>() </a:t>
            </a:r>
            <a:r>
              <a:rPr sz="2000" spc="-5" dirty="0">
                <a:latin typeface="Arial"/>
                <a:cs typeface="Arial"/>
              </a:rPr>
              <a:t>function to </a:t>
            </a:r>
            <a:r>
              <a:rPr sz="2000" spc="-10" dirty="0">
                <a:latin typeface="Arial"/>
                <a:cs typeface="Arial"/>
              </a:rPr>
              <a:t>read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any </a:t>
            </a:r>
            <a:r>
              <a:rPr sz="2000" dirty="0">
                <a:latin typeface="Arial"/>
                <a:cs typeface="Arial"/>
              </a:rPr>
              <a:t>stream.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spc="-10" dirty="0">
                <a:latin typeface="Arial"/>
                <a:cs typeface="Arial"/>
              </a:rPr>
              <a:t>has the  following</a:t>
            </a:r>
            <a:r>
              <a:rPr sz="2000" spc="50" dirty="0">
                <a:latin typeface="Arial"/>
                <a:cs typeface="Arial"/>
              </a:rPr>
              <a:t> </a:t>
            </a:r>
            <a:endParaRPr lang="en-US" sz="2000" spc="50" dirty="0" smtClean="0">
              <a:latin typeface="Arial"/>
              <a:cs typeface="Arial"/>
            </a:endParaRPr>
          </a:p>
          <a:p>
            <a:pPr marL="12700" marR="154305">
              <a:lnSpc>
                <a:spcPct val="100000"/>
              </a:lnSpc>
            </a:pPr>
            <a:endParaRPr lang="en-US" sz="2000" spc="50" dirty="0">
              <a:latin typeface="Arial"/>
              <a:cs typeface="Arial"/>
            </a:endParaRPr>
          </a:p>
          <a:p>
            <a:pPr marL="12700" marR="154305">
              <a:lnSpc>
                <a:spcPct val="100000"/>
              </a:lnSpc>
            </a:pPr>
            <a:r>
              <a:rPr lang="en-US" sz="2000" spc="-15" dirty="0" smtClean="0">
                <a:latin typeface="Arial"/>
                <a:cs typeface="Arial"/>
              </a:rPr>
              <a:t>P</a:t>
            </a:r>
            <a:r>
              <a:rPr sz="2000" spc="-15" dirty="0" smtClean="0">
                <a:latin typeface="Arial"/>
                <a:cs typeface="Arial"/>
              </a:rPr>
              <a:t>rototype</a:t>
            </a:r>
            <a:r>
              <a:rPr sz="2000" spc="-15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 marR="2576830">
              <a:lnSpc>
                <a:spcPct val="200100"/>
              </a:lnSpc>
            </a:pPr>
            <a:r>
              <a:rPr sz="2000" spc="-5" dirty="0">
                <a:latin typeface="Arial"/>
                <a:cs typeface="Arial"/>
              </a:rPr>
              <a:t>char *fgets(char * </a:t>
            </a:r>
            <a:r>
              <a:rPr sz="2000" spc="-30" dirty="0">
                <a:latin typeface="Arial"/>
                <a:cs typeface="Arial"/>
              </a:rPr>
              <a:t>str, </a:t>
            </a:r>
            <a:r>
              <a:rPr sz="2000" spc="-10" dirty="0">
                <a:latin typeface="Arial"/>
                <a:cs typeface="Arial"/>
              </a:rPr>
              <a:t>int </a:t>
            </a:r>
            <a:r>
              <a:rPr sz="2000" spc="-5" dirty="0">
                <a:latin typeface="Arial"/>
                <a:cs typeface="Arial"/>
              </a:rPr>
              <a:t>nchars, FILE * pfile); 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many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characters are</a:t>
            </a:r>
            <a:r>
              <a:rPr sz="20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read?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function reads a string </a:t>
            </a:r>
            <a:r>
              <a:rPr sz="2000" spc="-10" dirty="0">
                <a:latin typeface="Arial"/>
                <a:cs typeface="Arial"/>
              </a:rPr>
              <a:t>into the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5" dirty="0">
                <a:latin typeface="Arial"/>
                <a:cs typeface="Arial"/>
              </a:rPr>
              <a:t>area </a:t>
            </a:r>
            <a:r>
              <a:rPr sz="2000" spc="-10" dirty="0">
                <a:latin typeface="Arial"/>
                <a:cs typeface="Arial"/>
              </a:rPr>
              <a:t>pointed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by </a:t>
            </a:r>
            <a:r>
              <a:rPr sz="2000" spc="-30" dirty="0">
                <a:latin typeface="Arial"/>
                <a:cs typeface="Arial"/>
              </a:rPr>
              <a:t>str, 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the file specified by pfile. Characters are </a:t>
            </a:r>
            <a:r>
              <a:rPr sz="2000" spc="-10" dirty="0">
                <a:latin typeface="Arial"/>
                <a:cs typeface="Arial"/>
              </a:rPr>
              <a:t>read until either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'\n'  </a:t>
            </a:r>
            <a:r>
              <a:rPr sz="2000" spc="-10" dirty="0">
                <a:latin typeface="Arial"/>
                <a:cs typeface="Arial"/>
              </a:rPr>
              <a:t>is read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nchars-1 </a:t>
            </a:r>
            <a:r>
              <a:rPr sz="2000" spc="-5" dirty="0">
                <a:latin typeface="Arial"/>
                <a:cs typeface="Arial"/>
              </a:rPr>
              <a:t>characters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10" dirty="0">
                <a:latin typeface="Arial"/>
                <a:cs typeface="Arial"/>
              </a:rPr>
              <a:t>been read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stream,  </a:t>
            </a:r>
            <a:r>
              <a:rPr sz="2000" spc="-15" dirty="0">
                <a:latin typeface="Arial"/>
                <a:cs typeface="Arial"/>
              </a:rPr>
              <a:t>whichever </a:t>
            </a:r>
            <a:r>
              <a:rPr sz="2000" spc="-5" dirty="0">
                <a:latin typeface="Arial"/>
                <a:cs typeface="Arial"/>
              </a:rPr>
              <a:t>occurs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If a </a:t>
            </a:r>
            <a:r>
              <a:rPr sz="2000" spc="-15" dirty="0">
                <a:latin typeface="Arial"/>
                <a:cs typeface="Arial"/>
              </a:rPr>
              <a:t>newline </a:t>
            </a:r>
            <a:r>
              <a:rPr sz="2000" spc="-10" dirty="0">
                <a:latin typeface="Arial"/>
                <a:cs typeface="Arial"/>
              </a:rPr>
              <a:t>character is </a:t>
            </a:r>
            <a:r>
              <a:rPr sz="2000" spc="-5" dirty="0">
                <a:latin typeface="Arial"/>
                <a:cs typeface="Arial"/>
              </a:rPr>
              <a:t>read, </a:t>
            </a:r>
            <a:r>
              <a:rPr sz="2000" spc="-25" dirty="0">
                <a:latin typeface="Arial"/>
                <a:cs typeface="Arial"/>
              </a:rPr>
              <a:t>it’s </a:t>
            </a:r>
            <a:r>
              <a:rPr sz="2000" spc="-10" dirty="0">
                <a:latin typeface="Arial"/>
                <a:cs typeface="Arial"/>
              </a:rPr>
              <a:t>retained in the </a:t>
            </a:r>
            <a:r>
              <a:rPr sz="2000" spc="-5" dirty="0">
                <a:latin typeface="Arial"/>
                <a:cs typeface="Arial"/>
              </a:rPr>
              <a:t>string. A </a:t>
            </a:r>
            <a:r>
              <a:rPr sz="2000" spc="5" dirty="0">
                <a:latin typeface="Arial"/>
                <a:cs typeface="Arial"/>
              </a:rPr>
              <a:t>'\0'  </a:t>
            </a:r>
            <a:r>
              <a:rPr sz="2000" spc="-5" dirty="0">
                <a:latin typeface="Arial"/>
                <a:cs typeface="Arial"/>
              </a:rPr>
              <a:t>character </a:t>
            </a:r>
            <a:r>
              <a:rPr sz="2000" spc="-15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appended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spc="-10" dirty="0">
                <a:latin typeface="Arial"/>
                <a:cs typeface="Arial"/>
              </a:rPr>
              <a:t>end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string </a:t>
            </a:r>
            <a:r>
              <a:rPr sz="2000" spc="-10" dirty="0">
                <a:latin typeface="Arial"/>
                <a:cs typeface="Arial"/>
              </a:rPr>
              <a:t>in any event.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there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 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error,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fgets()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returns the 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pointer,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str;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otherwise, NULL is 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returned.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Reading EOF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causes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NULL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be</a:t>
            </a:r>
            <a:r>
              <a:rPr sz="2000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returned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712977"/>
            <a:ext cx="7839709" cy="3122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writing </a:t>
            </a:r>
            <a:r>
              <a:rPr sz="2000" spc="-5" dirty="0">
                <a:latin typeface="Arial"/>
                <a:cs typeface="Arial"/>
              </a:rPr>
              <a:t>a string to a </a:t>
            </a:r>
            <a:r>
              <a:rPr sz="2000" dirty="0">
                <a:latin typeface="Arial"/>
                <a:cs typeface="Arial"/>
              </a:rPr>
              <a:t>stream, </a:t>
            </a:r>
            <a:endParaRPr lang="en-US" sz="2000" spc="-2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 err="1" smtClean="0">
                <a:latin typeface="Arial"/>
                <a:cs typeface="Arial"/>
              </a:rPr>
              <a:t>fputs</a:t>
            </a:r>
            <a:r>
              <a:rPr sz="2000" dirty="0" smtClean="0">
                <a:latin typeface="Arial"/>
                <a:cs typeface="Arial"/>
              </a:rPr>
              <a:t>()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function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5" dirty="0" smtClean="0">
                <a:latin typeface="Arial"/>
                <a:cs typeface="Arial"/>
              </a:rPr>
              <a:t>P</a:t>
            </a:r>
            <a:r>
              <a:rPr sz="2000" spc="-15" dirty="0" smtClean="0">
                <a:latin typeface="Arial"/>
                <a:cs typeface="Arial"/>
              </a:rPr>
              <a:t>rototype</a:t>
            </a:r>
            <a:r>
              <a:rPr sz="2000" spc="-15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endParaRPr lang="en-US" sz="2000" b="1" spc="-5" dirty="0" smtClean="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r>
              <a:rPr sz="2000" b="1" spc="-5" dirty="0" err="1" smtClean="0">
                <a:latin typeface="Arial"/>
                <a:cs typeface="Arial"/>
              </a:rPr>
              <a:t>int</a:t>
            </a:r>
            <a:r>
              <a:rPr sz="2000" b="1" spc="-5" dirty="0" smtClean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fputs(const char </a:t>
            </a:r>
            <a:r>
              <a:rPr sz="2000" b="1" spc="-30" dirty="0">
                <a:latin typeface="Arial"/>
                <a:cs typeface="Arial"/>
              </a:rPr>
              <a:t>*str, </a:t>
            </a:r>
            <a:r>
              <a:rPr sz="2000" b="1" spc="-5" dirty="0">
                <a:latin typeface="Arial"/>
                <a:cs typeface="Arial"/>
              </a:rPr>
              <a:t>FILE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*pfile);</a:t>
            </a:r>
            <a:endParaRPr sz="2000" dirty="0">
              <a:latin typeface="Arial"/>
              <a:cs typeface="Arial"/>
            </a:endParaRPr>
          </a:p>
          <a:p>
            <a:pPr marL="12700" marR="3200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first </a:t>
            </a:r>
            <a:r>
              <a:rPr sz="2000" spc="-5" dirty="0">
                <a:latin typeface="Arial"/>
                <a:cs typeface="Arial"/>
              </a:rPr>
              <a:t>argument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pointer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the character </a:t>
            </a:r>
            <a:r>
              <a:rPr sz="2000" spc="-5" dirty="0">
                <a:latin typeface="Arial"/>
                <a:cs typeface="Arial"/>
              </a:rPr>
              <a:t>string </a:t>
            </a:r>
            <a:r>
              <a:rPr sz="2000" spc="-20" dirty="0">
                <a:latin typeface="Arial"/>
                <a:cs typeface="Arial"/>
              </a:rPr>
              <a:t>that’s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be  written </a:t>
            </a:r>
            <a:r>
              <a:rPr sz="2000" spc="-5" dirty="0">
                <a:latin typeface="Arial"/>
                <a:cs typeface="Arial"/>
              </a:rPr>
              <a:t>to the file,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 second argument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the file </a:t>
            </a:r>
            <a:r>
              <a:rPr sz="2000" spc="-25" dirty="0">
                <a:latin typeface="Arial"/>
                <a:cs typeface="Arial"/>
              </a:rPr>
              <a:t>pointer. </a:t>
            </a:r>
            <a:endParaRPr lang="en-US" sz="2000" spc="-25" dirty="0" smtClean="0">
              <a:latin typeface="Arial"/>
              <a:cs typeface="Arial"/>
            </a:endParaRPr>
          </a:p>
          <a:p>
            <a:pPr marL="12700" marR="320040"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 smtClean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fputs() </a:t>
            </a:r>
            <a:r>
              <a:rPr sz="2000" spc="-5" dirty="0">
                <a:latin typeface="Arial"/>
                <a:cs typeface="Arial"/>
              </a:rPr>
              <a:t>function returns </a:t>
            </a:r>
            <a:r>
              <a:rPr sz="2000" spc="-10" dirty="0">
                <a:latin typeface="Arial"/>
                <a:cs typeface="Arial"/>
              </a:rPr>
              <a:t>EOF if </a:t>
            </a:r>
            <a:r>
              <a:rPr sz="2000" spc="-5" dirty="0">
                <a:latin typeface="Arial"/>
                <a:cs typeface="Arial"/>
              </a:rPr>
              <a:t>an error occurs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positive</a:t>
            </a:r>
            <a:endParaRPr sz="2000" dirty="0">
              <a:latin typeface="Arial"/>
              <a:cs typeface="Arial"/>
            </a:endParaRPr>
          </a:p>
          <a:p>
            <a:pPr marL="12700" marR="3716654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integer under </a:t>
            </a:r>
            <a:r>
              <a:rPr sz="2000" dirty="0">
                <a:latin typeface="Arial"/>
                <a:cs typeface="Arial"/>
              </a:rPr>
              <a:t>normal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circumstances.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344" y="865454"/>
            <a:ext cx="7980045" cy="52674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Writing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formatted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a</a:t>
            </a:r>
            <a:r>
              <a:rPr sz="2000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</a:t>
            </a:r>
            <a:endParaRPr sz="20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int fprintf(FILE *</a:t>
            </a:r>
            <a:r>
              <a:rPr sz="2000" i="1" spc="-5" dirty="0">
                <a:latin typeface="Arial"/>
                <a:cs typeface="Arial"/>
              </a:rPr>
              <a:t>stream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spc="-10" dirty="0">
                <a:latin typeface="Arial"/>
                <a:cs typeface="Arial"/>
              </a:rPr>
              <a:t>const </a:t>
            </a:r>
            <a:r>
              <a:rPr sz="2000" b="1" spc="-5" dirty="0">
                <a:latin typeface="Arial"/>
                <a:cs typeface="Arial"/>
              </a:rPr>
              <a:t>char *</a:t>
            </a:r>
            <a:r>
              <a:rPr sz="2000" i="1" spc="-5" dirty="0">
                <a:latin typeface="Arial"/>
                <a:cs typeface="Arial"/>
              </a:rPr>
              <a:t>format</a:t>
            </a:r>
            <a:r>
              <a:rPr sz="2000" b="1" spc="-5" dirty="0">
                <a:latin typeface="Arial"/>
                <a:cs typeface="Arial"/>
              </a:rPr>
              <a:t>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...);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Arial"/>
                <a:cs typeface="Arial"/>
              </a:rPr>
              <a:t>Return</a:t>
            </a:r>
            <a:r>
              <a:rPr sz="2000" b="1" spc="-5" dirty="0">
                <a:latin typeface="Arial"/>
                <a:cs typeface="Arial"/>
              </a:rPr>
              <a:t> value</a:t>
            </a:r>
            <a:endParaRPr sz="2000" dirty="0">
              <a:latin typeface="Arial"/>
              <a:cs typeface="Arial"/>
            </a:endParaRPr>
          </a:p>
          <a:p>
            <a:pPr marL="127000" marR="70294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Upon </a:t>
            </a:r>
            <a:r>
              <a:rPr sz="2000" dirty="0">
                <a:latin typeface="Arial"/>
                <a:cs typeface="Arial"/>
              </a:rPr>
              <a:t>successful </a:t>
            </a:r>
            <a:r>
              <a:rPr sz="2000" spc="-5" dirty="0">
                <a:latin typeface="Arial"/>
                <a:cs typeface="Arial"/>
              </a:rPr>
              <a:t>return, </a:t>
            </a:r>
            <a:r>
              <a:rPr sz="2000" spc="-1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function returns the number of  characters </a:t>
            </a:r>
            <a:r>
              <a:rPr sz="2000" spc="-10" dirty="0">
                <a:latin typeface="Arial"/>
                <a:cs typeface="Arial"/>
              </a:rPr>
              <a:t>printed </a:t>
            </a:r>
            <a:r>
              <a:rPr sz="2000" spc="-5" dirty="0">
                <a:latin typeface="Arial"/>
                <a:cs typeface="Arial"/>
              </a:rPr>
              <a:t>(excluding </a:t>
            </a:r>
            <a:r>
              <a:rPr sz="2000" spc="-10" dirty="0">
                <a:latin typeface="Arial"/>
                <a:cs typeface="Arial"/>
              </a:rPr>
              <a:t>the null </a:t>
            </a:r>
            <a:r>
              <a:rPr sz="2000" spc="-25" dirty="0">
                <a:latin typeface="Arial"/>
                <a:cs typeface="Arial"/>
              </a:rPr>
              <a:t>byte </a:t>
            </a:r>
            <a:r>
              <a:rPr sz="2000" spc="-5" dirty="0">
                <a:latin typeface="Arial"/>
                <a:cs typeface="Arial"/>
              </a:rPr>
              <a:t>used to </a:t>
            </a:r>
            <a:r>
              <a:rPr sz="2000" spc="-10" dirty="0">
                <a:latin typeface="Arial"/>
                <a:cs typeface="Arial"/>
              </a:rPr>
              <a:t>end output </a:t>
            </a:r>
            <a:r>
              <a:rPr sz="2000" spc="-5" dirty="0">
                <a:latin typeface="Arial"/>
                <a:cs typeface="Arial"/>
              </a:rPr>
              <a:t>to  strings).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Reading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formatted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</a:t>
            </a:r>
            <a:endParaRPr sz="20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int fscanf(FILE *</a:t>
            </a:r>
            <a:r>
              <a:rPr sz="2000" i="1" spc="-5" dirty="0">
                <a:latin typeface="Arial"/>
                <a:cs typeface="Arial"/>
              </a:rPr>
              <a:t>stream</a:t>
            </a:r>
            <a:r>
              <a:rPr sz="2000" b="1" spc="-5" dirty="0">
                <a:latin typeface="Arial"/>
                <a:cs typeface="Arial"/>
              </a:rPr>
              <a:t>, </a:t>
            </a:r>
            <a:r>
              <a:rPr sz="2000" b="1" spc="-10" dirty="0">
                <a:latin typeface="Arial"/>
                <a:cs typeface="Arial"/>
              </a:rPr>
              <a:t>const </a:t>
            </a:r>
            <a:r>
              <a:rPr sz="2000" b="1" spc="-5" dirty="0">
                <a:latin typeface="Arial"/>
                <a:cs typeface="Arial"/>
              </a:rPr>
              <a:t>char *</a:t>
            </a:r>
            <a:r>
              <a:rPr sz="2000" i="1" spc="-5" dirty="0">
                <a:latin typeface="Arial"/>
                <a:cs typeface="Arial"/>
              </a:rPr>
              <a:t>format</a:t>
            </a:r>
            <a:r>
              <a:rPr sz="2000" b="1" spc="-5" dirty="0">
                <a:latin typeface="Arial"/>
                <a:cs typeface="Arial"/>
              </a:rPr>
              <a:t>,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...);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Return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50800" marR="43180" indent="76200">
              <a:lnSpc>
                <a:spcPct val="100000"/>
              </a:lnSpc>
              <a:spcBef>
                <a:spcPts val="5"/>
              </a:spcBef>
              <a:tabLst>
                <a:tab pos="1367790" algn="l"/>
              </a:tabLst>
            </a:pPr>
            <a:r>
              <a:rPr sz="2000" spc="-5" dirty="0">
                <a:latin typeface="Arial"/>
                <a:cs typeface="Arial"/>
              </a:rPr>
              <a:t>Returns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number of </a:t>
            </a:r>
            <a:r>
              <a:rPr sz="2000" spc="-10" dirty="0">
                <a:latin typeface="Arial"/>
                <a:cs typeface="Arial"/>
              </a:rPr>
              <a:t>input </a:t>
            </a:r>
            <a:r>
              <a:rPr sz="2000" dirty="0">
                <a:latin typeface="Arial"/>
                <a:cs typeface="Arial"/>
              </a:rPr>
              <a:t>items </a:t>
            </a:r>
            <a:r>
              <a:rPr sz="2000" spc="-5" dirty="0">
                <a:latin typeface="Arial"/>
                <a:cs typeface="Arial"/>
              </a:rPr>
              <a:t>successfully matched </a:t>
            </a:r>
            <a:r>
              <a:rPr sz="2000" spc="-10" dirty="0">
                <a:latin typeface="Arial"/>
                <a:cs typeface="Arial"/>
              </a:rPr>
              <a:t>and  </a:t>
            </a:r>
            <a:r>
              <a:rPr sz="2000" spc="-10" dirty="0" smtClean="0">
                <a:latin typeface="Arial"/>
                <a:cs typeface="Arial"/>
              </a:rPr>
              <a:t>assigned,</a:t>
            </a:r>
            <a:endParaRPr lang="en-US" sz="2000" spc="-10" dirty="0">
              <a:latin typeface="Arial"/>
              <a:cs typeface="Arial"/>
            </a:endParaRPr>
          </a:p>
          <a:p>
            <a:pPr marL="50800" marR="43180" indent="76200">
              <a:lnSpc>
                <a:spcPct val="100000"/>
              </a:lnSpc>
              <a:spcBef>
                <a:spcPts val="5"/>
              </a:spcBef>
              <a:tabLst>
                <a:tab pos="1367790" algn="l"/>
              </a:tabLst>
            </a:pPr>
            <a:r>
              <a:rPr sz="200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value </a:t>
            </a:r>
            <a:r>
              <a:rPr sz="2000" b="1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EOF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returned if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end of input is reached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before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either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 successful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conversion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matching failure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occurs. </a:t>
            </a:r>
            <a:r>
              <a:rPr sz="2000" b="1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EOF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 also returned if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error </a:t>
            </a:r>
            <a:r>
              <a:rPr sz="2000" spc="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occurs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25105" cy="372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u="sng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 Position</a:t>
            </a:r>
            <a:endParaRPr sz="2000" u="sng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int fseek(FILE *</a:t>
            </a:r>
            <a:r>
              <a:rPr sz="2000" i="1" spc="-5" dirty="0">
                <a:latin typeface="Arial"/>
                <a:cs typeface="Arial"/>
              </a:rPr>
              <a:t>stream</a:t>
            </a:r>
            <a:r>
              <a:rPr sz="2000" b="1" spc="-5" dirty="0">
                <a:latin typeface="Arial"/>
                <a:cs typeface="Arial"/>
              </a:rPr>
              <a:t>, long </a:t>
            </a:r>
            <a:r>
              <a:rPr sz="2000" i="1" spc="-5" dirty="0">
                <a:latin typeface="Arial"/>
                <a:cs typeface="Arial"/>
              </a:rPr>
              <a:t>offset</a:t>
            </a:r>
            <a:r>
              <a:rPr sz="2000" b="1" spc="-5" dirty="0">
                <a:latin typeface="Arial"/>
                <a:cs typeface="Arial"/>
              </a:rPr>
              <a:t>, int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whence</a:t>
            </a:r>
            <a:r>
              <a:rPr sz="2000" b="1" spc="-5" dirty="0"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fseek</a:t>
            </a:r>
            <a:r>
              <a:rPr sz="2000" spc="-5" dirty="0">
                <a:latin typeface="Arial"/>
                <a:cs typeface="Arial"/>
              </a:rPr>
              <a:t>() function sets </a:t>
            </a:r>
            <a:r>
              <a:rPr sz="2000" spc="-10" dirty="0">
                <a:latin typeface="Arial"/>
                <a:cs typeface="Arial"/>
              </a:rPr>
              <a:t>the file position indicator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the stream  </a:t>
            </a:r>
            <a:r>
              <a:rPr sz="2000" spc="-10" dirty="0">
                <a:latin typeface="Arial"/>
                <a:cs typeface="Arial"/>
              </a:rPr>
              <a:t>pointed </a:t>
            </a:r>
            <a:r>
              <a:rPr sz="2000" spc="-5" dirty="0">
                <a:latin typeface="Arial"/>
                <a:cs typeface="Arial"/>
              </a:rPr>
              <a:t>to by </a:t>
            </a:r>
            <a:r>
              <a:rPr sz="2000" i="1" spc="-5" dirty="0">
                <a:latin typeface="Arial"/>
                <a:cs typeface="Arial"/>
              </a:rPr>
              <a:t>stream</a:t>
            </a:r>
            <a:r>
              <a:rPr sz="2000" spc="-5" dirty="0">
                <a:latin typeface="Arial"/>
                <a:cs typeface="Arial"/>
              </a:rPr>
              <a:t>. </a:t>
            </a: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new position, </a:t>
            </a:r>
            <a:r>
              <a:rPr sz="2000" dirty="0">
                <a:latin typeface="Arial"/>
                <a:cs typeface="Arial"/>
              </a:rPr>
              <a:t>measured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15" dirty="0">
                <a:latin typeface="Arial"/>
                <a:cs typeface="Arial"/>
              </a:rPr>
              <a:t>bytes, </a:t>
            </a:r>
            <a:r>
              <a:rPr sz="2000" spc="-10" dirty="0">
                <a:latin typeface="Arial"/>
                <a:cs typeface="Arial"/>
              </a:rPr>
              <a:t>is  obtained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spc="-10" dirty="0">
                <a:latin typeface="Arial"/>
                <a:cs typeface="Arial"/>
              </a:rPr>
              <a:t>adding </a:t>
            </a:r>
            <a:r>
              <a:rPr sz="2000" i="1" spc="-5" dirty="0">
                <a:latin typeface="Arial"/>
                <a:cs typeface="Arial"/>
              </a:rPr>
              <a:t>offset </a:t>
            </a: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spc="-10" dirty="0">
                <a:latin typeface="Arial"/>
                <a:cs typeface="Arial"/>
              </a:rPr>
              <a:t>position </a:t>
            </a:r>
            <a:r>
              <a:rPr sz="2000" spc="-5" dirty="0">
                <a:latin typeface="Arial"/>
                <a:cs typeface="Arial"/>
              </a:rPr>
              <a:t>specified by </a:t>
            </a:r>
            <a:r>
              <a:rPr sz="2000" i="1" spc="-5" dirty="0">
                <a:latin typeface="Arial"/>
                <a:cs typeface="Arial"/>
              </a:rPr>
              <a:t>whence</a:t>
            </a:r>
            <a:r>
              <a:rPr sz="2000" spc="-5" dirty="0">
                <a:latin typeface="Arial"/>
                <a:cs typeface="Arial"/>
              </a:rPr>
              <a:t>. If  </a:t>
            </a:r>
            <a:r>
              <a:rPr sz="2000" i="1" spc="-10" dirty="0">
                <a:latin typeface="Arial"/>
                <a:cs typeface="Arial"/>
              </a:rPr>
              <a:t>whence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set to </a:t>
            </a:r>
            <a:r>
              <a:rPr sz="2000" b="1" spc="-10" dirty="0">
                <a:latin typeface="Arial"/>
                <a:cs typeface="Arial"/>
              </a:rPr>
              <a:t>SEEK_SET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b="1" spc="-10" dirty="0">
                <a:latin typeface="Arial"/>
                <a:cs typeface="Arial"/>
              </a:rPr>
              <a:t>SEEK_CUR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b="1" spc="-10" dirty="0">
                <a:latin typeface="Arial"/>
                <a:cs typeface="Arial"/>
              </a:rPr>
              <a:t>SEEK_END</a:t>
            </a:r>
            <a:r>
              <a:rPr sz="2000" spc="-10" dirty="0">
                <a:latin typeface="Arial"/>
                <a:cs typeface="Arial"/>
              </a:rPr>
              <a:t>, the </a:t>
            </a:r>
            <a:r>
              <a:rPr sz="2000" spc="-5" dirty="0">
                <a:latin typeface="Arial"/>
                <a:cs typeface="Arial"/>
              </a:rPr>
              <a:t>offset  </a:t>
            </a:r>
            <a:r>
              <a:rPr sz="2000" spc="-10" dirty="0">
                <a:latin typeface="Arial"/>
                <a:cs typeface="Arial"/>
              </a:rPr>
              <a:t>is relative </a:t>
            </a:r>
            <a:r>
              <a:rPr sz="2000" spc="-5" dirty="0">
                <a:latin typeface="Arial"/>
                <a:cs typeface="Arial"/>
              </a:rPr>
              <a:t>to the start of the file, the current </a:t>
            </a:r>
            <a:r>
              <a:rPr sz="2000" spc="-10" dirty="0">
                <a:latin typeface="Arial"/>
                <a:cs typeface="Arial"/>
              </a:rPr>
              <a:t>position </a:t>
            </a:r>
            <a:r>
              <a:rPr sz="2000" spc="-20" dirty="0">
                <a:latin typeface="Arial"/>
                <a:cs typeface="Arial"/>
              </a:rPr>
              <a:t>indicator,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spc="5" dirty="0">
                <a:latin typeface="Arial"/>
                <a:cs typeface="Arial"/>
              </a:rPr>
              <a:t>end-  </a:t>
            </a:r>
            <a:r>
              <a:rPr sz="2000" spc="-5" dirty="0">
                <a:latin typeface="Arial"/>
                <a:cs typeface="Arial"/>
              </a:rPr>
              <a:t>of-file,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respectively.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success,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return </a:t>
            </a:r>
            <a:r>
              <a:rPr sz="2000" spc="-15" dirty="0">
                <a:latin typeface="Arial"/>
                <a:cs typeface="Arial"/>
              </a:rPr>
              <a:t>value </a:t>
            </a:r>
            <a:r>
              <a:rPr sz="2000" spc="-10" dirty="0">
                <a:latin typeface="Arial"/>
                <a:cs typeface="Arial"/>
              </a:rPr>
              <a:t>is 0, otherwise,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-1.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511415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 smtClean="0">
                <a:latin typeface="Arial"/>
                <a:cs typeface="Arial"/>
              </a:rPr>
              <a:t>void </a:t>
            </a:r>
            <a:r>
              <a:rPr sz="2000" b="1" spc="-5" dirty="0">
                <a:latin typeface="Arial"/>
                <a:cs typeface="Arial"/>
              </a:rPr>
              <a:t>rewind(FILE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*</a:t>
            </a:r>
            <a:r>
              <a:rPr sz="2000" i="1" spc="-5" dirty="0">
                <a:latin typeface="Arial"/>
                <a:cs typeface="Arial"/>
              </a:rPr>
              <a:t>stream</a:t>
            </a:r>
            <a:r>
              <a:rPr sz="2000" b="1" spc="-5" dirty="0"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rewind</a:t>
            </a:r>
            <a:r>
              <a:rPr sz="2000" dirty="0">
                <a:latin typeface="Arial"/>
                <a:cs typeface="Arial"/>
              </a:rPr>
              <a:t>() </a:t>
            </a:r>
            <a:r>
              <a:rPr sz="2000" spc="-5" dirty="0">
                <a:latin typeface="Arial"/>
                <a:cs typeface="Arial"/>
              </a:rPr>
              <a:t>function sets the file </a:t>
            </a:r>
            <a:r>
              <a:rPr sz="2000" spc="-10" dirty="0">
                <a:latin typeface="Arial"/>
                <a:cs typeface="Arial"/>
              </a:rPr>
              <a:t>position indicator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the stream  </a:t>
            </a:r>
            <a:r>
              <a:rPr sz="2000" spc="-10" dirty="0">
                <a:latin typeface="Arial"/>
                <a:cs typeface="Arial"/>
              </a:rPr>
              <a:t>pointed </a:t>
            </a:r>
            <a:r>
              <a:rPr sz="2000" spc="-5" dirty="0">
                <a:latin typeface="Arial"/>
                <a:cs typeface="Arial"/>
              </a:rPr>
              <a:t>to by </a:t>
            </a:r>
            <a:r>
              <a:rPr sz="2000" i="1" spc="-5" dirty="0">
                <a:latin typeface="Arial"/>
                <a:cs typeface="Arial"/>
              </a:rPr>
              <a:t>stream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spc="-10" dirty="0">
                <a:latin typeface="Arial"/>
                <a:cs typeface="Arial"/>
              </a:rPr>
              <a:t>beginning </a:t>
            </a:r>
            <a:r>
              <a:rPr sz="2000" spc="-5" dirty="0">
                <a:latin typeface="Arial"/>
                <a:cs typeface="Arial"/>
              </a:rPr>
              <a:t>of the file. 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2000" spc="-5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-5" dirty="0" smtClean="0">
                <a:latin typeface="Arial"/>
                <a:cs typeface="Arial"/>
              </a:rPr>
              <a:t>It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15" dirty="0">
                <a:latin typeface="Arial"/>
                <a:cs typeface="Arial"/>
              </a:rPr>
              <a:t>equivalent </a:t>
            </a:r>
            <a:r>
              <a:rPr sz="2000" spc="-5" dirty="0">
                <a:latin typeface="Arial"/>
                <a:cs typeface="Arial"/>
              </a:rPr>
              <a:t>to:  </a:t>
            </a:r>
            <a:r>
              <a:rPr sz="2000" spc="-10" dirty="0">
                <a:latin typeface="Arial"/>
                <a:cs typeface="Arial"/>
              </a:rPr>
              <a:t>(void) </a:t>
            </a:r>
            <a:r>
              <a:rPr sz="2000" dirty="0">
                <a:latin typeface="Arial"/>
                <a:cs typeface="Arial"/>
              </a:rPr>
              <a:t>fseek(stream, </a:t>
            </a:r>
            <a:r>
              <a:rPr sz="2000" spc="-10" dirty="0">
                <a:latin typeface="Arial"/>
                <a:cs typeface="Arial"/>
              </a:rPr>
              <a:t>0L, SEEK_SET) </a:t>
            </a:r>
            <a:r>
              <a:rPr sz="2000" spc="-5" dirty="0">
                <a:latin typeface="Arial"/>
                <a:cs typeface="Arial"/>
              </a:rPr>
              <a:t>except </a:t>
            </a:r>
            <a:r>
              <a:rPr sz="2000" spc="-10" dirty="0">
                <a:latin typeface="Arial"/>
                <a:cs typeface="Arial"/>
              </a:rPr>
              <a:t>that the </a:t>
            </a:r>
            <a:r>
              <a:rPr sz="2000" spc="-5" dirty="0">
                <a:latin typeface="Arial"/>
                <a:cs typeface="Arial"/>
              </a:rPr>
              <a:t>error </a:t>
            </a:r>
            <a:r>
              <a:rPr sz="2000" spc="-10" dirty="0">
                <a:latin typeface="Arial"/>
                <a:cs typeface="Arial"/>
              </a:rPr>
              <a:t>indicator 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the stream </a:t>
            </a:r>
            <a:r>
              <a:rPr sz="2000" spc="-10" dirty="0">
                <a:latin typeface="Arial"/>
                <a:cs typeface="Arial"/>
              </a:rPr>
              <a:t>is also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cleared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79384" cy="5218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Binary stream –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000" b="1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write</a:t>
            </a:r>
            <a:endParaRPr lang="en-US" sz="2000" b="1" u="heavy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  <a:p>
            <a:pPr marL="12700" marR="36449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size_t </a:t>
            </a:r>
            <a:r>
              <a:rPr b="1" spc="-5" dirty="0">
                <a:latin typeface="Arial"/>
                <a:cs typeface="Arial"/>
              </a:rPr>
              <a:t>fread(void *</a:t>
            </a:r>
            <a:r>
              <a:rPr i="1" spc="-5" dirty="0">
                <a:latin typeface="Arial"/>
                <a:cs typeface="Arial"/>
              </a:rPr>
              <a:t>ptr</a:t>
            </a:r>
            <a:r>
              <a:rPr b="1" spc="-5" dirty="0">
                <a:latin typeface="Arial"/>
                <a:cs typeface="Arial"/>
              </a:rPr>
              <a:t>, </a:t>
            </a:r>
            <a:r>
              <a:rPr b="1" spc="-10" dirty="0">
                <a:latin typeface="Arial"/>
                <a:cs typeface="Arial"/>
              </a:rPr>
              <a:t>size_t </a:t>
            </a:r>
            <a:r>
              <a:rPr i="1" spc="-15" dirty="0">
                <a:latin typeface="Arial"/>
                <a:cs typeface="Arial"/>
              </a:rPr>
              <a:t>size</a:t>
            </a:r>
            <a:r>
              <a:rPr b="1" spc="-15" dirty="0">
                <a:latin typeface="Arial"/>
                <a:cs typeface="Arial"/>
              </a:rPr>
              <a:t>, </a:t>
            </a:r>
            <a:r>
              <a:rPr b="1" spc="-10" dirty="0">
                <a:latin typeface="Arial"/>
                <a:cs typeface="Arial"/>
              </a:rPr>
              <a:t>size_t </a:t>
            </a:r>
            <a:r>
              <a:rPr i="1" spc="-10" dirty="0">
                <a:latin typeface="Arial"/>
                <a:cs typeface="Arial"/>
              </a:rPr>
              <a:t>nmemb</a:t>
            </a:r>
            <a:r>
              <a:rPr b="1" spc="-10" dirty="0">
                <a:latin typeface="Arial"/>
                <a:cs typeface="Arial"/>
              </a:rPr>
              <a:t>, </a:t>
            </a:r>
            <a:r>
              <a:rPr b="1" spc="-5" dirty="0">
                <a:latin typeface="Arial"/>
                <a:cs typeface="Arial"/>
              </a:rPr>
              <a:t>FILE *</a:t>
            </a:r>
            <a:r>
              <a:rPr i="1" spc="-5" dirty="0">
                <a:latin typeface="Arial"/>
                <a:cs typeface="Arial"/>
              </a:rPr>
              <a:t>stream</a:t>
            </a:r>
            <a:r>
              <a:rPr b="1" spc="-5" dirty="0">
                <a:latin typeface="Arial"/>
                <a:cs typeface="Arial"/>
              </a:rPr>
              <a:t>);  </a:t>
            </a:r>
            <a:endParaRPr lang="en-US" b="1" spc="-5" dirty="0" smtClean="0">
              <a:latin typeface="Arial"/>
              <a:cs typeface="Arial"/>
            </a:endParaRPr>
          </a:p>
          <a:p>
            <a:pPr marL="12700" marR="364490">
              <a:lnSpc>
                <a:spcPct val="100000"/>
              </a:lnSpc>
            </a:pPr>
            <a:r>
              <a:rPr b="1" spc="-10" dirty="0" err="1" smtClean="0">
                <a:latin typeface="Arial"/>
                <a:cs typeface="Arial"/>
              </a:rPr>
              <a:t>size_t</a:t>
            </a:r>
            <a:r>
              <a:rPr b="1" spc="-10" dirty="0" smtClean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fwrite(const void *</a:t>
            </a:r>
            <a:r>
              <a:rPr i="1" spc="-5" dirty="0">
                <a:latin typeface="Arial"/>
                <a:cs typeface="Arial"/>
              </a:rPr>
              <a:t>ptr</a:t>
            </a:r>
            <a:r>
              <a:rPr b="1" spc="-5" dirty="0">
                <a:latin typeface="Arial"/>
                <a:cs typeface="Arial"/>
              </a:rPr>
              <a:t>, </a:t>
            </a:r>
            <a:r>
              <a:rPr b="1" spc="-10" dirty="0">
                <a:latin typeface="Arial"/>
                <a:cs typeface="Arial"/>
              </a:rPr>
              <a:t>size_t </a:t>
            </a:r>
            <a:r>
              <a:rPr i="1" spc="-15" dirty="0">
                <a:latin typeface="Arial"/>
                <a:cs typeface="Arial"/>
              </a:rPr>
              <a:t>size</a:t>
            </a:r>
            <a:r>
              <a:rPr b="1" spc="-15" dirty="0">
                <a:latin typeface="Arial"/>
                <a:cs typeface="Arial"/>
              </a:rPr>
              <a:t>, </a:t>
            </a:r>
            <a:r>
              <a:rPr b="1" spc="-10" dirty="0" err="1">
                <a:latin typeface="Arial"/>
                <a:cs typeface="Arial"/>
              </a:rPr>
              <a:t>size_t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i="1" spc="-10" dirty="0" err="1" smtClean="0">
                <a:latin typeface="Arial"/>
                <a:cs typeface="Arial"/>
              </a:rPr>
              <a:t>nmemb</a:t>
            </a:r>
            <a:r>
              <a:rPr b="1" spc="-10" dirty="0" smtClean="0">
                <a:latin typeface="Arial"/>
                <a:cs typeface="Arial"/>
              </a:rPr>
              <a:t>,</a:t>
            </a:r>
            <a:r>
              <a:rPr lang="en-US" b="1" spc="-10" dirty="0" smtClean="0">
                <a:latin typeface="Arial"/>
                <a:cs typeface="Arial"/>
              </a:rPr>
              <a:t> </a:t>
            </a:r>
            <a:r>
              <a:rPr b="1" spc="-5" dirty="0" smtClean="0">
                <a:latin typeface="Arial"/>
                <a:cs typeface="Arial"/>
              </a:rPr>
              <a:t>FILE</a:t>
            </a:r>
            <a:r>
              <a:rPr b="1" spc="5" dirty="0" smtClean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*</a:t>
            </a:r>
            <a:r>
              <a:rPr i="1" spc="-5" dirty="0">
                <a:latin typeface="Arial"/>
                <a:cs typeface="Arial"/>
              </a:rPr>
              <a:t>stream</a:t>
            </a:r>
            <a:r>
              <a:rPr b="1" spc="-5" dirty="0">
                <a:latin typeface="Arial"/>
                <a:cs typeface="Arial"/>
              </a:rPr>
              <a:t>);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 marR="399415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function </a:t>
            </a:r>
            <a:r>
              <a:rPr sz="2000" b="1" spc="-5" dirty="0">
                <a:latin typeface="Arial"/>
                <a:cs typeface="Arial"/>
              </a:rPr>
              <a:t>fread</a:t>
            </a:r>
            <a:r>
              <a:rPr sz="2000" spc="-5" dirty="0">
                <a:latin typeface="Arial"/>
                <a:cs typeface="Arial"/>
              </a:rPr>
              <a:t>() reads </a:t>
            </a:r>
            <a:r>
              <a:rPr sz="2000" b="1" i="1" spc="-5" dirty="0">
                <a:latin typeface="Arial"/>
                <a:cs typeface="Arial"/>
              </a:rPr>
              <a:t>nmemb </a:t>
            </a:r>
            <a:r>
              <a:rPr sz="2000" dirty="0">
                <a:latin typeface="Arial"/>
                <a:cs typeface="Arial"/>
              </a:rPr>
              <a:t>items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data, each </a:t>
            </a:r>
            <a:r>
              <a:rPr sz="2000" b="1" i="1" spc="-5" dirty="0">
                <a:latin typeface="Arial"/>
                <a:cs typeface="Arial"/>
              </a:rPr>
              <a:t>size </a:t>
            </a:r>
            <a:r>
              <a:rPr sz="2000" spc="-20" dirty="0">
                <a:latin typeface="Arial"/>
                <a:cs typeface="Arial"/>
              </a:rPr>
              <a:t>bytes  </a:t>
            </a:r>
            <a:r>
              <a:rPr sz="2000" spc="-10" dirty="0">
                <a:latin typeface="Arial"/>
                <a:cs typeface="Arial"/>
              </a:rPr>
              <a:t>long,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the stream </a:t>
            </a:r>
            <a:r>
              <a:rPr sz="2000" spc="-10" dirty="0">
                <a:latin typeface="Arial"/>
                <a:cs typeface="Arial"/>
              </a:rPr>
              <a:t>pointed </a:t>
            </a:r>
            <a:r>
              <a:rPr sz="2000" spc="-5" dirty="0">
                <a:latin typeface="Arial"/>
                <a:cs typeface="Arial"/>
              </a:rPr>
              <a:t>to by </a:t>
            </a:r>
            <a:r>
              <a:rPr sz="2000" b="1" i="1" spc="-5" dirty="0">
                <a:latin typeface="Arial"/>
                <a:cs typeface="Arial"/>
              </a:rPr>
              <a:t>stream</a:t>
            </a:r>
            <a:r>
              <a:rPr sz="2000" spc="-5" dirty="0">
                <a:latin typeface="Arial"/>
                <a:cs typeface="Arial"/>
              </a:rPr>
              <a:t>, storing </a:t>
            </a:r>
            <a:r>
              <a:rPr sz="2000" spc="-10" dirty="0">
                <a:latin typeface="Arial"/>
                <a:cs typeface="Arial"/>
              </a:rPr>
              <a:t>them </a:t>
            </a:r>
            <a:r>
              <a:rPr sz="2000" spc="-5" dirty="0">
                <a:latin typeface="Arial"/>
                <a:cs typeface="Arial"/>
              </a:rPr>
              <a:t>at the  </a:t>
            </a:r>
            <a:r>
              <a:rPr sz="2000" spc="-10" dirty="0">
                <a:latin typeface="Arial"/>
                <a:cs typeface="Arial"/>
              </a:rPr>
              <a:t>location given </a:t>
            </a:r>
            <a:r>
              <a:rPr sz="2000" spc="-5" dirty="0">
                <a:latin typeface="Arial"/>
                <a:cs typeface="Arial"/>
              </a:rPr>
              <a:t>by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ptr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 marR="3168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function </a:t>
            </a:r>
            <a:r>
              <a:rPr sz="2000" b="1" dirty="0">
                <a:latin typeface="Arial"/>
                <a:cs typeface="Arial"/>
              </a:rPr>
              <a:t>fwrite</a:t>
            </a:r>
            <a:r>
              <a:rPr sz="2000" dirty="0">
                <a:latin typeface="Arial"/>
                <a:cs typeface="Arial"/>
              </a:rPr>
              <a:t>() </a:t>
            </a:r>
            <a:r>
              <a:rPr sz="2000" spc="-10" dirty="0">
                <a:latin typeface="Arial"/>
                <a:cs typeface="Arial"/>
              </a:rPr>
              <a:t>writes </a:t>
            </a:r>
            <a:r>
              <a:rPr sz="2000" b="1" i="1" spc="-10" dirty="0">
                <a:latin typeface="Arial"/>
                <a:cs typeface="Arial"/>
              </a:rPr>
              <a:t>nmemb </a:t>
            </a:r>
            <a:r>
              <a:rPr sz="2000" dirty="0">
                <a:latin typeface="Arial"/>
                <a:cs typeface="Arial"/>
              </a:rPr>
              <a:t>items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data, </a:t>
            </a:r>
            <a:r>
              <a:rPr sz="2000" spc="-5" dirty="0">
                <a:latin typeface="Arial"/>
                <a:cs typeface="Arial"/>
              </a:rPr>
              <a:t>each </a:t>
            </a:r>
            <a:r>
              <a:rPr sz="2000" b="1" i="1" spc="-5" dirty="0">
                <a:latin typeface="Arial"/>
                <a:cs typeface="Arial"/>
              </a:rPr>
              <a:t>size </a:t>
            </a:r>
            <a:r>
              <a:rPr sz="2000" spc="-20" dirty="0">
                <a:latin typeface="Arial"/>
                <a:cs typeface="Arial"/>
              </a:rPr>
              <a:t>bytes  </a:t>
            </a:r>
            <a:r>
              <a:rPr sz="2000" spc="-10" dirty="0">
                <a:latin typeface="Arial"/>
                <a:cs typeface="Arial"/>
              </a:rPr>
              <a:t>long,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stream </a:t>
            </a:r>
            <a:r>
              <a:rPr sz="2000" spc="-10" dirty="0">
                <a:latin typeface="Arial"/>
                <a:cs typeface="Arial"/>
              </a:rPr>
              <a:t>pointed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by </a:t>
            </a:r>
            <a:r>
              <a:rPr sz="2000" b="1" i="1" spc="-5" dirty="0">
                <a:latin typeface="Arial"/>
                <a:cs typeface="Arial"/>
              </a:rPr>
              <a:t>stream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10" dirty="0">
                <a:latin typeface="Arial"/>
                <a:cs typeface="Arial"/>
              </a:rPr>
              <a:t>obtaining them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the  location </a:t>
            </a:r>
            <a:r>
              <a:rPr sz="2000" spc="-15" dirty="0">
                <a:latin typeface="Arial"/>
                <a:cs typeface="Arial"/>
              </a:rPr>
              <a:t>given </a:t>
            </a:r>
            <a:r>
              <a:rPr sz="2000" spc="-5" dirty="0">
                <a:latin typeface="Arial"/>
                <a:cs typeface="Arial"/>
              </a:rPr>
              <a:t>by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ptr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success, </a:t>
            </a:r>
            <a:r>
              <a:rPr sz="2000" b="1" spc="-5" dirty="0">
                <a:latin typeface="Arial"/>
                <a:cs typeface="Arial"/>
              </a:rPr>
              <a:t>fread</a:t>
            </a:r>
            <a:r>
              <a:rPr sz="2000" spc="-5" dirty="0">
                <a:latin typeface="Arial"/>
                <a:cs typeface="Arial"/>
              </a:rPr>
              <a:t>()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fwrite</a:t>
            </a:r>
            <a:r>
              <a:rPr sz="2000" dirty="0">
                <a:latin typeface="Arial"/>
                <a:cs typeface="Arial"/>
              </a:rPr>
              <a:t>()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return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 of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items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 or 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written</a:t>
            </a:r>
            <a:r>
              <a:rPr sz="2000" spc="-10" dirty="0">
                <a:latin typeface="Arial"/>
                <a:cs typeface="Arial"/>
              </a:rPr>
              <a:t>. </a:t>
            </a:r>
            <a:r>
              <a:rPr sz="2000" spc="-5" dirty="0">
                <a:latin typeface="Arial"/>
                <a:cs typeface="Arial"/>
              </a:rPr>
              <a:t>This number </a:t>
            </a:r>
            <a:r>
              <a:rPr sz="2000" spc="-10" dirty="0">
                <a:latin typeface="Arial"/>
                <a:cs typeface="Arial"/>
              </a:rPr>
              <a:t>equals </a:t>
            </a:r>
            <a:r>
              <a:rPr sz="2000" spc="-5" dirty="0">
                <a:latin typeface="Arial"/>
                <a:cs typeface="Arial"/>
              </a:rPr>
              <a:t>the number of </a:t>
            </a: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5" dirty="0">
                <a:latin typeface="Arial"/>
                <a:cs typeface="Arial"/>
              </a:rPr>
              <a:t>transferred </a:t>
            </a:r>
            <a:r>
              <a:rPr sz="2000" spc="-10" dirty="0">
                <a:latin typeface="Arial"/>
                <a:cs typeface="Arial"/>
              </a:rPr>
              <a:t>only  </a:t>
            </a:r>
            <a:r>
              <a:rPr sz="2000" spc="-15" dirty="0">
                <a:latin typeface="Arial"/>
                <a:cs typeface="Arial"/>
              </a:rPr>
              <a:t>when </a:t>
            </a:r>
            <a:r>
              <a:rPr sz="2000" i="1" spc="-15" dirty="0">
                <a:latin typeface="Arial"/>
                <a:cs typeface="Arial"/>
              </a:rPr>
              <a:t>size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1. If an error </a:t>
            </a:r>
            <a:r>
              <a:rPr sz="2000" dirty="0">
                <a:latin typeface="Arial"/>
                <a:cs typeface="Arial"/>
              </a:rPr>
              <a:t>occurs, </a:t>
            </a:r>
            <a:r>
              <a:rPr sz="2000" spc="-5" dirty="0">
                <a:latin typeface="Arial"/>
                <a:cs typeface="Arial"/>
              </a:rPr>
              <a:t>or the </a:t>
            </a:r>
            <a:r>
              <a:rPr sz="2000" spc="-10" dirty="0">
                <a:latin typeface="Arial"/>
                <a:cs typeface="Arial"/>
              </a:rPr>
              <a:t>end </a:t>
            </a:r>
            <a:r>
              <a:rPr sz="2000" spc="-5" dirty="0">
                <a:latin typeface="Arial"/>
                <a:cs typeface="Arial"/>
              </a:rPr>
              <a:t>of the file </a:t>
            </a:r>
            <a:r>
              <a:rPr sz="2000" spc="-10" dirty="0">
                <a:latin typeface="Arial"/>
                <a:cs typeface="Arial"/>
              </a:rPr>
              <a:t>is reached, </a:t>
            </a:r>
            <a:r>
              <a:rPr sz="2000" spc="-5" dirty="0">
                <a:latin typeface="Arial"/>
                <a:cs typeface="Arial"/>
              </a:rPr>
              <a:t>the  return </a:t>
            </a:r>
            <a:r>
              <a:rPr sz="2000" spc="-15" dirty="0">
                <a:latin typeface="Arial"/>
                <a:cs typeface="Arial"/>
              </a:rPr>
              <a:t>value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 short </a:t>
            </a:r>
            <a:r>
              <a:rPr sz="2000" spc="-10" dirty="0">
                <a:latin typeface="Arial"/>
                <a:cs typeface="Arial"/>
              </a:rPr>
              <a:t>item </a:t>
            </a:r>
            <a:r>
              <a:rPr sz="2000" spc="-5" dirty="0">
                <a:latin typeface="Arial"/>
                <a:cs typeface="Arial"/>
              </a:rPr>
              <a:t>count (or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zero).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789177"/>
            <a:ext cx="7752715" cy="4371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 is a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file?</a:t>
            </a:r>
            <a:endParaRPr sz="2000" dirty="0">
              <a:latin typeface="Arial"/>
              <a:cs typeface="Arial"/>
            </a:endParaRPr>
          </a:p>
          <a:p>
            <a:pPr marL="12700" marR="74295">
              <a:lnSpc>
                <a:spcPts val="2350"/>
              </a:lnSpc>
              <a:spcBef>
                <a:spcPts val="125"/>
              </a:spcBef>
            </a:pPr>
            <a:r>
              <a:rPr sz="2000" spc="-10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computer file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 computer resource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recording </a:t>
            </a:r>
            <a:r>
              <a:rPr sz="2000" spc="-10" dirty="0">
                <a:latin typeface="Arial"/>
                <a:cs typeface="Arial"/>
              </a:rPr>
              <a:t>data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discretely 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 computer storage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device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50" dirty="0" smtClean="0">
              <a:latin typeface="Arial"/>
              <a:cs typeface="Arial"/>
            </a:endParaRPr>
          </a:p>
          <a:p>
            <a:pPr marL="12700" marR="74295">
              <a:lnSpc>
                <a:spcPts val="2350"/>
              </a:lnSpc>
              <a:spcBef>
                <a:spcPts val="125"/>
              </a:spcBef>
            </a:pPr>
            <a:r>
              <a:rPr lang="en-US" sz="2000" spc="-10" dirty="0">
                <a:latin typeface="Arial"/>
                <a:cs typeface="Arial"/>
              </a:rPr>
              <a:t>A File can be used to store a large volume of persistent data. </a:t>
            </a:r>
            <a:r>
              <a:rPr lang="en-US" sz="2000" spc="-10" dirty="0">
                <a:latin typeface="Arial"/>
                <a:cs typeface="Arial"/>
              </a:rPr>
              <a:t>Like many other languages 'C' provides following file management </a:t>
            </a:r>
            <a:r>
              <a:rPr lang="en-US" sz="2000" spc="-10" dirty="0" smtClean="0">
                <a:latin typeface="Arial"/>
                <a:cs typeface="Arial"/>
              </a:rPr>
              <a:t>functions</a:t>
            </a:r>
          </a:p>
          <a:p>
            <a:pPr marL="12700" marR="74295">
              <a:lnSpc>
                <a:spcPts val="2350"/>
              </a:lnSpc>
              <a:spcBef>
                <a:spcPts val="125"/>
              </a:spcBef>
            </a:pPr>
            <a:endParaRPr sz="2000" spc="-10" dirty="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C provides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range </a:t>
            </a:r>
            <a:r>
              <a:rPr sz="2000" spc="-5" dirty="0">
                <a:latin typeface="Arial"/>
                <a:cs typeface="Arial"/>
              </a:rPr>
              <a:t>of functions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header </a:t>
            </a:r>
            <a:r>
              <a:rPr sz="2000" spc="-5" dirty="0">
                <a:latin typeface="Arial"/>
                <a:cs typeface="Arial"/>
              </a:rPr>
              <a:t>file stdio.h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writing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spc="-10" dirty="0">
                <a:latin typeface="Arial"/>
                <a:cs typeface="Arial"/>
              </a:rPr>
              <a:t>and reading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external </a:t>
            </a:r>
            <a:r>
              <a:rPr sz="2000" spc="-10" dirty="0">
                <a:latin typeface="Arial"/>
                <a:cs typeface="Arial"/>
              </a:rPr>
              <a:t>devices. </a:t>
            </a:r>
            <a:endParaRPr lang="en-US" sz="2000" spc="-10" dirty="0" smtClean="0">
              <a:latin typeface="Arial"/>
              <a:cs typeface="Arial"/>
            </a:endParaRPr>
          </a:p>
          <a:p>
            <a:pPr marL="12700" marR="5715"/>
            <a:endParaRPr lang="en-US" sz="20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 marR="5715"/>
            <a:r>
              <a:rPr lang="en-US" sz="2000" u="sng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lang="en-US" sz="20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 is </a:t>
            </a:r>
            <a:r>
              <a:rPr lang="en-US" sz="2000" u="sng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essentially </a:t>
            </a:r>
            <a:r>
              <a:rPr lang="en-US" sz="20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lang="en-US" sz="2000" u="sng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serial sequence </a:t>
            </a:r>
            <a:r>
              <a:rPr lang="en-US" sz="20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lang="en-US" sz="2000" u="sng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bytes </a:t>
            </a:r>
            <a:r>
              <a:rPr lang="en-US" sz="20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stored on a </a:t>
            </a:r>
            <a:r>
              <a:rPr lang="en-US" sz="2000" u="sng" spc="-5" dirty="0" smtClean="0">
                <a:latin typeface="Arial"/>
                <a:cs typeface="Arial"/>
              </a:rPr>
              <a:t> </a:t>
            </a:r>
            <a:r>
              <a:rPr lang="en-US" sz="20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medium</a:t>
            </a:r>
            <a:r>
              <a:rPr lang="en-US" sz="2000" u="sng" spc="-5" dirty="0" smtClean="0">
                <a:latin typeface="Arial"/>
                <a:cs typeface="Arial"/>
              </a:rPr>
              <a:t>.</a:t>
            </a:r>
            <a:endParaRPr lang="en-US" sz="2000" u="sng" dirty="0" smtClean="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644" y="1475358"/>
            <a:ext cx="7837805" cy="38741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lang="en-US" sz="2400" b="1" dirty="0" smtClean="0">
                <a:latin typeface="Arial"/>
                <a:cs typeface="Arial"/>
              </a:rPr>
              <a:t>Selection Sort</a:t>
            </a:r>
          </a:p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endParaRPr lang="en-US" sz="2400" b="1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dirty="0" smtClean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selection </a:t>
            </a:r>
            <a:r>
              <a:rPr sz="2000" spc="-5" dirty="0">
                <a:latin typeface="Arial"/>
                <a:cs typeface="Arial"/>
              </a:rPr>
              <a:t>sort </a:t>
            </a:r>
            <a:r>
              <a:rPr sz="2000" spc="-10" dirty="0">
                <a:latin typeface="Arial"/>
                <a:cs typeface="Arial"/>
              </a:rPr>
              <a:t>algorithm </a:t>
            </a:r>
            <a:r>
              <a:rPr sz="2000" spc="-5" dirty="0">
                <a:latin typeface="Arial"/>
                <a:cs typeface="Arial"/>
              </a:rPr>
              <a:t>sorts an array by </a:t>
            </a:r>
            <a:r>
              <a:rPr sz="2000" spc="-10" dirty="0">
                <a:latin typeface="Arial"/>
                <a:cs typeface="Arial"/>
              </a:rPr>
              <a:t>repeatedly finding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minimum </a:t>
            </a:r>
            <a:r>
              <a:rPr sz="2000" spc="-5" dirty="0">
                <a:latin typeface="Arial"/>
                <a:cs typeface="Arial"/>
              </a:rPr>
              <a:t>element </a:t>
            </a:r>
            <a:r>
              <a:rPr sz="2000" dirty="0" smtClean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unsorted part  </a:t>
            </a:r>
            <a:r>
              <a:rPr sz="2000" spc="-10" dirty="0">
                <a:latin typeface="Arial"/>
                <a:cs typeface="Arial"/>
              </a:rPr>
              <a:t>and putting it at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beginning. </a:t>
            </a:r>
            <a:endParaRPr lang="en-US" sz="2000" spc="-1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dirty="0" smtClean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algorithm </a:t>
            </a:r>
            <a:r>
              <a:rPr sz="2000" spc="-5" dirty="0">
                <a:latin typeface="Arial"/>
                <a:cs typeface="Arial"/>
              </a:rPr>
              <a:t>maintains </a:t>
            </a:r>
            <a:r>
              <a:rPr sz="2000" spc="-15" dirty="0">
                <a:latin typeface="Arial"/>
                <a:cs typeface="Arial"/>
              </a:rPr>
              <a:t>two subarrays 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given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array.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subarray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is already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sorted.</a:t>
            </a:r>
            <a:endParaRPr sz="2000" dirty="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05435" algn="l"/>
              </a:tabLst>
            </a:pPr>
            <a:r>
              <a:rPr sz="2000" spc="-5" dirty="0">
                <a:latin typeface="Arial"/>
                <a:cs typeface="Arial"/>
              </a:rPr>
              <a:t>Remaining subarray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is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unsorted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lang="en-US" sz="2000" spc="-5" dirty="0" smtClean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305435" algn="l"/>
              </a:tabLst>
            </a:pPr>
            <a:endParaRPr sz="2000" dirty="0">
              <a:latin typeface="Arial"/>
              <a:cs typeface="Arial"/>
            </a:endParaRPr>
          </a:p>
          <a:p>
            <a:pPr marL="355600" marR="90805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every iteration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selection </a:t>
            </a:r>
            <a:r>
              <a:rPr sz="2000" spc="-5" dirty="0">
                <a:latin typeface="Arial"/>
                <a:cs typeface="Arial"/>
              </a:rPr>
              <a:t>sort, the </a:t>
            </a:r>
            <a:r>
              <a:rPr sz="2000" dirty="0">
                <a:latin typeface="Arial"/>
                <a:cs typeface="Arial"/>
              </a:rPr>
              <a:t>minimum </a:t>
            </a:r>
            <a:r>
              <a:rPr sz="2000" spc="-5" dirty="0">
                <a:latin typeface="Arial"/>
                <a:cs typeface="Arial"/>
              </a:rPr>
              <a:t>element </a:t>
            </a:r>
            <a:r>
              <a:rPr sz="2000" dirty="0" smtClean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the unsorted subarray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picked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moved to 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sorted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subarray.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4505325" cy="4336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arr[] = 64 25 12 22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80" dirty="0" smtClean="0">
                <a:latin typeface="Arial"/>
                <a:cs typeface="Arial"/>
              </a:rPr>
              <a:t>11</a:t>
            </a:r>
            <a:endParaRPr lang="en-US" sz="2000" spc="-8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000" b="1" spc="-7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70" dirty="0" smtClean="0">
                <a:latin typeface="Arial"/>
                <a:cs typeface="Arial"/>
              </a:rPr>
              <a:t>11 </a:t>
            </a:r>
            <a:r>
              <a:rPr sz="2000" spc="-5" dirty="0">
                <a:latin typeface="Arial"/>
                <a:cs typeface="Arial"/>
              </a:rPr>
              <a:t>25 12 </a:t>
            </a:r>
            <a:r>
              <a:rPr sz="2000" spc="-10" dirty="0">
                <a:latin typeface="Arial"/>
                <a:cs typeface="Arial"/>
              </a:rPr>
              <a:t>22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64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000" spc="-8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0" dirty="0" smtClean="0">
                <a:latin typeface="Arial"/>
                <a:cs typeface="Arial"/>
              </a:rPr>
              <a:t>11 </a:t>
            </a:r>
            <a:r>
              <a:rPr sz="2000" b="1" spc="-10" dirty="0">
                <a:latin typeface="Arial"/>
                <a:cs typeface="Arial"/>
              </a:rPr>
              <a:t>12 </a:t>
            </a:r>
            <a:r>
              <a:rPr sz="2000" spc="-5" dirty="0">
                <a:latin typeface="Arial"/>
                <a:cs typeface="Arial"/>
              </a:rPr>
              <a:t>25 22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64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000" spc="-8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0" dirty="0" smtClean="0">
                <a:latin typeface="Arial"/>
                <a:cs typeface="Arial"/>
              </a:rPr>
              <a:t>11 </a:t>
            </a:r>
            <a:r>
              <a:rPr sz="2000" spc="-5" dirty="0">
                <a:latin typeface="Arial"/>
                <a:cs typeface="Arial"/>
              </a:rPr>
              <a:t>12 </a:t>
            </a:r>
            <a:r>
              <a:rPr sz="2000" b="1" spc="-10" dirty="0">
                <a:latin typeface="Arial"/>
                <a:cs typeface="Arial"/>
              </a:rPr>
              <a:t>22 </a:t>
            </a:r>
            <a:r>
              <a:rPr sz="2000" spc="-5" dirty="0">
                <a:latin typeface="Arial"/>
                <a:cs typeface="Arial"/>
              </a:rPr>
              <a:t>25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64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spc="-8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80" dirty="0" smtClean="0">
                <a:latin typeface="Arial"/>
                <a:cs typeface="Arial"/>
              </a:rPr>
              <a:t>11 </a:t>
            </a:r>
            <a:r>
              <a:rPr sz="2000" spc="-5" dirty="0">
                <a:latin typeface="Arial"/>
                <a:cs typeface="Arial"/>
              </a:rPr>
              <a:t>12 22 </a:t>
            </a:r>
            <a:r>
              <a:rPr sz="2000" b="1" spc="-10" dirty="0">
                <a:latin typeface="Arial"/>
                <a:cs typeface="Arial"/>
              </a:rPr>
              <a:t>25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64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762000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Quick steps:</a:t>
            </a:r>
          </a:p>
          <a:p>
            <a:pPr lvl="0"/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Droid Sans Mono"/>
            </a:endParaRPr>
          </a:p>
          <a:p>
            <a:pPr lvl="0"/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selectionSort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(array, size)</a:t>
            </a:r>
          </a:p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repeat (size - 1) times </a:t>
            </a:r>
          </a:p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set the first unsorted element as the minimum </a:t>
            </a:r>
          </a:p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for each of the unsorted elements </a:t>
            </a:r>
          </a:p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if element 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currentMinimum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</a:t>
            </a:r>
          </a:p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set element as new minimum </a:t>
            </a:r>
          </a:p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swap minimum with first unsorted position </a:t>
            </a:r>
          </a:p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end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selectionSort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92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02245" cy="490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Bubble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Sort</a:t>
            </a:r>
            <a:endParaRPr sz="2000">
              <a:latin typeface="Arial"/>
              <a:cs typeface="Arial"/>
            </a:endParaRPr>
          </a:p>
          <a:p>
            <a:pPr marL="12700" marR="24765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Bubble </a:t>
            </a:r>
            <a:r>
              <a:rPr sz="2000" spc="-10" dirty="0">
                <a:latin typeface="Arial"/>
                <a:cs typeface="Arial"/>
              </a:rPr>
              <a:t>Sort is </a:t>
            </a:r>
            <a:r>
              <a:rPr sz="2000" spc="-5" dirty="0">
                <a:latin typeface="Arial"/>
                <a:cs typeface="Arial"/>
              </a:rPr>
              <a:t>the simplest sorting </a:t>
            </a:r>
            <a:r>
              <a:rPr sz="2000" spc="-10" dirty="0">
                <a:latin typeface="Arial"/>
                <a:cs typeface="Arial"/>
              </a:rPr>
              <a:t>algorithm that </a:t>
            </a:r>
            <a:r>
              <a:rPr sz="2000" spc="-5" dirty="0">
                <a:latin typeface="Arial"/>
                <a:cs typeface="Arial"/>
              </a:rPr>
              <a:t>works by </a:t>
            </a:r>
            <a:r>
              <a:rPr sz="2000" spc="-10" dirty="0">
                <a:latin typeface="Arial"/>
                <a:cs typeface="Arial"/>
              </a:rPr>
              <a:t>repeatedly  swapping </a:t>
            </a:r>
            <a:r>
              <a:rPr sz="2000" spc="-5" dirty="0">
                <a:latin typeface="Arial"/>
                <a:cs typeface="Arial"/>
              </a:rPr>
              <a:t>the adjacent elements </a:t>
            </a:r>
            <a:r>
              <a:rPr sz="2000" spc="-10" dirty="0">
                <a:latin typeface="Arial"/>
                <a:cs typeface="Arial"/>
              </a:rPr>
              <a:t>if they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15" dirty="0">
                <a:latin typeface="Arial"/>
                <a:cs typeface="Arial"/>
              </a:rPr>
              <a:t>wrong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order.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First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Pass: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( </a:t>
            </a:r>
            <a:r>
              <a:rPr sz="2000" b="1" spc="-5" dirty="0">
                <a:latin typeface="Arial"/>
                <a:cs typeface="Arial"/>
              </a:rPr>
              <a:t>5 1 </a:t>
            </a:r>
            <a:r>
              <a:rPr sz="2000" spc="-5" dirty="0">
                <a:latin typeface="Arial"/>
                <a:cs typeface="Arial"/>
              </a:rPr>
              <a:t>4 2 8 ) </a:t>
            </a:r>
            <a:r>
              <a:rPr sz="2000" spc="-10" dirty="0">
                <a:latin typeface="Arial"/>
                <a:cs typeface="Arial"/>
              </a:rPr>
              <a:t>–&gt; </a:t>
            </a:r>
            <a:r>
              <a:rPr sz="2000" spc="-5" dirty="0">
                <a:latin typeface="Arial"/>
                <a:cs typeface="Arial"/>
              </a:rPr>
              <a:t>( </a:t>
            </a:r>
            <a:r>
              <a:rPr sz="2000" b="1" spc="-5" dirty="0">
                <a:latin typeface="Arial"/>
                <a:cs typeface="Arial"/>
              </a:rPr>
              <a:t>1 5 </a:t>
            </a:r>
            <a:r>
              <a:rPr sz="2000" spc="-5" dirty="0">
                <a:latin typeface="Arial"/>
                <a:cs typeface="Arial"/>
              </a:rPr>
              <a:t>4 2 8 </a:t>
            </a:r>
            <a:r>
              <a:rPr sz="2000" dirty="0">
                <a:latin typeface="Arial"/>
                <a:cs typeface="Arial"/>
              </a:rPr>
              <a:t>), </a:t>
            </a:r>
            <a:r>
              <a:rPr sz="2000" spc="-5" dirty="0">
                <a:latin typeface="Arial"/>
                <a:cs typeface="Arial"/>
              </a:rPr>
              <a:t>Here, </a:t>
            </a:r>
            <a:r>
              <a:rPr sz="2000" spc="-10" dirty="0">
                <a:latin typeface="Arial"/>
                <a:cs typeface="Arial"/>
              </a:rPr>
              <a:t>algorithm </a:t>
            </a:r>
            <a:r>
              <a:rPr sz="2000" dirty="0">
                <a:latin typeface="Arial"/>
                <a:cs typeface="Arial"/>
              </a:rPr>
              <a:t>compares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first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two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elements, </a:t>
            </a:r>
            <a:r>
              <a:rPr sz="2000" spc="-10" dirty="0">
                <a:latin typeface="Arial"/>
                <a:cs typeface="Arial"/>
              </a:rPr>
              <a:t>and swaps </a:t>
            </a:r>
            <a:r>
              <a:rPr sz="2000" spc="-5" dirty="0">
                <a:latin typeface="Arial"/>
                <a:cs typeface="Arial"/>
              </a:rPr>
              <a:t>since 5 &gt;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02130" algn="l"/>
              </a:tabLst>
            </a:pPr>
            <a:r>
              <a:rPr sz="2000" spc="-5" dirty="0">
                <a:latin typeface="Arial"/>
                <a:cs typeface="Arial"/>
              </a:rPr>
              <a:t>( 1 </a:t>
            </a:r>
            <a:r>
              <a:rPr sz="2000" b="1" spc="-5" dirty="0">
                <a:latin typeface="Arial"/>
                <a:cs typeface="Arial"/>
              </a:rPr>
              <a:t>5 4 </a:t>
            </a:r>
            <a:r>
              <a:rPr sz="2000" spc="-5" dirty="0">
                <a:latin typeface="Arial"/>
                <a:cs typeface="Arial"/>
              </a:rPr>
              <a:t>2 8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–&gt;	</a:t>
            </a:r>
            <a:r>
              <a:rPr sz="2000" spc="-5" dirty="0">
                <a:latin typeface="Arial"/>
                <a:cs typeface="Arial"/>
              </a:rPr>
              <a:t>( 1 </a:t>
            </a:r>
            <a:r>
              <a:rPr sz="2000" b="1" spc="-5" dirty="0">
                <a:latin typeface="Arial"/>
                <a:cs typeface="Arial"/>
              </a:rPr>
              <a:t>4 5 </a:t>
            </a:r>
            <a:r>
              <a:rPr sz="2000" spc="-5" dirty="0">
                <a:latin typeface="Arial"/>
                <a:cs typeface="Arial"/>
              </a:rPr>
              <a:t>2 8 </a:t>
            </a:r>
            <a:r>
              <a:rPr sz="2000" dirty="0">
                <a:latin typeface="Arial"/>
                <a:cs typeface="Arial"/>
              </a:rPr>
              <a:t>), </a:t>
            </a:r>
            <a:r>
              <a:rPr sz="2000" spc="-15" dirty="0">
                <a:latin typeface="Arial"/>
                <a:cs typeface="Arial"/>
              </a:rPr>
              <a:t>Swap </a:t>
            </a:r>
            <a:r>
              <a:rPr sz="2000" spc="-5" dirty="0">
                <a:latin typeface="Arial"/>
                <a:cs typeface="Arial"/>
              </a:rPr>
              <a:t>since 5 &gt;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02130" algn="l"/>
              </a:tabLst>
            </a:pPr>
            <a:r>
              <a:rPr sz="2000" spc="-5" dirty="0">
                <a:latin typeface="Arial"/>
                <a:cs typeface="Arial"/>
              </a:rPr>
              <a:t>( 1 4 </a:t>
            </a:r>
            <a:r>
              <a:rPr sz="2000" b="1" spc="-5" dirty="0">
                <a:latin typeface="Arial"/>
                <a:cs typeface="Arial"/>
              </a:rPr>
              <a:t>5 2 </a:t>
            </a:r>
            <a:r>
              <a:rPr sz="2000" spc="-5" dirty="0">
                <a:latin typeface="Arial"/>
                <a:cs typeface="Arial"/>
              </a:rPr>
              <a:t>8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–&gt;	</a:t>
            </a:r>
            <a:r>
              <a:rPr sz="2000" spc="-5" dirty="0">
                <a:latin typeface="Arial"/>
                <a:cs typeface="Arial"/>
              </a:rPr>
              <a:t>( 1 4 </a:t>
            </a:r>
            <a:r>
              <a:rPr sz="2000" b="1" spc="-5" dirty="0">
                <a:latin typeface="Arial"/>
                <a:cs typeface="Arial"/>
              </a:rPr>
              <a:t>2 5 </a:t>
            </a:r>
            <a:r>
              <a:rPr sz="2000" spc="-5" dirty="0">
                <a:latin typeface="Arial"/>
                <a:cs typeface="Arial"/>
              </a:rPr>
              <a:t>8 ), </a:t>
            </a:r>
            <a:r>
              <a:rPr sz="2000" spc="-15" dirty="0">
                <a:latin typeface="Arial"/>
                <a:cs typeface="Arial"/>
              </a:rPr>
              <a:t>Swap </a:t>
            </a:r>
            <a:r>
              <a:rPr sz="2000" spc="-5" dirty="0">
                <a:latin typeface="Arial"/>
                <a:cs typeface="Arial"/>
              </a:rPr>
              <a:t>since 5 &gt;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( 1 4 2 </a:t>
            </a:r>
            <a:r>
              <a:rPr sz="2000" b="1" spc="-5" dirty="0">
                <a:latin typeface="Arial"/>
                <a:cs typeface="Arial"/>
              </a:rPr>
              <a:t>5 8 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spc="-10" dirty="0">
                <a:latin typeface="Arial"/>
                <a:cs typeface="Arial"/>
              </a:rPr>
              <a:t>–&gt; </a:t>
            </a:r>
            <a:r>
              <a:rPr sz="2000" spc="-5" dirty="0">
                <a:latin typeface="Arial"/>
                <a:cs typeface="Arial"/>
              </a:rPr>
              <a:t>( 1 4 2 </a:t>
            </a:r>
            <a:r>
              <a:rPr sz="2000" b="1" spc="-5" dirty="0">
                <a:latin typeface="Arial"/>
                <a:cs typeface="Arial"/>
              </a:rPr>
              <a:t>5 8 </a:t>
            </a:r>
            <a:r>
              <a:rPr sz="2000" dirty="0">
                <a:latin typeface="Arial"/>
                <a:cs typeface="Arial"/>
              </a:rPr>
              <a:t>), </a:t>
            </a:r>
            <a:r>
              <a:rPr sz="2000" spc="-45" dirty="0">
                <a:latin typeface="Arial"/>
                <a:cs typeface="Arial"/>
              </a:rPr>
              <a:t>Now, </a:t>
            </a:r>
            <a:r>
              <a:rPr sz="2000" spc="-5" dirty="0">
                <a:latin typeface="Arial"/>
                <a:cs typeface="Arial"/>
              </a:rPr>
              <a:t>since these elements are </a:t>
            </a:r>
            <a:r>
              <a:rPr sz="2000" spc="-10" dirty="0">
                <a:latin typeface="Arial"/>
                <a:cs typeface="Arial"/>
              </a:rPr>
              <a:t>already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order (8 &gt; 5), </a:t>
            </a:r>
            <a:r>
              <a:rPr sz="2000" spc="-10" dirty="0">
                <a:latin typeface="Arial"/>
                <a:cs typeface="Arial"/>
              </a:rPr>
              <a:t>algorithm does not swap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Second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Pass: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( </a:t>
            </a:r>
            <a:r>
              <a:rPr sz="2000" b="1" spc="-5" dirty="0">
                <a:latin typeface="Arial"/>
                <a:cs typeface="Arial"/>
              </a:rPr>
              <a:t>1 4 </a:t>
            </a:r>
            <a:r>
              <a:rPr sz="2000" spc="-5" dirty="0">
                <a:latin typeface="Arial"/>
                <a:cs typeface="Arial"/>
              </a:rPr>
              <a:t>2 5 8 ) </a:t>
            </a:r>
            <a:r>
              <a:rPr sz="2000" spc="-10" dirty="0">
                <a:latin typeface="Arial"/>
                <a:cs typeface="Arial"/>
              </a:rPr>
              <a:t>–&gt; </a:t>
            </a:r>
            <a:r>
              <a:rPr sz="2000" spc="-5" dirty="0">
                <a:latin typeface="Arial"/>
                <a:cs typeface="Arial"/>
              </a:rPr>
              <a:t>( </a:t>
            </a:r>
            <a:r>
              <a:rPr sz="2000" b="1" spc="-5" dirty="0">
                <a:latin typeface="Arial"/>
                <a:cs typeface="Arial"/>
              </a:rPr>
              <a:t>1 4 </a:t>
            </a:r>
            <a:r>
              <a:rPr sz="2000" spc="-5" dirty="0">
                <a:latin typeface="Arial"/>
                <a:cs typeface="Arial"/>
              </a:rPr>
              <a:t>2 5 8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( 1 </a:t>
            </a:r>
            <a:r>
              <a:rPr sz="2000" b="1" spc="-5" dirty="0">
                <a:latin typeface="Arial"/>
                <a:cs typeface="Arial"/>
              </a:rPr>
              <a:t>4 2 </a:t>
            </a:r>
            <a:r>
              <a:rPr sz="2000" spc="-5" dirty="0">
                <a:latin typeface="Arial"/>
                <a:cs typeface="Arial"/>
              </a:rPr>
              <a:t>5 8 ) </a:t>
            </a:r>
            <a:r>
              <a:rPr sz="2000" spc="-10" dirty="0">
                <a:latin typeface="Arial"/>
                <a:cs typeface="Arial"/>
              </a:rPr>
              <a:t>–&gt; </a:t>
            </a:r>
            <a:r>
              <a:rPr sz="2000" spc="-5" dirty="0">
                <a:latin typeface="Arial"/>
                <a:cs typeface="Arial"/>
              </a:rPr>
              <a:t>( 1 </a:t>
            </a:r>
            <a:r>
              <a:rPr sz="2000" b="1" spc="-5" dirty="0">
                <a:latin typeface="Arial"/>
                <a:cs typeface="Arial"/>
              </a:rPr>
              <a:t>2 4 </a:t>
            </a:r>
            <a:r>
              <a:rPr sz="2000" spc="-5" dirty="0">
                <a:latin typeface="Arial"/>
                <a:cs typeface="Arial"/>
              </a:rPr>
              <a:t>5 8 ), </a:t>
            </a:r>
            <a:r>
              <a:rPr sz="2000" spc="-15" dirty="0">
                <a:latin typeface="Arial"/>
                <a:cs typeface="Arial"/>
              </a:rPr>
              <a:t>Swap </a:t>
            </a:r>
            <a:r>
              <a:rPr sz="2000" spc="-5" dirty="0">
                <a:latin typeface="Arial"/>
                <a:cs typeface="Arial"/>
              </a:rPr>
              <a:t>since 4 &gt;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( 1 2 </a:t>
            </a:r>
            <a:r>
              <a:rPr sz="2000" b="1" spc="-5" dirty="0">
                <a:latin typeface="Arial"/>
                <a:cs typeface="Arial"/>
              </a:rPr>
              <a:t>4 5 </a:t>
            </a:r>
            <a:r>
              <a:rPr sz="2000" spc="-5" dirty="0">
                <a:latin typeface="Arial"/>
                <a:cs typeface="Arial"/>
              </a:rPr>
              <a:t>8 ) </a:t>
            </a:r>
            <a:r>
              <a:rPr sz="2000" spc="-10" dirty="0">
                <a:latin typeface="Arial"/>
                <a:cs typeface="Arial"/>
              </a:rPr>
              <a:t>–&gt; </a:t>
            </a:r>
            <a:r>
              <a:rPr sz="2000" spc="-5" dirty="0">
                <a:latin typeface="Arial"/>
                <a:cs typeface="Arial"/>
              </a:rPr>
              <a:t>( 1 2 </a:t>
            </a:r>
            <a:r>
              <a:rPr sz="2000" b="1" spc="-5" dirty="0">
                <a:latin typeface="Arial"/>
                <a:cs typeface="Arial"/>
              </a:rPr>
              <a:t>4 5 </a:t>
            </a:r>
            <a:r>
              <a:rPr sz="2000" spc="-5" dirty="0">
                <a:latin typeface="Arial"/>
                <a:cs typeface="Arial"/>
              </a:rPr>
              <a:t>8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02130" algn="l"/>
              </a:tabLst>
            </a:pPr>
            <a:r>
              <a:rPr sz="2000" spc="-5" dirty="0">
                <a:latin typeface="Arial"/>
                <a:cs typeface="Arial"/>
              </a:rPr>
              <a:t>( 1 2 4 </a:t>
            </a:r>
            <a:r>
              <a:rPr sz="2000" b="1" spc="-5" dirty="0">
                <a:latin typeface="Arial"/>
                <a:cs typeface="Arial"/>
              </a:rPr>
              <a:t>5 8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–&gt;	</a:t>
            </a:r>
            <a:r>
              <a:rPr sz="2000" spc="-5" dirty="0">
                <a:latin typeface="Arial"/>
                <a:cs typeface="Arial"/>
              </a:rPr>
              <a:t>( 1 2 4 </a:t>
            </a:r>
            <a:r>
              <a:rPr sz="2000" b="1" spc="-5" dirty="0">
                <a:latin typeface="Arial"/>
                <a:cs typeface="Arial"/>
              </a:rPr>
              <a:t>5 8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31455" cy="2789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45" dirty="0">
                <a:latin typeface="Arial"/>
                <a:cs typeface="Arial"/>
              </a:rPr>
              <a:t>Now,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array </a:t>
            </a:r>
            <a:r>
              <a:rPr sz="2000" spc="-10" dirty="0">
                <a:latin typeface="Arial"/>
                <a:cs typeface="Arial"/>
              </a:rPr>
              <a:t>is already </a:t>
            </a:r>
            <a:r>
              <a:rPr sz="2000" spc="-5" dirty="0">
                <a:latin typeface="Arial"/>
                <a:cs typeface="Arial"/>
              </a:rPr>
              <a:t>sorted, </a:t>
            </a:r>
            <a:r>
              <a:rPr sz="2000" spc="-10" dirty="0">
                <a:latin typeface="Arial"/>
                <a:cs typeface="Arial"/>
              </a:rPr>
              <a:t>but our algorithm does not </a:t>
            </a:r>
            <a:r>
              <a:rPr sz="2000" dirty="0">
                <a:latin typeface="Arial"/>
                <a:cs typeface="Arial"/>
              </a:rPr>
              <a:t>know </a:t>
            </a:r>
            <a:r>
              <a:rPr sz="2000" spc="-10" dirty="0">
                <a:latin typeface="Arial"/>
                <a:cs typeface="Arial"/>
              </a:rPr>
              <a:t>if it  is </a:t>
            </a:r>
            <a:r>
              <a:rPr sz="2000" spc="-5" dirty="0">
                <a:latin typeface="Arial"/>
                <a:cs typeface="Arial"/>
              </a:rPr>
              <a:t>completed.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algorithm needs one </a:t>
            </a:r>
            <a:r>
              <a:rPr sz="2000" b="1" dirty="0">
                <a:latin typeface="Arial"/>
                <a:cs typeface="Arial"/>
              </a:rPr>
              <a:t>whole </a:t>
            </a:r>
            <a:r>
              <a:rPr sz="2000" spc="-5" dirty="0">
                <a:latin typeface="Arial"/>
                <a:cs typeface="Arial"/>
              </a:rPr>
              <a:t>pass </a:t>
            </a:r>
            <a:r>
              <a:rPr sz="2000" spc="-15" dirty="0">
                <a:latin typeface="Arial"/>
                <a:cs typeface="Arial"/>
              </a:rPr>
              <a:t>without </a:t>
            </a:r>
            <a:r>
              <a:rPr sz="2000" b="1" spc="-5" dirty="0">
                <a:latin typeface="Arial"/>
                <a:cs typeface="Arial"/>
              </a:rPr>
              <a:t>any </a:t>
            </a:r>
            <a:r>
              <a:rPr sz="2000" spc="-10" dirty="0">
                <a:latin typeface="Arial"/>
                <a:cs typeface="Arial"/>
              </a:rPr>
              <a:t>swap 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know </a:t>
            </a:r>
            <a:r>
              <a:rPr sz="2000" spc="-10" dirty="0">
                <a:latin typeface="Arial"/>
                <a:cs typeface="Arial"/>
              </a:rPr>
              <a:t>it </a:t>
            </a:r>
            <a:r>
              <a:rPr sz="2000" spc="-15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sorted.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Third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Pass: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( </a:t>
            </a:r>
            <a:r>
              <a:rPr sz="2000" b="1" spc="-5" dirty="0">
                <a:latin typeface="Arial"/>
                <a:cs typeface="Arial"/>
              </a:rPr>
              <a:t>1 2 </a:t>
            </a:r>
            <a:r>
              <a:rPr sz="2000" spc="-5" dirty="0">
                <a:latin typeface="Arial"/>
                <a:cs typeface="Arial"/>
              </a:rPr>
              <a:t>4 5 8 ) -&gt; ( </a:t>
            </a:r>
            <a:r>
              <a:rPr sz="2000" b="1" spc="-5" dirty="0">
                <a:latin typeface="Arial"/>
                <a:cs typeface="Arial"/>
              </a:rPr>
              <a:t>1 2 </a:t>
            </a:r>
            <a:r>
              <a:rPr sz="2000" spc="-5" dirty="0">
                <a:latin typeface="Arial"/>
                <a:cs typeface="Arial"/>
              </a:rPr>
              <a:t>4 5 8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( 1 </a:t>
            </a:r>
            <a:r>
              <a:rPr sz="2000" b="1" spc="-5" dirty="0">
                <a:latin typeface="Arial"/>
                <a:cs typeface="Arial"/>
              </a:rPr>
              <a:t>2 4 </a:t>
            </a:r>
            <a:r>
              <a:rPr sz="2000" spc="-5" dirty="0">
                <a:latin typeface="Arial"/>
                <a:cs typeface="Arial"/>
              </a:rPr>
              <a:t>5 8 ) </a:t>
            </a:r>
            <a:r>
              <a:rPr sz="2000" spc="-10" dirty="0">
                <a:latin typeface="Arial"/>
                <a:cs typeface="Arial"/>
              </a:rPr>
              <a:t>–&gt; </a:t>
            </a:r>
            <a:r>
              <a:rPr sz="2000" spc="-5" dirty="0">
                <a:latin typeface="Arial"/>
                <a:cs typeface="Arial"/>
              </a:rPr>
              <a:t>( 1 </a:t>
            </a:r>
            <a:r>
              <a:rPr sz="2000" b="1" spc="-5" dirty="0">
                <a:latin typeface="Arial"/>
                <a:cs typeface="Arial"/>
              </a:rPr>
              <a:t>2 4 </a:t>
            </a:r>
            <a:r>
              <a:rPr sz="2000" spc="-5" dirty="0">
                <a:latin typeface="Arial"/>
                <a:cs typeface="Arial"/>
              </a:rPr>
              <a:t>5 8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( 1 2 </a:t>
            </a:r>
            <a:r>
              <a:rPr sz="2000" b="1" spc="-5" dirty="0">
                <a:latin typeface="Arial"/>
                <a:cs typeface="Arial"/>
              </a:rPr>
              <a:t>4 5 </a:t>
            </a:r>
            <a:r>
              <a:rPr sz="2000" spc="-5" dirty="0">
                <a:latin typeface="Arial"/>
                <a:cs typeface="Arial"/>
              </a:rPr>
              <a:t>8 ) </a:t>
            </a:r>
            <a:r>
              <a:rPr sz="2000" spc="-10" dirty="0">
                <a:latin typeface="Arial"/>
                <a:cs typeface="Arial"/>
              </a:rPr>
              <a:t>–&gt; </a:t>
            </a:r>
            <a:r>
              <a:rPr sz="2000" spc="-5" dirty="0">
                <a:latin typeface="Arial"/>
                <a:cs typeface="Arial"/>
              </a:rPr>
              <a:t>( 1 2 </a:t>
            </a:r>
            <a:r>
              <a:rPr sz="2000" b="1" spc="-5" dirty="0">
                <a:latin typeface="Arial"/>
                <a:cs typeface="Arial"/>
              </a:rPr>
              <a:t>4 5 </a:t>
            </a:r>
            <a:r>
              <a:rPr sz="2000" spc="-5" dirty="0">
                <a:latin typeface="Arial"/>
                <a:cs typeface="Arial"/>
              </a:rPr>
              <a:t>8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( 1 2 4 </a:t>
            </a:r>
            <a:r>
              <a:rPr sz="2000" b="1" spc="-5" dirty="0">
                <a:latin typeface="Arial"/>
                <a:cs typeface="Arial"/>
              </a:rPr>
              <a:t>5 8 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spc="-10" dirty="0">
                <a:latin typeface="Arial"/>
                <a:cs typeface="Arial"/>
              </a:rPr>
              <a:t>–&gt; </a:t>
            </a:r>
            <a:r>
              <a:rPr sz="2000" spc="-5" dirty="0">
                <a:latin typeface="Arial"/>
                <a:cs typeface="Arial"/>
              </a:rPr>
              <a:t>( 1 2 4 </a:t>
            </a:r>
            <a:r>
              <a:rPr sz="2000" b="1" spc="-5" dirty="0">
                <a:latin typeface="Arial"/>
                <a:cs typeface="Arial"/>
              </a:rPr>
              <a:t>5 8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71765" cy="465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Searching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000" b="1" u="heavy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Linear</a:t>
            </a:r>
            <a:r>
              <a:rPr sz="2000" b="1" u="heavy" spc="-1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Search</a:t>
            </a:r>
            <a:endParaRPr lang="en-US" sz="2000" b="1" u="heavy" spc="-10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Linear </a:t>
            </a:r>
            <a:r>
              <a:rPr sz="2000" spc="-5" dirty="0">
                <a:latin typeface="Arial"/>
                <a:cs typeface="Arial"/>
              </a:rPr>
              <a:t>search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very basic and </a:t>
            </a:r>
            <a:r>
              <a:rPr sz="2000" dirty="0">
                <a:latin typeface="Arial"/>
                <a:cs typeface="Arial"/>
              </a:rPr>
              <a:t>simple </a:t>
            </a:r>
            <a:r>
              <a:rPr sz="2000" spc="-5" dirty="0">
                <a:latin typeface="Arial"/>
                <a:cs typeface="Arial"/>
              </a:rPr>
              <a:t>search algorithm. In </a:t>
            </a:r>
            <a:r>
              <a:rPr sz="2000" spc="-10" dirty="0">
                <a:latin typeface="Arial"/>
                <a:cs typeface="Arial"/>
              </a:rPr>
              <a:t>Linear  </a:t>
            </a:r>
            <a:r>
              <a:rPr sz="2000" spc="-5" dirty="0">
                <a:latin typeface="Arial"/>
                <a:cs typeface="Arial"/>
              </a:rPr>
              <a:t>search,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search an element </a:t>
            </a:r>
            <a:r>
              <a:rPr sz="2000" spc="-10" dirty="0">
                <a:latin typeface="Arial"/>
                <a:cs typeface="Arial"/>
              </a:rPr>
              <a:t>or </a:t>
            </a:r>
            <a:r>
              <a:rPr sz="2000" spc="-15" dirty="0">
                <a:latin typeface="Arial"/>
                <a:cs typeface="Arial"/>
              </a:rPr>
              <a:t>value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given </a:t>
            </a:r>
            <a:r>
              <a:rPr sz="2000" spc="-5" dirty="0">
                <a:latin typeface="Arial"/>
                <a:cs typeface="Arial"/>
              </a:rPr>
              <a:t>array by </a:t>
            </a:r>
            <a:r>
              <a:rPr sz="2000" spc="-10" dirty="0">
                <a:latin typeface="Arial"/>
                <a:cs typeface="Arial"/>
              </a:rPr>
              <a:t>traversing  </a:t>
            </a:r>
            <a:r>
              <a:rPr sz="2000" spc="-5" dirty="0">
                <a:latin typeface="Arial"/>
                <a:cs typeface="Arial"/>
              </a:rPr>
              <a:t>the array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the starting, </a:t>
            </a:r>
            <a:r>
              <a:rPr sz="2000" spc="-10" dirty="0">
                <a:latin typeface="Arial"/>
                <a:cs typeface="Arial"/>
              </a:rPr>
              <a:t>till </a:t>
            </a:r>
            <a:r>
              <a:rPr sz="2000" spc="-5" dirty="0">
                <a:latin typeface="Arial"/>
                <a:cs typeface="Arial"/>
              </a:rPr>
              <a:t>the desired element or </a:t>
            </a:r>
            <a:r>
              <a:rPr sz="2000" spc="-10" dirty="0">
                <a:latin typeface="Arial"/>
                <a:cs typeface="Arial"/>
              </a:rPr>
              <a:t>value is </a:t>
            </a:r>
            <a:r>
              <a:rPr sz="2000" spc="-5" dirty="0">
                <a:latin typeface="Arial"/>
                <a:cs typeface="Arial"/>
              </a:rPr>
              <a:t>found.  It </a:t>
            </a:r>
            <a:r>
              <a:rPr sz="2000" dirty="0">
                <a:latin typeface="Arial"/>
                <a:cs typeface="Arial"/>
              </a:rPr>
              <a:t>compares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element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be searched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all the </a:t>
            </a:r>
            <a:r>
              <a:rPr sz="2000" spc="-5" dirty="0">
                <a:latin typeface="Arial"/>
                <a:cs typeface="Arial"/>
              </a:rPr>
              <a:t>elements present  </a:t>
            </a:r>
            <a:r>
              <a:rPr sz="2000" spc="-10" dirty="0">
                <a:latin typeface="Arial"/>
                <a:cs typeface="Arial"/>
              </a:rPr>
              <a:t>in the </a:t>
            </a:r>
            <a:r>
              <a:rPr sz="2000" spc="-5" dirty="0">
                <a:latin typeface="Arial"/>
                <a:cs typeface="Arial"/>
              </a:rPr>
              <a:t>array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15" dirty="0">
                <a:latin typeface="Arial"/>
                <a:cs typeface="Arial"/>
              </a:rPr>
              <a:t>when </a:t>
            </a:r>
            <a:r>
              <a:rPr sz="2000" spc="-5" dirty="0">
                <a:latin typeface="Arial"/>
                <a:cs typeface="Arial"/>
              </a:rPr>
              <a:t>the element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b="1" spc="-5" dirty="0">
                <a:latin typeface="Arial"/>
                <a:cs typeface="Arial"/>
              </a:rPr>
              <a:t>matched </a:t>
            </a:r>
            <a:r>
              <a:rPr sz="2000" spc="-20" dirty="0">
                <a:latin typeface="Arial"/>
                <a:cs typeface="Arial"/>
              </a:rPr>
              <a:t>successfully, </a:t>
            </a:r>
            <a:r>
              <a:rPr sz="2000" spc="-10" dirty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returns  </a:t>
            </a:r>
            <a:r>
              <a:rPr sz="2000" spc="-10" dirty="0">
                <a:latin typeface="Arial"/>
                <a:cs typeface="Arial"/>
              </a:rPr>
              <a:t>the index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element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array, </a:t>
            </a:r>
            <a:r>
              <a:rPr sz="2000" spc="-10" dirty="0">
                <a:latin typeface="Arial"/>
                <a:cs typeface="Arial"/>
              </a:rPr>
              <a:t>else it </a:t>
            </a:r>
            <a:r>
              <a:rPr sz="2000" spc="-5" dirty="0">
                <a:latin typeface="Arial"/>
                <a:cs typeface="Arial"/>
              </a:rPr>
              <a:t>return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-1.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Linear Search is applied </a:t>
            </a:r>
            <a:r>
              <a:rPr sz="2000" spc="-5" dirty="0">
                <a:latin typeface="Arial"/>
                <a:cs typeface="Arial"/>
              </a:rPr>
              <a:t>on unsorted or </a:t>
            </a:r>
            <a:r>
              <a:rPr sz="2000" spc="-10" dirty="0">
                <a:latin typeface="Arial"/>
                <a:cs typeface="Arial"/>
              </a:rPr>
              <a:t>unordered </a:t>
            </a:r>
            <a:r>
              <a:rPr sz="2000" spc="-5" dirty="0">
                <a:latin typeface="Arial"/>
                <a:cs typeface="Arial"/>
              </a:rPr>
              <a:t>lists, </a:t>
            </a:r>
            <a:r>
              <a:rPr sz="2000" spc="-15" dirty="0">
                <a:latin typeface="Arial"/>
                <a:cs typeface="Arial"/>
              </a:rPr>
              <a:t>when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there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fewer </a:t>
            </a:r>
            <a:r>
              <a:rPr sz="2000" spc="-5" dirty="0">
                <a:latin typeface="Arial"/>
                <a:cs typeface="Arial"/>
              </a:rPr>
              <a:t>elements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685800"/>
            <a:ext cx="7771765" cy="3720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2000" b="1" u="heavy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Linear</a:t>
            </a:r>
            <a:r>
              <a:rPr sz="2000" b="1" u="heavy" spc="-1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Search</a:t>
            </a:r>
            <a:endParaRPr lang="en-US" sz="2000" b="1" u="heavy" spc="-10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0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r>
              <a:rPr lang="en-US" sz="2000" b="1" dirty="0"/>
              <a:t>A simple approach to implement a linear search is</a:t>
            </a:r>
            <a:endParaRPr lang="en-US" sz="2000" dirty="0"/>
          </a:p>
          <a:p>
            <a:r>
              <a:rPr lang="en-US" sz="2000" dirty="0"/>
              <a:t>Begin with the leftmost element of </a:t>
            </a:r>
            <a:r>
              <a:rPr lang="en-US" sz="2000" dirty="0" err="1"/>
              <a:t>arr</a:t>
            </a:r>
            <a:r>
              <a:rPr lang="en-US" sz="2000" dirty="0"/>
              <a:t>[] and one by one compare x with each element.</a:t>
            </a:r>
          </a:p>
          <a:p>
            <a:r>
              <a:rPr lang="en-US" sz="2000" dirty="0"/>
              <a:t>If x matches with an element then return the index.</a:t>
            </a:r>
          </a:p>
          <a:p>
            <a:r>
              <a:rPr lang="en-US" sz="2000" dirty="0"/>
              <a:t>If x does not match with any of the elements then return -1.</a:t>
            </a:r>
          </a:p>
          <a:p>
            <a:pPr marL="12700">
              <a:lnSpc>
                <a:spcPct val="100000"/>
              </a:lnSpc>
            </a:pPr>
            <a:endParaRPr lang="en-US" sz="2000" b="1" u="heavy" spc="-10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00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685800"/>
            <a:ext cx="7771765" cy="67371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2000" b="1" u="heavy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Linear</a:t>
            </a:r>
            <a:r>
              <a:rPr sz="2000" b="1" u="heavy" spc="-1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Search</a:t>
            </a:r>
            <a:endParaRPr lang="en-US" sz="2000" b="1" u="heavy" spc="-10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000" b="1" u="heavy" spc="-10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1400" dirty="0" err="1" smtClean="0">
                <a:latin typeface="Arial"/>
                <a:cs typeface="Arial"/>
              </a:rPr>
              <a:t>int</a:t>
            </a:r>
            <a:r>
              <a:rPr lang="en-IN" sz="1400" dirty="0" smtClean="0">
                <a:latin typeface="Arial"/>
                <a:cs typeface="Arial"/>
              </a:rPr>
              <a:t> main()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</a:t>
            </a:r>
            <a:r>
              <a:rPr lang="en-IN" sz="1400" dirty="0" err="1" smtClean="0">
                <a:latin typeface="Arial"/>
                <a:cs typeface="Arial"/>
              </a:rPr>
              <a:t>int</a:t>
            </a:r>
            <a:r>
              <a:rPr lang="en-IN" sz="1400" dirty="0" smtClean="0">
                <a:latin typeface="Arial"/>
                <a:cs typeface="Arial"/>
              </a:rPr>
              <a:t> a[20],</a:t>
            </a:r>
            <a:r>
              <a:rPr lang="en-IN" sz="1400" dirty="0" err="1" smtClean="0">
                <a:latin typeface="Arial"/>
                <a:cs typeface="Arial"/>
              </a:rPr>
              <a:t>i,x,n</a:t>
            </a:r>
            <a:r>
              <a:rPr lang="en-IN" sz="1400" dirty="0" smtClean="0">
                <a:latin typeface="Arial"/>
                <a:cs typeface="Arial"/>
              </a:rPr>
              <a:t>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</a:t>
            </a:r>
            <a:r>
              <a:rPr lang="en-IN" sz="1400" dirty="0" err="1" smtClean="0">
                <a:latin typeface="Arial"/>
                <a:cs typeface="Arial"/>
              </a:rPr>
              <a:t>printf</a:t>
            </a:r>
            <a:r>
              <a:rPr lang="en-IN" sz="1400" dirty="0" smtClean="0">
                <a:latin typeface="Arial"/>
                <a:cs typeface="Arial"/>
              </a:rPr>
              <a:t>("How many elements?");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</a:t>
            </a:r>
            <a:r>
              <a:rPr lang="en-IN" sz="1400" dirty="0" err="1" smtClean="0">
                <a:latin typeface="Arial"/>
                <a:cs typeface="Arial"/>
              </a:rPr>
              <a:t>scanf</a:t>
            </a:r>
            <a:r>
              <a:rPr lang="en-IN" sz="1400" dirty="0" smtClean="0">
                <a:latin typeface="Arial"/>
                <a:cs typeface="Arial"/>
              </a:rPr>
              <a:t>("%</a:t>
            </a:r>
            <a:r>
              <a:rPr lang="en-IN" sz="1400" dirty="0" err="1" smtClean="0">
                <a:latin typeface="Arial"/>
                <a:cs typeface="Arial"/>
              </a:rPr>
              <a:t>d",&amp;n</a:t>
            </a:r>
            <a:r>
              <a:rPr lang="en-IN" sz="1400" dirty="0" smtClean="0">
                <a:latin typeface="Arial"/>
                <a:cs typeface="Arial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 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</a:t>
            </a:r>
            <a:r>
              <a:rPr lang="en-IN" sz="1400" dirty="0" err="1" smtClean="0">
                <a:latin typeface="Arial"/>
                <a:cs typeface="Arial"/>
              </a:rPr>
              <a:t>printf</a:t>
            </a:r>
            <a:r>
              <a:rPr lang="en-IN" sz="1400" dirty="0" smtClean="0">
                <a:latin typeface="Arial"/>
                <a:cs typeface="Arial"/>
              </a:rPr>
              <a:t>("Enter array </a:t>
            </a:r>
            <a:r>
              <a:rPr lang="en-IN" sz="1400" dirty="0" err="1" smtClean="0">
                <a:latin typeface="Arial"/>
                <a:cs typeface="Arial"/>
              </a:rPr>
              <a:t>elements:n</a:t>
            </a:r>
            <a:r>
              <a:rPr lang="en-IN" sz="1400" dirty="0" smtClean="0">
                <a:latin typeface="Arial"/>
                <a:cs typeface="Arial"/>
              </a:rPr>
              <a:t>");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for(</a:t>
            </a:r>
            <a:r>
              <a:rPr lang="en-IN" sz="1400" dirty="0" err="1" smtClean="0">
                <a:latin typeface="Arial"/>
                <a:cs typeface="Arial"/>
              </a:rPr>
              <a:t>i</a:t>
            </a:r>
            <a:r>
              <a:rPr lang="en-IN" sz="1400" dirty="0" smtClean="0">
                <a:latin typeface="Arial"/>
                <a:cs typeface="Arial"/>
              </a:rPr>
              <a:t>=0;i&lt;n;++</a:t>
            </a:r>
            <a:r>
              <a:rPr lang="en-IN" sz="1400" dirty="0" err="1" smtClean="0">
                <a:latin typeface="Arial"/>
                <a:cs typeface="Arial"/>
              </a:rPr>
              <a:t>i</a:t>
            </a:r>
            <a:r>
              <a:rPr lang="en-IN" sz="1400" dirty="0" smtClean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    </a:t>
            </a:r>
            <a:r>
              <a:rPr lang="en-IN" sz="1400" dirty="0" err="1" smtClean="0">
                <a:latin typeface="Arial"/>
                <a:cs typeface="Arial"/>
              </a:rPr>
              <a:t>scanf</a:t>
            </a:r>
            <a:r>
              <a:rPr lang="en-IN" sz="1400" dirty="0" smtClean="0">
                <a:latin typeface="Arial"/>
                <a:cs typeface="Arial"/>
              </a:rPr>
              <a:t>("%</a:t>
            </a:r>
            <a:r>
              <a:rPr lang="en-IN" sz="1400" dirty="0" err="1" smtClean="0">
                <a:latin typeface="Arial"/>
                <a:cs typeface="Arial"/>
              </a:rPr>
              <a:t>d",&amp;a</a:t>
            </a:r>
            <a:r>
              <a:rPr lang="en-IN" sz="1400" dirty="0" smtClean="0">
                <a:latin typeface="Arial"/>
                <a:cs typeface="Arial"/>
              </a:rPr>
              <a:t>[</a:t>
            </a:r>
            <a:r>
              <a:rPr lang="en-IN" sz="1400" dirty="0" err="1" smtClean="0">
                <a:latin typeface="Arial"/>
                <a:cs typeface="Arial"/>
              </a:rPr>
              <a:t>i</a:t>
            </a:r>
            <a:r>
              <a:rPr lang="en-IN" sz="1400" dirty="0" smtClean="0">
                <a:latin typeface="Arial"/>
                <a:cs typeface="Arial"/>
              </a:rPr>
              <a:t>]);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 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</a:t>
            </a:r>
            <a:r>
              <a:rPr lang="en-IN" sz="1400" dirty="0" err="1" smtClean="0">
                <a:latin typeface="Arial"/>
                <a:cs typeface="Arial"/>
              </a:rPr>
              <a:t>printf</a:t>
            </a:r>
            <a:r>
              <a:rPr lang="en-IN" sz="1400" dirty="0" smtClean="0">
                <a:latin typeface="Arial"/>
                <a:cs typeface="Arial"/>
              </a:rPr>
              <a:t>("</a:t>
            </a:r>
            <a:r>
              <a:rPr lang="en-IN" sz="1400" dirty="0" err="1" smtClean="0">
                <a:latin typeface="Arial"/>
                <a:cs typeface="Arial"/>
              </a:rPr>
              <a:t>nEnter</a:t>
            </a:r>
            <a:r>
              <a:rPr lang="en-IN" sz="1400" dirty="0" smtClean="0">
                <a:latin typeface="Arial"/>
                <a:cs typeface="Arial"/>
              </a:rPr>
              <a:t> element to search:");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</a:t>
            </a:r>
            <a:r>
              <a:rPr lang="en-IN" sz="1400" dirty="0" err="1" smtClean="0">
                <a:latin typeface="Arial"/>
                <a:cs typeface="Arial"/>
              </a:rPr>
              <a:t>scanf</a:t>
            </a:r>
            <a:r>
              <a:rPr lang="en-IN" sz="1400" dirty="0" smtClean="0">
                <a:latin typeface="Arial"/>
                <a:cs typeface="Arial"/>
              </a:rPr>
              <a:t>("%</a:t>
            </a:r>
            <a:r>
              <a:rPr lang="en-IN" sz="1400" dirty="0" err="1" smtClean="0">
                <a:latin typeface="Arial"/>
                <a:cs typeface="Arial"/>
              </a:rPr>
              <a:t>d",&amp;x</a:t>
            </a:r>
            <a:r>
              <a:rPr lang="en-IN" sz="1400" dirty="0" smtClean="0">
                <a:latin typeface="Arial"/>
                <a:cs typeface="Arial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 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for(</a:t>
            </a:r>
            <a:r>
              <a:rPr lang="en-IN" sz="1400" dirty="0" err="1" smtClean="0">
                <a:latin typeface="Arial"/>
                <a:cs typeface="Arial"/>
              </a:rPr>
              <a:t>i</a:t>
            </a:r>
            <a:r>
              <a:rPr lang="en-IN" sz="1400" dirty="0" smtClean="0">
                <a:latin typeface="Arial"/>
                <a:cs typeface="Arial"/>
              </a:rPr>
              <a:t>=0;i&lt;n;++</a:t>
            </a:r>
            <a:r>
              <a:rPr lang="en-IN" sz="1400" dirty="0" err="1" smtClean="0">
                <a:latin typeface="Arial"/>
                <a:cs typeface="Arial"/>
              </a:rPr>
              <a:t>i</a:t>
            </a:r>
            <a:r>
              <a:rPr lang="en-IN" sz="1400" dirty="0" smtClean="0"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    if(a[</a:t>
            </a:r>
            <a:r>
              <a:rPr lang="en-IN" sz="1400" dirty="0" err="1" smtClean="0">
                <a:latin typeface="Arial"/>
                <a:cs typeface="Arial"/>
              </a:rPr>
              <a:t>i</a:t>
            </a:r>
            <a:r>
              <a:rPr lang="en-IN" sz="1400" dirty="0" smtClean="0">
                <a:latin typeface="Arial"/>
                <a:cs typeface="Arial"/>
              </a:rPr>
              <a:t>]==x)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        break;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 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if(</a:t>
            </a:r>
            <a:r>
              <a:rPr lang="en-IN" sz="1400" dirty="0" err="1" smtClean="0">
                <a:latin typeface="Arial"/>
                <a:cs typeface="Arial"/>
              </a:rPr>
              <a:t>i</a:t>
            </a:r>
            <a:r>
              <a:rPr lang="en-IN" sz="1400" dirty="0" smtClean="0">
                <a:latin typeface="Arial"/>
                <a:cs typeface="Arial"/>
              </a:rPr>
              <a:t>&lt;n)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    </a:t>
            </a:r>
            <a:r>
              <a:rPr lang="en-IN" sz="1400" dirty="0" err="1" smtClean="0">
                <a:latin typeface="Arial"/>
                <a:cs typeface="Arial"/>
              </a:rPr>
              <a:t>printf</a:t>
            </a:r>
            <a:r>
              <a:rPr lang="en-IN" sz="1400" dirty="0" smtClean="0">
                <a:latin typeface="Arial"/>
                <a:cs typeface="Arial"/>
              </a:rPr>
              <a:t>("Element found at index %d",</a:t>
            </a:r>
            <a:r>
              <a:rPr lang="en-IN" sz="1400" dirty="0" err="1" smtClean="0">
                <a:latin typeface="Arial"/>
                <a:cs typeface="Arial"/>
              </a:rPr>
              <a:t>i</a:t>
            </a:r>
            <a:r>
              <a:rPr lang="en-IN" sz="1400" dirty="0" smtClean="0">
                <a:latin typeface="Arial"/>
                <a:cs typeface="Arial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else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    </a:t>
            </a:r>
            <a:r>
              <a:rPr lang="en-IN" sz="1400" dirty="0" err="1" smtClean="0">
                <a:latin typeface="Arial"/>
                <a:cs typeface="Arial"/>
              </a:rPr>
              <a:t>printf</a:t>
            </a:r>
            <a:r>
              <a:rPr lang="en-IN" sz="1400" dirty="0" smtClean="0">
                <a:latin typeface="Arial"/>
                <a:cs typeface="Arial"/>
              </a:rPr>
              <a:t>("Element not found");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    return 0;</a:t>
            </a:r>
          </a:p>
          <a:p>
            <a:pPr marL="12700">
              <a:lnSpc>
                <a:spcPct val="100000"/>
              </a:lnSpc>
            </a:pPr>
            <a:r>
              <a:rPr lang="en-IN" sz="1400" dirty="0" smtClean="0"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682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20659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Binary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Search</a:t>
            </a:r>
            <a:endParaRPr sz="2000" dirty="0">
              <a:latin typeface="Arial"/>
              <a:cs typeface="Arial"/>
            </a:endParaRPr>
          </a:p>
          <a:p>
            <a:pPr marL="12700" marR="31369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Binary Search is </a:t>
            </a:r>
            <a:r>
              <a:rPr sz="2000" spc="-5" dirty="0">
                <a:latin typeface="Arial"/>
                <a:cs typeface="Arial"/>
              </a:rPr>
              <a:t>used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sorted array or list. 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" marR="313690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S</a:t>
            </a:r>
            <a:r>
              <a:rPr sz="2000" spc="-5" dirty="0" smtClean="0">
                <a:latin typeface="Arial"/>
                <a:cs typeface="Arial"/>
              </a:rPr>
              <a:t>teps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469900" marR="73152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1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start by comparing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element to be searched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the  element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middle of the </a:t>
            </a:r>
            <a:r>
              <a:rPr sz="2000" spc="-25" dirty="0">
                <a:latin typeface="Arial"/>
                <a:cs typeface="Arial"/>
              </a:rPr>
              <a:t>list/array.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10" dirty="0">
                <a:latin typeface="Arial"/>
                <a:cs typeface="Arial"/>
              </a:rPr>
              <a:t>get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match,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return </a:t>
            </a:r>
            <a:r>
              <a:rPr sz="2000" spc="-10" dirty="0">
                <a:latin typeface="Arial"/>
                <a:cs typeface="Arial"/>
              </a:rPr>
              <a:t>the index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middle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element.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do </a:t>
            </a:r>
            <a:r>
              <a:rPr sz="2000" spc="-10" dirty="0">
                <a:latin typeface="Arial"/>
                <a:cs typeface="Arial"/>
              </a:rPr>
              <a:t>not get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match,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check </a:t>
            </a:r>
            <a:r>
              <a:rPr sz="2000" spc="-15" dirty="0">
                <a:latin typeface="Arial"/>
                <a:cs typeface="Arial"/>
              </a:rPr>
              <a:t>whether </a:t>
            </a:r>
            <a:r>
              <a:rPr sz="2000" spc="-5" dirty="0">
                <a:latin typeface="Arial"/>
                <a:cs typeface="Arial"/>
              </a:rPr>
              <a:t>the element to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searched </a:t>
            </a:r>
            <a:r>
              <a:rPr sz="2000" spc="-10" dirty="0">
                <a:latin typeface="Arial"/>
                <a:cs typeface="Arial"/>
              </a:rPr>
              <a:t>is less or greater than in value than the </a:t>
            </a:r>
            <a:r>
              <a:rPr sz="2000" spc="-5" dirty="0">
                <a:latin typeface="Arial"/>
                <a:cs typeface="Arial"/>
              </a:rPr>
              <a:t>middle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element.</a:t>
            </a:r>
            <a:endParaRPr sz="2000" dirty="0">
              <a:latin typeface="Arial"/>
              <a:cs typeface="Arial"/>
            </a:endParaRPr>
          </a:p>
          <a:p>
            <a:pPr marL="469900" marR="3429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If the element/number to be searched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greater </a:t>
            </a:r>
            <a:r>
              <a:rPr sz="2000" spc="-15" dirty="0">
                <a:latin typeface="Arial"/>
                <a:cs typeface="Arial"/>
              </a:rPr>
              <a:t>in value </a:t>
            </a:r>
            <a:r>
              <a:rPr sz="2000" spc="-10" dirty="0">
                <a:latin typeface="Arial"/>
                <a:cs typeface="Arial"/>
              </a:rPr>
              <a:t>than </a:t>
            </a:r>
            <a:r>
              <a:rPr sz="2000" spc="-5" dirty="0">
                <a:latin typeface="Arial"/>
                <a:cs typeface="Arial"/>
              </a:rPr>
              <a:t>the  middle </a:t>
            </a:r>
            <a:r>
              <a:rPr sz="2000" spc="-20" dirty="0">
                <a:latin typeface="Arial"/>
                <a:cs typeface="Arial"/>
              </a:rPr>
              <a:t>number, </a:t>
            </a:r>
            <a:r>
              <a:rPr sz="2000" spc="-10" dirty="0">
                <a:latin typeface="Arial"/>
                <a:cs typeface="Arial"/>
              </a:rPr>
              <a:t>then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pick the elements on </a:t>
            </a:r>
            <a:r>
              <a:rPr sz="2000" spc="-10" dirty="0">
                <a:latin typeface="Arial"/>
                <a:cs typeface="Arial"/>
              </a:rPr>
              <a:t>the right </a:t>
            </a:r>
            <a:r>
              <a:rPr sz="2000" spc="-5" dirty="0">
                <a:latin typeface="Arial"/>
                <a:cs typeface="Arial"/>
              </a:rPr>
              <a:t>side of the  middle element(as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list/array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sorted, </a:t>
            </a:r>
            <a:r>
              <a:rPr sz="2000" spc="-10" dirty="0">
                <a:latin typeface="Arial"/>
                <a:cs typeface="Arial"/>
              </a:rPr>
              <a:t>hence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right, </a:t>
            </a:r>
            <a:r>
              <a:rPr sz="2000" spc="-20" dirty="0">
                <a:latin typeface="Arial"/>
                <a:cs typeface="Arial"/>
              </a:rPr>
              <a:t>we  </a:t>
            </a:r>
            <a:r>
              <a:rPr sz="2000" spc="-15" dirty="0">
                <a:latin typeface="Arial"/>
                <a:cs typeface="Arial"/>
              </a:rPr>
              <a:t>will have </a:t>
            </a:r>
            <a:r>
              <a:rPr sz="2000" spc="-10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the numbers </a:t>
            </a:r>
            <a:r>
              <a:rPr sz="2000" spc="-10" dirty="0">
                <a:latin typeface="Arial"/>
                <a:cs typeface="Arial"/>
              </a:rPr>
              <a:t>greater than </a:t>
            </a:r>
            <a:r>
              <a:rPr sz="2000" spc="-5" dirty="0">
                <a:latin typeface="Arial"/>
                <a:cs typeface="Arial"/>
              </a:rPr>
              <a:t>the middle number), </a:t>
            </a:r>
            <a:r>
              <a:rPr sz="2000" spc="-1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start </a:t>
            </a:r>
            <a:r>
              <a:rPr sz="2000" spc="-10" dirty="0">
                <a:latin typeface="Arial"/>
                <a:cs typeface="Arial"/>
              </a:rPr>
              <a:t>again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step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1.</a:t>
            </a:r>
            <a:endParaRPr sz="2000" dirty="0">
              <a:latin typeface="Arial"/>
              <a:cs typeface="Arial"/>
            </a:endParaRPr>
          </a:p>
          <a:p>
            <a:pPr marL="469900" marR="189230" indent="-457200" algn="just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If the element/number to be searched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lesser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15" dirty="0">
                <a:latin typeface="Arial"/>
                <a:cs typeface="Arial"/>
              </a:rPr>
              <a:t>value </a:t>
            </a:r>
            <a:r>
              <a:rPr sz="2000" spc="-10" dirty="0">
                <a:latin typeface="Arial"/>
                <a:cs typeface="Arial"/>
              </a:rPr>
              <a:t>than </a:t>
            </a:r>
            <a:r>
              <a:rPr sz="2000" spc="-5" dirty="0">
                <a:latin typeface="Arial"/>
                <a:cs typeface="Arial"/>
              </a:rPr>
              <a:t>the  middle </a:t>
            </a:r>
            <a:r>
              <a:rPr sz="2000" spc="-20" dirty="0">
                <a:latin typeface="Arial"/>
                <a:cs typeface="Arial"/>
              </a:rPr>
              <a:t>number, </a:t>
            </a:r>
            <a:r>
              <a:rPr sz="2000" spc="-10" dirty="0">
                <a:latin typeface="Arial"/>
                <a:cs typeface="Arial"/>
              </a:rPr>
              <a:t>then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pick the elements on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left </a:t>
            </a:r>
            <a:r>
              <a:rPr sz="2000" spc="-10" dirty="0">
                <a:latin typeface="Arial"/>
                <a:cs typeface="Arial"/>
              </a:rPr>
              <a:t>side </a:t>
            </a:r>
            <a:r>
              <a:rPr sz="2000" spc="-5" dirty="0">
                <a:latin typeface="Arial"/>
                <a:cs typeface="Arial"/>
              </a:rPr>
              <a:t>of the  middle element,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start </a:t>
            </a:r>
            <a:r>
              <a:rPr sz="2000" spc="-10" dirty="0">
                <a:latin typeface="Arial"/>
                <a:cs typeface="Arial"/>
              </a:rPr>
              <a:t>again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the step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20659" cy="27949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Binary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 smtClean="0">
                <a:latin typeface="Arial"/>
                <a:cs typeface="Arial"/>
              </a:rPr>
              <a:t>Search</a:t>
            </a:r>
            <a:endParaRPr lang="en-US" sz="2000" b="1" spc="-10" dirty="0" smtClean="0">
              <a:latin typeface="Arial"/>
              <a:cs typeface="Arial"/>
            </a:endParaRPr>
          </a:p>
          <a:p>
            <a:endParaRPr lang="en-US" sz="2000" dirty="0" smtClean="0"/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 Algorithm can be implemented in two ways which are discussed below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Iterative Method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43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39380" cy="3118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Positions in a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</a:t>
            </a:r>
            <a:endParaRPr lang="en-US" sz="2000" u="sng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  <a:p>
            <a:pPr marL="12700" marR="30035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spc="-10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beginning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b="1" spc="-5" dirty="0">
                <a:latin typeface="Arial"/>
                <a:cs typeface="Arial"/>
              </a:rPr>
              <a:t>end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10" dirty="0">
                <a:latin typeface="Arial"/>
                <a:cs typeface="Arial"/>
              </a:rPr>
              <a:t>and it has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b="1" i="1" spc="-10" dirty="0">
                <a:latin typeface="Arial"/>
                <a:cs typeface="Arial"/>
              </a:rPr>
              <a:t>current </a:t>
            </a:r>
            <a:r>
              <a:rPr sz="2000" b="1" i="1" spc="-5" dirty="0">
                <a:latin typeface="Arial"/>
                <a:cs typeface="Arial"/>
              </a:rPr>
              <a:t>position</a:t>
            </a:r>
            <a:r>
              <a:rPr sz="2000" i="1" spc="-5" dirty="0">
                <a:latin typeface="Arial"/>
                <a:cs typeface="Arial"/>
              </a:rPr>
              <a:t>,  </a:t>
            </a:r>
            <a:r>
              <a:rPr sz="2000" i="1" spc="-10" dirty="0">
                <a:latin typeface="Arial"/>
                <a:cs typeface="Arial"/>
              </a:rPr>
              <a:t>typically defined </a:t>
            </a:r>
            <a:r>
              <a:rPr sz="2000" i="1" spc="-5" dirty="0">
                <a:latin typeface="Arial"/>
                <a:cs typeface="Arial"/>
              </a:rPr>
              <a:t>as so </a:t>
            </a:r>
            <a:r>
              <a:rPr sz="2000" i="1" spc="-10" dirty="0">
                <a:latin typeface="Arial"/>
                <a:cs typeface="Arial"/>
              </a:rPr>
              <a:t>many </a:t>
            </a:r>
            <a:r>
              <a:rPr sz="2000" i="1" spc="-5" dirty="0">
                <a:latin typeface="Arial"/>
                <a:cs typeface="Arial"/>
              </a:rPr>
              <a:t>bytes from the</a:t>
            </a:r>
            <a:r>
              <a:rPr sz="2000" i="1" spc="9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beginning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Why is the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current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position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important</a:t>
            </a:r>
            <a:r>
              <a:rPr sz="2000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?</a:t>
            </a:r>
            <a:endParaRPr lang="en-US" sz="2000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u="sng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current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position is where any file action (a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 the</a:t>
            </a:r>
            <a:r>
              <a:rPr sz="2000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 a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write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the file)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will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take</a:t>
            </a:r>
            <a:r>
              <a:rPr sz="2000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place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20659" cy="49494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Binary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 smtClean="0">
                <a:latin typeface="Arial"/>
                <a:cs typeface="Arial"/>
              </a:rPr>
              <a:t>Search</a:t>
            </a:r>
            <a:endParaRPr lang="en-US" sz="2000" b="1" spc="-10" dirty="0" smtClean="0">
              <a:latin typeface="Arial"/>
              <a:cs typeface="Arial"/>
            </a:endParaRPr>
          </a:p>
          <a:p>
            <a:endParaRPr lang="en-US" sz="2000" dirty="0" smtClean="0"/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Iterative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until the pointers low and high meet each other.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mid = (low + high)/2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if (x ==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[mid])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return mid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else if (x &gt; A[mid]) // x is on the right side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low = mid + 1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else                       // x is on the left side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high = mid - 1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27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20659" cy="6180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Binary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 smtClean="0">
                <a:latin typeface="Arial"/>
                <a:cs typeface="Arial"/>
              </a:rPr>
              <a:t>Search</a:t>
            </a:r>
            <a:endParaRPr lang="en-US" sz="2000" b="1" spc="-10" dirty="0" smtClean="0">
              <a:latin typeface="Arial"/>
              <a:cs typeface="Arial"/>
            </a:endParaRPr>
          </a:p>
          <a:p>
            <a:endParaRPr lang="en-US" sz="2000" dirty="0" smtClean="0"/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Recursive Method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binarySearch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x, low, high)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if low &gt; high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return False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mid = (low + high) / 2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if x ==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[mid]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return mid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else if x &lt; data[mid]        // x is on the right side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binarySearch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x, mid + 1, high)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else                               // x is on the right side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binarySearch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x, low, mid - 1)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819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20659" cy="4390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US" sz="5400" b="1" spc="-5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US" sz="5400" b="1" spc="-5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5400" b="1" spc="-5" dirty="0" smtClean="0">
                <a:latin typeface="Arial"/>
                <a:cs typeface="Arial"/>
              </a:rPr>
              <a:t>THANK YOU</a:t>
            </a:r>
            <a:endParaRPr lang="en-US" sz="5400" b="1" spc="-10" dirty="0" smtClean="0">
              <a:latin typeface="Arial"/>
              <a:cs typeface="Arial"/>
            </a:endParaRPr>
          </a:p>
          <a:p>
            <a:endParaRPr lang="en-US" sz="2000" dirty="0" smtClean="0"/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02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39380" cy="313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 Operations: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000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Creation of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Opening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Reading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Writing to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Closing a file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000" spc="-5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2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739380" cy="4341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 Operations: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000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Creation of 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file and Opening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FILE </a:t>
            </a:r>
            <a:r>
              <a:rPr lang="en-US" sz="2000" dirty="0"/>
              <a:t>*</a:t>
            </a:r>
            <a:r>
              <a:rPr lang="en-US" sz="2000" dirty="0" err="1"/>
              <a:t>fopen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char *name, </a:t>
            </a:r>
            <a:r>
              <a:rPr lang="en-US" sz="2000" dirty="0" err="1"/>
              <a:t>const</a:t>
            </a:r>
            <a:r>
              <a:rPr lang="en-US" sz="2000" dirty="0"/>
              <a:t> char *mode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Example:</a:t>
            </a:r>
          </a:p>
          <a:p>
            <a:r>
              <a:rPr lang="en-US" sz="2000" dirty="0" smtClean="0"/>
              <a:t>	FILE </a:t>
            </a:r>
            <a:r>
              <a:rPr lang="en-US" sz="2000" dirty="0" err="1" smtClean="0"/>
              <a:t>fp</a:t>
            </a:r>
            <a:r>
              <a:rPr lang="en-US" sz="2000" dirty="0" smtClean="0"/>
              <a:t>=</a:t>
            </a:r>
            <a:r>
              <a:rPr lang="en-US" sz="2000" dirty="0" err="1" smtClean="0"/>
              <a:t>fopen</a:t>
            </a:r>
            <a:r>
              <a:rPr lang="en-US" sz="2000" dirty="0" smtClean="0"/>
              <a:t>(“</a:t>
            </a:r>
            <a:r>
              <a:rPr lang="en-US" sz="2000" dirty="0" err="1" smtClean="0"/>
              <a:t>abc.txt”,”r</a:t>
            </a:r>
            <a:r>
              <a:rPr lang="en-US" sz="2000" dirty="0" smtClean="0"/>
              <a:t>”);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2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67715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of the most commonly used modes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opening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creating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r </a:t>
            </a:r>
            <a:r>
              <a:rPr sz="2400" dirty="0">
                <a:latin typeface="Arial"/>
                <a:cs typeface="Arial"/>
              </a:rPr>
              <a:t>: opens a </a:t>
            </a:r>
            <a:r>
              <a:rPr sz="2400" spc="-10" dirty="0">
                <a:latin typeface="Arial"/>
                <a:cs typeface="Arial"/>
              </a:rPr>
              <a:t>text </a:t>
            </a:r>
            <a:r>
              <a:rPr sz="2400" dirty="0">
                <a:latin typeface="Arial"/>
                <a:cs typeface="Arial"/>
              </a:rPr>
              <a:t>file in reading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w </a:t>
            </a:r>
            <a:r>
              <a:rPr sz="2400" dirty="0">
                <a:latin typeface="Arial"/>
                <a:cs typeface="Arial"/>
              </a:rPr>
              <a:t>: opens or creates </a:t>
            </a:r>
            <a:r>
              <a:rPr sz="2400" spc="-5" dirty="0">
                <a:latin typeface="Arial"/>
                <a:cs typeface="Arial"/>
              </a:rPr>
              <a:t>a text </a:t>
            </a:r>
            <a:r>
              <a:rPr sz="2400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writing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: opens a </a:t>
            </a:r>
            <a:r>
              <a:rPr sz="2400" spc="-5" dirty="0">
                <a:latin typeface="Arial"/>
                <a:cs typeface="Arial"/>
              </a:rPr>
              <a:t>text </a:t>
            </a:r>
            <a:r>
              <a:rPr sz="2400" dirty="0">
                <a:latin typeface="Arial"/>
                <a:cs typeface="Arial"/>
              </a:rPr>
              <a:t>file in append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r+ </a:t>
            </a:r>
            <a:r>
              <a:rPr sz="2400" dirty="0">
                <a:latin typeface="Arial"/>
                <a:cs typeface="Arial"/>
              </a:rPr>
              <a:t>: opens </a:t>
            </a:r>
            <a:r>
              <a:rPr sz="2400" spc="-5" dirty="0">
                <a:latin typeface="Arial"/>
                <a:cs typeface="Arial"/>
              </a:rPr>
              <a:t>a text </a:t>
            </a:r>
            <a:r>
              <a:rPr sz="2400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both reading and </a:t>
            </a:r>
            <a:r>
              <a:rPr sz="2400" spc="-10" dirty="0">
                <a:latin typeface="Arial"/>
                <a:cs typeface="Arial"/>
              </a:rPr>
              <a:t>writing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The file </a:t>
            </a:r>
            <a:r>
              <a:rPr sz="2400" b="1" dirty="0">
                <a:latin typeface="Arial"/>
                <a:cs typeface="Arial"/>
              </a:rPr>
              <a:t>must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exist</a:t>
            </a:r>
            <a:r>
              <a:rPr sz="2400" spc="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25" dirty="0">
                <a:latin typeface="Arial"/>
                <a:cs typeface="Arial"/>
              </a:rPr>
              <a:t>w+ </a:t>
            </a:r>
            <a:r>
              <a:rPr sz="2400" dirty="0">
                <a:latin typeface="Arial"/>
                <a:cs typeface="Arial"/>
              </a:rPr>
              <a:t>: opens </a:t>
            </a:r>
            <a:r>
              <a:rPr sz="2400" spc="-5" dirty="0">
                <a:latin typeface="Arial"/>
                <a:cs typeface="Arial"/>
              </a:rPr>
              <a:t>a text </a:t>
            </a:r>
            <a:r>
              <a:rPr sz="2400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both reading and </a:t>
            </a:r>
            <a:r>
              <a:rPr sz="2400" spc="-10" dirty="0">
                <a:latin typeface="Arial"/>
                <a:cs typeface="Arial"/>
              </a:rPr>
              <a:t>writing </a:t>
            </a:r>
            <a:r>
              <a:rPr sz="2400" dirty="0">
                <a:latin typeface="Arial"/>
                <a:cs typeface="Arial"/>
              </a:rPr>
              <a:t>mode.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file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exists,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it's truncated first before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overwriting</a:t>
            </a:r>
            <a:r>
              <a:rPr sz="2400" spc="-5" dirty="0">
                <a:latin typeface="Arial"/>
                <a:cs typeface="Arial"/>
              </a:rPr>
              <a:t>. </a:t>
            </a:r>
            <a:r>
              <a:rPr sz="2400" dirty="0">
                <a:latin typeface="Arial"/>
                <a:cs typeface="Arial"/>
              </a:rPr>
              <a:t>Any  old data </a:t>
            </a:r>
            <a:r>
              <a:rPr sz="2400" spc="-1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be lost.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 the file doesn't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exist, a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 file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will 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created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34734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a+ </a:t>
            </a:r>
            <a:r>
              <a:rPr sz="2400" dirty="0">
                <a:latin typeface="Arial"/>
                <a:cs typeface="Arial"/>
              </a:rPr>
              <a:t>: opens </a:t>
            </a:r>
            <a:r>
              <a:rPr sz="2400" spc="-5" dirty="0">
                <a:latin typeface="Arial"/>
                <a:cs typeface="Arial"/>
              </a:rPr>
              <a:t>a text </a:t>
            </a:r>
            <a:r>
              <a:rPr sz="2400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both reading and appending  mode. New data is appended at the end of the file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does not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overwrite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existing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2406"/>
            <a:ext cx="7826375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rb </a:t>
            </a:r>
            <a:r>
              <a:rPr sz="2400" dirty="0">
                <a:latin typeface="Arial"/>
                <a:cs typeface="Arial"/>
              </a:rPr>
              <a:t>: opens a binary file in reading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25" dirty="0">
                <a:latin typeface="Arial"/>
                <a:cs typeface="Arial"/>
              </a:rPr>
              <a:t>wb </a:t>
            </a:r>
            <a:r>
              <a:rPr sz="2400" dirty="0">
                <a:latin typeface="Arial"/>
                <a:cs typeface="Arial"/>
              </a:rPr>
              <a:t>: opens or creates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binary file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writing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ab </a:t>
            </a:r>
            <a:r>
              <a:rPr sz="2400" dirty="0">
                <a:latin typeface="Arial"/>
                <a:cs typeface="Arial"/>
              </a:rPr>
              <a:t>: opens a binary file in append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rb+ </a:t>
            </a:r>
            <a:r>
              <a:rPr sz="2400" dirty="0">
                <a:latin typeface="Arial"/>
                <a:cs typeface="Arial"/>
              </a:rPr>
              <a:t>: opens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binary file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both reading and </a:t>
            </a:r>
            <a:r>
              <a:rPr sz="2400" spc="-10" dirty="0">
                <a:latin typeface="Arial"/>
                <a:cs typeface="Arial"/>
              </a:rPr>
              <a:t>writing </a:t>
            </a:r>
            <a:r>
              <a:rPr sz="2400" dirty="0">
                <a:latin typeface="Arial"/>
                <a:cs typeface="Arial"/>
              </a:rPr>
              <a:t>mode,  and the </a:t>
            </a:r>
            <a:r>
              <a:rPr sz="2400" spc="-5" dirty="0">
                <a:latin typeface="Arial"/>
                <a:cs typeface="Arial"/>
              </a:rPr>
              <a:t>original </a:t>
            </a:r>
            <a:r>
              <a:rPr sz="2400" dirty="0">
                <a:latin typeface="Arial"/>
                <a:cs typeface="Arial"/>
              </a:rPr>
              <a:t>content is </a:t>
            </a:r>
            <a:r>
              <a:rPr sz="2400" spc="-10" dirty="0">
                <a:latin typeface="Arial"/>
                <a:cs typeface="Arial"/>
              </a:rPr>
              <a:t>overwritten </a:t>
            </a:r>
            <a:r>
              <a:rPr sz="2400" dirty="0">
                <a:latin typeface="Arial"/>
                <a:cs typeface="Arial"/>
              </a:rPr>
              <a:t>if the file </a:t>
            </a:r>
            <a:r>
              <a:rPr sz="2400" spc="-5" dirty="0">
                <a:latin typeface="Arial"/>
                <a:cs typeface="Arial"/>
              </a:rPr>
              <a:t>exists.  </a:t>
            </a:r>
            <a:r>
              <a:rPr sz="2400" b="1" spc="5" dirty="0">
                <a:latin typeface="Arial"/>
                <a:cs typeface="Arial"/>
              </a:rPr>
              <a:t>wb+</a:t>
            </a:r>
            <a:r>
              <a:rPr sz="2400" spc="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opens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binary file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both reading and </a:t>
            </a:r>
            <a:r>
              <a:rPr sz="2400" spc="-10" dirty="0">
                <a:latin typeface="Arial"/>
                <a:cs typeface="Arial"/>
              </a:rPr>
              <a:t>writing </a:t>
            </a:r>
            <a:r>
              <a:rPr sz="2400" dirty="0">
                <a:latin typeface="Arial"/>
                <a:cs typeface="Arial"/>
              </a:rPr>
              <a:t>mode  and </a:t>
            </a:r>
            <a:r>
              <a:rPr sz="2400" spc="-10" dirty="0">
                <a:latin typeface="Arial"/>
                <a:cs typeface="Arial"/>
              </a:rPr>
              <a:t>works </a:t>
            </a:r>
            <a:r>
              <a:rPr sz="2400" spc="-5" dirty="0">
                <a:latin typeface="Arial"/>
                <a:cs typeface="Arial"/>
              </a:rPr>
              <a:t>similar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20" dirty="0">
                <a:latin typeface="Arial"/>
                <a:cs typeface="Arial"/>
              </a:rPr>
              <a:t>w+ </a:t>
            </a:r>
            <a:r>
              <a:rPr sz="2400" dirty="0">
                <a:latin typeface="Arial"/>
                <a:cs typeface="Arial"/>
              </a:rPr>
              <a:t>mode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binary files.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file  content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deleted first and then new content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added.  </a:t>
            </a:r>
            <a:r>
              <a:rPr sz="2400" b="1" spc="-5" dirty="0">
                <a:latin typeface="Arial"/>
                <a:cs typeface="Arial"/>
              </a:rPr>
              <a:t>ab+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opens a binary file in both </a:t>
            </a:r>
            <a:r>
              <a:rPr sz="2400" spc="-5" dirty="0">
                <a:latin typeface="Arial"/>
                <a:cs typeface="Arial"/>
              </a:rPr>
              <a:t>reading </a:t>
            </a:r>
            <a:r>
              <a:rPr sz="2400" dirty="0">
                <a:latin typeface="Arial"/>
                <a:cs typeface="Arial"/>
              </a:rPr>
              <a:t>and appending  mode and appends data at the end of the file </a:t>
            </a:r>
            <a:r>
              <a:rPr sz="2400" spc="-5" dirty="0">
                <a:latin typeface="Arial"/>
                <a:cs typeface="Arial"/>
              </a:rPr>
              <a:t>without  </a:t>
            </a:r>
            <a:r>
              <a:rPr sz="2400" spc="-10" dirty="0">
                <a:latin typeface="Arial"/>
                <a:cs typeface="Arial"/>
              </a:rPr>
              <a:t>overwriting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existing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44" y="865454"/>
            <a:ext cx="781685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128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Assuming </a:t>
            </a:r>
            <a:r>
              <a:rPr sz="2000" spc="-10" dirty="0">
                <a:latin typeface="Arial"/>
                <a:cs typeface="Arial"/>
              </a:rPr>
              <a:t>the call </a:t>
            </a:r>
            <a:r>
              <a:rPr sz="2000" spc="-5" dirty="0">
                <a:latin typeface="Arial"/>
                <a:cs typeface="Arial"/>
              </a:rPr>
              <a:t>to fopen()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successful,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function </a:t>
            </a:r>
            <a:r>
              <a:rPr sz="2000" b="1" spc="-10" dirty="0">
                <a:latin typeface="Arial"/>
                <a:cs typeface="Arial"/>
              </a:rPr>
              <a:t>returns </a:t>
            </a:r>
            <a:r>
              <a:rPr sz="2000" b="1" spc="-5" dirty="0">
                <a:latin typeface="Arial"/>
                <a:cs typeface="Arial"/>
              </a:rPr>
              <a:t>a  pointer of </a:t>
            </a:r>
            <a:r>
              <a:rPr sz="2000" b="1" spc="-15" dirty="0">
                <a:latin typeface="Arial"/>
                <a:cs typeface="Arial"/>
              </a:rPr>
              <a:t>type </a:t>
            </a:r>
            <a:r>
              <a:rPr sz="2000" b="1" spc="-5" dirty="0">
                <a:latin typeface="Arial"/>
                <a:cs typeface="Arial"/>
              </a:rPr>
              <a:t>FILE* that </a:t>
            </a:r>
            <a:r>
              <a:rPr sz="2000" b="1" spc="-15" dirty="0">
                <a:latin typeface="Arial"/>
                <a:cs typeface="Arial"/>
              </a:rPr>
              <a:t>you </a:t>
            </a:r>
            <a:r>
              <a:rPr sz="2000" b="1" spc="-10" dirty="0">
                <a:latin typeface="Arial"/>
                <a:cs typeface="Arial"/>
              </a:rPr>
              <a:t>can </a:t>
            </a:r>
            <a:r>
              <a:rPr sz="2000" b="1" spc="-5" dirty="0">
                <a:latin typeface="Arial"/>
                <a:cs typeface="Arial"/>
              </a:rPr>
              <a:t>use to </a:t>
            </a:r>
            <a:r>
              <a:rPr sz="2000" b="1" spc="-10" dirty="0">
                <a:latin typeface="Arial"/>
                <a:cs typeface="Arial"/>
              </a:rPr>
              <a:t>reference </a:t>
            </a:r>
            <a:r>
              <a:rPr sz="2000" b="1" spc="-5" dirty="0">
                <a:latin typeface="Arial"/>
                <a:cs typeface="Arial"/>
              </a:rPr>
              <a:t>the file in  further input/output operations using other functions in the  </a:t>
            </a:r>
            <a:r>
              <a:rPr sz="2000" b="1" spc="-10" dirty="0">
                <a:latin typeface="Arial"/>
                <a:cs typeface="Arial"/>
              </a:rPr>
              <a:t>library</a:t>
            </a:r>
            <a:r>
              <a:rPr sz="2000" spc="-10" dirty="0">
                <a:latin typeface="Arial"/>
                <a:cs typeface="Arial"/>
              </a:rPr>
              <a:t>. </a:t>
            </a:r>
            <a:r>
              <a:rPr sz="2000" spc="-5" dirty="0">
                <a:latin typeface="Arial"/>
                <a:cs typeface="Arial"/>
              </a:rPr>
              <a:t>If the file </a:t>
            </a:r>
            <a:r>
              <a:rPr sz="2000" spc="-10" dirty="0">
                <a:latin typeface="Arial"/>
                <a:cs typeface="Arial"/>
              </a:rPr>
              <a:t>cannot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opened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" dirty="0">
                <a:latin typeface="Arial"/>
                <a:cs typeface="Arial"/>
              </a:rPr>
              <a:t>some </a:t>
            </a:r>
            <a:r>
              <a:rPr sz="2000" spc="-5" dirty="0">
                <a:latin typeface="Arial"/>
                <a:cs typeface="Arial"/>
              </a:rPr>
              <a:t>reason, fopen() returns  NULL.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pointer returned </a:t>
            </a:r>
            <a:r>
              <a:rPr sz="2000" spc="-5" dirty="0">
                <a:latin typeface="Arial"/>
                <a:cs typeface="Arial"/>
              </a:rPr>
              <a:t>by fopen()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referred </a:t>
            </a:r>
            <a:r>
              <a:rPr sz="2000" spc="-5" dirty="0">
                <a:latin typeface="Arial"/>
                <a:cs typeface="Arial"/>
              </a:rPr>
              <a:t>to as </a:t>
            </a:r>
            <a:r>
              <a:rPr sz="2000" spc="-10" dirty="0">
                <a:latin typeface="Arial"/>
                <a:cs typeface="Arial"/>
              </a:rPr>
              <a:t>either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i="1" spc="-10" dirty="0">
                <a:latin typeface="Arial"/>
                <a:cs typeface="Arial"/>
              </a:rPr>
              <a:t>file pointer</a:t>
            </a:r>
            <a:r>
              <a:rPr sz="2000" i="1" spc="17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Arial"/>
                <a:cs typeface="Arial"/>
              </a:rPr>
              <a:t>a stream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pointer.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677" y="754379"/>
            <a:ext cx="7829550" cy="405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call </a:t>
            </a:r>
            <a:r>
              <a:rPr sz="2000" spc="-5" dirty="0">
                <a:latin typeface="Arial"/>
                <a:cs typeface="Arial"/>
              </a:rPr>
              <a:t>to fopen() </a:t>
            </a:r>
            <a:r>
              <a:rPr sz="2000" spc="-10" dirty="0">
                <a:latin typeface="Arial"/>
                <a:cs typeface="Arial"/>
              </a:rPr>
              <a:t>does </a:t>
            </a:r>
            <a:r>
              <a:rPr sz="2000" spc="-15" dirty="0">
                <a:latin typeface="Arial"/>
                <a:cs typeface="Arial"/>
              </a:rPr>
              <a:t>two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things</a:t>
            </a:r>
            <a:r>
              <a:rPr sz="2000" spc="-10" dirty="0" smtClean="0">
                <a:latin typeface="Arial"/>
                <a:cs typeface="Arial"/>
              </a:rPr>
              <a:t>:</a:t>
            </a:r>
            <a:endParaRPr lang="en-US" sz="2000" spc="-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000" spc="-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creates a file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pointer—an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address—that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identifies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specific file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 a disk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argument </a:t>
            </a:r>
            <a:r>
              <a:rPr sz="2000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 </a:t>
            </a:r>
            <a:r>
              <a:rPr sz="2000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supply, </a:t>
            </a:r>
            <a:endParaRPr lang="en-US" sz="2000" spc="-40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determines </a:t>
            </a:r>
            <a:r>
              <a:rPr sz="2000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what 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 do </a:t>
            </a:r>
            <a:r>
              <a:rPr sz="2000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2000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that</a:t>
            </a:r>
            <a:r>
              <a:rPr sz="2000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 marR="15875">
              <a:lnSpc>
                <a:spcPct val="100000"/>
              </a:lnSpc>
            </a:pPr>
            <a:endParaRPr lang="en-US" sz="2000" spc="10" dirty="0" smtClean="0">
              <a:latin typeface="Arial"/>
              <a:cs typeface="Arial"/>
            </a:endParaRPr>
          </a:p>
          <a:p>
            <a:pPr marL="12700" marR="15875">
              <a:lnSpc>
                <a:spcPct val="100000"/>
              </a:lnSpc>
            </a:pPr>
            <a:r>
              <a:rPr sz="2000" spc="10" dirty="0" smtClean="0">
                <a:latin typeface="Arial"/>
                <a:cs typeface="Arial"/>
              </a:rPr>
              <a:t>When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want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several files </a:t>
            </a:r>
            <a:r>
              <a:rPr sz="2000" spc="-10" dirty="0">
                <a:latin typeface="Arial"/>
                <a:cs typeface="Arial"/>
              </a:rPr>
              <a:t>open </a:t>
            </a:r>
            <a:r>
              <a:rPr sz="2000" spc="-5" dirty="0">
                <a:latin typeface="Arial"/>
                <a:cs typeface="Arial"/>
              </a:rPr>
              <a:t>at once, </a:t>
            </a:r>
            <a:r>
              <a:rPr sz="2000" spc="-10" dirty="0">
                <a:latin typeface="Arial"/>
                <a:cs typeface="Arial"/>
              </a:rPr>
              <a:t>they </a:t>
            </a:r>
            <a:r>
              <a:rPr sz="2000" spc="5" dirty="0">
                <a:latin typeface="Arial"/>
                <a:cs typeface="Arial"/>
              </a:rPr>
              <a:t>must </a:t>
            </a:r>
            <a:r>
              <a:rPr sz="2000" spc="-5" dirty="0">
                <a:latin typeface="Arial"/>
                <a:cs typeface="Arial"/>
              </a:rPr>
              <a:t>each 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10" dirty="0">
                <a:latin typeface="Arial"/>
                <a:cs typeface="Arial"/>
              </a:rPr>
              <a:t>their </a:t>
            </a:r>
            <a:r>
              <a:rPr sz="2000" spc="-20" dirty="0">
                <a:latin typeface="Arial"/>
                <a:cs typeface="Arial"/>
              </a:rPr>
              <a:t>own </a:t>
            </a:r>
            <a:r>
              <a:rPr sz="2000" spc="-5" dirty="0">
                <a:latin typeface="Arial"/>
                <a:cs typeface="Arial"/>
              </a:rPr>
              <a:t>file </a:t>
            </a:r>
            <a:r>
              <a:rPr sz="2000" spc="-10" dirty="0">
                <a:latin typeface="Arial"/>
                <a:cs typeface="Arial"/>
              </a:rPr>
              <a:t>pointer variable, and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open </a:t>
            </a:r>
            <a:r>
              <a:rPr sz="2000" spc="-5" dirty="0">
                <a:latin typeface="Arial"/>
                <a:cs typeface="Arial"/>
              </a:rPr>
              <a:t>each </a:t>
            </a:r>
            <a:r>
              <a:rPr sz="2000" spc="-10" dirty="0">
                <a:latin typeface="Arial"/>
                <a:cs typeface="Arial"/>
              </a:rPr>
              <a:t>of them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a  separate </a:t>
            </a:r>
            <a:r>
              <a:rPr sz="2000" spc="-10" dirty="0">
                <a:latin typeface="Arial"/>
                <a:cs typeface="Arial"/>
              </a:rPr>
              <a:t>call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fopen().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2492</Words>
  <Application>Microsoft Office PowerPoint</Application>
  <PresentationFormat>On-screen Show (4:3)</PresentationFormat>
  <Paragraphs>306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Garamond</vt:lpstr>
      <vt:lpstr>Arial</vt:lpstr>
      <vt:lpstr>Droid Sans Mono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from a Text File The fgetc() takes a file pointer as its only argument and returns the  character read as type int. The typical use of fgetc() is illustrated by  the following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MSANAND</dc:creator>
  <cp:lastModifiedBy>USER</cp:lastModifiedBy>
  <cp:revision>8</cp:revision>
  <dcterms:created xsi:type="dcterms:W3CDTF">2020-03-22T23:03:11Z</dcterms:created>
  <dcterms:modified xsi:type="dcterms:W3CDTF">2020-04-13T04:45:35Z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2020-03-22T00:00:00Z</vt:filetime>
  </property>
</Properties>
</file>