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7" r:id="rId2"/>
    <p:sldId id="258" r:id="rId3"/>
    <p:sldId id="259" r:id="rId4"/>
    <p:sldId id="256" r:id="rId5"/>
    <p:sldId id="260" r:id="rId6"/>
    <p:sldId id="261" r:id="rId7"/>
    <p:sldId id="269" r:id="rId8"/>
    <p:sldId id="263" r:id="rId9"/>
    <p:sldId id="265" r:id="rId10"/>
    <p:sldId id="266" r:id="rId11"/>
    <p:sldId id="270" r:id="rId12"/>
    <p:sldId id="267" r:id="rId13"/>
    <p:sldId id="268" r:id="rId14"/>
    <p:sldId id="271" r:id="rId15"/>
    <p:sldId id="272"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102" y="8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C645D7E-C20F-4C30-B5D8-B1132F940848}" type="datetimeFigureOut">
              <a:rPr lang="en-IN" smtClean="0"/>
              <a:t>12-04-2020</a:t>
            </a:fld>
            <a:endParaRPr lang="en-I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8A612E29-9DCC-4B2E-BD4B-F6F6310969EA}" type="slidenum">
              <a:rPr lang="en-IN" smtClean="0"/>
              <a:t>‹#›</a:t>
            </a:fld>
            <a:endParaRPr lang="en-IN"/>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76578087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645D7E-C20F-4C30-B5D8-B1132F940848}" type="datetimeFigureOut">
              <a:rPr lang="en-IN" smtClean="0"/>
              <a:t>12-04-2020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612E29-9DCC-4B2E-BD4B-F6F6310969EA}" type="slidenum">
              <a:rPr lang="en-IN" smtClean="0"/>
              <a:t>‹#›</a:t>
            </a:fld>
            <a:endParaRPr lang="en-IN"/>
          </a:p>
        </p:txBody>
      </p:sp>
    </p:spTree>
    <p:extLst>
      <p:ext uri="{BB962C8B-B14F-4D97-AF65-F5344CB8AC3E}">
        <p14:creationId xmlns:p14="http://schemas.microsoft.com/office/powerpoint/2010/main" val="1423395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645D7E-C20F-4C30-B5D8-B1132F940848}" type="datetimeFigureOut">
              <a:rPr lang="en-IN" smtClean="0"/>
              <a:t>12-04-2020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612E29-9DCC-4B2E-BD4B-F6F6310969EA}" type="slidenum">
              <a:rPr lang="en-IN" smtClean="0"/>
              <a:t>‹#›</a:t>
            </a:fld>
            <a:endParaRPr lang="en-IN"/>
          </a:p>
        </p:txBody>
      </p:sp>
    </p:spTree>
    <p:extLst>
      <p:ext uri="{BB962C8B-B14F-4D97-AF65-F5344CB8AC3E}">
        <p14:creationId xmlns:p14="http://schemas.microsoft.com/office/powerpoint/2010/main" val="872952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645D7E-C20F-4C30-B5D8-B1132F940848}" type="datetimeFigureOut">
              <a:rPr lang="en-IN" smtClean="0"/>
              <a:t>12-04-2020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612E29-9DCC-4B2E-BD4B-F6F6310969EA}" type="slidenum">
              <a:rPr lang="en-IN" smtClean="0"/>
              <a:t>‹#›</a:t>
            </a:fld>
            <a:endParaRPr lang="en-IN"/>
          </a:p>
        </p:txBody>
      </p:sp>
    </p:spTree>
    <p:extLst>
      <p:ext uri="{BB962C8B-B14F-4D97-AF65-F5344CB8AC3E}">
        <p14:creationId xmlns:p14="http://schemas.microsoft.com/office/powerpoint/2010/main" val="1473169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C645D7E-C20F-4C30-B5D8-B1132F940848}" type="datetimeFigureOut">
              <a:rPr lang="en-IN" smtClean="0"/>
              <a:t>12-04-2020</a:t>
            </a:fld>
            <a:endParaRPr lang="en-I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8A612E29-9DCC-4B2E-BD4B-F6F6310969EA}" type="slidenum">
              <a:rPr lang="en-IN" smtClean="0"/>
              <a:t>‹#›</a:t>
            </a:fld>
            <a:endParaRPr lang="en-IN"/>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90690504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645D7E-C20F-4C30-B5D8-B1132F940848}" type="datetimeFigureOut">
              <a:rPr lang="en-IN" smtClean="0"/>
              <a:t>12-04-2020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612E29-9DCC-4B2E-BD4B-F6F6310969EA}" type="slidenum">
              <a:rPr lang="en-IN" smtClean="0"/>
              <a:t>‹#›</a:t>
            </a:fld>
            <a:endParaRPr lang="en-IN"/>
          </a:p>
        </p:txBody>
      </p:sp>
    </p:spTree>
    <p:extLst>
      <p:ext uri="{BB962C8B-B14F-4D97-AF65-F5344CB8AC3E}">
        <p14:creationId xmlns:p14="http://schemas.microsoft.com/office/powerpoint/2010/main" val="829055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645D7E-C20F-4C30-B5D8-B1132F940848}" type="datetimeFigureOut">
              <a:rPr lang="en-IN" smtClean="0"/>
              <a:t>12-04-2020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612E29-9DCC-4B2E-BD4B-F6F6310969EA}" type="slidenum">
              <a:rPr lang="en-IN" smtClean="0"/>
              <a:t>‹#›</a:t>
            </a:fld>
            <a:endParaRPr lang="en-IN"/>
          </a:p>
        </p:txBody>
      </p:sp>
    </p:spTree>
    <p:extLst>
      <p:ext uri="{BB962C8B-B14F-4D97-AF65-F5344CB8AC3E}">
        <p14:creationId xmlns:p14="http://schemas.microsoft.com/office/powerpoint/2010/main" val="377331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645D7E-C20F-4C30-B5D8-B1132F940848}" type="datetimeFigureOut">
              <a:rPr lang="en-IN" smtClean="0"/>
              <a:t>12-04-2020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612E29-9DCC-4B2E-BD4B-F6F6310969EA}" type="slidenum">
              <a:rPr lang="en-IN" smtClean="0"/>
              <a:t>‹#›</a:t>
            </a:fld>
            <a:endParaRPr lang="en-IN"/>
          </a:p>
        </p:txBody>
      </p:sp>
    </p:spTree>
    <p:extLst>
      <p:ext uri="{BB962C8B-B14F-4D97-AF65-F5344CB8AC3E}">
        <p14:creationId xmlns:p14="http://schemas.microsoft.com/office/powerpoint/2010/main" val="126240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45D7E-C20F-4C30-B5D8-B1132F940848}" type="datetimeFigureOut">
              <a:rPr lang="en-IN" smtClean="0"/>
              <a:t>12-04-2020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612E29-9DCC-4B2E-BD4B-F6F6310969EA}" type="slidenum">
              <a:rPr lang="en-IN" smtClean="0"/>
              <a:t>‹#›</a:t>
            </a:fld>
            <a:endParaRPr lang="en-IN"/>
          </a:p>
        </p:txBody>
      </p:sp>
    </p:spTree>
    <p:extLst>
      <p:ext uri="{BB962C8B-B14F-4D97-AF65-F5344CB8AC3E}">
        <p14:creationId xmlns:p14="http://schemas.microsoft.com/office/powerpoint/2010/main" val="2685300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C645D7E-C20F-4C30-B5D8-B1132F940848}" type="datetimeFigureOut">
              <a:rPr lang="en-IN" smtClean="0"/>
              <a:t>12-04-2020</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A612E29-9DCC-4B2E-BD4B-F6F6310969EA}"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4691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C645D7E-C20F-4C30-B5D8-B1132F940848}" type="datetimeFigureOut">
              <a:rPr lang="en-IN" smtClean="0"/>
              <a:t>12-04-2020</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A612E29-9DCC-4B2E-BD4B-F6F6310969EA}"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10096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C645D7E-C20F-4C30-B5D8-B1132F940848}" type="datetimeFigureOut">
              <a:rPr lang="en-IN" smtClean="0"/>
              <a:t>12-04-2020</a:t>
            </a:fld>
            <a:endParaRPr lang="en-I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8A612E29-9DCC-4B2E-BD4B-F6F6310969EA}" type="slidenum">
              <a:rPr lang="en-IN" smtClean="0"/>
              <a:t>‹#›</a:t>
            </a:fld>
            <a:endParaRPr lang="en-IN"/>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8904201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D5233-3B14-4D3D-9D22-C47A07167BD2}"/>
              </a:ext>
            </a:extLst>
          </p:cNvPr>
          <p:cNvSpPr>
            <a:spLocks noGrp="1"/>
          </p:cNvSpPr>
          <p:nvPr>
            <p:ph type="ctrTitle"/>
          </p:nvPr>
        </p:nvSpPr>
        <p:spPr/>
        <p:txBody>
          <a:bodyPr/>
          <a:lstStyle/>
          <a:p>
            <a:r>
              <a:rPr lang="en-US" dirty="0"/>
              <a:t>Unit 4</a:t>
            </a:r>
            <a:endParaRPr lang="en-IN" dirty="0"/>
          </a:p>
        </p:txBody>
      </p:sp>
      <p:sp>
        <p:nvSpPr>
          <p:cNvPr id="3" name="Subtitle 2">
            <a:extLst>
              <a:ext uri="{FF2B5EF4-FFF2-40B4-BE49-F238E27FC236}">
                <a16:creationId xmlns:a16="http://schemas.microsoft.com/office/drawing/2014/main" id="{65A1551F-E92D-4949-912A-76C9BF646645}"/>
              </a:ext>
            </a:extLst>
          </p:cNvPr>
          <p:cNvSpPr>
            <a:spLocks noGrp="1"/>
          </p:cNvSpPr>
          <p:nvPr>
            <p:ph type="subTitle" idx="1"/>
          </p:nvPr>
        </p:nvSpPr>
        <p:spPr/>
        <p:txBody>
          <a:bodyPr>
            <a:normAutofit/>
          </a:bodyPr>
          <a:lstStyle/>
          <a:p>
            <a:r>
              <a:rPr lang="en-IN" sz="3600" b="1" dirty="0">
                <a:latin typeface="Times New Roman" panose="02020603050405020304" pitchFamily="18" charset="0"/>
                <a:cs typeface="Times New Roman" panose="02020603050405020304" pitchFamily="18" charset="0"/>
              </a:rPr>
              <a:t>Sorting, File handling</a:t>
            </a:r>
          </a:p>
        </p:txBody>
      </p:sp>
    </p:spTree>
    <p:extLst>
      <p:ext uri="{BB962C8B-B14F-4D97-AF65-F5344CB8AC3E}">
        <p14:creationId xmlns:p14="http://schemas.microsoft.com/office/powerpoint/2010/main" val="2648375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25FAA-6DE9-420A-8987-166D209C3D39}"/>
              </a:ext>
            </a:extLst>
          </p:cNvPr>
          <p:cNvSpPr>
            <a:spLocks noGrp="1"/>
          </p:cNvSpPr>
          <p:nvPr>
            <p:ph type="title"/>
          </p:nvPr>
        </p:nvSpPr>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CC9110A8-A388-4D32-AFAF-903B26EC9350}"/>
              </a:ext>
            </a:extLst>
          </p:cNvPr>
          <p:cNvSpPr>
            <a:spLocks noGrp="1"/>
          </p:cNvSpPr>
          <p:nvPr>
            <p:ph idx="1"/>
          </p:nvPr>
        </p:nvSpPr>
        <p:spPr/>
        <p:txBody>
          <a:bodyPr>
            <a:normAutofit/>
          </a:bodyPr>
          <a:lstStyle/>
          <a:p>
            <a:r>
              <a:rPr lang="en-IN" sz="3200" b="1" dirty="0">
                <a:latin typeface="Times New Roman" panose="02020603050405020304" pitchFamily="18" charset="0"/>
                <a:cs typeface="Times New Roman" panose="02020603050405020304" pitchFamily="18" charset="0"/>
              </a:rPr>
              <a:t>FILE *</a:t>
            </a:r>
            <a:r>
              <a:rPr lang="en-IN" sz="3200" b="1" dirty="0" err="1">
                <a:latin typeface="Times New Roman" panose="02020603050405020304" pitchFamily="18" charset="0"/>
                <a:cs typeface="Times New Roman" panose="02020603050405020304" pitchFamily="18" charset="0"/>
              </a:rPr>
              <a:t>fopen</a:t>
            </a:r>
            <a:r>
              <a:rPr lang="en-IN" sz="3200" b="1" dirty="0">
                <a:latin typeface="Times New Roman" panose="02020603050405020304" pitchFamily="18" charset="0"/>
                <a:cs typeface="Times New Roman" panose="02020603050405020304" pitchFamily="18" charset="0"/>
              </a:rPr>
              <a:t>(</a:t>
            </a:r>
            <a:r>
              <a:rPr lang="en-IN" sz="3200" b="1" dirty="0" err="1">
                <a:latin typeface="Times New Roman" panose="02020603050405020304" pitchFamily="18" charset="0"/>
                <a:cs typeface="Times New Roman" panose="02020603050405020304" pitchFamily="18" charset="0"/>
              </a:rPr>
              <a:t>const</a:t>
            </a:r>
            <a:r>
              <a:rPr lang="en-IN" sz="3200" b="1" dirty="0">
                <a:latin typeface="Times New Roman" panose="02020603050405020304" pitchFamily="18" charset="0"/>
                <a:cs typeface="Times New Roman" panose="02020603050405020304" pitchFamily="18" charset="0"/>
              </a:rPr>
              <a:t> char *name, </a:t>
            </a:r>
            <a:r>
              <a:rPr lang="en-IN" sz="3200" b="1" dirty="0" err="1">
                <a:latin typeface="Times New Roman" panose="02020603050405020304" pitchFamily="18" charset="0"/>
                <a:cs typeface="Times New Roman" panose="02020603050405020304" pitchFamily="18" charset="0"/>
              </a:rPr>
              <a:t>const</a:t>
            </a:r>
            <a:r>
              <a:rPr lang="en-IN" sz="3200" b="1" dirty="0">
                <a:latin typeface="Times New Roman" panose="02020603050405020304" pitchFamily="18" charset="0"/>
                <a:cs typeface="Times New Roman" panose="02020603050405020304" pitchFamily="18" charset="0"/>
              </a:rPr>
              <a:t> char *mode);</a:t>
            </a:r>
          </a:p>
          <a:p>
            <a:r>
              <a:rPr lang="en-IN" sz="3200" dirty="0">
                <a:latin typeface="Times New Roman" panose="02020603050405020304" pitchFamily="18" charset="0"/>
                <a:cs typeface="Times New Roman" panose="02020603050405020304" pitchFamily="18" charset="0"/>
              </a:rPr>
              <a:t>In the Prototype the first argument specify Actual file name, mode refers to operation that will be performed on the file.</a:t>
            </a:r>
          </a:p>
          <a:p>
            <a:r>
              <a:rPr lang="en-IN" sz="2800" dirty="0">
                <a:latin typeface="Times New Roman" panose="02020603050405020304" pitchFamily="18" charset="0"/>
                <a:cs typeface="Times New Roman" panose="02020603050405020304" pitchFamily="18" charset="0"/>
              </a:rPr>
              <a:t>Before performing any file operation we need to open. the file</a:t>
            </a:r>
          </a:p>
        </p:txBody>
      </p:sp>
    </p:spTree>
    <p:extLst>
      <p:ext uri="{BB962C8B-B14F-4D97-AF65-F5344CB8AC3E}">
        <p14:creationId xmlns:p14="http://schemas.microsoft.com/office/powerpoint/2010/main" val="42829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ADC08B-CD54-43D9-A5F7-5E5EBC291194}"/>
              </a:ext>
            </a:extLst>
          </p:cNvPr>
          <p:cNvSpPr>
            <a:spLocks noGrp="1"/>
          </p:cNvSpPr>
          <p:nvPr>
            <p:ph idx="1"/>
          </p:nvPr>
        </p:nvSpPr>
        <p:spPr>
          <a:xfrm>
            <a:off x="1371600" y="749507"/>
            <a:ext cx="10110866" cy="5561351"/>
          </a:xfrm>
        </p:spPr>
        <p:txBody>
          <a:bodyPr>
            <a:normAutofit lnSpcReduction="10000"/>
          </a:bodyPr>
          <a:lstStyle/>
          <a:p>
            <a:r>
              <a:rPr lang="en-US" sz="2800" dirty="0" err="1">
                <a:latin typeface="Times New Roman" panose="02020603050405020304" pitchFamily="18" charset="0"/>
                <a:cs typeface="Times New Roman" panose="02020603050405020304" pitchFamily="18" charset="0"/>
              </a:rPr>
              <a:t>Code:for</a:t>
            </a:r>
            <a:r>
              <a:rPr lang="en-US" sz="2800" dirty="0">
                <a:latin typeface="Times New Roman" panose="02020603050405020304" pitchFamily="18" charset="0"/>
                <a:cs typeface="Times New Roman" panose="02020603050405020304" pitchFamily="18" charset="0"/>
              </a:rPr>
              <a:t> creating a new file:</a:t>
            </a:r>
          </a:p>
          <a:p>
            <a:r>
              <a:rPr lang="en-US" sz="2800" dirty="0">
                <a:latin typeface="Times New Roman" panose="02020603050405020304" pitchFamily="18" charset="0"/>
                <a:cs typeface="Times New Roman" panose="02020603050405020304" pitchFamily="18" charset="0"/>
              </a:rPr>
              <a:t>#include&lt;</a:t>
            </a:r>
            <a:r>
              <a:rPr lang="en-US" sz="2800" dirty="0" err="1">
                <a:latin typeface="Times New Roman" panose="02020603050405020304" pitchFamily="18" charset="0"/>
                <a:cs typeface="Times New Roman" panose="02020603050405020304" pitchFamily="18" charset="0"/>
              </a:rPr>
              <a:t>stdio.h</a:t>
            </a:r>
            <a:r>
              <a:rPr lang="en-US" sz="2800" dirty="0">
                <a:latin typeface="Times New Roman" panose="02020603050405020304" pitchFamily="18" charset="0"/>
                <a:cs typeface="Times New Roman" panose="02020603050405020304" pitchFamily="18" charset="0"/>
              </a:rPr>
              <a:t>&gt;</a:t>
            </a:r>
          </a:p>
          <a:p>
            <a:r>
              <a:rPr lang="en-US" sz="2800" dirty="0">
                <a:latin typeface="Times New Roman" panose="02020603050405020304" pitchFamily="18" charset="0"/>
                <a:cs typeface="Times New Roman" panose="02020603050405020304" pitchFamily="18" charset="0"/>
              </a:rPr>
              <a:t>int main()</a:t>
            </a:r>
          </a:p>
          <a:p>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FILE *</a:t>
            </a:r>
            <a:r>
              <a:rPr lang="en-US" sz="2800" dirty="0" err="1">
                <a:latin typeface="Times New Roman" panose="02020603050405020304" pitchFamily="18" charset="0"/>
                <a:cs typeface="Times New Roman" panose="02020603050405020304" pitchFamily="18" charset="0"/>
              </a:rPr>
              <a:t>fp</a:t>
            </a:r>
            <a:r>
              <a:rPr lang="en-US" sz="2800" dirty="0">
                <a:latin typeface="Times New Roman" panose="02020603050405020304" pitchFamily="18" charset="0"/>
                <a:cs typeface="Times New Roman" panose="02020603050405020304" pitchFamily="18" charset="0"/>
              </a:rPr>
              <a:t>;</a:t>
            </a:r>
          </a:p>
          <a:p>
            <a:r>
              <a:rPr lang="en-US" sz="2800" dirty="0" err="1">
                <a:latin typeface="Times New Roman" panose="02020603050405020304" pitchFamily="18" charset="0"/>
                <a:cs typeface="Times New Roman" panose="02020603050405020304" pitchFamily="18" charset="0"/>
              </a:rPr>
              <a:t>fp</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fopen</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two.txt","w</a:t>
            </a:r>
            <a:r>
              <a:rPr lang="en-US" sz="2800" dirty="0">
                <a:latin typeface="Times New Roman" panose="02020603050405020304" pitchFamily="18" charset="0"/>
                <a:cs typeface="Times New Roman" panose="02020603050405020304" pitchFamily="18" charset="0"/>
              </a:rPr>
              <a:t>"); //new file will be created with writing mode</a:t>
            </a:r>
          </a:p>
          <a:p>
            <a:r>
              <a:rPr lang="en-US" sz="2800" dirty="0" err="1">
                <a:latin typeface="Times New Roman" panose="02020603050405020304" pitchFamily="18" charset="0"/>
                <a:cs typeface="Times New Roman" panose="02020603050405020304" pitchFamily="18" charset="0"/>
              </a:rPr>
              <a:t>printf</a:t>
            </a:r>
            <a:r>
              <a:rPr lang="en-US" sz="2800" dirty="0">
                <a:latin typeface="Times New Roman" panose="02020603050405020304" pitchFamily="18" charset="0"/>
                <a:cs typeface="Times New Roman" panose="02020603050405020304" pitchFamily="18" charset="0"/>
              </a:rPr>
              <a:t>(“%p”,</a:t>
            </a:r>
            <a:r>
              <a:rPr lang="en-US" sz="2800" dirty="0" err="1">
                <a:latin typeface="Times New Roman" panose="02020603050405020304" pitchFamily="18" charset="0"/>
                <a:cs typeface="Times New Roman" panose="02020603050405020304" pitchFamily="18" charset="0"/>
              </a:rPr>
              <a:t>fp</a:t>
            </a:r>
            <a:r>
              <a:rPr lang="en-US" sz="2800" dirty="0">
                <a:latin typeface="Times New Roman" panose="02020603050405020304" pitchFamily="18" charset="0"/>
                <a:cs typeface="Times New Roman" panose="02020603050405020304" pitchFamily="18" charset="0"/>
              </a:rPr>
              <a:t>); </a:t>
            </a:r>
          </a:p>
          <a:p>
            <a:r>
              <a:rPr lang="en-US" sz="2800" dirty="0" err="1">
                <a:latin typeface="Times New Roman" panose="02020603050405020304" pitchFamily="18" charset="0"/>
                <a:cs typeface="Times New Roman" panose="02020603050405020304" pitchFamily="18" charset="0"/>
              </a:rPr>
              <a:t>fclose</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fp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releses</a:t>
            </a:r>
            <a:r>
              <a:rPr lang="en-US" sz="2800" dirty="0">
                <a:latin typeface="Times New Roman" panose="02020603050405020304" pitchFamily="18" charset="0"/>
                <a:cs typeface="Times New Roman" panose="02020603050405020304" pitchFamily="18" charset="0"/>
              </a:rPr>
              <a:t> memory</a:t>
            </a:r>
          </a:p>
          <a:p>
            <a:r>
              <a:rPr lang="en-US" sz="2800" dirty="0">
                <a:latin typeface="Times New Roman" panose="02020603050405020304" pitchFamily="18" charset="0"/>
                <a:cs typeface="Times New Roman" panose="02020603050405020304" pitchFamily="18" charset="0"/>
              </a:rPr>
              <a:t>return 0;</a:t>
            </a:r>
          </a:p>
          <a:p>
            <a:r>
              <a:rPr lang="en-US" sz="28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3477443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7474C2-3CE2-4524-90A3-8C57A9203087}"/>
              </a:ext>
            </a:extLst>
          </p:cNvPr>
          <p:cNvSpPr>
            <a:spLocks noGrp="1"/>
          </p:cNvSpPr>
          <p:nvPr>
            <p:ph idx="1"/>
          </p:nvPr>
        </p:nvSpPr>
        <p:spPr>
          <a:xfrm>
            <a:off x="1371600" y="659567"/>
            <a:ext cx="9601200" cy="5207833"/>
          </a:xfrm>
        </p:spPr>
        <p:txBody>
          <a:bodyPr>
            <a:normAutofit lnSpcReduction="10000"/>
          </a:bodyPr>
          <a:lstStyle/>
          <a:p>
            <a:r>
              <a:rPr lang="en-IN" sz="3200" dirty="0">
                <a:latin typeface="Times New Roman" panose="02020603050405020304" pitchFamily="18" charset="0"/>
                <a:cs typeface="Times New Roman" panose="02020603050405020304" pitchFamily="18" charset="0"/>
              </a:rPr>
              <a:t>#include&lt;</a:t>
            </a:r>
            <a:r>
              <a:rPr lang="en-IN" sz="3200" dirty="0" err="1">
                <a:latin typeface="Times New Roman" panose="02020603050405020304" pitchFamily="18" charset="0"/>
                <a:cs typeface="Times New Roman" panose="02020603050405020304" pitchFamily="18" charset="0"/>
              </a:rPr>
              <a:t>stdio.h</a:t>
            </a:r>
            <a:r>
              <a:rPr lang="en-IN" sz="3200" dirty="0">
                <a:latin typeface="Times New Roman" panose="02020603050405020304" pitchFamily="18" charset="0"/>
                <a:cs typeface="Times New Roman" panose="02020603050405020304" pitchFamily="18" charset="0"/>
              </a:rPr>
              <a:t>&gt;</a:t>
            </a:r>
          </a:p>
          <a:p>
            <a:r>
              <a:rPr lang="en-IN" sz="3200" dirty="0">
                <a:latin typeface="Times New Roman" panose="02020603050405020304" pitchFamily="18" charset="0"/>
                <a:cs typeface="Times New Roman" panose="02020603050405020304" pitchFamily="18" charset="0"/>
              </a:rPr>
              <a:t>int main()</a:t>
            </a:r>
          </a:p>
          <a:p>
            <a:r>
              <a:rPr lang="en-IN" sz="3200" dirty="0">
                <a:latin typeface="Times New Roman" panose="02020603050405020304" pitchFamily="18" charset="0"/>
                <a:cs typeface="Times New Roman" panose="02020603050405020304" pitchFamily="18" charset="0"/>
              </a:rPr>
              <a:t>{</a:t>
            </a:r>
          </a:p>
          <a:p>
            <a:r>
              <a:rPr lang="en-IN" sz="3200" dirty="0">
                <a:latin typeface="Times New Roman" panose="02020603050405020304" pitchFamily="18" charset="0"/>
                <a:cs typeface="Times New Roman" panose="02020603050405020304" pitchFamily="18" charset="0"/>
              </a:rPr>
              <a:t>FILE *</a:t>
            </a:r>
            <a:r>
              <a:rPr lang="en-IN" sz="3200" dirty="0" err="1">
                <a:latin typeface="Times New Roman" panose="02020603050405020304" pitchFamily="18" charset="0"/>
                <a:cs typeface="Times New Roman" panose="02020603050405020304" pitchFamily="18" charset="0"/>
              </a:rPr>
              <a:t>fp</a:t>
            </a:r>
            <a:r>
              <a:rPr lang="en-IN" sz="3200" dirty="0">
                <a:latin typeface="Times New Roman" panose="02020603050405020304" pitchFamily="18" charset="0"/>
                <a:cs typeface="Times New Roman" panose="02020603050405020304" pitchFamily="18" charset="0"/>
              </a:rPr>
              <a:t>;</a:t>
            </a:r>
          </a:p>
          <a:p>
            <a:r>
              <a:rPr lang="en-IN" sz="3200" dirty="0" err="1">
                <a:latin typeface="Times New Roman" panose="02020603050405020304" pitchFamily="18" charset="0"/>
                <a:cs typeface="Times New Roman" panose="02020603050405020304" pitchFamily="18" charset="0"/>
              </a:rPr>
              <a:t>fp</a:t>
            </a:r>
            <a:r>
              <a:rPr lang="en-IN" sz="3200" dirty="0">
                <a:latin typeface="Times New Roman" panose="02020603050405020304" pitchFamily="18" charset="0"/>
                <a:cs typeface="Times New Roman" panose="02020603050405020304" pitchFamily="18" charset="0"/>
              </a:rPr>
              <a:t>=</a:t>
            </a:r>
            <a:r>
              <a:rPr lang="en-IN" sz="3200" dirty="0" err="1">
                <a:latin typeface="Times New Roman" panose="02020603050405020304" pitchFamily="18" charset="0"/>
                <a:cs typeface="Times New Roman" panose="02020603050405020304" pitchFamily="18" charset="0"/>
              </a:rPr>
              <a:t>fopen</a:t>
            </a:r>
            <a:r>
              <a:rPr lang="en-IN" sz="3200" dirty="0">
                <a:latin typeface="Times New Roman" panose="02020603050405020304" pitchFamily="18" charset="0"/>
                <a:cs typeface="Times New Roman" panose="02020603050405020304" pitchFamily="18" charset="0"/>
              </a:rPr>
              <a:t>("</a:t>
            </a:r>
            <a:r>
              <a:rPr lang="en-IN" sz="3200" dirty="0" err="1">
                <a:latin typeface="Times New Roman" panose="02020603050405020304" pitchFamily="18" charset="0"/>
                <a:cs typeface="Times New Roman" panose="02020603050405020304" pitchFamily="18" charset="0"/>
              </a:rPr>
              <a:t>two.txt","w</a:t>
            </a:r>
            <a:r>
              <a:rPr lang="en-IN" sz="3200" dirty="0">
                <a:latin typeface="Times New Roman" panose="02020603050405020304" pitchFamily="18" charset="0"/>
                <a:cs typeface="Times New Roman" panose="02020603050405020304" pitchFamily="18" charset="0"/>
              </a:rPr>
              <a:t>"); //new file will be created with writing mode</a:t>
            </a:r>
          </a:p>
          <a:p>
            <a:r>
              <a:rPr lang="en-IN" sz="3200" dirty="0" err="1">
                <a:latin typeface="Times New Roman" panose="02020603050405020304" pitchFamily="18" charset="0"/>
                <a:cs typeface="Times New Roman" panose="02020603050405020304" pitchFamily="18" charset="0"/>
              </a:rPr>
              <a:t>fclose</a:t>
            </a:r>
            <a:r>
              <a:rPr lang="en-IN" sz="3200" dirty="0">
                <a:latin typeface="Times New Roman" panose="02020603050405020304" pitchFamily="18" charset="0"/>
                <a:cs typeface="Times New Roman" panose="02020603050405020304" pitchFamily="18" charset="0"/>
              </a:rPr>
              <a:t>(</a:t>
            </a:r>
            <a:r>
              <a:rPr lang="en-IN" sz="3200" dirty="0" err="1">
                <a:latin typeface="Times New Roman" panose="02020603050405020304" pitchFamily="18" charset="0"/>
                <a:cs typeface="Times New Roman" panose="02020603050405020304" pitchFamily="18" charset="0"/>
              </a:rPr>
              <a:t>fp</a:t>
            </a:r>
            <a:r>
              <a:rPr lang="en-IN" sz="3200" dirty="0">
                <a:latin typeface="Times New Roman" panose="02020603050405020304" pitchFamily="18" charset="0"/>
                <a:cs typeface="Times New Roman" panose="02020603050405020304" pitchFamily="18" charset="0"/>
              </a:rPr>
              <a:t>); //</a:t>
            </a:r>
            <a:r>
              <a:rPr lang="en-IN" sz="3200" dirty="0" err="1">
                <a:latin typeface="Times New Roman" panose="02020603050405020304" pitchFamily="18" charset="0"/>
                <a:cs typeface="Times New Roman" panose="02020603050405020304" pitchFamily="18" charset="0"/>
              </a:rPr>
              <a:t>releses</a:t>
            </a:r>
            <a:r>
              <a:rPr lang="en-IN" sz="3200" dirty="0">
                <a:latin typeface="Times New Roman" panose="02020603050405020304" pitchFamily="18" charset="0"/>
                <a:cs typeface="Times New Roman" panose="02020603050405020304" pitchFamily="18" charset="0"/>
              </a:rPr>
              <a:t> memory</a:t>
            </a:r>
          </a:p>
          <a:p>
            <a:r>
              <a:rPr lang="en-IN" sz="3200" dirty="0">
                <a:latin typeface="Times New Roman" panose="02020603050405020304" pitchFamily="18" charset="0"/>
                <a:cs typeface="Times New Roman" panose="02020603050405020304" pitchFamily="18" charset="0"/>
              </a:rPr>
              <a:t>return 0;</a:t>
            </a:r>
          </a:p>
          <a:p>
            <a:r>
              <a:rPr lang="en-IN" sz="32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319704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1D5E9-B165-4F70-BFA5-D90EA605947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2.Writing into a File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FB8B24-C266-4E2F-8C00-2D0ED32B976F}"/>
              </a:ext>
            </a:extLst>
          </p:cNvPr>
          <p:cNvSpPr>
            <a:spLocks noGrp="1"/>
          </p:cNvSpPr>
          <p:nvPr>
            <p:ph idx="1"/>
          </p:nvPr>
        </p:nvSpPr>
        <p:spPr/>
        <p:txBody>
          <a:bodyPr/>
          <a:lstStyle/>
          <a:p>
            <a:pPr algn="just"/>
            <a:r>
              <a:rPr lang="en-IN" sz="3200" dirty="0">
                <a:latin typeface="Times New Roman" panose="02020603050405020304" pitchFamily="18" charset="0"/>
                <a:cs typeface="Times New Roman" panose="02020603050405020304" pitchFamily="18" charset="0"/>
              </a:rPr>
              <a:t>For writing into a file first we need to open a file using </a:t>
            </a:r>
            <a:r>
              <a:rPr lang="en-IN" sz="3200" dirty="0" err="1">
                <a:latin typeface="Times New Roman" panose="02020603050405020304" pitchFamily="18" charset="0"/>
                <a:cs typeface="Times New Roman" panose="02020603050405020304" pitchFamily="18" charset="0"/>
              </a:rPr>
              <a:t>fopen</a:t>
            </a:r>
            <a:r>
              <a:rPr lang="en-IN" sz="3200" dirty="0">
                <a:latin typeface="Times New Roman" panose="02020603050405020304" pitchFamily="18" charset="0"/>
                <a:cs typeface="Times New Roman" panose="02020603050405020304" pitchFamily="18" charset="0"/>
              </a:rPr>
              <a:t>(),if file </a:t>
            </a:r>
            <a:r>
              <a:rPr lang="en-IN" sz="3200" dirty="0" err="1">
                <a:latin typeface="Times New Roman" panose="02020603050405020304" pitchFamily="18" charset="0"/>
                <a:cs typeface="Times New Roman" panose="02020603050405020304" pitchFamily="18" charset="0"/>
              </a:rPr>
              <a:t>file</a:t>
            </a:r>
            <a:r>
              <a:rPr lang="en-IN" sz="3200" dirty="0">
                <a:latin typeface="Times New Roman" panose="02020603050405020304" pitchFamily="18" charset="0"/>
                <a:cs typeface="Times New Roman" panose="02020603050405020304" pitchFamily="18" charset="0"/>
              </a:rPr>
              <a:t> already contains information it will get discarded new contents will be added.</a:t>
            </a:r>
          </a:p>
          <a:p>
            <a:pPr algn="just"/>
            <a:r>
              <a:rPr lang="en-IN" sz="3200" dirty="0">
                <a:latin typeface="Times New Roman" panose="02020603050405020304" pitchFamily="18" charset="0"/>
                <a:cs typeface="Times New Roman" panose="02020603050405020304" pitchFamily="18" charset="0"/>
              </a:rPr>
              <a:t>After creating a new file then for writing into a file we can use </a:t>
            </a:r>
            <a:r>
              <a:rPr lang="en-IN" sz="3200" dirty="0" err="1">
                <a:latin typeface="Times New Roman" panose="02020603050405020304" pitchFamily="18" charset="0"/>
                <a:cs typeface="Times New Roman" panose="02020603050405020304" pitchFamily="18" charset="0"/>
              </a:rPr>
              <a:t>fputc</a:t>
            </a:r>
            <a:r>
              <a:rPr lang="en-IN" sz="3200" dirty="0">
                <a:latin typeface="Times New Roman" panose="02020603050405020304" pitchFamily="18" charset="0"/>
                <a:cs typeface="Times New Roman" panose="02020603050405020304" pitchFamily="18" charset="0"/>
              </a:rPr>
              <a:t>,  </a:t>
            </a:r>
            <a:r>
              <a:rPr lang="en-IN" sz="3200" dirty="0" err="1">
                <a:latin typeface="Times New Roman" panose="02020603050405020304" pitchFamily="18" charset="0"/>
                <a:cs typeface="Times New Roman" panose="02020603050405020304" pitchFamily="18" charset="0"/>
              </a:rPr>
              <a:t>fputs</a:t>
            </a:r>
            <a:r>
              <a:rPr lang="en-IN" sz="3200" dirty="0">
                <a:latin typeface="Times New Roman" panose="02020603050405020304" pitchFamily="18" charset="0"/>
                <a:cs typeface="Times New Roman" panose="02020603050405020304" pitchFamily="18" charset="0"/>
              </a:rPr>
              <a:t> and </a:t>
            </a:r>
            <a:r>
              <a:rPr lang="en-IN" sz="3200" dirty="0" err="1">
                <a:latin typeface="Times New Roman" panose="02020603050405020304" pitchFamily="18" charset="0"/>
                <a:cs typeface="Times New Roman" panose="02020603050405020304" pitchFamily="18" charset="0"/>
              </a:rPr>
              <a:t>fprintf</a:t>
            </a:r>
            <a:r>
              <a:rPr lang="en-IN" sz="3200" dirty="0">
                <a:latin typeface="Times New Roman" panose="02020603050405020304" pitchFamily="18" charset="0"/>
                <a:cs typeface="Times New Roman" panose="02020603050405020304" pitchFamily="18" charset="0"/>
              </a:rPr>
              <a:t>.</a:t>
            </a:r>
          </a:p>
          <a:p>
            <a:pPr marL="0" indent="0">
              <a:buNone/>
            </a:pPr>
            <a:endParaRPr lang="en-US" dirty="0"/>
          </a:p>
          <a:p>
            <a:endParaRPr lang="en-IN" dirty="0"/>
          </a:p>
        </p:txBody>
      </p:sp>
    </p:spTree>
    <p:extLst>
      <p:ext uri="{BB962C8B-B14F-4D97-AF65-F5344CB8AC3E}">
        <p14:creationId xmlns:p14="http://schemas.microsoft.com/office/powerpoint/2010/main" val="27029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B91A5-725A-4CA2-B4CC-F2CE693BC924}"/>
              </a:ext>
            </a:extLst>
          </p:cNvPr>
          <p:cNvSpPr>
            <a:spLocks noGrp="1"/>
          </p:cNvSpPr>
          <p:nvPr>
            <p:ph type="title"/>
          </p:nvPr>
        </p:nvSpPr>
        <p:spPr/>
        <p:txBody>
          <a:bodyPr/>
          <a:lstStyle/>
          <a:p>
            <a:r>
              <a:rPr lang="en-IN" b="1" u="sng" dirty="0" err="1"/>
              <a:t>fputc</a:t>
            </a:r>
            <a:r>
              <a:rPr lang="en-IN" b="1" u="sng" dirty="0"/>
              <a:t>()</a:t>
            </a:r>
            <a:br>
              <a:rPr lang="en-IN" dirty="0"/>
            </a:br>
            <a:endParaRPr lang="en-IN" dirty="0"/>
          </a:p>
        </p:txBody>
      </p:sp>
      <p:sp>
        <p:nvSpPr>
          <p:cNvPr id="3" name="Content Placeholder 2">
            <a:extLst>
              <a:ext uri="{FF2B5EF4-FFF2-40B4-BE49-F238E27FC236}">
                <a16:creationId xmlns:a16="http://schemas.microsoft.com/office/drawing/2014/main" id="{B20EA87E-CF2D-43C9-931B-A8502B18816F}"/>
              </a:ext>
            </a:extLst>
          </p:cNvPr>
          <p:cNvSpPr>
            <a:spLocks noGrp="1"/>
          </p:cNvSpPr>
          <p:nvPr>
            <p:ph idx="1"/>
          </p:nvPr>
        </p:nvSpPr>
        <p:spPr/>
        <p:txBody>
          <a:bodyPr/>
          <a:lstStyle/>
          <a:p>
            <a:r>
              <a:rPr lang="en-IN" sz="2800" b="1" dirty="0">
                <a:latin typeface="Times New Roman" panose="02020603050405020304" pitchFamily="18" charset="0"/>
                <a:cs typeface="Times New Roman" panose="02020603050405020304" pitchFamily="18" charset="0"/>
              </a:rPr>
              <a:t>int </a:t>
            </a:r>
            <a:r>
              <a:rPr lang="en-IN" sz="2800" b="1" dirty="0" err="1">
                <a:latin typeface="Times New Roman" panose="02020603050405020304" pitchFamily="18" charset="0"/>
                <a:cs typeface="Times New Roman" panose="02020603050405020304" pitchFamily="18" charset="0"/>
              </a:rPr>
              <a:t>fputc</a:t>
            </a:r>
            <a:r>
              <a:rPr lang="en-IN" sz="2800" b="1" dirty="0">
                <a:latin typeface="Times New Roman" panose="02020603050405020304" pitchFamily="18" charset="0"/>
                <a:cs typeface="Times New Roman" panose="02020603050405020304" pitchFamily="18" charset="0"/>
              </a:rPr>
              <a:t>( int char, FILE * stream );   //syntax</a:t>
            </a:r>
            <a:endParaRPr lang="en-IN" sz="2800" dirty="0">
              <a:latin typeface="Times New Roman" panose="02020603050405020304" pitchFamily="18" charset="0"/>
              <a:cs typeface="Times New Roman" panose="02020603050405020304" pitchFamily="18" charset="0"/>
            </a:endParaRPr>
          </a:p>
          <a:p>
            <a:pPr algn="just"/>
            <a:r>
              <a:rPr lang="en-IN" sz="3200" dirty="0" err="1">
                <a:latin typeface="Times New Roman" panose="02020603050405020304" pitchFamily="18" charset="0"/>
                <a:cs typeface="Times New Roman" panose="02020603050405020304" pitchFamily="18" charset="0"/>
              </a:rPr>
              <a:t>fputs</a:t>
            </a:r>
            <a:r>
              <a:rPr lang="en-IN" sz="3200" dirty="0">
                <a:latin typeface="Times New Roman" panose="02020603050405020304" pitchFamily="18" charset="0"/>
                <a:cs typeface="Times New Roman" panose="02020603050405020304" pitchFamily="18" charset="0"/>
              </a:rPr>
              <a:t> writes a single character at a time to a given file.</a:t>
            </a:r>
          </a:p>
          <a:p>
            <a:pPr algn="just"/>
            <a:r>
              <a:rPr lang="en-IN" sz="3200" dirty="0" err="1">
                <a:latin typeface="Times New Roman" panose="02020603050405020304" pitchFamily="18" charset="0"/>
                <a:cs typeface="Times New Roman" panose="02020603050405020304" pitchFamily="18" charset="0"/>
              </a:rPr>
              <a:t>fputc</a:t>
            </a:r>
            <a:r>
              <a:rPr lang="en-IN" sz="3200" dirty="0">
                <a:latin typeface="Times New Roman" panose="02020603050405020304" pitchFamily="18" charset="0"/>
                <a:cs typeface="Times New Roman" panose="02020603050405020304" pitchFamily="18" charset="0"/>
              </a:rPr>
              <a:t> writes character specified by the first argument char , specified by file pointer </a:t>
            </a:r>
          </a:p>
          <a:p>
            <a:pPr algn="just"/>
            <a:r>
              <a:rPr lang="en-IN" sz="3200" dirty="0">
                <a:latin typeface="Times New Roman" panose="02020603050405020304" pitchFamily="18" charset="0"/>
                <a:cs typeface="Times New Roman" panose="02020603050405020304" pitchFamily="18" charset="0"/>
              </a:rPr>
              <a:t>FILE stream represents file pointer to which data to be written</a:t>
            </a:r>
          </a:p>
        </p:txBody>
      </p:sp>
    </p:spTree>
    <p:extLst>
      <p:ext uri="{BB962C8B-B14F-4D97-AF65-F5344CB8AC3E}">
        <p14:creationId xmlns:p14="http://schemas.microsoft.com/office/powerpoint/2010/main" val="1015707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59A5BC-092D-47A5-AEDD-ABD09C11C55C}"/>
              </a:ext>
            </a:extLst>
          </p:cNvPr>
          <p:cNvSpPr>
            <a:spLocks noGrp="1"/>
          </p:cNvSpPr>
          <p:nvPr>
            <p:ph idx="1"/>
          </p:nvPr>
        </p:nvSpPr>
        <p:spPr>
          <a:xfrm>
            <a:off x="1371600" y="449705"/>
            <a:ext cx="9601200" cy="6190938"/>
          </a:xfrm>
        </p:spPr>
        <p:txBody>
          <a:bodyPr>
            <a:normAutofit lnSpcReduction="10000"/>
          </a:bodyPr>
          <a:lstStyle/>
          <a:p>
            <a:pPr marL="0" indent="0">
              <a:buNone/>
            </a:pPr>
            <a:r>
              <a:rPr lang="en-IN" sz="2400" dirty="0">
                <a:latin typeface="Times New Roman" panose="02020603050405020304" pitchFamily="18" charset="0"/>
                <a:cs typeface="Times New Roman" panose="02020603050405020304" pitchFamily="18" charset="0"/>
              </a:rPr>
              <a:t>Example:1</a:t>
            </a:r>
          </a:p>
          <a:p>
            <a:pPr marL="0" indent="0">
              <a:buNone/>
            </a:pPr>
            <a:r>
              <a:rPr lang="en-IN" sz="2400" dirty="0">
                <a:latin typeface="Times New Roman" panose="02020603050405020304" pitchFamily="18" charset="0"/>
                <a:cs typeface="Times New Roman" panose="02020603050405020304" pitchFamily="18" charset="0"/>
              </a:rPr>
              <a:t>#include&lt;</a:t>
            </a:r>
            <a:r>
              <a:rPr lang="en-IN" sz="2400" dirty="0" err="1">
                <a:latin typeface="Times New Roman" panose="02020603050405020304" pitchFamily="18" charset="0"/>
                <a:cs typeface="Times New Roman" panose="02020603050405020304" pitchFamily="18" charset="0"/>
              </a:rPr>
              <a:t>stdio.h</a:t>
            </a:r>
            <a:r>
              <a:rPr lang="en-IN" sz="2400" dirty="0">
                <a:latin typeface="Times New Roman" panose="02020603050405020304" pitchFamily="18" charset="0"/>
                <a:cs typeface="Times New Roman" panose="02020603050405020304" pitchFamily="18" charset="0"/>
              </a:rPr>
              <a:t>&gt;</a:t>
            </a:r>
          </a:p>
          <a:p>
            <a:pPr marL="0" indent="0">
              <a:buNone/>
            </a:pPr>
            <a:r>
              <a:rPr lang="en-IN" sz="2400" dirty="0">
                <a:latin typeface="Times New Roman" panose="02020603050405020304" pitchFamily="18" charset="0"/>
                <a:cs typeface="Times New Roman" panose="02020603050405020304" pitchFamily="18" charset="0"/>
              </a:rPr>
              <a:t>int main()</a:t>
            </a:r>
          </a:p>
          <a:p>
            <a:pPr marL="0" indent="0">
              <a:buNone/>
            </a:pPr>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FILE *</a:t>
            </a:r>
            <a:r>
              <a:rPr lang="en-IN" sz="2400" dirty="0" err="1">
                <a:latin typeface="Times New Roman" panose="02020603050405020304" pitchFamily="18" charset="0"/>
                <a:cs typeface="Times New Roman" panose="02020603050405020304" pitchFamily="18" charset="0"/>
              </a:rPr>
              <a:t>fp</a:t>
            </a:r>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char a[50]="</a:t>
            </a:r>
            <a:r>
              <a:rPr lang="en-IN" sz="2400" dirty="0" err="1">
                <a:latin typeface="Times New Roman" panose="02020603050405020304" pitchFamily="18" charset="0"/>
                <a:cs typeface="Times New Roman" panose="02020603050405020304" pitchFamily="18" charset="0"/>
              </a:rPr>
              <a:t>mynameisnihal</a:t>
            </a:r>
            <a:r>
              <a:rPr lang="en-IN" sz="2400" dirty="0">
                <a:latin typeface="Times New Roman" panose="02020603050405020304" pitchFamily="18" charset="0"/>
                <a:cs typeface="Times New Roman" panose="02020603050405020304" pitchFamily="18" charset="0"/>
              </a:rPr>
              <a:t>";</a:t>
            </a:r>
          </a:p>
          <a:p>
            <a:pPr marL="0" indent="0">
              <a:buNone/>
            </a:pPr>
            <a:r>
              <a:rPr lang="en-IN" sz="2400" dirty="0" err="1">
                <a:latin typeface="Times New Roman" panose="02020603050405020304" pitchFamily="18" charset="0"/>
                <a:cs typeface="Times New Roman" panose="02020603050405020304" pitchFamily="18" charset="0"/>
              </a:rPr>
              <a:t>fp</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fopen</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nihu.txt","w</a:t>
            </a:r>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for(int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=0;a[</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]!='\0';i++)</a:t>
            </a:r>
          </a:p>
          <a:p>
            <a:pPr marL="0" indent="0">
              <a:buNone/>
            </a:pPr>
            <a:r>
              <a:rPr lang="en-IN" sz="2400" dirty="0">
                <a:latin typeface="Times New Roman" panose="02020603050405020304" pitchFamily="18" charset="0"/>
                <a:cs typeface="Times New Roman" panose="02020603050405020304" pitchFamily="18" charset="0"/>
              </a:rPr>
              <a:t>{</a:t>
            </a:r>
          </a:p>
          <a:p>
            <a:pPr marL="0" indent="0">
              <a:buNone/>
            </a:pPr>
            <a:r>
              <a:rPr lang="en-IN" sz="2400" dirty="0" err="1">
                <a:latin typeface="Times New Roman" panose="02020603050405020304" pitchFamily="18" charset="0"/>
                <a:cs typeface="Times New Roman" panose="02020603050405020304" pitchFamily="18" charset="0"/>
              </a:rPr>
              <a:t>fputc</a:t>
            </a:r>
            <a:r>
              <a:rPr lang="en-IN" sz="2400" dirty="0">
                <a:latin typeface="Times New Roman" panose="02020603050405020304" pitchFamily="18" charset="0"/>
                <a:cs typeface="Times New Roman" panose="02020603050405020304" pitchFamily="18" charset="0"/>
              </a:rPr>
              <a:t>(a[</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fp</a:t>
            </a:r>
            <a:r>
              <a:rPr lang="en-IN" sz="2400" dirty="0">
                <a:latin typeface="Times New Roman" panose="02020603050405020304" pitchFamily="18" charset="0"/>
                <a:cs typeface="Times New Roman" panose="02020603050405020304" pitchFamily="18" charset="0"/>
              </a:rPr>
              <a:t>);  //here one character is copied to file one at a time</a:t>
            </a:r>
          </a:p>
          <a:p>
            <a:pPr marL="0" indent="0">
              <a:buNone/>
            </a:pPr>
            <a:r>
              <a:rPr lang="en-IN" sz="2400" dirty="0">
                <a:latin typeface="Times New Roman" panose="02020603050405020304" pitchFamily="18" charset="0"/>
                <a:cs typeface="Times New Roman" panose="02020603050405020304" pitchFamily="18" charset="0"/>
              </a:rPr>
              <a:t>}</a:t>
            </a:r>
          </a:p>
          <a:p>
            <a:pPr marL="0" indent="0">
              <a:buNone/>
            </a:pPr>
            <a:r>
              <a:rPr lang="en-IN" sz="2400" dirty="0" err="1">
                <a:latin typeface="Times New Roman" panose="02020603050405020304" pitchFamily="18" charset="0"/>
                <a:cs typeface="Times New Roman" panose="02020603050405020304" pitchFamily="18" charset="0"/>
              </a:rPr>
              <a:t>fclose</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fp</a:t>
            </a:r>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3912798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1417D-E3DF-4C00-87E6-149EB5663DEB}"/>
              </a:ext>
            </a:extLst>
          </p:cNvPr>
          <p:cNvSpPr>
            <a:spLocks noGrp="1"/>
          </p:cNvSpPr>
          <p:nvPr>
            <p:ph type="title"/>
          </p:nvPr>
        </p:nvSpPr>
        <p:spPr/>
        <p:txBody>
          <a:bodyPr/>
          <a:lstStyle/>
          <a:p>
            <a:r>
              <a:rPr lang="en-IN" b="1" u="sng" dirty="0" err="1"/>
              <a:t>fputs</a:t>
            </a:r>
            <a:r>
              <a:rPr lang="en-IN" b="1" u="sng" dirty="0"/>
              <a:t>()</a:t>
            </a:r>
            <a:br>
              <a:rPr lang="en-IN" dirty="0"/>
            </a:br>
            <a:endParaRPr lang="en-IN" dirty="0"/>
          </a:p>
        </p:txBody>
      </p:sp>
      <p:sp>
        <p:nvSpPr>
          <p:cNvPr id="3" name="Content Placeholder 2">
            <a:extLst>
              <a:ext uri="{FF2B5EF4-FFF2-40B4-BE49-F238E27FC236}">
                <a16:creationId xmlns:a16="http://schemas.microsoft.com/office/drawing/2014/main" id="{4D0E67DD-7CA9-4BB6-959E-92E083E1D97F}"/>
              </a:ext>
            </a:extLst>
          </p:cNvPr>
          <p:cNvSpPr>
            <a:spLocks noGrp="1"/>
          </p:cNvSpPr>
          <p:nvPr>
            <p:ph idx="1"/>
          </p:nvPr>
        </p:nvSpPr>
        <p:spPr/>
        <p:txBody>
          <a:bodyPr>
            <a:normAutofit/>
          </a:bodyPr>
          <a:lstStyle/>
          <a:p>
            <a:r>
              <a:rPr lang="en-IN" sz="3200" dirty="0" err="1">
                <a:latin typeface="Times New Roman" panose="02020603050405020304" pitchFamily="18" charset="0"/>
                <a:cs typeface="Times New Roman" panose="02020603050405020304" pitchFamily="18" charset="0"/>
              </a:rPr>
              <a:t>fputs</a:t>
            </a:r>
            <a:r>
              <a:rPr lang="en-IN" sz="3200" dirty="0">
                <a:latin typeface="Times New Roman" panose="02020603050405020304" pitchFamily="18" charset="0"/>
                <a:cs typeface="Times New Roman" panose="02020603050405020304" pitchFamily="18" charset="0"/>
              </a:rPr>
              <a:t>(char str[],FILE *</a:t>
            </a:r>
            <a:r>
              <a:rPr lang="en-IN" sz="3200" dirty="0" err="1">
                <a:latin typeface="Times New Roman" panose="02020603050405020304" pitchFamily="18" charset="0"/>
                <a:cs typeface="Times New Roman" panose="02020603050405020304" pitchFamily="18" charset="0"/>
              </a:rPr>
              <a:t>fp</a:t>
            </a:r>
            <a:r>
              <a:rPr lang="en-IN" sz="3200" dirty="0">
                <a:latin typeface="Times New Roman" panose="02020603050405020304" pitchFamily="18" charset="0"/>
                <a:cs typeface="Times New Roman" panose="02020603050405020304" pitchFamily="18" charset="0"/>
              </a:rPr>
              <a:t>);</a:t>
            </a:r>
          </a:p>
          <a:p>
            <a:r>
              <a:rPr lang="en-IN" sz="3200" b="1" dirty="0" err="1">
                <a:latin typeface="Times New Roman" panose="02020603050405020304" pitchFamily="18" charset="0"/>
                <a:cs typeface="Times New Roman" panose="02020603050405020304" pitchFamily="18" charset="0"/>
              </a:rPr>
              <a:t>fputs</a:t>
            </a:r>
            <a:r>
              <a:rPr lang="en-IN" sz="3200" b="1"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writes a string into file.</a:t>
            </a:r>
          </a:p>
          <a:p>
            <a:r>
              <a:rPr lang="en-IN" sz="3200" dirty="0">
                <a:latin typeface="Times New Roman" panose="02020603050405020304" pitchFamily="18" charset="0"/>
                <a:cs typeface="Times New Roman" panose="02020603050405020304" pitchFamily="18" charset="0"/>
              </a:rPr>
              <a:t>In syntax 1</a:t>
            </a:r>
            <a:r>
              <a:rPr lang="en-IN" sz="3200" baseline="30000" dirty="0">
                <a:latin typeface="Times New Roman" panose="02020603050405020304" pitchFamily="18" charset="0"/>
                <a:cs typeface="Times New Roman" panose="02020603050405020304" pitchFamily="18" charset="0"/>
              </a:rPr>
              <a:t>st</a:t>
            </a:r>
            <a:r>
              <a:rPr lang="en-IN" sz="3200" dirty="0">
                <a:latin typeface="Times New Roman" panose="02020603050405020304" pitchFamily="18" charset="0"/>
                <a:cs typeface="Times New Roman" panose="02020603050405020304" pitchFamily="18" charset="0"/>
              </a:rPr>
              <a:t> argument is string to be written to file and 2</a:t>
            </a:r>
            <a:r>
              <a:rPr lang="en-IN" sz="3200" baseline="30000" dirty="0">
                <a:latin typeface="Times New Roman" panose="02020603050405020304" pitchFamily="18" charset="0"/>
                <a:cs typeface="Times New Roman" panose="02020603050405020304" pitchFamily="18" charset="0"/>
              </a:rPr>
              <a:t>nd</a:t>
            </a:r>
            <a:r>
              <a:rPr lang="en-IN" sz="3200" dirty="0">
                <a:latin typeface="Times New Roman" panose="02020603050405020304" pitchFamily="18" charset="0"/>
                <a:cs typeface="Times New Roman" panose="02020603050405020304" pitchFamily="18" charset="0"/>
              </a:rPr>
              <a:t> argument is the file pointer where the string should be written</a:t>
            </a:r>
          </a:p>
        </p:txBody>
      </p:sp>
    </p:spTree>
    <p:extLst>
      <p:ext uri="{BB962C8B-B14F-4D97-AF65-F5344CB8AC3E}">
        <p14:creationId xmlns:p14="http://schemas.microsoft.com/office/powerpoint/2010/main" val="2443199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46A51F-7FA7-4F5A-8D87-3E7B30CAAD98}"/>
              </a:ext>
            </a:extLst>
          </p:cNvPr>
          <p:cNvSpPr>
            <a:spLocks noGrp="1"/>
          </p:cNvSpPr>
          <p:nvPr>
            <p:ph idx="1"/>
          </p:nvPr>
        </p:nvSpPr>
        <p:spPr>
          <a:xfrm>
            <a:off x="1154243" y="344773"/>
            <a:ext cx="9818557" cy="6190937"/>
          </a:xfrm>
        </p:spPr>
        <p:txBody>
          <a:bodyPr>
            <a:normAutofit fontScale="92500" lnSpcReduction="20000"/>
          </a:bodyPr>
          <a:lstStyle/>
          <a:p>
            <a:pPr marL="0" indent="0">
              <a:buNone/>
            </a:pPr>
            <a:r>
              <a:rPr lang="en-IN" sz="2600" dirty="0">
                <a:latin typeface="Times New Roman" panose="02020603050405020304" pitchFamily="18" charset="0"/>
                <a:cs typeface="Times New Roman" panose="02020603050405020304" pitchFamily="18" charset="0"/>
              </a:rPr>
              <a:t>#include&lt;</a:t>
            </a:r>
            <a:r>
              <a:rPr lang="en-IN" sz="2600" dirty="0" err="1">
                <a:latin typeface="Times New Roman" panose="02020603050405020304" pitchFamily="18" charset="0"/>
                <a:cs typeface="Times New Roman" panose="02020603050405020304" pitchFamily="18" charset="0"/>
              </a:rPr>
              <a:t>stdio.h</a:t>
            </a:r>
            <a:r>
              <a:rPr lang="en-IN" sz="2600" dirty="0">
                <a:latin typeface="Times New Roman" panose="02020603050405020304" pitchFamily="18" charset="0"/>
                <a:cs typeface="Times New Roman" panose="02020603050405020304" pitchFamily="18" charset="0"/>
              </a:rPr>
              <a:t>&gt;</a:t>
            </a:r>
          </a:p>
          <a:p>
            <a:pPr marL="0" indent="0">
              <a:buNone/>
            </a:pPr>
            <a:r>
              <a:rPr lang="en-IN" sz="2600" dirty="0">
                <a:latin typeface="Times New Roman" panose="02020603050405020304" pitchFamily="18" charset="0"/>
                <a:cs typeface="Times New Roman" panose="02020603050405020304" pitchFamily="18" charset="0"/>
              </a:rPr>
              <a:t>void main()</a:t>
            </a:r>
          </a:p>
          <a:p>
            <a:pPr marL="0" indent="0">
              <a:buNone/>
            </a:pPr>
            <a:r>
              <a:rPr lang="en-IN" sz="2600" dirty="0">
                <a:latin typeface="Times New Roman" panose="02020603050405020304" pitchFamily="18" charset="0"/>
                <a:cs typeface="Times New Roman" panose="02020603050405020304" pitchFamily="18" charset="0"/>
              </a:rPr>
              <a:t>{ </a:t>
            </a:r>
          </a:p>
          <a:p>
            <a:pPr marL="0" indent="0">
              <a:buNone/>
            </a:pPr>
            <a:r>
              <a:rPr lang="en-IN" sz="2600" dirty="0">
                <a:latin typeface="Times New Roman" panose="02020603050405020304" pitchFamily="18" charset="0"/>
                <a:cs typeface="Times New Roman" panose="02020603050405020304" pitchFamily="18" charset="0"/>
              </a:rPr>
              <a:t>FILE *</a:t>
            </a:r>
            <a:r>
              <a:rPr lang="en-IN" sz="2600" dirty="0" err="1">
                <a:latin typeface="Times New Roman" panose="02020603050405020304" pitchFamily="18" charset="0"/>
                <a:cs typeface="Times New Roman" panose="02020603050405020304" pitchFamily="18" charset="0"/>
              </a:rPr>
              <a:t>fp</a:t>
            </a:r>
            <a:r>
              <a:rPr lang="en-IN" sz="2600" dirty="0">
                <a:latin typeface="Times New Roman" panose="02020603050405020304" pitchFamily="18" charset="0"/>
                <a:cs typeface="Times New Roman" panose="02020603050405020304" pitchFamily="18" charset="0"/>
              </a:rPr>
              <a:t>;</a:t>
            </a:r>
          </a:p>
          <a:p>
            <a:pPr marL="0" indent="0">
              <a:buNone/>
            </a:pPr>
            <a:r>
              <a:rPr lang="en-IN" sz="2600" dirty="0">
                <a:latin typeface="Times New Roman" panose="02020603050405020304" pitchFamily="18" charset="0"/>
                <a:cs typeface="Times New Roman" panose="02020603050405020304" pitchFamily="18" charset="0"/>
              </a:rPr>
              <a:t> char text[80];</a:t>
            </a:r>
          </a:p>
          <a:p>
            <a:pPr marL="0" indent="0">
              <a:buNone/>
            </a:pPr>
            <a:r>
              <a:rPr lang="en-IN" sz="2600" dirty="0">
                <a:latin typeface="Times New Roman" panose="02020603050405020304" pitchFamily="18" charset="0"/>
                <a:cs typeface="Times New Roman" panose="02020603050405020304" pitchFamily="18" charset="0"/>
              </a:rPr>
              <a:t> int </a:t>
            </a:r>
            <a:r>
              <a:rPr lang="en-IN" sz="2600" dirty="0" err="1">
                <a:latin typeface="Times New Roman" panose="02020603050405020304" pitchFamily="18" charset="0"/>
                <a:cs typeface="Times New Roman" panose="02020603050405020304" pitchFamily="18" charset="0"/>
              </a:rPr>
              <a:t>i</a:t>
            </a:r>
            <a:r>
              <a:rPr lang="en-IN" sz="2600" dirty="0">
                <a:latin typeface="Times New Roman" panose="02020603050405020304" pitchFamily="18" charset="0"/>
                <a:cs typeface="Times New Roman" panose="02020603050405020304" pitchFamily="18" charset="0"/>
              </a:rPr>
              <a:t>;</a:t>
            </a:r>
          </a:p>
          <a:p>
            <a:pPr marL="0" indent="0">
              <a:buNone/>
            </a:pP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fp</a:t>
            </a:r>
            <a:r>
              <a:rPr lang="en-IN" sz="2600" dirty="0">
                <a:latin typeface="Times New Roman" panose="02020603050405020304" pitchFamily="18" charset="0"/>
                <a:cs typeface="Times New Roman" panose="02020603050405020304" pitchFamily="18" charset="0"/>
              </a:rPr>
              <a:t>=</a:t>
            </a:r>
            <a:r>
              <a:rPr lang="en-IN" sz="2600" dirty="0" err="1">
                <a:latin typeface="Times New Roman" panose="02020603050405020304" pitchFamily="18" charset="0"/>
                <a:cs typeface="Times New Roman" panose="02020603050405020304" pitchFamily="18" charset="0"/>
              </a:rPr>
              <a:t>fopen</a:t>
            </a:r>
            <a:r>
              <a:rPr lang="en-IN" sz="2600" dirty="0">
                <a:latin typeface="Times New Roman" panose="02020603050405020304" pitchFamily="18" charset="0"/>
                <a:cs typeface="Times New Roman" panose="02020603050405020304" pitchFamily="18" charset="0"/>
              </a:rPr>
              <a:t>("</a:t>
            </a:r>
            <a:r>
              <a:rPr lang="en-IN" sz="2600" dirty="0" err="1">
                <a:latin typeface="Times New Roman" panose="02020603050405020304" pitchFamily="18" charset="0"/>
                <a:cs typeface="Times New Roman" panose="02020603050405020304" pitchFamily="18" charset="0"/>
              </a:rPr>
              <a:t>abc.txt","w</a:t>
            </a:r>
            <a:r>
              <a:rPr lang="en-IN" sz="2600" dirty="0">
                <a:latin typeface="Times New Roman" panose="02020603050405020304" pitchFamily="18" charset="0"/>
                <a:cs typeface="Times New Roman" panose="02020603050405020304" pitchFamily="18" charset="0"/>
              </a:rPr>
              <a:t>"); </a:t>
            </a:r>
          </a:p>
          <a:p>
            <a:pPr marL="0" indent="0">
              <a:buNone/>
            </a:pPr>
            <a:r>
              <a:rPr lang="en-IN" sz="2600" dirty="0" err="1">
                <a:latin typeface="Times New Roman" panose="02020603050405020304" pitchFamily="18" charset="0"/>
                <a:cs typeface="Times New Roman" panose="02020603050405020304" pitchFamily="18" charset="0"/>
              </a:rPr>
              <a:t>printf</a:t>
            </a:r>
            <a:r>
              <a:rPr lang="en-IN" sz="2600" dirty="0">
                <a:latin typeface="Times New Roman" panose="02020603050405020304" pitchFamily="18" charset="0"/>
                <a:cs typeface="Times New Roman" panose="02020603050405020304" pitchFamily="18" charset="0"/>
              </a:rPr>
              <a:t>("\n Enter the text : ");</a:t>
            </a:r>
          </a:p>
          <a:p>
            <a:pPr marL="0" indent="0">
              <a:buNone/>
            </a:pPr>
            <a:r>
              <a:rPr lang="en-IN" sz="2600" dirty="0" err="1">
                <a:latin typeface="Times New Roman" panose="02020603050405020304" pitchFamily="18" charset="0"/>
                <a:cs typeface="Times New Roman" panose="02020603050405020304" pitchFamily="18" charset="0"/>
              </a:rPr>
              <a:t>scanf</a:t>
            </a:r>
            <a:r>
              <a:rPr lang="en-IN" sz="2600" dirty="0">
                <a:latin typeface="Times New Roman" panose="02020603050405020304" pitchFamily="18" charset="0"/>
                <a:cs typeface="Times New Roman" panose="02020603050405020304" pitchFamily="18" charset="0"/>
              </a:rPr>
              <a:t>(“%</a:t>
            </a:r>
            <a:r>
              <a:rPr lang="en-IN" sz="2600" dirty="0" err="1">
                <a:latin typeface="Times New Roman" panose="02020603050405020304" pitchFamily="18" charset="0"/>
                <a:cs typeface="Times New Roman" panose="02020603050405020304" pitchFamily="18" charset="0"/>
              </a:rPr>
              <a:t>d”,text</a:t>
            </a:r>
            <a:r>
              <a:rPr lang="en-IN" sz="2600" dirty="0">
                <a:latin typeface="Times New Roman" panose="02020603050405020304" pitchFamily="18" charset="0"/>
                <a:cs typeface="Times New Roman" panose="02020603050405020304" pitchFamily="18" charset="0"/>
              </a:rPr>
              <a:t>);</a:t>
            </a:r>
          </a:p>
          <a:p>
            <a:pPr marL="0" indent="0">
              <a:buNone/>
            </a:pP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fputs</a:t>
            </a:r>
            <a:r>
              <a:rPr lang="en-IN" sz="2600" dirty="0">
                <a:latin typeface="Times New Roman" panose="02020603050405020304" pitchFamily="18" charset="0"/>
                <a:cs typeface="Times New Roman" panose="02020603050405020304" pitchFamily="18" charset="0"/>
              </a:rPr>
              <a:t>(</a:t>
            </a:r>
            <a:r>
              <a:rPr lang="en-IN" sz="2600" dirty="0" err="1">
                <a:latin typeface="Times New Roman" panose="02020603050405020304" pitchFamily="18" charset="0"/>
                <a:cs typeface="Times New Roman" panose="02020603050405020304" pitchFamily="18" charset="0"/>
              </a:rPr>
              <a:t>text,fp</a:t>
            </a:r>
            <a:r>
              <a:rPr lang="en-IN" sz="2600" dirty="0">
                <a:latin typeface="Times New Roman" panose="02020603050405020304" pitchFamily="18" charset="0"/>
                <a:cs typeface="Times New Roman" panose="02020603050405020304" pitchFamily="18" charset="0"/>
              </a:rPr>
              <a:t>); //write a string into a file </a:t>
            </a:r>
          </a:p>
          <a:p>
            <a:pPr marL="0" indent="0">
              <a:buNone/>
            </a:pPr>
            <a:r>
              <a:rPr lang="en-IN" sz="2600" dirty="0">
                <a:latin typeface="Times New Roman" panose="02020603050405020304" pitchFamily="18" charset="0"/>
                <a:cs typeface="Times New Roman" panose="02020603050405020304" pitchFamily="18" charset="0"/>
              </a:rPr>
              <a:t>if(</a:t>
            </a:r>
            <a:r>
              <a:rPr lang="en-IN" sz="2600" dirty="0" err="1">
                <a:latin typeface="Times New Roman" panose="02020603050405020304" pitchFamily="18" charset="0"/>
                <a:cs typeface="Times New Roman" panose="02020603050405020304" pitchFamily="18" charset="0"/>
              </a:rPr>
              <a:t>fp</a:t>
            </a:r>
            <a:r>
              <a:rPr lang="en-IN" sz="2600" dirty="0">
                <a:latin typeface="Times New Roman" panose="02020603050405020304" pitchFamily="18" charset="0"/>
                <a:cs typeface="Times New Roman" panose="02020603050405020304" pitchFamily="18" charset="0"/>
              </a:rPr>
              <a:t>!=NULL)</a:t>
            </a:r>
          </a:p>
          <a:p>
            <a:pPr marL="0" indent="0">
              <a:buNone/>
            </a:pP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printf</a:t>
            </a:r>
            <a:r>
              <a:rPr lang="en-IN" sz="2600" dirty="0">
                <a:latin typeface="Times New Roman" panose="02020603050405020304" pitchFamily="18" charset="0"/>
                <a:cs typeface="Times New Roman" panose="02020603050405020304" pitchFamily="18" charset="0"/>
              </a:rPr>
              <a:t>("\n The string copied into a text file "); </a:t>
            </a:r>
          </a:p>
          <a:p>
            <a:pPr marL="0" indent="0">
              <a:buNone/>
            </a:pPr>
            <a:r>
              <a:rPr lang="en-IN" sz="2600" dirty="0" err="1">
                <a:latin typeface="Times New Roman" panose="02020603050405020304" pitchFamily="18" charset="0"/>
                <a:cs typeface="Times New Roman" panose="02020603050405020304" pitchFamily="18" charset="0"/>
              </a:rPr>
              <a:t>fclose</a:t>
            </a:r>
            <a:r>
              <a:rPr lang="en-IN" sz="2600" dirty="0">
                <a:latin typeface="Times New Roman" panose="02020603050405020304" pitchFamily="18" charset="0"/>
                <a:cs typeface="Times New Roman" panose="02020603050405020304" pitchFamily="18" charset="0"/>
              </a:rPr>
              <a:t>(</a:t>
            </a:r>
            <a:r>
              <a:rPr lang="en-IN" sz="2600" dirty="0" err="1">
                <a:latin typeface="Times New Roman" panose="02020603050405020304" pitchFamily="18" charset="0"/>
                <a:cs typeface="Times New Roman" panose="02020603050405020304" pitchFamily="18" charset="0"/>
              </a:rPr>
              <a:t>fp</a:t>
            </a:r>
            <a:r>
              <a:rPr lang="en-IN" sz="2600" dirty="0">
                <a:latin typeface="Times New Roman" panose="02020603050405020304" pitchFamily="18" charset="0"/>
                <a:cs typeface="Times New Roman" panose="02020603050405020304" pitchFamily="18" charset="0"/>
              </a:rPr>
              <a:t>);</a:t>
            </a:r>
          </a:p>
          <a:p>
            <a:pPr marL="0" indent="0">
              <a:buNone/>
            </a:pPr>
            <a:r>
              <a:rPr lang="en-IN" sz="2600" dirty="0">
                <a:latin typeface="Times New Roman" panose="02020603050405020304" pitchFamily="18" charset="0"/>
                <a:cs typeface="Times New Roman" panose="02020603050405020304" pitchFamily="18" charset="0"/>
              </a:rPr>
              <a:t>}</a:t>
            </a:r>
          </a:p>
          <a:p>
            <a:pPr marL="0" indent="0">
              <a:buNone/>
            </a:pPr>
            <a:endParaRPr lang="en-IN" sz="2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91721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A2F76B-8EB2-4BEC-93A8-97A99393CE6C}"/>
              </a:ext>
            </a:extLst>
          </p:cNvPr>
          <p:cNvSpPr>
            <a:spLocks noGrp="1"/>
          </p:cNvSpPr>
          <p:nvPr>
            <p:ph idx="1"/>
          </p:nvPr>
        </p:nvSpPr>
        <p:spPr>
          <a:xfrm>
            <a:off x="1371600" y="374753"/>
            <a:ext cx="9975954" cy="6295869"/>
          </a:xfrm>
        </p:spPr>
        <p:txBody>
          <a:bodyPr>
            <a:normAutofit lnSpcReduction="10000"/>
          </a:bodyPr>
          <a:lstStyle/>
          <a:p>
            <a:r>
              <a:rPr lang="en-IN" sz="2800" dirty="0">
                <a:latin typeface="Times New Roman" panose="02020603050405020304" pitchFamily="18" charset="0"/>
                <a:cs typeface="Times New Roman" panose="02020603050405020304" pitchFamily="18" charset="0"/>
              </a:rPr>
              <a:t>This code will check whether the file has opened successfully or not. If the file does not open, this will display an error message to the user.</a:t>
            </a:r>
          </a:p>
          <a:p>
            <a:r>
              <a:rPr lang="en-IN" sz="2800" dirty="0">
                <a:latin typeface="Times New Roman" panose="02020603050405020304" pitchFamily="18" charset="0"/>
                <a:cs typeface="Times New Roman" panose="02020603050405020304" pitchFamily="18" charset="0"/>
              </a:rPr>
              <a:t>#include&lt;</a:t>
            </a:r>
            <a:r>
              <a:rPr lang="en-IN" sz="2800" dirty="0" err="1">
                <a:latin typeface="Times New Roman" panose="02020603050405020304" pitchFamily="18" charset="0"/>
                <a:cs typeface="Times New Roman" panose="02020603050405020304" pitchFamily="18" charset="0"/>
              </a:rPr>
              <a:t>stdio.h</a:t>
            </a:r>
            <a:r>
              <a:rPr lang="en-IN" sz="2800" dirty="0">
                <a:latin typeface="Times New Roman" panose="02020603050405020304" pitchFamily="18" charset="0"/>
                <a:cs typeface="Times New Roman" panose="02020603050405020304" pitchFamily="18" charset="0"/>
              </a:rPr>
              <a:t>&gt;</a:t>
            </a:r>
          </a:p>
          <a:p>
            <a:r>
              <a:rPr lang="en-IN" sz="2800" dirty="0">
                <a:latin typeface="Times New Roman" panose="02020603050405020304" pitchFamily="18" charset="0"/>
                <a:cs typeface="Times New Roman" panose="02020603050405020304" pitchFamily="18" charset="0"/>
              </a:rPr>
              <a:t>int main()</a:t>
            </a:r>
          </a:p>
          <a:p>
            <a:r>
              <a:rPr lang="en-IN" sz="2800" dirty="0">
                <a:latin typeface="Times New Roman" panose="02020603050405020304" pitchFamily="18" charset="0"/>
                <a:cs typeface="Times New Roman" panose="02020603050405020304" pitchFamily="18" charset="0"/>
              </a:rPr>
              <a:t>FILE </a:t>
            </a:r>
            <a:r>
              <a:rPr lang="en-IN" sz="2800" dirty="0" err="1">
                <a:latin typeface="Times New Roman" panose="02020603050405020304" pitchFamily="18" charset="0"/>
                <a:cs typeface="Times New Roman" panose="02020603050405020304" pitchFamily="18" charset="0"/>
              </a:rPr>
              <a:t>fpr</a:t>
            </a:r>
            <a:r>
              <a:rPr lang="en-IN" sz="2800" dirty="0">
                <a:latin typeface="Times New Roman" panose="02020603050405020304" pitchFamily="18" charset="0"/>
                <a:cs typeface="Times New Roman" panose="02020603050405020304" pitchFamily="18" charset="0"/>
              </a:rPr>
              <a:t>;</a:t>
            </a:r>
          </a:p>
          <a:p>
            <a:r>
              <a:rPr lang="en-IN" sz="2800" dirty="0" err="1">
                <a:latin typeface="Times New Roman" panose="02020603050405020304" pitchFamily="18" charset="0"/>
                <a:cs typeface="Times New Roman" panose="02020603050405020304" pitchFamily="18" charset="0"/>
              </a:rPr>
              <a:t>fpr</a:t>
            </a:r>
            <a:r>
              <a:rPr lang="en-IN" sz="2800" dirty="0">
                <a:latin typeface="Times New Roman" panose="02020603050405020304" pitchFamily="18" charset="0"/>
                <a:cs typeface="Times New Roman" panose="02020603050405020304" pitchFamily="18" charset="0"/>
              </a:rPr>
              <a:t> = </a:t>
            </a:r>
            <a:r>
              <a:rPr lang="en-IN" sz="2800" dirty="0" err="1">
                <a:latin typeface="Times New Roman" panose="02020603050405020304" pitchFamily="18" charset="0"/>
                <a:cs typeface="Times New Roman" panose="02020603050405020304" pitchFamily="18" charset="0"/>
              </a:rPr>
              <a:t>fopen</a:t>
            </a:r>
            <a:r>
              <a:rPr lang="en-IN" sz="2800" dirty="0">
                <a:latin typeface="Times New Roman" panose="02020603050405020304" pitchFamily="18" charset="0"/>
                <a:cs typeface="Times New Roman" panose="02020603050405020304" pitchFamily="18" charset="0"/>
              </a:rPr>
              <a:t>("C:\\myfiles\\newfile.txt", "r");</a:t>
            </a:r>
          </a:p>
          <a:p>
            <a:r>
              <a:rPr lang="en-IN" sz="2800" dirty="0">
                <a:latin typeface="Times New Roman" panose="02020603050405020304" pitchFamily="18" charset="0"/>
                <a:cs typeface="Times New Roman" panose="02020603050405020304" pitchFamily="18" charset="0"/>
              </a:rPr>
              <a:t>if (</a:t>
            </a:r>
            <a:r>
              <a:rPr lang="en-IN" sz="2800" dirty="0" err="1">
                <a:latin typeface="Times New Roman" panose="02020603050405020304" pitchFamily="18" charset="0"/>
                <a:cs typeface="Times New Roman" panose="02020603050405020304" pitchFamily="18" charset="0"/>
              </a:rPr>
              <a:t>fpr</a:t>
            </a:r>
            <a:r>
              <a:rPr lang="en-IN" sz="2800" dirty="0">
                <a:latin typeface="Times New Roman" panose="02020603050405020304" pitchFamily="18" charset="0"/>
                <a:cs typeface="Times New Roman" panose="02020603050405020304" pitchFamily="18" charset="0"/>
              </a:rPr>
              <a:t> == NULL)</a:t>
            </a:r>
          </a:p>
          <a:p>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    puts("Error while opening file");</a:t>
            </a:r>
          </a:p>
          <a:p>
            <a:r>
              <a:rPr lang="en-IN" sz="2800" dirty="0">
                <a:latin typeface="Times New Roman" panose="02020603050405020304" pitchFamily="18" charset="0"/>
                <a:cs typeface="Times New Roman" panose="02020603050405020304" pitchFamily="18" charset="0"/>
              </a:rPr>
              <a:t>    exit();</a:t>
            </a:r>
          </a:p>
          <a:p>
            <a:r>
              <a:rPr lang="en-IN" sz="28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114736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952A9-37DF-44E5-B96A-6C270A54D982}"/>
              </a:ext>
            </a:extLst>
          </p:cNvPr>
          <p:cNvSpPr>
            <a:spLocks noGrp="1"/>
          </p:cNvSpPr>
          <p:nvPr>
            <p:ph type="title"/>
          </p:nvPr>
        </p:nvSpPr>
        <p:spPr/>
        <p:txBody>
          <a:bodyPr/>
          <a:lstStyle/>
          <a:p>
            <a:r>
              <a:rPr lang="en-IN" b="1" u="sng" dirty="0"/>
              <a:t>3. Reading a File</a:t>
            </a:r>
            <a:br>
              <a:rPr lang="en-IN" dirty="0"/>
            </a:br>
            <a:endParaRPr lang="en-IN" dirty="0"/>
          </a:p>
        </p:txBody>
      </p:sp>
      <p:sp>
        <p:nvSpPr>
          <p:cNvPr id="3" name="Content Placeholder 2">
            <a:extLst>
              <a:ext uri="{FF2B5EF4-FFF2-40B4-BE49-F238E27FC236}">
                <a16:creationId xmlns:a16="http://schemas.microsoft.com/office/drawing/2014/main" id="{56EE9E97-507F-46C4-8A82-8868CAEA4332}"/>
              </a:ext>
            </a:extLst>
          </p:cNvPr>
          <p:cNvSpPr>
            <a:spLocks noGrp="1"/>
          </p:cNvSpPr>
          <p:nvPr>
            <p:ph idx="1"/>
          </p:nvPr>
        </p:nvSpPr>
        <p:spPr/>
        <p:txBody>
          <a:bodyPr>
            <a:normAutofit/>
          </a:bodyPr>
          <a:lstStyle/>
          <a:p>
            <a:pPr algn="just"/>
            <a:r>
              <a:rPr lang="en-IN" sz="3600" dirty="0">
                <a:latin typeface="Times New Roman" panose="02020603050405020304" pitchFamily="18" charset="0"/>
                <a:cs typeface="Times New Roman" panose="02020603050405020304" pitchFamily="18" charset="0"/>
              </a:rPr>
              <a:t>To read the file, we must open it first using “r” of the mode, for example if you only want to read the file then open it in “r” mode.</a:t>
            </a:r>
          </a:p>
          <a:p>
            <a:pPr algn="just"/>
            <a:r>
              <a:rPr lang="en-IN" sz="3600" dirty="0">
                <a:latin typeface="Times New Roman" panose="02020603050405020304" pitchFamily="18" charset="0"/>
                <a:cs typeface="Times New Roman" panose="02020603050405020304" pitchFamily="18" charset="0"/>
              </a:rPr>
              <a:t>The functions used to read file are </a:t>
            </a:r>
            <a:r>
              <a:rPr lang="en-IN" sz="3600" dirty="0" err="1">
                <a:latin typeface="Times New Roman" panose="02020603050405020304" pitchFamily="18" charset="0"/>
                <a:cs typeface="Times New Roman" panose="02020603050405020304" pitchFamily="18" charset="0"/>
              </a:rPr>
              <a:t>getc</a:t>
            </a:r>
            <a:r>
              <a:rPr lang="en-IN" sz="3600" dirty="0">
                <a:latin typeface="Times New Roman" panose="02020603050405020304" pitchFamily="18" charset="0"/>
                <a:cs typeface="Times New Roman" panose="02020603050405020304" pitchFamily="18" charset="0"/>
              </a:rPr>
              <a:t>(),</a:t>
            </a:r>
            <a:r>
              <a:rPr lang="en-IN" sz="3600" dirty="0" err="1">
                <a:latin typeface="Times New Roman" panose="02020603050405020304" pitchFamily="18" charset="0"/>
                <a:cs typeface="Times New Roman" panose="02020603050405020304" pitchFamily="18" charset="0"/>
              </a:rPr>
              <a:t>fgets</a:t>
            </a:r>
            <a:r>
              <a:rPr lang="en-IN" sz="3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04816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CDB17-F7C3-44E6-BF63-69E4755C9279}"/>
              </a:ext>
            </a:extLst>
          </p:cNvPr>
          <p:cNvSpPr>
            <a:spLocks noGrp="1"/>
          </p:cNvSpPr>
          <p:nvPr>
            <p:ph type="title"/>
          </p:nvPr>
        </p:nvSpPr>
        <p:spPr/>
        <p:txBody>
          <a:bodyPr/>
          <a:lstStyle/>
          <a:p>
            <a:r>
              <a:rPr lang="en-US" dirty="0"/>
              <a:t>                             </a:t>
            </a:r>
            <a:r>
              <a:rPr lang="en-US" b="1" u="sng" dirty="0">
                <a:latin typeface="Times New Roman" panose="02020603050405020304" pitchFamily="18" charset="0"/>
                <a:cs typeface="Times New Roman" panose="02020603050405020304" pitchFamily="18" charset="0"/>
              </a:rPr>
              <a:t>FILES </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EBCE81-D31B-41B8-89CA-A9FE4AAA6DFA}"/>
              </a:ext>
            </a:extLst>
          </p:cNvPr>
          <p:cNvSpPr>
            <a:spLocks noGrp="1"/>
          </p:cNvSpPr>
          <p:nvPr>
            <p:ph idx="1"/>
          </p:nvPr>
        </p:nvSpPr>
        <p:spPr>
          <a:xfrm>
            <a:off x="1371600" y="1618938"/>
            <a:ext cx="9601200" cy="4976734"/>
          </a:xfrm>
        </p:spPr>
        <p:txBody>
          <a:bodyPr>
            <a:normAutofit/>
          </a:bodyPr>
          <a:lstStyle/>
          <a:p>
            <a:pPr algn="just"/>
            <a:r>
              <a:rPr lang="en-US" sz="4000" dirty="0">
                <a:latin typeface="Times New Roman" panose="02020603050405020304" pitchFamily="18" charset="0"/>
                <a:cs typeface="Times New Roman" panose="02020603050405020304" pitchFamily="18" charset="0"/>
              </a:rPr>
              <a:t>A file is used to store data in secondary storage.</a:t>
            </a:r>
            <a:endParaRPr lang="en-IN" sz="4000" dirty="0">
              <a:latin typeface="Times New Roman" panose="02020603050405020304" pitchFamily="18" charset="0"/>
              <a:cs typeface="Times New Roman" panose="02020603050405020304" pitchFamily="18" charset="0"/>
            </a:endParaRPr>
          </a:p>
          <a:p>
            <a:pPr algn="just"/>
            <a:r>
              <a:rPr lang="en-IN" sz="4000" dirty="0">
                <a:latin typeface="Times New Roman" panose="02020603050405020304" pitchFamily="18" charset="0"/>
                <a:cs typeface="Times New Roman" panose="02020603050405020304" pitchFamily="18" charset="0"/>
              </a:rPr>
              <a:t>A file is essentially a serial sequence of bytes stored on a medium. </a:t>
            </a:r>
          </a:p>
          <a:p>
            <a:pPr algn="just"/>
            <a:r>
              <a:rPr lang="en-IN" sz="4000" dirty="0">
                <a:latin typeface="Times New Roman" panose="02020603050405020304" pitchFamily="18" charset="0"/>
                <a:cs typeface="Times New Roman" panose="02020603050405020304" pitchFamily="18" charset="0"/>
              </a:rPr>
              <a:t>A File is a container to store required data.</a:t>
            </a:r>
          </a:p>
          <a:p>
            <a:pPr algn="just"/>
            <a:r>
              <a:rPr lang="en-IN" sz="4000" dirty="0">
                <a:latin typeface="Times New Roman" panose="02020603050405020304" pitchFamily="18" charset="0"/>
                <a:cs typeface="Times New Roman" panose="02020603050405020304" pitchFamily="18" charset="0"/>
              </a:rPr>
              <a:t>FILE is a library type defined in </a:t>
            </a:r>
            <a:r>
              <a:rPr lang="en-IN" sz="4000" dirty="0" err="1">
                <a:latin typeface="Times New Roman" panose="02020603050405020304" pitchFamily="18" charset="0"/>
                <a:cs typeface="Times New Roman" panose="02020603050405020304" pitchFamily="18" charset="0"/>
              </a:rPr>
              <a:t>stdio.h</a:t>
            </a:r>
            <a:r>
              <a:rPr lang="en-IN" sz="4000" dirty="0">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3656220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072998-47AC-4D93-B066-FF9AFF504CA7}"/>
              </a:ext>
            </a:extLst>
          </p:cNvPr>
          <p:cNvSpPr>
            <a:spLocks noGrp="1"/>
          </p:cNvSpPr>
          <p:nvPr>
            <p:ph idx="1"/>
          </p:nvPr>
        </p:nvSpPr>
        <p:spPr>
          <a:xfrm>
            <a:off x="1371600" y="719528"/>
            <a:ext cx="10155836" cy="5861154"/>
          </a:xfrm>
        </p:spPr>
        <p:txBody>
          <a:bodyPr>
            <a:normAutofit fontScale="92500" lnSpcReduction="20000"/>
          </a:bodyPr>
          <a:lstStyle/>
          <a:p>
            <a:r>
              <a:rPr lang="en-IN" sz="2600" dirty="0">
                <a:latin typeface="Times New Roman" panose="02020603050405020304" pitchFamily="18" charset="0"/>
                <a:cs typeface="Times New Roman" panose="02020603050405020304" pitchFamily="18" charset="0"/>
              </a:rPr>
              <a:t>Simple example:</a:t>
            </a:r>
          </a:p>
          <a:p>
            <a:r>
              <a:rPr lang="en-IN" sz="2600" dirty="0">
                <a:latin typeface="Times New Roman" panose="02020603050405020304" pitchFamily="18" charset="0"/>
                <a:cs typeface="Times New Roman" panose="02020603050405020304" pitchFamily="18" charset="0"/>
              </a:rPr>
              <a:t>#include&lt;</a:t>
            </a:r>
            <a:r>
              <a:rPr lang="en-IN" sz="2600" dirty="0" err="1">
                <a:latin typeface="Times New Roman" panose="02020603050405020304" pitchFamily="18" charset="0"/>
                <a:cs typeface="Times New Roman" panose="02020603050405020304" pitchFamily="18" charset="0"/>
              </a:rPr>
              <a:t>stdio.h</a:t>
            </a:r>
            <a:r>
              <a:rPr lang="en-IN" sz="2600" dirty="0">
                <a:latin typeface="Times New Roman" panose="02020603050405020304" pitchFamily="18" charset="0"/>
                <a:cs typeface="Times New Roman" panose="02020603050405020304" pitchFamily="18" charset="0"/>
              </a:rPr>
              <a:t>&gt;</a:t>
            </a:r>
          </a:p>
          <a:p>
            <a:r>
              <a:rPr lang="en-IN" sz="2600" dirty="0">
                <a:latin typeface="Times New Roman" panose="02020603050405020304" pitchFamily="18" charset="0"/>
                <a:cs typeface="Times New Roman" panose="02020603050405020304" pitchFamily="18" charset="0"/>
              </a:rPr>
              <a:t>int main()</a:t>
            </a:r>
          </a:p>
          <a:p>
            <a:r>
              <a:rPr lang="en-IN" sz="2600" dirty="0">
                <a:latin typeface="Times New Roman" panose="02020603050405020304" pitchFamily="18" charset="0"/>
                <a:cs typeface="Times New Roman" panose="02020603050405020304" pitchFamily="18" charset="0"/>
              </a:rPr>
              <a:t>{</a:t>
            </a:r>
          </a:p>
          <a:p>
            <a:r>
              <a:rPr lang="en-IN" sz="2600" dirty="0">
                <a:latin typeface="Times New Roman" panose="02020603050405020304" pitchFamily="18" charset="0"/>
                <a:cs typeface="Times New Roman" panose="02020603050405020304" pitchFamily="18" charset="0"/>
              </a:rPr>
              <a:t>FILE *</a:t>
            </a:r>
            <a:r>
              <a:rPr lang="en-IN" sz="2600" dirty="0" err="1">
                <a:latin typeface="Times New Roman" panose="02020603050405020304" pitchFamily="18" charset="0"/>
                <a:cs typeface="Times New Roman" panose="02020603050405020304" pitchFamily="18" charset="0"/>
              </a:rPr>
              <a:t>fp</a:t>
            </a:r>
            <a:r>
              <a:rPr lang="en-IN" sz="2600" dirty="0">
                <a:latin typeface="Times New Roman" panose="02020603050405020304" pitchFamily="18" charset="0"/>
                <a:cs typeface="Times New Roman" panose="02020603050405020304" pitchFamily="18" charset="0"/>
              </a:rPr>
              <a:t>;</a:t>
            </a:r>
          </a:p>
          <a:p>
            <a:r>
              <a:rPr lang="en-IN" sz="2600" dirty="0" err="1">
                <a:latin typeface="Times New Roman" panose="02020603050405020304" pitchFamily="18" charset="0"/>
                <a:cs typeface="Times New Roman" panose="02020603050405020304" pitchFamily="18" charset="0"/>
              </a:rPr>
              <a:t>fp</a:t>
            </a:r>
            <a:r>
              <a:rPr lang="en-IN" sz="2600" dirty="0">
                <a:latin typeface="Times New Roman" panose="02020603050405020304" pitchFamily="18" charset="0"/>
                <a:cs typeface="Times New Roman" panose="02020603050405020304" pitchFamily="18" charset="0"/>
              </a:rPr>
              <a:t>=</a:t>
            </a:r>
            <a:r>
              <a:rPr lang="en-IN" sz="2600" dirty="0" err="1">
                <a:latin typeface="Times New Roman" panose="02020603050405020304" pitchFamily="18" charset="0"/>
                <a:cs typeface="Times New Roman" panose="02020603050405020304" pitchFamily="18" charset="0"/>
              </a:rPr>
              <a:t>fopen</a:t>
            </a:r>
            <a:r>
              <a:rPr lang="en-IN" sz="2600" dirty="0">
                <a:latin typeface="Times New Roman" panose="02020603050405020304" pitchFamily="18" charset="0"/>
                <a:cs typeface="Times New Roman" panose="02020603050405020304" pitchFamily="18" charset="0"/>
              </a:rPr>
              <a:t>("</a:t>
            </a:r>
            <a:r>
              <a:rPr lang="en-IN" sz="2600" dirty="0" err="1">
                <a:latin typeface="Times New Roman" panose="02020603050405020304" pitchFamily="18" charset="0"/>
                <a:cs typeface="Times New Roman" panose="02020603050405020304" pitchFamily="18" charset="0"/>
              </a:rPr>
              <a:t>nihu.txt","r</a:t>
            </a:r>
            <a:r>
              <a:rPr lang="en-IN" sz="2600" dirty="0">
                <a:latin typeface="Times New Roman" panose="02020603050405020304" pitchFamily="18" charset="0"/>
                <a:cs typeface="Times New Roman" panose="02020603050405020304" pitchFamily="18" charset="0"/>
              </a:rPr>
              <a:t>"); //nihu.txt file is opened with read mode</a:t>
            </a:r>
          </a:p>
          <a:p>
            <a:r>
              <a:rPr lang="en-IN" sz="2600" dirty="0">
                <a:latin typeface="Times New Roman" panose="02020603050405020304" pitchFamily="18" charset="0"/>
                <a:cs typeface="Times New Roman" panose="02020603050405020304" pitchFamily="18" charset="0"/>
              </a:rPr>
              <a:t>char </a:t>
            </a:r>
            <a:r>
              <a:rPr lang="en-IN" sz="2600" dirty="0" err="1">
                <a:latin typeface="Times New Roman" panose="02020603050405020304" pitchFamily="18" charset="0"/>
                <a:cs typeface="Times New Roman" panose="02020603050405020304" pitchFamily="18" charset="0"/>
              </a:rPr>
              <a:t>ch</a:t>
            </a:r>
            <a:r>
              <a:rPr lang="en-IN" sz="2600" dirty="0">
                <a:latin typeface="Times New Roman" panose="02020603050405020304" pitchFamily="18" charset="0"/>
                <a:cs typeface="Times New Roman" panose="02020603050405020304" pitchFamily="18" charset="0"/>
              </a:rPr>
              <a:t>;</a:t>
            </a:r>
          </a:p>
          <a:p>
            <a:r>
              <a:rPr lang="en-IN" sz="2600" dirty="0">
                <a:latin typeface="Times New Roman" panose="02020603050405020304" pitchFamily="18" charset="0"/>
                <a:cs typeface="Times New Roman" panose="02020603050405020304" pitchFamily="18" charset="0"/>
              </a:rPr>
              <a:t>while(</a:t>
            </a:r>
            <a:r>
              <a:rPr lang="en-IN" sz="2600" dirty="0" err="1">
                <a:latin typeface="Times New Roman" panose="02020603050405020304" pitchFamily="18" charset="0"/>
                <a:cs typeface="Times New Roman" panose="02020603050405020304" pitchFamily="18" charset="0"/>
              </a:rPr>
              <a:t>ch</a:t>
            </a:r>
            <a:r>
              <a:rPr lang="en-IN" sz="2600" dirty="0">
                <a:latin typeface="Times New Roman" panose="02020603050405020304" pitchFamily="18" charset="0"/>
                <a:cs typeface="Times New Roman" panose="02020603050405020304" pitchFamily="18" charset="0"/>
              </a:rPr>
              <a:t>!=EOF){   </a:t>
            </a:r>
          </a:p>
          <a:p>
            <a:r>
              <a:rPr lang="en-IN" sz="2600" dirty="0" err="1">
                <a:latin typeface="Times New Roman" panose="02020603050405020304" pitchFamily="18" charset="0"/>
                <a:cs typeface="Times New Roman" panose="02020603050405020304" pitchFamily="18" charset="0"/>
              </a:rPr>
              <a:t>ch</a:t>
            </a:r>
            <a:r>
              <a:rPr lang="en-IN" sz="2600" dirty="0">
                <a:latin typeface="Times New Roman" panose="02020603050405020304" pitchFamily="18" charset="0"/>
                <a:cs typeface="Times New Roman" panose="02020603050405020304" pitchFamily="18" charset="0"/>
              </a:rPr>
              <a:t>=</a:t>
            </a:r>
            <a:r>
              <a:rPr lang="en-IN" sz="2600" dirty="0" err="1">
                <a:latin typeface="Times New Roman" panose="02020603050405020304" pitchFamily="18" charset="0"/>
                <a:cs typeface="Times New Roman" panose="02020603050405020304" pitchFamily="18" charset="0"/>
              </a:rPr>
              <a:t>getc</a:t>
            </a:r>
            <a:r>
              <a:rPr lang="en-IN" sz="2600" dirty="0">
                <a:latin typeface="Times New Roman" panose="02020603050405020304" pitchFamily="18" charset="0"/>
                <a:cs typeface="Times New Roman" panose="02020603050405020304" pitchFamily="18" charset="0"/>
              </a:rPr>
              <a:t>(</a:t>
            </a:r>
            <a:r>
              <a:rPr lang="en-IN" sz="2600" dirty="0" err="1">
                <a:latin typeface="Times New Roman" panose="02020603050405020304" pitchFamily="18" charset="0"/>
                <a:cs typeface="Times New Roman" panose="02020603050405020304" pitchFamily="18" charset="0"/>
              </a:rPr>
              <a:t>fp</a:t>
            </a:r>
            <a:r>
              <a:rPr lang="en-IN" sz="2600" dirty="0">
                <a:latin typeface="Times New Roman" panose="02020603050405020304" pitchFamily="18" charset="0"/>
                <a:cs typeface="Times New Roman" panose="02020603050405020304" pitchFamily="18" charset="0"/>
              </a:rPr>
              <a:t>);  //getting character from file till EOF</a:t>
            </a:r>
          </a:p>
          <a:p>
            <a:r>
              <a:rPr lang="en-IN" sz="2600" dirty="0" err="1">
                <a:latin typeface="Times New Roman" panose="02020603050405020304" pitchFamily="18" charset="0"/>
                <a:cs typeface="Times New Roman" panose="02020603050405020304" pitchFamily="18" charset="0"/>
              </a:rPr>
              <a:t>printf</a:t>
            </a:r>
            <a:r>
              <a:rPr lang="en-IN" sz="2600" dirty="0">
                <a:latin typeface="Times New Roman" panose="02020603050405020304" pitchFamily="18" charset="0"/>
                <a:cs typeface="Times New Roman" panose="02020603050405020304" pitchFamily="18" charset="0"/>
              </a:rPr>
              <a:t>("%c",</a:t>
            </a:r>
            <a:r>
              <a:rPr lang="en-IN" sz="2600" dirty="0" err="1">
                <a:latin typeface="Times New Roman" panose="02020603050405020304" pitchFamily="18" charset="0"/>
                <a:cs typeface="Times New Roman" panose="02020603050405020304" pitchFamily="18" charset="0"/>
              </a:rPr>
              <a:t>ch</a:t>
            </a:r>
            <a:r>
              <a:rPr lang="en-IN" sz="2600" dirty="0">
                <a:latin typeface="Times New Roman" panose="02020603050405020304" pitchFamily="18" charset="0"/>
                <a:cs typeface="Times New Roman" panose="02020603050405020304" pitchFamily="18" charset="0"/>
              </a:rPr>
              <a:t>);  //Printing character</a:t>
            </a:r>
          </a:p>
          <a:p>
            <a:r>
              <a:rPr lang="en-IN" sz="2600" dirty="0">
                <a:latin typeface="Times New Roman" panose="02020603050405020304" pitchFamily="18" charset="0"/>
                <a:cs typeface="Times New Roman" panose="02020603050405020304" pitchFamily="18" charset="0"/>
              </a:rPr>
              <a:t>}</a:t>
            </a:r>
          </a:p>
          <a:p>
            <a:r>
              <a:rPr lang="en-IN" sz="2600" dirty="0" err="1">
                <a:latin typeface="Times New Roman" panose="02020603050405020304" pitchFamily="18" charset="0"/>
                <a:cs typeface="Times New Roman" panose="02020603050405020304" pitchFamily="18" charset="0"/>
              </a:rPr>
              <a:t>fclose</a:t>
            </a:r>
            <a:r>
              <a:rPr lang="en-IN" sz="2600" dirty="0">
                <a:latin typeface="Times New Roman" panose="02020603050405020304" pitchFamily="18" charset="0"/>
                <a:cs typeface="Times New Roman" panose="02020603050405020304" pitchFamily="18" charset="0"/>
              </a:rPr>
              <a:t>(</a:t>
            </a:r>
            <a:r>
              <a:rPr lang="en-IN" sz="2600" dirty="0" err="1">
                <a:latin typeface="Times New Roman" panose="02020603050405020304" pitchFamily="18" charset="0"/>
                <a:cs typeface="Times New Roman" panose="02020603050405020304" pitchFamily="18" charset="0"/>
              </a:rPr>
              <a:t>fp</a:t>
            </a:r>
            <a:r>
              <a:rPr lang="en-IN" sz="2600" dirty="0">
                <a:latin typeface="Times New Roman" panose="02020603050405020304" pitchFamily="18" charset="0"/>
                <a:cs typeface="Times New Roman" panose="02020603050405020304" pitchFamily="18" charset="0"/>
              </a:rPr>
              <a:t>);</a:t>
            </a:r>
          </a:p>
          <a:p>
            <a:r>
              <a:rPr lang="en-IN" sz="26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1312207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76590-8A2C-4FC0-922D-FC0B86DF0228}"/>
              </a:ext>
            </a:extLst>
          </p:cNvPr>
          <p:cNvSpPr>
            <a:spLocks noGrp="1"/>
          </p:cNvSpPr>
          <p:nvPr>
            <p:ph type="title"/>
          </p:nvPr>
        </p:nvSpPr>
        <p:spPr/>
        <p:txBody>
          <a:bodyPr/>
          <a:lstStyle/>
          <a:p>
            <a:r>
              <a:rPr lang="en-IN" b="1" u="sng" dirty="0" err="1"/>
              <a:t>fgets</a:t>
            </a:r>
            <a:r>
              <a:rPr lang="en-IN" b="1" u="sng" dirty="0"/>
              <a:t>()</a:t>
            </a:r>
            <a:br>
              <a:rPr lang="en-IN" dirty="0"/>
            </a:br>
            <a:endParaRPr lang="en-IN" dirty="0"/>
          </a:p>
        </p:txBody>
      </p:sp>
      <p:sp>
        <p:nvSpPr>
          <p:cNvPr id="3" name="Content Placeholder 2">
            <a:extLst>
              <a:ext uri="{FF2B5EF4-FFF2-40B4-BE49-F238E27FC236}">
                <a16:creationId xmlns:a16="http://schemas.microsoft.com/office/drawing/2014/main" id="{E3EB03B7-8E7D-4E05-AF4A-60F251333EBC}"/>
              </a:ext>
            </a:extLst>
          </p:cNvPr>
          <p:cNvSpPr>
            <a:spLocks noGrp="1"/>
          </p:cNvSpPr>
          <p:nvPr>
            <p:ph idx="1"/>
          </p:nvPr>
        </p:nvSpPr>
        <p:spPr/>
        <p:txBody>
          <a:bodyPr/>
          <a:lstStyle/>
          <a:p>
            <a:pPr algn="just"/>
            <a:endParaRPr lang="en-US" sz="3200" dirty="0">
              <a:latin typeface="Times New Roman" panose="02020603050405020304" pitchFamily="18" charset="0"/>
              <a:cs typeface="Times New Roman" panose="02020603050405020304" pitchFamily="18" charset="0"/>
            </a:endParaRPr>
          </a:p>
          <a:p>
            <a:pPr algn="just"/>
            <a:r>
              <a:rPr lang="en-IN" sz="2800" b="1" dirty="0">
                <a:latin typeface="Times New Roman" panose="02020603050405020304" pitchFamily="18" charset="0"/>
                <a:cs typeface="Times New Roman" panose="02020603050405020304" pitchFamily="18" charset="0"/>
              </a:rPr>
              <a:t>char *</a:t>
            </a:r>
            <a:r>
              <a:rPr lang="en-IN" sz="2800" b="1" dirty="0" err="1">
                <a:latin typeface="Times New Roman" panose="02020603050405020304" pitchFamily="18" charset="0"/>
                <a:cs typeface="Times New Roman" panose="02020603050405020304" pitchFamily="18" charset="0"/>
              </a:rPr>
              <a:t>fgets</a:t>
            </a:r>
            <a:r>
              <a:rPr lang="en-IN" sz="2800" b="1" dirty="0">
                <a:latin typeface="Times New Roman" panose="02020603050405020304" pitchFamily="18" charset="0"/>
                <a:cs typeface="Times New Roman" panose="02020603050405020304" pitchFamily="18" charset="0"/>
              </a:rPr>
              <a:t>( char *str, int n, FILE *</a:t>
            </a:r>
            <a:r>
              <a:rPr lang="en-IN" sz="2800" b="1" dirty="0" err="1">
                <a:latin typeface="Times New Roman" panose="02020603050405020304" pitchFamily="18" charset="0"/>
                <a:cs typeface="Times New Roman" panose="02020603050405020304" pitchFamily="18" charset="0"/>
              </a:rPr>
              <a:t>fp</a:t>
            </a:r>
            <a:r>
              <a:rPr lang="en-IN" sz="2800" b="1"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First argument specifies string pointer to store string from file, second argument specifies number of </a:t>
            </a:r>
            <a:r>
              <a:rPr lang="en-US" sz="2800" dirty="0" err="1">
                <a:latin typeface="Times New Roman" panose="02020603050405020304" pitchFamily="18" charset="0"/>
                <a:cs typeface="Times New Roman" panose="02020603050405020304" pitchFamily="18" charset="0"/>
              </a:rPr>
              <a:t>charcter</a:t>
            </a:r>
            <a:r>
              <a:rPr lang="en-US" sz="2800" dirty="0">
                <a:latin typeface="Times New Roman" panose="02020603050405020304" pitchFamily="18" charset="0"/>
                <a:cs typeface="Times New Roman" panose="02020603050405020304" pitchFamily="18" charset="0"/>
              </a:rPr>
              <a:t> to be stored in str, </a:t>
            </a:r>
            <a:r>
              <a:rPr lang="en-US" sz="2800" dirty="0" err="1">
                <a:latin typeface="Times New Roman" panose="02020603050405020304" pitchFamily="18" charset="0"/>
                <a:cs typeface="Times New Roman" panose="02020603050405020304" pitchFamily="18" charset="0"/>
              </a:rPr>
              <a:t>fp</a:t>
            </a:r>
            <a:r>
              <a:rPr lang="en-US" sz="2800" dirty="0">
                <a:latin typeface="Times New Roman" panose="02020603050405020304" pitchFamily="18" charset="0"/>
                <a:cs typeface="Times New Roman" panose="02020603050405020304" pitchFamily="18" charset="0"/>
              </a:rPr>
              <a:t> represents the file pointer which points to file that is opened by fp.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4266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832511-99B0-4E05-9CA0-C2F7B793A9B3}"/>
              </a:ext>
            </a:extLst>
          </p:cNvPr>
          <p:cNvSpPr>
            <a:spLocks noGrp="1"/>
          </p:cNvSpPr>
          <p:nvPr>
            <p:ph idx="1"/>
          </p:nvPr>
        </p:nvSpPr>
        <p:spPr>
          <a:xfrm>
            <a:off x="1295400" y="614597"/>
            <a:ext cx="9601200" cy="5072921"/>
          </a:xfrm>
        </p:spPr>
        <p:txBody>
          <a:bodyPr>
            <a:noAutofit/>
          </a:bodyPr>
          <a:lstStyle/>
          <a:p>
            <a:r>
              <a:rPr lang="en-IN" sz="2800" dirty="0">
                <a:latin typeface="Times New Roman" panose="02020603050405020304" pitchFamily="18" charset="0"/>
                <a:cs typeface="Times New Roman" panose="02020603050405020304" pitchFamily="18" charset="0"/>
              </a:rPr>
              <a:t>Example:</a:t>
            </a:r>
          </a:p>
          <a:p>
            <a:r>
              <a:rPr lang="en-IN" sz="2800" dirty="0">
                <a:latin typeface="Times New Roman" panose="02020603050405020304" pitchFamily="18" charset="0"/>
                <a:cs typeface="Times New Roman" panose="02020603050405020304" pitchFamily="18" charset="0"/>
              </a:rPr>
              <a:t>#include&lt;</a:t>
            </a:r>
            <a:r>
              <a:rPr lang="en-IN" sz="2800" dirty="0" err="1">
                <a:latin typeface="Times New Roman" panose="02020603050405020304" pitchFamily="18" charset="0"/>
                <a:cs typeface="Times New Roman" panose="02020603050405020304" pitchFamily="18" charset="0"/>
              </a:rPr>
              <a:t>stdio.h</a:t>
            </a:r>
            <a:r>
              <a:rPr lang="en-IN" sz="2800" dirty="0">
                <a:latin typeface="Times New Roman" panose="02020603050405020304" pitchFamily="18" charset="0"/>
                <a:cs typeface="Times New Roman" panose="02020603050405020304" pitchFamily="18" charset="0"/>
              </a:rPr>
              <a:t>&gt;</a:t>
            </a:r>
          </a:p>
          <a:p>
            <a:r>
              <a:rPr lang="en-IN" sz="2800" dirty="0">
                <a:latin typeface="Times New Roman" panose="02020603050405020304" pitchFamily="18" charset="0"/>
                <a:cs typeface="Times New Roman" panose="02020603050405020304" pitchFamily="18" charset="0"/>
              </a:rPr>
              <a:t>int main()</a:t>
            </a:r>
          </a:p>
          <a:p>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FILE *</a:t>
            </a:r>
            <a:r>
              <a:rPr lang="en-IN" sz="2800" dirty="0" err="1">
                <a:latin typeface="Times New Roman" panose="02020603050405020304" pitchFamily="18" charset="0"/>
                <a:cs typeface="Times New Roman" panose="02020603050405020304" pitchFamily="18" charset="0"/>
              </a:rPr>
              <a:t>fp</a:t>
            </a:r>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char text[4];</a:t>
            </a:r>
          </a:p>
          <a:p>
            <a:r>
              <a:rPr lang="en-IN" sz="2800" dirty="0" err="1">
                <a:latin typeface="Times New Roman" panose="02020603050405020304" pitchFamily="18" charset="0"/>
                <a:cs typeface="Times New Roman" panose="02020603050405020304" pitchFamily="18" charset="0"/>
              </a:rPr>
              <a:t>fp</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fopen</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nihu.txt","r</a:t>
            </a:r>
            <a:r>
              <a:rPr lang="en-IN" sz="2800" dirty="0">
                <a:latin typeface="Times New Roman" panose="02020603050405020304" pitchFamily="18" charset="0"/>
                <a:cs typeface="Times New Roman" panose="02020603050405020304" pitchFamily="18" charset="0"/>
              </a:rPr>
              <a:t>");</a:t>
            </a:r>
          </a:p>
          <a:p>
            <a:r>
              <a:rPr lang="en-IN" sz="2800" dirty="0" err="1">
                <a:latin typeface="Times New Roman" panose="02020603050405020304" pitchFamily="18" charset="0"/>
                <a:cs typeface="Times New Roman" panose="02020603050405020304" pitchFamily="18" charset="0"/>
              </a:rPr>
              <a:t>fgets</a:t>
            </a:r>
            <a:r>
              <a:rPr lang="en-IN" sz="2800" dirty="0">
                <a:latin typeface="Times New Roman" panose="02020603050405020304" pitchFamily="18" charset="0"/>
                <a:cs typeface="Times New Roman" panose="02020603050405020304" pitchFamily="18" charset="0"/>
              </a:rPr>
              <a:t>(text,4,fp);</a:t>
            </a:r>
          </a:p>
          <a:p>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s",text</a:t>
            </a:r>
            <a:r>
              <a:rPr lang="en-IN" sz="2800" dirty="0">
                <a:latin typeface="Times New Roman" panose="02020603050405020304" pitchFamily="18" charset="0"/>
                <a:cs typeface="Times New Roman" panose="02020603050405020304" pitchFamily="18" charset="0"/>
              </a:rPr>
              <a:t>);</a:t>
            </a:r>
          </a:p>
          <a:p>
            <a:r>
              <a:rPr lang="en-IN" sz="2800" dirty="0" err="1">
                <a:latin typeface="Times New Roman" panose="02020603050405020304" pitchFamily="18" charset="0"/>
                <a:cs typeface="Times New Roman" panose="02020603050405020304" pitchFamily="18" charset="0"/>
              </a:rPr>
              <a:t>fclose</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fp</a:t>
            </a:r>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33272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F34CC-1ED5-4285-A287-E67B9C5EEBB7}"/>
              </a:ext>
            </a:extLst>
          </p:cNvPr>
          <p:cNvSpPr>
            <a:spLocks noGrp="1"/>
          </p:cNvSpPr>
          <p:nvPr>
            <p:ph type="title"/>
          </p:nvPr>
        </p:nvSpPr>
        <p:spPr/>
        <p:txBody>
          <a:bodyPr/>
          <a:lstStyle/>
          <a:p>
            <a:r>
              <a:rPr lang="en-IN" b="1" dirty="0"/>
              <a:t>3. </a:t>
            </a:r>
            <a:r>
              <a:rPr lang="en-IN" b="1" u="sng" dirty="0">
                <a:latin typeface="Times New Roman" panose="02020603050405020304" pitchFamily="18" charset="0"/>
                <a:cs typeface="Times New Roman" panose="02020603050405020304" pitchFamily="18" charset="0"/>
              </a:rPr>
              <a:t>Closing a File</a:t>
            </a:r>
            <a:br>
              <a:rPr lang="en-IN" dirty="0"/>
            </a:br>
            <a:endParaRPr lang="en-IN" dirty="0"/>
          </a:p>
        </p:txBody>
      </p:sp>
      <p:sp>
        <p:nvSpPr>
          <p:cNvPr id="3" name="Content Placeholder 2">
            <a:extLst>
              <a:ext uri="{FF2B5EF4-FFF2-40B4-BE49-F238E27FC236}">
                <a16:creationId xmlns:a16="http://schemas.microsoft.com/office/drawing/2014/main" id="{E5144854-C289-4C4E-9740-59A0CFA94340}"/>
              </a:ext>
            </a:extLst>
          </p:cNvPr>
          <p:cNvSpPr>
            <a:spLocks noGrp="1"/>
          </p:cNvSpPr>
          <p:nvPr>
            <p:ph idx="1"/>
          </p:nvPr>
        </p:nvSpPr>
        <p:spPr/>
        <p:txBody>
          <a:bodyPr/>
          <a:lstStyle/>
          <a:p>
            <a:pPr algn="just"/>
            <a:r>
              <a:rPr lang="en-IN" sz="3200" dirty="0">
                <a:latin typeface="Times New Roman" panose="02020603050405020304" pitchFamily="18" charset="0"/>
                <a:cs typeface="Times New Roman" panose="02020603050405020304" pitchFamily="18" charset="0"/>
              </a:rPr>
              <a:t>To close a file, use the </a:t>
            </a:r>
            <a:r>
              <a:rPr lang="en-IN" sz="3200" dirty="0" err="1">
                <a:latin typeface="Times New Roman" panose="02020603050405020304" pitchFamily="18" charset="0"/>
                <a:cs typeface="Times New Roman" panose="02020603050405020304" pitchFamily="18" charset="0"/>
              </a:rPr>
              <a:t>fclose</a:t>
            </a:r>
            <a:r>
              <a:rPr lang="en-IN" sz="3200" dirty="0">
                <a:latin typeface="Times New Roman" panose="02020603050405020304" pitchFamily="18" charset="0"/>
                <a:cs typeface="Times New Roman" panose="02020603050405020304" pitchFamily="18" charset="0"/>
              </a:rPr>
              <a:t>( ) function. </a:t>
            </a:r>
          </a:p>
          <a:p>
            <a:pPr algn="just"/>
            <a:r>
              <a:rPr lang="en-IN" sz="3200" b="1" dirty="0">
                <a:latin typeface="Times New Roman" panose="02020603050405020304" pitchFamily="18" charset="0"/>
                <a:cs typeface="Times New Roman" panose="02020603050405020304" pitchFamily="18" charset="0"/>
              </a:rPr>
              <a:t>int </a:t>
            </a:r>
            <a:r>
              <a:rPr lang="en-IN" sz="3200" b="1" dirty="0" err="1">
                <a:latin typeface="Times New Roman" panose="02020603050405020304" pitchFamily="18" charset="0"/>
                <a:cs typeface="Times New Roman" panose="02020603050405020304" pitchFamily="18" charset="0"/>
              </a:rPr>
              <a:t>fclose</a:t>
            </a:r>
            <a:r>
              <a:rPr lang="en-IN" sz="3200" b="1" dirty="0">
                <a:latin typeface="Times New Roman" panose="02020603050405020304" pitchFamily="18" charset="0"/>
                <a:cs typeface="Times New Roman" panose="02020603050405020304" pitchFamily="18" charset="0"/>
              </a:rPr>
              <a:t>( FILE *</a:t>
            </a:r>
            <a:r>
              <a:rPr lang="en-IN" sz="3200" b="1" dirty="0" err="1">
                <a:latin typeface="Times New Roman" panose="02020603050405020304" pitchFamily="18" charset="0"/>
                <a:cs typeface="Times New Roman" panose="02020603050405020304" pitchFamily="18" charset="0"/>
              </a:rPr>
              <a:t>fp</a:t>
            </a:r>
            <a:r>
              <a:rPr lang="en-IN" sz="3200" b="1" dirty="0">
                <a:latin typeface="Times New Roman" panose="02020603050405020304" pitchFamily="18" charset="0"/>
                <a:cs typeface="Times New Roman" panose="02020603050405020304" pitchFamily="18" charset="0"/>
              </a:rPr>
              <a:t> );</a:t>
            </a:r>
            <a:endParaRPr lang="en-IN" sz="3200" dirty="0">
              <a:latin typeface="Times New Roman" panose="02020603050405020304" pitchFamily="18" charset="0"/>
              <a:cs typeface="Times New Roman" panose="02020603050405020304" pitchFamily="18" charset="0"/>
            </a:endParaRPr>
          </a:p>
          <a:p>
            <a:pPr algn="just"/>
            <a:r>
              <a:rPr lang="en-IN" sz="3200" dirty="0">
                <a:latin typeface="Times New Roman" panose="02020603050405020304" pitchFamily="18" charset="0"/>
                <a:cs typeface="Times New Roman" panose="02020603050405020304" pitchFamily="18" charset="0"/>
              </a:rPr>
              <a:t>its used to releases the memory from file which is opened by </a:t>
            </a:r>
            <a:r>
              <a:rPr lang="en-IN" sz="3200" dirty="0" err="1">
                <a:latin typeface="Times New Roman" panose="02020603050405020304" pitchFamily="18" charset="0"/>
                <a:cs typeface="Times New Roman" panose="02020603050405020304" pitchFamily="18" charset="0"/>
              </a:rPr>
              <a:t>fopen</a:t>
            </a:r>
            <a:r>
              <a:rPr lang="en-IN" sz="32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489765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6E093-8CA0-44EB-98CB-C3F30516D4D4}"/>
              </a:ext>
            </a:extLst>
          </p:cNvPr>
          <p:cNvSpPr>
            <a:spLocks noGrp="1"/>
          </p:cNvSpPr>
          <p:nvPr>
            <p:ph type="title"/>
          </p:nvPr>
        </p:nvSpPr>
        <p:spPr/>
        <p:txBody>
          <a:bodyPr/>
          <a:lstStyle/>
          <a:p>
            <a:r>
              <a:rPr lang="en-IN" b="1" u="sng" dirty="0" err="1"/>
              <a:t>fprintf</a:t>
            </a:r>
            <a:r>
              <a:rPr lang="en-IN" b="1" u="sng" dirty="0"/>
              <a:t>() and </a:t>
            </a:r>
            <a:r>
              <a:rPr lang="en-IN" b="1" u="sng" dirty="0" err="1"/>
              <a:t>fscanf</a:t>
            </a:r>
            <a:r>
              <a:rPr lang="en-IN" b="1" u="sng" dirty="0"/>
              <a:t>()</a:t>
            </a:r>
            <a:endParaRPr lang="en-IN" dirty="0"/>
          </a:p>
        </p:txBody>
      </p:sp>
      <p:sp>
        <p:nvSpPr>
          <p:cNvPr id="3" name="Content Placeholder 2">
            <a:extLst>
              <a:ext uri="{FF2B5EF4-FFF2-40B4-BE49-F238E27FC236}">
                <a16:creationId xmlns:a16="http://schemas.microsoft.com/office/drawing/2014/main" id="{C3C512BE-D2F0-4F01-876C-71169EF7DEA0}"/>
              </a:ext>
            </a:extLst>
          </p:cNvPr>
          <p:cNvSpPr>
            <a:spLocks noGrp="1"/>
          </p:cNvSpPr>
          <p:nvPr>
            <p:ph idx="1"/>
          </p:nvPr>
        </p:nvSpPr>
        <p:spPr/>
        <p:txBody>
          <a:bodyPr/>
          <a:lstStyle/>
          <a:p>
            <a:r>
              <a:rPr lang="en-IN" sz="28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fprintf</a:t>
            </a:r>
            <a:r>
              <a:rPr lang="en-IN"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function prints data in file than in terminal in the format specified by format specifier.</a:t>
            </a:r>
          </a:p>
          <a:p>
            <a:r>
              <a:rPr lang="en-IN" sz="2800" dirty="0">
                <a:latin typeface="Times New Roman" panose="02020603050405020304" pitchFamily="18" charset="0"/>
                <a:cs typeface="Times New Roman" panose="02020603050405020304" pitchFamily="18" charset="0"/>
              </a:rPr>
              <a:t>int </a:t>
            </a:r>
            <a:r>
              <a:rPr lang="en-IN" sz="2800" dirty="0" err="1">
                <a:latin typeface="Times New Roman" panose="02020603050405020304" pitchFamily="18" charset="0"/>
                <a:cs typeface="Times New Roman" panose="02020603050405020304" pitchFamily="18" charset="0"/>
              </a:rPr>
              <a:t>fprintf</a:t>
            </a:r>
            <a:r>
              <a:rPr lang="en-IN" sz="2800" dirty="0">
                <a:latin typeface="Times New Roman" panose="02020603050405020304" pitchFamily="18" charset="0"/>
                <a:cs typeface="Times New Roman" panose="02020603050405020304" pitchFamily="18" charset="0"/>
              </a:rPr>
              <a:t>(FILE *</a:t>
            </a:r>
            <a:r>
              <a:rPr lang="en-IN" sz="2800" dirty="0" err="1">
                <a:latin typeface="Times New Roman" panose="02020603050405020304" pitchFamily="18" charset="0"/>
                <a:cs typeface="Times New Roman" panose="02020603050405020304" pitchFamily="18" charset="0"/>
              </a:rPr>
              <a:t>fptr</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const</a:t>
            </a:r>
            <a:r>
              <a:rPr lang="en-IN" sz="2800" dirty="0">
                <a:latin typeface="Times New Roman" panose="02020603050405020304" pitchFamily="18" charset="0"/>
                <a:cs typeface="Times New Roman" panose="02020603050405020304" pitchFamily="18" charset="0"/>
              </a:rPr>
              <a:t> char *str, ...);</a:t>
            </a:r>
          </a:p>
          <a:p>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04707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2F02FC-CECC-4D23-B705-B2C4A9542CC1}"/>
              </a:ext>
            </a:extLst>
          </p:cNvPr>
          <p:cNvSpPr>
            <a:spLocks noGrp="1"/>
          </p:cNvSpPr>
          <p:nvPr>
            <p:ph idx="1"/>
          </p:nvPr>
        </p:nvSpPr>
        <p:spPr>
          <a:xfrm>
            <a:off x="1461541" y="509667"/>
            <a:ext cx="9601200" cy="6160956"/>
          </a:xfrm>
        </p:spPr>
        <p:txBody>
          <a:bodyPr>
            <a:normAutofit lnSpcReduction="10000"/>
          </a:bodyPr>
          <a:lstStyle/>
          <a:p>
            <a:pPr marL="0" indent="0">
              <a:buNone/>
            </a:pPr>
            <a:r>
              <a:rPr lang="en-IN" sz="2400" dirty="0">
                <a:latin typeface="Times New Roman" panose="02020603050405020304" pitchFamily="18" charset="0"/>
                <a:cs typeface="Times New Roman" panose="02020603050405020304" pitchFamily="18" charset="0"/>
              </a:rPr>
              <a:t>#include&lt;</a:t>
            </a:r>
            <a:r>
              <a:rPr lang="en-IN" sz="2400" dirty="0" err="1">
                <a:latin typeface="Times New Roman" panose="02020603050405020304" pitchFamily="18" charset="0"/>
                <a:cs typeface="Times New Roman" panose="02020603050405020304" pitchFamily="18" charset="0"/>
              </a:rPr>
              <a:t>stdio.h</a:t>
            </a:r>
            <a:r>
              <a:rPr lang="en-IN" sz="2400" dirty="0">
                <a:latin typeface="Times New Roman" panose="02020603050405020304" pitchFamily="18" charset="0"/>
                <a:cs typeface="Times New Roman" panose="02020603050405020304" pitchFamily="18" charset="0"/>
              </a:rPr>
              <a:t>&gt;</a:t>
            </a:r>
          </a:p>
          <a:p>
            <a:pPr marL="0" indent="0">
              <a:buNone/>
            </a:pPr>
            <a:r>
              <a:rPr lang="en-IN" sz="2400" dirty="0">
                <a:latin typeface="Times New Roman" panose="02020603050405020304" pitchFamily="18" charset="0"/>
                <a:cs typeface="Times New Roman" panose="02020603050405020304" pitchFamily="18" charset="0"/>
              </a:rPr>
              <a:t>int main()</a:t>
            </a:r>
          </a:p>
          <a:p>
            <a:pPr marL="0" indent="0">
              <a:buNone/>
            </a:pPr>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FILE *</a:t>
            </a:r>
            <a:r>
              <a:rPr lang="en-IN" sz="2400" dirty="0" err="1">
                <a:latin typeface="Times New Roman" panose="02020603050405020304" pitchFamily="18" charset="0"/>
                <a:cs typeface="Times New Roman" panose="02020603050405020304" pitchFamily="18" charset="0"/>
              </a:rPr>
              <a:t>fp</a:t>
            </a:r>
            <a:r>
              <a:rPr lang="en-IN" sz="2400" dirty="0">
                <a:latin typeface="Times New Roman" panose="02020603050405020304" pitchFamily="18" charset="0"/>
                <a:cs typeface="Times New Roman" panose="02020603050405020304" pitchFamily="18" charset="0"/>
              </a:rPr>
              <a:t>;</a:t>
            </a:r>
          </a:p>
          <a:p>
            <a:pPr marL="0" indent="0">
              <a:buNone/>
            </a:pPr>
            <a:r>
              <a:rPr lang="en-IN" sz="2400" dirty="0" err="1">
                <a:latin typeface="Times New Roman" panose="02020603050405020304" pitchFamily="18" charset="0"/>
                <a:cs typeface="Times New Roman" panose="02020603050405020304" pitchFamily="18" charset="0"/>
              </a:rPr>
              <a:t>fp</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fopen</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abc.txt","w</a:t>
            </a:r>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if(</a:t>
            </a:r>
            <a:r>
              <a:rPr lang="en-IN" sz="2400" dirty="0" err="1">
                <a:latin typeface="Times New Roman" panose="02020603050405020304" pitchFamily="18" charset="0"/>
                <a:cs typeface="Times New Roman" panose="02020603050405020304" pitchFamily="18" charset="0"/>
              </a:rPr>
              <a:t>fp</a:t>
            </a:r>
            <a:r>
              <a:rPr lang="en-IN" sz="2400" dirty="0">
                <a:latin typeface="Times New Roman" panose="02020603050405020304" pitchFamily="18" charset="0"/>
                <a:cs typeface="Times New Roman" panose="02020603050405020304" pitchFamily="18" charset="0"/>
              </a:rPr>
              <a:t>==NULL)</a:t>
            </a:r>
          </a:p>
          <a:p>
            <a:pPr marL="0" indent="0">
              <a:buNone/>
            </a:pPr>
            <a:r>
              <a:rPr lang="en-IN" sz="2400" dirty="0">
                <a:latin typeface="Times New Roman" panose="02020603050405020304" pitchFamily="18" charset="0"/>
                <a:cs typeface="Times New Roman" panose="02020603050405020304" pitchFamily="18" charset="0"/>
              </a:rPr>
              <a:t>{</a:t>
            </a:r>
          </a:p>
          <a:p>
            <a:pPr marL="0" indent="0">
              <a:buNone/>
            </a:pPr>
            <a:r>
              <a:rPr lang="en-IN" sz="2400" dirty="0" err="1">
                <a:latin typeface="Times New Roman" panose="02020603050405020304" pitchFamily="18" charset="0"/>
                <a:cs typeface="Times New Roman" panose="02020603050405020304" pitchFamily="18" charset="0"/>
              </a:rPr>
              <a:t>printf</a:t>
            </a:r>
            <a:r>
              <a:rPr lang="en-IN" sz="2400" dirty="0">
                <a:latin typeface="Times New Roman" panose="02020603050405020304" pitchFamily="18" charset="0"/>
                <a:cs typeface="Times New Roman" panose="02020603050405020304" pitchFamily="18" charset="0"/>
              </a:rPr>
              <a:t>("file cannot open\n");</a:t>
            </a:r>
          </a:p>
          <a:p>
            <a:pPr marL="0" indent="0">
              <a:buNone/>
            </a:pPr>
            <a:r>
              <a:rPr lang="en-IN" sz="2400" dirty="0">
                <a:latin typeface="Times New Roman" panose="02020603050405020304" pitchFamily="18" charset="0"/>
                <a:cs typeface="Times New Roman" panose="02020603050405020304" pitchFamily="18" charset="0"/>
              </a:rPr>
              <a:t>}</a:t>
            </a:r>
          </a:p>
          <a:p>
            <a:pPr marL="0" indent="0">
              <a:buNone/>
            </a:pPr>
            <a:r>
              <a:rPr lang="en-IN" sz="2400" dirty="0" err="1">
                <a:latin typeface="Times New Roman" panose="02020603050405020304" pitchFamily="18" charset="0"/>
                <a:cs typeface="Times New Roman" panose="02020603050405020304" pitchFamily="18" charset="0"/>
              </a:rPr>
              <a:t>fprintf</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fp</a:t>
            </a:r>
            <a:r>
              <a:rPr lang="en-IN" sz="2400" dirty="0">
                <a:latin typeface="Times New Roman" panose="02020603050405020304" pitchFamily="18" charset="0"/>
                <a:cs typeface="Times New Roman" panose="02020603050405020304" pitchFamily="18" charset="0"/>
              </a:rPr>
              <a:t>,"%s %s %d %d","we","are",2020,14);</a:t>
            </a:r>
          </a:p>
          <a:p>
            <a:pPr marL="0" indent="0">
              <a:buNone/>
            </a:pPr>
            <a:r>
              <a:rPr lang="en-IN" sz="2400" dirty="0" err="1">
                <a:latin typeface="Times New Roman" panose="02020603050405020304" pitchFamily="18" charset="0"/>
                <a:cs typeface="Times New Roman" panose="02020603050405020304" pitchFamily="18" charset="0"/>
              </a:rPr>
              <a:t>fclose</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fp</a:t>
            </a:r>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return 0;</a:t>
            </a:r>
          </a:p>
          <a:p>
            <a:pPr marL="0" indent="0">
              <a:buNone/>
            </a:pPr>
            <a:r>
              <a:rPr lang="en-IN" sz="24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3438679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B86EA-137A-42FF-AB84-AF7D9D6490AA}"/>
              </a:ext>
            </a:extLst>
          </p:cNvPr>
          <p:cNvSpPr>
            <a:spLocks noGrp="1"/>
          </p:cNvSpPr>
          <p:nvPr>
            <p:ph type="title"/>
          </p:nvPr>
        </p:nvSpPr>
        <p:spPr/>
        <p:txBody>
          <a:bodyPr/>
          <a:lstStyle/>
          <a:p>
            <a:r>
              <a:rPr lang="en-IN" b="1" u="sng" dirty="0" err="1"/>
              <a:t>fscanf</a:t>
            </a:r>
            <a:r>
              <a:rPr lang="en-IN" b="1" u="sng" dirty="0"/>
              <a:t>()</a:t>
            </a:r>
            <a:br>
              <a:rPr lang="en-IN" dirty="0"/>
            </a:br>
            <a:endParaRPr lang="en-IN" dirty="0"/>
          </a:p>
        </p:txBody>
      </p:sp>
      <p:sp>
        <p:nvSpPr>
          <p:cNvPr id="3" name="Content Placeholder 2">
            <a:extLst>
              <a:ext uri="{FF2B5EF4-FFF2-40B4-BE49-F238E27FC236}">
                <a16:creationId xmlns:a16="http://schemas.microsoft.com/office/drawing/2014/main" id="{B4443731-D792-4F5D-AA02-EA4EBC940A32}"/>
              </a:ext>
            </a:extLst>
          </p:cNvPr>
          <p:cNvSpPr>
            <a:spLocks noGrp="1"/>
          </p:cNvSpPr>
          <p:nvPr>
            <p:ph idx="1"/>
          </p:nvPr>
        </p:nvSpPr>
        <p:spPr/>
        <p:txBody>
          <a:bodyPr/>
          <a:lstStyle/>
          <a:p>
            <a:pPr algn="just"/>
            <a:r>
              <a:rPr lang="en-IN" sz="3200" dirty="0" err="1">
                <a:latin typeface="Times New Roman" panose="02020603050405020304" pitchFamily="18" charset="0"/>
                <a:cs typeface="Times New Roman" panose="02020603050405020304" pitchFamily="18" charset="0"/>
              </a:rPr>
              <a:t>fscanf</a:t>
            </a:r>
            <a:r>
              <a:rPr lang="en-IN" sz="3200" dirty="0">
                <a:latin typeface="Times New Roman" panose="02020603050405020304" pitchFamily="18" charset="0"/>
                <a:cs typeface="Times New Roman" panose="02020603050405020304" pitchFamily="18" charset="0"/>
              </a:rPr>
              <a:t> reads a formatted input from a file which is specified by format specifier</a:t>
            </a:r>
          </a:p>
          <a:p>
            <a:pPr algn="just"/>
            <a:r>
              <a:rPr lang="en-IN" sz="3200" dirty="0">
                <a:latin typeface="Times New Roman" panose="02020603050405020304" pitchFamily="18" charset="0"/>
                <a:cs typeface="Times New Roman" panose="02020603050405020304" pitchFamily="18" charset="0"/>
              </a:rPr>
              <a:t>int </a:t>
            </a:r>
            <a:r>
              <a:rPr lang="en-IN" sz="3200" dirty="0" err="1">
                <a:latin typeface="Times New Roman" panose="02020603050405020304" pitchFamily="18" charset="0"/>
                <a:cs typeface="Times New Roman" panose="02020603050405020304" pitchFamily="18" charset="0"/>
              </a:rPr>
              <a:t>fscanf</a:t>
            </a:r>
            <a:r>
              <a:rPr lang="en-IN" sz="3200" dirty="0">
                <a:latin typeface="Times New Roman" panose="02020603050405020304" pitchFamily="18" charset="0"/>
                <a:cs typeface="Times New Roman" panose="02020603050405020304" pitchFamily="18" charset="0"/>
              </a:rPr>
              <a:t>(FILE *</a:t>
            </a:r>
            <a:r>
              <a:rPr lang="en-IN" sz="3200" dirty="0" err="1">
                <a:latin typeface="Times New Roman" panose="02020603050405020304" pitchFamily="18" charset="0"/>
                <a:cs typeface="Times New Roman" panose="02020603050405020304" pitchFamily="18" charset="0"/>
              </a:rPr>
              <a:t>fp</a:t>
            </a:r>
            <a:r>
              <a:rPr lang="en-IN" sz="3200" dirty="0">
                <a:latin typeface="Times New Roman" panose="02020603050405020304" pitchFamily="18" charset="0"/>
                <a:cs typeface="Times New Roman" panose="02020603050405020304" pitchFamily="18" charset="0"/>
              </a:rPr>
              <a:t> ,</a:t>
            </a:r>
            <a:r>
              <a:rPr lang="en-IN" sz="3200" dirty="0" err="1">
                <a:latin typeface="Times New Roman" panose="02020603050405020304" pitchFamily="18" charset="0"/>
                <a:cs typeface="Times New Roman" panose="02020603050405020304" pitchFamily="18" charset="0"/>
              </a:rPr>
              <a:t>const</a:t>
            </a:r>
            <a:r>
              <a:rPr lang="en-IN" sz="3200" dirty="0">
                <a:latin typeface="Times New Roman" panose="02020603050405020304" pitchFamily="18" charset="0"/>
                <a:cs typeface="Times New Roman" panose="02020603050405020304" pitchFamily="18" charset="0"/>
              </a:rPr>
              <a:t> char *format,….)</a:t>
            </a:r>
          </a:p>
          <a:p>
            <a:pPr algn="just"/>
            <a:r>
              <a:rPr lang="en-IN" sz="3200" dirty="0" err="1">
                <a:latin typeface="Times New Roman" panose="02020603050405020304" pitchFamily="18" charset="0"/>
                <a:cs typeface="Times New Roman" panose="02020603050405020304" pitchFamily="18" charset="0"/>
              </a:rPr>
              <a:t>fp</a:t>
            </a:r>
            <a:r>
              <a:rPr lang="en-IN" sz="3200" dirty="0">
                <a:latin typeface="Times New Roman" panose="02020603050405020304" pitchFamily="18" charset="0"/>
                <a:cs typeface="Times New Roman" panose="02020603050405020304" pitchFamily="18" charset="0"/>
              </a:rPr>
              <a:t> is a file pointer followed by argument specifies format specifier followed by input</a:t>
            </a:r>
          </a:p>
          <a:p>
            <a:endParaRPr lang="en-IN" dirty="0"/>
          </a:p>
        </p:txBody>
      </p:sp>
    </p:spTree>
    <p:extLst>
      <p:ext uri="{BB962C8B-B14F-4D97-AF65-F5344CB8AC3E}">
        <p14:creationId xmlns:p14="http://schemas.microsoft.com/office/powerpoint/2010/main" val="4111137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B34CC3-A1C8-456E-83EF-822AA4BE32B9}"/>
              </a:ext>
            </a:extLst>
          </p:cNvPr>
          <p:cNvSpPr>
            <a:spLocks noGrp="1"/>
          </p:cNvSpPr>
          <p:nvPr>
            <p:ph idx="1"/>
          </p:nvPr>
        </p:nvSpPr>
        <p:spPr>
          <a:xfrm>
            <a:off x="1371599" y="464695"/>
            <a:ext cx="10035915" cy="6130977"/>
          </a:xfrm>
        </p:spPr>
        <p:txBody>
          <a:bodyPr>
            <a:normAutofit fontScale="70000" lnSpcReduction="20000"/>
          </a:bodyPr>
          <a:lstStyle/>
          <a:p>
            <a:pPr marL="0" indent="0">
              <a:buNone/>
            </a:pPr>
            <a:r>
              <a:rPr lang="en-IN" sz="2900" b="1" u="sng" dirty="0">
                <a:latin typeface="Times New Roman" panose="02020603050405020304" pitchFamily="18" charset="0"/>
                <a:cs typeface="Times New Roman" panose="02020603050405020304" pitchFamily="18" charset="0"/>
              </a:rPr>
              <a:t>Example of </a:t>
            </a:r>
            <a:r>
              <a:rPr lang="en-IN" sz="2900" b="1" u="sng" dirty="0" err="1">
                <a:latin typeface="Times New Roman" panose="02020603050405020304" pitchFamily="18" charset="0"/>
                <a:cs typeface="Times New Roman" panose="02020603050405020304" pitchFamily="18" charset="0"/>
              </a:rPr>
              <a:t>fscanf</a:t>
            </a:r>
            <a:r>
              <a:rPr lang="en-IN" sz="2900" b="1" u="sng" dirty="0">
                <a:latin typeface="Times New Roman" panose="02020603050405020304" pitchFamily="18" charset="0"/>
                <a:cs typeface="Times New Roman" panose="02020603050405020304" pitchFamily="18" charset="0"/>
              </a:rPr>
              <a:t>():This program reads the integer present in the program.txt file and prints it onto the screen.</a:t>
            </a:r>
            <a:endParaRPr lang="en-IN" sz="2900" dirty="0">
              <a:latin typeface="Times New Roman" panose="02020603050405020304" pitchFamily="18" charset="0"/>
              <a:cs typeface="Times New Roman" panose="02020603050405020304" pitchFamily="18" charset="0"/>
            </a:endParaRPr>
          </a:p>
          <a:p>
            <a:pPr marL="0" indent="0">
              <a:buNone/>
            </a:pPr>
            <a:r>
              <a:rPr lang="en-IN" sz="2900" dirty="0">
                <a:latin typeface="Times New Roman" panose="02020603050405020304" pitchFamily="18" charset="0"/>
                <a:cs typeface="Times New Roman" panose="02020603050405020304" pitchFamily="18" charset="0"/>
              </a:rPr>
              <a:t>#include &lt;</a:t>
            </a:r>
            <a:r>
              <a:rPr lang="en-IN" sz="2900" dirty="0" err="1">
                <a:latin typeface="Times New Roman" panose="02020603050405020304" pitchFamily="18" charset="0"/>
                <a:cs typeface="Times New Roman" panose="02020603050405020304" pitchFamily="18" charset="0"/>
              </a:rPr>
              <a:t>stdio.h</a:t>
            </a:r>
            <a:r>
              <a:rPr lang="en-IN" sz="2900" dirty="0">
                <a:latin typeface="Times New Roman" panose="02020603050405020304" pitchFamily="18" charset="0"/>
                <a:cs typeface="Times New Roman" panose="02020603050405020304" pitchFamily="18" charset="0"/>
              </a:rPr>
              <a:t>&gt;</a:t>
            </a:r>
          </a:p>
          <a:p>
            <a:pPr marL="0" indent="0">
              <a:buNone/>
            </a:pPr>
            <a:r>
              <a:rPr lang="en-IN" sz="2900" dirty="0">
                <a:latin typeface="Times New Roman" panose="02020603050405020304" pitchFamily="18" charset="0"/>
                <a:cs typeface="Times New Roman" panose="02020603050405020304" pitchFamily="18" charset="0"/>
              </a:rPr>
              <a:t>#include &lt;</a:t>
            </a:r>
            <a:r>
              <a:rPr lang="en-IN" sz="2900" dirty="0" err="1">
                <a:latin typeface="Times New Roman" panose="02020603050405020304" pitchFamily="18" charset="0"/>
                <a:cs typeface="Times New Roman" panose="02020603050405020304" pitchFamily="18" charset="0"/>
              </a:rPr>
              <a:t>stdlib.h</a:t>
            </a:r>
            <a:r>
              <a:rPr lang="en-IN" sz="2900" dirty="0">
                <a:latin typeface="Times New Roman" panose="02020603050405020304" pitchFamily="18" charset="0"/>
                <a:cs typeface="Times New Roman" panose="02020603050405020304" pitchFamily="18" charset="0"/>
              </a:rPr>
              <a:t>&gt;</a:t>
            </a:r>
          </a:p>
          <a:p>
            <a:pPr marL="0" indent="0">
              <a:buNone/>
            </a:pPr>
            <a:r>
              <a:rPr lang="en-IN" sz="2900" dirty="0">
                <a:latin typeface="Times New Roman" panose="02020603050405020304" pitchFamily="18" charset="0"/>
                <a:cs typeface="Times New Roman" panose="02020603050405020304" pitchFamily="18" charset="0"/>
              </a:rPr>
              <a:t>int main()</a:t>
            </a:r>
          </a:p>
          <a:p>
            <a:pPr marL="0" indent="0">
              <a:buNone/>
            </a:pPr>
            <a:r>
              <a:rPr lang="en-IN" sz="2900" dirty="0">
                <a:latin typeface="Times New Roman" panose="02020603050405020304" pitchFamily="18" charset="0"/>
                <a:cs typeface="Times New Roman" panose="02020603050405020304" pitchFamily="18" charset="0"/>
              </a:rPr>
              <a:t>{</a:t>
            </a:r>
          </a:p>
          <a:p>
            <a:pPr marL="0" indent="0">
              <a:buNone/>
            </a:pPr>
            <a:r>
              <a:rPr lang="en-IN" sz="2900" dirty="0">
                <a:latin typeface="Times New Roman" panose="02020603050405020304" pitchFamily="18" charset="0"/>
                <a:cs typeface="Times New Roman" panose="02020603050405020304" pitchFamily="18" charset="0"/>
              </a:rPr>
              <a:t>   int </a:t>
            </a:r>
            <a:r>
              <a:rPr lang="en-IN" sz="2900" dirty="0" err="1">
                <a:latin typeface="Times New Roman" panose="02020603050405020304" pitchFamily="18" charset="0"/>
                <a:cs typeface="Times New Roman" panose="02020603050405020304" pitchFamily="18" charset="0"/>
              </a:rPr>
              <a:t>num</a:t>
            </a:r>
            <a:r>
              <a:rPr lang="en-IN" sz="2900" dirty="0">
                <a:latin typeface="Times New Roman" panose="02020603050405020304" pitchFamily="18" charset="0"/>
                <a:cs typeface="Times New Roman" panose="02020603050405020304" pitchFamily="18" charset="0"/>
              </a:rPr>
              <a:t>;</a:t>
            </a:r>
          </a:p>
          <a:p>
            <a:pPr marL="0" indent="0">
              <a:buNone/>
            </a:pPr>
            <a:r>
              <a:rPr lang="en-IN" sz="2900" dirty="0">
                <a:latin typeface="Times New Roman" panose="02020603050405020304" pitchFamily="18" charset="0"/>
                <a:cs typeface="Times New Roman" panose="02020603050405020304" pitchFamily="18" charset="0"/>
              </a:rPr>
              <a:t>   FILE *</a:t>
            </a:r>
            <a:r>
              <a:rPr lang="en-IN" sz="2900" dirty="0" err="1">
                <a:latin typeface="Times New Roman" panose="02020603050405020304" pitchFamily="18" charset="0"/>
                <a:cs typeface="Times New Roman" panose="02020603050405020304" pitchFamily="18" charset="0"/>
              </a:rPr>
              <a:t>fptr</a:t>
            </a:r>
            <a:r>
              <a:rPr lang="en-IN" sz="2900" dirty="0">
                <a:latin typeface="Times New Roman" panose="02020603050405020304" pitchFamily="18" charset="0"/>
                <a:cs typeface="Times New Roman" panose="02020603050405020304" pitchFamily="18" charset="0"/>
              </a:rPr>
              <a:t>;</a:t>
            </a:r>
          </a:p>
          <a:p>
            <a:pPr marL="0" indent="0">
              <a:buNone/>
            </a:pPr>
            <a:r>
              <a:rPr lang="en-IN" sz="2900" dirty="0">
                <a:latin typeface="Times New Roman" panose="02020603050405020304" pitchFamily="18" charset="0"/>
                <a:cs typeface="Times New Roman" panose="02020603050405020304" pitchFamily="18" charset="0"/>
              </a:rPr>
              <a:t> if ((</a:t>
            </a:r>
            <a:r>
              <a:rPr lang="en-IN" sz="2900" dirty="0" err="1">
                <a:latin typeface="Times New Roman" panose="02020603050405020304" pitchFamily="18" charset="0"/>
                <a:cs typeface="Times New Roman" panose="02020603050405020304" pitchFamily="18" charset="0"/>
              </a:rPr>
              <a:t>fptr</a:t>
            </a:r>
            <a:r>
              <a:rPr lang="en-IN" sz="2900" dirty="0">
                <a:latin typeface="Times New Roman" panose="02020603050405020304" pitchFamily="18" charset="0"/>
                <a:cs typeface="Times New Roman" panose="02020603050405020304" pitchFamily="18" charset="0"/>
              </a:rPr>
              <a:t> = </a:t>
            </a:r>
            <a:r>
              <a:rPr lang="en-IN" sz="2900" dirty="0" err="1">
                <a:latin typeface="Times New Roman" panose="02020603050405020304" pitchFamily="18" charset="0"/>
                <a:cs typeface="Times New Roman" panose="02020603050405020304" pitchFamily="18" charset="0"/>
              </a:rPr>
              <a:t>fopen</a:t>
            </a:r>
            <a:r>
              <a:rPr lang="en-IN" sz="2900" dirty="0">
                <a:latin typeface="Times New Roman" panose="02020603050405020304" pitchFamily="18" charset="0"/>
                <a:cs typeface="Times New Roman" panose="02020603050405020304" pitchFamily="18" charset="0"/>
              </a:rPr>
              <a:t>("</a:t>
            </a:r>
            <a:r>
              <a:rPr lang="en-IN" sz="2900" dirty="0" err="1">
                <a:latin typeface="Times New Roman" panose="02020603050405020304" pitchFamily="18" charset="0"/>
                <a:cs typeface="Times New Roman" panose="02020603050405020304" pitchFamily="18" charset="0"/>
              </a:rPr>
              <a:t>program.txt","r</a:t>
            </a:r>
            <a:r>
              <a:rPr lang="en-IN" sz="2900" dirty="0">
                <a:latin typeface="Times New Roman" panose="02020603050405020304" pitchFamily="18" charset="0"/>
                <a:cs typeface="Times New Roman" panose="02020603050405020304" pitchFamily="18" charset="0"/>
              </a:rPr>
              <a:t>")) == NULL){</a:t>
            </a:r>
          </a:p>
          <a:p>
            <a:pPr marL="0" indent="0">
              <a:buNone/>
            </a:pP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printf</a:t>
            </a:r>
            <a:r>
              <a:rPr lang="en-IN" sz="2900" dirty="0">
                <a:latin typeface="Times New Roman" panose="02020603050405020304" pitchFamily="18" charset="0"/>
                <a:cs typeface="Times New Roman" panose="02020603050405020304" pitchFamily="18" charset="0"/>
              </a:rPr>
              <a:t>("Error opening file");</a:t>
            </a:r>
          </a:p>
          <a:p>
            <a:pPr marL="0" indent="0">
              <a:buNone/>
            </a:pPr>
            <a:r>
              <a:rPr lang="en-IN" sz="2900" dirty="0">
                <a:latin typeface="Times New Roman" panose="02020603050405020304" pitchFamily="18" charset="0"/>
                <a:cs typeface="Times New Roman" panose="02020603050405020304" pitchFamily="18" charset="0"/>
              </a:rPr>
              <a:t>    }</a:t>
            </a:r>
          </a:p>
          <a:p>
            <a:pPr marL="0" indent="0">
              <a:buNone/>
            </a:pPr>
            <a:r>
              <a:rPr lang="en-IN" sz="2900" dirty="0" err="1">
                <a:latin typeface="Times New Roman" panose="02020603050405020304" pitchFamily="18" charset="0"/>
                <a:cs typeface="Times New Roman" panose="02020603050405020304" pitchFamily="18" charset="0"/>
              </a:rPr>
              <a:t>fscanf</a:t>
            </a:r>
            <a:r>
              <a:rPr lang="en-IN" sz="2900" dirty="0">
                <a:latin typeface="Times New Roman" panose="02020603050405020304" pitchFamily="18" charset="0"/>
                <a:cs typeface="Times New Roman" panose="02020603050405020304" pitchFamily="18" charset="0"/>
              </a:rPr>
              <a:t>(</a:t>
            </a:r>
            <a:r>
              <a:rPr lang="en-IN" sz="2900" dirty="0" err="1">
                <a:latin typeface="Times New Roman" panose="02020603050405020304" pitchFamily="18" charset="0"/>
                <a:cs typeface="Times New Roman" panose="02020603050405020304" pitchFamily="18" charset="0"/>
              </a:rPr>
              <a:t>fptr</a:t>
            </a:r>
            <a:r>
              <a:rPr lang="en-IN" sz="2900" dirty="0">
                <a:latin typeface="Times New Roman" panose="02020603050405020304" pitchFamily="18" charset="0"/>
                <a:cs typeface="Times New Roman" panose="02020603050405020304" pitchFamily="18" charset="0"/>
              </a:rPr>
              <a:t>,"%d", &amp;</a:t>
            </a:r>
            <a:r>
              <a:rPr lang="en-IN" sz="2900" dirty="0" err="1">
                <a:latin typeface="Times New Roman" panose="02020603050405020304" pitchFamily="18" charset="0"/>
                <a:cs typeface="Times New Roman" panose="02020603050405020304" pitchFamily="18" charset="0"/>
              </a:rPr>
              <a:t>num</a:t>
            </a:r>
            <a:r>
              <a:rPr lang="en-IN" sz="2900" dirty="0">
                <a:latin typeface="Times New Roman" panose="02020603050405020304" pitchFamily="18" charset="0"/>
                <a:cs typeface="Times New Roman" panose="02020603050405020304" pitchFamily="18" charset="0"/>
              </a:rPr>
              <a:t>);</a:t>
            </a:r>
          </a:p>
          <a:p>
            <a:pPr marL="0" indent="0">
              <a:buNone/>
            </a:pPr>
            <a:r>
              <a:rPr lang="en-IN" sz="2900" dirty="0" err="1">
                <a:latin typeface="Times New Roman" panose="02020603050405020304" pitchFamily="18" charset="0"/>
                <a:cs typeface="Times New Roman" panose="02020603050405020304" pitchFamily="18" charset="0"/>
              </a:rPr>
              <a:t>printf</a:t>
            </a:r>
            <a:r>
              <a:rPr lang="en-IN" sz="2900" dirty="0">
                <a:latin typeface="Times New Roman" panose="02020603050405020304" pitchFamily="18" charset="0"/>
                <a:cs typeface="Times New Roman" panose="02020603050405020304" pitchFamily="18" charset="0"/>
              </a:rPr>
              <a:t>("Value of n=%d", </a:t>
            </a:r>
            <a:r>
              <a:rPr lang="en-IN" sz="2900" dirty="0" err="1">
                <a:latin typeface="Times New Roman" panose="02020603050405020304" pitchFamily="18" charset="0"/>
                <a:cs typeface="Times New Roman" panose="02020603050405020304" pitchFamily="18" charset="0"/>
              </a:rPr>
              <a:t>num</a:t>
            </a:r>
            <a:r>
              <a:rPr lang="en-IN" sz="2900" dirty="0">
                <a:latin typeface="Times New Roman" panose="02020603050405020304" pitchFamily="18" charset="0"/>
                <a:cs typeface="Times New Roman" panose="02020603050405020304" pitchFamily="18" charset="0"/>
              </a:rPr>
              <a:t>);</a:t>
            </a:r>
          </a:p>
          <a:p>
            <a:pPr marL="0" indent="0">
              <a:buNone/>
            </a:pP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fclose</a:t>
            </a:r>
            <a:r>
              <a:rPr lang="en-IN" sz="2900" dirty="0">
                <a:latin typeface="Times New Roman" panose="02020603050405020304" pitchFamily="18" charset="0"/>
                <a:cs typeface="Times New Roman" panose="02020603050405020304" pitchFamily="18" charset="0"/>
              </a:rPr>
              <a:t>(</a:t>
            </a:r>
            <a:r>
              <a:rPr lang="en-IN" sz="2900" dirty="0" err="1">
                <a:latin typeface="Times New Roman" panose="02020603050405020304" pitchFamily="18" charset="0"/>
                <a:cs typeface="Times New Roman" panose="02020603050405020304" pitchFamily="18" charset="0"/>
              </a:rPr>
              <a:t>fptr</a:t>
            </a:r>
            <a:r>
              <a:rPr lang="en-IN" sz="2900" dirty="0">
                <a:latin typeface="Times New Roman" panose="02020603050405020304" pitchFamily="18" charset="0"/>
                <a:cs typeface="Times New Roman" panose="02020603050405020304" pitchFamily="18" charset="0"/>
              </a:rPr>
              <a:t>); </a:t>
            </a:r>
          </a:p>
          <a:p>
            <a:pPr marL="0" indent="0">
              <a:buNone/>
            </a:pPr>
            <a:r>
              <a:rPr lang="en-IN" sz="2900" dirty="0">
                <a:latin typeface="Times New Roman" panose="02020603050405020304" pitchFamily="18" charset="0"/>
                <a:cs typeface="Times New Roman" panose="02020603050405020304" pitchFamily="18" charset="0"/>
              </a:rPr>
              <a:t>  return 0;</a:t>
            </a:r>
          </a:p>
          <a:p>
            <a:pPr marL="0" indent="0">
              <a:buNone/>
            </a:pPr>
            <a:r>
              <a:rPr lang="en-IN" sz="2900" dirty="0">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19691073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4E174-A09B-43B0-9397-2D899D8DAA8B}"/>
              </a:ext>
            </a:extLst>
          </p:cNvPr>
          <p:cNvSpPr>
            <a:spLocks noGrp="1"/>
          </p:cNvSpPr>
          <p:nvPr>
            <p:ph type="title"/>
          </p:nvPr>
        </p:nvSpPr>
        <p:spPr/>
        <p:txBody>
          <a:bodyPr/>
          <a:lstStyle/>
          <a:p>
            <a:r>
              <a:rPr lang="en-IN" b="1" u="sng" dirty="0"/>
              <a:t>C </a:t>
            </a:r>
            <a:r>
              <a:rPr lang="en-IN" b="1" u="sng" dirty="0" err="1"/>
              <a:t>fseek</a:t>
            </a:r>
            <a:r>
              <a:rPr lang="en-IN" b="1" u="sng" dirty="0"/>
              <a:t>() function</a:t>
            </a:r>
            <a:br>
              <a:rPr lang="en-IN" dirty="0"/>
            </a:br>
            <a:endParaRPr lang="en-IN" dirty="0"/>
          </a:p>
        </p:txBody>
      </p:sp>
      <p:sp>
        <p:nvSpPr>
          <p:cNvPr id="3" name="Content Placeholder 2">
            <a:extLst>
              <a:ext uri="{FF2B5EF4-FFF2-40B4-BE49-F238E27FC236}">
                <a16:creationId xmlns:a16="http://schemas.microsoft.com/office/drawing/2014/main" id="{C077174A-CFAD-4CCA-8D97-2E54985CD2B6}"/>
              </a:ext>
            </a:extLst>
          </p:cNvPr>
          <p:cNvSpPr>
            <a:spLocks noGrp="1"/>
          </p:cNvSpPr>
          <p:nvPr>
            <p:ph idx="1"/>
          </p:nvPr>
        </p:nvSpPr>
        <p:spPr>
          <a:xfrm>
            <a:off x="1371600" y="1528996"/>
            <a:ext cx="9601200" cy="5329003"/>
          </a:xfrm>
        </p:spPr>
        <p:txBody>
          <a:bodyPr>
            <a:normAutofit/>
          </a:bodyPr>
          <a:lstStyle/>
          <a:p>
            <a:r>
              <a:rPr lang="en-IN" dirty="0">
                <a:latin typeface="Times New Roman" panose="02020603050405020304" pitchFamily="18" charset="0"/>
                <a:cs typeface="Times New Roman" panose="02020603050405020304" pitchFamily="18" charset="0"/>
              </a:rPr>
              <a:t>The </a:t>
            </a:r>
            <a:r>
              <a:rPr lang="en-IN" dirty="0" err="1">
                <a:latin typeface="Times New Roman" panose="02020603050405020304" pitchFamily="18" charset="0"/>
                <a:cs typeface="Times New Roman" panose="02020603050405020304" pitchFamily="18" charset="0"/>
              </a:rPr>
              <a:t>fseek</a:t>
            </a:r>
            <a:r>
              <a:rPr lang="en-IN" dirty="0">
                <a:latin typeface="Times New Roman" panose="02020603050405020304" pitchFamily="18" charset="0"/>
                <a:cs typeface="Times New Roman" panose="02020603050405020304" pitchFamily="18" charset="0"/>
              </a:rPr>
              <a:t>() function is used to set the file pointer associated with a given file to the specified offset that is specified position</a:t>
            </a:r>
          </a:p>
          <a:p>
            <a:r>
              <a:rPr lang="en-IN" dirty="0" err="1">
                <a:latin typeface="Times New Roman" panose="02020603050405020304" pitchFamily="18" charset="0"/>
                <a:cs typeface="Times New Roman" panose="02020603050405020304" pitchFamily="18" charset="0"/>
              </a:rPr>
              <a:t>fseek</a:t>
            </a:r>
            <a:r>
              <a:rPr lang="en-IN" dirty="0">
                <a:latin typeface="Times New Roman" panose="02020603050405020304" pitchFamily="18" charset="0"/>
                <a:cs typeface="Times New Roman" panose="02020603050405020304" pitchFamily="18" charset="0"/>
              </a:rPr>
              <a:t>() function is used to move file pointer position to the given location.</a:t>
            </a:r>
          </a:p>
          <a:p>
            <a:r>
              <a:rPr lang="en-IN" dirty="0">
                <a:latin typeface="Times New Roman" panose="02020603050405020304" pitchFamily="18" charset="0"/>
                <a:cs typeface="Times New Roman" panose="02020603050405020304" pitchFamily="18" charset="0"/>
              </a:rPr>
              <a:t>int </a:t>
            </a:r>
            <a:r>
              <a:rPr lang="en-IN" dirty="0" err="1">
                <a:latin typeface="Times New Roman" panose="02020603050405020304" pitchFamily="18" charset="0"/>
                <a:cs typeface="Times New Roman" panose="02020603050405020304" pitchFamily="18" charset="0"/>
              </a:rPr>
              <a:t>fseek</a:t>
            </a:r>
            <a:r>
              <a:rPr lang="en-IN" dirty="0">
                <a:latin typeface="Times New Roman" panose="02020603050405020304" pitchFamily="18" charset="0"/>
                <a:cs typeface="Times New Roman" panose="02020603050405020304" pitchFamily="18" charset="0"/>
              </a:rPr>
              <a:t>(FILE *pointer, long int offset ,int position)</a:t>
            </a:r>
          </a:p>
          <a:p>
            <a:r>
              <a:rPr lang="en-IN" dirty="0">
                <a:latin typeface="Times New Roman" panose="02020603050405020304" pitchFamily="18" charset="0"/>
                <a:cs typeface="Times New Roman" panose="02020603050405020304" pitchFamily="18" charset="0"/>
              </a:rPr>
              <a:t>Pointer points to file, offset represents number of bytes to be moved from position, position from which offset is added.</a:t>
            </a:r>
          </a:p>
          <a:p>
            <a:r>
              <a:rPr lang="en-IN" dirty="0">
                <a:latin typeface="Times New Roman" panose="02020603050405020304" pitchFamily="18" charset="0"/>
                <a:cs typeface="Times New Roman" panose="02020603050405020304" pitchFamily="18" charset="0"/>
              </a:rPr>
              <a:t>Position defines the point with respect to which the file pointer needs to be moved.</a:t>
            </a:r>
          </a:p>
          <a:p>
            <a:r>
              <a:rPr lang="en-IN" dirty="0">
                <a:latin typeface="Times New Roman" panose="02020603050405020304" pitchFamily="18" charset="0"/>
                <a:cs typeface="Times New Roman" panose="02020603050405020304" pitchFamily="18" charset="0"/>
              </a:rPr>
              <a:t>It has three values:</a:t>
            </a:r>
          </a:p>
          <a:p>
            <a:r>
              <a:rPr lang="en-IN" dirty="0">
                <a:latin typeface="Times New Roman" panose="02020603050405020304" pitchFamily="18" charset="0"/>
                <a:cs typeface="Times New Roman" panose="02020603050405020304" pitchFamily="18" charset="0"/>
              </a:rPr>
              <a:t>SEEK_END: It denotes the end of file</a:t>
            </a:r>
          </a:p>
          <a:p>
            <a:r>
              <a:rPr lang="en-IN" dirty="0">
                <a:latin typeface="Times New Roman" panose="02020603050405020304" pitchFamily="18" charset="0"/>
                <a:cs typeface="Times New Roman" panose="02020603050405020304" pitchFamily="18" charset="0"/>
              </a:rPr>
              <a:t>SEEK_SET: It denotes starting of the file</a:t>
            </a:r>
          </a:p>
          <a:p>
            <a:r>
              <a:rPr lang="en-IN" dirty="0">
                <a:latin typeface="Times New Roman" panose="02020603050405020304" pitchFamily="18" charset="0"/>
                <a:cs typeface="Times New Roman" panose="02020603050405020304" pitchFamily="18" charset="0"/>
              </a:rPr>
              <a:t>SEEK_CUR: It denotes file pointers current position  (Reference Geeks for geeks)</a:t>
            </a:r>
          </a:p>
          <a:p>
            <a:endParaRPr lang="en-IN" dirty="0"/>
          </a:p>
        </p:txBody>
      </p:sp>
    </p:spTree>
    <p:extLst>
      <p:ext uri="{BB962C8B-B14F-4D97-AF65-F5344CB8AC3E}">
        <p14:creationId xmlns:p14="http://schemas.microsoft.com/office/powerpoint/2010/main" val="29125726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3DE704-CF3A-47DC-9923-F57427438FD7}"/>
              </a:ext>
            </a:extLst>
          </p:cNvPr>
          <p:cNvSpPr>
            <a:spLocks noGrp="1"/>
          </p:cNvSpPr>
          <p:nvPr>
            <p:ph idx="1"/>
          </p:nvPr>
        </p:nvSpPr>
        <p:spPr>
          <a:xfrm>
            <a:off x="1371600" y="554635"/>
            <a:ext cx="9601200" cy="5951095"/>
          </a:xfrm>
        </p:spPr>
        <p:txBody>
          <a:bodyPr>
            <a:normAutofit lnSpcReduction="10000"/>
          </a:bodyPr>
          <a:lstStyle/>
          <a:p>
            <a:pPr marL="0" indent="0">
              <a:buNone/>
            </a:pPr>
            <a:r>
              <a:rPr lang="en-IN" sz="2400" dirty="0">
                <a:latin typeface="Times New Roman" panose="02020603050405020304" pitchFamily="18" charset="0"/>
                <a:cs typeface="Times New Roman" panose="02020603050405020304" pitchFamily="18" charset="0"/>
              </a:rPr>
              <a:t>If file contains my name is </a:t>
            </a:r>
            <a:r>
              <a:rPr lang="en-IN" sz="2400" dirty="0" err="1">
                <a:latin typeface="Times New Roman" panose="02020603050405020304" pitchFamily="18" charset="0"/>
                <a:cs typeface="Times New Roman" panose="02020603050405020304" pitchFamily="18" charset="0"/>
              </a:rPr>
              <a:t>nihal</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#include&lt;</a:t>
            </a:r>
            <a:r>
              <a:rPr lang="en-IN" sz="2400" dirty="0" err="1">
                <a:latin typeface="Times New Roman" panose="02020603050405020304" pitchFamily="18" charset="0"/>
                <a:cs typeface="Times New Roman" panose="02020603050405020304" pitchFamily="18" charset="0"/>
              </a:rPr>
              <a:t>stdio.h</a:t>
            </a:r>
            <a:r>
              <a:rPr lang="en-IN" sz="2400" dirty="0">
                <a:latin typeface="Times New Roman" panose="02020603050405020304" pitchFamily="18" charset="0"/>
                <a:cs typeface="Times New Roman" panose="02020603050405020304" pitchFamily="18" charset="0"/>
              </a:rPr>
              <a:t>&gt;</a:t>
            </a:r>
          </a:p>
          <a:p>
            <a:pPr marL="0" indent="0">
              <a:buNone/>
            </a:pPr>
            <a:r>
              <a:rPr lang="en-IN" sz="2400" dirty="0">
                <a:latin typeface="Times New Roman" panose="02020603050405020304" pitchFamily="18" charset="0"/>
                <a:cs typeface="Times New Roman" panose="02020603050405020304" pitchFamily="18" charset="0"/>
              </a:rPr>
              <a:t>int main()</a:t>
            </a:r>
          </a:p>
          <a:p>
            <a:pPr marL="0" indent="0">
              <a:buNone/>
            </a:pPr>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FILE *</a:t>
            </a:r>
            <a:r>
              <a:rPr lang="en-IN" sz="2400" dirty="0" err="1">
                <a:latin typeface="Times New Roman" panose="02020603050405020304" pitchFamily="18" charset="0"/>
                <a:cs typeface="Times New Roman" panose="02020603050405020304" pitchFamily="18" charset="0"/>
              </a:rPr>
              <a:t>fp</a:t>
            </a:r>
            <a:r>
              <a:rPr lang="en-IN" sz="2400" dirty="0">
                <a:latin typeface="Times New Roman" panose="02020603050405020304" pitchFamily="18" charset="0"/>
                <a:cs typeface="Times New Roman" panose="02020603050405020304" pitchFamily="18" charset="0"/>
              </a:rPr>
              <a:t>;</a:t>
            </a:r>
          </a:p>
          <a:p>
            <a:pPr marL="0" indent="0">
              <a:buNone/>
            </a:pPr>
            <a:r>
              <a:rPr lang="en-IN" sz="2400" dirty="0" err="1">
                <a:latin typeface="Times New Roman" panose="02020603050405020304" pitchFamily="18" charset="0"/>
                <a:cs typeface="Times New Roman" panose="02020603050405020304" pitchFamily="18" charset="0"/>
              </a:rPr>
              <a:t>fp</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fopen</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abc.txt","w</a:t>
            </a:r>
            <a:r>
              <a:rPr lang="en-IN" sz="2400" dirty="0">
                <a:latin typeface="Times New Roman" panose="02020603050405020304" pitchFamily="18" charset="0"/>
                <a:cs typeface="Times New Roman" panose="02020603050405020304" pitchFamily="18" charset="0"/>
              </a:rPr>
              <a:t>");</a:t>
            </a:r>
          </a:p>
          <a:p>
            <a:pPr marL="0" indent="0">
              <a:buNone/>
            </a:pPr>
            <a:r>
              <a:rPr lang="en-IN" sz="2400" dirty="0" err="1">
                <a:latin typeface="Times New Roman" panose="02020603050405020304" pitchFamily="18" charset="0"/>
                <a:cs typeface="Times New Roman" panose="02020603050405020304" pitchFamily="18" charset="0"/>
              </a:rPr>
              <a:t>fputs</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mynameisnihal</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fp</a:t>
            </a:r>
            <a:r>
              <a:rPr lang="en-IN" sz="2400" dirty="0">
                <a:latin typeface="Times New Roman" panose="02020603050405020304" pitchFamily="18" charset="0"/>
                <a:cs typeface="Times New Roman" panose="02020603050405020304" pitchFamily="18" charset="0"/>
              </a:rPr>
              <a:t>);</a:t>
            </a:r>
          </a:p>
          <a:p>
            <a:pPr marL="0" indent="0">
              <a:buNone/>
            </a:pPr>
            <a:r>
              <a:rPr lang="en-IN" sz="2400" dirty="0" err="1">
                <a:latin typeface="Times New Roman" panose="02020603050405020304" pitchFamily="18" charset="0"/>
                <a:cs typeface="Times New Roman" panose="02020603050405020304" pitchFamily="18" charset="0"/>
              </a:rPr>
              <a:t>fseek</a:t>
            </a:r>
            <a:r>
              <a:rPr lang="en-IN" sz="2400" dirty="0">
                <a:latin typeface="Times New Roman" panose="02020603050405020304" pitchFamily="18" charset="0"/>
                <a:cs typeface="Times New Roman" panose="02020603050405020304" pitchFamily="18" charset="0"/>
              </a:rPr>
              <a:t>(fp,7,SEEK_SET);</a:t>
            </a:r>
          </a:p>
          <a:p>
            <a:pPr marL="0" indent="0">
              <a:buNone/>
            </a:pP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fseek</a:t>
            </a:r>
            <a:r>
              <a:rPr lang="en-IN" sz="2400" dirty="0">
                <a:latin typeface="Times New Roman" panose="02020603050405020304" pitchFamily="18" charset="0"/>
                <a:cs typeface="Times New Roman" panose="02020603050405020304" pitchFamily="18" charset="0"/>
              </a:rPr>
              <a:t>(fp,0,SEEK_END); moving file pointer to end.</a:t>
            </a:r>
          </a:p>
          <a:p>
            <a:pPr marL="0" indent="0">
              <a:buNone/>
            </a:pPr>
            <a:r>
              <a:rPr lang="en-IN" sz="2400" dirty="0" err="1">
                <a:latin typeface="Times New Roman" panose="02020603050405020304" pitchFamily="18" charset="0"/>
                <a:cs typeface="Times New Roman" panose="02020603050405020304" pitchFamily="18" charset="0"/>
              </a:rPr>
              <a:t>fputs</a:t>
            </a:r>
            <a:r>
              <a:rPr lang="en-IN" sz="2400" dirty="0">
                <a:latin typeface="Times New Roman" panose="02020603050405020304" pitchFamily="18" charset="0"/>
                <a:cs typeface="Times New Roman" panose="02020603050405020304" pitchFamily="18" charset="0"/>
              </a:rPr>
              <a:t>("Anusha",</a:t>
            </a:r>
            <a:r>
              <a:rPr lang="en-IN" sz="2400" dirty="0" err="1">
                <a:latin typeface="Times New Roman" panose="02020603050405020304" pitchFamily="18" charset="0"/>
                <a:cs typeface="Times New Roman" panose="02020603050405020304" pitchFamily="18" charset="0"/>
              </a:rPr>
              <a:t>fp</a:t>
            </a:r>
            <a:r>
              <a:rPr lang="en-IN" sz="2400" dirty="0">
                <a:latin typeface="Times New Roman" panose="02020603050405020304" pitchFamily="18" charset="0"/>
                <a:cs typeface="Times New Roman" panose="02020603050405020304" pitchFamily="18" charset="0"/>
              </a:rPr>
              <a:t>);</a:t>
            </a:r>
          </a:p>
          <a:p>
            <a:pPr marL="0" indent="0">
              <a:buNone/>
            </a:pPr>
            <a:r>
              <a:rPr lang="en-IN" sz="2400" dirty="0" err="1">
                <a:latin typeface="Times New Roman" panose="02020603050405020304" pitchFamily="18" charset="0"/>
                <a:cs typeface="Times New Roman" panose="02020603050405020304" pitchFamily="18" charset="0"/>
              </a:rPr>
              <a:t>fclose</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fp</a:t>
            </a:r>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Output will be : my </a:t>
            </a:r>
            <a:r>
              <a:rPr lang="en-IN" sz="2400" dirty="0" err="1">
                <a:latin typeface="Times New Roman" panose="02020603050405020304" pitchFamily="18" charset="0"/>
                <a:cs typeface="Times New Roman" panose="02020603050405020304" pitchFamily="18" charset="0"/>
              </a:rPr>
              <a:t>nameAnusha</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filepointer</a:t>
            </a:r>
            <a:r>
              <a:rPr lang="en-IN" sz="2400" dirty="0">
                <a:latin typeface="Times New Roman" panose="02020603050405020304" pitchFamily="18" charset="0"/>
                <a:cs typeface="Times New Roman" panose="02020603050405020304" pitchFamily="18" charset="0"/>
              </a:rPr>
              <a:t> is moved to 7</a:t>
            </a:r>
            <a:r>
              <a:rPr lang="en-IN" sz="2400" baseline="30000" dirty="0">
                <a:latin typeface="Times New Roman" panose="02020603050405020304" pitchFamily="18" charset="0"/>
                <a:cs typeface="Times New Roman" panose="02020603050405020304" pitchFamily="18" charset="0"/>
              </a:rPr>
              <a:t>th</a:t>
            </a:r>
            <a:r>
              <a:rPr lang="en-IN" sz="2400" dirty="0">
                <a:latin typeface="Times New Roman" panose="02020603050405020304" pitchFamily="18" charset="0"/>
                <a:cs typeface="Times New Roman" panose="02020603050405020304" pitchFamily="18" charset="0"/>
              </a:rPr>
              <a:t> position</a:t>
            </a:r>
          </a:p>
          <a:p>
            <a:pPr marL="0" indent="0">
              <a:buNone/>
            </a:pP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6030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C9541-0079-41B5-AE3D-FE9CDC642F90}"/>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Why we need files?</a:t>
            </a:r>
            <a:br>
              <a:rPr lang="en-IN" u="sng" dirty="0">
                <a:latin typeface="Times New Roman" panose="02020603050405020304" pitchFamily="18" charset="0"/>
                <a:cs typeface="Times New Roman" panose="02020603050405020304" pitchFamily="18" charset="0"/>
              </a:rPr>
            </a:b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FA460F-4B69-494B-96A7-4C112A957BD5}"/>
              </a:ext>
            </a:extLst>
          </p:cNvPr>
          <p:cNvSpPr>
            <a:spLocks noGrp="1"/>
          </p:cNvSpPr>
          <p:nvPr>
            <p:ph idx="1"/>
          </p:nvPr>
        </p:nvSpPr>
        <p:spPr>
          <a:xfrm>
            <a:off x="1371600" y="1603948"/>
            <a:ext cx="10365698" cy="4568252"/>
          </a:xfrm>
        </p:spPr>
        <p:txBody>
          <a:bodyPr>
            <a:normAutofit/>
          </a:bodyPr>
          <a:lstStyle/>
          <a:p>
            <a:pPr lvl="0" algn="just"/>
            <a:endParaRPr lang="en-IN" sz="24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If user wants to store data in secondary storage then files are needed.</a:t>
            </a:r>
          </a:p>
          <a:p>
            <a:pPr lvl="0"/>
            <a:r>
              <a:rPr lang="en-US" sz="2800" dirty="0">
                <a:latin typeface="Times New Roman" panose="02020603050405020304" pitchFamily="18" charset="0"/>
                <a:cs typeface="Times New Roman" panose="02020603050405020304" pitchFamily="18" charset="0"/>
              </a:rPr>
              <a:t>When a program is terminated, the entire data is lost. Hence Storing data in a file will preserve your data even if the program terminates.</a:t>
            </a:r>
            <a:endParaRPr lang="en-IN" sz="2800" dirty="0">
              <a:latin typeface="Times New Roman" panose="02020603050405020304" pitchFamily="18" charset="0"/>
              <a:cs typeface="Times New Roman" panose="02020603050405020304" pitchFamily="18" charset="0"/>
            </a:endParaRPr>
          </a:p>
          <a:p>
            <a:pPr lvl="0"/>
            <a:r>
              <a:rPr lang="en-US" sz="2800" dirty="0">
                <a:latin typeface="Times New Roman" panose="02020603050405020304" pitchFamily="18" charset="0"/>
                <a:cs typeface="Times New Roman" panose="02020603050405020304" pitchFamily="18" charset="0"/>
              </a:rPr>
              <a:t>If you have to enter a large number of data, it will take a lot of time to enter them all.</a:t>
            </a:r>
            <a:endParaRPr lang="en-IN" sz="2800" dirty="0">
              <a:latin typeface="Times New Roman" panose="02020603050405020304" pitchFamily="18" charset="0"/>
              <a:cs typeface="Times New Roman" panose="02020603050405020304" pitchFamily="18" charset="0"/>
            </a:endParaRPr>
          </a:p>
          <a:p>
            <a:pPr lvl="0"/>
            <a:r>
              <a:rPr lang="en-US" sz="2800" dirty="0">
                <a:latin typeface="Times New Roman" panose="02020603050405020304" pitchFamily="18" charset="0"/>
                <a:cs typeface="Times New Roman" panose="02020603050405020304" pitchFamily="18" charset="0"/>
              </a:rPr>
              <a:t>However, if you have a file containing all the data, We can easily access the contents of the file using a few commands in C.</a:t>
            </a: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576899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C691A-EC24-4FF2-90A0-2FF471AE9C73}"/>
              </a:ext>
            </a:extLst>
          </p:cNvPr>
          <p:cNvSpPr>
            <a:spLocks noGrp="1"/>
          </p:cNvSpPr>
          <p:nvPr>
            <p:ph type="title"/>
          </p:nvPr>
        </p:nvSpPr>
        <p:spPr/>
        <p:txBody>
          <a:bodyPr/>
          <a:lstStyle/>
          <a:p>
            <a:r>
              <a:rPr lang="en-IN" b="1" u="sng" dirty="0"/>
              <a:t>Searching</a:t>
            </a:r>
            <a:br>
              <a:rPr lang="en-IN" dirty="0"/>
            </a:br>
            <a:endParaRPr lang="en-IN" dirty="0"/>
          </a:p>
        </p:txBody>
      </p:sp>
      <p:sp>
        <p:nvSpPr>
          <p:cNvPr id="3" name="Content Placeholder 2">
            <a:extLst>
              <a:ext uri="{FF2B5EF4-FFF2-40B4-BE49-F238E27FC236}">
                <a16:creationId xmlns:a16="http://schemas.microsoft.com/office/drawing/2014/main" id="{D3C0C313-3902-4494-99C7-3CDFD489C7F5}"/>
              </a:ext>
            </a:extLst>
          </p:cNvPr>
          <p:cNvSpPr>
            <a:spLocks noGrp="1"/>
          </p:cNvSpPr>
          <p:nvPr>
            <p:ph idx="1"/>
          </p:nvPr>
        </p:nvSpPr>
        <p:spPr>
          <a:xfrm>
            <a:off x="1371599" y="2285999"/>
            <a:ext cx="10065895" cy="4039849"/>
          </a:xfrm>
        </p:spPr>
        <p:txBody>
          <a:bodyPr>
            <a:normAutofit/>
          </a:bodyPr>
          <a:lstStyle/>
          <a:p>
            <a:pPr algn="just"/>
            <a:r>
              <a:rPr lang="en-IN" sz="2800" dirty="0">
                <a:latin typeface="Times New Roman" panose="02020603050405020304" pitchFamily="18" charset="0"/>
                <a:cs typeface="Times New Roman" panose="02020603050405020304" pitchFamily="18" charset="0"/>
              </a:rPr>
              <a:t>Finding Particular element in the list is known as searching if element is found returns position of the element in the list if it is not found  returns element not found </a:t>
            </a:r>
          </a:p>
          <a:p>
            <a:pPr algn="just"/>
            <a:r>
              <a:rPr lang="en-IN" sz="2800" b="1" u="sng" dirty="0">
                <a:latin typeface="Times New Roman" panose="02020603050405020304" pitchFamily="18" charset="0"/>
                <a:cs typeface="Times New Roman" panose="02020603050405020304" pitchFamily="18" charset="0"/>
              </a:rPr>
              <a:t>LINEAR SEARCH</a:t>
            </a:r>
            <a:endParaRPr lang="en-IN" sz="2800" dirty="0">
              <a:latin typeface="Times New Roman" panose="02020603050405020304" pitchFamily="18" charset="0"/>
              <a:cs typeface="Times New Roman" panose="02020603050405020304" pitchFamily="18" charset="0"/>
            </a:endParaRPr>
          </a:p>
          <a:p>
            <a:pPr lvl="0" algn="just"/>
            <a:r>
              <a:rPr lang="en-IN" sz="2800" dirty="0">
                <a:latin typeface="Times New Roman" panose="02020603050405020304" pitchFamily="18" charset="0"/>
                <a:cs typeface="Times New Roman" panose="02020603050405020304" pitchFamily="18" charset="0"/>
              </a:rPr>
              <a:t>It is one of the technique to search a element in the list</a:t>
            </a:r>
          </a:p>
          <a:p>
            <a:pPr lvl="0" algn="just"/>
            <a:r>
              <a:rPr lang="en-IN" sz="2800" dirty="0">
                <a:latin typeface="Times New Roman" panose="02020603050405020304" pitchFamily="18" charset="0"/>
                <a:cs typeface="Times New Roman" panose="02020603050405020304" pitchFamily="18" charset="0"/>
              </a:rPr>
              <a:t>In linear search </a:t>
            </a:r>
            <a:r>
              <a:rPr lang="en-IN" sz="2800" b="1" u="sng" dirty="0">
                <a:latin typeface="Times New Roman" panose="02020603050405020304" pitchFamily="18" charset="0"/>
                <a:cs typeface="Times New Roman" panose="02020603050405020304" pitchFamily="18" charset="0"/>
              </a:rPr>
              <a:t>key element</a:t>
            </a:r>
            <a:r>
              <a:rPr lang="en-IN" sz="2800" dirty="0">
                <a:latin typeface="Times New Roman" panose="02020603050405020304" pitchFamily="18" charset="0"/>
                <a:cs typeface="Times New Roman" panose="02020603050405020304" pitchFamily="18" charset="0"/>
              </a:rPr>
              <a:t> is searched with all the elements in the array if key element is found the position of the key element is returned else it returns key not found statement.</a:t>
            </a:r>
          </a:p>
          <a:p>
            <a:endParaRPr lang="en-IN" dirty="0"/>
          </a:p>
        </p:txBody>
      </p:sp>
    </p:spTree>
    <p:extLst>
      <p:ext uri="{BB962C8B-B14F-4D97-AF65-F5344CB8AC3E}">
        <p14:creationId xmlns:p14="http://schemas.microsoft.com/office/powerpoint/2010/main" val="17404330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5F03F3-82A8-46E6-96D9-8E9C495763BB}"/>
              </a:ext>
            </a:extLst>
          </p:cNvPr>
          <p:cNvSpPr>
            <a:spLocks noGrp="1"/>
          </p:cNvSpPr>
          <p:nvPr>
            <p:ph idx="1"/>
          </p:nvPr>
        </p:nvSpPr>
        <p:spPr>
          <a:xfrm>
            <a:off x="1371600" y="569625"/>
            <a:ext cx="9601200" cy="6115987"/>
          </a:xfrm>
        </p:spPr>
        <p:txBody>
          <a:bodyPr>
            <a:normAutofit fontScale="55000" lnSpcReduction="20000"/>
          </a:bodyPr>
          <a:lstStyle/>
          <a:p>
            <a:r>
              <a:rPr lang="en-IN" sz="7400" dirty="0">
                <a:latin typeface="Times New Roman" panose="02020603050405020304" pitchFamily="18" charset="0"/>
                <a:cs typeface="Times New Roman" panose="02020603050405020304" pitchFamily="18" charset="0"/>
              </a:rPr>
              <a:t>#include&lt;</a:t>
            </a:r>
            <a:r>
              <a:rPr lang="en-IN" sz="7400" dirty="0" err="1">
                <a:latin typeface="Times New Roman" panose="02020603050405020304" pitchFamily="18" charset="0"/>
                <a:cs typeface="Times New Roman" panose="02020603050405020304" pitchFamily="18" charset="0"/>
              </a:rPr>
              <a:t>stdio.h</a:t>
            </a:r>
            <a:r>
              <a:rPr lang="en-IN" sz="7400" dirty="0">
                <a:latin typeface="Times New Roman" panose="02020603050405020304" pitchFamily="18" charset="0"/>
                <a:cs typeface="Times New Roman" panose="02020603050405020304" pitchFamily="18" charset="0"/>
              </a:rPr>
              <a:t>&gt;</a:t>
            </a:r>
          </a:p>
          <a:p>
            <a:r>
              <a:rPr lang="en-IN" sz="7400" dirty="0">
                <a:latin typeface="Times New Roman" panose="02020603050405020304" pitchFamily="18" charset="0"/>
                <a:cs typeface="Times New Roman" panose="02020603050405020304" pitchFamily="18" charset="0"/>
              </a:rPr>
              <a:t>int main()</a:t>
            </a:r>
          </a:p>
          <a:p>
            <a:r>
              <a:rPr lang="en-IN" sz="7400" dirty="0">
                <a:latin typeface="Times New Roman" panose="02020603050405020304" pitchFamily="18" charset="0"/>
                <a:cs typeface="Times New Roman" panose="02020603050405020304" pitchFamily="18" charset="0"/>
              </a:rPr>
              <a:t>{</a:t>
            </a:r>
          </a:p>
          <a:p>
            <a:r>
              <a:rPr lang="en-IN" sz="7400" dirty="0">
                <a:latin typeface="Times New Roman" panose="02020603050405020304" pitchFamily="18" charset="0"/>
                <a:cs typeface="Times New Roman" panose="02020603050405020304" pitchFamily="18" charset="0"/>
              </a:rPr>
              <a:t>int a[10],</a:t>
            </a:r>
            <a:r>
              <a:rPr lang="en-IN" sz="7400" dirty="0" err="1">
                <a:latin typeface="Times New Roman" panose="02020603050405020304" pitchFamily="18" charset="0"/>
                <a:cs typeface="Times New Roman" panose="02020603050405020304" pitchFamily="18" charset="0"/>
              </a:rPr>
              <a:t>i,key,j</a:t>
            </a:r>
            <a:r>
              <a:rPr lang="en-IN" sz="7400" dirty="0">
                <a:latin typeface="Times New Roman" panose="02020603050405020304" pitchFamily="18" charset="0"/>
                <a:cs typeface="Times New Roman" panose="02020603050405020304" pitchFamily="18" charset="0"/>
              </a:rPr>
              <a:t>;</a:t>
            </a:r>
          </a:p>
          <a:p>
            <a:r>
              <a:rPr lang="en-IN" sz="7400" dirty="0" err="1">
                <a:latin typeface="Times New Roman" panose="02020603050405020304" pitchFamily="18" charset="0"/>
                <a:cs typeface="Times New Roman" panose="02020603050405020304" pitchFamily="18" charset="0"/>
              </a:rPr>
              <a:t>printf</a:t>
            </a:r>
            <a:r>
              <a:rPr lang="en-IN" sz="7400" dirty="0">
                <a:latin typeface="Times New Roman" panose="02020603050405020304" pitchFamily="18" charset="0"/>
                <a:cs typeface="Times New Roman" panose="02020603050405020304" pitchFamily="18" charset="0"/>
              </a:rPr>
              <a:t>("enter the elements in the array\n");</a:t>
            </a:r>
          </a:p>
          <a:p>
            <a:r>
              <a:rPr lang="en-IN" sz="7400" dirty="0">
                <a:latin typeface="Times New Roman" panose="02020603050405020304" pitchFamily="18" charset="0"/>
                <a:cs typeface="Times New Roman" panose="02020603050405020304" pitchFamily="18" charset="0"/>
              </a:rPr>
              <a:t>for(int </a:t>
            </a:r>
            <a:r>
              <a:rPr lang="en-IN" sz="7400" dirty="0" err="1">
                <a:latin typeface="Times New Roman" panose="02020603050405020304" pitchFamily="18" charset="0"/>
                <a:cs typeface="Times New Roman" panose="02020603050405020304" pitchFamily="18" charset="0"/>
              </a:rPr>
              <a:t>i</a:t>
            </a:r>
            <a:r>
              <a:rPr lang="en-IN" sz="7400" dirty="0">
                <a:latin typeface="Times New Roman" panose="02020603050405020304" pitchFamily="18" charset="0"/>
                <a:cs typeface="Times New Roman" panose="02020603050405020304" pitchFamily="18" charset="0"/>
              </a:rPr>
              <a:t>=0;i&lt;10;i++)</a:t>
            </a:r>
          </a:p>
          <a:p>
            <a:r>
              <a:rPr lang="en-IN" sz="7400" dirty="0" err="1">
                <a:latin typeface="Times New Roman" panose="02020603050405020304" pitchFamily="18" charset="0"/>
                <a:cs typeface="Times New Roman" panose="02020603050405020304" pitchFamily="18" charset="0"/>
              </a:rPr>
              <a:t>scanf</a:t>
            </a:r>
            <a:r>
              <a:rPr lang="en-IN" sz="7400" dirty="0">
                <a:latin typeface="Times New Roman" panose="02020603050405020304" pitchFamily="18" charset="0"/>
                <a:cs typeface="Times New Roman" panose="02020603050405020304" pitchFamily="18" charset="0"/>
              </a:rPr>
              <a:t>("%</a:t>
            </a:r>
            <a:r>
              <a:rPr lang="en-IN" sz="7400" dirty="0" err="1">
                <a:latin typeface="Times New Roman" panose="02020603050405020304" pitchFamily="18" charset="0"/>
                <a:cs typeface="Times New Roman" panose="02020603050405020304" pitchFamily="18" charset="0"/>
              </a:rPr>
              <a:t>d",&amp;a</a:t>
            </a:r>
            <a:r>
              <a:rPr lang="en-IN" sz="7400" dirty="0">
                <a:latin typeface="Times New Roman" panose="02020603050405020304" pitchFamily="18" charset="0"/>
                <a:cs typeface="Times New Roman" panose="02020603050405020304" pitchFamily="18" charset="0"/>
              </a:rPr>
              <a:t>[</a:t>
            </a:r>
            <a:r>
              <a:rPr lang="en-IN" sz="7400" dirty="0" err="1">
                <a:latin typeface="Times New Roman" panose="02020603050405020304" pitchFamily="18" charset="0"/>
                <a:cs typeface="Times New Roman" panose="02020603050405020304" pitchFamily="18" charset="0"/>
              </a:rPr>
              <a:t>i</a:t>
            </a:r>
            <a:r>
              <a:rPr lang="en-IN" sz="7400" dirty="0">
                <a:latin typeface="Times New Roman" panose="02020603050405020304" pitchFamily="18" charset="0"/>
                <a:cs typeface="Times New Roman" panose="02020603050405020304" pitchFamily="18" charset="0"/>
              </a:rPr>
              <a:t>]);</a:t>
            </a:r>
          </a:p>
          <a:p>
            <a:r>
              <a:rPr lang="en-IN" sz="7400" dirty="0" err="1">
                <a:latin typeface="Times New Roman" panose="02020603050405020304" pitchFamily="18" charset="0"/>
                <a:cs typeface="Times New Roman" panose="02020603050405020304" pitchFamily="18" charset="0"/>
              </a:rPr>
              <a:t>printf</a:t>
            </a:r>
            <a:r>
              <a:rPr lang="en-IN" sz="7400" dirty="0">
                <a:latin typeface="Times New Roman" panose="02020603050405020304" pitchFamily="18" charset="0"/>
                <a:cs typeface="Times New Roman" panose="02020603050405020304" pitchFamily="18" charset="0"/>
              </a:rPr>
              <a:t>("enter the key element to search\n");</a:t>
            </a:r>
          </a:p>
          <a:p>
            <a:r>
              <a:rPr lang="en-IN" sz="7400" dirty="0" err="1">
                <a:latin typeface="Times New Roman" panose="02020603050405020304" pitchFamily="18" charset="0"/>
                <a:cs typeface="Times New Roman" panose="02020603050405020304" pitchFamily="18" charset="0"/>
              </a:rPr>
              <a:t>scanf</a:t>
            </a:r>
            <a:r>
              <a:rPr lang="en-IN" sz="7400" dirty="0">
                <a:latin typeface="Times New Roman" panose="02020603050405020304" pitchFamily="18" charset="0"/>
                <a:cs typeface="Times New Roman" panose="02020603050405020304" pitchFamily="18" charset="0"/>
              </a:rPr>
              <a:t>("%</a:t>
            </a:r>
            <a:r>
              <a:rPr lang="en-IN" sz="7400" dirty="0" err="1">
                <a:latin typeface="Times New Roman" panose="02020603050405020304" pitchFamily="18" charset="0"/>
                <a:cs typeface="Times New Roman" panose="02020603050405020304" pitchFamily="18" charset="0"/>
              </a:rPr>
              <a:t>d",&amp;key</a:t>
            </a:r>
            <a:r>
              <a:rPr lang="en-IN" sz="74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34516417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24B824-4FDE-4CFA-9476-099924064E8A}"/>
              </a:ext>
            </a:extLst>
          </p:cNvPr>
          <p:cNvSpPr>
            <a:spLocks noGrp="1"/>
          </p:cNvSpPr>
          <p:nvPr>
            <p:ph idx="1"/>
          </p:nvPr>
        </p:nvSpPr>
        <p:spPr>
          <a:xfrm>
            <a:off x="1371600" y="179881"/>
            <a:ext cx="9601200" cy="6520721"/>
          </a:xfrm>
        </p:spPr>
        <p:txBody>
          <a:bodyPr>
            <a:normAutofit fontScale="62500" lnSpcReduction="20000"/>
          </a:bodyPr>
          <a:lstStyle/>
          <a:p>
            <a:pPr marL="0" indent="0">
              <a:buNone/>
            </a:pPr>
            <a:r>
              <a:rPr lang="en-IN" sz="3400" dirty="0">
                <a:latin typeface="Times New Roman" panose="02020603050405020304" pitchFamily="18" charset="0"/>
                <a:cs typeface="Times New Roman" panose="02020603050405020304" pitchFamily="18" charset="0"/>
              </a:rPr>
              <a:t>for(</a:t>
            </a:r>
            <a:r>
              <a:rPr lang="en-IN" sz="3400" dirty="0" err="1">
                <a:latin typeface="Times New Roman" panose="02020603050405020304" pitchFamily="18" charset="0"/>
                <a:cs typeface="Times New Roman" panose="02020603050405020304" pitchFamily="18" charset="0"/>
              </a:rPr>
              <a:t>i</a:t>
            </a:r>
            <a:r>
              <a:rPr lang="en-IN" sz="3400" dirty="0">
                <a:latin typeface="Times New Roman" panose="02020603050405020304" pitchFamily="18" charset="0"/>
                <a:cs typeface="Times New Roman" panose="02020603050405020304" pitchFamily="18" charset="0"/>
              </a:rPr>
              <a:t>=0;i&lt;10;i++){</a:t>
            </a:r>
          </a:p>
          <a:p>
            <a:pPr marL="0" indent="0">
              <a:buNone/>
            </a:pPr>
            <a:r>
              <a:rPr lang="en-IN" sz="3400" dirty="0">
                <a:latin typeface="Times New Roman" panose="02020603050405020304" pitchFamily="18" charset="0"/>
                <a:cs typeface="Times New Roman" panose="02020603050405020304" pitchFamily="18" charset="0"/>
              </a:rPr>
              <a:t>if(a[</a:t>
            </a:r>
            <a:r>
              <a:rPr lang="en-IN" sz="3400" dirty="0" err="1">
                <a:latin typeface="Times New Roman" panose="02020603050405020304" pitchFamily="18" charset="0"/>
                <a:cs typeface="Times New Roman" panose="02020603050405020304" pitchFamily="18" charset="0"/>
              </a:rPr>
              <a:t>i</a:t>
            </a:r>
            <a:r>
              <a:rPr lang="en-IN" sz="3400" dirty="0">
                <a:latin typeface="Times New Roman" panose="02020603050405020304" pitchFamily="18" charset="0"/>
                <a:cs typeface="Times New Roman" panose="02020603050405020304" pitchFamily="18" charset="0"/>
              </a:rPr>
              <a:t>]==key) //key element is searched with all the elements in the array</a:t>
            </a:r>
          </a:p>
          <a:p>
            <a:pPr marL="0" indent="0">
              <a:buNone/>
            </a:pPr>
            <a:r>
              <a:rPr lang="en-IN" sz="3400" dirty="0">
                <a:latin typeface="Times New Roman" panose="02020603050405020304" pitchFamily="18" charset="0"/>
                <a:cs typeface="Times New Roman" panose="02020603050405020304" pitchFamily="18" charset="0"/>
              </a:rPr>
              <a:t>{</a:t>
            </a:r>
          </a:p>
          <a:p>
            <a:pPr marL="0" indent="0">
              <a:buNone/>
            </a:pPr>
            <a:r>
              <a:rPr lang="en-IN" sz="3400" dirty="0">
                <a:latin typeface="Times New Roman" panose="02020603050405020304" pitchFamily="18" charset="0"/>
                <a:cs typeface="Times New Roman" panose="02020603050405020304" pitchFamily="18" charset="0"/>
              </a:rPr>
              <a:t>j=1;</a:t>
            </a:r>
          </a:p>
          <a:p>
            <a:pPr marL="0" indent="0">
              <a:buNone/>
            </a:pPr>
            <a:r>
              <a:rPr lang="en-IN" sz="3400" dirty="0" err="1">
                <a:latin typeface="Times New Roman" panose="02020603050405020304" pitchFamily="18" charset="0"/>
                <a:cs typeface="Times New Roman" panose="02020603050405020304" pitchFamily="18" charset="0"/>
              </a:rPr>
              <a:t>printf</a:t>
            </a:r>
            <a:r>
              <a:rPr lang="en-IN" sz="3400" dirty="0">
                <a:latin typeface="Times New Roman" panose="02020603050405020304" pitchFamily="18" charset="0"/>
                <a:cs typeface="Times New Roman" panose="02020603050405020304" pitchFamily="18" charset="0"/>
              </a:rPr>
              <a:t>("key found in the position %d",i+1);</a:t>
            </a:r>
          </a:p>
          <a:p>
            <a:pPr marL="0" indent="0">
              <a:buNone/>
            </a:pPr>
            <a:r>
              <a:rPr lang="en-IN" sz="3400" dirty="0">
                <a:latin typeface="Times New Roman" panose="02020603050405020304" pitchFamily="18" charset="0"/>
                <a:cs typeface="Times New Roman" panose="02020603050405020304" pitchFamily="18" charset="0"/>
              </a:rPr>
              <a:t>break;</a:t>
            </a:r>
          </a:p>
          <a:p>
            <a:pPr marL="0" indent="0">
              <a:buNone/>
            </a:pPr>
            <a:r>
              <a:rPr lang="en-IN" sz="3400" dirty="0">
                <a:latin typeface="Times New Roman" panose="02020603050405020304" pitchFamily="18" charset="0"/>
                <a:cs typeface="Times New Roman" panose="02020603050405020304" pitchFamily="18" charset="0"/>
              </a:rPr>
              <a:t>}</a:t>
            </a:r>
          </a:p>
          <a:p>
            <a:pPr marL="0" indent="0">
              <a:buNone/>
            </a:pPr>
            <a:r>
              <a:rPr lang="en-IN" sz="3400" dirty="0">
                <a:latin typeface="Times New Roman" panose="02020603050405020304" pitchFamily="18" charset="0"/>
                <a:cs typeface="Times New Roman" panose="02020603050405020304" pitchFamily="18" charset="0"/>
              </a:rPr>
              <a:t>else</a:t>
            </a:r>
          </a:p>
          <a:p>
            <a:pPr marL="0" indent="0">
              <a:buNone/>
            </a:pPr>
            <a:r>
              <a:rPr lang="en-IN" sz="3400" dirty="0">
                <a:latin typeface="Times New Roman" panose="02020603050405020304" pitchFamily="18" charset="0"/>
                <a:cs typeface="Times New Roman" panose="02020603050405020304" pitchFamily="18" charset="0"/>
              </a:rPr>
              <a:t>j=0;</a:t>
            </a:r>
          </a:p>
          <a:p>
            <a:pPr marL="0" indent="0">
              <a:buNone/>
            </a:pPr>
            <a:r>
              <a:rPr lang="en-IN" sz="3400" dirty="0">
                <a:latin typeface="Times New Roman" panose="02020603050405020304" pitchFamily="18" charset="0"/>
                <a:cs typeface="Times New Roman" panose="02020603050405020304" pitchFamily="18" charset="0"/>
              </a:rPr>
              <a:t>}</a:t>
            </a:r>
          </a:p>
          <a:p>
            <a:pPr marL="0" indent="0">
              <a:buNone/>
            </a:pPr>
            <a:r>
              <a:rPr lang="en-IN" sz="3400" dirty="0">
                <a:latin typeface="Times New Roman" panose="02020603050405020304" pitchFamily="18" charset="0"/>
                <a:cs typeface="Times New Roman" panose="02020603050405020304" pitchFamily="18" charset="0"/>
              </a:rPr>
              <a:t>if(j==0)</a:t>
            </a:r>
          </a:p>
          <a:p>
            <a:pPr marL="0" indent="0">
              <a:buNone/>
            </a:pPr>
            <a:r>
              <a:rPr lang="en-IN" sz="3400" dirty="0">
                <a:latin typeface="Times New Roman" panose="02020603050405020304" pitchFamily="18" charset="0"/>
                <a:cs typeface="Times New Roman" panose="02020603050405020304" pitchFamily="18" charset="0"/>
              </a:rPr>
              <a:t>{</a:t>
            </a:r>
          </a:p>
          <a:p>
            <a:pPr marL="0" indent="0">
              <a:buNone/>
            </a:pPr>
            <a:r>
              <a:rPr lang="en-IN" sz="3400" dirty="0" err="1">
                <a:latin typeface="Times New Roman" panose="02020603050405020304" pitchFamily="18" charset="0"/>
                <a:cs typeface="Times New Roman" panose="02020603050405020304" pitchFamily="18" charset="0"/>
              </a:rPr>
              <a:t>printf</a:t>
            </a:r>
            <a:r>
              <a:rPr lang="en-IN" sz="3400" dirty="0">
                <a:latin typeface="Times New Roman" panose="02020603050405020304" pitchFamily="18" charset="0"/>
                <a:cs typeface="Times New Roman" panose="02020603050405020304" pitchFamily="18" charset="0"/>
              </a:rPr>
              <a:t>("key not found");</a:t>
            </a:r>
          </a:p>
          <a:p>
            <a:pPr marL="0" indent="0">
              <a:buNone/>
            </a:pPr>
            <a:r>
              <a:rPr lang="en-IN" sz="3400" dirty="0">
                <a:latin typeface="Times New Roman" panose="02020603050405020304" pitchFamily="18" charset="0"/>
                <a:cs typeface="Times New Roman" panose="02020603050405020304" pitchFamily="18" charset="0"/>
              </a:rPr>
              <a:t>}</a:t>
            </a:r>
          </a:p>
          <a:p>
            <a:pPr marL="0" indent="0">
              <a:buNone/>
            </a:pPr>
            <a:r>
              <a:rPr lang="en-IN" sz="3400" dirty="0">
                <a:latin typeface="Times New Roman" panose="02020603050405020304" pitchFamily="18" charset="0"/>
                <a:cs typeface="Times New Roman" panose="02020603050405020304" pitchFamily="18" charset="0"/>
              </a:rPr>
              <a:t>return 0;</a:t>
            </a:r>
          </a:p>
          <a:p>
            <a:pPr marL="0" indent="0">
              <a:buNone/>
            </a:pPr>
            <a:r>
              <a:rPr lang="en-IN" sz="3400"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883756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93774-9ACF-48F4-8F1D-BFAE93A917D3}"/>
              </a:ext>
            </a:extLst>
          </p:cNvPr>
          <p:cNvSpPr>
            <a:spLocks noGrp="1"/>
          </p:cNvSpPr>
          <p:nvPr>
            <p:ph type="title"/>
          </p:nvPr>
        </p:nvSpPr>
        <p:spPr/>
        <p:txBody>
          <a:bodyPr/>
          <a:lstStyle/>
          <a:p>
            <a:r>
              <a:rPr lang="en-IN" b="1" u="sng" dirty="0"/>
              <a:t>BINARY SEARCH</a:t>
            </a:r>
            <a:br>
              <a:rPr lang="en-IN" dirty="0"/>
            </a:br>
            <a:endParaRPr lang="en-IN" dirty="0"/>
          </a:p>
        </p:txBody>
      </p:sp>
      <p:sp>
        <p:nvSpPr>
          <p:cNvPr id="3" name="Content Placeholder 2">
            <a:extLst>
              <a:ext uri="{FF2B5EF4-FFF2-40B4-BE49-F238E27FC236}">
                <a16:creationId xmlns:a16="http://schemas.microsoft.com/office/drawing/2014/main" id="{2F2E1F4E-FE73-4519-97EC-D50CE8D7C65A}"/>
              </a:ext>
            </a:extLst>
          </p:cNvPr>
          <p:cNvSpPr>
            <a:spLocks noGrp="1"/>
          </p:cNvSpPr>
          <p:nvPr>
            <p:ph idx="1"/>
          </p:nvPr>
        </p:nvSpPr>
        <p:spPr>
          <a:xfrm>
            <a:off x="1371600" y="1738859"/>
            <a:ext cx="10365698" cy="4916774"/>
          </a:xfrm>
        </p:spPr>
        <p:txBody>
          <a:bodyPr>
            <a:normAutofit lnSpcReduction="10000"/>
          </a:bodyPr>
          <a:lstStyle/>
          <a:p>
            <a:pPr algn="just"/>
            <a:r>
              <a:rPr lang="en-IN" sz="2400" dirty="0">
                <a:latin typeface="Times New Roman" panose="02020603050405020304" pitchFamily="18" charset="0"/>
                <a:cs typeface="Times New Roman" panose="02020603050405020304" pitchFamily="18" charset="0"/>
              </a:rPr>
              <a:t>It is another technique to search a element. In this technique for searching a element in the array ,array must be sorted.</a:t>
            </a:r>
          </a:p>
          <a:p>
            <a:pPr algn="just"/>
            <a:r>
              <a:rPr lang="en-IN" sz="2400" dirty="0">
                <a:latin typeface="Times New Roman" panose="02020603050405020304" pitchFamily="18" charset="0"/>
                <a:cs typeface="Times New Roman" panose="02020603050405020304" pitchFamily="18" charset="0"/>
              </a:rPr>
              <a:t>Steps to follow:</a:t>
            </a:r>
          </a:p>
          <a:p>
            <a:pPr lvl="0" algn="just"/>
            <a:r>
              <a:rPr lang="en-IN" sz="2400" dirty="0">
                <a:latin typeface="Times New Roman" panose="02020603050405020304" pitchFamily="18" charset="0"/>
                <a:cs typeface="Times New Roman" panose="02020603050405020304" pitchFamily="18" charset="0"/>
              </a:rPr>
              <a:t>1</a:t>
            </a:r>
            <a:r>
              <a:rPr lang="en-IN" sz="2400" baseline="30000" dirty="0">
                <a:latin typeface="Times New Roman" panose="02020603050405020304" pitchFamily="18" charset="0"/>
                <a:cs typeface="Times New Roman" panose="02020603050405020304" pitchFamily="18" charset="0"/>
              </a:rPr>
              <a:t>st</a:t>
            </a:r>
            <a:r>
              <a:rPr lang="en-IN" sz="2400" dirty="0">
                <a:latin typeface="Times New Roman" panose="02020603050405020304" pitchFamily="18" charset="0"/>
                <a:cs typeface="Times New Roman" panose="02020603050405020304" pitchFamily="18" charset="0"/>
              </a:rPr>
              <a:t> step is to divide the array and getting the middle element.</a:t>
            </a:r>
          </a:p>
          <a:p>
            <a:pPr lvl="0" algn="just"/>
            <a:r>
              <a:rPr lang="en-IN" sz="2400" dirty="0">
                <a:latin typeface="Times New Roman" panose="02020603050405020304" pitchFamily="18" charset="0"/>
                <a:cs typeface="Times New Roman" panose="02020603050405020304" pitchFamily="18" charset="0"/>
              </a:rPr>
              <a:t>Compare the middle element with key element if found then return the position of the element.</a:t>
            </a:r>
          </a:p>
          <a:p>
            <a:pPr lvl="0" algn="just"/>
            <a:r>
              <a:rPr lang="en-IN" sz="2400" dirty="0">
                <a:latin typeface="Times New Roman" panose="02020603050405020304" pitchFamily="18" charset="0"/>
                <a:cs typeface="Times New Roman" panose="02020603050405020304" pitchFamily="18" charset="0"/>
              </a:rPr>
              <a:t>If key element is not found then compare key element with middle element of the array.</a:t>
            </a:r>
          </a:p>
          <a:p>
            <a:pPr lvl="0" algn="just"/>
            <a:r>
              <a:rPr lang="en-IN" sz="2400" dirty="0">
                <a:latin typeface="Times New Roman" panose="02020603050405020304" pitchFamily="18" charset="0"/>
                <a:cs typeface="Times New Roman" panose="02020603050405020304" pitchFamily="18" charset="0"/>
              </a:rPr>
              <a:t>If key element is greater than middle element then key element lies after the middle element so low will become mid+1 then repeating the process.</a:t>
            </a:r>
          </a:p>
          <a:p>
            <a:pPr lvl="0" algn="just"/>
            <a:r>
              <a:rPr lang="en-IN" sz="2400" dirty="0">
                <a:latin typeface="Times New Roman" panose="02020603050405020304" pitchFamily="18" charset="0"/>
                <a:cs typeface="Times New Roman" panose="02020603050405020304" pitchFamily="18" charset="0"/>
              </a:rPr>
              <a:t>If key element is less than middle element then key element lies before the middle element so high will become mid-1;</a:t>
            </a:r>
          </a:p>
          <a:p>
            <a:endParaRPr lang="en-IN" dirty="0"/>
          </a:p>
        </p:txBody>
      </p:sp>
    </p:spTree>
    <p:extLst>
      <p:ext uri="{BB962C8B-B14F-4D97-AF65-F5344CB8AC3E}">
        <p14:creationId xmlns:p14="http://schemas.microsoft.com/office/powerpoint/2010/main" val="3262027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880264-7CED-463D-B677-CE4BB9B399D1}"/>
              </a:ext>
            </a:extLst>
          </p:cNvPr>
          <p:cNvSpPr>
            <a:spLocks noGrp="1"/>
          </p:cNvSpPr>
          <p:nvPr>
            <p:ph idx="1"/>
          </p:nvPr>
        </p:nvSpPr>
        <p:spPr>
          <a:xfrm>
            <a:off x="1371600" y="689548"/>
            <a:ext cx="9601200" cy="5177852"/>
          </a:xfrm>
        </p:spPr>
        <p:txBody>
          <a:bodyPr>
            <a:noAutofit/>
          </a:bodyPr>
          <a:lstStyle/>
          <a:p>
            <a:pPr marL="0" indent="0">
              <a:buNone/>
            </a:pPr>
            <a:r>
              <a:rPr lang="en-IN" sz="2400" dirty="0">
                <a:latin typeface="Times New Roman" panose="02020603050405020304" pitchFamily="18" charset="0"/>
                <a:cs typeface="Times New Roman" panose="02020603050405020304" pitchFamily="18" charset="0"/>
              </a:rPr>
              <a:t>#include&lt;</a:t>
            </a:r>
            <a:r>
              <a:rPr lang="en-IN" sz="2400" dirty="0" err="1">
                <a:latin typeface="Times New Roman" panose="02020603050405020304" pitchFamily="18" charset="0"/>
                <a:cs typeface="Times New Roman" panose="02020603050405020304" pitchFamily="18" charset="0"/>
              </a:rPr>
              <a:t>stdio.h</a:t>
            </a:r>
            <a:r>
              <a:rPr lang="en-IN" sz="2400" dirty="0">
                <a:latin typeface="Times New Roman" panose="02020603050405020304" pitchFamily="18" charset="0"/>
                <a:cs typeface="Times New Roman" panose="02020603050405020304" pitchFamily="18" charset="0"/>
              </a:rPr>
              <a:t>&gt;</a:t>
            </a:r>
          </a:p>
          <a:p>
            <a:pPr marL="0" indent="0">
              <a:buNone/>
            </a:pPr>
            <a:r>
              <a:rPr lang="en-IN" sz="2400" dirty="0">
                <a:latin typeface="Times New Roman" panose="02020603050405020304" pitchFamily="18" charset="0"/>
                <a:cs typeface="Times New Roman" panose="02020603050405020304" pitchFamily="18" charset="0"/>
              </a:rPr>
              <a:t>int main()</a:t>
            </a:r>
          </a:p>
          <a:p>
            <a:pPr marL="0" indent="0">
              <a:buNone/>
            </a:pPr>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int </a:t>
            </a:r>
            <a:r>
              <a:rPr lang="en-IN" sz="2400" dirty="0" err="1">
                <a:latin typeface="Times New Roman" panose="02020603050405020304" pitchFamily="18" charset="0"/>
                <a:cs typeface="Times New Roman" panose="02020603050405020304" pitchFamily="18" charset="0"/>
              </a:rPr>
              <a:t>n,i,a</a:t>
            </a:r>
            <a:r>
              <a:rPr lang="en-IN" sz="2400" dirty="0">
                <a:latin typeface="Times New Roman" panose="02020603050405020304" pitchFamily="18" charset="0"/>
                <a:cs typeface="Times New Roman" panose="02020603050405020304" pitchFamily="18" charset="0"/>
              </a:rPr>
              <a:t>[100],</a:t>
            </a:r>
            <a:r>
              <a:rPr lang="en-IN" sz="2400" dirty="0" err="1">
                <a:latin typeface="Times New Roman" panose="02020603050405020304" pitchFamily="18" charset="0"/>
                <a:cs typeface="Times New Roman" panose="02020603050405020304" pitchFamily="18" charset="0"/>
              </a:rPr>
              <a:t>key,f,l,m</a:t>
            </a:r>
            <a:r>
              <a:rPr lang="en-IN" sz="2400" dirty="0">
                <a:latin typeface="Times New Roman" panose="02020603050405020304" pitchFamily="18" charset="0"/>
                <a:cs typeface="Times New Roman" panose="02020603050405020304" pitchFamily="18" charset="0"/>
              </a:rPr>
              <a:t>;</a:t>
            </a:r>
          </a:p>
          <a:p>
            <a:pPr marL="0" indent="0">
              <a:buNone/>
            </a:pPr>
            <a:r>
              <a:rPr lang="en-IN" sz="2400" dirty="0" err="1">
                <a:latin typeface="Times New Roman" panose="02020603050405020304" pitchFamily="18" charset="0"/>
                <a:cs typeface="Times New Roman" panose="02020603050405020304" pitchFamily="18" charset="0"/>
              </a:rPr>
              <a:t>printf</a:t>
            </a:r>
            <a:r>
              <a:rPr lang="en-IN" sz="2400" dirty="0">
                <a:latin typeface="Times New Roman" panose="02020603050405020304" pitchFamily="18" charset="0"/>
                <a:cs typeface="Times New Roman" panose="02020603050405020304" pitchFamily="18" charset="0"/>
              </a:rPr>
              <a:t>("enter the number of array elements\n");</a:t>
            </a:r>
          </a:p>
          <a:p>
            <a:pPr marL="0" indent="0">
              <a:buNone/>
            </a:pPr>
            <a:r>
              <a:rPr lang="en-IN" sz="2400" dirty="0" err="1">
                <a:latin typeface="Times New Roman" panose="02020603050405020304" pitchFamily="18" charset="0"/>
                <a:cs typeface="Times New Roman" panose="02020603050405020304" pitchFamily="18" charset="0"/>
              </a:rPr>
              <a:t>scanf</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d",&amp;n</a:t>
            </a:r>
            <a:r>
              <a:rPr lang="en-IN" sz="2400" dirty="0">
                <a:latin typeface="Times New Roman" panose="02020603050405020304" pitchFamily="18" charset="0"/>
                <a:cs typeface="Times New Roman" panose="02020603050405020304" pitchFamily="18" charset="0"/>
              </a:rPr>
              <a:t>);</a:t>
            </a:r>
          </a:p>
          <a:p>
            <a:pPr marL="0" indent="0">
              <a:buNone/>
            </a:pPr>
            <a:r>
              <a:rPr lang="en-IN" sz="2400" dirty="0" err="1">
                <a:latin typeface="Times New Roman" panose="02020603050405020304" pitchFamily="18" charset="0"/>
                <a:cs typeface="Times New Roman" panose="02020603050405020304" pitchFamily="18" charset="0"/>
              </a:rPr>
              <a:t>printf</a:t>
            </a:r>
            <a:r>
              <a:rPr lang="en-IN" sz="2400" dirty="0">
                <a:latin typeface="Times New Roman" panose="02020603050405020304" pitchFamily="18" charset="0"/>
                <a:cs typeface="Times New Roman" panose="02020603050405020304" pitchFamily="18" charset="0"/>
              </a:rPr>
              <a:t>("enter the array elements\n");</a:t>
            </a:r>
          </a:p>
          <a:p>
            <a:pPr marL="0" indent="0">
              <a:buNone/>
            </a:pPr>
            <a:r>
              <a:rPr lang="en-IN" sz="2400" dirty="0">
                <a:latin typeface="Times New Roman" panose="02020603050405020304" pitchFamily="18" charset="0"/>
                <a:cs typeface="Times New Roman" panose="02020603050405020304" pitchFamily="18" charset="0"/>
              </a:rPr>
              <a:t>for(</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=0;i&lt;</a:t>
            </a:r>
            <a:r>
              <a:rPr lang="en-IN" sz="2400" dirty="0" err="1">
                <a:latin typeface="Times New Roman" panose="02020603050405020304" pitchFamily="18" charset="0"/>
                <a:cs typeface="Times New Roman" panose="02020603050405020304" pitchFamily="18" charset="0"/>
              </a:rPr>
              <a:t>n;i</a:t>
            </a:r>
            <a:r>
              <a:rPr lang="en-IN" sz="2400" dirty="0">
                <a:latin typeface="Times New Roman" panose="02020603050405020304" pitchFamily="18" charset="0"/>
                <a:cs typeface="Times New Roman" panose="02020603050405020304" pitchFamily="18" charset="0"/>
              </a:rPr>
              <a:t>++)</a:t>
            </a:r>
          </a:p>
          <a:p>
            <a:pPr marL="0" indent="0">
              <a:buNone/>
            </a:pPr>
            <a:r>
              <a:rPr lang="en-IN" sz="2400" dirty="0" err="1">
                <a:latin typeface="Times New Roman" panose="02020603050405020304" pitchFamily="18" charset="0"/>
                <a:cs typeface="Times New Roman" panose="02020603050405020304" pitchFamily="18" charset="0"/>
              </a:rPr>
              <a:t>scanf</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d",&amp;a</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a:t>
            </a:r>
          </a:p>
          <a:p>
            <a:pPr marL="0" indent="0">
              <a:buNone/>
            </a:pPr>
            <a:r>
              <a:rPr lang="en-IN" sz="2400" dirty="0" err="1">
                <a:latin typeface="Times New Roman" panose="02020603050405020304" pitchFamily="18" charset="0"/>
                <a:cs typeface="Times New Roman" panose="02020603050405020304" pitchFamily="18" charset="0"/>
              </a:rPr>
              <a:t>printf</a:t>
            </a:r>
            <a:r>
              <a:rPr lang="en-IN" sz="2400" dirty="0">
                <a:latin typeface="Times New Roman" panose="02020603050405020304" pitchFamily="18" charset="0"/>
                <a:cs typeface="Times New Roman" panose="02020603050405020304" pitchFamily="18" charset="0"/>
              </a:rPr>
              <a:t>("enter key element \n");</a:t>
            </a:r>
          </a:p>
          <a:p>
            <a:pPr marL="0" indent="0">
              <a:buNone/>
            </a:pPr>
            <a:r>
              <a:rPr lang="en-IN" sz="2400" dirty="0" err="1">
                <a:latin typeface="Times New Roman" panose="02020603050405020304" pitchFamily="18" charset="0"/>
                <a:cs typeface="Times New Roman" panose="02020603050405020304" pitchFamily="18" charset="0"/>
              </a:rPr>
              <a:t>scanf</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d",&amp;key</a:t>
            </a:r>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925661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50535E-AE12-4507-8905-06EA4A8679C8}"/>
              </a:ext>
            </a:extLst>
          </p:cNvPr>
          <p:cNvSpPr>
            <a:spLocks noGrp="1"/>
          </p:cNvSpPr>
          <p:nvPr>
            <p:ph idx="1"/>
          </p:nvPr>
        </p:nvSpPr>
        <p:spPr>
          <a:xfrm>
            <a:off x="1371600" y="119921"/>
            <a:ext cx="10185816" cy="7480092"/>
          </a:xfrm>
        </p:spPr>
        <p:txBody>
          <a:bodyPr>
            <a:normAutofit fontScale="47500" lnSpcReduction="20000"/>
          </a:bodyPr>
          <a:lstStyle/>
          <a:p>
            <a:pPr marL="0" indent="0">
              <a:buNone/>
            </a:pPr>
            <a:r>
              <a:rPr lang="en-IN" sz="4200" dirty="0">
                <a:latin typeface="Times New Roman" panose="02020603050405020304" pitchFamily="18" charset="0"/>
                <a:cs typeface="Times New Roman" panose="02020603050405020304" pitchFamily="18" charset="0"/>
              </a:rPr>
              <a:t>f=0;   //first element is 0</a:t>
            </a:r>
          </a:p>
          <a:p>
            <a:pPr marL="0" indent="0">
              <a:buNone/>
            </a:pPr>
            <a:r>
              <a:rPr lang="en-IN" sz="4200" dirty="0">
                <a:latin typeface="Times New Roman" panose="02020603050405020304" pitchFamily="18" charset="0"/>
                <a:cs typeface="Times New Roman" panose="02020603050405020304" pitchFamily="18" charset="0"/>
              </a:rPr>
              <a:t>l=n-1;  //last element is n-1</a:t>
            </a:r>
          </a:p>
          <a:p>
            <a:pPr marL="0" indent="0">
              <a:buNone/>
            </a:pPr>
            <a:r>
              <a:rPr lang="en-IN" sz="4200" dirty="0">
                <a:latin typeface="Times New Roman" panose="02020603050405020304" pitchFamily="18" charset="0"/>
                <a:cs typeface="Times New Roman" panose="02020603050405020304" pitchFamily="18" charset="0"/>
              </a:rPr>
              <a:t>m=(</a:t>
            </a:r>
            <a:r>
              <a:rPr lang="en-IN" sz="4200" dirty="0" err="1">
                <a:latin typeface="Times New Roman" panose="02020603050405020304" pitchFamily="18" charset="0"/>
                <a:cs typeface="Times New Roman" panose="02020603050405020304" pitchFamily="18" charset="0"/>
              </a:rPr>
              <a:t>f+l</a:t>
            </a:r>
            <a:r>
              <a:rPr lang="en-IN" sz="4200" dirty="0">
                <a:latin typeface="Times New Roman" panose="02020603050405020304" pitchFamily="18" charset="0"/>
                <a:cs typeface="Times New Roman" panose="02020603050405020304" pitchFamily="18" charset="0"/>
              </a:rPr>
              <a:t>)/2;  //finding middle element</a:t>
            </a:r>
          </a:p>
          <a:p>
            <a:pPr marL="0" indent="0">
              <a:buNone/>
            </a:pPr>
            <a:r>
              <a:rPr lang="en-IN" sz="4200" dirty="0">
                <a:latin typeface="Times New Roman" panose="02020603050405020304" pitchFamily="18" charset="0"/>
                <a:cs typeface="Times New Roman" panose="02020603050405020304" pitchFamily="18" charset="0"/>
              </a:rPr>
              <a:t>while(f&lt;=l){   //checking condition first element must be less than last element</a:t>
            </a:r>
          </a:p>
          <a:p>
            <a:pPr marL="0" indent="0">
              <a:buNone/>
            </a:pPr>
            <a:r>
              <a:rPr lang="en-IN" sz="4200" dirty="0">
                <a:latin typeface="Times New Roman" panose="02020603050405020304" pitchFamily="18" charset="0"/>
                <a:cs typeface="Times New Roman" panose="02020603050405020304" pitchFamily="18" charset="0"/>
              </a:rPr>
              <a:t>if(a[m]&lt;key)  //checking middle element with key if it is less</a:t>
            </a:r>
          </a:p>
          <a:p>
            <a:pPr marL="0" indent="0">
              <a:buNone/>
            </a:pPr>
            <a:r>
              <a:rPr lang="en-IN" sz="4200" dirty="0">
                <a:latin typeface="Times New Roman" panose="02020603050405020304" pitchFamily="18" charset="0"/>
                <a:cs typeface="Times New Roman" panose="02020603050405020304" pitchFamily="18" charset="0"/>
              </a:rPr>
              <a:t>f=m+1;  //first will be middle+1</a:t>
            </a:r>
          </a:p>
          <a:p>
            <a:pPr marL="0" indent="0">
              <a:buNone/>
            </a:pPr>
            <a:r>
              <a:rPr lang="en-IN" sz="4200" dirty="0">
                <a:latin typeface="Times New Roman" panose="02020603050405020304" pitchFamily="18" charset="0"/>
                <a:cs typeface="Times New Roman" panose="02020603050405020304" pitchFamily="18" charset="0"/>
              </a:rPr>
              <a:t>else if(a[m]==key){  //if middle element is equal to key element</a:t>
            </a:r>
          </a:p>
          <a:p>
            <a:pPr marL="0" indent="0">
              <a:buNone/>
            </a:pPr>
            <a:r>
              <a:rPr lang="en-IN" sz="4200" dirty="0" err="1">
                <a:latin typeface="Times New Roman" panose="02020603050405020304" pitchFamily="18" charset="0"/>
                <a:cs typeface="Times New Roman" panose="02020603050405020304" pitchFamily="18" charset="0"/>
              </a:rPr>
              <a:t>printf</a:t>
            </a:r>
            <a:r>
              <a:rPr lang="en-IN" sz="4200" dirty="0">
                <a:latin typeface="Times New Roman" panose="02020603050405020304" pitchFamily="18" charset="0"/>
                <a:cs typeface="Times New Roman" panose="02020603050405020304" pitchFamily="18" charset="0"/>
              </a:rPr>
              <a:t>("%d element found at position %d",key,m+1);</a:t>
            </a:r>
          </a:p>
          <a:p>
            <a:pPr marL="0" indent="0">
              <a:buNone/>
            </a:pPr>
            <a:r>
              <a:rPr lang="en-IN" sz="4200" dirty="0">
                <a:latin typeface="Times New Roman" panose="02020603050405020304" pitchFamily="18" charset="0"/>
                <a:cs typeface="Times New Roman" panose="02020603050405020304" pitchFamily="18" charset="0"/>
              </a:rPr>
              <a:t>break;</a:t>
            </a:r>
          </a:p>
          <a:p>
            <a:pPr marL="0" indent="0">
              <a:buNone/>
            </a:pPr>
            <a:r>
              <a:rPr lang="en-IN" sz="4200" dirty="0">
                <a:latin typeface="Times New Roman" panose="02020603050405020304" pitchFamily="18" charset="0"/>
                <a:cs typeface="Times New Roman" panose="02020603050405020304" pitchFamily="18" charset="0"/>
              </a:rPr>
              <a:t>}</a:t>
            </a:r>
          </a:p>
          <a:p>
            <a:pPr marL="0" indent="0">
              <a:buNone/>
            </a:pPr>
            <a:r>
              <a:rPr lang="en-IN" sz="4200" dirty="0">
                <a:latin typeface="Times New Roman" panose="02020603050405020304" pitchFamily="18" charset="0"/>
                <a:cs typeface="Times New Roman" panose="02020603050405020304" pitchFamily="18" charset="0"/>
              </a:rPr>
              <a:t>else</a:t>
            </a:r>
          </a:p>
          <a:p>
            <a:pPr marL="0" indent="0">
              <a:buNone/>
            </a:pPr>
            <a:r>
              <a:rPr lang="en-IN" sz="4200" dirty="0">
                <a:latin typeface="Times New Roman" panose="02020603050405020304" pitchFamily="18" charset="0"/>
                <a:cs typeface="Times New Roman" panose="02020603050405020304" pitchFamily="18" charset="0"/>
              </a:rPr>
              <a:t>l=m-1;   //if key element is greater than middle element then low will become middle-1 </a:t>
            </a:r>
          </a:p>
          <a:p>
            <a:pPr marL="0" indent="0">
              <a:buNone/>
            </a:pPr>
            <a:r>
              <a:rPr lang="en-IN" sz="4200" dirty="0">
                <a:latin typeface="Times New Roman" panose="02020603050405020304" pitchFamily="18" charset="0"/>
                <a:cs typeface="Times New Roman" panose="02020603050405020304" pitchFamily="18" charset="0"/>
              </a:rPr>
              <a:t>m=(</a:t>
            </a:r>
            <a:r>
              <a:rPr lang="en-IN" sz="4200" dirty="0" err="1">
                <a:latin typeface="Times New Roman" panose="02020603050405020304" pitchFamily="18" charset="0"/>
                <a:cs typeface="Times New Roman" panose="02020603050405020304" pitchFamily="18" charset="0"/>
              </a:rPr>
              <a:t>f+l</a:t>
            </a:r>
            <a:r>
              <a:rPr lang="en-IN" sz="4200" dirty="0">
                <a:latin typeface="Times New Roman" panose="02020603050405020304" pitchFamily="18" charset="0"/>
                <a:cs typeface="Times New Roman" panose="02020603050405020304" pitchFamily="18" charset="0"/>
              </a:rPr>
              <a:t>)/2;</a:t>
            </a:r>
          </a:p>
          <a:p>
            <a:pPr marL="0" indent="0">
              <a:buNone/>
            </a:pPr>
            <a:r>
              <a:rPr lang="en-IN" sz="4200" dirty="0">
                <a:latin typeface="Times New Roman" panose="02020603050405020304" pitchFamily="18" charset="0"/>
                <a:cs typeface="Times New Roman" panose="02020603050405020304" pitchFamily="18" charset="0"/>
              </a:rPr>
              <a:t>}</a:t>
            </a:r>
          </a:p>
          <a:p>
            <a:pPr marL="0" indent="0">
              <a:buNone/>
            </a:pPr>
            <a:r>
              <a:rPr lang="en-IN" sz="4200" dirty="0">
                <a:latin typeface="Times New Roman" panose="02020603050405020304" pitchFamily="18" charset="0"/>
                <a:cs typeface="Times New Roman" panose="02020603050405020304" pitchFamily="18" charset="0"/>
              </a:rPr>
              <a:t>if(f&gt;l)</a:t>
            </a:r>
          </a:p>
          <a:p>
            <a:pPr marL="0" indent="0">
              <a:buNone/>
            </a:pPr>
            <a:r>
              <a:rPr lang="en-IN" sz="4200" dirty="0" err="1">
                <a:latin typeface="Times New Roman" panose="02020603050405020304" pitchFamily="18" charset="0"/>
                <a:cs typeface="Times New Roman" panose="02020603050405020304" pitchFamily="18" charset="0"/>
              </a:rPr>
              <a:t>printf</a:t>
            </a:r>
            <a:r>
              <a:rPr lang="en-IN" sz="4200" dirty="0">
                <a:latin typeface="Times New Roman" panose="02020603050405020304" pitchFamily="18" charset="0"/>
                <a:cs typeface="Times New Roman" panose="02020603050405020304" pitchFamily="18" charset="0"/>
              </a:rPr>
              <a:t>("key is not found");</a:t>
            </a:r>
          </a:p>
          <a:p>
            <a:pPr marL="0" indent="0">
              <a:buNone/>
            </a:pPr>
            <a:r>
              <a:rPr lang="en-IN" sz="4200" dirty="0">
                <a:latin typeface="Times New Roman" panose="02020603050405020304" pitchFamily="18" charset="0"/>
                <a:cs typeface="Times New Roman" panose="02020603050405020304" pitchFamily="18" charset="0"/>
              </a:rPr>
              <a:t>return 0;</a:t>
            </a:r>
          </a:p>
          <a:p>
            <a:pPr marL="0" indent="0">
              <a:buNone/>
            </a:pPr>
            <a:r>
              <a:rPr lang="en-IN" sz="42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24844683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69F771-CB94-419F-880F-181F29D5EE16}"/>
              </a:ext>
            </a:extLst>
          </p:cNvPr>
          <p:cNvSpPr>
            <a:spLocks noGrp="1"/>
          </p:cNvSpPr>
          <p:nvPr>
            <p:ph idx="1"/>
          </p:nvPr>
        </p:nvSpPr>
        <p:spPr>
          <a:xfrm>
            <a:off x="1371600" y="689548"/>
            <a:ext cx="9601200" cy="5177852"/>
          </a:xfrm>
        </p:spPr>
        <p:txBody>
          <a:bodyPr/>
          <a:lstStyle/>
          <a:p>
            <a:pPr marL="0" indent="0">
              <a:buNone/>
            </a:pPr>
            <a:r>
              <a:rPr lang="en-IN" sz="2800" b="1" u="sng" dirty="0">
                <a:latin typeface="Times New Roman" panose="02020603050405020304" pitchFamily="18" charset="0"/>
                <a:cs typeface="Times New Roman" panose="02020603050405020304" pitchFamily="18" charset="0"/>
              </a:rPr>
              <a:t>Pointer to an array:</a:t>
            </a:r>
            <a:endParaRPr lang="en-IN"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When we point pointer to an array it holds the base address of the array.</a:t>
            </a:r>
          </a:p>
          <a:p>
            <a:pPr marL="0" indent="0">
              <a:buNone/>
            </a:pPr>
            <a:r>
              <a:rPr lang="en-IN" sz="2800" dirty="0">
                <a:latin typeface="Times New Roman" panose="02020603050405020304" pitchFamily="18" charset="0"/>
                <a:cs typeface="Times New Roman" panose="02020603050405020304" pitchFamily="18" charset="0"/>
              </a:rPr>
              <a:t>Ex:</a:t>
            </a:r>
          </a:p>
          <a:p>
            <a:pPr marL="0" indent="0">
              <a:buNone/>
            </a:pPr>
            <a:r>
              <a:rPr lang="en-IN" sz="2800" dirty="0">
                <a:latin typeface="Times New Roman" panose="02020603050405020304" pitchFamily="18" charset="0"/>
                <a:cs typeface="Times New Roman" panose="02020603050405020304" pitchFamily="18" charset="0"/>
              </a:rPr>
              <a:t>Int a[10];</a:t>
            </a:r>
          </a:p>
          <a:p>
            <a:pPr marL="0" indent="0">
              <a:buNone/>
            </a:pPr>
            <a:r>
              <a:rPr lang="en-IN" sz="2800" dirty="0">
                <a:latin typeface="Times New Roman" panose="02020603050405020304" pitchFamily="18" charset="0"/>
                <a:cs typeface="Times New Roman" panose="02020603050405020304" pitchFamily="18" charset="0"/>
              </a:rPr>
              <a:t>Int *p;</a:t>
            </a:r>
          </a:p>
          <a:p>
            <a:pPr marL="0" indent="0">
              <a:buNone/>
            </a:pPr>
            <a:r>
              <a:rPr lang="en-IN" sz="2800" dirty="0">
                <a:latin typeface="Times New Roman" panose="02020603050405020304" pitchFamily="18" charset="0"/>
                <a:cs typeface="Times New Roman" panose="02020603050405020304" pitchFamily="18" charset="0"/>
              </a:rPr>
              <a:t>P=&amp;a;</a:t>
            </a:r>
          </a:p>
          <a:p>
            <a:pPr marL="0" indent="0">
              <a:buNone/>
            </a:pPr>
            <a:r>
              <a:rPr lang="en-IN" sz="2800" dirty="0">
                <a:latin typeface="Times New Roman" panose="02020603050405020304" pitchFamily="18" charset="0"/>
                <a:cs typeface="Times New Roman" panose="02020603050405020304" pitchFamily="18" charset="0"/>
              </a:rPr>
              <a:t>P holds the base address of the array a </a:t>
            </a:r>
            <a:r>
              <a:rPr lang="en-IN" sz="2800" dirty="0" err="1">
                <a:latin typeface="Times New Roman" panose="02020603050405020304" pitchFamily="18" charset="0"/>
                <a:cs typeface="Times New Roman" panose="02020603050405020304" pitchFamily="18" charset="0"/>
              </a:rPr>
              <a:t>ie</a:t>
            </a:r>
            <a:r>
              <a:rPr lang="en-IN" sz="2800" dirty="0">
                <a:latin typeface="Times New Roman" panose="02020603050405020304" pitchFamily="18" charset="0"/>
                <a:cs typeface="Times New Roman" panose="02020603050405020304" pitchFamily="18" charset="0"/>
              </a:rPr>
              <a:t> it holds &amp;a[0]</a:t>
            </a:r>
          </a:p>
          <a:p>
            <a:pPr marL="0" indent="0">
              <a:buNone/>
            </a:pPr>
            <a:r>
              <a:rPr lang="en-IN" sz="2800" dirty="0">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30990762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576B35-84BD-4D6F-8BC6-5A8A135C1D53}"/>
              </a:ext>
            </a:extLst>
          </p:cNvPr>
          <p:cNvSpPr>
            <a:spLocks noGrp="1"/>
          </p:cNvSpPr>
          <p:nvPr>
            <p:ph idx="1"/>
          </p:nvPr>
        </p:nvSpPr>
        <p:spPr>
          <a:xfrm>
            <a:off x="1371600" y="599607"/>
            <a:ext cx="9601200" cy="5966085"/>
          </a:xfrm>
        </p:spPr>
        <p:txBody>
          <a:bodyPr>
            <a:normAutofit fontScale="77500" lnSpcReduction="20000"/>
          </a:bodyPr>
          <a:lstStyle/>
          <a:p>
            <a:pPr marL="0" indent="0">
              <a:buNone/>
            </a:pPr>
            <a:r>
              <a:rPr lang="en-IN" sz="2600" b="1" u="sng" dirty="0">
                <a:latin typeface="Times New Roman" panose="02020603050405020304" pitchFamily="18" charset="0"/>
                <a:cs typeface="Times New Roman" panose="02020603050405020304" pitchFamily="18" charset="0"/>
              </a:rPr>
              <a:t>Array of Pointers:</a:t>
            </a:r>
            <a:endParaRPr lang="en-IN" sz="2600" dirty="0">
              <a:latin typeface="Times New Roman" panose="02020603050405020304" pitchFamily="18" charset="0"/>
              <a:cs typeface="Times New Roman" panose="02020603050405020304" pitchFamily="18" charset="0"/>
            </a:endParaRPr>
          </a:p>
          <a:p>
            <a:pPr marL="0" indent="0">
              <a:buNone/>
            </a:pPr>
            <a:r>
              <a:rPr lang="en-IN" sz="2600" dirty="0">
                <a:latin typeface="Times New Roman" panose="02020603050405020304" pitchFamily="18" charset="0"/>
                <a:cs typeface="Times New Roman" panose="02020603050405020304" pitchFamily="18" charset="0"/>
              </a:rPr>
              <a:t>As we declare arrays with normal variable we can also declare array of pointers variables which can hold address  .</a:t>
            </a:r>
          </a:p>
          <a:p>
            <a:pPr marL="0" indent="0">
              <a:buNone/>
            </a:pPr>
            <a:r>
              <a:rPr lang="en-IN" sz="2600" dirty="0">
                <a:latin typeface="Times New Roman" panose="02020603050405020304" pitchFamily="18" charset="0"/>
                <a:cs typeface="Times New Roman" panose="02020603050405020304" pitchFamily="18" charset="0"/>
              </a:rPr>
              <a:t>Ex:</a:t>
            </a:r>
          </a:p>
          <a:p>
            <a:pPr marL="0" indent="0">
              <a:buNone/>
            </a:pPr>
            <a:r>
              <a:rPr lang="en-IN" sz="2600" dirty="0">
                <a:latin typeface="Times New Roman" panose="02020603050405020304" pitchFamily="18" charset="0"/>
                <a:cs typeface="Times New Roman" panose="02020603050405020304" pitchFamily="18" charset="0"/>
              </a:rPr>
              <a:t>#include&lt;</a:t>
            </a:r>
            <a:r>
              <a:rPr lang="en-IN" sz="2600" dirty="0" err="1">
                <a:latin typeface="Times New Roman" panose="02020603050405020304" pitchFamily="18" charset="0"/>
                <a:cs typeface="Times New Roman" panose="02020603050405020304" pitchFamily="18" charset="0"/>
              </a:rPr>
              <a:t>stdio.h</a:t>
            </a:r>
            <a:r>
              <a:rPr lang="en-IN" sz="2600" dirty="0">
                <a:latin typeface="Times New Roman" panose="02020603050405020304" pitchFamily="18" charset="0"/>
                <a:cs typeface="Times New Roman" panose="02020603050405020304" pitchFamily="18" charset="0"/>
              </a:rPr>
              <a:t>&gt;</a:t>
            </a:r>
          </a:p>
          <a:p>
            <a:pPr marL="0" indent="0">
              <a:buNone/>
            </a:pPr>
            <a:r>
              <a:rPr lang="en-IN" sz="2600" dirty="0">
                <a:latin typeface="Times New Roman" panose="02020603050405020304" pitchFamily="18" charset="0"/>
                <a:cs typeface="Times New Roman" panose="02020603050405020304" pitchFamily="18" charset="0"/>
              </a:rPr>
              <a:t>int main()</a:t>
            </a:r>
          </a:p>
          <a:p>
            <a:pPr marL="0" indent="0">
              <a:buNone/>
            </a:pPr>
            <a:r>
              <a:rPr lang="en-IN" sz="2600" dirty="0">
                <a:latin typeface="Times New Roman" panose="02020603050405020304" pitchFamily="18" charset="0"/>
                <a:cs typeface="Times New Roman" panose="02020603050405020304" pitchFamily="18" charset="0"/>
              </a:rPr>
              <a:t>{</a:t>
            </a:r>
          </a:p>
          <a:p>
            <a:pPr marL="0" indent="0">
              <a:buNone/>
            </a:pPr>
            <a:r>
              <a:rPr lang="en-IN" sz="2600" dirty="0">
                <a:latin typeface="Times New Roman" panose="02020603050405020304" pitchFamily="18" charset="0"/>
                <a:cs typeface="Times New Roman" panose="02020603050405020304" pitchFamily="18" charset="0"/>
              </a:rPr>
              <a:t>    int *</a:t>
            </a:r>
            <a:r>
              <a:rPr lang="en-IN" sz="2600" dirty="0" err="1">
                <a:latin typeface="Times New Roman" panose="02020603050405020304" pitchFamily="18" charset="0"/>
                <a:cs typeface="Times New Roman" panose="02020603050405020304" pitchFamily="18" charset="0"/>
              </a:rPr>
              <a:t>arr</a:t>
            </a:r>
            <a:r>
              <a:rPr lang="en-IN" sz="2600" dirty="0">
                <a:latin typeface="Times New Roman" panose="02020603050405020304" pitchFamily="18" charset="0"/>
                <a:cs typeface="Times New Roman" panose="02020603050405020304" pitchFamily="18" charset="0"/>
              </a:rPr>
              <a:t>[3];  //array of pointers</a:t>
            </a:r>
          </a:p>
          <a:p>
            <a:pPr marL="0" indent="0">
              <a:buNone/>
            </a:pPr>
            <a:r>
              <a:rPr lang="en-IN" sz="2600" dirty="0">
                <a:latin typeface="Times New Roman" panose="02020603050405020304" pitchFamily="18" charset="0"/>
                <a:cs typeface="Times New Roman" panose="02020603050405020304" pitchFamily="18" charset="0"/>
              </a:rPr>
              <a:t>    int a=10,b=20,c=50,i;</a:t>
            </a:r>
          </a:p>
          <a:p>
            <a:pPr marL="0" indent="0">
              <a:buNone/>
            </a:pP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arr</a:t>
            </a:r>
            <a:r>
              <a:rPr lang="en-IN" sz="2600" dirty="0">
                <a:latin typeface="Times New Roman" panose="02020603050405020304" pitchFamily="18" charset="0"/>
                <a:cs typeface="Times New Roman" panose="02020603050405020304" pitchFamily="18" charset="0"/>
              </a:rPr>
              <a:t>[0] = &amp;a;</a:t>
            </a:r>
          </a:p>
          <a:p>
            <a:pPr marL="0" indent="0">
              <a:buNone/>
            </a:pP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arr</a:t>
            </a:r>
            <a:r>
              <a:rPr lang="en-IN" sz="2600" dirty="0">
                <a:latin typeface="Times New Roman" panose="02020603050405020304" pitchFamily="18" charset="0"/>
                <a:cs typeface="Times New Roman" panose="02020603050405020304" pitchFamily="18" charset="0"/>
              </a:rPr>
              <a:t>[1] = &amp;b;</a:t>
            </a:r>
          </a:p>
          <a:p>
            <a:pPr marL="0" indent="0">
              <a:buNone/>
            </a:pP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arr</a:t>
            </a:r>
            <a:r>
              <a:rPr lang="en-IN" sz="2600" dirty="0">
                <a:latin typeface="Times New Roman" panose="02020603050405020304" pitchFamily="18" charset="0"/>
                <a:cs typeface="Times New Roman" panose="02020603050405020304" pitchFamily="18" charset="0"/>
              </a:rPr>
              <a:t>[2] = &amp;c;</a:t>
            </a:r>
          </a:p>
          <a:p>
            <a:pPr marL="0" indent="0">
              <a:buNone/>
            </a:pPr>
            <a:r>
              <a:rPr lang="en-IN" sz="2600" dirty="0">
                <a:latin typeface="Times New Roman" panose="02020603050405020304" pitchFamily="18" charset="0"/>
                <a:cs typeface="Times New Roman" panose="02020603050405020304" pitchFamily="18" charset="0"/>
              </a:rPr>
              <a:t>    for(</a:t>
            </a:r>
            <a:r>
              <a:rPr lang="en-IN" sz="2600" dirty="0" err="1">
                <a:latin typeface="Times New Roman" panose="02020603050405020304" pitchFamily="18" charset="0"/>
                <a:cs typeface="Times New Roman" panose="02020603050405020304" pitchFamily="18" charset="0"/>
              </a:rPr>
              <a:t>i</a:t>
            </a:r>
            <a:r>
              <a:rPr lang="en-IN" sz="2600" dirty="0">
                <a:latin typeface="Times New Roman" panose="02020603050405020304" pitchFamily="18" charset="0"/>
                <a:cs typeface="Times New Roman" panose="02020603050405020304" pitchFamily="18" charset="0"/>
              </a:rPr>
              <a:t>=0;i&lt;3;i++)</a:t>
            </a:r>
          </a:p>
          <a:p>
            <a:pPr marL="0" indent="0">
              <a:buNone/>
            </a:pP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printf</a:t>
            </a:r>
            <a:r>
              <a:rPr lang="en-IN" sz="2600" dirty="0">
                <a:latin typeface="Times New Roman" panose="02020603050405020304" pitchFamily="18" charset="0"/>
                <a:cs typeface="Times New Roman" panose="02020603050405020304" pitchFamily="18" charset="0"/>
              </a:rPr>
              <a:t>("Address = %d\t Value = %d\n", </a:t>
            </a:r>
            <a:r>
              <a:rPr lang="en-IN" sz="2600" dirty="0" err="1">
                <a:latin typeface="Times New Roman" panose="02020603050405020304" pitchFamily="18" charset="0"/>
                <a:cs typeface="Times New Roman" panose="02020603050405020304" pitchFamily="18" charset="0"/>
              </a:rPr>
              <a:t>arr</a:t>
            </a:r>
            <a:r>
              <a:rPr lang="en-IN" sz="2600" dirty="0">
                <a:latin typeface="Times New Roman" panose="02020603050405020304" pitchFamily="18" charset="0"/>
                <a:cs typeface="Times New Roman" panose="02020603050405020304" pitchFamily="18" charset="0"/>
              </a:rPr>
              <a:t>[</a:t>
            </a:r>
            <a:r>
              <a:rPr lang="en-IN" sz="2600" dirty="0" err="1">
                <a:latin typeface="Times New Roman" panose="02020603050405020304" pitchFamily="18" charset="0"/>
                <a:cs typeface="Times New Roman" panose="02020603050405020304" pitchFamily="18" charset="0"/>
              </a:rPr>
              <a:t>i</a:t>
            </a: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arr</a:t>
            </a:r>
            <a:r>
              <a:rPr lang="en-IN" sz="2600" dirty="0">
                <a:latin typeface="Times New Roman" panose="02020603050405020304" pitchFamily="18" charset="0"/>
                <a:cs typeface="Times New Roman" panose="02020603050405020304" pitchFamily="18" charset="0"/>
              </a:rPr>
              <a:t>[</a:t>
            </a:r>
            <a:r>
              <a:rPr lang="en-IN" sz="2600" dirty="0" err="1">
                <a:latin typeface="Times New Roman" panose="02020603050405020304" pitchFamily="18" charset="0"/>
                <a:cs typeface="Times New Roman" panose="02020603050405020304" pitchFamily="18" charset="0"/>
              </a:rPr>
              <a:t>i</a:t>
            </a:r>
            <a:r>
              <a:rPr lang="en-IN" sz="2600" dirty="0">
                <a:latin typeface="Times New Roman" panose="02020603050405020304" pitchFamily="18" charset="0"/>
                <a:cs typeface="Times New Roman" panose="02020603050405020304" pitchFamily="18" charset="0"/>
              </a:rPr>
              <a:t>]);</a:t>
            </a:r>
          </a:p>
          <a:p>
            <a:pPr marL="0" indent="0">
              <a:buNone/>
            </a:pPr>
            <a:r>
              <a:rPr lang="en-IN" sz="2600" dirty="0">
                <a:latin typeface="Times New Roman" panose="02020603050405020304" pitchFamily="18" charset="0"/>
                <a:cs typeface="Times New Roman" panose="02020603050405020304" pitchFamily="18" charset="0"/>
              </a:rPr>
              <a:t>    return 0;</a:t>
            </a:r>
          </a:p>
          <a:p>
            <a:pPr marL="0" indent="0">
              <a:buNone/>
            </a:pPr>
            <a:r>
              <a:rPr lang="en-IN" sz="26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25518672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140119-FC8A-405B-B722-1A0879DFCD3A}"/>
              </a:ext>
            </a:extLst>
          </p:cNvPr>
          <p:cNvSpPr>
            <a:spLocks noGrp="1"/>
          </p:cNvSpPr>
          <p:nvPr>
            <p:ph idx="1"/>
          </p:nvPr>
        </p:nvSpPr>
        <p:spPr>
          <a:xfrm>
            <a:off x="1371600" y="629587"/>
            <a:ext cx="9601200" cy="5921115"/>
          </a:xfrm>
        </p:spPr>
        <p:txBody>
          <a:bodyPr>
            <a:normAutofit/>
          </a:bodyPr>
          <a:lstStyle/>
          <a:p>
            <a:pPr marL="0" indent="0">
              <a:buNone/>
            </a:pPr>
            <a:r>
              <a:rPr lang="en-IN" sz="2800" b="1" u="sng" dirty="0">
                <a:latin typeface="Times New Roman" panose="02020603050405020304" pitchFamily="18" charset="0"/>
                <a:cs typeface="Times New Roman" panose="02020603050405020304" pitchFamily="18" charset="0"/>
              </a:rPr>
              <a:t>Array of pointer to Structure</a:t>
            </a:r>
            <a:endParaRPr lang="en-IN"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Array of pointers to structure is declaring array of pointer variable to structure</a:t>
            </a:r>
          </a:p>
          <a:p>
            <a:endParaRPr lang="en-IN"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Ex:</a:t>
            </a:r>
          </a:p>
          <a:p>
            <a:pPr marL="0" indent="0">
              <a:buNone/>
            </a:pPr>
            <a:r>
              <a:rPr lang="en-IN" sz="2800" dirty="0">
                <a:latin typeface="Times New Roman" panose="02020603050405020304" pitchFamily="18" charset="0"/>
                <a:cs typeface="Times New Roman" panose="02020603050405020304" pitchFamily="18" charset="0"/>
              </a:rPr>
              <a:t>Declaring structure</a:t>
            </a:r>
          </a:p>
          <a:p>
            <a:pPr marL="0" indent="0">
              <a:buNone/>
            </a:pPr>
            <a:r>
              <a:rPr lang="en-IN" sz="2800" dirty="0">
                <a:latin typeface="Times New Roman" panose="02020603050405020304" pitchFamily="18" charset="0"/>
                <a:cs typeface="Times New Roman" panose="02020603050405020304" pitchFamily="18" charset="0"/>
              </a:rPr>
              <a:t>Struct emp{</a:t>
            </a:r>
          </a:p>
          <a:p>
            <a:pPr marL="0" indent="0">
              <a:buNone/>
            </a:pPr>
            <a:r>
              <a:rPr lang="en-IN" sz="2800" dirty="0">
                <a:latin typeface="Times New Roman" panose="02020603050405020304" pitchFamily="18" charset="0"/>
                <a:cs typeface="Times New Roman" panose="02020603050405020304" pitchFamily="18" charset="0"/>
              </a:rPr>
              <a:t>Int id;</a:t>
            </a:r>
          </a:p>
          <a:p>
            <a:pPr marL="0" indent="0">
              <a:buNone/>
            </a:pPr>
            <a:r>
              <a:rPr lang="en-IN" sz="2800" dirty="0">
                <a:latin typeface="Times New Roman" panose="02020603050405020304" pitchFamily="18" charset="0"/>
                <a:cs typeface="Times New Roman" panose="02020603050405020304" pitchFamily="18" charset="0"/>
              </a:rPr>
              <a:t>Char name[10];</a:t>
            </a:r>
          </a:p>
          <a:p>
            <a:pPr marL="0" indent="0">
              <a:buNone/>
            </a:pPr>
            <a:r>
              <a:rPr lang="en-IN" sz="2800" dirty="0">
                <a:latin typeface="Times New Roman" panose="02020603050405020304" pitchFamily="18" charset="0"/>
                <a:cs typeface="Times New Roman" panose="02020603050405020304" pitchFamily="18" charset="0"/>
              </a:rPr>
              <a:t>}*p[10];     //declaring pointer array</a:t>
            </a:r>
          </a:p>
          <a:p>
            <a:endParaRPr lang="en-IN" dirty="0"/>
          </a:p>
        </p:txBody>
      </p:sp>
    </p:spTree>
    <p:extLst>
      <p:ext uri="{BB962C8B-B14F-4D97-AF65-F5344CB8AC3E}">
        <p14:creationId xmlns:p14="http://schemas.microsoft.com/office/powerpoint/2010/main" val="30179256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D1F954-DB61-4A34-8499-65142D296DEC}"/>
              </a:ext>
            </a:extLst>
          </p:cNvPr>
          <p:cNvSpPr>
            <a:spLocks noGrp="1"/>
          </p:cNvSpPr>
          <p:nvPr>
            <p:ph idx="1"/>
          </p:nvPr>
        </p:nvSpPr>
        <p:spPr>
          <a:xfrm>
            <a:off x="1371600" y="314793"/>
            <a:ext cx="9601200" cy="5861155"/>
          </a:xfrm>
        </p:spPr>
        <p:txBody>
          <a:bodyPr>
            <a:normAutofit fontScale="92500" lnSpcReduction="20000"/>
          </a:bodyPr>
          <a:lstStyle/>
          <a:p>
            <a:r>
              <a:rPr lang="en-IN" dirty="0"/>
              <a:t>Example of array of pointers to structures</a:t>
            </a:r>
          </a:p>
          <a:p>
            <a:r>
              <a:rPr lang="en-IN" dirty="0"/>
              <a:t>#include&lt;</a:t>
            </a:r>
            <a:r>
              <a:rPr lang="en-IN" dirty="0" err="1"/>
              <a:t>stdio.h</a:t>
            </a:r>
            <a:r>
              <a:rPr lang="en-IN" dirty="0"/>
              <a:t>&gt;</a:t>
            </a:r>
          </a:p>
          <a:p>
            <a:r>
              <a:rPr lang="en-IN" dirty="0"/>
              <a:t>#include&lt;</a:t>
            </a:r>
            <a:r>
              <a:rPr lang="en-IN" dirty="0" err="1"/>
              <a:t>stdlib.h</a:t>
            </a:r>
            <a:r>
              <a:rPr lang="en-IN" dirty="0"/>
              <a:t>&gt;</a:t>
            </a:r>
          </a:p>
          <a:p>
            <a:r>
              <a:rPr lang="en-IN" dirty="0"/>
              <a:t>struct emp</a:t>
            </a:r>
          </a:p>
          <a:p>
            <a:r>
              <a:rPr lang="en-IN" dirty="0"/>
              <a:t>{</a:t>
            </a:r>
          </a:p>
          <a:p>
            <a:r>
              <a:rPr lang="en-IN" dirty="0"/>
              <a:t>int id;</a:t>
            </a:r>
          </a:p>
          <a:p>
            <a:r>
              <a:rPr lang="en-IN" dirty="0"/>
              <a:t>char name[10];</a:t>
            </a:r>
          </a:p>
          <a:p>
            <a:r>
              <a:rPr lang="en-IN" dirty="0"/>
              <a:t>}*</a:t>
            </a:r>
            <a:r>
              <a:rPr lang="en-IN" dirty="0" err="1"/>
              <a:t>ptr</a:t>
            </a:r>
            <a:r>
              <a:rPr lang="en-IN" dirty="0"/>
              <a:t>[10];</a:t>
            </a:r>
          </a:p>
          <a:p>
            <a:r>
              <a:rPr lang="en-IN" dirty="0"/>
              <a:t>int main(){</a:t>
            </a:r>
          </a:p>
          <a:p>
            <a:r>
              <a:rPr lang="en-IN" dirty="0"/>
              <a:t>int </a:t>
            </a:r>
            <a:r>
              <a:rPr lang="en-IN" dirty="0" err="1"/>
              <a:t>i</a:t>
            </a:r>
            <a:r>
              <a:rPr lang="en-IN" dirty="0"/>
              <a:t>;</a:t>
            </a:r>
          </a:p>
          <a:p>
            <a:r>
              <a:rPr lang="en-IN" dirty="0" err="1"/>
              <a:t>printf</a:t>
            </a:r>
            <a:r>
              <a:rPr lang="en-IN" dirty="0"/>
              <a:t>("enter the student details:");</a:t>
            </a:r>
          </a:p>
          <a:p>
            <a:r>
              <a:rPr lang="en-IN" dirty="0"/>
              <a:t>for(</a:t>
            </a:r>
            <a:r>
              <a:rPr lang="en-IN" dirty="0" err="1"/>
              <a:t>i</a:t>
            </a:r>
            <a:r>
              <a:rPr lang="en-IN" dirty="0"/>
              <a:t>=0;i&lt;5;i++){</a:t>
            </a:r>
          </a:p>
          <a:p>
            <a:r>
              <a:rPr lang="en-IN" dirty="0" err="1"/>
              <a:t>ptr</a:t>
            </a:r>
            <a:r>
              <a:rPr lang="en-IN" dirty="0"/>
              <a:t>[</a:t>
            </a:r>
            <a:r>
              <a:rPr lang="en-IN" dirty="0" err="1"/>
              <a:t>i</a:t>
            </a:r>
            <a:r>
              <a:rPr lang="en-IN" dirty="0"/>
              <a:t>]=(struct emp*)malloc (</a:t>
            </a:r>
            <a:r>
              <a:rPr lang="en-IN" dirty="0" err="1"/>
              <a:t>sizeof</a:t>
            </a:r>
            <a:r>
              <a:rPr lang="en-IN" dirty="0"/>
              <a:t>(struct emp));</a:t>
            </a:r>
          </a:p>
          <a:p>
            <a:r>
              <a:rPr lang="en-IN" dirty="0" err="1"/>
              <a:t>printf</a:t>
            </a:r>
            <a:r>
              <a:rPr lang="en-IN" dirty="0"/>
              <a:t>("%u\n",</a:t>
            </a:r>
            <a:r>
              <a:rPr lang="en-IN" dirty="0" err="1"/>
              <a:t>ptr</a:t>
            </a:r>
            <a:r>
              <a:rPr lang="en-IN" dirty="0"/>
              <a:t>[</a:t>
            </a:r>
            <a:r>
              <a:rPr lang="en-IN" dirty="0" err="1"/>
              <a:t>i</a:t>
            </a:r>
            <a:r>
              <a:rPr lang="en-IN" dirty="0"/>
              <a:t>]);</a:t>
            </a:r>
          </a:p>
          <a:p>
            <a:r>
              <a:rPr lang="en-IN" dirty="0"/>
              <a:t>}</a:t>
            </a:r>
          </a:p>
          <a:p>
            <a:endParaRPr lang="en-IN" dirty="0"/>
          </a:p>
        </p:txBody>
      </p:sp>
    </p:spTree>
    <p:extLst>
      <p:ext uri="{BB962C8B-B14F-4D97-AF65-F5344CB8AC3E}">
        <p14:creationId xmlns:p14="http://schemas.microsoft.com/office/powerpoint/2010/main" val="3440077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ACF61-07C5-4A3F-B46C-E4F2E08BC5D9}"/>
              </a:ext>
            </a:extLst>
          </p:cNvPr>
          <p:cNvSpPr>
            <a:spLocks noGrp="1"/>
          </p:cNvSpPr>
          <p:nvPr>
            <p:ph type="title"/>
          </p:nvPr>
        </p:nvSpPr>
        <p:spPr/>
        <p:txBody>
          <a:bodyPr/>
          <a:lstStyle/>
          <a:p>
            <a:r>
              <a:rPr lang="en-IN" dirty="0"/>
              <a:t>Example:</a:t>
            </a:r>
            <a:br>
              <a:rPr lang="en-IN" dirty="0"/>
            </a:br>
            <a:endParaRPr lang="en-IN" dirty="0"/>
          </a:p>
        </p:txBody>
      </p:sp>
      <p:sp>
        <p:nvSpPr>
          <p:cNvPr id="3" name="Content Placeholder 2">
            <a:extLst>
              <a:ext uri="{FF2B5EF4-FFF2-40B4-BE49-F238E27FC236}">
                <a16:creationId xmlns:a16="http://schemas.microsoft.com/office/drawing/2014/main" id="{85A0AA49-0D6A-4869-A2FF-7523FE39E76C}"/>
              </a:ext>
            </a:extLst>
          </p:cNvPr>
          <p:cNvSpPr>
            <a:spLocks noGrp="1"/>
          </p:cNvSpPr>
          <p:nvPr>
            <p:ph idx="1"/>
          </p:nvPr>
        </p:nvSpPr>
        <p:spPr/>
        <p:txBody>
          <a:bodyPr>
            <a:normAutofit/>
          </a:bodyPr>
          <a:lstStyle/>
          <a:p>
            <a:pPr algn="just"/>
            <a:r>
              <a:rPr lang="en-US" sz="2800" dirty="0">
                <a:latin typeface="Times New Roman" panose="02020603050405020304" pitchFamily="18" charset="0"/>
                <a:cs typeface="Times New Roman" panose="02020603050405020304" pitchFamily="18" charset="0"/>
              </a:rPr>
              <a:t>If you want to maintain a directory of names, addresses, and telephone numbers, for instance, a program in which you have to enter all the names, addresses, and telephone numbers each time you run it is worse than useless! The answer is to store data on permanent storage that continues to be maintained after your computer is switched off. This storage is called a file, and a file is usually stored on a disk</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95880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71B773-BE25-4D02-9FA2-1CDE6AD50B15}"/>
              </a:ext>
            </a:extLst>
          </p:cNvPr>
          <p:cNvSpPr>
            <a:spLocks noGrp="1"/>
          </p:cNvSpPr>
          <p:nvPr>
            <p:ph idx="1"/>
          </p:nvPr>
        </p:nvSpPr>
        <p:spPr>
          <a:xfrm>
            <a:off x="1371600" y="464695"/>
            <a:ext cx="9601200" cy="5402705"/>
          </a:xfrm>
        </p:spPr>
        <p:txBody>
          <a:bodyPr>
            <a:normAutofit fontScale="85000" lnSpcReduction="20000"/>
          </a:bodyPr>
          <a:lstStyle/>
          <a:p>
            <a:pPr marL="0" indent="0">
              <a:buNone/>
            </a:pPr>
            <a:r>
              <a:rPr lang="en-IN" sz="2800" dirty="0">
                <a:latin typeface="Times New Roman" panose="02020603050405020304" pitchFamily="18" charset="0"/>
                <a:cs typeface="Times New Roman" panose="02020603050405020304" pitchFamily="18" charset="0"/>
              </a:rPr>
              <a:t>for(</a:t>
            </a:r>
            <a:r>
              <a:rPr lang="en-IN" sz="2800" dirty="0" err="1">
                <a:latin typeface="Times New Roman" panose="02020603050405020304" pitchFamily="18" charset="0"/>
                <a:cs typeface="Times New Roman" panose="02020603050405020304" pitchFamily="18" charset="0"/>
              </a:rPr>
              <a:t>i</a:t>
            </a:r>
            <a:r>
              <a:rPr lang="en-IN" sz="2800" dirty="0">
                <a:latin typeface="Times New Roman" panose="02020603050405020304" pitchFamily="18" charset="0"/>
                <a:cs typeface="Times New Roman" panose="02020603050405020304" pitchFamily="18" charset="0"/>
              </a:rPr>
              <a:t>=0;i&lt;5;i++)</a:t>
            </a:r>
          </a:p>
          <a:p>
            <a:pPr marL="0" indent="0">
              <a:buNone/>
            </a:pPr>
            <a:r>
              <a:rPr lang="en-IN" sz="2800" dirty="0">
                <a:latin typeface="Times New Roman" panose="02020603050405020304" pitchFamily="18" charset="0"/>
                <a:cs typeface="Times New Roman" panose="02020603050405020304" pitchFamily="18" charset="0"/>
              </a:rPr>
              <a:t>{</a:t>
            </a:r>
          </a:p>
          <a:p>
            <a:pPr marL="0" indent="0">
              <a:buNone/>
            </a:pP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("enter id\n");</a:t>
            </a:r>
          </a:p>
          <a:p>
            <a:pPr marL="0" indent="0">
              <a:buNone/>
            </a:pPr>
            <a:r>
              <a:rPr lang="en-IN" sz="2800" dirty="0" err="1">
                <a:latin typeface="Times New Roman" panose="02020603050405020304" pitchFamily="18" charset="0"/>
                <a:cs typeface="Times New Roman" panose="02020603050405020304" pitchFamily="18" charset="0"/>
              </a:rPr>
              <a:t>scanf</a:t>
            </a:r>
            <a:r>
              <a:rPr lang="en-IN" sz="2800" dirty="0">
                <a:latin typeface="Times New Roman" panose="02020603050405020304" pitchFamily="18" charset="0"/>
                <a:cs typeface="Times New Roman" panose="02020603050405020304" pitchFamily="18" charset="0"/>
              </a:rPr>
              <a:t>("%d",&amp;</a:t>
            </a:r>
            <a:r>
              <a:rPr lang="en-IN" sz="2800" dirty="0" err="1">
                <a:latin typeface="Times New Roman" panose="02020603050405020304" pitchFamily="18" charset="0"/>
                <a:cs typeface="Times New Roman" panose="02020603050405020304" pitchFamily="18" charset="0"/>
              </a:rPr>
              <a:t>ptr</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i</a:t>
            </a:r>
            <a:r>
              <a:rPr lang="en-IN" sz="2800" dirty="0">
                <a:latin typeface="Times New Roman" panose="02020603050405020304" pitchFamily="18" charset="0"/>
                <a:cs typeface="Times New Roman" panose="02020603050405020304" pitchFamily="18" charset="0"/>
              </a:rPr>
              <a:t>]-&gt;id);</a:t>
            </a:r>
          </a:p>
          <a:p>
            <a:pPr marL="0" indent="0">
              <a:buNone/>
            </a:pP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("enter the name\n");</a:t>
            </a:r>
          </a:p>
          <a:p>
            <a:pPr marL="0" indent="0">
              <a:buNone/>
            </a:pPr>
            <a:r>
              <a:rPr lang="en-IN" sz="2800" dirty="0" err="1">
                <a:latin typeface="Times New Roman" panose="02020603050405020304" pitchFamily="18" charset="0"/>
                <a:cs typeface="Times New Roman" panose="02020603050405020304" pitchFamily="18" charset="0"/>
              </a:rPr>
              <a:t>scanf</a:t>
            </a:r>
            <a:r>
              <a:rPr lang="en-IN" sz="2800" dirty="0">
                <a:latin typeface="Times New Roman" panose="02020603050405020304" pitchFamily="18" charset="0"/>
                <a:cs typeface="Times New Roman" panose="02020603050405020304" pitchFamily="18" charset="0"/>
              </a:rPr>
              <a:t>("%s",</a:t>
            </a:r>
            <a:r>
              <a:rPr lang="en-IN" sz="2800" dirty="0" err="1">
                <a:latin typeface="Times New Roman" panose="02020603050405020304" pitchFamily="18" charset="0"/>
                <a:cs typeface="Times New Roman" panose="02020603050405020304" pitchFamily="18" charset="0"/>
              </a:rPr>
              <a:t>ptr</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i</a:t>
            </a:r>
            <a:r>
              <a:rPr lang="en-IN" sz="2800" dirty="0">
                <a:latin typeface="Times New Roman" panose="02020603050405020304" pitchFamily="18" charset="0"/>
                <a:cs typeface="Times New Roman" panose="02020603050405020304" pitchFamily="18" charset="0"/>
              </a:rPr>
              <a:t>]-&gt;name);</a:t>
            </a:r>
          </a:p>
          <a:p>
            <a:pPr marL="0" indent="0">
              <a:buNone/>
            </a:pP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("emp details are \n");</a:t>
            </a:r>
          </a:p>
          <a:p>
            <a:pPr marL="0" indent="0">
              <a:buNone/>
            </a:pP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("%d\n",</a:t>
            </a:r>
            <a:r>
              <a:rPr lang="en-IN" sz="2800" dirty="0" err="1">
                <a:latin typeface="Times New Roman" panose="02020603050405020304" pitchFamily="18" charset="0"/>
                <a:cs typeface="Times New Roman" panose="02020603050405020304" pitchFamily="18" charset="0"/>
              </a:rPr>
              <a:t>ptr</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i</a:t>
            </a:r>
            <a:r>
              <a:rPr lang="en-IN" sz="2800" dirty="0">
                <a:latin typeface="Times New Roman" panose="02020603050405020304" pitchFamily="18" charset="0"/>
                <a:cs typeface="Times New Roman" panose="02020603050405020304" pitchFamily="18" charset="0"/>
              </a:rPr>
              <a:t>]-&gt;id);</a:t>
            </a:r>
          </a:p>
          <a:p>
            <a:pPr marL="0" indent="0">
              <a:buNone/>
            </a:pP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("%s\n",</a:t>
            </a:r>
            <a:r>
              <a:rPr lang="en-IN" sz="2800" dirty="0" err="1">
                <a:latin typeface="Times New Roman" panose="02020603050405020304" pitchFamily="18" charset="0"/>
                <a:cs typeface="Times New Roman" panose="02020603050405020304" pitchFamily="18" charset="0"/>
              </a:rPr>
              <a:t>ptr</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i</a:t>
            </a:r>
            <a:r>
              <a:rPr lang="en-IN" sz="2800" dirty="0">
                <a:latin typeface="Times New Roman" panose="02020603050405020304" pitchFamily="18" charset="0"/>
                <a:cs typeface="Times New Roman" panose="02020603050405020304" pitchFamily="18" charset="0"/>
              </a:rPr>
              <a:t>]-&gt;name);</a:t>
            </a:r>
          </a:p>
          <a:p>
            <a:pPr marL="0" indent="0">
              <a:buNone/>
            </a:pPr>
            <a:r>
              <a:rPr lang="en-IN" sz="2800" dirty="0">
                <a:latin typeface="Times New Roman" panose="02020603050405020304" pitchFamily="18" charset="0"/>
                <a:cs typeface="Times New Roman" panose="02020603050405020304" pitchFamily="18" charset="0"/>
              </a:rPr>
              <a:t>}</a:t>
            </a:r>
          </a:p>
          <a:p>
            <a:pPr marL="0" indent="0">
              <a:buNone/>
            </a:pPr>
            <a:r>
              <a:rPr lang="en-IN" sz="2800" dirty="0">
                <a:latin typeface="Times New Roman" panose="02020603050405020304" pitchFamily="18" charset="0"/>
                <a:cs typeface="Times New Roman" panose="02020603050405020304" pitchFamily="18" charset="0"/>
              </a:rPr>
              <a:t> }</a:t>
            </a:r>
          </a:p>
          <a:p>
            <a:pPr marL="0" indent="0">
              <a:buNone/>
            </a:pPr>
            <a:r>
              <a:rPr lang="en-US" sz="2800" dirty="0">
                <a:latin typeface="Times New Roman" panose="02020603050405020304" pitchFamily="18" charset="0"/>
                <a:cs typeface="Times New Roman" panose="02020603050405020304" pitchFamily="18" charset="0"/>
              </a:rPr>
              <a:t>Here each pointer holds the address of each individual structure which is declared</a:t>
            </a: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849529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66F4C-FD30-4B58-82B9-79BDDDD6700E}"/>
              </a:ext>
            </a:extLst>
          </p:cNvPr>
          <p:cNvSpPr>
            <a:spLocks noGrp="1"/>
          </p:cNvSpPr>
          <p:nvPr>
            <p:ph type="title"/>
          </p:nvPr>
        </p:nvSpPr>
        <p:spPr/>
        <p:txBody>
          <a:bodyPr/>
          <a:lstStyle/>
          <a:p>
            <a:r>
              <a:rPr lang="en-IN" b="1" u="sng" dirty="0"/>
              <a:t>Sorting</a:t>
            </a:r>
            <a:br>
              <a:rPr lang="en-IN" dirty="0"/>
            </a:br>
            <a:endParaRPr lang="en-IN" dirty="0"/>
          </a:p>
        </p:txBody>
      </p:sp>
      <p:sp>
        <p:nvSpPr>
          <p:cNvPr id="3" name="Content Placeholder 2">
            <a:extLst>
              <a:ext uri="{FF2B5EF4-FFF2-40B4-BE49-F238E27FC236}">
                <a16:creationId xmlns:a16="http://schemas.microsoft.com/office/drawing/2014/main" id="{9BDCBD1B-438C-4309-ABC4-0C85083DD9EB}"/>
              </a:ext>
            </a:extLst>
          </p:cNvPr>
          <p:cNvSpPr>
            <a:spLocks noGrp="1"/>
          </p:cNvSpPr>
          <p:nvPr>
            <p:ph idx="1"/>
          </p:nvPr>
        </p:nvSpPr>
        <p:spPr>
          <a:xfrm>
            <a:off x="1371600" y="1499015"/>
            <a:ext cx="9601200" cy="5141627"/>
          </a:xfrm>
        </p:spPr>
        <p:txBody>
          <a:bodyPr>
            <a:normAutofit/>
          </a:bodyPr>
          <a:lstStyle/>
          <a:p>
            <a:pPr algn="just"/>
            <a:r>
              <a:rPr lang="en-IN" sz="3200" dirty="0">
                <a:latin typeface="Times New Roman" panose="02020603050405020304" pitchFamily="18" charset="0"/>
                <a:cs typeface="Times New Roman" panose="02020603050405020304" pitchFamily="18" charset="0"/>
              </a:rPr>
              <a:t>Sorting   is a process of arranging elements in ascending order. There are many techniques for sorting arrays such as bubble sort, selection sort, quick sort, insertion sort.</a:t>
            </a:r>
          </a:p>
          <a:p>
            <a:pPr algn="just"/>
            <a:r>
              <a:rPr lang="en-IN" sz="3200" b="1" u="sng" dirty="0">
                <a:latin typeface="Times New Roman" panose="02020603050405020304" pitchFamily="18" charset="0"/>
                <a:cs typeface="Times New Roman" panose="02020603050405020304" pitchFamily="18" charset="0"/>
              </a:rPr>
              <a:t>Bubble sort</a:t>
            </a:r>
            <a:endParaRPr lang="en-IN" sz="3200" dirty="0">
              <a:latin typeface="Times New Roman" panose="02020603050405020304" pitchFamily="18" charset="0"/>
              <a:cs typeface="Times New Roman" panose="02020603050405020304" pitchFamily="18" charset="0"/>
            </a:endParaRPr>
          </a:p>
          <a:p>
            <a:pPr algn="just"/>
            <a:r>
              <a:rPr lang="en-IN" sz="3200" dirty="0">
                <a:latin typeface="Times New Roman" panose="02020603050405020304" pitchFamily="18" charset="0"/>
                <a:cs typeface="Times New Roman" panose="02020603050405020304" pitchFamily="18" charset="0"/>
              </a:rPr>
              <a:t>Bubble sort is a simple technique to arrange elements. In this process elements are compared with adjacent elements if the elements are not in order then elements are swapped till elements are arranged.</a:t>
            </a:r>
          </a:p>
          <a:p>
            <a:endParaRPr lang="en-IN" dirty="0"/>
          </a:p>
        </p:txBody>
      </p:sp>
    </p:spTree>
    <p:extLst>
      <p:ext uri="{BB962C8B-B14F-4D97-AF65-F5344CB8AC3E}">
        <p14:creationId xmlns:p14="http://schemas.microsoft.com/office/powerpoint/2010/main" val="23946845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8D109E-C598-4FD1-BE8A-05D350058932}"/>
              </a:ext>
            </a:extLst>
          </p:cNvPr>
          <p:cNvSpPr>
            <a:spLocks noGrp="1"/>
          </p:cNvSpPr>
          <p:nvPr>
            <p:ph idx="1"/>
          </p:nvPr>
        </p:nvSpPr>
        <p:spPr>
          <a:xfrm>
            <a:off x="1371600" y="449705"/>
            <a:ext cx="9601200" cy="5417695"/>
          </a:xfrm>
        </p:spPr>
        <p:txBody>
          <a:bodyPr>
            <a:normAutofit lnSpcReduction="10000"/>
          </a:bodyPr>
          <a:lstStyle/>
          <a:p>
            <a:pPr marL="0" indent="0">
              <a:buNone/>
            </a:pPr>
            <a:r>
              <a:rPr lang="en-IN" sz="3200" dirty="0">
                <a:latin typeface="Times New Roman" panose="02020603050405020304" pitchFamily="18" charset="0"/>
                <a:cs typeface="Times New Roman" panose="02020603050405020304" pitchFamily="18" charset="0"/>
              </a:rPr>
              <a:t>Working:</a:t>
            </a:r>
          </a:p>
          <a:p>
            <a:pPr marL="0" indent="0">
              <a:buNone/>
            </a:pPr>
            <a:r>
              <a:rPr lang="en-IN" sz="3200" dirty="0">
                <a:latin typeface="Times New Roman" panose="02020603050405020304" pitchFamily="18" charset="0"/>
                <a:cs typeface="Times New Roman" panose="02020603050405020304" pitchFamily="18" charset="0"/>
              </a:rPr>
              <a:t>Example: Elements:4,3,6,1,5 to be sorted</a:t>
            </a:r>
          </a:p>
          <a:p>
            <a:pPr marL="0" indent="0">
              <a:buNone/>
            </a:pPr>
            <a:r>
              <a:rPr lang="en-IN" sz="3200" dirty="0">
                <a:latin typeface="Times New Roman" panose="02020603050405020304" pitchFamily="18" charset="0"/>
                <a:cs typeface="Times New Roman" panose="02020603050405020304" pitchFamily="18" charset="0"/>
              </a:rPr>
              <a:t>1st pass (</a:t>
            </a:r>
            <a:r>
              <a:rPr lang="en-IN" sz="3200" b="1" dirty="0">
                <a:latin typeface="Times New Roman" panose="02020603050405020304" pitchFamily="18" charset="0"/>
                <a:cs typeface="Times New Roman" panose="02020603050405020304" pitchFamily="18" charset="0"/>
              </a:rPr>
              <a:t>4,3</a:t>
            </a:r>
            <a:r>
              <a:rPr lang="en-IN" sz="3200" dirty="0">
                <a:latin typeface="Times New Roman" panose="02020603050405020304" pitchFamily="18" charset="0"/>
                <a:cs typeface="Times New Roman" panose="02020603050405020304" pitchFamily="18" charset="0"/>
              </a:rPr>
              <a:t>,6,1,5)-&gt;(</a:t>
            </a:r>
            <a:r>
              <a:rPr lang="en-IN" sz="3200" b="1" dirty="0">
                <a:latin typeface="Times New Roman" panose="02020603050405020304" pitchFamily="18" charset="0"/>
                <a:cs typeface="Times New Roman" panose="02020603050405020304" pitchFamily="18" charset="0"/>
              </a:rPr>
              <a:t>3,4</a:t>
            </a:r>
            <a:r>
              <a:rPr lang="en-IN" sz="3200" dirty="0">
                <a:latin typeface="Times New Roman" panose="02020603050405020304" pitchFamily="18" charset="0"/>
                <a:cs typeface="Times New Roman" panose="02020603050405020304" pitchFamily="18" charset="0"/>
              </a:rPr>
              <a:t>,6,1,5)  //here 1</a:t>
            </a:r>
            <a:r>
              <a:rPr lang="en-IN" sz="3200" baseline="30000" dirty="0">
                <a:latin typeface="Times New Roman" panose="02020603050405020304" pitchFamily="18" charset="0"/>
                <a:cs typeface="Times New Roman" panose="02020603050405020304" pitchFamily="18" charset="0"/>
              </a:rPr>
              <a:t>st</a:t>
            </a:r>
            <a:r>
              <a:rPr lang="en-IN" sz="3200" dirty="0">
                <a:latin typeface="Times New Roman" panose="02020603050405020304" pitchFamily="18" charset="0"/>
                <a:cs typeface="Times New Roman" panose="02020603050405020304" pitchFamily="18" charset="0"/>
              </a:rPr>
              <a:t> element is compared with adjacent element if it smaller the </a:t>
            </a:r>
            <a:r>
              <a:rPr lang="en-IN" sz="3200" dirty="0" err="1">
                <a:latin typeface="Times New Roman" panose="02020603050405020304" pitchFamily="18" charset="0"/>
                <a:cs typeface="Times New Roman" panose="02020603050405020304" pitchFamily="18" charset="0"/>
              </a:rPr>
              <a:t>swaped</a:t>
            </a:r>
            <a:r>
              <a:rPr lang="en-IN" sz="3200" dirty="0">
                <a:latin typeface="Times New Roman" panose="02020603050405020304" pitchFamily="18" charset="0"/>
                <a:cs typeface="Times New Roman" panose="02020603050405020304" pitchFamily="18" charset="0"/>
              </a:rPr>
              <a:t> with 1</a:t>
            </a:r>
            <a:r>
              <a:rPr lang="en-IN" sz="3200" baseline="30000" dirty="0">
                <a:latin typeface="Times New Roman" panose="02020603050405020304" pitchFamily="18" charset="0"/>
                <a:cs typeface="Times New Roman" panose="02020603050405020304" pitchFamily="18" charset="0"/>
              </a:rPr>
              <a:t>st</a:t>
            </a:r>
            <a:r>
              <a:rPr lang="en-IN" sz="3200" dirty="0">
                <a:latin typeface="Times New Roman" panose="02020603050405020304" pitchFamily="18" charset="0"/>
                <a:cs typeface="Times New Roman" panose="02020603050405020304" pitchFamily="18" charset="0"/>
              </a:rPr>
              <a:t> element hence swap 3,4</a:t>
            </a:r>
          </a:p>
          <a:p>
            <a:pPr marL="0" indent="0">
              <a:buNone/>
            </a:pPr>
            <a:r>
              <a:rPr lang="en-IN" sz="3200" dirty="0">
                <a:latin typeface="Times New Roman" panose="02020603050405020304" pitchFamily="18" charset="0"/>
                <a:cs typeface="Times New Roman" panose="02020603050405020304" pitchFamily="18" charset="0"/>
              </a:rPr>
              <a:t>	(3,</a:t>
            </a:r>
            <a:r>
              <a:rPr lang="en-IN" sz="3200" b="1" dirty="0">
                <a:latin typeface="Times New Roman" panose="02020603050405020304" pitchFamily="18" charset="0"/>
                <a:cs typeface="Times New Roman" panose="02020603050405020304" pitchFamily="18" charset="0"/>
              </a:rPr>
              <a:t>4,6</a:t>
            </a:r>
            <a:r>
              <a:rPr lang="en-IN" sz="3200" dirty="0">
                <a:latin typeface="Times New Roman" panose="02020603050405020304" pitchFamily="18" charset="0"/>
                <a:cs typeface="Times New Roman" panose="02020603050405020304" pitchFamily="18" charset="0"/>
              </a:rPr>
              <a:t>,1,5)-&gt;(3,</a:t>
            </a:r>
            <a:r>
              <a:rPr lang="en-IN" sz="3200" b="1" dirty="0">
                <a:latin typeface="Times New Roman" panose="02020603050405020304" pitchFamily="18" charset="0"/>
                <a:cs typeface="Times New Roman" panose="02020603050405020304" pitchFamily="18" charset="0"/>
              </a:rPr>
              <a:t>4,6</a:t>
            </a:r>
            <a:r>
              <a:rPr lang="en-IN" sz="3200" dirty="0">
                <a:latin typeface="Times New Roman" panose="02020603050405020304" pitchFamily="18" charset="0"/>
                <a:cs typeface="Times New Roman" panose="02020603050405020304" pitchFamily="18" charset="0"/>
              </a:rPr>
              <a:t>,1,5)  //here no swap</a:t>
            </a:r>
          </a:p>
          <a:p>
            <a:pPr marL="0" indent="0">
              <a:buNone/>
            </a:pPr>
            <a:r>
              <a:rPr lang="en-IN" sz="3200" dirty="0">
                <a:latin typeface="Times New Roman" panose="02020603050405020304" pitchFamily="18" charset="0"/>
                <a:cs typeface="Times New Roman" panose="02020603050405020304" pitchFamily="18" charset="0"/>
              </a:rPr>
              <a:t>	(3,4,</a:t>
            </a:r>
            <a:r>
              <a:rPr lang="en-IN" sz="3200" b="1" dirty="0">
                <a:latin typeface="Times New Roman" panose="02020603050405020304" pitchFamily="18" charset="0"/>
                <a:cs typeface="Times New Roman" panose="02020603050405020304" pitchFamily="18" charset="0"/>
              </a:rPr>
              <a:t>6,1</a:t>
            </a:r>
            <a:r>
              <a:rPr lang="en-IN" sz="3200" dirty="0">
                <a:latin typeface="Times New Roman" panose="02020603050405020304" pitchFamily="18" charset="0"/>
                <a:cs typeface="Times New Roman" panose="02020603050405020304" pitchFamily="18" charset="0"/>
              </a:rPr>
              <a:t>,5)-&gt;(3,4,</a:t>
            </a:r>
            <a:r>
              <a:rPr lang="en-IN" sz="3200" b="1" dirty="0">
                <a:latin typeface="Times New Roman" panose="02020603050405020304" pitchFamily="18" charset="0"/>
                <a:cs typeface="Times New Roman" panose="02020603050405020304" pitchFamily="18" charset="0"/>
              </a:rPr>
              <a:t>1,6</a:t>
            </a:r>
            <a:r>
              <a:rPr lang="en-IN" sz="3200" dirty="0">
                <a:latin typeface="Times New Roman" panose="02020603050405020304" pitchFamily="18" charset="0"/>
                <a:cs typeface="Times New Roman" panose="02020603050405020304" pitchFamily="18" charset="0"/>
              </a:rPr>
              <a:t>,5) //swap 6,1</a:t>
            </a:r>
          </a:p>
          <a:p>
            <a:pPr marL="0" indent="0">
              <a:buNone/>
            </a:pPr>
            <a:r>
              <a:rPr lang="en-IN" sz="3200" dirty="0">
                <a:latin typeface="Times New Roman" panose="02020603050405020304" pitchFamily="18" charset="0"/>
                <a:cs typeface="Times New Roman" panose="02020603050405020304" pitchFamily="18" charset="0"/>
              </a:rPr>
              <a:t>	(3,4,1,6,5)-&gt;(3,4,1,</a:t>
            </a:r>
            <a:r>
              <a:rPr lang="en-IN" sz="3200" b="1" dirty="0">
                <a:latin typeface="Times New Roman" panose="02020603050405020304" pitchFamily="18" charset="0"/>
                <a:cs typeface="Times New Roman" panose="02020603050405020304" pitchFamily="18" charset="0"/>
              </a:rPr>
              <a:t>5,6</a:t>
            </a:r>
            <a:r>
              <a:rPr lang="en-IN" sz="3200" dirty="0">
                <a:latin typeface="Times New Roman" panose="02020603050405020304" pitchFamily="18" charset="0"/>
                <a:cs typeface="Times New Roman" panose="02020603050405020304" pitchFamily="18" charset="0"/>
              </a:rPr>
              <a:t>) //swap 6,5</a:t>
            </a:r>
          </a:p>
          <a:p>
            <a:pPr marL="0" indent="0">
              <a:buNone/>
            </a:pPr>
            <a:r>
              <a:rPr lang="en-IN" sz="3200" dirty="0">
                <a:latin typeface="Times New Roman" panose="02020603050405020304" pitchFamily="18" charset="0"/>
                <a:cs typeface="Times New Roman" panose="02020603050405020304" pitchFamily="18" charset="0"/>
              </a:rPr>
              <a:t>At the end of 1</a:t>
            </a:r>
            <a:r>
              <a:rPr lang="en-IN" sz="3200" baseline="30000" dirty="0">
                <a:latin typeface="Times New Roman" panose="02020603050405020304" pitchFamily="18" charset="0"/>
                <a:cs typeface="Times New Roman" panose="02020603050405020304" pitchFamily="18" charset="0"/>
              </a:rPr>
              <a:t>st</a:t>
            </a:r>
            <a:r>
              <a:rPr lang="en-IN" sz="3200" dirty="0">
                <a:latin typeface="Times New Roman" panose="02020603050405020304" pitchFamily="18" charset="0"/>
                <a:cs typeface="Times New Roman" panose="02020603050405020304" pitchFamily="18" charset="0"/>
              </a:rPr>
              <a:t> pass largest element will be at the end of array.</a:t>
            </a:r>
          </a:p>
          <a:p>
            <a:endParaRPr lang="en-IN" dirty="0"/>
          </a:p>
        </p:txBody>
      </p:sp>
    </p:spTree>
    <p:extLst>
      <p:ext uri="{BB962C8B-B14F-4D97-AF65-F5344CB8AC3E}">
        <p14:creationId xmlns:p14="http://schemas.microsoft.com/office/powerpoint/2010/main" val="28071503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FC4444-99F9-4BA4-BB61-E1D7AEBCFB60}"/>
              </a:ext>
            </a:extLst>
          </p:cNvPr>
          <p:cNvSpPr>
            <a:spLocks noGrp="1"/>
          </p:cNvSpPr>
          <p:nvPr>
            <p:ph idx="1"/>
          </p:nvPr>
        </p:nvSpPr>
        <p:spPr>
          <a:xfrm>
            <a:off x="1371600" y="764498"/>
            <a:ext cx="9601200" cy="5102902"/>
          </a:xfrm>
        </p:spPr>
        <p:txBody>
          <a:bodyPr>
            <a:normAutofit/>
          </a:bodyPr>
          <a:lstStyle/>
          <a:p>
            <a:pPr algn="just"/>
            <a:r>
              <a:rPr lang="en-IN" sz="2800" dirty="0">
                <a:latin typeface="Times New Roman" panose="02020603050405020304" pitchFamily="18" charset="0"/>
                <a:cs typeface="Times New Roman" panose="02020603050405020304" pitchFamily="18" charset="0"/>
              </a:rPr>
              <a:t>Second pass:</a:t>
            </a:r>
          </a:p>
          <a:p>
            <a:pPr algn="just"/>
            <a:r>
              <a:rPr lang="en-IN" sz="2800" dirty="0">
                <a:latin typeface="Times New Roman" panose="02020603050405020304" pitchFamily="18" charset="0"/>
                <a:cs typeface="Times New Roman" panose="02020603050405020304" pitchFamily="18" charset="0"/>
              </a:rPr>
              <a:t>(3,4,1,5,6)-&gt;(3,4,1,5,6)</a:t>
            </a:r>
          </a:p>
          <a:p>
            <a:pPr algn="just"/>
            <a:r>
              <a:rPr lang="en-IN" sz="2800" dirty="0">
                <a:latin typeface="Times New Roman" panose="02020603050405020304" pitchFamily="18" charset="0"/>
                <a:cs typeface="Times New Roman" panose="02020603050405020304" pitchFamily="18" charset="0"/>
              </a:rPr>
              <a:t>(3,4,1,5,6)-&gt;(3,1,4,5,6)</a:t>
            </a:r>
          </a:p>
          <a:p>
            <a:pPr algn="just"/>
            <a:r>
              <a:rPr lang="en-IN" sz="2800" dirty="0">
                <a:latin typeface="Times New Roman" panose="02020603050405020304" pitchFamily="18" charset="0"/>
                <a:cs typeface="Times New Roman" panose="02020603050405020304" pitchFamily="18" charset="0"/>
              </a:rPr>
              <a:t>(3,1,4,5,6)-&gt;(3,1,4,5,6)</a:t>
            </a:r>
          </a:p>
          <a:p>
            <a:pPr algn="just"/>
            <a:r>
              <a:rPr lang="en-IN" sz="2800" dirty="0">
                <a:latin typeface="Times New Roman" panose="02020603050405020304" pitchFamily="18" charset="0"/>
                <a:cs typeface="Times New Roman" panose="02020603050405020304" pitchFamily="18" charset="0"/>
              </a:rPr>
              <a:t>(3,1,4,5,6)-&gt;(3,1,4,5,6)  At the end of second pass 2</a:t>
            </a:r>
            <a:r>
              <a:rPr lang="en-IN" sz="2800" baseline="30000" dirty="0">
                <a:latin typeface="Times New Roman" panose="02020603050405020304" pitchFamily="18" charset="0"/>
                <a:cs typeface="Times New Roman" panose="02020603050405020304" pitchFamily="18" charset="0"/>
              </a:rPr>
              <a:t>nd</a:t>
            </a:r>
            <a:r>
              <a:rPr lang="en-IN" sz="2800" dirty="0">
                <a:latin typeface="Times New Roman" panose="02020603050405020304" pitchFamily="18" charset="0"/>
                <a:cs typeface="Times New Roman" panose="02020603050405020304" pitchFamily="18" charset="0"/>
              </a:rPr>
              <a:t> largest element will be at the last but 1 position.</a:t>
            </a:r>
          </a:p>
          <a:p>
            <a:pPr algn="just"/>
            <a:r>
              <a:rPr lang="en-IN" sz="2800" dirty="0">
                <a:latin typeface="Times New Roman" panose="02020603050405020304" pitchFamily="18" charset="0"/>
                <a:cs typeface="Times New Roman" panose="02020603050405020304" pitchFamily="18" charset="0"/>
              </a:rPr>
              <a:t>Third pass:</a:t>
            </a:r>
          </a:p>
          <a:p>
            <a:pPr algn="just"/>
            <a:r>
              <a:rPr lang="en-IN" sz="2800" dirty="0">
                <a:latin typeface="Times New Roman" panose="02020603050405020304" pitchFamily="18" charset="0"/>
                <a:cs typeface="Times New Roman" panose="02020603050405020304" pitchFamily="18" charset="0"/>
              </a:rPr>
              <a:t>(3,1,4,5,6)-&gt;(1,3,4,5,6) //now the array is sorted but still program continues to compare till it completes whole pass </a:t>
            </a:r>
          </a:p>
        </p:txBody>
      </p:sp>
    </p:spTree>
    <p:extLst>
      <p:ext uri="{BB962C8B-B14F-4D97-AF65-F5344CB8AC3E}">
        <p14:creationId xmlns:p14="http://schemas.microsoft.com/office/powerpoint/2010/main" val="23123374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0F298B-7D8E-4D3F-9959-604E1749C8E1}"/>
              </a:ext>
            </a:extLst>
          </p:cNvPr>
          <p:cNvSpPr>
            <a:spLocks noGrp="1"/>
          </p:cNvSpPr>
          <p:nvPr>
            <p:ph idx="1"/>
          </p:nvPr>
        </p:nvSpPr>
        <p:spPr>
          <a:xfrm>
            <a:off x="1371600" y="659567"/>
            <a:ext cx="9601200" cy="5207833"/>
          </a:xfrm>
        </p:spPr>
        <p:txBody>
          <a:bodyPr>
            <a:normAutofit fontScale="85000" lnSpcReduction="20000"/>
          </a:bodyPr>
          <a:lstStyle/>
          <a:p>
            <a:r>
              <a:rPr lang="en-IN" dirty="0"/>
              <a:t>#include&lt;</a:t>
            </a:r>
            <a:r>
              <a:rPr lang="en-IN" dirty="0" err="1"/>
              <a:t>stdio.h</a:t>
            </a:r>
            <a:r>
              <a:rPr lang="en-IN" dirty="0"/>
              <a:t>&gt;</a:t>
            </a:r>
          </a:p>
          <a:p>
            <a:r>
              <a:rPr lang="en-IN" dirty="0"/>
              <a:t>void bubble(int a[10])</a:t>
            </a:r>
          </a:p>
          <a:p>
            <a:r>
              <a:rPr lang="en-IN" dirty="0"/>
              <a:t>{</a:t>
            </a:r>
          </a:p>
          <a:p>
            <a:r>
              <a:rPr lang="en-IN" dirty="0"/>
              <a:t>int </a:t>
            </a:r>
            <a:r>
              <a:rPr lang="en-IN" dirty="0" err="1"/>
              <a:t>i,j</a:t>
            </a:r>
            <a:r>
              <a:rPr lang="en-IN" dirty="0"/>
              <a:t>;</a:t>
            </a:r>
          </a:p>
          <a:p>
            <a:r>
              <a:rPr lang="en-IN" dirty="0"/>
              <a:t>for(</a:t>
            </a:r>
            <a:r>
              <a:rPr lang="en-IN" dirty="0" err="1"/>
              <a:t>i</a:t>
            </a:r>
            <a:r>
              <a:rPr lang="en-IN" dirty="0"/>
              <a:t>=0;i&lt;10-1;i++){</a:t>
            </a:r>
          </a:p>
          <a:p>
            <a:r>
              <a:rPr lang="en-IN" dirty="0"/>
              <a:t>for(j=0;j&lt;10-i-1;j++){ //since last element is already placed in its place</a:t>
            </a:r>
          </a:p>
          <a:p>
            <a:r>
              <a:rPr lang="en-IN" dirty="0"/>
              <a:t>if(a[j]&gt;a[j+1])</a:t>
            </a:r>
          </a:p>
          <a:p>
            <a:r>
              <a:rPr lang="en-IN" dirty="0"/>
              <a:t>{</a:t>
            </a:r>
          </a:p>
          <a:p>
            <a:r>
              <a:rPr lang="en-IN" dirty="0"/>
              <a:t>int temp;</a:t>
            </a:r>
          </a:p>
          <a:p>
            <a:r>
              <a:rPr lang="en-IN" dirty="0"/>
              <a:t>temp=a[j];</a:t>
            </a:r>
          </a:p>
          <a:p>
            <a:r>
              <a:rPr lang="en-IN" dirty="0"/>
              <a:t>a[j]=a[j+1];</a:t>
            </a:r>
          </a:p>
          <a:p>
            <a:r>
              <a:rPr lang="en-IN" dirty="0"/>
              <a:t>a[j+1]=temp;</a:t>
            </a:r>
          </a:p>
          <a:p>
            <a:r>
              <a:rPr lang="en-IN" dirty="0"/>
              <a:t>}</a:t>
            </a:r>
          </a:p>
          <a:p>
            <a:r>
              <a:rPr lang="en-IN" dirty="0"/>
              <a:t>}</a:t>
            </a:r>
          </a:p>
          <a:p>
            <a:r>
              <a:rPr lang="en-IN" dirty="0"/>
              <a:t>}</a:t>
            </a:r>
          </a:p>
          <a:p>
            <a:endParaRPr lang="en-IN" dirty="0"/>
          </a:p>
        </p:txBody>
      </p:sp>
    </p:spTree>
    <p:extLst>
      <p:ext uri="{BB962C8B-B14F-4D97-AF65-F5344CB8AC3E}">
        <p14:creationId xmlns:p14="http://schemas.microsoft.com/office/powerpoint/2010/main" val="24392329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A9100B-C1CF-49D0-9B74-AD5276D912F1}"/>
              </a:ext>
            </a:extLst>
          </p:cNvPr>
          <p:cNvSpPr>
            <a:spLocks noGrp="1"/>
          </p:cNvSpPr>
          <p:nvPr>
            <p:ph idx="1"/>
          </p:nvPr>
        </p:nvSpPr>
        <p:spPr>
          <a:xfrm>
            <a:off x="1371600" y="0"/>
            <a:ext cx="9601200" cy="6730583"/>
          </a:xfrm>
        </p:spPr>
        <p:txBody>
          <a:bodyPr>
            <a:normAutofit lnSpcReduction="10000"/>
          </a:bodyPr>
          <a:lstStyle/>
          <a:p>
            <a:pPr marL="0" indent="0" algn="just">
              <a:buNone/>
            </a:pPr>
            <a:r>
              <a:rPr lang="en-IN" sz="2600" dirty="0" err="1">
                <a:latin typeface="Times New Roman" panose="02020603050405020304" pitchFamily="18" charset="0"/>
                <a:cs typeface="Times New Roman" panose="02020603050405020304" pitchFamily="18" charset="0"/>
              </a:rPr>
              <a:t>printf</a:t>
            </a:r>
            <a:r>
              <a:rPr lang="en-IN" sz="2600" dirty="0">
                <a:latin typeface="Times New Roman" panose="02020603050405020304" pitchFamily="18" charset="0"/>
                <a:cs typeface="Times New Roman" panose="02020603050405020304" pitchFamily="18" charset="0"/>
              </a:rPr>
              <a:t>("the sorted elements are:\n");</a:t>
            </a:r>
          </a:p>
          <a:p>
            <a:pPr marL="0" indent="0" algn="just">
              <a:buNone/>
            </a:pPr>
            <a:r>
              <a:rPr lang="en-IN" sz="2600" dirty="0">
                <a:latin typeface="Times New Roman" panose="02020603050405020304" pitchFamily="18" charset="0"/>
                <a:cs typeface="Times New Roman" panose="02020603050405020304" pitchFamily="18" charset="0"/>
              </a:rPr>
              <a:t>for(</a:t>
            </a:r>
            <a:r>
              <a:rPr lang="en-IN" sz="2600" dirty="0" err="1">
                <a:latin typeface="Times New Roman" panose="02020603050405020304" pitchFamily="18" charset="0"/>
                <a:cs typeface="Times New Roman" panose="02020603050405020304" pitchFamily="18" charset="0"/>
              </a:rPr>
              <a:t>i</a:t>
            </a:r>
            <a:r>
              <a:rPr lang="en-IN" sz="2600" dirty="0">
                <a:latin typeface="Times New Roman" panose="02020603050405020304" pitchFamily="18" charset="0"/>
                <a:cs typeface="Times New Roman" panose="02020603050405020304" pitchFamily="18" charset="0"/>
              </a:rPr>
              <a:t>=0;i&lt;10;i++)</a:t>
            </a:r>
          </a:p>
          <a:p>
            <a:pPr marL="0" indent="0" algn="just">
              <a:buNone/>
            </a:pPr>
            <a:r>
              <a:rPr lang="en-IN" sz="2600" dirty="0" err="1">
                <a:latin typeface="Times New Roman" panose="02020603050405020304" pitchFamily="18" charset="0"/>
                <a:cs typeface="Times New Roman" panose="02020603050405020304" pitchFamily="18" charset="0"/>
              </a:rPr>
              <a:t>printf</a:t>
            </a:r>
            <a:r>
              <a:rPr lang="en-IN" sz="2600" dirty="0">
                <a:latin typeface="Times New Roman" panose="02020603050405020304" pitchFamily="18" charset="0"/>
                <a:cs typeface="Times New Roman" panose="02020603050405020304" pitchFamily="18" charset="0"/>
              </a:rPr>
              <a:t>("%d\</a:t>
            </a:r>
            <a:r>
              <a:rPr lang="en-IN" sz="2600" dirty="0" err="1">
                <a:latin typeface="Times New Roman" panose="02020603050405020304" pitchFamily="18" charset="0"/>
                <a:cs typeface="Times New Roman" panose="02020603050405020304" pitchFamily="18" charset="0"/>
              </a:rPr>
              <a:t>t",a</a:t>
            </a:r>
            <a:r>
              <a:rPr lang="en-IN" sz="2600" dirty="0">
                <a:latin typeface="Times New Roman" panose="02020603050405020304" pitchFamily="18" charset="0"/>
                <a:cs typeface="Times New Roman" panose="02020603050405020304" pitchFamily="18" charset="0"/>
              </a:rPr>
              <a:t>[</a:t>
            </a:r>
            <a:r>
              <a:rPr lang="en-IN" sz="2600" dirty="0" err="1">
                <a:latin typeface="Times New Roman" panose="02020603050405020304" pitchFamily="18" charset="0"/>
                <a:cs typeface="Times New Roman" panose="02020603050405020304" pitchFamily="18" charset="0"/>
              </a:rPr>
              <a:t>i</a:t>
            </a:r>
            <a:r>
              <a:rPr lang="en-IN" sz="2600" dirty="0">
                <a:latin typeface="Times New Roman" panose="02020603050405020304" pitchFamily="18" charset="0"/>
                <a:cs typeface="Times New Roman" panose="02020603050405020304" pitchFamily="18" charset="0"/>
              </a:rPr>
              <a:t>]);</a:t>
            </a:r>
          </a:p>
          <a:p>
            <a:pPr marL="0" indent="0" algn="just">
              <a:buNone/>
            </a:pPr>
            <a:r>
              <a:rPr lang="en-IN" sz="2600" dirty="0">
                <a:latin typeface="Times New Roman" panose="02020603050405020304" pitchFamily="18" charset="0"/>
                <a:cs typeface="Times New Roman" panose="02020603050405020304" pitchFamily="18" charset="0"/>
              </a:rPr>
              <a:t>}</a:t>
            </a:r>
          </a:p>
          <a:p>
            <a:pPr marL="0" indent="0" algn="just">
              <a:buNone/>
            </a:pPr>
            <a:r>
              <a:rPr lang="en-IN" sz="2600" dirty="0">
                <a:latin typeface="Times New Roman" panose="02020603050405020304" pitchFamily="18" charset="0"/>
                <a:cs typeface="Times New Roman" panose="02020603050405020304" pitchFamily="18" charset="0"/>
              </a:rPr>
              <a:t>int main()</a:t>
            </a:r>
          </a:p>
          <a:p>
            <a:pPr marL="0" indent="0" algn="just">
              <a:buNone/>
            </a:pPr>
            <a:r>
              <a:rPr lang="en-IN" sz="2600" dirty="0">
                <a:latin typeface="Times New Roman" panose="02020603050405020304" pitchFamily="18" charset="0"/>
                <a:cs typeface="Times New Roman" panose="02020603050405020304" pitchFamily="18" charset="0"/>
              </a:rPr>
              <a:t>{</a:t>
            </a:r>
          </a:p>
          <a:p>
            <a:pPr marL="0" indent="0" algn="just">
              <a:buNone/>
            </a:pPr>
            <a:r>
              <a:rPr lang="en-IN" sz="2600" dirty="0">
                <a:latin typeface="Times New Roman" panose="02020603050405020304" pitchFamily="18" charset="0"/>
                <a:cs typeface="Times New Roman" panose="02020603050405020304" pitchFamily="18" charset="0"/>
              </a:rPr>
              <a:t>int a[10];</a:t>
            </a:r>
          </a:p>
          <a:p>
            <a:pPr marL="0" indent="0" algn="just">
              <a:buNone/>
            </a:pPr>
            <a:r>
              <a:rPr lang="en-IN" sz="2600" dirty="0" err="1">
                <a:latin typeface="Times New Roman" panose="02020603050405020304" pitchFamily="18" charset="0"/>
                <a:cs typeface="Times New Roman" panose="02020603050405020304" pitchFamily="18" charset="0"/>
              </a:rPr>
              <a:t>printf</a:t>
            </a:r>
            <a:r>
              <a:rPr lang="en-IN" sz="2600" dirty="0">
                <a:latin typeface="Times New Roman" panose="02020603050405020304" pitchFamily="18" charset="0"/>
                <a:cs typeface="Times New Roman" panose="02020603050405020304" pitchFamily="18" charset="0"/>
              </a:rPr>
              <a:t>("enter array elements\n");</a:t>
            </a:r>
          </a:p>
          <a:p>
            <a:pPr marL="0" indent="0" algn="just">
              <a:buNone/>
            </a:pPr>
            <a:r>
              <a:rPr lang="en-IN" sz="2600" dirty="0">
                <a:latin typeface="Times New Roman" panose="02020603050405020304" pitchFamily="18" charset="0"/>
                <a:cs typeface="Times New Roman" panose="02020603050405020304" pitchFamily="18" charset="0"/>
              </a:rPr>
              <a:t>for(int </a:t>
            </a:r>
            <a:r>
              <a:rPr lang="en-IN" sz="2600" dirty="0" err="1">
                <a:latin typeface="Times New Roman" panose="02020603050405020304" pitchFamily="18" charset="0"/>
                <a:cs typeface="Times New Roman" panose="02020603050405020304" pitchFamily="18" charset="0"/>
              </a:rPr>
              <a:t>i</a:t>
            </a:r>
            <a:r>
              <a:rPr lang="en-IN" sz="2600" dirty="0">
                <a:latin typeface="Times New Roman" panose="02020603050405020304" pitchFamily="18" charset="0"/>
                <a:cs typeface="Times New Roman" panose="02020603050405020304" pitchFamily="18" charset="0"/>
              </a:rPr>
              <a:t>=0;i&lt;10;i++){</a:t>
            </a:r>
          </a:p>
          <a:p>
            <a:pPr marL="0" indent="0" algn="just">
              <a:buNone/>
            </a:pPr>
            <a:r>
              <a:rPr lang="en-IN" sz="2600" dirty="0" err="1">
                <a:latin typeface="Times New Roman" panose="02020603050405020304" pitchFamily="18" charset="0"/>
                <a:cs typeface="Times New Roman" panose="02020603050405020304" pitchFamily="18" charset="0"/>
              </a:rPr>
              <a:t>scanf</a:t>
            </a:r>
            <a:r>
              <a:rPr lang="en-IN" sz="2600" dirty="0">
                <a:latin typeface="Times New Roman" panose="02020603050405020304" pitchFamily="18" charset="0"/>
                <a:cs typeface="Times New Roman" panose="02020603050405020304" pitchFamily="18" charset="0"/>
              </a:rPr>
              <a:t>("%</a:t>
            </a:r>
            <a:r>
              <a:rPr lang="en-IN" sz="2600" dirty="0" err="1">
                <a:latin typeface="Times New Roman" panose="02020603050405020304" pitchFamily="18" charset="0"/>
                <a:cs typeface="Times New Roman" panose="02020603050405020304" pitchFamily="18" charset="0"/>
              </a:rPr>
              <a:t>d",&amp;a</a:t>
            </a:r>
            <a:r>
              <a:rPr lang="en-IN" sz="2600" dirty="0">
                <a:latin typeface="Times New Roman" panose="02020603050405020304" pitchFamily="18" charset="0"/>
                <a:cs typeface="Times New Roman" panose="02020603050405020304" pitchFamily="18" charset="0"/>
              </a:rPr>
              <a:t>[</a:t>
            </a:r>
            <a:r>
              <a:rPr lang="en-IN" sz="2600" dirty="0" err="1">
                <a:latin typeface="Times New Roman" panose="02020603050405020304" pitchFamily="18" charset="0"/>
                <a:cs typeface="Times New Roman" panose="02020603050405020304" pitchFamily="18" charset="0"/>
              </a:rPr>
              <a:t>i</a:t>
            </a:r>
            <a:r>
              <a:rPr lang="en-IN" sz="2600" dirty="0">
                <a:latin typeface="Times New Roman" panose="02020603050405020304" pitchFamily="18" charset="0"/>
                <a:cs typeface="Times New Roman" panose="02020603050405020304" pitchFamily="18" charset="0"/>
              </a:rPr>
              <a:t>]);</a:t>
            </a:r>
          </a:p>
          <a:p>
            <a:pPr marL="0" indent="0" algn="just">
              <a:buNone/>
            </a:pPr>
            <a:r>
              <a:rPr lang="en-IN" sz="2600" dirty="0">
                <a:latin typeface="Times New Roman" panose="02020603050405020304" pitchFamily="18" charset="0"/>
                <a:cs typeface="Times New Roman" panose="02020603050405020304" pitchFamily="18" charset="0"/>
              </a:rPr>
              <a:t>}</a:t>
            </a:r>
          </a:p>
          <a:p>
            <a:pPr marL="0" indent="0" algn="just">
              <a:buNone/>
            </a:pPr>
            <a:r>
              <a:rPr lang="en-IN" sz="2600" dirty="0">
                <a:latin typeface="Times New Roman" panose="02020603050405020304" pitchFamily="18" charset="0"/>
                <a:cs typeface="Times New Roman" panose="02020603050405020304" pitchFamily="18" charset="0"/>
              </a:rPr>
              <a:t>bubble(a);</a:t>
            </a:r>
          </a:p>
          <a:p>
            <a:pPr marL="0" indent="0" algn="just">
              <a:buNone/>
            </a:pPr>
            <a:r>
              <a:rPr lang="en-IN" sz="26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6384301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A671-ED49-47A6-B7C9-C7EC942AF6BA}"/>
              </a:ext>
            </a:extLst>
          </p:cNvPr>
          <p:cNvSpPr>
            <a:spLocks noGrp="1"/>
          </p:cNvSpPr>
          <p:nvPr>
            <p:ph type="title"/>
          </p:nvPr>
        </p:nvSpPr>
        <p:spPr/>
        <p:txBody>
          <a:bodyPr/>
          <a:lstStyle/>
          <a:p>
            <a:r>
              <a:rPr lang="en-IN" b="1" u="sng" dirty="0"/>
              <a:t>SELECTION SORT</a:t>
            </a:r>
            <a:br>
              <a:rPr lang="en-IN" dirty="0"/>
            </a:br>
            <a:endParaRPr lang="en-IN" dirty="0"/>
          </a:p>
        </p:txBody>
      </p:sp>
      <p:sp>
        <p:nvSpPr>
          <p:cNvPr id="3" name="Content Placeholder 2">
            <a:extLst>
              <a:ext uri="{FF2B5EF4-FFF2-40B4-BE49-F238E27FC236}">
                <a16:creationId xmlns:a16="http://schemas.microsoft.com/office/drawing/2014/main" id="{2996B71E-03F0-416B-A660-EFF9544898AE}"/>
              </a:ext>
            </a:extLst>
          </p:cNvPr>
          <p:cNvSpPr>
            <a:spLocks noGrp="1"/>
          </p:cNvSpPr>
          <p:nvPr>
            <p:ph idx="1"/>
          </p:nvPr>
        </p:nvSpPr>
        <p:spPr>
          <a:xfrm>
            <a:off x="1371599" y="1603947"/>
            <a:ext cx="10605541" cy="5081665"/>
          </a:xfrm>
        </p:spPr>
        <p:txBody>
          <a:bodyPr>
            <a:normAutofit/>
          </a:bodyPr>
          <a:lstStyle/>
          <a:p>
            <a:pPr marL="0" indent="0" algn="just">
              <a:buNone/>
            </a:pPr>
            <a:r>
              <a:rPr lang="en-IN" sz="2400" dirty="0">
                <a:latin typeface="Times New Roman" panose="02020603050405020304" pitchFamily="18" charset="0"/>
                <a:cs typeface="Times New Roman" panose="02020603050405020304" pitchFamily="18" charset="0"/>
              </a:rPr>
              <a:t>Selection sort is another technique to sort the array, in this technique first step is to find the smallest element in the list ,then placing smallest element in the beginning of the list and process continues with 2</a:t>
            </a:r>
            <a:r>
              <a:rPr lang="en-IN" sz="2400" baseline="30000" dirty="0">
                <a:latin typeface="Times New Roman" panose="02020603050405020304" pitchFamily="18" charset="0"/>
                <a:cs typeface="Times New Roman" panose="02020603050405020304" pitchFamily="18" charset="0"/>
              </a:rPr>
              <a:t>nd</a:t>
            </a:r>
            <a:r>
              <a:rPr lang="en-IN" sz="2400" dirty="0">
                <a:latin typeface="Times New Roman" panose="02020603050405020304" pitchFamily="18" charset="0"/>
                <a:cs typeface="Times New Roman" panose="02020603050405020304" pitchFamily="18" charset="0"/>
              </a:rPr>
              <a:t> element of the list.</a:t>
            </a:r>
          </a:p>
          <a:p>
            <a:pPr marL="0" indent="0" algn="just">
              <a:buNone/>
            </a:pPr>
            <a:r>
              <a:rPr lang="en-IN" sz="2400" dirty="0">
                <a:latin typeface="Times New Roman" panose="02020603050405020304" pitchFamily="18" charset="0"/>
                <a:cs typeface="Times New Roman" panose="02020603050405020304" pitchFamily="18" charset="0"/>
              </a:rPr>
              <a:t>At the end of first pass smallest element will be at the first place of the array.</a:t>
            </a:r>
          </a:p>
          <a:p>
            <a:pPr marL="0" indent="0" algn="just">
              <a:buNone/>
            </a:pPr>
            <a:r>
              <a:rPr lang="en-IN" sz="2400" dirty="0">
                <a:latin typeface="Times New Roman" panose="02020603050405020304" pitchFamily="18" charset="0"/>
                <a:cs typeface="Times New Roman" panose="02020603050405020304" pitchFamily="18" charset="0"/>
              </a:rPr>
              <a:t>Tracing</a:t>
            </a:r>
          </a:p>
          <a:p>
            <a:pPr marL="0" indent="0" algn="just">
              <a:buNone/>
            </a:pPr>
            <a:r>
              <a:rPr lang="en-IN" sz="2400" dirty="0">
                <a:latin typeface="Times New Roman" panose="02020603050405020304" pitchFamily="18" charset="0"/>
                <a:cs typeface="Times New Roman" panose="02020603050405020304" pitchFamily="18" charset="0"/>
              </a:rPr>
              <a:t>Consider 4,3,2,1,5 ..finding smallest element and placing at beginning</a:t>
            </a:r>
          </a:p>
          <a:p>
            <a:pPr marL="0" indent="0" algn="just">
              <a:buNone/>
            </a:pPr>
            <a:r>
              <a:rPr lang="en-IN" sz="2400" dirty="0">
                <a:latin typeface="Times New Roman" panose="02020603050405020304" pitchFamily="18" charset="0"/>
                <a:cs typeface="Times New Roman" panose="02020603050405020304" pitchFamily="18" charset="0"/>
              </a:rPr>
              <a:t>1</a:t>
            </a:r>
            <a:r>
              <a:rPr lang="en-IN" sz="2400" baseline="30000" dirty="0">
                <a:latin typeface="Times New Roman" panose="02020603050405020304" pitchFamily="18" charset="0"/>
                <a:cs typeface="Times New Roman" panose="02020603050405020304" pitchFamily="18" charset="0"/>
              </a:rPr>
              <a:t>st</a:t>
            </a:r>
            <a:r>
              <a:rPr lang="en-IN" sz="2400" dirty="0">
                <a:latin typeface="Times New Roman" panose="02020603050405020304" pitchFamily="18" charset="0"/>
                <a:cs typeface="Times New Roman" panose="02020603050405020304" pitchFamily="18" charset="0"/>
              </a:rPr>
              <a:t> pass :</a:t>
            </a:r>
            <a:r>
              <a:rPr lang="en-IN" sz="2400" b="1" dirty="0">
                <a:latin typeface="Times New Roman" panose="02020603050405020304" pitchFamily="18" charset="0"/>
                <a:cs typeface="Times New Roman" panose="02020603050405020304" pitchFamily="18" charset="0"/>
              </a:rPr>
              <a:t>4</a:t>
            </a:r>
            <a:r>
              <a:rPr lang="en-IN" sz="2400" dirty="0">
                <a:latin typeface="Times New Roman" panose="02020603050405020304" pitchFamily="18" charset="0"/>
                <a:cs typeface="Times New Roman" panose="02020603050405020304" pitchFamily="18" charset="0"/>
              </a:rPr>
              <a:t>,3,2,</a:t>
            </a:r>
            <a:r>
              <a:rPr lang="en-IN" sz="2400" b="1" dirty="0">
                <a:latin typeface="Times New Roman" panose="02020603050405020304" pitchFamily="18" charset="0"/>
                <a:cs typeface="Times New Roman" panose="02020603050405020304" pitchFamily="18" charset="0"/>
              </a:rPr>
              <a:t>1</a:t>
            </a:r>
            <a:r>
              <a:rPr lang="en-IN" sz="2400" dirty="0">
                <a:latin typeface="Times New Roman" panose="02020603050405020304" pitchFamily="18" charset="0"/>
                <a:cs typeface="Times New Roman" panose="02020603050405020304" pitchFamily="18" charset="0"/>
              </a:rPr>
              <a:t>,5 swapping takes place</a:t>
            </a:r>
          </a:p>
          <a:p>
            <a:pPr marL="0" indent="0" algn="just">
              <a:buNone/>
            </a:pPr>
            <a:r>
              <a:rPr lang="en-IN" sz="2400" dirty="0">
                <a:latin typeface="Times New Roman" panose="02020603050405020304" pitchFamily="18" charset="0"/>
                <a:cs typeface="Times New Roman" panose="02020603050405020304" pitchFamily="18" charset="0"/>
              </a:rPr>
              <a:t>	1,3,2,4,5</a:t>
            </a:r>
          </a:p>
          <a:p>
            <a:pPr marL="0" indent="0" algn="just">
              <a:buNone/>
            </a:pPr>
            <a:r>
              <a:rPr lang="en-IN" sz="2400" dirty="0">
                <a:latin typeface="Times New Roman" panose="02020603050405020304" pitchFamily="18" charset="0"/>
                <a:cs typeface="Times New Roman" panose="02020603050405020304" pitchFamily="18" charset="0"/>
              </a:rPr>
              <a:t>2</a:t>
            </a:r>
            <a:r>
              <a:rPr lang="en-IN" sz="2400" baseline="30000" dirty="0">
                <a:latin typeface="Times New Roman" panose="02020603050405020304" pitchFamily="18" charset="0"/>
                <a:cs typeface="Times New Roman" panose="02020603050405020304" pitchFamily="18" charset="0"/>
              </a:rPr>
              <a:t>nd</a:t>
            </a:r>
            <a:r>
              <a:rPr lang="en-IN" sz="2400" dirty="0">
                <a:latin typeface="Times New Roman" panose="02020603050405020304" pitchFamily="18" charset="0"/>
                <a:cs typeface="Times New Roman" panose="02020603050405020304" pitchFamily="18" charset="0"/>
              </a:rPr>
              <a:t> pass:1,</a:t>
            </a:r>
            <a:r>
              <a:rPr lang="en-IN" sz="2400" b="1" dirty="0">
                <a:latin typeface="Times New Roman" panose="02020603050405020304" pitchFamily="18" charset="0"/>
                <a:cs typeface="Times New Roman" panose="02020603050405020304" pitchFamily="18" charset="0"/>
              </a:rPr>
              <a:t>3</a:t>
            </a:r>
            <a:r>
              <a:rPr lang="en-IN" sz="2400" dirty="0">
                <a:latin typeface="Times New Roman" panose="02020603050405020304" pitchFamily="18" charset="0"/>
                <a:cs typeface="Times New Roman" panose="02020603050405020304" pitchFamily="18" charset="0"/>
              </a:rPr>
              <a:t>,</a:t>
            </a:r>
            <a:r>
              <a:rPr lang="en-IN" sz="2400" b="1" dirty="0">
                <a:latin typeface="Times New Roman" panose="02020603050405020304" pitchFamily="18" charset="0"/>
                <a:cs typeface="Times New Roman" panose="02020603050405020304" pitchFamily="18" charset="0"/>
              </a:rPr>
              <a:t>2</a:t>
            </a:r>
            <a:r>
              <a:rPr lang="en-IN" sz="2400" dirty="0">
                <a:latin typeface="Times New Roman" panose="02020603050405020304" pitchFamily="18" charset="0"/>
                <a:cs typeface="Times New Roman" panose="02020603050405020304" pitchFamily="18" charset="0"/>
              </a:rPr>
              <a:t>,4,5 swapping takes place</a:t>
            </a:r>
          </a:p>
          <a:p>
            <a:pPr marL="0" indent="0" algn="just">
              <a:buNone/>
            </a:pPr>
            <a:r>
              <a:rPr lang="en-IN" sz="2400" dirty="0">
                <a:latin typeface="Times New Roman" panose="02020603050405020304" pitchFamily="18" charset="0"/>
                <a:cs typeface="Times New Roman" panose="02020603050405020304" pitchFamily="18" charset="0"/>
              </a:rPr>
              <a:t>	1,2,3,4,5</a:t>
            </a:r>
          </a:p>
          <a:p>
            <a:endParaRPr lang="en-IN" dirty="0"/>
          </a:p>
        </p:txBody>
      </p:sp>
    </p:spTree>
    <p:extLst>
      <p:ext uri="{BB962C8B-B14F-4D97-AF65-F5344CB8AC3E}">
        <p14:creationId xmlns:p14="http://schemas.microsoft.com/office/powerpoint/2010/main" val="3895048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74F2F8-F5FF-45B7-89F2-710998B113A2}"/>
              </a:ext>
            </a:extLst>
          </p:cNvPr>
          <p:cNvSpPr>
            <a:spLocks noGrp="1"/>
          </p:cNvSpPr>
          <p:nvPr>
            <p:ph idx="1"/>
          </p:nvPr>
        </p:nvSpPr>
        <p:spPr>
          <a:xfrm>
            <a:off x="1491520" y="329784"/>
            <a:ext cx="10065895" cy="6017301"/>
          </a:xfrm>
        </p:spPr>
        <p:txBody>
          <a:bodyPr>
            <a:noAutofit/>
          </a:bodyPr>
          <a:lstStyle/>
          <a:p>
            <a:pPr marL="0" indent="0">
              <a:buNone/>
            </a:pPr>
            <a:r>
              <a:rPr lang="en-IN" dirty="0">
                <a:latin typeface="Times New Roman" panose="02020603050405020304" pitchFamily="18" charset="0"/>
                <a:cs typeface="Times New Roman" panose="02020603050405020304" pitchFamily="18" charset="0"/>
              </a:rPr>
              <a:t> Example:</a:t>
            </a:r>
          </a:p>
          <a:p>
            <a:pPr marL="0" indent="0">
              <a:buNone/>
            </a:pPr>
            <a:r>
              <a:rPr lang="en-IN" dirty="0">
                <a:latin typeface="Times New Roman" panose="02020603050405020304" pitchFamily="18" charset="0"/>
                <a:cs typeface="Times New Roman" panose="02020603050405020304" pitchFamily="18" charset="0"/>
              </a:rPr>
              <a:t>#include&lt;</a:t>
            </a:r>
            <a:r>
              <a:rPr lang="en-IN" dirty="0" err="1">
                <a:latin typeface="Times New Roman" panose="02020603050405020304" pitchFamily="18" charset="0"/>
                <a:cs typeface="Times New Roman" panose="02020603050405020304" pitchFamily="18" charset="0"/>
              </a:rPr>
              <a:t>stdio.h</a:t>
            </a:r>
            <a:r>
              <a:rPr lang="en-IN" dirty="0">
                <a:latin typeface="Times New Roman" panose="02020603050405020304" pitchFamily="18" charset="0"/>
                <a:cs typeface="Times New Roman" panose="02020603050405020304" pitchFamily="18" charset="0"/>
              </a:rPr>
              <a:t>&gt;</a:t>
            </a:r>
          </a:p>
          <a:p>
            <a:pPr marL="0" indent="0">
              <a:buNone/>
            </a:pPr>
            <a:r>
              <a:rPr lang="en-IN" dirty="0">
                <a:latin typeface="Times New Roman" panose="02020603050405020304" pitchFamily="18" charset="0"/>
                <a:cs typeface="Times New Roman" panose="02020603050405020304" pitchFamily="18" charset="0"/>
              </a:rPr>
              <a:t>void selection(int a[5])</a:t>
            </a:r>
          </a:p>
          <a:p>
            <a:pPr marL="0" indent="0">
              <a:buNone/>
            </a:pP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int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j, small, temp;</a:t>
            </a:r>
          </a:p>
          <a:p>
            <a:pPr marL="0" indent="0">
              <a:buNone/>
            </a:pPr>
            <a:r>
              <a:rPr lang="en-IN" dirty="0">
                <a:latin typeface="Times New Roman" panose="02020603050405020304" pitchFamily="18" charset="0"/>
                <a:cs typeface="Times New Roman" panose="02020603050405020304" pitchFamily="18" charset="0"/>
              </a:rPr>
              <a:t>for(</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=0;i&lt;5;i++) </a:t>
            </a:r>
          </a:p>
          <a:p>
            <a:pPr marL="0" indent="0">
              <a:buNone/>
            </a:pP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for(j=i+1; j&lt;5;j++){</a:t>
            </a:r>
          </a:p>
          <a:p>
            <a:pPr marL="0" indent="0">
              <a:buNone/>
            </a:pPr>
            <a:r>
              <a:rPr lang="en-IN" dirty="0">
                <a:latin typeface="Times New Roman" panose="02020603050405020304" pitchFamily="18" charset="0"/>
                <a:cs typeface="Times New Roman" panose="02020603050405020304" pitchFamily="18" charset="0"/>
              </a:rPr>
              <a:t>if(a[</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]&gt;a[j]){ //first element and second element are compared </a:t>
            </a:r>
          </a:p>
          <a:p>
            <a:pPr marL="0" indent="0">
              <a:buNone/>
            </a:pPr>
            <a:r>
              <a:rPr lang="en-IN" dirty="0">
                <a:latin typeface="Times New Roman" panose="02020603050405020304" pitchFamily="18" charset="0"/>
                <a:cs typeface="Times New Roman" panose="02020603050405020304" pitchFamily="18" charset="0"/>
              </a:rPr>
              <a:t>temp=a[</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if its true then swapping takes place</a:t>
            </a:r>
          </a:p>
          <a:p>
            <a:pPr marL="0" indent="0">
              <a:buNone/>
            </a:pPr>
            <a:r>
              <a:rPr lang="en-IN" dirty="0">
                <a:latin typeface="Times New Roman" panose="02020603050405020304" pitchFamily="18" charset="0"/>
                <a:cs typeface="Times New Roman" panose="02020603050405020304" pitchFamily="18" charset="0"/>
              </a:rPr>
              <a:t>a[</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]=a[j];</a:t>
            </a:r>
          </a:p>
          <a:p>
            <a:pPr marL="0" indent="0">
              <a:buNone/>
            </a:pPr>
            <a:r>
              <a:rPr lang="en-IN" dirty="0">
                <a:latin typeface="Times New Roman" panose="02020603050405020304" pitchFamily="18" charset="0"/>
                <a:cs typeface="Times New Roman" panose="02020603050405020304" pitchFamily="18" charset="0"/>
              </a:rPr>
              <a:t>a[j]=temp;</a:t>
            </a:r>
          </a:p>
          <a:p>
            <a:pPr marL="0" indent="0">
              <a:buNone/>
            </a:pP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363972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7FA430-EC1D-47A0-8373-874EC8AF4005}"/>
              </a:ext>
            </a:extLst>
          </p:cNvPr>
          <p:cNvSpPr>
            <a:spLocks noGrp="1"/>
          </p:cNvSpPr>
          <p:nvPr>
            <p:ph idx="1"/>
          </p:nvPr>
        </p:nvSpPr>
        <p:spPr>
          <a:xfrm>
            <a:off x="1371599" y="239843"/>
            <a:ext cx="10395679" cy="6265888"/>
          </a:xfrm>
        </p:spPr>
        <p:txBody>
          <a:bodyPr>
            <a:normAutofit fontScale="92500" lnSpcReduction="10000"/>
          </a:bodyPr>
          <a:lstStyle/>
          <a:p>
            <a:pPr marL="0" indent="0">
              <a:buNone/>
            </a:pPr>
            <a:r>
              <a:rPr lang="en-IN" sz="2600" dirty="0" err="1">
                <a:latin typeface="Times New Roman" panose="02020603050405020304" pitchFamily="18" charset="0"/>
                <a:cs typeface="Times New Roman" panose="02020603050405020304" pitchFamily="18" charset="0"/>
              </a:rPr>
              <a:t>printf</a:t>
            </a:r>
            <a:r>
              <a:rPr lang="en-IN" sz="2600" dirty="0">
                <a:latin typeface="Times New Roman" panose="02020603050405020304" pitchFamily="18" charset="0"/>
                <a:cs typeface="Times New Roman" panose="02020603050405020304" pitchFamily="18" charset="0"/>
              </a:rPr>
              <a:t>("sorted array is\n");</a:t>
            </a:r>
          </a:p>
          <a:p>
            <a:pPr marL="0" indent="0">
              <a:buNone/>
            </a:pPr>
            <a:r>
              <a:rPr lang="en-IN" sz="2600" dirty="0">
                <a:latin typeface="Times New Roman" panose="02020603050405020304" pitchFamily="18" charset="0"/>
                <a:cs typeface="Times New Roman" panose="02020603050405020304" pitchFamily="18" charset="0"/>
              </a:rPr>
              <a:t>for(int </a:t>
            </a:r>
            <a:r>
              <a:rPr lang="en-IN" sz="2600" dirty="0" err="1">
                <a:latin typeface="Times New Roman" panose="02020603050405020304" pitchFamily="18" charset="0"/>
                <a:cs typeface="Times New Roman" panose="02020603050405020304" pitchFamily="18" charset="0"/>
              </a:rPr>
              <a:t>i</a:t>
            </a:r>
            <a:r>
              <a:rPr lang="en-IN" sz="2600" dirty="0">
                <a:latin typeface="Times New Roman" panose="02020603050405020304" pitchFamily="18" charset="0"/>
                <a:cs typeface="Times New Roman" panose="02020603050405020304" pitchFamily="18" charset="0"/>
              </a:rPr>
              <a:t>=0;i&lt;5;i++)</a:t>
            </a:r>
          </a:p>
          <a:p>
            <a:pPr marL="0" indent="0">
              <a:buNone/>
            </a:pPr>
            <a:r>
              <a:rPr lang="en-IN" sz="2600" dirty="0" err="1">
                <a:latin typeface="Times New Roman" panose="02020603050405020304" pitchFamily="18" charset="0"/>
                <a:cs typeface="Times New Roman" panose="02020603050405020304" pitchFamily="18" charset="0"/>
              </a:rPr>
              <a:t>printf</a:t>
            </a:r>
            <a:r>
              <a:rPr lang="en-IN" sz="2600" dirty="0">
                <a:latin typeface="Times New Roman" panose="02020603050405020304" pitchFamily="18" charset="0"/>
                <a:cs typeface="Times New Roman" panose="02020603050405020304" pitchFamily="18" charset="0"/>
              </a:rPr>
              <a:t>("%d\</a:t>
            </a:r>
            <a:r>
              <a:rPr lang="en-IN" sz="2600" dirty="0" err="1">
                <a:latin typeface="Times New Roman" panose="02020603050405020304" pitchFamily="18" charset="0"/>
                <a:cs typeface="Times New Roman" panose="02020603050405020304" pitchFamily="18" charset="0"/>
              </a:rPr>
              <a:t>n",a</a:t>
            </a:r>
            <a:r>
              <a:rPr lang="en-IN" sz="2600" dirty="0">
                <a:latin typeface="Times New Roman" panose="02020603050405020304" pitchFamily="18" charset="0"/>
                <a:cs typeface="Times New Roman" panose="02020603050405020304" pitchFamily="18" charset="0"/>
              </a:rPr>
              <a:t>[</a:t>
            </a:r>
            <a:r>
              <a:rPr lang="en-IN" sz="2600" dirty="0" err="1">
                <a:latin typeface="Times New Roman" panose="02020603050405020304" pitchFamily="18" charset="0"/>
                <a:cs typeface="Times New Roman" panose="02020603050405020304" pitchFamily="18" charset="0"/>
              </a:rPr>
              <a:t>i</a:t>
            </a:r>
            <a:r>
              <a:rPr lang="en-IN" sz="2600" dirty="0">
                <a:latin typeface="Times New Roman" panose="02020603050405020304" pitchFamily="18" charset="0"/>
                <a:cs typeface="Times New Roman" panose="02020603050405020304" pitchFamily="18" charset="0"/>
              </a:rPr>
              <a:t>]);</a:t>
            </a:r>
          </a:p>
          <a:p>
            <a:pPr marL="0" indent="0">
              <a:buNone/>
            </a:pPr>
            <a:r>
              <a:rPr lang="en-IN" sz="2600" dirty="0">
                <a:latin typeface="Times New Roman" panose="02020603050405020304" pitchFamily="18" charset="0"/>
                <a:cs typeface="Times New Roman" panose="02020603050405020304" pitchFamily="18" charset="0"/>
              </a:rPr>
              <a:t>}</a:t>
            </a:r>
          </a:p>
          <a:p>
            <a:pPr marL="0" indent="0">
              <a:buNone/>
            </a:pPr>
            <a:r>
              <a:rPr lang="en-IN" sz="2600" dirty="0">
                <a:latin typeface="Times New Roman" panose="02020603050405020304" pitchFamily="18" charset="0"/>
                <a:cs typeface="Times New Roman" panose="02020603050405020304" pitchFamily="18" charset="0"/>
              </a:rPr>
              <a:t>int main()</a:t>
            </a:r>
          </a:p>
          <a:p>
            <a:pPr marL="0" indent="0">
              <a:buNone/>
            </a:pPr>
            <a:r>
              <a:rPr lang="en-IN" sz="2600" dirty="0">
                <a:latin typeface="Times New Roman" panose="02020603050405020304" pitchFamily="18" charset="0"/>
                <a:cs typeface="Times New Roman" panose="02020603050405020304" pitchFamily="18" charset="0"/>
              </a:rPr>
              <a:t>{</a:t>
            </a:r>
          </a:p>
          <a:p>
            <a:pPr marL="0" indent="0">
              <a:buNone/>
            </a:pPr>
            <a:r>
              <a:rPr lang="en-IN" sz="2600" dirty="0">
                <a:latin typeface="Times New Roman" panose="02020603050405020304" pitchFamily="18" charset="0"/>
                <a:cs typeface="Times New Roman" panose="02020603050405020304" pitchFamily="18" charset="0"/>
              </a:rPr>
              <a:t>int a[5],</a:t>
            </a:r>
            <a:r>
              <a:rPr lang="en-IN" sz="2600" dirty="0" err="1">
                <a:latin typeface="Times New Roman" panose="02020603050405020304" pitchFamily="18" charset="0"/>
                <a:cs typeface="Times New Roman" panose="02020603050405020304" pitchFamily="18" charset="0"/>
              </a:rPr>
              <a:t>i</a:t>
            </a:r>
            <a:r>
              <a:rPr lang="en-IN" sz="2600" dirty="0">
                <a:latin typeface="Times New Roman" panose="02020603050405020304" pitchFamily="18" charset="0"/>
                <a:cs typeface="Times New Roman" panose="02020603050405020304" pitchFamily="18" charset="0"/>
              </a:rPr>
              <a:t>;</a:t>
            </a:r>
          </a:p>
          <a:p>
            <a:pPr marL="0" indent="0">
              <a:buNone/>
            </a:pPr>
            <a:r>
              <a:rPr lang="en-IN" sz="2600" dirty="0" err="1">
                <a:latin typeface="Times New Roman" panose="02020603050405020304" pitchFamily="18" charset="0"/>
                <a:cs typeface="Times New Roman" panose="02020603050405020304" pitchFamily="18" charset="0"/>
              </a:rPr>
              <a:t>printf</a:t>
            </a:r>
            <a:r>
              <a:rPr lang="en-IN" sz="2600" dirty="0">
                <a:latin typeface="Times New Roman" panose="02020603050405020304" pitchFamily="18" charset="0"/>
                <a:cs typeface="Times New Roman" panose="02020603050405020304" pitchFamily="18" charset="0"/>
              </a:rPr>
              <a:t>("enter array elements\n");</a:t>
            </a:r>
          </a:p>
          <a:p>
            <a:pPr marL="0" indent="0">
              <a:buNone/>
            </a:pPr>
            <a:r>
              <a:rPr lang="en-IN" sz="2600" dirty="0">
                <a:latin typeface="Times New Roman" panose="02020603050405020304" pitchFamily="18" charset="0"/>
                <a:cs typeface="Times New Roman" panose="02020603050405020304" pitchFamily="18" charset="0"/>
              </a:rPr>
              <a:t>for(</a:t>
            </a:r>
            <a:r>
              <a:rPr lang="en-IN" sz="2600" dirty="0" err="1">
                <a:latin typeface="Times New Roman" panose="02020603050405020304" pitchFamily="18" charset="0"/>
                <a:cs typeface="Times New Roman" panose="02020603050405020304" pitchFamily="18" charset="0"/>
              </a:rPr>
              <a:t>i</a:t>
            </a:r>
            <a:r>
              <a:rPr lang="en-IN" sz="2600" dirty="0">
                <a:latin typeface="Times New Roman" panose="02020603050405020304" pitchFamily="18" charset="0"/>
                <a:cs typeface="Times New Roman" panose="02020603050405020304" pitchFamily="18" charset="0"/>
              </a:rPr>
              <a:t>=0;i&lt;5;i++)</a:t>
            </a:r>
          </a:p>
          <a:p>
            <a:pPr marL="0" indent="0">
              <a:buNone/>
            </a:pPr>
            <a:r>
              <a:rPr lang="en-IN" sz="2600" dirty="0" err="1">
                <a:latin typeface="Times New Roman" panose="02020603050405020304" pitchFamily="18" charset="0"/>
                <a:cs typeface="Times New Roman" panose="02020603050405020304" pitchFamily="18" charset="0"/>
              </a:rPr>
              <a:t>scanf</a:t>
            </a:r>
            <a:r>
              <a:rPr lang="en-IN" sz="2600" dirty="0">
                <a:latin typeface="Times New Roman" panose="02020603050405020304" pitchFamily="18" charset="0"/>
                <a:cs typeface="Times New Roman" panose="02020603050405020304" pitchFamily="18" charset="0"/>
              </a:rPr>
              <a:t>("%</a:t>
            </a:r>
            <a:r>
              <a:rPr lang="en-IN" sz="2600" dirty="0" err="1">
                <a:latin typeface="Times New Roman" panose="02020603050405020304" pitchFamily="18" charset="0"/>
                <a:cs typeface="Times New Roman" panose="02020603050405020304" pitchFamily="18" charset="0"/>
              </a:rPr>
              <a:t>d",&amp;a</a:t>
            </a:r>
            <a:r>
              <a:rPr lang="en-IN" sz="2600" dirty="0">
                <a:latin typeface="Times New Roman" panose="02020603050405020304" pitchFamily="18" charset="0"/>
                <a:cs typeface="Times New Roman" panose="02020603050405020304" pitchFamily="18" charset="0"/>
              </a:rPr>
              <a:t>[</a:t>
            </a:r>
            <a:r>
              <a:rPr lang="en-IN" sz="2600" dirty="0" err="1">
                <a:latin typeface="Times New Roman" panose="02020603050405020304" pitchFamily="18" charset="0"/>
                <a:cs typeface="Times New Roman" panose="02020603050405020304" pitchFamily="18" charset="0"/>
              </a:rPr>
              <a:t>i</a:t>
            </a:r>
            <a:r>
              <a:rPr lang="en-IN" sz="2600" dirty="0">
                <a:latin typeface="Times New Roman" panose="02020603050405020304" pitchFamily="18" charset="0"/>
                <a:cs typeface="Times New Roman" panose="02020603050405020304" pitchFamily="18" charset="0"/>
              </a:rPr>
              <a:t>]);</a:t>
            </a:r>
          </a:p>
          <a:p>
            <a:pPr marL="0" indent="0">
              <a:buNone/>
            </a:pPr>
            <a:r>
              <a:rPr lang="en-IN" sz="2600" dirty="0">
                <a:latin typeface="Times New Roman" panose="02020603050405020304" pitchFamily="18" charset="0"/>
                <a:cs typeface="Times New Roman" panose="02020603050405020304" pitchFamily="18" charset="0"/>
              </a:rPr>
              <a:t>selection(a);</a:t>
            </a:r>
          </a:p>
          <a:p>
            <a:pPr marL="0" indent="0">
              <a:buNone/>
            </a:pPr>
            <a:r>
              <a:rPr lang="en-IN" sz="2600" dirty="0">
                <a:latin typeface="Times New Roman" panose="02020603050405020304" pitchFamily="18" charset="0"/>
                <a:cs typeface="Times New Roman" panose="02020603050405020304" pitchFamily="18" charset="0"/>
              </a:rPr>
              <a:t>return 0;</a:t>
            </a:r>
          </a:p>
          <a:p>
            <a:pPr marL="0" indent="0">
              <a:buNone/>
            </a:pPr>
            <a:r>
              <a:rPr lang="en-IN" sz="26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12413158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0E2C3-07DD-47E0-8F87-9946B633FCA5}"/>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66A5F429-41BF-49D4-913C-DF78724EE846}"/>
              </a:ext>
            </a:extLst>
          </p:cNvPr>
          <p:cNvSpPr>
            <a:spLocks noGrp="1"/>
          </p:cNvSpPr>
          <p:nvPr>
            <p:ph idx="1"/>
          </p:nvPr>
        </p:nvSpPr>
        <p:spPr>
          <a:xfrm>
            <a:off x="1371600" y="1843790"/>
            <a:ext cx="9601200" cy="4023610"/>
          </a:xfrm>
        </p:spPr>
        <p:txBody>
          <a:bodyPr/>
          <a:lstStyle/>
          <a:p>
            <a:r>
              <a:rPr lang="en-IN" sz="3200" dirty="0">
                <a:latin typeface="Times New Roman" panose="02020603050405020304" pitchFamily="18" charset="0"/>
                <a:cs typeface="Times New Roman" panose="02020603050405020304" pitchFamily="18" charset="0"/>
              </a:rPr>
              <a:t>Referred anchor notes .</a:t>
            </a:r>
          </a:p>
          <a:p>
            <a:r>
              <a:rPr lang="en-IN" sz="3200" dirty="0">
                <a:latin typeface="Times New Roman" panose="02020603050405020304" pitchFamily="18" charset="0"/>
                <a:cs typeface="Times New Roman" panose="02020603050405020304" pitchFamily="18" charset="0"/>
              </a:rPr>
              <a:t>Added points which I gone through online session of </a:t>
            </a:r>
            <a:r>
              <a:rPr lang="en-IN" sz="3200" dirty="0" err="1">
                <a:latin typeface="Times New Roman" panose="02020603050405020304" pitchFamily="18" charset="0"/>
                <a:cs typeface="Times New Roman" panose="02020603050405020304" pitchFamily="18" charset="0"/>
              </a:rPr>
              <a:t>Shylaja</a:t>
            </a:r>
            <a:r>
              <a:rPr lang="en-IN" sz="3200" dirty="0">
                <a:latin typeface="Times New Roman" panose="02020603050405020304" pitchFamily="18" charset="0"/>
                <a:cs typeface="Times New Roman" panose="02020603050405020304" pitchFamily="18" charset="0"/>
              </a:rPr>
              <a:t> mam class</a:t>
            </a:r>
          </a:p>
          <a:p>
            <a:r>
              <a:rPr lang="en-IN" sz="3200" dirty="0">
                <a:latin typeface="Times New Roman" panose="02020603050405020304" pitchFamily="18" charset="0"/>
                <a:cs typeface="Times New Roman" panose="02020603050405020304" pitchFamily="18" charset="0"/>
              </a:rPr>
              <a:t>Geeks for Geeks</a:t>
            </a:r>
          </a:p>
          <a:p>
            <a:r>
              <a:rPr lang="en-IN" sz="3200" dirty="0">
                <a:latin typeface="Times New Roman" panose="02020603050405020304" pitchFamily="18" charset="0"/>
                <a:cs typeface="Times New Roman" panose="02020603050405020304" pitchFamily="18" charset="0"/>
              </a:rPr>
              <a:t>W3schools</a:t>
            </a:r>
          </a:p>
          <a:p>
            <a:endParaRPr lang="en-IN" dirty="0"/>
          </a:p>
        </p:txBody>
      </p:sp>
    </p:spTree>
    <p:extLst>
      <p:ext uri="{BB962C8B-B14F-4D97-AF65-F5344CB8AC3E}">
        <p14:creationId xmlns:p14="http://schemas.microsoft.com/office/powerpoint/2010/main" val="3203345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EBF15-BD8C-4EDF-957B-EC0CED5B1E72}"/>
              </a:ext>
            </a:extLst>
          </p:cNvPr>
          <p:cNvSpPr>
            <a:spLocks noGrp="1"/>
          </p:cNvSpPr>
          <p:nvPr>
            <p:ph type="title"/>
          </p:nvPr>
        </p:nvSpPr>
        <p:spPr/>
        <p:txBody>
          <a:bodyPr/>
          <a:lstStyle/>
          <a:p>
            <a:r>
              <a:rPr lang="en-IN" b="1" u="sng" dirty="0"/>
              <a:t>Types of Files</a:t>
            </a:r>
            <a:br>
              <a:rPr lang="en-IN" dirty="0"/>
            </a:br>
            <a:endParaRPr lang="en-IN" dirty="0"/>
          </a:p>
        </p:txBody>
      </p:sp>
      <p:sp>
        <p:nvSpPr>
          <p:cNvPr id="3" name="Content Placeholder 2">
            <a:extLst>
              <a:ext uri="{FF2B5EF4-FFF2-40B4-BE49-F238E27FC236}">
                <a16:creationId xmlns:a16="http://schemas.microsoft.com/office/drawing/2014/main" id="{0654A3A2-FDD9-4CA8-93EB-D4D553509DCB}"/>
              </a:ext>
            </a:extLst>
          </p:cNvPr>
          <p:cNvSpPr>
            <a:spLocks noGrp="1"/>
          </p:cNvSpPr>
          <p:nvPr>
            <p:ph idx="1"/>
          </p:nvPr>
        </p:nvSpPr>
        <p:spPr>
          <a:xfrm>
            <a:off x="1371600" y="2308484"/>
            <a:ext cx="10140846" cy="3558915"/>
          </a:xfrm>
        </p:spPr>
        <p:txBody>
          <a:bodyPr>
            <a:normAutofit fontScale="92500"/>
          </a:bodyPr>
          <a:lstStyle/>
          <a:p>
            <a:pPr algn="just"/>
            <a:r>
              <a:rPr lang="en-US" sz="3200" dirty="0">
                <a:latin typeface="Times New Roman" panose="02020603050405020304" pitchFamily="18" charset="0"/>
                <a:cs typeface="Times New Roman" panose="02020603050405020304" pitchFamily="18" charset="0"/>
              </a:rPr>
              <a:t>Text Files</a:t>
            </a:r>
          </a:p>
          <a:p>
            <a:pPr algn="just"/>
            <a:r>
              <a:rPr lang="en-US" sz="3200" dirty="0">
                <a:latin typeface="Times New Roman" panose="02020603050405020304" pitchFamily="18" charset="0"/>
                <a:cs typeface="Times New Roman" panose="02020603050405020304" pitchFamily="18" charset="0"/>
              </a:rPr>
              <a:t>Binary Files</a:t>
            </a:r>
          </a:p>
          <a:p>
            <a:pPr algn="just"/>
            <a:r>
              <a:rPr lang="en-US" sz="3200" dirty="0">
                <a:latin typeface="Times New Roman" panose="02020603050405020304" pitchFamily="18" charset="0"/>
                <a:cs typeface="Times New Roman" panose="02020603050405020304" pitchFamily="18" charset="0"/>
              </a:rPr>
              <a:t>Text Files: Text files are the normal .txt files. We can easily create text files using any simple text editors such as Notepad.</a:t>
            </a:r>
          </a:p>
          <a:p>
            <a:pPr algn="just"/>
            <a:r>
              <a:rPr lang="en-US" sz="3200" dirty="0">
                <a:latin typeface="Times New Roman" panose="02020603050405020304" pitchFamily="18" charset="0"/>
                <a:cs typeface="Times New Roman" panose="02020603050405020304" pitchFamily="18" charset="0"/>
              </a:rPr>
              <a:t>Binary Files: Binary files are the .bin files in your computer. In these files data is stored in binary form i.e. 0’s and 1’s .</a:t>
            </a:r>
          </a:p>
          <a:p>
            <a:endParaRPr lang="en-IN" dirty="0"/>
          </a:p>
        </p:txBody>
      </p:sp>
    </p:spTree>
    <p:extLst>
      <p:ext uri="{BB962C8B-B14F-4D97-AF65-F5344CB8AC3E}">
        <p14:creationId xmlns:p14="http://schemas.microsoft.com/office/powerpoint/2010/main" val="4103862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9E82E-03F5-4409-84AB-2C307861817E}"/>
              </a:ext>
            </a:extLst>
          </p:cNvPr>
          <p:cNvSpPr>
            <a:spLocks noGrp="1"/>
          </p:cNvSpPr>
          <p:nvPr>
            <p:ph type="title"/>
          </p:nvPr>
        </p:nvSpPr>
        <p:spPr/>
        <p:txBody>
          <a:bodyPr/>
          <a:lstStyle/>
          <a:p>
            <a:r>
              <a:rPr lang="en-IN" u="sng" dirty="0">
                <a:latin typeface="Times New Roman" panose="02020603050405020304" pitchFamily="18" charset="0"/>
                <a:cs typeface="Times New Roman" panose="02020603050405020304" pitchFamily="18" charset="0"/>
              </a:rPr>
              <a:t>File Operations:</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9893C6-7FAC-42BE-B18B-9FA47D73B4E0}"/>
              </a:ext>
            </a:extLst>
          </p:cNvPr>
          <p:cNvSpPr>
            <a:spLocks noGrp="1"/>
          </p:cNvSpPr>
          <p:nvPr>
            <p:ph idx="1"/>
          </p:nvPr>
        </p:nvSpPr>
        <p:spPr/>
        <p:txBody>
          <a:bodyPr>
            <a:normAutofit/>
          </a:bodyPr>
          <a:lstStyle/>
          <a:p>
            <a:pPr algn="just">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Creating a new file</a:t>
            </a:r>
          </a:p>
          <a:p>
            <a:pPr algn="just">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Opening an existing file</a:t>
            </a:r>
          </a:p>
          <a:p>
            <a:pPr algn="just">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Reading from and writing information into file</a:t>
            </a:r>
          </a:p>
          <a:p>
            <a:pPr algn="just">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Moving to a specific location in a file</a:t>
            </a:r>
          </a:p>
          <a:p>
            <a:pPr algn="just">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Closing a file</a:t>
            </a:r>
          </a:p>
          <a:p>
            <a:endParaRPr lang="en-IN" dirty="0"/>
          </a:p>
        </p:txBody>
      </p:sp>
    </p:spTree>
    <p:extLst>
      <p:ext uri="{BB962C8B-B14F-4D97-AF65-F5344CB8AC3E}">
        <p14:creationId xmlns:p14="http://schemas.microsoft.com/office/powerpoint/2010/main" val="2919902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460C0-3EA3-4C8B-9C0E-71D583A964A4}"/>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Steps for Processing a file</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8C3CAB2-446C-4B43-B382-10D3218EA6FA}"/>
              </a:ext>
            </a:extLst>
          </p:cNvPr>
          <p:cNvSpPr>
            <a:spLocks noGrp="1"/>
          </p:cNvSpPr>
          <p:nvPr>
            <p:ph idx="1"/>
          </p:nvPr>
        </p:nvSpPr>
        <p:spPr/>
        <p:txBody>
          <a:bodyPr/>
          <a:lstStyle/>
          <a:p>
            <a:pPr lvl="0" algn="just"/>
            <a:r>
              <a:rPr lang="en-IN" sz="2800" dirty="0">
                <a:latin typeface="Times New Roman" panose="02020603050405020304" pitchFamily="18" charset="0"/>
                <a:cs typeface="Times New Roman" panose="02020603050405020304" pitchFamily="18" charset="0"/>
              </a:rPr>
              <a:t>Declaring a file pointer variable which is of FILE datatype. FILE  is a structure which is defined in </a:t>
            </a:r>
            <a:r>
              <a:rPr lang="en-IN" sz="2800" dirty="0" err="1">
                <a:latin typeface="Times New Roman" panose="02020603050405020304" pitchFamily="18" charset="0"/>
                <a:cs typeface="Times New Roman" panose="02020603050405020304" pitchFamily="18" charset="0"/>
              </a:rPr>
              <a:t>stdio.h</a:t>
            </a:r>
            <a:endParaRPr lang="en-IN" sz="2800" dirty="0">
              <a:latin typeface="Times New Roman" panose="02020603050405020304" pitchFamily="18" charset="0"/>
              <a:cs typeface="Times New Roman" panose="02020603050405020304" pitchFamily="18" charset="0"/>
            </a:endParaRPr>
          </a:p>
          <a:p>
            <a:pPr lvl="0" algn="just"/>
            <a:r>
              <a:rPr lang="en-IN" sz="2800" dirty="0">
                <a:latin typeface="Times New Roman" panose="02020603050405020304" pitchFamily="18" charset="0"/>
                <a:cs typeface="Times New Roman" panose="02020603050405020304" pitchFamily="18" charset="0"/>
              </a:rPr>
              <a:t>After declaring file pointer using that pointer  opening a file.</a:t>
            </a:r>
          </a:p>
          <a:p>
            <a:pPr lvl="0" algn="just"/>
            <a:r>
              <a:rPr lang="en-IN" sz="2800" dirty="0">
                <a:latin typeface="Times New Roman" panose="02020603050405020304" pitchFamily="18" charset="0"/>
                <a:cs typeface="Times New Roman" panose="02020603050405020304" pitchFamily="18" charset="0"/>
              </a:rPr>
              <a:t>Pointer holds the address of the first character in a file.</a:t>
            </a:r>
          </a:p>
          <a:p>
            <a:pPr lvl="0" algn="just"/>
            <a:r>
              <a:rPr lang="en-IN" sz="2800" dirty="0">
                <a:latin typeface="Times New Roman" panose="02020603050405020304" pitchFamily="18" charset="0"/>
                <a:cs typeface="Times New Roman" panose="02020603050405020304" pitchFamily="18" charset="0"/>
              </a:rPr>
              <a:t>After opening file required operation can be performed</a:t>
            </a:r>
          </a:p>
          <a:p>
            <a:pPr lvl="0" algn="just"/>
            <a:r>
              <a:rPr lang="en-IN" sz="2800" dirty="0">
                <a:latin typeface="Times New Roman" panose="02020603050405020304" pitchFamily="18" charset="0"/>
                <a:cs typeface="Times New Roman" panose="02020603050405020304" pitchFamily="18" charset="0"/>
              </a:rPr>
              <a:t>Closing the file using </a:t>
            </a:r>
            <a:r>
              <a:rPr lang="en-IN" sz="2800" dirty="0" err="1">
                <a:latin typeface="Times New Roman" panose="02020603050405020304" pitchFamily="18" charset="0"/>
                <a:cs typeface="Times New Roman" panose="02020603050405020304" pitchFamily="18" charset="0"/>
              </a:rPr>
              <a:t>fclose</a:t>
            </a:r>
            <a:r>
              <a:rPr lang="en-IN" sz="2800" dirty="0">
                <a:latin typeface="Times New Roman" panose="02020603050405020304" pitchFamily="18" charset="0"/>
                <a:cs typeface="Times New Roman" panose="02020603050405020304" pitchFamily="18" charset="0"/>
              </a:rPr>
              <a:t>() function.</a:t>
            </a:r>
          </a:p>
          <a:p>
            <a:endParaRPr lang="en-IN" dirty="0"/>
          </a:p>
        </p:txBody>
      </p:sp>
    </p:spTree>
    <p:extLst>
      <p:ext uri="{BB962C8B-B14F-4D97-AF65-F5344CB8AC3E}">
        <p14:creationId xmlns:p14="http://schemas.microsoft.com/office/powerpoint/2010/main" val="923635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8F43A-B044-4DEB-89DB-737D4BC9FEC9}"/>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Creating a New file-</a:t>
            </a:r>
            <a:r>
              <a:rPr lang="en-US" b="1" u="sng" dirty="0" err="1">
                <a:latin typeface="Times New Roman" panose="02020603050405020304" pitchFamily="18" charset="0"/>
                <a:cs typeface="Times New Roman" panose="02020603050405020304" pitchFamily="18" charset="0"/>
              </a:rPr>
              <a:t>fope</a:t>
            </a:r>
            <a:r>
              <a:rPr lang="en-US" b="1" u="sng" dirty="0">
                <a:latin typeface="Times New Roman" panose="02020603050405020304" pitchFamily="18" charset="0"/>
                <a:cs typeface="Times New Roman" panose="02020603050405020304" pitchFamily="18" charset="0"/>
              </a:rPr>
              <a:t>()</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52D47E-CDDC-4625-B78C-0C82BFDFDCE8}"/>
              </a:ext>
            </a:extLst>
          </p:cNvPr>
          <p:cNvSpPr>
            <a:spLocks noGrp="1"/>
          </p:cNvSpPr>
          <p:nvPr>
            <p:ph idx="1"/>
          </p:nvPr>
        </p:nvSpPr>
        <p:spPr>
          <a:xfrm>
            <a:off x="1371599" y="1828800"/>
            <a:ext cx="10425660" cy="4038600"/>
          </a:xfrm>
        </p:spPr>
        <p:txBody>
          <a:bodyPr/>
          <a:lstStyle/>
          <a:p>
            <a:pPr lvl="0" algn="just"/>
            <a:r>
              <a:rPr lang="en-IN" sz="3200" dirty="0">
                <a:latin typeface="Times New Roman" panose="02020603050405020304" pitchFamily="18" charset="0"/>
                <a:cs typeface="Times New Roman" panose="02020603050405020304" pitchFamily="18" charset="0"/>
              </a:rPr>
              <a:t>One way to open a file is by calling the </a:t>
            </a:r>
            <a:r>
              <a:rPr lang="en-IN" sz="3200" dirty="0" err="1">
                <a:latin typeface="Times New Roman" panose="02020603050405020304" pitchFamily="18" charset="0"/>
                <a:cs typeface="Times New Roman" panose="02020603050405020304" pitchFamily="18" charset="0"/>
              </a:rPr>
              <a:t>fopen</a:t>
            </a:r>
            <a:r>
              <a:rPr lang="en-IN" sz="3200" dirty="0">
                <a:latin typeface="Times New Roman" panose="02020603050405020304" pitchFamily="18" charset="0"/>
                <a:cs typeface="Times New Roman" panose="02020603050405020304" pitchFamily="18" charset="0"/>
              </a:rPr>
              <a:t>() function that </a:t>
            </a:r>
            <a:r>
              <a:rPr lang="en-IN" sz="3200" b="1" dirty="0">
                <a:latin typeface="Times New Roman" panose="02020603050405020304" pitchFamily="18" charset="0"/>
                <a:cs typeface="Times New Roman" panose="02020603050405020304" pitchFamily="18" charset="0"/>
              </a:rPr>
              <a:t>returns the file pointer.</a:t>
            </a:r>
            <a:endParaRPr lang="en-IN" sz="3200" dirty="0">
              <a:latin typeface="Times New Roman" panose="02020603050405020304" pitchFamily="18" charset="0"/>
              <a:cs typeface="Times New Roman" panose="02020603050405020304" pitchFamily="18" charset="0"/>
            </a:endParaRPr>
          </a:p>
          <a:p>
            <a:pPr lvl="0" algn="just"/>
            <a:r>
              <a:rPr lang="en-IN" sz="3200" dirty="0" err="1">
                <a:latin typeface="Times New Roman" panose="02020603050405020304" pitchFamily="18" charset="0"/>
                <a:cs typeface="Times New Roman" panose="02020603050405020304" pitchFamily="18" charset="0"/>
              </a:rPr>
              <a:t>fopen</a:t>
            </a:r>
            <a:r>
              <a:rPr lang="en-IN" sz="3200" dirty="0">
                <a:latin typeface="Times New Roman" panose="02020603050405020304" pitchFamily="18" charset="0"/>
                <a:cs typeface="Times New Roman" panose="02020603050405020304" pitchFamily="18" charset="0"/>
              </a:rPr>
              <a:t>() function used to open an existing file or create a new file if file is not existing</a:t>
            </a:r>
          </a:p>
          <a:p>
            <a:pPr lvl="0" algn="just"/>
            <a:r>
              <a:rPr lang="en-IN" sz="3200" dirty="0" err="1">
                <a:latin typeface="Times New Roman" panose="02020603050405020304" pitchFamily="18" charset="0"/>
                <a:cs typeface="Times New Roman" panose="02020603050405020304" pitchFamily="18" charset="0"/>
              </a:rPr>
              <a:t>fopen</a:t>
            </a:r>
            <a:r>
              <a:rPr lang="en-IN" sz="3200" dirty="0">
                <a:latin typeface="Times New Roman" panose="02020603050405020304" pitchFamily="18" charset="0"/>
                <a:cs typeface="Times New Roman" panose="02020603050405020304" pitchFamily="18" charset="0"/>
              </a:rPr>
              <a:t>() function used with required access modes.</a:t>
            </a:r>
          </a:p>
          <a:p>
            <a:pPr marL="0" indent="0">
              <a:buNone/>
            </a:pPr>
            <a:endParaRPr lang="en-US" sz="36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501672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F4AF0-76E8-4158-BC7F-308000C12AC5}"/>
              </a:ext>
            </a:extLst>
          </p:cNvPr>
          <p:cNvSpPr>
            <a:spLocks noGrp="1"/>
          </p:cNvSpPr>
          <p:nvPr>
            <p:ph type="title"/>
          </p:nvPr>
        </p:nvSpPr>
        <p:spPr/>
        <p:txBody>
          <a:bodyPr/>
          <a:lstStyle/>
          <a:p>
            <a:r>
              <a:rPr lang="en-IN" b="1" u="sng" dirty="0"/>
              <a:t>File can be opened in different modes</a:t>
            </a:r>
            <a:r>
              <a:rPr lang="en-IN" dirty="0"/>
              <a:t>.</a:t>
            </a:r>
            <a:br>
              <a:rPr lang="en-IN" dirty="0"/>
            </a:br>
            <a:endParaRPr lang="en-IN" dirty="0"/>
          </a:p>
        </p:txBody>
      </p:sp>
      <p:sp>
        <p:nvSpPr>
          <p:cNvPr id="3" name="Content Placeholder 2">
            <a:extLst>
              <a:ext uri="{FF2B5EF4-FFF2-40B4-BE49-F238E27FC236}">
                <a16:creationId xmlns:a16="http://schemas.microsoft.com/office/drawing/2014/main" id="{B08A7113-F0DF-4D59-8396-ED1BFEDD1393}"/>
              </a:ext>
            </a:extLst>
          </p:cNvPr>
          <p:cNvSpPr>
            <a:spLocks noGrp="1"/>
          </p:cNvSpPr>
          <p:nvPr>
            <p:ph idx="1"/>
          </p:nvPr>
        </p:nvSpPr>
        <p:spPr>
          <a:xfrm>
            <a:off x="1371600" y="1693889"/>
            <a:ext cx="9601200" cy="4886793"/>
          </a:xfrm>
        </p:spPr>
        <p:txBody>
          <a:bodyPr>
            <a:normAutofit/>
          </a:bodyPr>
          <a:lstStyle/>
          <a:p>
            <a:pPr algn="just"/>
            <a:r>
              <a:rPr lang="en-US" sz="2400" dirty="0">
                <a:latin typeface="Times New Roman" panose="02020603050405020304" pitchFamily="18" charset="0"/>
                <a:cs typeface="Times New Roman" panose="02020603050405020304" pitchFamily="18" charset="0"/>
              </a:rPr>
              <a:t>"r" Opens a file for reading. The file must exist.</a:t>
            </a:r>
          </a:p>
          <a:p>
            <a:pPr algn="just"/>
            <a:r>
              <a:rPr lang="en-US" sz="2400" dirty="0">
                <a:latin typeface="Times New Roman" panose="02020603050405020304" pitchFamily="18" charset="0"/>
                <a:cs typeface="Times New Roman" panose="02020603050405020304" pitchFamily="18" charset="0"/>
              </a:rPr>
              <a:t>"w" Creates an empty file for writing. If a file with the same name already exists, its content is erased and the file is considered as a new empty file.</a:t>
            </a:r>
          </a:p>
          <a:p>
            <a:pPr algn="just"/>
            <a:r>
              <a:rPr lang="en-US" sz="2400" dirty="0">
                <a:latin typeface="Times New Roman" panose="02020603050405020304" pitchFamily="18" charset="0"/>
                <a:cs typeface="Times New Roman" panose="02020603050405020304" pitchFamily="18" charset="0"/>
              </a:rPr>
              <a:t>"a" Appends to a file. Append data always at the end of the file. The file is created if it does not exist.</a:t>
            </a:r>
          </a:p>
          <a:p>
            <a:pPr algn="just"/>
            <a:r>
              <a:rPr lang="en-US" sz="2400" dirty="0">
                <a:latin typeface="Times New Roman" panose="02020603050405020304" pitchFamily="18" charset="0"/>
                <a:cs typeface="Times New Roman" panose="02020603050405020304" pitchFamily="18" charset="0"/>
              </a:rPr>
              <a:t>"r+" Opens a file for both reading and writing. The file must exist.</a:t>
            </a:r>
          </a:p>
          <a:p>
            <a:pPr algn="just"/>
            <a:r>
              <a:rPr lang="en-US" sz="2400" dirty="0">
                <a:latin typeface="Times New Roman" panose="02020603050405020304" pitchFamily="18" charset="0"/>
                <a:cs typeface="Times New Roman" panose="02020603050405020304" pitchFamily="18" charset="0"/>
              </a:rPr>
              <a:t>"w+" Creates an empty file for both reading and writing.</a:t>
            </a:r>
          </a:p>
          <a:p>
            <a:pPr algn="just"/>
            <a:r>
              <a:rPr lang="en-US" sz="2400" dirty="0">
                <a:latin typeface="Times New Roman" panose="02020603050405020304" pitchFamily="18" charset="0"/>
                <a:cs typeface="Times New Roman" panose="02020603050405020304" pitchFamily="18" charset="0"/>
              </a:rPr>
              <a:t>"a+" Opens a file for appending and reading. Append data always at the end of the file.</a:t>
            </a:r>
          </a:p>
          <a:p>
            <a:pPr marL="0" indent="0">
              <a:buNone/>
            </a:pPr>
            <a:endParaRPr lang="en-US" sz="2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2774680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202</TotalTime>
  <Words>3604</Words>
  <Application>Microsoft Office PowerPoint</Application>
  <PresentationFormat>Widescreen</PresentationFormat>
  <Paragraphs>422</Paragraphs>
  <Slides>49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Calibri</vt:lpstr>
      <vt:lpstr>Franklin Gothic Book</vt:lpstr>
      <vt:lpstr>Times New Roman</vt:lpstr>
      <vt:lpstr>Wingdings</vt:lpstr>
      <vt:lpstr>Crop</vt:lpstr>
      <vt:lpstr>Unit 4</vt:lpstr>
      <vt:lpstr>                             FILES </vt:lpstr>
      <vt:lpstr>Why we need files? </vt:lpstr>
      <vt:lpstr>Example: </vt:lpstr>
      <vt:lpstr>Types of Files </vt:lpstr>
      <vt:lpstr>File Operations: </vt:lpstr>
      <vt:lpstr>Steps for Processing a file</vt:lpstr>
      <vt:lpstr>Creating a New file-fope()</vt:lpstr>
      <vt:lpstr>File can be opened in different modes. </vt:lpstr>
      <vt:lpstr>Cont..</vt:lpstr>
      <vt:lpstr>PowerPoint Presentation</vt:lpstr>
      <vt:lpstr>PowerPoint Presentation</vt:lpstr>
      <vt:lpstr>2.Writing into a File</vt:lpstr>
      <vt:lpstr>fputc() </vt:lpstr>
      <vt:lpstr>PowerPoint Presentation</vt:lpstr>
      <vt:lpstr>fputs() </vt:lpstr>
      <vt:lpstr>PowerPoint Presentation</vt:lpstr>
      <vt:lpstr>PowerPoint Presentation</vt:lpstr>
      <vt:lpstr>3. Reading a File </vt:lpstr>
      <vt:lpstr>PowerPoint Presentation</vt:lpstr>
      <vt:lpstr>fgets() </vt:lpstr>
      <vt:lpstr>PowerPoint Presentation</vt:lpstr>
      <vt:lpstr>3. Closing a File </vt:lpstr>
      <vt:lpstr>fprintf() and fscanf()</vt:lpstr>
      <vt:lpstr>PowerPoint Presentation</vt:lpstr>
      <vt:lpstr>fscanf() </vt:lpstr>
      <vt:lpstr>PowerPoint Presentation</vt:lpstr>
      <vt:lpstr>C fseek() function </vt:lpstr>
      <vt:lpstr>PowerPoint Presentation</vt:lpstr>
      <vt:lpstr>Searching </vt:lpstr>
      <vt:lpstr>PowerPoint Presentation</vt:lpstr>
      <vt:lpstr>PowerPoint Presentation</vt:lpstr>
      <vt:lpstr>BINARY SEARCH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Sorting </vt:lpstr>
      <vt:lpstr>PowerPoint Presentation</vt:lpstr>
      <vt:lpstr>PowerPoint Presentation</vt:lpstr>
      <vt:lpstr>PowerPoint Presentation</vt:lpstr>
      <vt:lpstr>PowerPoint Presentation</vt:lpstr>
      <vt:lpstr>SELECTION SORT </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dc:title>
  <dc:creator>revathigp</dc:creator>
  <cp:lastModifiedBy>revathigp</cp:lastModifiedBy>
  <cp:revision>40</cp:revision>
  <dcterms:created xsi:type="dcterms:W3CDTF">2020-04-09T13:21:13Z</dcterms:created>
  <dcterms:modified xsi:type="dcterms:W3CDTF">2020-04-12T12:16:34Z</dcterms:modified>
</cp:coreProperties>
</file>