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60" r:id="rId3"/>
    <p:sldId id="658" r:id="rId4"/>
    <p:sldId id="659" r:id="rId5"/>
    <p:sldId id="660" r:id="rId6"/>
    <p:sldId id="661" r:id="rId7"/>
    <p:sldId id="662" r:id="rId8"/>
    <p:sldId id="663" r:id="rId9"/>
    <p:sldId id="671" r:id="rId10"/>
    <p:sldId id="664" r:id="rId11"/>
    <p:sldId id="665" r:id="rId12"/>
    <p:sldId id="713" r:id="rId13"/>
    <p:sldId id="715" r:id="rId14"/>
    <p:sldId id="666" r:id="rId15"/>
    <p:sldId id="667" r:id="rId16"/>
    <p:sldId id="668" r:id="rId17"/>
    <p:sldId id="669" r:id="rId18"/>
    <p:sldId id="672" r:id="rId19"/>
    <p:sldId id="673" r:id="rId20"/>
    <p:sldId id="674" r:id="rId21"/>
    <p:sldId id="694" r:id="rId22"/>
    <p:sldId id="675" r:id="rId23"/>
    <p:sldId id="676" r:id="rId24"/>
    <p:sldId id="677" r:id="rId25"/>
    <p:sldId id="701" r:id="rId26"/>
    <p:sldId id="704" r:id="rId27"/>
    <p:sldId id="726" r:id="rId28"/>
    <p:sldId id="727" r:id="rId29"/>
    <p:sldId id="716" r:id="rId30"/>
    <p:sldId id="717" r:id="rId31"/>
    <p:sldId id="718" r:id="rId32"/>
    <p:sldId id="719" r:id="rId33"/>
    <p:sldId id="720" r:id="rId34"/>
    <p:sldId id="721" r:id="rId35"/>
    <p:sldId id="722" r:id="rId36"/>
    <p:sldId id="723"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snapVertSplitter="1" vertBarState="minimized" horzBarState="maximized">
    <p:restoredLeft sz="15620"/>
    <p:restoredTop sz="94660"/>
  </p:normalViewPr>
  <p:slideViewPr>
    <p:cSldViewPr>
      <p:cViewPr varScale="1">
        <p:scale>
          <a:sx n="73" d="100"/>
          <a:sy n="73" d="100"/>
        </p:scale>
        <p:origin x="-1932" y="-1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842"/>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1E22421-8B4B-4BE1-AB9B-CBB3E144BA25}" type="datetimeFigureOut">
              <a:rPr lang="en-US" smtClean="0"/>
              <a:pPr/>
              <a:t>3/27/2020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697CCF-D808-427D-A01F-B643DAC4C74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E22421-8B4B-4BE1-AB9B-CBB3E144BA25}" type="datetimeFigureOut">
              <a:rPr lang="en-US" smtClean="0"/>
              <a:pPr/>
              <a:t>3/27/2020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697CCF-D808-427D-A01F-B643DAC4C74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E22421-8B4B-4BE1-AB9B-CBB3E144BA25}" type="datetimeFigureOut">
              <a:rPr lang="en-US" smtClean="0"/>
              <a:pPr/>
              <a:t>3/27/2020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697CCF-D808-427D-A01F-B643DAC4C74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E22421-8B4B-4BE1-AB9B-CBB3E144BA25}" type="datetimeFigureOut">
              <a:rPr lang="en-US" smtClean="0"/>
              <a:pPr/>
              <a:t>3/27/2020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697CCF-D808-427D-A01F-B643DAC4C74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1E22421-8B4B-4BE1-AB9B-CBB3E144BA25}" type="datetimeFigureOut">
              <a:rPr lang="en-US" smtClean="0"/>
              <a:pPr/>
              <a:t>3/27/2020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697CCF-D808-427D-A01F-B643DAC4C74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1E22421-8B4B-4BE1-AB9B-CBB3E144BA25}" type="datetimeFigureOut">
              <a:rPr lang="en-US" smtClean="0"/>
              <a:pPr/>
              <a:t>3/27/2020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697CCF-D808-427D-A01F-B643DAC4C74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1E22421-8B4B-4BE1-AB9B-CBB3E144BA25}" type="datetimeFigureOut">
              <a:rPr lang="en-US" smtClean="0"/>
              <a:pPr/>
              <a:t>3/27/2020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9697CCF-D808-427D-A01F-B643DAC4C74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1E22421-8B4B-4BE1-AB9B-CBB3E144BA25}" type="datetimeFigureOut">
              <a:rPr lang="en-US" smtClean="0"/>
              <a:pPr/>
              <a:t>3/27/2020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9697CCF-D808-427D-A01F-B643DAC4C74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E22421-8B4B-4BE1-AB9B-CBB3E144BA25}" type="datetimeFigureOut">
              <a:rPr lang="en-US" smtClean="0"/>
              <a:pPr/>
              <a:t>3/27/2020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9697CCF-D808-427D-A01F-B643DAC4C74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E22421-8B4B-4BE1-AB9B-CBB3E144BA25}" type="datetimeFigureOut">
              <a:rPr lang="en-US" smtClean="0"/>
              <a:pPr/>
              <a:t>3/27/2020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697CCF-D808-427D-A01F-B643DAC4C74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E22421-8B4B-4BE1-AB9B-CBB3E144BA25}" type="datetimeFigureOut">
              <a:rPr lang="en-US" smtClean="0"/>
              <a:pPr/>
              <a:t>3/27/2020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697CCF-D808-427D-A01F-B643DAC4C74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E22421-8B4B-4BE1-AB9B-CBB3E144BA25}" type="datetimeFigureOut">
              <a:rPr lang="en-US" smtClean="0"/>
              <a:pPr/>
              <a:t>3/27/2020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697CCF-D808-427D-A01F-B643DAC4C74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hyperlink" Target="FileSize.c" TargetMode="External"/><Relationship Id="rId2" Type="http://schemas.openxmlformats.org/officeDocument/2006/relationships/hyperlink" Target="FileCopy.c" TargetMode="Externa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hyperlink" Target="MoreMimic.c" TargetMode="Externa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FileCopy_Str.c" TargetMode="Externa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FileOp_format.c" TargetMode="Externa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str_read_write.c" TargetMode="Externa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FileCopy_rw.c" TargetMode="Externa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programs/SelectionSort.c"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programs/SelectionSort.c" TargetMode="Externa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programs/BubbleSort.c" TargetMode="Externa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programs/LinearSearch.c" TargetMode="Externa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hyperlink" Target="programs/BinarySearchRecursive.c" TargetMode="External"/><Relationship Id="rId2" Type="http://schemas.openxmlformats.org/officeDocument/2006/relationships/hyperlink" Target="programs/BinarySearchIterative.c" TargetMode="Externa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CustomShape 1"/>
          <p:cNvSpPr/>
          <p:nvPr/>
        </p:nvSpPr>
        <p:spPr>
          <a:xfrm>
            <a:off x="685800" y="2514600"/>
            <a:ext cx="7770600" cy="914400"/>
          </a:xfrm>
          <a:prstGeom prst="rect">
            <a:avLst/>
          </a:prstGeom>
          <a:noFill/>
          <a:ln>
            <a:noFill/>
          </a:ln>
        </p:spPr>
        <p:txBody>
          <a:bodyPr lIns="90000" tIns="45000" rIns="90000" bIns="45000" anchor="ctr"/>
          <a:lstStyle/>
          <a:p>
            <a:pPr algn="ctr">
              <a:lnSpc>
                <a:spcPct val="100000"/>
              </a:lnSpc>
            </a:pPr>
            <a:r>
              <a:rPr lang="en-IN" sz="3600" b="1" dirty="0" smtClean="0">
                <a:solidFill>
                  <a:srgbClr val="000000"/>
                </a:solidFill>
                <a:latin typeface="Arial"/>
                <a:ea typeface="DejaVu Sans"/>
              </a:rPr>
              <a:t>Problem Solving with C</a:t>
            </a:r>
            <a:endParaRPr dirty="0"/>
          </a:p>
        </p:txBody>
      </p:sp>
      <p:sp>
        <p:nvSpPr>
          <p:cNvPr id="37" name="CustomShape 2"/>
          <p:cNvSpPr/>
          <p:nvPr/>
        </p:nvSpPr>
        <p:spPr>
          <a:xfrm>
            <a:off x="1371600" y="3886200"/>
            <a:ext cx="6399000" cy="1750680"/>
          </a:xfrm>
          <a:prstGeom prst="rect">
            <a:avLst/>
          </a:prstGeom>
          <a:noFill/>
          <a:ln>
            <a:noFill/>
          </a:ln>
        </p:spPr>
      </p:sp>
      <p:sp>
        <p:nvSpPr>
          <p:cNvPr id="41" name="CustomShape 5"/>
          <p:cNvSpPr/>
          <p:nvPr/>
        </p:nvSpPr>
        <p:spPr>
          <a:xfrm>
            <a:off x="1944000" y="4104000"/>
            <a:ext cx="5326920" cy="842040"/>
          </a:xfrm>
          <a:prstGeom prst="rect">
            <a:avLst/>
          </a:prstGeom>
          <a:noFill/>
          <a:ln>
            <a:noFill/>
          </a:ln>
        </p:spPr>
        <p:txBody>
          <a:bodyPr lIns="90000" tIns="45000" rIns="90000" bIns="45000"/>
          <a:lstStyle/>
          <a:p>
            <a:pPr algn="ctr">
              <a:lnSpc>
                <a:spcPct val="100000"/>
              </a:lnSpc>
            </a:pPr>
            <a:r>
              <a:rPr lang="en-IN" sz="1300" dirty="0">
                <a:solidFill>
                  <a:srgbClr val="000000"/>
                </a:solidFill>
                <a:latin typeface="Arial"/>
                <a:ea typeface="DejaVu Sans"/>
              </a:rPr>
              <a:t>Compiled by</a:t>
            </a:r>
            <a:endParaRPr dirty="0"/>
          </a:p>
          <a:p>
            <a:pPr algn="ctr">
              <a:lnSpc>
                <a:spcPct val="100000"/>
              </a:lnSpc>
            </a:pPr>
            <a:endParaRPr dirty="0"/>
          </a:p>
          <a:p>
            <a:pPr algn="ctr">
              <a:lnSpc>
                <a:spcPct val="100000"/>
              </a:lnSpc>
            </a:pPr>
            <a:r>
              <a:rPr lang="en-IN" sz="2200" dirty="0">
                <a:solidFill>
                  <a:srgbClr val="000000"/>
                </a:solidFill>
                <a:latin typeface="Arial"/>
                <a:ea typeface="DejaVu Sans"/>
              </a:rPr>
              <a:t>M S </a:t>
            </a:r>
            <a:r>
              <a:rPr lang="en-IN" sz="2200" dirty="0" err="1">
                <a:solidFill>
                  <a:srgbClr val="000000"/>
                </a:solidFill>
                <a:latin typeface="Arial"/>
                <a:ea typeface="DejaVu Sans"/>
              </a:rPr>
              <a:t>Anand</a:t>
            </a:r>
            <a:r>
              <a:rPr lang="en-IN" sz="2200" dirty="0">
                <a:solidFill>
                  <a:srgbClr val="000000"/>
                </a:solidFill>
                <a:latin typeface="Arial"/>
                <a:ea typeface="DejaVu Sans"/>
              </a:rPr>
              <a:t> (anandms@pes.edu)</a:t>
            </a:r>
            <a:endParaRPr dirty="0"/>
          </a:p>
        </p:txBody>
      </p:sp>
      <p:sp>
        <p:nvSpPr>
          <p:cNvPr id="42"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27-03-2020</a:t>
            </a:fld>
            <a:endParaRPr/>
          </a:p>
        </p:txBody>
      </p:sp>
      <p:sp>
        <p:nvSpPr>
          <p:cNvPr id="43" name="CustomShape 7"/>
          <p:cNvSpPr/>
          <p:nvPr/>
        </p:nvSpPr>
        <p:spPr>
          <a:xfrm>
            <a:off x="7931160" y="6192000"/>
            <a:ext cx="1220400" cy="428400"/>
          </a:xfrm>
          <a:prstGeom prst="rect">
            <a:avLst/>
          </a:prstGeom>
          <a:noFill/>
          <a:ln>
            <a:noFill/>
          </a:ln>
        </p:spPr>
      </p:sp>
      <p:sp>
        <p:nvSpPr>
          <p:cNvPr id="10" name="TextBox 9"/>
          <p:cNvSpPr txBox="1"/>
          <p:nvPr/>
        </p:nvSpPr>
        <p:spPr>
          <a:xfrm>
            <a:off x="7848600" y="6172200"/>
            <a:ext cx="838200" cy="369332"/>
          </a:xfrm>
          <a:prstGeom prst="rect">
            <a:avLst/>
          </a:prstGeom>
          <a:noFill/>
        </p:spPr>
        <p:txBody>
          <a:bodyPr wrap="square" rtlCol="0">
            <a:spAutoFit/>
          </a:bodyPr>
          <a:lstStyle/>
          <a:p>
            <a:fld id="{1E460F29-85B6-4916-A3EB-A100C93F602F}" type="slidenum">
              <a:rPr lang="en-US" smtClean="0"/>
              <a:pPr/>
              <a:t>1</a:t>
            </a:fld>
            <a:endParaRPr lang="en-US" dirty="0"/>
          </a:p>
        </p:txBody>
      </p:sp>
      <p:pic>
        <p:nvPicPr>
          <p:cNvPr id="9" name="Picture 2" descr="PES University"/>
          <p:cNvPicPr>
            <a:picLocks noChangeAspect="1" noChangeArrowheads="1"/>
          </p:cNvPicPr>
          <p:nvPr/>
        </p:nvPicPr>
        <p:blipFill>
          <a:blip r:embed="rId2"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838200"/>
            <a:ext cx="8010580" cy="5324535"/>
          </a:xfrm>
          <a:prstGeom prst="rect">
            <a:avLst/>
          </a:prstGeom>
          <a:noFill/>
        </p:spPr>
        <p:txBody>
          <a:bodyPr wrap="square" rtlCol="0">
            <a:spAutoFit/>
          </a:bodyPr>
          <a:lstStyle/>
          <a:p>
            <a:r>
              <a:rPr lang="en-IN" sz="2000" b="1" u="sng" dirty="0" smtClean="0">
                <a:latin typeface="Arial" pitchFamily="34" charset="0"/>
                <a:cs typeface="Arial" pitchFamily="34" charset="0"/>
              </a:rPr>
              <a:t>Opening a File</a:t>
            </a:r>
          </a:p>
          <a:p>
            <a:r>
              <a:rPr lang="en-IN" sz="2000" dirty="0" smtClean="0">
                <a:latin typeface="Arial" pitchFamily="34" charset="0"/>
                <a:cs typeface="Arial" pitchFamily="34" charset="0"/>
              </a:rPr>
              <a:t>You associate a specific external file name with an internal file pointer variable through a process referred to as </a:t>
            </a:r>
            <a:r>
              <a:rPr lang="en-IN" sz="2000" i="1" dirty="0" smtClean="0">
                <a:latin typeface="Arial" pitchFamily="34" charset="0"/>
                <a:cs typeface="Arial" pitchFamily="34" charset="0"/>
              </a:rPr>
              <a:t>opening a file. One way to open a file is by calling the </a:t>
            </a:r>
            <a:r>
              <a:rPr lang="en-IN" sz="2000" i="1" dirty="0" err="1" smtClean="0">
                <a:latin typeface="Arial" pitchFamily="34" charset="0"/>
                <a:cs typeface="Arial" pitchFamily="34" charset="0"/>
              </a:rPr>
              <a:t>fopen</a:t>
            </a:r>
            <a:r>
              <a:rPr lang="en-IN" sz="2000" i="1" dirty="0" smtClean="0">
                <a:latin typeface="Arial" pitchFamily="34" charset="0"/>
                <a:cs typeface="Arial" pitchFamily="34" charset="0"/>
              </a:rPr>
              <a:t>() function that returns the file pointer for a specific </a:t>
            </a:r>
            <a:r>
              <a:rPr lang="en-IN" sz="2000" dirty="0" smtClean="0">
                <a:latin typeface="Arial" pitchFamily="34" charset="0"/>
                <a:cs typeface="Arial" pitchFamily="34" charset="0"/>
              </a:rPr>
              <a:t>external file. The </a:t>
            </a:r>
            <a:r>
              <a:rPr lang="en-IN" sz="2000" dirty="0" err="1" smtClean="0">
                <a:latin typeface="Arial" pitchFamily="34" charset="0"/>
                <a:cs typeface="Arial" pitchFamily="34" charset="0"/>
              </a:rPr>
              <a:t>fopen</a:t>
            </a:r>
            <a:r>
              <a:rPr lang="en-IN" sz="2000" dirty="0" smtClean="0">
                <a:latin typeface="Arial" pitchFamily="34" charset="0"/>
                <a:cs typeface="Arial" pitchFamily="34" charset="0"/>
              </a:rPr>
              <a:t>() function is defined in </a:t>
            </a:r>
            <a:r>
              <a:rPr lang="en-IN" sz="2000" dirty="0" err="1" smtClean="0">
                <a:latin typeface="Arial" pitchFamily="34" charset="0"/>
                <a:cs typeface="Arial" pitchFamily="34" charset="0"/>
              </a:rPr>
              <a:t>stdio.h</a:t>
            </a:r>
            <a:r>
              <a:rPr lang="en-IN" sz="2000" dirty="0" smtClean="0">
                <a:latin typeface="Arial" pitchFamily="34" charset="0"/>
                <a:cs typeface="Arial" pitchFamily="34" charset="0"/>
              </a:rPr>
              <a:t>, and it has this prototype:</a:t>
            </a:r>
          </a:p>
          <a:p>
            <a:endParaRPr lang="en-IN" sz="2000" dirty="0" smtClean="0">
              <a:latin typeface="Arial" pitchFamily="34" charset="0"/>
              <a:cs typeface="Arial" pitchFamily="34" charset="0"/>
            </a:endParaRPr>
          </a:p>
          <a:p>
            <a:r>
              <a:rPr lang="en-IN" b="1" dirty="0" smtClean="0">
                <a:latin typeface="Arial" pitchFamily="34" charset="0"/>
                <a:cs typeface="Arial" pitchFamily="34" charset="0"/>
              </a:rPr>
              <a:t>FILE *</a:t>
            </a:r>
            <a:r>
              <a:rPr lang="en-IN" b="1" dirty="0" err="1" smtClean="0">
                <a:latin typeface="Arial" pitchFamily="34" charset="0"/>
                <a:cs typeface="Arial" pitchFamily="34" charset="0"/>
              </a:rPr>
              <a:t>fopen</a:t>
            </a:r>
            <a:r>
              <a:rPr lang="en-IN" b="1" dirty="0" smtClean="0">
                <a:latin typeface="Arial" pitchFamily="34" charset="0"/>
                <a:cs typeface="Arial" pitchFamily="34" charset="0"/>
              </a:rPr>
              <a:t>(const char *name, const char *mode);</a:t>
            </a:r>
          </a:p>
          <a:p>
            <a:endParaRPr lang="en-IN" sz="2000" dirty="0" smtClean="0">
              <a:latin typeface="Arial" pitchFamily="34" charset="0"/>
              <a:cs typeface="Arial" pitchFamily="34" charset="0"/>
            </a:endParaRPr>
          </a:p>
          <a:p>
            <a:r>
              <a:rPr lang="en-IN" u="sng" dirty="0" smtClean="0">
                <a:latin typeface="Arial" pitchFamily="34" charset="0"/>
                <a:cs typeface="Arial" pitchFamily="34" charset="0"/>
              </a:rPr>
              <a:t>The first argument to the function is a pointer to a string that is the name of the external file you want to process</a:t>
            </a:r>
            <a:r>
              <a:rPr lang="en-IN" dirty="0" smtClean="0">
                <a:latin typeface="Arial" pitchFamily="34" charset="0"/>
                <a:cs typeface="Arial" pitchFamily="34" charset="0"/>
              </a:rPr>
              <a:t>. You can specify the name explicitly as an argument, or you can use an array or a variable of type pointer to char that contains the address of the character string that defines the file name. You would typically obtain the file name through some external means, such as from the command line when the program is started, or you could arrange to read it in from the keyboard. Of course, you can also define a file name as a constant at the beginning of a program when the program always works with the same file.</a:t>
            </a:r>
            <a:endParaRPr lang="en-US" b="1" u="sng" dirty="0" smtClean="0">
              <a:latin typeface="Arial" pitchFamily="34" charset="0"/>
              <a:cs typeface="Arial" pitchFamily="34" charset="0"/>
            </a:endParaRPr>
          </a:p>
        </p:txBody>
      </p:sp>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27-03-2020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8" name="Picture 2" descr="PES University"/>
          <p:cNvPicPr>
            <a:picLocks noChangeAspect="1" noChangeArrowheads="1"/>
          </p:cNvPicPr>
          <p:nvPr/>
        </p:nvPicPr>
        <p:blipFill>
          <a:blip r:embed="rId2"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5" end="5"/>
                                            </p:txEl>
                                          </p:spTgt>
                                        </p:tgtEl>
                                        <p:attrNameLst>
                                          <p:attrName>style.visibility</p:attrName>
                                        </p:attrNameLst>
                                      </p:cBhvr>
                                      <p:to>
                                        <p:strVal val="visible"/>
                                      </p:to>
                                    </p:set>
                                    <p:anim calcmode="lin" valueType="num">
                                      <p:cBhvr additive="base">
                                        <p:cTn id="25"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838200"/>
            <a:ext cx="8010580" cy="1015663"/>
          </a:xfrm>
          <a:prstGeom prst="rect">
            <a:avLst/>
          </a:prstGeom>
          <a:noFill/>
        </p:spPr>
        <p:txBody>
          <a:bodyPr wrap="square" rtlCol="0">
            <a:spAutoFit/>
          </a:bodyPr>
          <a:lstStyle/>
          <a:p>
            <a:r>
              <a:rPr lang="en-IN" sz="2000" dirty="0" smtClean="0">
                <a:latin typeface="Arial" pitchFamily="34" charset="0"/>
                <a:cs typeface="Arial" pitchFamily="34" charset="0"/>
              </a:rPr>
              <a:t>The second argument to the </a:t>
            </a:r>
            <a:r>
              <a:rPr lang="en-IN" sz="2000" dirty="0" err="1" smtClean="0">
                <a:latin typeface="Arial" pitchFamily="34" charset="0"/>
                <a:cs typeface="Arial" pitchFamily="34" charset="0"/>
              </a:rPr>
              <a:t>fopen</a:t>
            </a:r>
            <a:r>
              <a:rPr lang="en-IN" sz="2000" dirty="0" smtClean="0">
                <a:latin typeface="Arial" pitchFamily="34" charset="0"/>
                <a:cs typeface="Arial" pitchFamily="34" charset="0"/>
              </a:rPr>
              <a:t>() function is a character string that represents the file mode. The file mode specifies what you want to do with the file</a:t>
            </a:r>
            <a:r>
              <a:rPr lang="en-IN" sz="2000" dirty="0" smtClean="0"/>
              <a:t>.</a:t>
            </a:r>
            <a:endParaRPr lang="en-US" sz="2000" b="1" u="sng" dirty="0" smtClean="0">
              <a:latin typeface="Arial" pitchFamily="34" charset="0"/>
              <a:cs typeface="Arial" pitchFamily="34" charset="0"/>
            </a:endParaRPr>
          </a:p>
        </p:txBody>
      </p:sp>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27-03-2020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graphicFrame>
        <p:nvGraphicFramePr>
          <p:cNvPr id="8" name="Table 7"/>
          <p:cNvGraphicFramePr>
            <a:graphicFrameLocks noGrp="1"/>
          </p:cNvGraphicFramePr>
          <p:nvPr/>
        </p:nvGraphicFramePr>
        <p:xfrm>
          <a:off x="609600" y="1905000"/>
          <a:ext cx="7848600" cy="2194560"/>
        </p:xfrm>
        <a:graphic>
          <a:graphicData uri="http://schemas.openxmlformats.org/drawingml/2006/table">
            <a:tbl>
              <a:tblPr firstRow="1" bandRow="1">
                <a:tableStyleId>{5C22544A-7EE6-4342-B048-85BDC9FD1C3A}</a:tableStyleId>
              </a:tblPr>
              <a:tblGrid>
                <a:gridCol w="914400"/>
                <a:gridCol w="6934200"/>
              </a:tblGrid>
              <a:tr h="370840">
                <a:tc>
                  <a:txBody>
                    <a:bodyPr/>
                    <a:lstStyle/>
                    <a:p>
                      <a:r>
                        <a:rPr lang="en-IN" sz="2000" dirty="0" smtClean="0">
                          <a:latin typeface="Arial" pitchFamily="34" charset="0"/>
                          <a:cs typeface="Arial" pitchFamily="34" charset="0"/>
                        </a:rPr>
                        <a:t>Mode</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Description</a:t>
                      </a:r>
                      <a:endParaRPr lang="en-IN" sz="2000" dirty="0">
                        <a:latin typeface="Arial" pitchFamily="34" charset="0"/>
                        <a:cs typeface="Arial" pitchFamily="34" charset="0"/>
                      </a:endParaRPr>
                    </a:p>
                  </a:txBody>
                  <a:tcPr/>
                </a:tc>
              </a:tr>
              <a:tr h="370840">
                <a:tc>
                  <a:txBody>
                    <a:bodyPr/>
                    <a:lstStyle/>
                    <a:p>
                      <a:r>
                        <a:rPr lang="en-IN" sz="2000" dirty="0" smtClean="0">
                          <a:latin typeface="Arial" pitchFamily="34" charset="0"/>
                          <a:cs typeface="Arial" pitchFamily="34" charset="0"/>
                        </a:rPr>
                        <a:t>“w”</a:t>
                      </a:r>
                      <a:endParaRPr lang="en-IN" sz="2000" dirty="0">
                        <a:latin typeface="Arial" pitchFamily="34" charset="0"/>
                        <a:cs typeface="Arial" pitchFamily="34" charset="0"/>
                      </a:endParaRPr>
                    </a:p>
                  </a:txBody>
                  <a:tcPr/>
                </a:tc>
                <a:tc>
                  <a:txBody>
                    <a:bodyPr/>
                    <a:lstStyle/>
                    <a:p>
                      <a:r>
                        <a:rPr lang="en-IN" sz="2000" kern="1200" baseline="0" dirty="0" smtClean="0">
                          <a:solidFill>
                            <a:schemeClr val="dk1"/>
                          </a:solidFill>
                          <a:latin typeface="Arial" pitchFamily="34" charset="0"/>
                          <a:ea typeface="+mn-ea"/>
                          <a:cs typeface="Arial" pitchFamily="34" charset="0"/>
                        </a:rPr>
                        <a:t>Open a text file for </a:t>
                      </a:r>
                      <a:r>
                        <a:rPr lang="en-IN" sz="2000" i="1" kern="1200" baseline="0" dirty="0" smtClean="0">
                          <a:solidFill>
                            <a:schemeClr val="dk1"/>
                          </a:solidFill>
                          <a:latin typeface="Arial" pitchFamily="34" charset="0"/>
                          <a:ea typeface="+mn-ea"/>
                          <a:cs typeface="Arial" pitchFamily="34" charset="0"/>
                        </a:rPr>
                        <a:t>write operations. If the file exists, its current contents are discarded.</a:t>
                      </a:r>
                      <a:endParaRPr lang="en-IN" sz="2000" dirty="0">
                        <a:latin typeface="Arial" pitchFamily="34" charset="0"/>
                        <a:cs typeface="Arial" pitchFamily="34" charset="0"/>
                      </a:endParaRPr>
                    </a:p>
                  </a:txBody>
                  <a:tcPr/>
                </a:tc>
              </a:tr>
              <a:tr h="370840">
                <a:tc>
                  <a:txBody>
                    <a:bodyPr/>
                    <a:lstStyle/>
                    <a:p>
                      <a:r>
                        <a:rPr lang="en-IN" sz="2000" dirty="0" smtClean="0">
                          <a:latin typeface="Arial" pitchFamily="34" charset="0"/>
                          <a:cs typeface="Arial" pitchFamily="34" charset="0"/>
                        </a:rPr>
                        <a:t>“a”</a:t>
                      </a:r>
                      <a:endParaRPr lang="en-IN" sz="2000" dirty="0">
                        <a:latin typeface="Arial" pitchFamily="34" charset="0"/>
                        <a:cs typeface="Arial" pitchFamily="34" charset="0"/>
                      </a:endParaRPr>
                    </a:p>
                  </a:txBody>
                  <a:tcPr/>
                </a:tc>
                <a:tc>
                  <a:txBody>
                    <a:bodyPr/>
                    <a:lstStyle/>
                    <a:p>
                      <a:r>
                        <a:rPr lang="en-IN" sz="2000" kern="1200" baseline="0" dirty="0" smtClean="0">
                          <a:solidFill>
                            <a:schemeClr val="dk1"/>
                          </a:solidFill>
                          <a:latin typeface="Arial" pitchFamily="34" charset="0"/>
                          <a:ea typeface="+mn-ea"/>
                          <a:cs typeface="Arial" pitchFamily="34" charset="0"/>
                        </a:rPr>
                        <a:t>Open a text file for </a:t>
                      </a:r>
                      <a:r>
                        <a:rPr lang="en-IN" sz="2000" i="1" kern="1200" baseline="0" dirty="0" smtClean="0">
                          <a:solidFill>
                            <a:schemeClr val="dk1"/>
                          </a:solidFill>
                          <a:latin typeface="Arial" pitchFamily="34" charset="0"/>
                          <a:ea typeface="+mn-ea"/>
                          <a:cs typeface="Arial" pitchFamily="34" charset="0"/>
                        </a:rPr>
                        <a:t>append operations. All writes are to the end of the file.</a:t>
                      </a:r>
                      <a:endParaRPr lang="en-IN" sz="2000" dirty="0">
                        <a:latin typeface="Arial" pitchFamily="34" charset="0"/>
                        <a:cs typeface="Arial" pitchFamily="34" charset="0"/>
                      </a:endParaRPr>
                    </a:p>
                  </a:txBody>
                  <a:tcPr/>
                </a:tc>
              </a:tr>
              <a:tr h="370840">
                <a:tc>
                  <a:txBody>
                    <a:bodyPr/>
                    <a:lstStyle/>
                    <a:p>
                      <a:r>
                        <a:rPr lang="en-IN" sz="2000" dirty="0" smtClean="0">
                          <a:latin typeface="Arial" pitchFamily="34" charset="0"/>
                          <a:cs typeface="Arial" pitchFamily="34" charset="0"/>
                        </a:rPr>
                        <a:t>“r”</a:t>
                      </a:r>
                      <a:endParaRPr lang="en-IN" sz="2000" dirty="0">
                        <a:latin typeface="Arial" pitchFamily="34" charset="0"/>
                        <a:cs typeface="Arial" pitchFamily="34" charset="0"/>
                      </a:endParaRPr>
                    </a:p>
                  </a:txBody>
                  <a:tcPr/>
                </a:tc>
                <a:tc>
                  <a:txBody>
                    <a:bodyPr/>
                    <a:lstStyle/>
                    <a:p>
                      <a:r>
                        <a:rPr lang="en-IN" sz="2000" kern="1200" baseline="0" dirty="0" smtClean="0">
                          <a:solidFill>
                            <a:schemeClr val="dk1"/>
                          </a:solidFill>
                          <a:latin typeface="Arial" pitchFamily="34" charset="0"/>
                          <a:ea typeface="+mn-ea"/>
                          <a:cs typeface="Arial" pitchFamily="34" charset="0"/>
                        </a:rPr>
                        <a:t>Open a text file for </a:t>
                      </a:r>
                      <a:r>
                        <a:rPr lang="en-IN" sz="2000" i="1" kern="1200" baseline="0" dirty="0" smtClean="0">
                          <a:solidFill>
                            <a:schemeClr val="dk1"/>
                          </a:solidFill>
                          <a:latin typeface="Arial" pitchFamily="34" charset="0"/>
                          <a:ea typeface="+mn-ea"/>
                          <a:cs typeface="Arial" pitchFamily="34" charset="0"/>
                        </a:rPr>
                        <a:t>read operations.</a:t>
                      </a:r>
                      <a:endParaRPr lang="en-IN" sz="2000" dirty="0">
                        <a:latin typeface="Arial" pitchFamily="34" charset="0"/>
                        <a:cs typeface="Arial" pitchFamily="34" charset="0"/>
                      </a:endParaRPr>
                    </a:p>
                  </a:txBody>
                  <a:tcPr/>
                </a:tc>
              </a:tr>
            </a:tbl>
          </a:graphicData>
        </a:graphic>
      </p:graphicFrame>
      <p:sp>
        <p:nvSpPr>
          <p:cNvPr id="9" name="Rectangle 8"/>
          <p:cNvSpPr/>
          <p:nvPr/>
        </p:nvSpPr>
        <p:spPr>
          <a:xfrm>
            <a:off x="609600" y="4343400"/>
            <a:ext cx="7696200" cy="1938992"/>
          </a:xfrm>
          <a:prstGeom prst="rect">
            <a:avLst/>
          </a:prstGeom>
        </p:spPr>
        <p:txBody>
          <a:bodyPr wrap="square">
            <a:spAutoFit/>
          </a:bodyPr>
          <a:lstStyle/>
          <a:p>
            <a:r>
              <a:rPr lang="en-IN" sz="2000" b="1" u="sng" dirty="0" smtClean="0">
                <a:latin typeface="Arial" pitchFamily="34" charset="0"/>
                <a:cs typeface="Arial" pitchFamily="34" charset="0"/>
              </a:rPr>
              <a:t>Note </a:t>
            </a:r>
          </a:p>
          <a:p>
            <a:r>
              <a:rPr lang="en-IN" sz="2000" dirty="0" smtClean="0">
                <a:latin typeface="Arial" pitchFamily="34" charset="0"/>
                <a:cs typeface="Arial" pitchFamily="34" charset="0"/>
              </a:rPr>
              <a:t>Notice that a file mode specification is a character string between double quotes, not a single character between single quotes.</a:t>
            </a:r>
          </a:p>
          <a:p>
            <a:endParaRPr lang="en-IN" sz="2000" dirty="0" smtClean="0">
              <a:latin typeface="Arial" pitchFamily="34" charset="0"/>
              <a:cs typeface="Arial" pitchFamily="34" charset="0"/>
            </a:endParaRPr>
          </a:p>
          <a:p>
            <a:r>
              <a:rPr lang="en-IN" sz="2000" u="sng" dirty="0" smtClean="0">
                <a:latin typeface="Arial" pitchFamily="34" charset="0"/>
                <a:cs typeface="Arial" pitchFamily="34" charset="0"/>
              </a:rPr>
              <a:t>These three modes only apply to text files, which are files that are written as characters</a:t>
            </a:r>
            <a:r>
              <a:rPr lang="en-IN" sz="2000" dirty="0" smtClean="0"/>
              <a:t>.</a:t>
            </a:r>
            <a:endParaRPr lang="en-IN" sz="2000" dirty="0">
              <a:latin typeface="Arial" pitchFamily="34" charset="0"/>
              <a:cs typeface="Arial" pitchFamily="34" charset="0"/>
            </a:endParaRPr>
          </a:p>
        </p:txBody>
      </p:sp>
      <p:pic>
        <p:nvPicPr>
          <p:cNvPr id="10" name="Picture 2" descr="PES University"/>
          <p:cNvPicPr>
            <a:picLocks noChangeAspect="1" noChangeArrowheads="1"/>
          </p:cNvPicPr>
          <p:nvPr/>
        </p:nvPicPr>
        <p:blipFill>
          <a:blip r:embed="rId2"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838200"/>
            <a:ext cx="8010580" cy="5262979"/>
          </a:xfrm>
          <a:prstGeom prst="rect">
            <a:avLst/>
          </a:prstGeom>
          <a:noFill/>
        </p:spPr>
        <p:txBody>
          <a:bodyPr wrap="square" rtlCol="0">
            <a:spAutoFit/>
          </a:bodyPr>
          <a:lstStyle/>
          <a:p>
            <a:r>
              <a:rPr lang="en-US" sz="2400" dirty="0" smtClean="0">
                <a:latin typeface="Arial" pitchFamily="34" charset="0"/>
                <a:cs typeface="Arial" pitchFamily="34" charset="0"/>
              </a:rPr>
              <a:t>Some of the most commonly used modes for opening or creating a file.</a:t>
            </a:r>
          </a:p>
          <a:p>
            <a:r>
              <a:rPr lang="en-US" sz="2400" b="1" dirty="0" smtClean="0">
                <a:latin typeface="Arial" pitchFamily="34" charset="0"/>
                <a:cs typeface="Arial" pitchFamily="34" charset="0"/>
              </a:rPr>
              <a:t>r</a:t>
            </a:r>
            <a:r>
              <a:rPr lang="en-US" sz="2400" dirty="0" smtClean="0">
                <a:latin typeface="Arial" pitchFamily="34" charset="0"/>
                <a:cs typeface="Arial" pitchFamily="34" charset="0"/>
              </a:rPr>
              <a:t> : opens a text file in reading mode.</a:t>
            </a:r>
          </a:p>
          <a:p>
            <a:r>
              <a:rPr lang="en-US" sz="2400" b="1" dirty="0" smtClean="0">
                <a:latin typeface="Arial" pitchFamily="34" charset="0"/>
                <a:cs typeface="Arial" pitchFamily="34" charset="0"/>
              </a:rPr>
              <a:t>w</a:t>
            </a:r>
            <a:r>
              <a:rPr lang="en-US" sz="2400" dirty="0" smtClean="0">
                <a:latin typeface="Arial" pitchFamily="34" charset="0"/>
                <a:cs typeface="Arial" pitchFamily="34" charset="0"/>
              </a:rPr>
              <a:t> : opens or creates a text file in writing mode.</a:t>
            </a:r>
          </a:p>
          <a:p>
            <a:r>
              <a:rPr lang="en-US" sz="2400" b="1" dirty="0" smtClean="0">
                <a:latin typeface="Arial" pitchFamily="34" charset="0"/>
                <a:cs typeface="Arial" pitchFamily="34" charset="0"/>
              </a:rPr>
              <a:t>a</a:t>
            </a:r>
            <a:r>
              <a:rPr lang="en-US" sz="2400" dirty="0" smtClean="0">
                <a:latin typeface="Arial" pitchFamily="34" charset="0"/>
                <a:cs typeface="Arial" pitchFamily="34" charset="0"/>
              </a:rPr>
              <a:t> : opens a text file in append mode.</a:t>
            </a:r>
          </a:p>
          <a:p>
            <a:r>
              <a:rPr lang="en-US" sz="2400" b="1" dirty="0" smtClean="0">
                <a:latin typeface="Arial" pitchFamily="34" charset="0"/>
                <a:cs typeface="Arial" pitchFamily="34" charset="0"/>
              </a:rPr>
              <a:t>r+</a:t>
            </a:r>
            <a:r>
              <a:rPr lang="en-US" sz="2400" dirty="0" smtClean="0">
                <a:latin typeface="Arial" pitchFamily="34" charset="0"/>
                <a:cs typeface="Arial" pitchFamily="34" charset="0"/>
              </a:rPr>
              <a:t> : opens a text file in both reading and writing mode. </a:t>
            </a:r>
            <a:r>
              <a:rPr lang="en-US" sz="2400" b="1" dirty="0" smtClean="0">
                <a:latin typeface="Arial" pitchFamily="34" charset="0"/>
                <a:cs typeface="Arial" pitchFamily="34" charset="0"/>
              </a:rPr>
              <a:t>The file must exist</a:t>
            </a:r>
            <a:r>
              <a:rPr lang="en-US" sz="2400" dirty="0" smtClean="0">
                <a:latin typeface="Arial" pitchFamily="34" charset="0"/>
                <a:cs typeface="Arial" pitchFamily="34" charset="0"/>
              </a:rPr>
              <a:t>.</a:t>
            </a:r>
          </a:p>
          <a:p>
            <a:r>
              <a:rPr lang="en-US" sz="2400" b="1" dirty="0" smtClean="0">
                <a:latin typeface="Arial" pitchFamily="34" charset="0"/>
                <a:cs typeface="Arial" pitchFamily="34" charset="0"/>
              </a:rPr>
              <a:t>w+</a:t>
            </a:r>
            <a:r>
              <a:rPr lang="en-US" sz="2400" dirty="0" smtClean="0">
                <a:latin typeface="Arial" pitchFamily="34" charset="0"/>
                <a:cs typeface="Arial" pitchFamily="34" charset="0"/>
              </a:rPr>
              <a:t> : opens a text file in both reading and writing mode. </a:t>
            </a:r>
            <a:r>
              <a:rPr lang="en-US" sz="2400" u="sng" dirty="0" smtClean="0">
                <a:latin typeface="Arial" pitchFamily="34" charset="0"/>
                <a:cs typeface="Arial" pitchFamily="34" charset="0"/>
              </a:rPr>
              <a:t>If the file exists, it's truncated first before overwriting</a:t>
            </a:r>
            <a:r>
              <a:rPr lang="en-US" sz="2400" dirty="0" smtClean="0">
                <a:latin typeface="Arial" pitchFamily="34" charset="0"/>
                <a:cs typeface="Arial" pitchFamily="34" charset="0"/>
              </a:rPr>
              <a:t>. Any old data will be lost. </a:t>
            </a:r>
            <a:r>
              <a:rPr lang="en-US" sz="2400" u="sng" dirty="0" smtClean="0">
                <a:latin typeface="Arial" pitchFamily="34" charset="0"/>
                <a:cs typeface="Arial" pitchFamily="34" charset="0"/>
              </a:rPr>
              <a:t>If the file doesn't exist, a new file will be created</a:t>
            </a:r>
            <a:r>
              <a:rPr lang="en-US" sz="2400" dirty="0" smtClean="0">
                <a:latin typeface="Arial" pitchFamily="34" charset="0"/>
                <a:cs typeface="Arial" pitchFamily="34" charset="0"/>
              </a:rPr>
              <a:t>.</a:t>
            </a:r>
          </a:p>
          <a:p>
            <a:r>
              <a:rPr lang="en-US" sz="2400" b="1" dirty="0" smtClean="0">
                <a:latin typeface="Arial" pitchFamily="34" charset="0"/>
                <a:cs typeface="Arial" pitchFamily="34" charset="0"/>
              </a:rPr>
              <a:t>a+</a:t>
            </a:r>
            <a:r>
              <a:rPr lang="en-US" sz="2400" dirty="0" smtClean="0">
                <a:latin typeface="Arial" pitchFamily="34" charset="0"/>
                <a:cs typeface="Arial" pitchFamily="34" charset="0"/>
              </a:rPr>
              <a:t> : opens a text file in both reading and appending mode. New data is appended at the end of the file and </a:t>
            </a:r>
            <a:r>
              <a:rPr lang="en-US" sz="2400" u="sng" dirty="0" smtClean="0">
                <a:latin typeface="Arial" pitchFamily="34" charset="0"/>
                <a:cs typeface="Arial" pitchFamily="34" charset="0"/>
              </a:rPr>
              <a:t>does not overwrite the existing content</a:t>
            </a:r>
            <a:r>
              <a:rPr lang="en-US" sz="2400" dirty="0" smtClean="0">
                <a:latin typeface="Arial" pitchFamily="34" charset="0"/>
                <a:cs typeface="Arial" pitchFamily="34" charset="0"/>
              </a:rPr>
              <a:t>.</a:t>
            </a:r>
          </a:p>
        </p:txBody>
      </p:sp>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27-03-2020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10" name="Picture 2" descr="PES University"/>
          <p:cNvPicPr>
            <a:picLocks noChangeAspect="1" noChangeArrowheads="1"/>
          </p:cNvPicPr>
          <p:nvPr/>
        </p:nvPicPr>
        <p:blipFill>
          <a:blip r:embed="rId2"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 calcmode="lin" valueType="num">
                                      <p:cBhvr additive="base">
                                        <p:cTn id="37"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
                                            <p:txEl>
                                              <p:pRg st="6" end="6"/>
                                            </p:txEl>
                                          </p:spTgt>
                                        </p:tgtEl>
                                        <p:attrNameLst>
                                          <p:attrName>style.visibility</p:attrName>
                                        </p:attrNameLst>
                                      </p:cBhvr>
                                      <p:to>
                                        <p:strVal val="visible"/>
                                      </p:to>
                                    </p:set>
                                    <p:anim calcmode="lin" valueType="num">
                                      <p:cBhvr additive="base">
                                        <p:cTn id="43"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838200"/>
            <a:ext cx="8010580" cy="4154984"/>
          </a:xfrm>
          <a:prstGeom prst="rect">
            <a:avLst/>
          </a:prstGeom>
          <a:noFill/>
        </p:spPr>
        <p:txBody>
          <a:bodyPr wrap="square" rtlCol="0">
            <a:spAutoFit/>
          </a:bodyPr>
          <a:lstStyle/>
          <a:p>
            <a:r>
              <a:rPr lang="en-US" sz="2400" b="1" dirty="0" err="1" smtClean="0">
                <a:latin typeface="Arial" pitchFamily="34" charset="0"/>
                <a:cs typeface="Arial" pitchFamily="34" charset="0"/>
              </a:rPr>
              <a:t>rb</a:t>
            </a:r>
            <a:r>
              <a:rPr lang="en-US" sz="2400" dirty="0" smtClean="0">
                <a:latin typeface="Arial" pitchFamily="34" charset="0"/>
                <a:cs typeface="Arial" pitchFamily="34" charset="0"/>
              </a:rPr>
              <a:t> : opens a binary file in reading mode.</a:t>
            </a:r>
          </a:p>
          <a:p>
            <a:r>
              <a:rPr lang="en-US" sz="2400" b="1" dirty="0" err="1" smtClean="0">
                <a:latin typeface="Arial" pitchFamily="34" charset="0"/>
                <a:cs typeface="Arial" pitchFamily="34" charset="0"/>
              </a:rPr>
              <a:t>wb</a:t>
            </a:r>
            <a:r>
              <a:rPr lang="en-US" sz="2400" dirty="0" smtClean="0">
                <a:latin typeface="Arial" pitchFamily="34" charset="0"/>
                <a:cs typeface="Arial" pitchFamily="34" charset="0"/>
              </a:rPr>
              <a:t> : opens or creates a binary file in writing mode.</a:t>
            </a:r>
          </a:p>
          <a:p>
            <a:r>
              <a:rPr lang="en-US" sz="2400" b="1" dirty="0" err="1" smtClean="0">
                <a:latin typeface="Arial" pitchFamily="34" charset="0"/>
                <a:cs typeface="Arial" pitchFamily="34" charset="0"/>
              </a:rPr>
              <a:t>ab</a:t>
            </a:r>
            <a:r>
              <a:rPr lang="en-US" sz="2400" dirty="0" smtClean="0">
                <a:latin typeface="Arial" pitchFamily="34" charset="0"/>
                <a:cs typeface="Arial" pitchFamily="34" charset="0"/>
              </a:rPr>
              <a:t> : opens a binary file in append mode.</a:t>
            </a:r>
          </a:p>
          <a:p>
            <a:r>
              <a:rPr lang="en-US" sz="2400" b="1" dirty="0" err="1" smtClean="0">
                <a:latin typeface="Arial" pitchFamily="34" charset="0"/>
                <a:cs typeface="Arial" pitchFamily="34" charset="0"/>
              </a:rPr>
              <a:t>rb</a:t>
            </a:r>
            <a:r>
              <a:rPr lang="en-US" sz="2400" b="1" dirty="0" smtClean="0">
                <a:latin typeface="Arial" pitchFamily="34" charset="0"/>
                <a:cs typeface="Arial" pitchFamily="34" charset="0"/>
              </a:rPr>
              <a:t>+</a:t>
            </a:r>
            <a:r>
              <a:rPr lang="en-US" sz="2400" dirty="0" smtClean="0">
                <a:latin typeface="Arial" pitchFamily="34" charset="0"/>
                <a:cs typeface="Arial" pitchFamily="34" charset="0"/>
              </a:rPr>
              <a:t> : opens a binary file in both reading and writing mode, and the original content is overwritten if the file exists.</a:t>
            </a:r>
          </a:p>
          <a:p>
            <a:r>
              <a:rPr lang="en-US" sz="2400" b="1" dirty="0" err="1" smtClean="0">
                <a:latin typeface="Arial" pitchFamily="34" charset="0"/>
                <a:cs typeface="Arial" pitchFamily="34" charset="0"/>
              </a:rPr>
              <a:t>wb</a:t>
            </a:r>
            <a:r>
              <a:rPr lang="en-US" sz="2400" b="1" dirty="0" smtClean="0">
                <a:latin typeface="Arial" pitchFamily="34" charset="0"/>
                <a:cs typeface="Arial" pitchFamily="34" charset="0"/>
              </a:rPr>
              <a:t>+</a:t>
            </a:r>
            <a:r>
              <a:rPr lang="en-US" sz="2400" dirty="0" smtClean="0">
                <a:latin typeface="Arial" pitchFamily="34" charset="0"/>
                <a:cs typeface="Arial" pitchFamily="34" charset="0"/>
              </a:rPr>
              <a:t>: opens a binary file in both reading and writing mode and works similar to the w+ mode for binary files. The file content is deleted first and then new content is added.</a:t>
            </a:r>
          </a:p>
          <a:p>
            <a:r>
              <a:rPr lang="en-US" sz="2400" b="1" dirty="0" err="1" smtClean="0">
                <a:latin typeface="Arial" pitchFamily="34" charset="0"/>
                <a:cs typeface="Arial" pitchFamily="34" charset="0"/>
              </a:rPr>
              <a:t>ab</a:t>
            </a:r>
            <a:r>
              <a:rPr lang="en-US" sz="2400" b="1" dirty="0" smtClean="0">
                <a:latin typeface="Arial" pitchFamily="34" charset="0"/>
                <a:cs typeface="Arial" pitchFamily="34" charset="0"/>
              </a:rPr>
              <a:t>+</a:t>
            </a:r>
            <a:r>
              <a:rPr lang="en-US" sz="2400" dirty="0" smtClean="0">
                <a:latin typeface="Arial" pitchFamily="34" charset="0"/>
                <a:cs typeface="Arial" pitchFamily="34" charset="0"/>
              </a:rPr>
              <a:t>: opens a binary file in both reading and appending mode and appends data at the end of the file without overwriting the existing content.</a:t>
            </a:r>
            <a:endParaRPr lang="en-US" sz="2400" dirty="0">
              <a:latin typeface="Arial" pitchFamily="34" charset="0"/>
              <a:cs typeface="Arial" pitchFamily="34" charset="0"/>
            </a:endParaRPr>
          </a:p>
        </p:txBody>
      </p:sp>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27-03-2020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10" name="Picture 2" descr="PES University"/>
          <p:cNvPicPr>
            <a:picLocks noChangeAspect="1" noChangeArrowheads="1"/>
          </p:cNvPicPr>
          <p:nvPr/>
        </p:nvPicPr>
        <p:blipFill>
          <a:blip r:embed="rId2"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 calcmode="lin" valueType="num">
                                      <p:cBhvr additive="base">
                                        <p:cTn id="37"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838200"/>
            <a:ext cx="8010580" cy="2554545"/>
          </a:xfrm>
          <a:prstGeom prst="rect">
            <a:avLst/>
          </a:prstGeom>
          <a:noFill/>
        </p:spPr>
        <p:txBody>
          <a:bodyPr wrap="square" rtlCol="0">
            <a:spAutoFit/>
          </a:bodyPr>
          <a:lstStyle/>
          <a:p>
            <a:r>
              <a:rPr lang="en-IN" sz="2000" dirty="0" smtClean="0">
                <a:latin typeface="Arial" pitchFamily="34" charset="0"/>
                <a:cs typeface="Arial" pitchFamily="34" charset="0"/>
              </a:rPr>
              <a:t>Assuming the call to </a:t>
            </a:r>
            <a:r>
              <a:rPr lang="en-IN" sz="2000" dirty="0" err="1" smtClean="0">
                <a:latin typeface="Arial" pitchFamily="34" charset="0"/>
                <a:cs typeface="Arial" pitchFamily="34" charset="0"/>
              </a:rPr>
              <a:t>fopen</a:t>
            </a:r>
            <a:r>
              <a:rPr lang="en-IN" sz="2000" dirty="0" smtClean="0">
                <a:latin typeface="Arial" pitchFamily="34" charset="0"/>
                <a:cs typeface="Arial" pitchFamily="34" charset="0"/>
              </a:rPr>
              <a:t>() is successful, the function </a:t>
            </a:r>
            <a:r>
              <a:rPr lang="en-IN" sz="2000" b="1" dirty="0" smtClean="0">
                <a:latin typeface="Arial" pitchFamily="34" charset="0"/>
                <a:cs typeface="Arial" pitchFamily="34" charset="0"/>
              </a:rPr>
              <a:t>returns a pointer of type FILE* that you can use to reference the file in further input/output operations using other functions in the library</a:t>
            </a:r>
            <a:r>
              <a:rPr lang="en-IN" sz="2000" dirty="0" smtClean="0">
                <a:latin typeface="Arial" pitchFamily="34" charset="0"/>
                <a:cs typeface="Arial" pitchFamily="34" charset="0"/>
              </a:rPr>
              <a:t>. If the file cannot be opened for some reason, </a:t>
            </a:r>
            <a:r>
              <a:rPr lang="en-IN" sz="2000" dirty="0" err="1" smtClean="0">
                <a:latin typeface="Arial" pitchFamily="34" charset="0"/>
                <a:cs typeface="Arial" pitchFamily="34" charset="0"/>
              </a:rPr>
              <a:t>fopen</a:t>
            </a:r>
            <a:r>
              <a:rPr lang="en-IN" sz="2000" dirty="0" smtClean="0">
                <a:latin typeface="Arial" pitchFamily="34" charset="0"/>
                <a:cs typeface="Arial" pitchFamily="34" charset="0"/>
              </a:rPr>
              <a:t>() returns NULL.</a:t>
            </a:r>
          </a:p>
          <a:p>
            <a:endParaRPr lang="en-IN" sz="2000" b="1" u="sng" dirty="0" smtClean="0">
              <a:latin typeface="Arial" pitchFamily="34" charset="0"/>
              <a:cs typeface="Arial" pitchFamily="34" charset="0"/>
            </a:endParaRPr>
          </a:p>
          <a:p>
            <a:r>
              <a:rPr lang="en-IN" sz="2000" dirty="0" smtClean="0">
                <a:latin typeface="Arial" pitchFamily="34" charset="0"/>
                <a:cs typeface="Arial" pitchFamily="34" charset="0"/>
              </a:rPr>
              <a:t>The pointer returned by </a:t>
            </a:r>
            <a:r>
              <a:rPr lang="en-IN" sz="2000" dirty="0" err="1" smtClean="0">
                <a:latin typeface="Arial" pitchFamily="34" charset="0"/>
                <a:cs typeface="Arial" pitchFamily="34" charset="0"/>
              </a:rPr>
              <a:t>fopen</a:t>
            </a:r>
            <a:r>
              <a:rPr lang="en-IN" sz="2000" dirty="0" smtClean="0">
                <a:latin typeface="Arial" pitchFamily="34" charset="0"/>
                <a:cs typeface="Arial" pitchFamily="34" charset="0"/>
              </a:rPr>
              <a:t>() is referred to as either a </a:t>
            </a:r>
            <a:r>
              <a:rPr lang="en-IN" sz="2000" i="1" dirty="0" smtClean="0">
                <a:latin typeface="Arial" pitchFamily="34" charset="0"/>
                <a:cs typeface="Arial" pitchFamily="34" charset="0"/>
              </a:rPr>
              <a:t>file pointer or a stream pointer.</a:t>
            </a:r>
            <a:endParaRPr lang="en-US" sz="2000" b="1" u="sng" dirty="0" smtClean="0">
              <a:latin typeface="Arial" pitchFamily="34" charset="0"/>
              <a:cs typeface="Arial" pitchFamily="34" charset="0"/>
            </a:endParaRPr>
          </a:p>
        </p:txBody>
      </p:sp>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27-03-2020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8" name="Picture 2" descr="PES University"/>
          <p:cNvPicPr>
            <a:picLocks noChangeAspect="1" noChangeArrowheads="1"/>
          </p:cNvPicPr>
          <p:nvPr/>
        </p:nvPicPr>
        <p:blipFill>
          <a:blip r:embed="rId2"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 calcmode="lin" valueType="num">
                                      <p:cBhvr additive="base">
                                        <p:cTn id="13"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838200"/>
            <a:ext cx="8010580" cy="5016758"/>
          </a:xfrm>
          <a:prstGeom prst="rect">
            <a:avLst/>
          </a:prstGeom>
          <a:noFill/>
        </p:spPr>
        <p:txBody>
          <a:bodyPr wrap="square" rtlCol="0">
            <a:spAutoFit/>
          </a:bodyPr>
          <a:lstStyle/>
          <a:p>
            <a:r>
              <a:rPr lang="en-IN" sz="2000" dirty="0" smtClean="0">
                <a:latin typeface="Arial" pitchFamily="34" charset="0"/>
                <a:cs typeface="Arial" pitchFamily="34" charset="0"/>
              </a:rPr>
              <a:t>A call to </a:t>
            </a:r>
            <a:r>
              <a:rPr lang="en-IN" sz="2000" dirty="0" err="1" smtClean="0">
                <a:latin typeface="Arial" pitchFamily="34" charset="0"/>
                <a:cs typeface="Arial" pitchFamily="34" charset="0"/>
              </a:rPr>
              <a:t>fopen</a:t>
            </a:r>
            <a:r>
              <a:rPr lang="en-IN" sz="2000" dirty="0" smtClean="0">
                <a:latin typeface="Arial" pitchFamily="34" charset="0"/>
                <a:cs typeface="Arial" pitchFamily="34" charset="0"/>
              </a:rPr>
              <a:t>() does two things: </a:t>
            </a:r>
          </a:p>
          <a:p>
            <a:r>
              <a:rPr lang="en-IN" sz="2000" u="sng" dirty="0" smtClean="0">
                <a:latin typeface="Arial" pitchFamily="34" charset="0"/>
                <a:cs typeface="Arial" pitchFamily="34" charset="0"/>
              </a:rPr>
              <a:t>it creates a file pointer—an address—that identifies the specific file on a disk from the name argument you supply, and it determines what you can do with that file.</a:t>
            </a:r>
          </a:p>
          <a:p>
            <a:endParaRPr lang="en-IN" sz="2000" dirty="0" smtClean="0">
              <a:latin typeface="Arial" pitchFamily="34" charset="0"/>
              <a:cs typeface="Arial" pitchFamily="34" charset="0"/>
            </a:endParaRPr>
          </a:p>
          <a:p>
            <a:r>
              <a:rPr lang="en-IN" sz="2000" dirty="0" smtClean="0">
                <a:latin typeface="Arial" pitchFamily="34" charset="0"/>
                <a:cs typeface="Arial" pitchFamily="34" charset="0"/>
              </a:rPr>
              <a:t>When you want to have several files open at once, they must each have their own file pointer variable, and you open each of them with a separate call to </a:t>
            </a:r>
            <a:r>
              <a:rPr lang="en-IN" sz="2000" dirty="0" err="1" smtClean="0">
                <a:latin typeface="Arial" pitchFamily="34" charset="0"/>
                <a:cs typeface="Arial" pitchFamily="34" charset="0"/>
              </a:rPr>
              <a:t>fopen</a:t>
            </a:r>
            <a:r>
              <a:rPr lang="en-IN" sz="2000" dirty="0" smtClean="0">
                <a:latin typeface="Arial" pitchFamily="34" charset="0"/>
                <a:cs typeface="Arial" pitchFamily="34" charset="0"/>
              </a:rPr>
              <a:t>(). </a:t>
            </a:r>
          </a:p>
          <a:p>
            <a:endParaRPr lang="en-IN" sz="2000" dirty="0" smtClean="0">
              <a:latin typeface="Arial" pitchFamily="34" charset="0"/>
              <a:cs typeface="Arial" pitchFamily="34" charset="0"/>
            </a:endParaRPr>
          </a:p>
          <a:p>
            <a:r>
              <a:rPr lang="en-IN" sz="2000" u="sng" dirty="0" smtClean="0">
                <a:latin typeface="Arial" pitchFamily="34" charset="0"/>
                <a:cs typeface="Arial" pitchFamily="34" charset="0"/>
              </a:rPr>
              <a:t>How many files can you keep open at a given time?</a:t>
            </a:r>
          </a:p>
          <a:p>
            <a:r>
              <a:rPr lang="en-IN" sz="2000" dirty="0" smtClean="0">
                <a:latin typeface="Arial" pitchFamily="34" charset="0"/>
                <a:cs typeface="Arial" pitchFamily="34" charset="0"/>
              </a:rPr>
              <a:t>There’s a limit to the number of files you can have open at one time, which will be determined by the value of the symbol FOPEN_MAX that’s defined in </a:t>
            </a:r>
            <a:r>
              <a:rPr lang="en-IN" sz="2000" dirty="0" err="1" smtClean="0">
                <a:latin typeface="Arial" pitchFamily="34" charset="0"/>
                <a:cs typeface="Arial" pitchFamily="34" charset="0"/>
              </a:rPr>
              <a:t>stdio.h</a:t>
            </a:r>
            <a:r>
              <a:rPr lang="en-IN" sz="2000" dirty="0" smtClean="0">
                <a:latin typeface="Arial" pitchFamily="34" charset="0"/>
                <a:cs typeface="Arial" pitchFamily="34" charset="0"/>
              </a:rPr>
              <a:t>. The C standard requires that the value of FOPEN_MAX be at least eight, including </a:t>
            </a:r>
            <a:r>
              <a:rPr lang="en-IN" sz="2000" dirty="0" err="1" smtClean="0">
                <a:latin typeface="Arial" pitchFamily="34" charset="0"/>
                <a:cs typeface="Arial" pitchFamily="34" charset="0"/>
              </a:rPr>
              <a:t>stdin</a:t>
            </a:r>
            <a:r>
              <a:rPr lang="en-IN" sz="2000" dirty="0" smtClean="0">
                <a:latin typeface="Arial" pitchFamily="34" charset="0"/>
                <a:cs typeface="Arial" pitchFamily="34" charset="0"/>
              </a:rPr>
              <a:t>, </a:t>
            </a:r>
            <a:r>
              <a:rPr lang="en-IN" sz="2000" dirty="0" err="1" smtClean="0">
                <a:latin typeface="Arial" pitchFamily="34" charset="0"/>
                <a:cs typeface="Arial" pitchFamily="34" charset="0"/>
              </a:rPr>
              <a:t>stdout</a:t>
            </a:r>
            <a:r>
              <a:rPr lang="en-IN" sz="2000" dirty="0" smtClean="0">
                <a:latin typeface="Arial" pitchFamily="34" charset="0"/>
                <a:cs typeface="Arial" pitchFamily="34" charset="0"/>
              </a:rPr>
              <a:t>, and </a:t>
            </a:r>
            <a:r>
              <a:rPr lang="en-IN" sz="2000" dirty="0" err="1" smtClean="0">
                <a:latin typeface="Arial" pitchFamily="34" charset="0"/>
                <a:cs typeface="Arial" pitchFamily="34" charset="0"/>
              </a:rPr>
              <a:t>stderr</a:t>
            </a:r>
            <a:r>
              <a:rPr lang="en-IN" sz="2000" dirty="0" smtClean="0">
                <a:latin typeface="Arial" pitchFamily="34" charset="0"/>
                <a:cs typeface="Arial" pitchFamily="34" charset="0"/>
              </a:rPr>
              <a:t>, so as a minimum you will be able to be working with up to five files simultaneously but typically it’s many more, often 256, for example.</a:t>
            </a:r>
            <a:endParaRPr lang="en-US" sz="2000" b="1" u="sng" dirty="0" smtClean="0">
              <a:latin typeface="Arial" pitchFamily="34" charset="0"/>
              <a:cs typeface="Arial" pitchFamily="34" charset="0"/>
            </a:endParaRPr>
          </a:p>
        </p:txBody>
      </p:sp>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27-03-2020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8" name="Picture 2" descr="PES University"/>
          <p:cNvPicPr>
            <a:picLocks noChangeAspect="1" noChangeArrowheads="1"/>
          </p:cNvPicPr>
          <p:nvPr/>
        </p:nvPicPr>
        <p:blipFill>
          <a:blip r:embed="rId2"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5" end="5"/>
                                            </p:txEl>
                                          </p:spTgt>
                                        </p:tgtEl>
                                        <p:attrNameLst>
                                          <p:attrName>style.visibility</p:attrName>
                                        </p:attrNameLst>
                                      </p:cBhvr>
                                      <p:to>
                                        <p:strVal val="visible"/>
                                      </p:to>
                                    </p:set>
                                    <p:anim calcmode="lin" valueType="num">
                                      <p:cBhvr additive="base">
                                        <p:cTn id="25"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anim calcmode="lin" valueType="num">
                                      <p:cBhvr additive="base">
                                        <p:cTn id="31"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838200"/>
            <a:ext cx="8010580" cy="5632311"/>
          </a:xfrm>
          <a:prstGeom prst="rect">
            <a:avLst/>
          </a:prstGeom>
          <a:noFill/>
        </p:spPr>
        <p:txBody>
          <a:bodyPr wrap="square" rtlCol="0">
            <a:spAutoFit/>
          </a:bodyPr>
          <a:lstStyle/>
          <a:p>
            <a:r>
              <a:rPr lang="en-IN" sz="2000" b="1" u="sng" dirty="0" smtClean="0">
                <a:latin typeface="Arial" pitchFamily="34" charset="0"/>
                <a:cs typeface="Arial" pitchFamily="34" charset="0"/>
              </a:rPr>
              <a:t>Closing a file</a:t>
            </a:r>
          </a:p>
          <a:p>
            <a:r>
              <a:rPr lang="en-IN" sz="2000" dirty="0" smtClean="0">
                <a:latin typeface="Arial" pitchFamily="34" charset="0"/>
                <a:cs typeface="Arial" pitchFamily="34" charset="0"/>
              </a:rPr>
              <a:t>When you’ve finished with a file, you need to tell the operating system that this is the case and free up the file so it can be used by others. This is referred to as </a:t>
            </a:r>
            <a:r>
              <a:rPr lang="en-IN" sz="2000" i="1" dirty="0" smtClean="0">
                <a:latin typeface="Arial" pitchFamily="34" charset="0"/>
                <a:cs typeface="Arial" pitchFamily="34" charset="0"/>
              </a:rPr>
              <a:t>closing a file. You do this by calling the </a:t>
            </a:r>
            <a:r>
              <a:rPr lang="en-IN" sz="2000" i="1" dirty="0" err="1" smtClean="0">
                <a:latin typeface="Arial" pitchFamily="34" charset="0"/>
                <a:cs typeface="Arial" pitchFamily="34" charset="0"/>
              </a:rPr>
              <a:t>fclose</a:t>
            </a:r>
            <a:r>
              <a:rPr lang="en-IN" sz="2000" i="1" dirty="0" smtClean="0">
                <a:latin typeface="Arial" pitchFamily="34" charset="0"/>
                <a:cs typeface="Arial" pitchFamily="34" charset="0"/>
              </a:rPr>
              <a:t>() function that accepts a </a:t>
            </a:r>
            <a:r>
              <a:rPr lang="en-IN" sz="2000" dirty="0" smtClean="0">
                <a:latin typeface="Arial" pitchFamily="34" charset="0"/>
                <a:cs typeface="Arial" pitchFamily="34" charset="0"/>
              </a:rPr>
              <a:t>file pointer as an argument and returns a value of type </a:t>
            </a:r>
            <a:r>
              <a:rPr lang="en-IN" sz="2000" dirty="0" err="1" smtClean="0">
                <a:latin typeface="Arial" pitchFamily="34" charset="0"/>
                <a:cs typeface="Arial" pitchFamily="34" charset="0"/>
              </a:rPr>
              <a:t>int</a:t>
            </a:r>
            <a:r>
              <a:rPr lang="en-IN" sz="2000" dirty="0" smtClean="0">
                <a:latin typeface="Arial" pitchFamily="34" charset="0"/>
                <a:cs typeface="Arial" pitchFamily="34" charset="0"/>
              </a:rPr>
              <a:t>, which will be EOF if an error occurs and 0 otherwise. </a:t>
            </a:r>
          </a:p>
          <a:p>
            <a:r>
              <a:rPr lang="en-IN" sz="2000" dirty="0" smtClean="0">
                <a:latin typeface="Arial" pitchFamily="34" charset="0"/>
                <a:cs typeface="Arial" pitchFamily="34" charset="0"/>
              </a:rPr>
              <a:t>The typical usage of the </a:t>
            </a:r>
            <a:r>
              <a:rPr lang="en-IN" sz="2000" dirty="0" err="1" smtClean="0">
                <a:latin typeface="Arial" pitchFamily="34" charset="0"/>
                <a:cs typeface="Arial" pitchFamily="34" charset="0"/>
              </a:rPr>
              <a:t>fclose</a:t>
            </a:r>
            <a:r>
              <a:rPr lang="en-IN" sz="2000" dirty="0" smtClean="0">
                <a:latin typeface="Arial" pitchFamily="34" charset="0"/>
                <a:cs typeface="Arial" pitchFamily="34" charset="0"/>
              </a:rPr>
              <a:t>() function is as follows:</a:t>
            </a:r>
          </a:p>
          <a:p>
            <a:pPr lvl="1"/>
            <a:r>
              <a:rPr lang="en-IN" sz="2000" b="1" dirty="0" err="1" smtClean="0">
                <a:latin typeface="Arial" pitchFamily="34" charset="0"/>
                <a:cs typeface="Arial" pitchFamily="34" charset="0"/>
              </a:rPr>
              <a:t>fclose</a:t>
            </a:r>
            <a:r>
              <a:rPr lang="en-IN" sz="2000" b="1" dirty="0" smtClean="0">
                <a:latin typeface="Arial" pitchFamily="34" charset="0"/>
                <a:cs typeface="Arial" pitchFamily="34" charset="0"/>
              </a:rPr>
              <a:t>(</a:t>
            </a:r>
            <a:r>
              <a:rPr lang="en-IN" sz="2000" b="1" dirty="0" err="1" smtClean="0">
                <a:latin typeface="Arial" pitchFamily="34" charset="0"/>
                <a:cs typeface="Arial" pitchFamily="34" charset="0"/>
              </a:rPr>
              <a:t>pfile</a:t>
            </a:r>
            <a:r>
              <a:rPr lang="en-IN" sz="2000" b="1" dirty="0" smtClean="0">
                <a:latin typeface="Arial" pitchFamily="34" charset="0"/>
                <a:cs typeface="Arial" pitchFamily="34" charset="0"/>
              </a:rPr>
              <a:t>); // Close the file associated with </a:t>
            </a:r>
            <a:r>
              <a:rPr lang="en-IN" sz="2000" b="1" dirty="0" err="1" smtClean="0">
                <a:latin typeface="Arial" pitchFamily="34" charset="0"/>
                <a:cs typeface="Arial" pitchFamily="34" charset="0"/>
              </a:rPr>
              <a:t>pfile</a:t>
            </a:r>
            <a:endParaRPr lang="en-IN" sz="2000" b="1" dirty="0" smtClean="0">
              <a:latin typeface="Arial" pitchFamily="34" charset="0"/>
              <a:cs typeface="Arial" pitchFamily="34" charset="0"/>
            </a:endParaRPr>
          </a:p>
          <a:p>
            <a:pPr lvl="1"/>
            <a:r>
              <a:rPr lang="en-IN" sz="2000" b="1" dirty="0" err="1" smtClean="0">
                <a:latin typeface="Arial" pitchFamily="34" charset="0"/>
                <a:cs typeface="Arial" pitchFamily="34" charset="0"/>
              </a:rPr>
              <a:t>pfile</a:t>
            </a:r>
            <a:r>
              <a:rPr lang="en-IN" sz="2000" b="1" dirty="0" smtClean="0">
                <a:latin typeface="Arial" pitchFamily="34" charset="0"/>
                <a:cs typeface="Arial" pitchFamily="34" charset="0"/>
              </a:rPr>
              <a:t> = NULL;</a:t>
            </a:r>
          </a:p>
          <a:p>
            <a:endParaRPr lang="en-IN" sz="2000" dirty="0" smtClean="0">
              <a:latin typeface="Arial" pitchFamily="34" charset="0"/>
              <a:cs typeface="Arial" pitchFamily="34" charset="0"/>
            </a:endParaRPr>
          </a:p>
          <a:p>
            <a:r>
              <a:rPr lang="en-IN" sz="2000" dirty="0" smtClean="0">
                <a:latin typeface="Arial" pitchFamily="34" charset="0"/>
                <a:cs typeface="Arial" pitchFamily="34" charset="0"/>
              </a:rPr>
              <a:t>The result of calling </a:t>
            </a:r>
            <a:r>
              <a:rPr lang="en-IN" sz="2000" dirty="0" err="1" smtClean="0">
                <a:latin typeface="Arial" pitchFamily="34" charset="0"/>
                <a:cs typeface="Arial" pitchFamily="34" charset="0"/>
              </a:rPr>
              <a:t>fclose</a:t>
            </a:r>
            <a:r>
              <a:rPr lang="en-IN" sz="2000" dirty="0" smtClean="0">
                <a:latin typeface="Arial" pitchFamily="34" charset="0"/>
                <a:cs typeface="Arial" pitchFamily="34" charset="0"/>
              </a:rPr>
              <a:t>() is that the connection between the pointer, </a:t>
            </a:r>
            <a:r>
              <a:rPr lang="en-IN" sz="2000" dirty="0" err="1" smtClean="0">
                <a:latin typeface="Arial" pitchFamily="34" charset="0"/>
                <a:cs typeface="Arial" pitchFamily="34" charset="0"/>
              </a:rPr>
              <a:t>pfile</a:t>
            </a:r>
            <a:r>
              <a:rPr lang="en-IN" sz="2000" dirty="0" smtClean="0">
                <a:latin typeface="Arial" pitchFamily="34" charset="0"/>
                <a:cs typeface="Arial" pitchFamily="34" charset="0"/>
              </a:rPr>
              <a:t>, and the physical file is broken, so </a:t>
            </a:r>
            <a:r>
              <a:rPr lang="en-IN" sz="2000" dirty="0" err="1" smtClean="0">
                <a:latin typeface="Arial" pitchFamily="34" charset="0"/>
                <a:cs typeface="Arial" pitchFamily="34" charset="0"/>
              </a:rPr>
              <a:t>pfile</a:t>
            </a:r>
            <a:r>
              <a:rPr lang="en-IN" sz="2000" dirty="0" smtClean="0">
                <a:latin typeface="Arial" pitchFamily="34" charset="0"/>
                <a:cs typeface="Arial" pitchFamily="34" charset="0"/>
              </a:rPr>
              <a:t> can no longer be used to access the file it represented.</a:t>
            </a:r>
          </a:p>
          <a:p>
            <a:r>
              <a:rPr lang="en-IN" sz="2000" u="sng" dirty="0" smtClean="0">
                <a:latin typeface="Arial" pitchFamily="34" charset="0"/>
                <a:cs typeface="Arial" pitchFamily="34" charset="0"/>
              </a:rPr>
              <a:t>If the file was being written, the current contents of the output buffer are written to the file to ensure that data are not lost</a:t>
            </a:r>
            <a:r>
              <a:rPr lang="en-IN" sz="2000" dirty="0" smtClean="0">
                <a:latin typeface="Arial" pitchFamily="34" charset="0"/>
                <a:cs typeface="Arial" pitchFamily="34" charset="0"/>
              </a:rPr>
              <a:t>. It’s good practice to always set the file pointer to NULL when you have closed a file.</a:t>
            </a:r>
            <a:endParaRPr lang="en-US" sz="2000" b="1" u="sng" dirty="0" smtClean="0">
              <a:latin typeface="Arial" pitchFamily="34" charset="0"/>
              <a:cs typeface="Arial" pitchFamily="34" charset="0"/>
            </a:endParaRPr>
          </a:p>
        </p:txBody>
      </p:sp>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27-03-2020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8" name="Picture 2" descr="PES University"/>
          <p:cNvPicPr>
            <a:picLocks noChangeAspect="1" noChangeArrowheads="1"/>
          </p:cNvPicPr>
          <p:nvPr/>
        </p:nvPicPr>
        <p:blipFill>
          <a:blip r:embed="rId2"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anim calcmode="lin" valueType="num">
                                      <p:cBhvr additive="base">
                                        <p:cTn id="23"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 calcmode="lin" valueType="num">
                                      <p:cBhvr additive="base">
                                        <p:cTn id="27"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5">
                                            <p:txEl>
                                              <p:pRg st="6" end="6"/>
                                            </p:txEl>
                                          </p:spTgt>
                                        </p:tgtEl>
                                        <p:attrNameLst>
                                          <p:attrName>style.visibility</p:attrName>
                                        </p:attrNameLst>
                                      </p:cBhvr>
                                      <p:to>
                                        <p:strVal val="visible"/>
                                      </p:to>
                                    </p:set>
                                    <p:anim calcmode="lin" valueType="num">
                                      <p:cBhvr additive="base">
                                        <p:cTn id="33"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5">
                                            <p:txEl>
                                              <p:pRg st="7" end="7"/>
                                            </p:txEl>
                                          </p:spTgt>
                                        </p:tgtEl>
                                        <p:attrNameLst>
                                          <p:attrName>style.visibility</p:attrName>
                                        </p:attrNameLst>
                                      </p:cBhvr>
                                      <p:to>
                                        <p:strVal val="visible"/>
                                      </p:to>
                                    </p:set>
                                    <p:anim calcmode="lin" valueType="num">
                                      <p:cBhvr additive="base">
                                        <p:cTn id="39"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838200"/>
            <a:ext cx="8010580" cy="5355312"/>
          </a:xfrm>
          <a:prstGeom prst="rect">
            <a:avLst/>
          </a:prstGeom>
          <a:noFill/>
        </p:spPr>
        <p:txBody>
          <a:bodyPr wrap="square" rtlCol="0">
            <a:spAutoFit/>
          </a:bodyPr>
          <a:lstStyle/>
          <a:p>
            <a:r>
              <a:rPr lang="en-IN" b="1" u="sng" dirty="0" smtClean="0">
                <a:latin typeface="Arial" pitchFamily="34" charset="0"/>
                <a:cs typeface="Arial" pitchFamily="34" charset="0"/>
              </a:rPr>
              <a:t>Note </a:t>
            </a:r>
          </a:p>
          <a:p>
            <a:r>
              <a:rPr lang="en-IN" dirty="0" smtClean="0">
                <a:latin typeface="Arial" pitchFamily="34" charset="0"/>
                <a:cs typeface="Arial" pitchFamily="34" charset="0"/>
              </a:rPr>
              <a:t>EOF is a special character called the </a:t>
            </a:r>
            <a:r>
              <a:rPr lang="en-IN" i="1" dirty="0" smtClean="0">
                <a:latin typeface="Arial" pitchFamily="34" charset="0"/>
                <a:cs typeface="Arial" pitchFamily="34" charset="0"/>
              </a:rPr>
              <a:t>end-of-file character. In fact, the symbol EOF is defined in </a:t>
            </a:r>
            <a:r>
              <a:rPr lang="en-IN" i="1" dirty="0" err="1" smtClean="0">
                <a:latin typeface="Arial" pitchFamily="34" charset="0"/>
                <a:cs typeface="Arial" pitchFamily="34" charset="0"/>
              </a:rPr>
              <a:t>stdio.h</a:t>
            </a:r>
            <a:r>
              <a:rPr lang="en-IN" i="1" dirty="0" smtClean="0">
                <a:latin typeface="Arial" pitchFamily="34" charset="0"/>
                <a:cs typeface="Arial" pitchFamily="34" charset="0"/>
              </a:rPr>
              <a:t> as a </a:t>
            </a:r>
            <a:r>
              <a:rPr lang="en-IN" dirty="0" smtClean="0">
                <a:latin typeface="Arial" pitchFamily="34" charset="0"/>
                <a:cs typeface="Arial" pitchFamily="34" charset="0"/>
              </a:rPr>
              <a:t>negative integer that is usually equivalent to the value –1. However, it isn’t necessarily always this value, so you should use EOF rather than an explicit value. EOF indicates that no more data are available from a stream.</a:t>
            </a:r>
          </a:p>
          <a:p>
            <a:endParaRPr lang="en-IN" u="sng" dirty="0" smtClean="0">
              <a:latin typeface="Arial" pitchFamily="34" charset="0"/>
              <a:cs typeface="Arial" pitchFamily="34" charset="0"/>
            </a:endParaRPr>
          </a:p>
          <a:p>
            <a:r>
              <a:rPr lang="en-IN" u="sng" dirty="0" smtClean="0">
                <a:latin typeface="Arial" pitchFamily="34" charset="0"/>
                <a:cs typeface="Arial" pitchFamily="34" charset="0"/>
              </a:rPr>
              <a:t>It’s good programming practice to close a file as soon as you’ve finished with it. This protects against output data loss, which could occur if an error in another part of your program caused the execution to be stopped in an abnormal fashion. This could result in the contents of the output buffer being lost, as the file wouldn’t be closed properly. </a:t>
            </a:r>
            <a:r>
              <a:rPr lang="en-IN" b="1" u="sng" dirty="0" smtClean="0">
                <a:latin typeface="Arial" pitchFamily="34" charset="0"/>
                <a:cs typeface="Arial" pitchFamily="34" charset="0"/>
              </a:rPr>
              <a:t>You must also close a file before attempting to rename it or remove it.</a:t>
            </a:r>
          </a:p>
          <a:p>
            <a:endParaRPr lang="en-IN" b="1" u="sng" dirty="0" smtClean="0">
              <a:latin typeface="Arial" pitchFamily="34" charset="0"/>
              <a:cs typeface="Arial" pitchFamily="34" charset="0"/>
            </a:endParaRPr>
          </a:p>
          <a:p>
            <a:r>
              <a:rPr lang="en-IN" b="1" u="sng" dirty="0" smtClean="0">
                <a:latin typeface="Arial" pitchFamily="34" charset="0"/>
                <a:cs typeface="Arial" pitchFamily="34" charset="0"/>
              </a:rPr>
              <a:t>Note </a:t>
            </a:r>
          </a:p>
          <a:p>
            <a:r>
              <a:rPr lang="en-IN" dirty="0" smtClean="0">
                <a:latin typeface="Arial" pitchFamily="34" charset="0"/>
                <a:cs typeface="Arial" pitchFamily="34" charset="0"/>
              </a:rPr>
              <a:t>Another reason for closing files as soon as you’ve finished with them is that the operating system will usually limit the number of files you may have open at one time. Closing files as soon as you’ve finished with them minimizes the chances of you falling foul of the operating system in this respect.</a:t>
            </a:r>
            <a:endParaRPr lang="en-US" u="sng" dirty="0" smtClean="0">
              <a:latin typeface="Arial" pitchFamily="34" charset="0"/>
              <a:cs typeface="Arial" pitchFamily="34" charset="0"/>
            </a:endParaRPr>
          </a:p>
        </p:txBody>
      </p:sp>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27-03-2020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8" name="Picture 2" descr="PES University"/>
          <p:cNvPicPr>
            <a:picLocks noChangeAspect="1" noChangeArrowheads="1"/>
          </p:cNvPicPr>
          <p:nvPr/>
        </p:nvPicPr>
        <p:blipFill>
          <a:blip r:embed="rId2"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5" end="5"/>
                                            </p:txEl>
                                          </p:spTgt>
                                        </p:tgtEl>
                                        <p:attrNameLst>
                                          <p:attrName>style.visibility</p:attrName>
                                        </p:attrNameLst>
                                      </p:cBhvr>
                                      <p:to>
                                        <p:strVal val="visible"/>
                                      </p:to>
                                    </p:set>
                                    <p:anim calcmode="lin" valueType="num">
                                      <p:cBhvr additive="base">
                                        <p:cTn id="25"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anim calcmode="lin" valueType="num">
                                      <p:cBhvr additive="base">
                                        <p:cTn id="31"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838200"/>
            <a:ext cx="8010580" cy="5324535"/>
          </a:xfrm>
          <a:prstGeom prst="rect">
            <a:avLst/>
          </a:prstGeom>
          <a:noFill/>
        </p:spPr>
        <p:txBody>
          <a:bodyPr wrap="square" rtlCol="0">
            <a:spAutoFit/>
          </a:bodyPr>
          <a:lstStyle/>
          <a:p>
            <a:r>
              <a:rPr lang="en-IN" sz="2000" dirty="0" smtClean="0">
                <a:latin typeface="Arial" pitchFamily="34" charset="0"/>
                <a:cs typeface="Arial" pitchFamily="34" charset="0"/>
              </a:rPr>
              <a:t>Calling the </a:t>
            </a:r>
            <a:r>
              <a:rPr lang="en-IN" sz="2000" dirty="0" err="1" smtClean="0">
                <a:latin typeface="Arial" pitchFamily="34" charset="0"/>
                <a:cs typeface="Arial" pitchFamily="34" charset="0"/>
              </a:rPr>
              <a:t>fflush</a:t>
            </a:r>
            <a:r>
              <a:rPr lang="en-IN" sz="2000" dirty="0" smtClean="0">
                <a:latin typeface="Arial" pitchFamily="34" charset="0"/>
                <a:cs typeface="Arial" pitchFamily="34" charset="0"/>
              </a:rPr>
              <a:t>() function will force any unwritten data left in an output buffer to be written to a file. With your file pointer </a:t>
            </a:r>
            <a:r>
              <a:rPr lang="en-IN" sz="2000" dirty="0" err="1" smtClean="0">
                <a:latin typeface="Arial" pitchFamily="34" charset="0"/>
                <a:cs typeface="Arial" pitchFamily="34" charset="0"/>
              </a:rPr>
              <a:t>pfile</a:t>
            </a:r>
            <a:r>
              <a:rPr lang="en-IN" sz="2000" dirty="0" smtClean="0">
                <a:latin typeface="Arial" pitchFamily="34" charset="0"/>
                <a:cs typeface="Arial" pitchFamily="34" charset="0"/>
              </a:rPr>
              <a:t>, you could force any data left in the output buffer to be written to the file by using this statement:</a:t>
            </a:r>
          </a:p>
          <a:p>
            <a:r>
              <a:rPr lang="en-IN" sz="2000" dirty="0" err="1" smtClean="0">
                <a:latin typeface="Arial" pitchFamily="34" charset="0"/>
                <a:cs typeface="Arial" pitchFamily="34" charset="0"/>
              </a:rPr>
              <a:t>fflush</a:t>
            </a:r>
            <a:r>
              <a:rPr lang="en-IN" sz="2000" dirty="0" smtClean="0">
                <a:latin typeface="Arial" pitchFamily="34" charset="0"/>
                <a:cs typeface="Arial" pitchFamily="34" charset="0"/>
              </a:rPr>
              <a:t>(</a:t>
            </a:r>
            <a:r>
              <a:rPr lang="en-IN" sz="2000" dirty="0" err="1" smtClean="0">
                <a:latin typeface="Arial" pitchFamily="34" charset="0"/>
                <a:cs typeface="Arial" pitchFamily="34" charset="0"/>
              </a:rPr>
              <a:t>pfile</a:t>
            </a:r>
            <a:r>
              <a:rPr lang="en-IN" sz="2000" dirty="0" smtClean="0">
                <a:latin typeface="Arial" pitchFamily="34" charset="0"/>
                <a:cs typeface="Arial" pitchFamily="34" charset="0"/>
              </a:rPr>
              <a:t>);</a:t>
            </a:r>
          </a:p>
          <a:p>
            <a:r>
              <a:rPr lang="en-IN" sz="2000" dirty="0" smtClean="0">
                <a:latin typeface="Arial" pitchFamily="34" charset="0"/>
                <a:cs typeface="Arial" pitchFamily="34" charset="0"/>
              </a:rPr>
              <a:t>The </a:t>
            </a:r>
            <a:r>
              <a:rPr lang="en-IN" sz="2000" dirty="0" err="1" smtClean="0">
                <a:latin typeface="Arial" pitchFamily="34" charset="0"/>
                <a:cs typeface="Arial" pitchFamily="34" charset="0"/>
              </a:rPr>
              <a:t>fflush</a:t>
            </a:r>
            <a:r>
              <a:rPr lang="en-IN" sz="2000" dirty="0" smtClean="0">
                <a:latin typeface="Arial" pitchFamily="34" charset="0"/>
                <a:cs typeface="Arial" pitchFamily="34" charset="0"/>
              </a:rPr>
              <a:t>() function returns a value of type </a:t>
            </a:r>
            <a:r>
              <a:rPr lang="en-IN" sz="2000" dirty="0" err="1" smtClean="0">
                <a:latin typeface="Arial" pitchFamily="34" charset="0"/>
                <a:cs typeface="Arial" pitchFamily="34" charset="0"/>
              </a:rPr>
              <a:t>int</a:t>
            </a:r>
            <a:r>
              <a:rPr lang="en-IN" sz="2000" dirty="0" smtClean="0">
                <a:latin typeface="Arial" pitchFamily="34" charset="0"/>
                <a:cs typeface="Arial" pitchFamily="34" charset="0"/>
              </a:rPr>
              <a:t>, which is normally 0 but will be EOF if an error occurs.</a:t>
            </a:r>
          </a:p>
          <a:p>
            <a:endParaRPr lang="en-IN" sz="2000" u="sng" dirty="0" smtClean="0">
              <a:latin typeface="Arial" pitchFamily="34" charset="0"/>
              <a:cs typeface="Arial" pitchFamily="34" charset="0"/>
            </a:endParaRPr>
          </a:p>
          <a:p>
            <a:r>
              <a:rPr lang="en-IN" sz="2000" b="1" u="sng" dirty="0" smtClean="0">
                <a:latin typeface="Arial" pitchFamily="34" charset="0"/>
                <a:cs typeface="Arial" pitchFamily="34" charset="0"/>
              </a:rPr>
              <a:t>Deleting a File</a:t>
            </a:r>
          </a:p>
          <a:p>
            <a:r>
              <a:rPr lang="en-IN" sz="2000" dirty="0" smtClean="0">
                <a:latin typeface="Arial" pitchFamily="34" charset="0"/>
                <a:cs typeface="Arial" pitchFamily="34" charset="0"/>
              </a:rPr>
              <a:t>The remove() function that’s declared in </a:t>
            </a:r>
            <a:r>
              <a:rPr lang="en-IN" sz="2000" dirty="0" err="1" smtClean="0">
                <a:latin typeface="Arial" pitchFamily="34" charset="0"/>
                <a:cs typeface="Arial" pitchFamily="34" charset="0"/>
              </a:rPr>
              <a:t>stdio.h</a:t>
            </a:r>
            <a:r>
              <a:rPr lang="en-IN" sz="2000" dirty="0" smtClean="0">
                <a:latin typeface="Arial" pitchFamily="34" charset="0"/>
                <a:cs typeface="Arial" pitchFamily="34" charset="0"/>
              </a:rPr>
              <a:t> deletes a file</a:t>
            </a:r>
          </a:p>
          <a:p>
            <a:r>
              <a:rPr lang="en-IN" sz="2000" dirty="0" smtClean="0">
                <a:latin typeface="Arial" pitchFamily="34" charset="0"/>
                <a:cs typeface="Arial" pitchFamily="34" charset="0"/>
              </a:rPr>
              <a:t>remove("myfile.txt");</a:t>
            </a:r>
          </a:p>
          <a:p>
            <a:r>
              <a:rPr lang="en-IN" sz="2000" dirty="0" smtClean="0">
                <a:latin typeface="Arial" pitchFamily="34" charset="0"/>
                <a:cs typeface="Arial" pitchFamily="34" charset="0"/>
              </a:rPr>
              <a:t>This will delete the file that has the name myfile.txt from the current directory. Note that the file cannot be open when you try to delete it. </a:t>
            </a:r>
            <a:r>
              <a:rPr lang="en-IN" sz="2000" u="sng" dirty="0" smtClean="0">
                <a:latin typeface="Arial" pitchFamily="34" charset="0"/>
                <a:cs typeface="Arial" pitchFamily="34" charset="0"/>
              </a:rPr>
              <a:t>If the file is open, the effect of calling remove() is implementation defined.</a:t>
            </a:r>
            <a:r>
              <a:rPr lang="en-IN" sz="2000" dirty="0" smtClean="0">
                <a:latin typeface="Arial" pitchFamily="34" charset="0"/>
                <a:cs typeface="Arial" pitchFamily="34" charset="0"/>
              </a:rPr>
              <a:t> You always need to double check any operations on files, but you need to take particular care with operations that delete files. You could wreck your system if you don’t.</a:t>
            </a:r>
            <a:endParaRPr lang="en-US" sz="2000" u="sng" dirty="0" smtClean="0">
              <a:latin typeface="Arial" pitchFamily="34" charset="0"/>
              <a:cs typeface="Arial" pitchFamily="34" charset="0"/>
            </a:endParaRPr>
          </a:p>
        </p:txBody>
      </p:sp>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27-03-2020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8" name="Picture 2" descr="PES University"/>
          <p:cNvPicPr>
            <a:picLocks noChangeAspect="1" noChangeArrowheads="1"/>
          </p:cNvPicPr>
          <p:nvPr/>
        </p:nvPicPr>
        <p:blipFill>
          <a:blip r:embed="rId2"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 calcmode="lin" valueType="num">
                                      <p:cBhvr additive="base">
                                        <p:cTn id="25"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anim calcmode="lin" valueType="num">
                                      <p:cBhvr additive="base">
                                        <p:cTn id="31"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 calcmode="lin" valueType="num">
                                      <p:cBhvr additive="base">
                                        <p:cTn id="37"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
                                            <p:txEl>
                                              <p:pRg st="7" end="7"/>
                                            </p:txEl>
                                          </p:spTgt>
                                        </p:tgtEl>
                                        <p:attrNameLst>
                                          <p:attrName>style.visibility</p:attrName>
                                        </p:attrNameLst>
                                      </p:cBhvr>
                                      <p:to>
                                        <p:strVal val="visible"/>
                                      </p:to>
                                    </p:set>
                                    <p:anim calcmode="lin" valueType="num">
                                      <p:cBhvr additive="base">
                                        <p:cTn id="43"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838200"/>
            <a:ext cx="8010580" cy="5016758"/>
          </a:xfrm>
          <a:prstGeom prst="rect">
            <a:avLst/>
          </a:prstGeom>
          <a:noFill/>
        </p:spPr>
        <p:txBody>
          <a:bodyPr wrap="square" rtlCol="0">
            <a:spAutoFit/>
          </a:bodyPr>
          <a:lstStyle/>
          <a:p>
            <a:r>
              <a:rPr lang="en-IN" sz="2000" b="1" u="sng" dirty="0" smtClean="0">
                <a:latin typeface="Arial" pitchFamily="34" charset="0"/>
                <a:cs typeface="Arial" pitchFamily="34" charset="0"/>
              </a:rPr>
              <a:t>Writing to a Text File</a:t>
            </a:r>
          </a:p>
          <a:p>
            <a:r>
              <a:rPr lang="en-IN" sz="2000" dirty="0" smtClean="0">
                <a:latin typeface="Arial" pitchFamily="34" charset="0"/>
                <a:cs typeface="Arial" pitchFamily="34" charset="0"/>
              </a:rPr>
              <a:t>The simplest write operation is provided by the function </a:t>
            </a:r>
            <a:r>
              <a:rPr lang="en-IN" sz="2000" dirty="0" err="1" smtClean="0">
                <a:latin typeface="Arial" pitchFamily="34" charset="0"/>
                <a:cs typeface="Arial" pitchFamily="34" charset="0"/>
              </a:rPr>
              <a:t>fputc</a:t>
            </a:r>
            <a:r>
              <a:rPr lang="en-IN" sz="2000" dirty="0" smtClean="0">
                <a:latin typeface="Arial" pitchFamily="34" charset="0"/>
                <a:cs typeface="Arial" pitchFamily="34" charset="0"/>
              </a:rPr>
              <a:t>(), which writes a single character to a text file. It has the following prototype:</a:t>
            </a:r>
          </a:p>
          <a:p>
            <a:endParaRPr lang="fr-FR" sz="2000" dirty="0" smtClean="0">
              <a:latin typeface="Arial" pitchFamily="34" charset="0"/>
              <a:cs typeface="Arial" pitchFamily="34" charset="0"/>
            </a:endParaRPr>
          </a:p>
          <a:p>
            <a:r>
              <a:rPr lang="fr-FR" sz="2000" dirty="0" err="1" smtClean="0">
                <a:latin typeface="Arial" pitchFamily="34" charset="0"/>
                <a:cs typeface="Arial" pitchFamily="34" charset="0"/>
              </a:rPr>
              <a:t>int</a:t>
            </a:r>
            <a:r>
              <a:rPr lang="fr-FR" sz="2000" dirty="0" smtClean="0">
                <a:latin typeface="Arial" pitchFamily="34" charset="0"/>
                <a:cs typeface="Arial" pitchFamily="34" charset="0"/>
              </a:rPr>
              <a:t> </a:t>
            </a:r>
            <a:r>
              <a:rPr lang="fr-FR" sz="2000" dirty="0" err="1" smtClean="0">
                <a:latin typeface="Arial" pitchFamily="34" charset="0"/>
                <a:cs typeface="Arial" pitchFamily="34" charset="0"/>
              </a:rPr>
              <a:t>fputc</a:t>
            </a:r>
            <a:r>
              <a:rPr lang="fr-FR" sz="2000" dirty="0" smtClean="0">
                <a:latin typeface="Arial" pitchFamily="34" charset="0"/>
                <a:cs typeface="Arial" pitchFamily="34" charset="0"/>
              </a:rPr>
              <a:t> (</a:t>
            </a:r>
            <a:r>
              <a:rPr lang="fr-FR" sz="2000" dirty="0" err="1" smtClean="0">
                <a:latin typeface="Arial" pitchFamily="34" charset="0"/>
                <a:cs typeface="Arial" pitchFamily="34" charset="0"/>
              </a:rPr>
              <a:t>int</a:t>
            </a:r>
            <a:r>
              <a:rPr lang="fr-FR" sz="2000" dirty="0" smtClean="0">
                <a:latin typeface="Arial" pitchFamily="34" charset="0"/>
                <a:cs typeface="Arial" pitchFamily="34" charset="0"/>
              </a:rPr>
              <a:t> </a:t>
            </a:r>
            <a:r>
              <a:rPr lang="fr-FR" sz="2000" dirty="0" err="1" smtClean="0">
                <a:latin typeface="Arial" pitchFamily="34" charset="0"/>
                <a:cs typeface="Arial" pitchFamily="34" charset="0"/>
              </a:rPr>
              <a:t>ch</a:t>
            </a:r>
            <a:r>
              <a:rPr lang="fr-FR" sz="2000" dirty="0" smtClean="0">
                <a:latin typeface="Arial" pitchFamily="34" charset="0"/>
                <a:cs typeface="Arial" pitchFamily="34" charset="0"/>
              </a:rPr>
              <a:t>, FILE *</a:t>
            </a:r>
            <a:r>
              <a:rPr lang="fr-FR" sz="2000" dirty="0" err="1" smtClean="0">
                <a:latin typeface="Arial" pitchFamily="34" charset="0"/>
                <a:cs typeface="Arial" pitchFamily="34" charset="0"/>
              </a:rPr>
              <a:t>pfile</a:t>
            </a:r>
            <a:r>
              <a:rPr lang="fr-FR" sz="2000" dirty="0" smtClean="0">
                <a:latin typeface="Arial" pitchFamily="34" charset="0"/>
                <a:cs typeface="Arial" pitchFamily="34" charset="0"/>
              </a:rPr>
              <a:t>);</a:t>
            </a:r>
          </a:p>
          <a:p>
            <a:endParaRPr lang="en-IN" sz="2000" dirty="0" smtClean="0">
              <a:latin typeface="Arial" pitchFamily="34" charset="0"/>
              <a:cs typeface="Arial" pitchFamily="34" charset="0"/>
            </a:endParaRPr>
          </a:p>
          <a:p>
            <a:r>
              <a:rPr lang="en-IN" sz="2000" dirty="0" smtClean="0">
                <a:latin typeface="Arial" pitchFamily="34" charset="0"/>
                <a:cs typeface="Arial" pitchFamily="34" charset="0"/>
              </a:rPr>
              <a:t>The function writes the character specified by the first argument to the file identified by the second argument, which is a file pointer. </a:t>
            </a:r>
            <a:r>
              <a:rPr lang="en-IN" sz="2000" u="sng" dirty="0" smtClean="0">
                <a:latin typeface="Arial" pitchFamily="34" charset="0"/>
                <a:cs typeface="Arial" pitchFamily="34" charset="0"/>
              </a:rPr>
              <a:t>If the write is successful, it returns the character that was written, otherwise it returns EOF</a:t>
            </a:r>
            <a:r>
              <a:rPr lang="en-IN" sz="2000" dirty="0" smtClean="0">
                <a:latin typeface="Arial" pitchFamily="34" charset="0"/>
                <a:cs typeface="Arial" pitchFamily="34" charset="0"/>
              </a:rPr>
              <a:t>.</a:t>
            </a:r>
          </a:p>
          <a:p>
            <a:endParaRPr lang="en-IN" sz="2000" dirty="0" smtClean="0">
              <a:latin typeface="Arial" pitchFamily="34" charset="0"/>
              <a:cs typeface="Arial" pitchFamily="34" charset="0"/>
            </a:endParaRPr>
          </a:p>
          <a:p>
            <a:r>
              <a:rPr lang="en-IN" sz="2000" dirty="0" smtClean="0">
                <a:latin typeface="Arial" pitchFamily="34" charset="0"/>
                <a:cs typeface="Arial" pitchFamily="34" charset="0"/>
              </a:rPr>
              <a:t>In practice, characters aren’t usually written to a physical file one by one. This would be extremely inefficient. </a:t>
            </a:r>
            <a:r>
              <a:rPr lang="en-IN" sz="2000" b="1" dirty="0" smtClean="0">
                <a:latin typeface="Arial" pitchFamily="34" charset="0"/>
                <a:cs typeface="Arial" pitchFamily="34" charset="0"/>
              </a:rPr>
              <a:t>Hidden from your program and managed by the output routine, output characters are written to a buffer until a reasonable number have been accumulated; they are then all written to the file in one go</a:t>
            </a:r>
            <a:r>
              <a:rPr lang="en-IN" sz="2000" dirty="0" smtClean="0">
                <a:latin typeface="Arial" pitchFamily="34" charset="0"/>
                <a:cs typeface="Arial" pitchFamily="34" charset="0"/>
              </a:rPr>
              <a:t>.</a:t>
            </a:r>
            <a:endParaRPr lang="en-US" sz="2000" u="sng" dirty="0" smtClean="0">
              <a:latin typeface="Arial" pitchFamily="34" charset="0"/>
              <a:cs typeface="Arial" pitchFamily="34" charset="0"/>
            </a:endParaRPr>
          </a:p>
        </p:txBody>
      </p:sp>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27-03-2020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8" name="Picture 2" descr="PES University"/>
          <p:cNvPicPr>
            <a:picLocks noChangeAspect="1" noChangeArrowheads="1"/>
          </p:cNvPicPr>
          <p:nvPr/>
        </p:nvPicPr>
        <p:blipFill>
          <a:blip r:embed="rId2"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5" end="5"/>
                                            </p:txEl>
                                          </p:spTgt>
                                        </p:tgtEl>
                                        <p:attrNameLst>
                                          <p:attrName>style.visibility</p:attrName>
                                        </p:attrNameLst>
                                      </p:cBhvr>
                                      <p:to>
                                        <p:strVal val="visible"/>
                                      </p:to>
                                    </p:set>
                                    <p:anim calcmode="lin" valueType="num">
                                      <p:cBhvr additive="base">
                                        <p:cTn id="25"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anim calcmode="lin" valueType="num">
                                      <p:cBhvr additive="base">
                                        <p:cTn id="31"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CustomShape 2"/>
          <p:cNvSpPr/>
          <p:nvPr/>
        </p:nvSpPr>
        <p:spPr>
          <a:xfrm>
            <a:off x="872640" y="936000"/>
            <a:ext cx="7694280" cy="4750920"/>
          </a:xfrm>
          <a:prstGeom prst="rect">
            <a:avLst/>
          </a:prstGeom>
          <a:noFill/>
          <a:ln>
            <a:noFill/>
          </a:ln>
        </p:spPr>
        <p:txBody>
          <a:bodyPr lIns="90000" tIns="45000" rIns="90000" bIns="45000"/>
          <a:lstStyle/>
          <a:p>
            <a:pPr>
              <a:lnSpc>
                <a:spcPct val="100000"/>
              </a:lnSpc>
            </a:pPr>
            <a:endParaRPr/>
          </a:p>
          <a:p>
            <a:pPr>
              <a:lnSpc>
                <a:spcPct val="100000"/>
              </a:lnSpc>
            </a:pPr>
            <a:endParaRPr/>
          </a:p>
          <a:p>
            <a:pPr>
              <a:lnSpc>
                <a:spcPct val="100000"/>
              </a:lnSpc>
            </a:pPr>
            <a:endParaRPr/>
          </a:p>
        </p:txBody>
      </p:sp>
      <p:sp>
        <p:nvSpPr>
          <p:cNvPr id="48" name="CustomShape 4"/>
          <p:cNvSpPr/>
          <p:nvPr/>
        </p:nvSpPr>
        <p:spPr>
          <a:xfrm>
            <a:off x="8101440" y="6192000"/>
            <a:ext cx="1220400" cy="428400"/>
          </a:xfrm>
          <a:prstGeom prst="rect">
            <a:avLst/>
          </a:prstGeom>
          <a:noFill/>
          <a:ln>
            <a:noFill/>
          </a:ln>
        </p:spPr>
      </p:sp>
      <p:sp>
        <p:nvSpPr>
          <p:cNvPr id="49" name="CustomShape 5"/>
          <p:cNvSpPr/>
          <p:nvPr/>
        </p:nvSpPr>
        <p:spPr>
          <a:xfrm>
            <a:off x="432000" y="864000"/>
            <a:ext cx="8206920" cy="5163120"/>
          </a:xfrm>
          <a:prstGeom prst="rect">
            <a:avLst/>
          </a:prstGeom>
          <a:noFill/>
          <a:ln>
            <a:noFill/>
          </a:ln>
        </p:spPr>
        <p:txBody>
          <a:bodyPr lIns="90000" tIns="45000" rIns="90000" bIns="45000"/>
          <a:lstStyle/>
          <a:p>
            <a:pPr>
              <a:lnSpc>
                <a:spcPct val="100000"/>
              </a:lnSpc>
            </a:pPr>
            <a:r>
              <a:rPr lang="en-IN" sz="2000" b="1" dirty="0" smtClean="0">
                <a:solidFill>
                  <a:srgbClr val="000000"/>
                </a:solidFill>
                <a:latin typeface="Arial"/>
                <a:ea typeface="DejaVu Sans"/>
              </a:rPr>
              <a:t>Text </a:t>
            </a:r>
            <a:r>
              <a:rPr lang="en-IN" sz="2000" b="1" dirty="0">
                <a:solidFill>
                  <a:srgbClr val="000000"/>
                </a:solidFill>
                <a:latin typeface="Arial"/>
                <a:ea typeface="DejaVu Sans"/>
              </a:rPr>
              <a:t>Book(s):</a:t>
            </a:r>
            <a:endParaRPr dirty="0"/>
          </a:p>
          <a:p>
            <a:pPr marL="457200" indent="-457200">
              <a:buFont typeface="+mj-lt"/>
              <a:buAutoNum type="arabicPeriod"/>
            </a:pPr>
            <a:r>
              <a:rPr lang="en-US" sz="2000" dirty="0" smtClean="0">
                <a:latin typeface="Arial" pitchFamily="34" charset="0"/>
                <a:cs typeface="Arial" pitchFamily="34" charset="0"/>
              </a:rPr>
              <a:t>“How To Solve It By Computer”, R G </a:t>
            </a:r>
            <a:r>
              <a:rPr lang="en-US" sz="2000" dirty="0" err="1" smtClean="0">
                <a:latin typeface="Arial" pitchFamily="34" charset="0"/>
                <a:cs typeface="Arial" pitchFamily="34" charset="0"/>
              </a:rPr>
              <a:t>Dromey</a:t>
            </a:r>
            <a:r>
              <a:rPr lang="en-US" sz="2000" dirty="0" smtClean="0">
                <a:latin typeface="Arial" pitchFamily="34" charset="0"/>
                <a:cs typeface="Arial" pitchFamily="34" charset="0"/>
              </a:rPr>
              <a:t>, Pearson, 2011. </a:t>
            </a:r>
          </a:p>
          <a:p>
            <a:pPr marL="457200" indent="-457200">
              <a:buFont typeface="+mj-lt"/>
              <a:buAutoNum type="arabicPeriod"/>
            </a:pPr>
            <a:r>
              <a:rPr lang="en-US" sz="2000" dirty="0" smtClean="0">
                <a:latin typeface="Arial" pitchFamily="34" charset="0"/>
                <a:cs typeface="Arial" pitchFamily="34" charset="0"/>
              </a:rPr>
              <a:t>“The C Programming Language”, Brian Kernighan, Dennis Ritchie, 2nd Edition, Prentice Hall PTR, 1988. </a:t>
            </a:r>
          </a:p>
          <a:p>
            <a:pPr marL="457200" indent="-457200"/>
            <a:endParaRPr lang="en-US" sz="2000" dirty="0" smtClean="0">
              <a:latin typeface="Arial" pitchFamily="34" charset="0"/>
              <a:cs typeface="Arial" pitchFamily="34" charset="0"/>
            </a:endParaRPr>
          </a:p>
          <a:p>
            <a:pPr>
              <a:lnSpc>
                <a:spcPct val="100000"/>
              </a:lnSpc>
            </a:pPr>
            <a:r>
              <a:rPr lang="en-IN" sz="2000" b="1" dirty="0" smtClean="0">
                <a:solidFill>
                  <a:srgbClr val="000000"/>
                </a:solidFill>
                <a:latin typeface="Arial"/>
                <a:ea typeface="DejaVu Sans"/>
              </a:rPr>
              <a:t>Reference Book(s):</a:t>
            </a:r>
            <a:endParaRPr lang="en-IN" sz="2000" dirty="0" smtClean="0"/>
          </a:p>
          <a:p>
            <a:pPr marL="457200" indent="-457200">
              <a:buFont typeface="+mj-lt"/>
              <a:buAutoNum type="arabicPeriod"/>
            </a:pPr>
            <a:r>
              <a:rPr lang="nl-NL" sz="2000" dirty="0" smtClean="0">
                <a:latin typeface="Arial" pitchFamily="34" charset="0"/>
                <a:cs typeface="Arial" pitchFamily="34" charset="0"/>
              </a:rPr>
              <a:t>“Expert C Programming; Deep C secrets”, Peter van der Linden</a:t>
            </a:r>
          </a:p>
          <a:p>
            <a:pPr marL="457200" indent="-457200">
              <a:buFont typeface="+mj-lt"/>
              <a:buAutoNum type="arabicPeriod"/>
            </a:pPr>
            <a:r>
              <a:rPr lang="en-IN" sz="2000" dirty="0" smtClean="0">
                <a:latin typeface="Arial" pitchFamily="34" charset="0"/>
                <a:cs typeface="Arial" pitchFamily="34" charset="0"/>
              </a:rPr>
              <a:t>“ The C puzzle Book”, Alan R </a:t>
            </a:r>
            <a:r>
              <a:rPr lang="en-IN" sz="2000" dirty="0" err="1" smtClean="0">
                <a:latin typeface="Arial" pitchFamily="34" charset="0"/>
                <a:cs typeface="Arial" pitchFamily="34" charset="0"/>
              </a:rPr>
              <a:t>Feuer</a:t>
            </a:r>
            <a:endParaRPr lang="en-US" sz="2000" dirty="0" smtClean="0">
              <a:latin typeface="Arial" pitchFamily="34" charset="0"/>
              <a:cs typeface="Arial" pitchFamily="34" charset="0"/>
            </a:endParaRPr>
          </a:p>
          <a:p>
            <a:pPr>
              <a:lnSpc>
                <a:spcPct val="100000"/>
              </a:lnSpc>
            </a:pPr>
            <a:endParaRPr dirty="0"/>
          </a:p>
        </p:txBody>
      </p:sp>
      <p:sp>
        <p:nvSpPr>
          <p:cNvPr id="8"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27-03-2020</a:t>
            </a:fld>
            <a:endParaRPr/>
          </a:p>
        </p:txBody>
      </p:sp>
      <p:sp>
        <p:nvSpPr>
          <p:cNvPr id="7" name="TextBox 6"/>
          <p:cNvSpPr txBox="1"/>
          <p:nvPr/>
        </p:nvSpPr>
        <p:spPr>
          <a:xfrm>
            <a:off x="7848600" y="6172200"/>
            <a:ext cx="838200" cy="369332"/>
          </a:xfrm>
          <a:prstGeom prst="rect">
            <a:avLst/>
          </a:prstGeom>
          <a:noFill/>
        </p:spPr>
        <p:txBody>
          <a:bodyPr wrap="square" rtlCol="0">
            <a:spAutoFit/>
          </a:bodyPr>
          <a:lstStyle/>
          <a:p>
            <a:fld id="{1E460F29-85B6-4916-A3EB-A100C93F602F}" type="slidenum">
              <a:rPr lang="en-US" smtClean="0"/>
              <a:pPr/>
              <a:t>2</a:t>
            </a:fld>
            <a:endParaRPr lang="en-US" dirty="0"/>
          </a:p>
        </p:txBody>
      </p:sp>
      <p:pic>
        <p:nvPicPr>
          <p:cNvPr id="9" name="Picture 2" descr="PES University"/>
          <p:cNvPicPr>
            <a:picLocks noChangeAspect="1" noChangeArrowheads="1"/>
          </p:cNvPicPr>
          <p:nvPr/>
        </p:nvPicPr>
        <p:blipFill>
          <a:blip r:embed="rId2"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9">
                                            <p:txEl>
                                              <p:pRg st="0" end="0"/>
                                            </p:txEl>
                                          </p:spTgt>
                                        </p:tgtEl>
                                        <p:attrNameLst>
                                          <p:attrName>style.visibility</p:attrName>
                                        </p:attrNameLst>
                                      </p:cBhvr>
                                      <p:to>
                                        <p:strVal val="visible"/>
                                      </p:to>
                                    </p:set>
                                    <p:anim calcmode="lin" valueType="num">
                                      <p:cBhvr additive="base">
                                        <p:cTn id="7" dur="500" fill="hold"/>
                                        <p:tgtEl>
                                          <p:spTgt spid="4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9">
                                            <p:txEl>
                                              <p:pRg st="1" end="1"/>
                                            </p:txEl>
                                          </p:spTgt>
                                        </p:tgtEl>
                                        <p:attrNameLst>
                                          <p:attrName>style.visibility</p:attrName>
                                        </p:attrNameLst>
                                      </p:cBhvr>
                                      <p:to>
                                        <p:strVal val="visible"/>
                                      </p:to>
                                    </p:set>
                                    <p:anim calcmode="lin" valueType="num">
                                      <p:cBhvr additive="base">
                                        <p:cTn id="13" dur="500" fill="hold"/>
                                        <p:tgtEl>
                                          <p:spTgt spid="4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9">
                                            <p:txEl>
                                              <p:pRg st="2" end="2"/>
                                            </p:txEl>
                                          </p:spTgt>
                                        </p:tgtEl>
                                        <p:attrNameLst>
                                          <p:attrName>style.visibility</p:attrName>
                                        </p:attrNameLst>
                                      </p:cBhvr>
                                      <p:to>
                                        <p:strVal val="visible"/>
                                      </p:to>
                                    </p:set>
                                    <p:anim calcmode="lin" valueType="num">
                                      <p:cBhvr additive="base">
                                        <p:cTn id="19" dur="500" fill="hold"/>
                                        <p:tgtEl>
                                          <p:spTgt spid="4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9">
                                            <p:txEl>
                                              <p:pRg st="4" end="4"/>
                                            </p:txEl>
                                          </p:spTgt>
                                        </p:tgtEl>
                                        <p:attrNameLst>
                                          <p:attrName>style.visibility</p:attrName>
                                        </p:attrNameLst>
                                      </p:cBhvr>
                                      <p:to>
                                        <p:strVal val="visible"/>
                                      </p:to>
                                    </p:set>
                                    <p:anim calcmode="lin" valueType="num">
                                      <p:cBhvr additive="base">
                                        <p:cTn id="25" dur="500" fill="hold"/>
                                        <p:tgtEl>
                                          <p:spTgt spid="49">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9">
                                            <p:txEl>
                                              <p:pRg st="5" end="5"/>
                                            </p:txEl>
                                          </p:spTgt>
                                        </p:tgtEl>
                                        <p:attrNameLst>
                                          <p:attrName>style.visibility</p:attrName>
                                        </p:attrNameLst>
                                      </p:cBhvr>
                                      <p:to>
                                        <p:strVal val="visible"/>
                                      </p:to>
                                    </p:set>
                                    <p:anim calcmode="lin" valueType="num">
                                      <p:cBhvr additive="base">
                                        <p:cTn id="31" dur="500" fill="hold"/>
                                        <p:tgtEl>
                                          <p:spTgt spid="49">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9">
                                            <p:txEl>
                                              <p:pRg st="6" end="6"/>
                                            </p:txEl>
                                          </p:spTgt>
                                        </p:tgtEl>
                                        <p:attrNameLst>
                                          <p:attrName>style.visibility</p:attrName>
                                        </p:attrNameLst>
                                      </p:cBhvr>
                                      <p:to>
                                        <p:strVal val="visible"/>
                                      </p:to>
                                    </p:set>
                                    <p:anim calcmode="lin" valueType="num">
                                      <p:cBhvr additive="base">
                                        <p:cTn id="37" dur="500" fill="hold"/>
                                        <p:tgtEl>
                                          <p:spTgt spid="49">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9">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838200"/>
            <a:ext cx="8010580" cy="5416868"/>
          </a:xfrm>
          <a:prstGeom prst="rect">
            <a:avLst/>
          </a:prstGeom>
          <a:noFill/>
        </p:spPr>
        <p:txBody>
          <a:bodyPr wrap="square" rtlCol="0">
            <a:spAutoFit/>
          </a:bodyPr>
          <a:lstStyle/>
          <a:p>
            <a:r>
              <a:rPr lang="en-IN" sz="2000" b="1" u="sng" dirty="0" smtClean="0">
                <a:latin typeface="Arial" pitchFamily="34" charset="0"/>
                <a:cs typeface="Arial" pitchFamily="34" charset="0"/>
              </a:rPr>
              <a:t>Reading from a Text File</a:t>
            </a:r>
          </a:p>
          <a:p>
            <a:r>
              <a:rPr lang="en-IN" sz="2000" dirty="0" smtClean="0">
                <a:latin typeface="Arial" pitchFamily="34" charset="0"/>
                <a:cs typeface="Arial" pitchFamily="34" charset="0"/>
              </a:rPr>
              <a:t>The </a:t>
            </a:r>
            <a:r>
              <a:rPr lang="en-IN" sz="2000" dirty="0" err="1" smtClean="0">
                <a:latin typeface="Arial" pitchFamily="34" charset="0"/>
                <a:cs typeface="Arial" pitchFamily="34" charset="0"/>
              </a:rPr>
              <a:t>fgetc</a:t>
            </a:r>
            <a:r>
              <a:rPr lang="en-IN" sz="2000" dirty="0" smtClean="0">
                <a:latin typeface="Arial" pitchFamily="34" charset="0"/>
                <a:cs typeface="Arial" pitchFamily="34" charset="0"/>
              </a:rPr>
              <a:t>() takes a file pointer as its only argument and returns the character read as type int. The typical use of </a:t>
            </a:r>
            <a:r>
              <a:rPr lang="en-IN" sz="2000" dirty="0" err="1" smtClean="0">
                <a:latin typeface="Arial" pitchFamily="34" charset="0"/>
                <a:cs typeface="Arial" pitchFamily="34" charset="0"/>
              </a:rPr>
              <a:t>fgetc</a:t>
            </a:r>
            <a:r>
              <a:rPr lang="en-IN" sz="2000" dirty="0" smtClean="0">
                <a:latin typeface="Arial" pitchFamily="34" charset="0"/>
                <a:cs typeface="Arial" pitchFamily="34" charset="0"/>
              </a:rPr>
              <a:t>() is illustrated by the following statement:</a:t>
            </a:r>
          </a:p>
          <a:p>
            <a:endParaRPr lang="en-IN" sz="2000" dirty="0" smtClean="0">
              <a:latin typeface="Arial" pitchFamily="34" charset="0"/>
              <a:cs typeface="Arial" pitchFamily="34" charset="0"/>
            </a:endParaRPr>
          </a:p>
          <a:p>
            <a:r>
              <a:rPr lang="en-IN" sz="2000" dirty="0" err="1" smtClean="0">
                <a:latin typeface="Arial" pitchFamily="34" charset="0"/>
                <a:cs typeface="Arial" pitchFamily="34" charset="0"/>
              </a:rPr>
              <a:t>int</a:t>
            </a:r>
            <a:r>
              <a:rPr lang="en-IN" sz="2000" dirty="0" smtClean="0">
                <a:latin typeface="Arial" pitchFamily="34" charset="0"/>
                <a:cs typeface="Arial" pitchFamily="34" charset="0"/>
              </a:rPr>
              <a:t> </a:t>
            </a:r>
            <a:r>
              <a:rPr lang="en-IN" sz="2000" dirty="0" err="1" smtClean="0">
                <a:latin typeface="Arial" pitchFamily="34" charset="0"/>
                <a:cs typeface="Arial" pitchFamily="34" charset="0"/>
              </a:rPr>
              <a:t>mchar</a:t>
            </a:r>
            <a:r>
              <a:rPr lang="en-IN" sz="2000" dirty="0" smtClean="0">
                <a:latin typeface="Arial" pitchFamily="34" charset="0"/>
                <a:cs typeface="Arial" pitchFamily="34" charset="0"/>
              </a:rPr>
              <a:t> = </a:t>
            </a:r>
            <a:r>
              <a:rPr lang="en-IN" sz="2000" dirty="0" err="1" smtClean="0">
                <a:latin typeface="Arial" pitchFamily="34" charset="0"/>
                <a:cs typeface="Arial" pitchFamily="34" charset="0"/>
              </a:rPr>
              <a:t>fgetc</a:t>
            </a:r>
            <a:r>
              <a:rPr lang="en-IN" sz="2000" dirty="0" smtClean="0">
                <a:latin typeface="Arial" pitchFamily="34" charset="0"/>
                <a:cs typeface="Arial" pitchFamily="34" charset="0"/>
              </a:rPr>
              <a:t>(</a:t>
            </a:r>
            <a:r>
              <a:rPr lang="en-IN" sz="2000" dirty="0" err="1" smtClean="0">
                <a:latin typeface="Arial" pitchFamily="34" charset="0"/>
                <a:cs typeface="Arial" pitchFamily="34" charset="0"/>
              </a:rPr>
              <a:t>pfile</a:t>
            </a:r>
            <a:r>
              <a:rPr lang="en-IN" sz="2000" dirty="0" smtClean="0">
                <a:latin typeface="Arial" pitchFamily="34" charset="0"/>
                <a:cs typeface="Arial" pitchFamily="34" charset="0"/>
              </a:rPr>
              <a:t>); // </a:t>
            </a:r>
            <a:r>
              <a:rPr lang="en-IN" sz="2000" b="1" dirty="0" smtClean="0">
                <a:latin typeface="Arial" pitchFamily="34" charset="0"/>
                <a:cs typeface="Arial" pitchFamily="34" charset="0"/>
              </a:rPr>
              <a:t>Reads a character into </a:t>
            </a:r>
            <a:r>
              <a:rPr lang="en-IN" sz="2000" b="1" dirty="0" err="1" smtClean="0">
                <a:latin typeface="Arial" pitchFamily="34" charset="0"/>
                <a:cs typeface="Arial" pitchFamily="34" charset="0"/>
              </a:rPr>
              <a:t>mchar</a:t>
            </a:r>
            <a:endParaRPr lang="en-IN" sz="2000" b="1" dirty="0" smtClean="0">
              <a:latin typeface="Arial" pitchFamily="34" charset="0"/>
              <a:cs typeface="Arial" pitchFamily="34" charset="0"/>
            </a:endParaRPr>
          </a:p>
          <a:p>
            <a:endParaRPr lang="en-IN" sz="2000" dirty="0" smtClean="0">
              <a:latin typeface="Arial" pitchFamily="34" charset="0"/>
              <a:cs typeface="Arial" pitchFamily="34" charset="0"/>
            </a:endParaRPr>
          </a:p>
          <a:p>
            <a:r>
              <a:rPr lang="en-IN" sz="2000" dirty="0" smtClean="0">
                <a:latin typeface="Arial" pitchFamily="34" charset="0"/>
                <a:cs typeface="Arial" pitchFamily="34" charset="0"/>
              </a:rPr>
              <a:t>The </a:t>
            </a:r>
            <a:r>
              <a:rPr lang="en-IN" sz="2000" dirty="0" err="1" smtClean="0">
                <a:latin typeface="Arial" pitchFamily="34" charset="0"/>
                <a:cs typeface="Arial" pitchFamily="34" charset="0"/>
              </a:rPr>
              <a:t>mchar</a:t>
            </a:r>
            <a:r>
              <a:rPr lang="en-IN" sz="2000" dirty="0" smtClean="0">
                <a:latin typeface="Arial" pitchFamily="34" charset="0"/>
                <a:cs typeface="Arial" pitchFamily="34" charset="0"/>
              </a:rPr>
              <a:t> is type </a:t>
            </a:r>
            <a:r>
              <a:rPr lang="en-IN" sz="2000" dirty="0" err="1" smtClean="0">
                <a:latin typeface="Arial" pitchFamily="34" charset="0"/>
                <a:cs typeface="Arial" pitchFamily="34" charset="0"/>
              </a:rPr>
              <a:t>int</a:t>
            </a:r>
            <a:r>
              <a:rPr lang="en-IN" sz="2000" dirty="0" smtClean="0">
                <a:latin typeface="Arial" pitchFamily="34" charset="0"/>
                <a:cs typeface="Arial" pitchFamily="34" charset="0"/>
              </a:rPr>
              <a:t> because EOF will be returned if the end of the file has been reached. EOF is a negative integer that cannot be returned or stored as type char when char is an unsigned type. </a:t>
            </a:r>
          </a:p>
          <a:p>
            <a:endParaRPr lang="en-IN" sz="2000" dirty="0" smtClean="0">
              <a:latin typeface="Arial" pitchFamily="34" charset="0"/>
              <a:cs typeface="Arial" pitchFamily="34" charset="0"/>
            </a:endParaRPr>
          </a:p>
          <a:p>
            <a:r>
              <a:rPr lang="en-IN" dirty="0" smtClean="0">
                <a:latin typeface="Arial" pitchFamily="34" charset="0"/>
                <a:cs typeface="Arial" pitchFamily="34" charset="0"/>
              </a:rPr>
              <a:t>Behind the scenes, the actual mechanism for reading a file is the inverse of writing to a file. </a:t>
            </a:r>
            <a:r>
              <a:rPr lang="en-IN" b="1" dirty="0" smtClean="0">
                <a:latin typeface="Arial" pitchFamily="34" charset="0"/>
                <a:cs typeface="Arial" pitchFamily="34" charset="0"/>
              </a:rPr>
              <a:t>A whole block of characters is read into a buffer in one go. The characters are then handed over to your program one at a time as you request them, until the buffer is empty, whereupon another block is read. This makes the process very fast, because most </a:t>
            </a:r>
            <a:r>
              <a:rPr lang="en-IN" b="1" dirty="0" err="1" smtClean="0">
                <a:latin typeface="Arial" pitchFamily="34" charset="0"/>
                <a:cs typeface="Arial" pitchFamily="34" charset="0"/>
              </a:rPr>
              <a:t>fgetc</a:t>
            </a:r>
            <a:r>
              <a:rPr lang="en-IN" b="1" dirty="0" smtClean="0">
                <a:latin typeface="Arial" pitchFamily="34" charset="0"/>
                <a:cs typeface="Arial" pitchFamily="34" charset="0"/>
              </a:rPr>
              <a:t>() operations won’t involve reading the file but simply moving a character from the buffer in main memory to the place where you want to store it</a:t>
            </a:r>
            <a:r>
              <a:rPr lang="en-IN" dirty="0" smtClean="0">
                <a:latin typeface="Arial" pitchFamily="34" charset="0"/>
                <a:cs typeface="Arial" pitchFamily="34" charset="0"/>
              </a:rPr>
              <a:t>.</a:t>
            </a:r>
            <a:endParaRPr lang="en-US" u="sng" dirty="0" smtClean="0">
              <a:latin typeface="Arial" pitchFamily="34" charset="0"/>
              <a:cs typeface="Arial" pitchFamily="34" charset="0"/>
            </a:endParaRPr>
          </a:p>
        </p:txBody>
      </p:sp>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27-03-2020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8" name="Picture 2" descr="PES University"/>
          <p:cNvPicPr>
            <a:picLocks noChangeAspect="1" noChangeArrowheads="1"/>
          </p:cNvPicPr>
          <p:nvPr/>
        </p:nvPicPr>
        <p:blipFill>
          <a:blip r:embed="rId2"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5" end="5"/>
                                            </p:txEl>
                                          </p:spTgt>
                                        </p:tgtEl>
                                        <p:attrNameLst>
                                          <p:attrName>style.visibility</p:attrName>
                                        </p:attrNameLst>
                                      </p:cBhvr>
                                      <p:to>
                                        <p:strVal val="visible"/>
                                      </p:to>
                                    </p:set>
                                    <p:anim calcmode="lin" valueType="num">
                                      <p:cBhvr additive="base">
                                        <p:cTn id="25"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anim calcmode="lin" valueType="num">
                                      <p:cBhvr additive="base">
                                        <p:cTn id="31"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838200"/>
            <a:ext cx="8010580" cy="2831544"/>
          </a:xfrm>
          <a:prstGeom prst="rect">
            <a:avLst/>
          </a:prstGeom>
          <a:noFill/>
        </p:spPr>
        <p:txBody>
          <a:bodyPr wrap="square" rtlCol="0">
            <a:spAutoFit/>
          </a:bodyPr>
          <a:lstStyle/>
          <a:p>
            <a:r>
              <a:rPr lang="en-IN" sz="2000" b="1" u="sng" dirty="0" smtClean="0">
                <a:latin typeface="Arial" pitchFamily="34" charset="0"/>
                <a:cs typeface="Arial" pitchFamily="34" charset="0"/>
              </a:rPr>
              <a:t>A few sample programs</a:t>
            </a:r>
          </a:p>
          <a:p>
            <a:endParaRPr lang="en-IN" sz="2000" b="1" u="sng" dirty="0" smtClean="0">
              <a:latin typeface="Arial" pitchFamily="34" charset="0"/>
              <a:cs typeface="Arial" pitchFamily="34" charset="0"/>
            </a:endParaRPr>
          </a:p>
          <a:p>
            <a:r>
              <a:rPr lang="en-IN" sz="2000" dirty="0" smtClean="0">
                <a:latin typeface="Arial" pitchFamily="34" charset="0"/>
                <a:cs typeface="Arial" pitchFamily="34" charset="0"/>
              </a:rPr>
              <a:t>Program to copy one file to another – </a:t>
            </a:r>
            <a:r>
              <a:rPr lang="en-IN" sz="2000" dirty="0" smtClean="0">
                <a:latin typeface="Arial" pitchFamily="34" charset="0"/>
                <a:cs typeface="Arial" pitchFamily="34" charset="0"/>
                <a:hlinkClick r:id="rId2" action="ppaction://hlinkfile"/>
              </a:rPr>
              <a:t>sample1</a:t>
            </a:r>
            <a:endParaRPr lang="en-IN" sz="2000" dirty="0" smtClean="0">
              <a:latin typeface="Arial" pitchFamily="34" charset="0"/>
              <a:cs typeface="Arial" pitchFamily="34" charset="0"/>
            </a:endParaRPr>
          </a:p>
          <a:p>
            <a:endParaRPr lang="en-IN" sz="2000" dirty="0" smtClean="0">
              <a:latin typeface="Arial" pitchFamily="34" charset="0"/>
              <a:cs typeface="Arial" pitchFamily="34" charset="0"/>
            </a:endParaRPr>
          </a:p>
          <a:p>
            <a:r>
              <a:rPr lang="en-IN" sz="2000" dirty="0" smtClean="0">
                <a:latin typeface="Arial" pitchFamily="34" charset="0"/>
                <a:cs typeface="Arial" pitchFamily="34" charset="0"/>
              </a:rPr>
              <a:t>Program to find the size of a given file – </a:t>
            </a:r>
            <a:r>
              <a:rPr lang="en-IN" sz="2000" dirty="0" smtClean="0">
                <a:latin typeface="Arial" pitchFamily="34" charset="0"/>
                <a:cs typeface="Arial" pitchFamily="34" charset="0"/>
                <a:hlinkClick r:id="rId3" action="ppaction://hlinkfile"/>
              </a:rPr>
              <a:t>sample2</a:t>
            </a:r>
            <a:endParaRPr lang="en-IN" sz="2000" dirty="0" smtClean="0">
              <a:latin typeface="Arial" pitchFamily="34" charset="0"/>
              <a:cs typeface="Arial" pitchFamily="34" charset="0"/>
            </a:endParaRPr>
          </a:p>
          <a:p>
            <a:endParaRPr lang="en-IN" sz="2000" dirty="0" smtClean="0">
              <a:latin typeface="Arial" pitchFamily="34" charset="0"/>
              <a:cs typeface="Arial" pitchFamily="34" charset="0"/>
            </a:endParaRPr>
          </a:p>
          <a:p>
            <a:r>
              <a:rPr lang="en-IN" sz="2000" dirty="0" smtClean="0">
                <a:latin typeface="Arial" pitchFamily="34" charset="0"/>
                <a:cs typeface="Arial" pitchFamily="34" charset="0"/>
              </a:rPr>
              <a:t>Program to mimic the “more” command in Linux – </a:t>
            </a:r>
            <a:r>
              <a:rPr lang="en-IN" sz="2000" dirty="0" smtClean="0">
                <a:latin typeface="Arial" pitchFamily="34" charset="0"/>
                <a:cs typeface="Arial" pitchFamily="34" charset="0"/>
                <a:hlinkClick r:id="rId4" action="ppaction://hlinkfile"/>
              </a:rPr>
              <a:t>sample3</a:t>
            </a:r>
            <a:endParaRPr lang="en-IN" sz="2000" dirty="0" smtClean="0">
              <a:latin typeface="Arial" pitchFamily="34" charset="0"/>
              <a:cs typeface="Arial" pitchFamily="34" charset="0"/>
            </a:endParaRPr>
          </a:p>
          <a:p>
            <a:endParaRPr lang="en-IN" sz="2000" dirty="0" smtClean="0">
              <a:latin typeface="Arial" pitchFamily="34" charset="0"/>
              <a:cs typeface="Arial" pitchFamily="34" charset="0"/>
            </a:endParaRPr>
          </a:p>
          <a:p>
            <a:endParaRPr lang="en-US" dirty="0" smtClean="0">
              <a:latin typeface="Arial" pitchFamily="34" charset="0"/>
              <a:cs typeface="Arial" pitchFamily="34" charset="0"/>
            </a:endParaRPr>
          </a:p>
        </p:txBody>
      </p:sp>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27-03-2020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8" name="Picture 2" descr="PES University"/>
          <p:cNvPicPr>
            <a:picLocks noChangeAspect="1" noChangeArrowheads="1"/>
          </p:cNvPicPr>
          <p:nvPr/>
        </p:nvPicPr>
        <p:blipFill>
          <a:blip r:embed="rId5"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 calcmode="lin" valueType="num">
                                      <p:cBhvr additive="base">
                                        <p:cTn id="13"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 calcmode="lin" valueType="num">
                                      <p:cBhvr additive="base">
                                        <p:cTn id="19"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anim calcmode="lin" valueType="num">
                                      <p:cBhvr additive="base">
                                        <p:cTn id="25"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838200"/>
            <a:ext cx="8010580" cy="5016758"/>
          </a:xfrm>
          <a:prstGeom prst="rect">
            <a:avLst/>
          </a:prstGeom>
          <a:noFill/>
        </p:spPr>
        <p:txBody>
          <a:bodyPr wrap="square" rtlCol="0">
            <a:spAutoFit/>
          </a:bodyPr>
          <a:lstStyle/>
          <a:p>
            <a:r>
              <a:rPr lang="en-IN" sz="2000" b="1" u="sng" dirty="0" smtClean="0">
                <a:latin typeface="Arial" pitchFamily="34" charset="0"/>
                <a:cs typeface="Arial" pitchFamily="34" charset="0"/>
              </a:rPr>
              <a:t>Reading and Writing Strings to a Text File</a:t>
            </a:r>
          </a:p>
          <a:p>
            <a:r>
              <a:rPr lang="en-IN" sz="2000" dirty="0" smtClean="0">
                <a:latin typeface="Arial" pitchFamily="34" charset="0"/>
                <a:cs typeface="Arial" pitchFamily="34" charset="0"/>
              </a:rPr>
              <a:t>You can use the </a:t>
            </a:r>
            <a:r>
              <a:rPr lang="en-IN" sz="2000" dirty="0" err="1" smtClean="0">
                <a:latin typeface="Arial" pitchFamily="34" charset="0"/>
                <a:cs typeface="Arial" pitchFamily="34" charset="0"/>
              </a:rPr>
              <a:t>fgets</a:t>
            </a:r>
            <a:r>
              <a:rPr lang="en-IN" sz="2000" dirty="0" smtClean="0">
                <a:latin typeface="Arial" pitchFamily="34" charset="0"/>
                <a:cs typeface="Arial" pitchFamily="34" charset="0"/>
              </a:rPr>
              <a:t>() function to read from any stream. It has the</a:t>
            </a:r>
          </a:p>
          <a:p>
            <a:r>
              <a:rPr lang="en-IN" sz="2000" dirty="0" smtClean="0">
                <a:latin typeface="Arial" pitchFamily="34" charset="0"/>
                <a:cs typeface="Arial" pitchFamily="34" charset="0"/>
              </a:rPr>
              <a:t>following prototype:</a:t>
            </a:r>
          </a:p>
          <a:p>
            <a:endParaRPr lang="en-IN" sz="2000" dirty="0" smtClean="0">
              <a:latin typeface="Arial" pitchFamily="34" charset="0"/>
              <a:cs typeface="Arial" pitchFamily="34" charset="0"/>
            </a:endParaRPr>
          </a:p>
          <a:p>
            <a:r>
              <a:rPr lang="en-IN" sz="2000" dirty="0" smtClean="0">
                <a:latin typeface="Arial" pitchFamily="34" charset="0"/>
                <a:cs typeface="Arial" pitchFamily="34" charset="0"/>
              </a:rPr>
              <a:t>char *</a:t>
            </a:r>
            <a:r>
              <a:rPr lang="en-IN" sz="2000" dirty="0" err="1" smtClean="0">
                <a:latin typeface="Arial" pitchFamily="34" charset="0"/>
                <a:cs typeface="Arial" pitchFamily="34" charset="0"/>
              </a:rPr>
              <a:t>fgets</a:t>
            </a:r>
            <a:r>
              <a:rPr lang="en-IN" sz="2000" dirty="0" smtClean="0">
                <a:latin typeface="Arial" pitchFamily="34" charset="0"/>
                <a:cs typeface="Arial" pitchFamily="34" charset="0"/>
              </a:rPr>
              <a:t>(char * </a:t>
            </a:r>
            <a:r>
              <a:rPr lang="en-IN" sz="2000" dirty="0" err="1" smtClean="0">
                <a:latin typeface="Arial" pitchFamily="34" charset="0"/>
                <a:cs typeface="Arial" pitchFamily="34" charset="0"/>
              </a:rPr>
              <a:t>str</a:t>
            </a:r>
            <a:r>
              <a:rPr lang="en-IN" sz="2000" dirty="0" smtClean="0">
                <a:latin typeface="Arial" pitchFamily="34" charset="0"/>
                <a:cs typeface="Arial" pitchFamily="34" charset="0"/>
              </a:rPr>
              <a:t>, </a:t>
            </a:r>
            <a:r>
              <a:rPr lang="en-IN" sz="2000" dirty="0" err="1" smtClean="0">
                <a:latin typeface="Arial" pitchFamily="34" charset="0"/>
                <a:cs typeface="Arial" pitchFamily="34" charset="0"/>
              </a:rPr>
              <a:t>int</a:t>
            </a:r>
            <a:r>
              <a:rPr lang="en-IN" sz="2000" dirty="0" smtClean="0">
                <a:latin typeface="Arial" pitchFamily="34" charset="0"/>
                <a:cs typeface="Arial" pitchFamily="34" charset="0"/>
              </a:rPr>
              <a:t> </a:t>
            </a:r>
            <a:r>
              <a:rPr lang="en-IN" sz="2000" dirty="0" err="1" smtClean="0">
                <a:latin typeface="Arial" pitchFamily="34" charset="0"/>
                <a:cs typeface="Arial" pitchFamily="34" charset="0"/>
              </a:rPr>
              <a:t>nchars</a:t>
            </a:r>
            <a:r>
              <a:rPr lang="en-IN" sz="2000" dirty="0" smtClean="0">
                <a:latin typeface="Arial" pitchFamily="34" charset="0"/>
                <a:cs typeface="Arial" pitchFamily="34" charset="0"/>
              </a:rPr>
              <a:t>, FILE * </a:t>
            </a:r>
            <a:r>
              <a:rPr lang="en-IN" sz="2000" dirty="0" err="1" smtClean="0">
                <a:latin typeface="Arial" pitchFamily="34" charset="0"/>
                <a:cs typeface="Arial" pitchFamily="34" charset="0"/>
              </a:rPr>
              <a:t>pfile</a:t>
            </a:r>
            <a:r>
              <a:rPr lang="en-IN" sz="2000" dirty="0" smtClean="0">
                <a:latin typeface="Arial" pitchFamily="34" charset="0"/>
                <a:cs typeface="Arial" pitchFamily="34" charset="0"/>
              </a:rPr>
              <a:t>);</a:t>
            </a:r>
          </a:p>
          <a:p>
            <a:endParaRPr lang="en-IN" sz="2000" dirty="0" smtClean="0">
              <a:latin typeface="Arial" pitchFamily="34" charset="0"/>
              <a:cs typeface="Arial" pitchFamily="34" charset="0"/>
            </a:endParaRPr>
          </a:p>
          <a:p>
            <a:r>
              <a:rPr lang="en-IN" sz="2000" u="sng" dirty="0" smtClean="0">
                <a:latin typeface="Arial" pitchFamily="34" charset="0"/>
                <a:cs typeface="Arial" pitchFamily="34" charset="0"/>
              </a:rPr>
              <a:t>How many characters are read?</a:t>
            </a:r>
          </a:p>
          <a:p>
            <a:r>
              <a:rPr lang="en-IN" sz="2000" dirty="0" smtClean="0">
                <a:latin typeface="Arial" pitchFamily="34" charset="0"/>
                <a:cs typeface="Arial" pitchFamily="34" charset="0"/>
              </a:rPr>
              <a:t>The function reads a string into the memory area pointed to by </a:t>
            </a:r>
            <a:r>
              <a:rPr lang="en-IN" sz="2000" dirty="0" err="1" smtClean="0">
                <a:latin typeface="Arial" pitchFamily="34" charset="0"/>
                <a:cs typeface="Arial" pitchFamily="34" charset="0"/>
              </a:rPr>
              <a:t>str</a:t>
            </a:r>
            <a:r>
              <a:rPr lang="en-IN" sz="2000" dirty="0" smtClean="0">
                <a:latin typeface="Arial" pitchFamily="34" charset="0"/>
                <a:cs typeface="Arial" pitchFamily="34" charset="0"/>
              </a:rPr>
              <a:t>, from the file specified by </a:t>
            </a:r>
            <a:r>
              <a:rPr lang="en-IN" sz="2000" dirty="0" err="1" smtClean="0">
                <a:latin typeface="Arial" pitchFamily="34" charset="0"/>
                <a:cs typeface="Arial" pitchFamily="34" charset="0"/>
              </a:rPr>
              <a:t>pfile</a:t>
            </a:r>
            <a:r>
              <a:rPr lang="en-IN" sz="2000" dirty="0" smtClean="0">
                <a:latin typeface="Arial" pitchFamily="34" charset="0"/>
                <a:cs typeface="Arial" pitchFamily="34" charset="0"/>
              </a:rPr>
              <a:t>. Characters are read until either an '\n' is read or nchars-1 characters have been read from the stream, whichever occurs first. </a:t>
            </a:r>
          </a:p>
          <a:p>
            <a:endParaRPr lang="en-IN" sz="2000" dirty="0" smtClean="0">
              <a:latin typeface="Arial" pitchFamily="34" charset="0"/>
              <a:cs typeface="Arial" pitchFamily="34" charset="0"/>
            </a:endParaRPr>
          </a:p>
          <a:p>
            <a:r>
              <a:rPr lang="en-IN" sz="2000" dirty="0" smtClean="0">
                <a:latin typeface="Arial" pitchFamily="34" charset="0"/>
                <a:cs typeface="Arial" pitchFamily="34" charset="0"/>
              </a:rPr>
              <a:t>If a newline character is read, it’s retained in the string. A '\0' character will be appended to the end of the string in any event. </a:t>
            </a:r>
            <a:r>
              <a:rPr lang="en-IN" sz="2000" u="sng" dirty="0" smtClean="0">
                <a:latin typeface="Arial" pitchFamily="34" charset="0"/>
                <a:cs typeface="Arial" pitchFamily="34" charset="0"/>
              </a:rPr>
              <a:t>If there is no error, </a:t>
            </a:r>
            <a:r>
              <a:rPr lang="en-IN" sz="2000" u="sng" dirty="0" err="1" smtClean="0">
                <a:latin typeface="Arial" pitchFamily="34" charset="0"/>
                <a:cs typeface="Arial" pitchFamily="34" charset="0"/>
              </a:rPr>
              <a:t>fgets</a:t>
            </a:r>
            <a:r>
              <a:rPr lang="en-IN" sz="2000" u="sng" dirty="0" smtClean="0">
                <a:latin typeface="Arial" pitchFamily="34" charset="0"/>
                <a:cs typeface="Arial" pitchFamily="34" charset="0"/>
              </a:rPr>
              <a:t>() returns the pointer, </a:t>
            </a:r>
            <a:r>
              <a:rPr lang="en-IN" sz="2000" u="sng" dirty="0" err="1" smtClean="0">
                <a:latin typeface="Arial" pitchFamily="34" charset="0"/>
                <a:cs typeface="Arial" pitchFamily="34" charset="0"/>
              </a:rPr>
              <a:t>str</a:t>
            </a:r>
            <a:r>
              <a:rPr lang="en-IN" sz="2000" u="sng" dirty="0" smtClean="0">
                <a:latin typeface="Arial" pitchFamily="34" charset="0"/>
                <a:cs typeface="Arial" pitchFamily="34" charset="0"/>
              </a:rPr>
              <a:t>; otherwise, NULL is returned. Reading EOF causes NULL to be returned</a:t>
            </a:r>
            <a:r>
              <a:rPr lang="en-IN" sz="2000" dirty="0" smtClean="0">
                <a:latin typeface="Arial" pitchFamily="34" charset="0"/>
                <a:cs typeface="Arial" pitchFamily="34" charset="0"/>
              </a:rPr>
              <a:t>.</a:t>
            </a:r>
            <a:endParaRPr lang="en-US" u="sng" dirty="0" smtClean="0">
              <a:latin typeface="Arial" pitchFamily="34" charset="0"/>
              <a:cs typeface="Arial" pitchFamily="34" charset="0"/>
            </a:endParaRPr>
          </a:p>
        </p:txBody>
      </p:sp>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27-03-2020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8" name="Picture 2" descr="PES University"/>
          <p:cNvPicPr>
            <a:picLocks noChangeAspect="1" noChangeArrowheads="1"/>
          </p:cNvPicPr>
          <p:nvPr/>
        </p:nvPicPr>
        <p:blipFill>
          <a:blip r:embed="rId2"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 calcmode="lin" valueType="num">
                                      <p:cBhvr additive="base">
                                        <p:cTn id="25"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anim calcmode="lin" valueType="num">
                                      <p:cBhvr additive="base">
                                        <p:cTn id="31"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txEl>
                                              <p:pRg st="7" end="7"/>
                                            </p:txEl>
                                          </p:spTgt>
                                        </p:tgtEl>
                                        <p:attrNameLst>
                                          <p:attrName>style.visibility</p:attrName>
                                        </p:attrNameLst>
                                      </p:cBhvr>
                                      <p:to>
                                        <p:strVal val="visible"/>
                                      </p:to>
                                    </p:set>
                                    <p:anim calcmode="lin" valueType="num">
                                      <p:cBhvr additive="base">
                                        <p:cTn id="37"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
                                            <p:txEl>
                                              <p:pRg st="9" end="9"/>
                                            </p:txEl>
                                          </p:spTgt>
                                        </p:tgtEl>
                                        <p:attrNameLst>
                                          <p:attrName>style.visibility</p:attrName>
                                        </p:attrNameLst>
                                      </p:cBhvr>
                                      <p:to>
                                        <p:strVal val="visible"/>
                                      </p:to>
                                    </p:set>
                                    <p:anim calcmode="lin" valueType="num">
                                      <p:cBhvr additive="base">
                                        <p:cTn id="43"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0" y="685800"/>
            <a:ext cx="8010580" cy="5601533"/>
          </a:xfrm>
          <a:prstGeom prst="rect">
            <a:avLst/>
          </a:prstGeom>
          <a:noFill/>
        </p:spPr>
        <p:txBody>
          <a:bodyPr wrap="square" rtlCol="0">
            <a:spAutoFit/>
          </a:bodyPr>
          <a:lstStyle/>
          <a:p>
            <a:r>
              <a:rPr lang="en-IN" sz="2000" dirty="0" smtClean="0">
                <a:latin typeface="Arial" pitchFamily="34" charset="0"/>
                <a:cs typeface="Arial" pitchFamily="34" charset="0"/>
              </a:rPr>
              <a:t>For writing a string to a stream, you have the complementary </a:t>
            </a:r>
            <a:r>
              <a:rPr lang="en-IN" sz="2000" dirty="0" err="1" smtClean="0">
                <a:latin typeface="Arial" pitchFamily="34" charset="0"/>
                <a:cs typeface="Arial" pitchFamily="34" charset="0"/>
              </a:rPr>
              <a:t>fputs</a:t>
            </a:r>
            <a:r>
              <a:rPr lang="en-IN" sz="2000" dirty="0" smtClean="0">
                <a:latin typeface="Arial" pitchFamily="34" charset="0"/>
                <a:cs typeface="Arial" pitchFamily="34" charset="0"/>
              </a:rPr>
              <a:t>() function that has the prototype:</a:t>
            </a:r>
          </a:p>
          <a:p>
            <a:r>
              <a:rPr lang="en-IN" sz="2000" dirty="0" smtClean="0">
                <a:latin typeface="Arial" pitchFamily="34" charset="0"/>
                <a:cs typeface="Arial" pitchFamily="34" charset="0"/>
              </a:rPr>
              <a:t>	</a:t>
            </a:r>
            <a:r>
              <a:rPr lang="en-IN" sz="2000" b="1" dirty="0" err="1" smtClean="0">
                <a:latin typeface="Arial" pitchFamily="34" charset="0"/>
                <a:cs typeface="Arial" pitchFamily="34" charset="0"/>
              </a:rPr>
              <a:t>int</a:t>
            </a:r>
            <a:r>
              <a:rPr lang="en-IN" sz="2000" b="1" dirty="0" smtClean="0">
                <a:latin typeface="Arial" pitchFamily="34" charset="0"/>
                <a:cs typeface="Arial" pitchFamily="34" charset="0"/>
              </a:rPr>
              <a:t> </a:t>
            </a:r>
            <a:r>
              <a:rPr lang="en-IN" sz="2000" b="1" dirty="0" err="1" smtClean="0">
                <a:latin typeface="Arial" pitchFamily="34" charset="0"/>
                <a:cs typeface="Arial" pitchFamily="34" charset="0"/>
              </a:rPr>
              <a:t>fputs</a:t>
            </a:r>
            <a:r>
              <a:rPr lang="en-IN" sz="2000" b="1" dirty="0" smtClean="0">
                <a:latin typeface="Arial" pitchFamily="34" charset="0"/>
                <a:cs typeface="Arial" pitchFamily="34" charset="0"/>
              </a:rPr>
              <a:t>(const char *</a:t>
            </a:r>
            <a:r>
              <a:rPr lang="en-IN" sz="2000" b="1" dirty="0" err="1" smtClean="0">
                <a:latin typeface="Arial" pitchFamily="34" charset="0"/>
                <a:cs typeface="Arial" pitchFamily="34" charset="0"/>
              </a:rPr>
              <a:t>str</a:t>
            </a:r>
            <a:r>
              <a:rPr lang="en-IN" sz="2000" b="1" dirty="0" smtClean="0">
                <a:latin typeface="Arial" pitchFamily="34" charset="0"/>
                <a:cs typeface="Arial" pitchFamily="34" charset="0"/>
              </a:rPr>
              <a:t>, FILE *</a:t>
            </a:r>
            <a:r>
              <a:rPr lang="en-IN" sz="2000" b="1" dirty="0" err="1" smtClean="0">
                <a:latin typeface="Arial" pitchFamily="34" charset="0"/>
                <a:cs typeface="Arial" pitchFamily="34" charset="0"/>
              </a:rPr>
              <a:t>pfile</a:t>
            </a:r>
            <a:r>
              <a:rPr lang="en-IN" sz="2000" b="1" dirty="0" smtClean="0">
                <a:latin typeface="Arial" pitchFamily="34" charset="0"/>
                <a:cs typeface="Arial" pitchFamily="34" charset="0"/>
              </a:rPr>
              <a:t>);</a:t>
            </a:r>
          </a:p>
          <a:p>
            <a:r>
              <a:rPr lang="en-IN" sz="2000" dirty="0" smtClean="0">
                <a:latin typeface="Arial" pitchFamily="34" charset="0"/>
                <a:cs typeface="Arial" pitchFamily="34" charset="0"/>
              </a:rPr>
              <a:t>The first argument is a pointer to the character string that’s to be written to the file, and the second argument is the file pointer. The operation of the function is slightly odd in that it continues to write characters from a </a:t>
            </a:r>
            <a:r>
              <a:rPr lang="en-IN" sz="2000" b="1" dirty="0" smtClean="0">
                <a:latin typeface="Arial" pitchFamily="34" charset="0"/>
                <a:cs typeface="Arial" pitchFamily="34" charset="0"/>
              </a:rPr>
              <a:t>string until it reaches a '\0' character, </a:t>
            </a:r>
            <a:r>
              <a:rPr lang="en-IN" sz="2000" b="1" u="sng" dirty="0" smtClean="0">
                <a:latin typeface="Arial" pitchFamily="34" charset="0"/>
                <a:cs typeface="Arial" pitchFamily="34" charset="0"/>
              </a:rPr>
              <a:t>which it doesn’t write to the file</a:t>
            </a:r>
            <a:r>
              <a:rPr lang="en-IN" sz="2000" dirty="0" smtClean="0">
                <a:latin typeface="Arial" pitchFamily="34" charset="0"/>
                <a:cs typeface="Arial" pitchFamily="34" charset="0"/>
              </a:rPr>
              <a:t>. This can complicate reading back variable-length strings from a file that have been written by </a:t>
            </a:r>
            <a:r>
              <a:rPr lang="en-IN" sz="2000" dirty="0" err="1" smtClean="0">
                <a:latin typeface="Arial" pitchFamily="34" charset="0"/>
                <a:cs typeface="Arial" pitchFamily="34" charset="0"/>
              </a:rPr>
              <a:t>fputs</a:t>
            </a:r>
            <a:r>
              <a:rPr lang="en-IN" sz="2000" dirty="0" smtClean="0">
                <a:latin typeface="Arial" pitchFamily="34" charset="0"/>
                <a:cs typeface="Arial" pitchFamily="34" charset="0"/>
              </a:rPr>
              <a:t>(). </a:t>
            </a:r>
          </a:p>
          <a:p>
            <a:endParaRPr lang="en-IN" sz="2000" dirty="0" smtClean="0">
              <a:latin typeface="Arial" pitchFamily="34" charset="0"/>
              <a:cs typeface="Arial" pitchFamily="34" charset="0"/>
            </a:endParaRPr>
          </a:p>
          <a:p>
            <a:r>
              <a:rPr lang="en-IN" sz="2000" dirty="0" smtClean="0">
                <a:latin typeface="Arial" pitchFamily="34" charset="0"/>
                <a:cs typeface="Arial" pitchFamily="34" charset="0"/>
              </a:rPr>
              <a:t>It works this way because it’s a character-write operation, not a binary write operation, so it’s expecting to write a line of text that has a newline character at the end. A newline character isn’t required by the operation of the function, but it’s very helpful when you want to read the file back using </a:t>
            </a:r>
            <a:r>
              <a:rPr lang="en-IN" sz="2000" dirty="0" err="1" smtClean="0">
                <a:latin typeface="Arial" pitchFamily="34" charset="0"/>
                <a:cs typeface="Arial" pitchFamily="34" charset="0"/>
              </a:rPr>
              <a:t>fgets</a:t>
            </a:r>
            <a:r>
              <a:rPr lang="en-IN" sz="2000" dirty="0" smtClean="0">
                <a:latin typeface="Arial" pitchFamily="34" charset="0"/>
                <a:cs typeface="Arial" pitchFamily="34" charset="0"/>
              </a:rPr>
              <a:t>().</a:t>
            </a:r>
          </a:p>
          <a:p>
            <a:r>
              <a:rPr lang="en-IN" sz="2000" dirty="0" smtClean="0">
                <a:latin typeface="Arial" pitchFamily="34" charset="0"/>
                <a:cs typeface="Arial" pitchFamily="34" charset="0"/>
              </a:rPr>
              <a:t>The </a:t>
            </a:r>
            <a:r>
              <a:rPr lang="en-IN" sz="2000" dirty="0" err="1" smtClean="0">
                <a:latin typeface="Arial" pitchFamily="34" charset="0"/>
                <a:cs typeface="Arial" pitchFamily="34" charset="0"/>
              </a:rPr>
              <a:t>fputs</a:t>
            </a:r>
            <a:r>
              <a:rPr lang="en-IN" sz="2000" dirty="0" smtClean="0">
                <a:latin typeface="Arial" pitchFamily="34" charset="0"/>
                <a:cs typeface="Arial" pitchFamily="34" charset="0"/>
              </a:rPr>
              <a:t>() function returns EOF if an error occurs and a positive integer under normal circumstances.</a:t>
            </a:r>
          </a:p>
          <a:p>
            <a:r>
              <a:rPr lang="en-IN" sz="2000" u="sng" dirty="0" smtClean="0">
                <a:latin typeface="Arial" pitchFamily="34" charset="0"/>
                <a:cs typeface="Arial" pitchFamily="34" charset="0"/>
              </a:rPr>
              <a:t>A sample program is </a:t>
            </a:r>
            <a:r>
              <a:rPr lang="en-IN" sz="2000" u="sng" dirty="0" smtClean="0">
                <a:latin typeface="Arial" pitchFamily="34" charset="0"/>
                <a:cs typeface="Arial" pitchFamily="34" charset="0"/>
                <a:hlinkClick r:id="rId2" action="ppaction://hlinkfile"/>
              </a:rPr>
              <a:t>here</a:t>
            </a:r>
            <a:r>
              <a:rPr lang="en-IN" sz="2000" u="sng" dirty="0" smtClean="0">
                <a:latin typeface="Arial" pitchFamily="34" charset="0"/>
                <a:cs typeface="Arial" pitchFamily="34" charset="0"/>
              </a:rPr>
              <a:t>.</a:t>
            </a:r>
            <a:endParaRPr lang="en-US" u="sng" dirty="0" smtClean="0">
              <a:latin typeface="Arial" pitchFamily="34" charset="0"/>
              <a:cs typeface="Arial" pitchFamily="34" charset="0"/>
            </a:endParaRPr>
          </a:p>
        </p:txBody>
      </p:sp>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27-03-2020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8" name="Picture 2" descr="PES University"/>
          <p:cNvPicPr>
            <a:picLocks noChangeAspect="1" noChangeArrowheads="1"/>
          </p:cNvPicPr>
          <p:nvPr/>
        </p:nvPicPr>
        <p:blipFill>
          <a:blip r:embed="rId3"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 calcmode="lin" valueType="num">
                                      <p:cBhvr additive="base">
                                        <p:cTn id="25"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anim calcmode="lin" valueType="num">
                                      <p:cBhvr additive="base">
                                        <p:cTn id="31"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 calcmode="lin" valueType="num">
                                      <p:cBhvr additive="base">
                                        <p:cTn id="37"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838200"/>
            <a:ext cx="8010580" cy="5632311"/>
          </a:xfrm>
          <a:prstGeom prst="rect">
            <a:avLst/>
          </a:prstGeom>
          <a:noFill/>
        </p:spPr>
        <p:txBody>
          <a:bodyPr wrap="square" rtlCol="0">
            <a:spAutoFit/>
          </a:bodyPr>
          <a:lstStyle/>
          <a:p>
            <a:r>
              <a:rPr lang="en-IN" sz="2000" u="sng" dirty="0" smtClean="0">
                <a:latin typeface="Arial" pitchFamily="34" charset="0"/>
                <a:cs typeface="Arial" pitchFamily="34" charset="0"/>
              </a:rPr>
              <a:t>Writing formatted data to a file</a:t>
            </a:r>
          </a:p>
          <a:p>
            <a:r>
              <a:rPr lang="en-US" sz="2000" b="1" dirty="0" err="1" smtClean="0">
                <a:latin typeface="Arial" pitchFamily="34" charset="0"/>
                <a:cs typeface="Arial" pitchFamily="34" charset="0"/>
              </a:rPr>
              <a:t>int</a:t>
            </a:r>
            <a:r>
              <a:rPr lang="en-US" sz="2000" b="1" dirty="0" smtClean="0">
                <a:latin typeface="Arial" pitchFamily="34" charset="0"/>
                <a:cs typeface="Arial" pitchFamily="34" charset="0"/>
              </a:rPr>
              <a:t> </a:t>
            </a:r>
            <a:r>
              <a:rPr lang="en-US" sz="2000" b="1" dirty="0" err="1" smtClean="0">
                <a:latin typeface="Arial" pitchFamily="34" charset="0"/>
                <a:cs typeface="Arial" pitchFamily="34" charset="0"/>
              </a:rPr>
              <a:t>fprintf</a:t>
            </a:r>
            <a:r>
              <a:rPr lang="en-US" sz="2000" b="1" dirty="0" smtClean="0">
                <a:latin typeface="Arial" pitchFamily="34" charset="0"/>
                <a:cs typeface="Arial" pitchFamily="34" charset="0"/>
              </a:rPr>
              <a:t>(FILE *</a:t>
            </a:r>
            <a:r>
              <a:rPr lang="en-US" sz="2000" i="1" dirty="0" smtClean="0">
                <a:latin typeface="Arial" pitchFamily="34" charset="0"/>
                <a:cs typeface="Arial" pitchFamily="34" charset="0"/>
              </a:rPr>
              <a:t>stream</a:t>
            </a:r>
            <a:r>
              <a:rPr lang="en-US" sz="2000" b="1" dirty="0" smtClean="0">
                <a:latin typeface="Arial" pitchFamily="34" charset="0"/>
                <a:cs typeface="Arial" pitchFamily="34" charset="0"/>
              </a:rPr>
              <a:t>, const char *</a:t>
            </a:r>
            <a:r>
              <a:rPr lang="en-US" sz="2000" i="1" dirty="0" smtClean="0">
                <a:latin typeface="Arial" pitchFamily="34" charset="0"/>
                <a:cs typeface="Arial" pitchFamily="34" charset="0"/>
              </a:rPr>
              <a:t>format</a:t>
            </a:r>
            <a:r>
              <a:rPr lang="en-US" sz="2000" b="1" dirty="0" smtClean="0">
                <a:latin typeface="Arial" pitchFamily="34" charset="0"/>
                <a:cs typeface="Arial" pitchFamily="34" charset="0"/>
              </a:rPr>
              <a:t>, ...);</a:t>
            </a:r>
          </a:p>
          <a:p>
            <a:endParaRPr lang="en-US" sz="2000" b="1" dirty="0" smtClean="0">
              <a:latin typeface="Arial" pitchFamily="34" charset="0"/>
              <a:cs typeface="Arial" pitchFamily="34" charset="0"/>
            </a:endParaRPr>
          </a:p>
          <a:p>
            <a:r>
              <a:rPr lang="en-US" sz="2000" b="1" dirty="0" smtClean="0">
                <a:latin typeface="Arial" pitchFamily="34" charset="0"/>
                <a:cs typeface="Arial" pitchFamily="34" charset="0"/>
              </a:rPr>
              <a:t>Return value</a:t>
            </a:r>
            <a:r>
              <a:rPr lang="en-US" sz="2000" dirty="0" smtClean="0">
                <a:latin typeface="Arial" pitchFamily="34" charset="0"/>
                <a:cs typeface="Arial" pitchFamily="34" charset="0"/>
              </a:rPr>
              <a:t> </a:t>
            </a:r>
          </a:p>
          <a:p>
            <a:r>
              <a:rPr lang="en-US" sz="2000" dirty="0" smtClean="0">
                <a:latin typeface="Arial" pitchFamily="34" charset="0"/>
                <a:cs typeface="Arial" pitchFamily="34" charset="0"/>
              </a:rPr>
              <a:t>Upon successful return, this function returns the number of characters printed (excluding the null byte used to end output to strings).</a:t>
            </a:r>
          </a:p>
          <a:p>
            <a:endParaRPr lang="en-US" sz="2000" dirty="0" smtClean="0">
              <a:latin typeface="Arial" pitchFamily="34" charset="0"/>
              <a:cs typeface="Arial" pitchFamily="34" charset="0"/>
            </a:endParaRPr>
          </a:p>
          <a:p>
            <a:r>
              <a:rPr lang="en-US" sz="2000" u="sng" dirty="0" smtClean="0">
                <a:latin typeface="Arial" pitchFamily="34" charset="0"/>
                <a:cs typeface="Arial" pitchFamily="34" charset="0"/>
              </a:rPr>
              <a:t>Reading formatted data from a file</a:t>
            </a:r>
          </a:p>
          <a:p>
            <a:r>
              <a:rPr lang="en-US" sz="2000" b="1" dirty="0" err="1" smtClean="0">
                <a:latin typeface="Arial" pitchFamily="34" charset="0"/>
                <a:cs typeface="Arial" pitchFamily="34" charset="0"/>
              </a:rPr>
              <a:t>int</a:t>
            </a:r>
            <a:r>
              <a:rPr lang="en-US" sz="2000" b="1" dirty="0" smtClean="0">
                <a:latin typeface="Arial" pitchFamily="34" charset="0"/>
                <a:cs typeface="Arial" pitchFamily="34" charset="0"/>
              </a:rPr>
              <a:t> </a:t>
            </a:r>
            <a:r>
              <a:rPr lang="en-US" sz="2000" b="1" dirty="0" err="1" smtClean="0">
                <a:latin typeface="Arial" pitchFamily="34" charset="0"/>
                <a:cs typeface="Arial" pitchFamily="34" charset="0"/>
              </a:rPr>
              <a:t>fscanf</a:t>
            </a:r>
            <a:r>
              <a:rPr lang="en-US" sz="2000" b="1" dirty="0" smtClean="0">
                <a:latin typeface="Arial" pitchFamily="34" charset="0"/>
                <a:cs typeface="Arial" pitchFamily="34" charset="0"/>
              </a:rPr>
              <a:t>(FILE *</a:t>
            </a:r>
            <a:r>
              <a:rPr lang="en-US" sz="2000" i="1" dirty="0" smtClean="0">
                <a:latin typeface="Arial" pitchFamily="34" charset="0"/>
                <a:cs typeface="Arial" pitchFamily="34" charset="0"/>
              </a:rPr>
              <a:t>stream</a:t>
            </a:r>
            <a:r>
              <a:rPr lang="en-US" sz="2000" b="1" dirty="0" smtClean="0">
                <a:latin typeface="Arial" pitchFamily="34" charset="0"/>
                <a:cs typeface="Arial" pitchFamily="34" charset="0"/>
              </a:rPr>
              <a:t>, const char *</a:t>
            </a:r>
            <a:r>
              <a:rPr lang="en-US" sz="2000" i="1" dirty="0" smtClean="0">
                <a:latin typeface="Arial" pitchFamily="34" charset="0"/>
                <a:cs typeface="Arial" pitchFamily="34" charset="0"/>
              </a:rPr>
              <a:t>format</a:t>
            </a:r>
            <a:r>
              <a:rPr lang="en-US" sz="2000" b="1" dirty="0" smtClean="0">
                <a:latin typeface="Arial" pitchFamily="34" charset="0"/>
                <a:cs typeface="Arial" pitchFamily="34" charset="0"/>
              </a:rPr>
              <a:t>, ...);</a:t>
            </a:r>
          </a:p>
          <a:p>
            <a:endParaRPr lang="en-US" sz="2000" b="1" dirty="0" smtClean="0">
              <a:latin typeface="Arial" pitchFamily="34" charset="0"/>
              <a:cs typeface="Arial" pitchFamily="34" charset="0"/>
            </a:endParaRPr>
          </a:p>
          <a:p>
            <a:r>
              <a:rPr lang="en-US" sz="2000" b="1" dirty="0" smtClean="0">
                <a:latin typeface="Arial" pitchFamily="34" charset="0"/>
                <a:cs typeface="Arial" pitchFamily="34" charset="0"/>
              </a:rPr>
              <a:t>Return Value</a:t>
            </a:r>
          </a:p>
          <a:p>
            <a:r>
              <a:rPr lang="en-US" sz="2000" dirty="0" smtClean="0">
                <a:latin typeface="Arial" pitchFamily="34" charset="0"/>
                <a:cs typeface="Arial" pitchFamily="34" charset="0"/>
              </a:rPr>
              <a:t>Returns the number of input items successfully matched and assigned, which can be fewer than provided for, or even zero in the event of an early matching failure. </a:t>
            </a:r>
            <a:r>
              <a:rPr lang="en-US" sz="2000" u="sng" dirty="0" smtClean="0">
                <a:latin typeface="Arial" pitchFamily="34" charset="0"/>
                <a:cs typeface="Arial" pitchFamily="34" charset="0"/>
              </a:rPr>
              <a:t>The value </a:t>
            </a:r>
            <a:r>
              <a:rPr lang="en-US" sz="2000" b="1" u="sng" dirty="0" smtClean="0">
                <a:latin typeface="Arial" pitchFamily="34" charset="0"/>
                <a:cs typeface="Arial" pitchFamily="34" charset="0"/>
              </a:rPr>
              <a:t>EOF</a:t>
            </a:r>
            <a:r>
              <a:rPr lang="en-US" sz="2000" u="sng" dirty="0" smtClean="0">
                <a:latin typeface="Arial" pitchFamily="34" charset="0"/>
                <a:cs typeface="Arial" pitchFamily="34" charset="0"/>
              </a:rPr>
              <a:t> is returned if the end of input is reached before either the first successful conversion or a matching failure occurs. </a:t>
            </a:r>
            <a:r>
              <a:rPr lang="en-US" sz="2000" b="1" u="sng" dirty="0" smtClean="0">
                <a:latin typeface="Arial" pitchFamily="34" charset="0"/>
                <a:cs typeface="Arial" pitchFamily="34" charset="0"/>
              </a:rPr>
              <a:t>EOF</a:t>
            </a:r>
            <a:r>
              <a:rPr lang="en-US" sz="2000" u="sng" dirty="0" smtClean="0">
                <a:latin typeface="Arial" pitchFamily="34" charset="0"/>
                <a:cs typeface="Arial" pitchFamily="34" charset="0"/>
              </a:rPr>
              <a:t> is also returned if a read error occurs</a:t>
            </a:r>
            <a:r>
              <a:rPr lang="en-US" sz="2000" dirty="0" smtClean="0">
                <a:latin typeface="Arial" pitchFamily="34" charset="0"/>
                <a:cs typeface="Arial" pitchFamily="34" charset="0"/>
              </a:rPr>
              <a:t>.</a:t>
            </a:r>
          </a:p>
          <a:p>
            <a:r>
              <a:rPr lang="en-GB" sz="2000" dirty="0" smtClean="0">
                <a:latin typeface="Arial" pitchFamily="34" charset="0"/>
                <a:cs typeface="Arial" pitchFamily="34" charset="0"/>
              </a:rPr>
              <a:t>                  A sample program is </a:t>
            </a:r>
            <a:r>
              <a:rPr lang="en-GB" sz="2000" dirty="0" smtClean="0">
                <a:latin typeface="Arial" pitchFamily="34" charset="0"/>
                <a:cs typeface="Arial" pitchFamily="34" charset="0"/>
                <a:hlinkClick r:id="rId2" action="ppaction://hlinkfile"/>
              </a:rPr>
              <a:t>here</a:t>
            </a:r>
            <a:r>
              <a:rPr lang="en-GB" sz="2000" dirty="0" smtClean="0">
                <a:latin typeface="Arial" pitchFamily="34" charset="0"/>
                <a:cs typeface="Arial" pitchFamily="34" charset="0"/>
              </a:rPr>
              <a:t>.</a:t>
            </a:r>
            <a:endParaRPr lang="en-US" sz="2000" dirty="0" smtClean="0">
              <a:latin typeface="Arial" pitchFamily="34" charset="0"/>
              <a:cs typeface="Arial" pitchFamily="34" charset="0"/>
            </a:endParaRPr>
          </a:p>
        </p:txBody>
      </p:sp>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27-03-2020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8" name="Picture 2" descr="PES University"/>
          <p:cNvPicPr>
            <a:picLocks noChangeAspect="1" noChangeArrowheads="1"/>
          </p:cNvPicPr>
          <p:nvPr/>
        </p:nvPicPr>
        <p:blipFill>
          <a:blip r:embed="rId3"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 calcmode="lin" valueType="num">
                                      <p:cBhvr additive="base">
                                        <p:cTn id="25"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anim calcmode="lin" valueType="num">
                                      <p:cBhvr additive="base">
                                        <p:cTn id="31"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txEl>
                                              <p:pRg st="7" end="7"/>
                                            </p:txEl>
                                          </p:spTgt>
                                        </p:tgtEl>
                                        <p:attrNameLst>
                                          <p:attrName>style.visibility</p:attrName>
                                        </p:attrNameLst>
                                      </p:cBhvr>
                                      <p:to>
                                        <p:strVal val="visible"/>
                                      </p:to>
                                    </p:set>
                                    <p:anim calcmode="lin" valueType="num">
                                      <p:cBhvr additive="base">
                                        <p:cTn id="37"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
                                            <p:txEl>
                                              <p:pRg st="9" end="9"/>
                                            </p:txEl>
                                          </p:spTgt>
                                        </p:tgtEl>
                                        <p:attrNameLst>
                                          <p:attrName>style.visibility</p:attrName>
                                        </p:attrNameLst>
                                      </p:cBhvr>
                                      <p:to>
                                        <p:strVal val="visible"/>
                                      </p:to>
                                    </p:set>
                                    <p:anim calcmode="lin" valueType="num">
                                      <p:cBhvr additive="base">
                                        <p:cTn id="43"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5">
                                            <p:txEl>
                                              <p:pRg st="10" end="10"/>
                                            </p:txEl>
                                          </p:spTgt>
                                        </p:tgtEl>
                                        <p:attrNameLst>
                                          <p:attrName>style.visibility</p:attrName>
                                        </p:attrNameLst>
                                      </p:cBhvr>
                                      <p:to>
                                        <p:strVal val="visible"/>
                                      </p:to>
                                    </p:set>
                                    <p:anim calcmode="lin" valueType="num">
                                      <p:cBhvr additive="base">
                                        <p:cTn id="49" dur="500" fill="hold"/>
                                        <p:tgtEl>
                                          <p:spTgt spid="5">
                                            <p:txEl>
                                              <p:pRg st="10" end="1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5">
                                            <p:txEl>
                                              <p:pRg st="11" end="11"/>
                                            </p:txEl>
                                          </p:spTgt>
                                        </p:tgtEl>
                                        <p:attrNameLst>
                                          <p:attrName>style.visibility</p:attrName>
                                        </p:attrNameLst>
                                      </p:cBhvr>
                                      <p:to>
                                        <p:strVal val="visible"/>
                                      </p:to>
                                    </p:set>
                                    <p:anim calcmode="lin" valueType="num">
                                      <p:cBhvr additive="base">
                                        <p:cTn id="55" dur="500" fill="hold"/>
                                        <p:tgtEl>
                                          <p:spTgt spid="5">
                                            <p:txEl>
                                              <p:pRg st="11" end="11"/>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5">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838200"/>
            <a:ext cx="8010580" cy="5324535"/>
          </a:xfrm>
          <a:prstGeom prst="rect">
            <a:avLst/>
          </a:prstGeom>
          <a:noFill/>
        </p:spPr>
        <p:txBody>
          <a:bodyPr wrap="square" rtlCol="0">
            <a:spAutoFit/>
          </a:bodyPr>
          <a:lstStyle/>
          <a:p>
            <a:r>
              <a:rPr lang="en-US" sz="2000" b="1" u="sng" dirty="0" smtClean="0">
                <a:latin typeface="Arial" pitchFamily="34" charset="0"/>
                <a:cs typeface="Arial" pitchFamily="34" charset="0"/>
              </a:rPr>
              <a:t>Managing file position indicators</a:t>
            </a:r>
          </a:p>
          <a:p>
            <a:endParaRPr lang="en-US" sz="2000" b="1" dirty="0" smtClean="0">
              <a:latin typeface="Arial" pitchFamily="34" charset="0"/>
              <a:cs typeface="Arial" pitchFamily="34" charset="0"/>
            </a:endParaRPr>
          </a:p>
          <a:p>
            <a:r>
              <a:rPr lang="en-US" sz="2000" b="1" dirty="0" err="1" smtClean="0">
                <a:latin typeface="Arial" pitchFamily="34" charset="0"/>
                <a:cs typeface="Arial" pitchFamily="34" charset="0"/>
              </a:rPr>
              <a:t>int</a:t>
            </a:r>
            <a:r>
              <a:rPr lang="en-US" sz="2000" b="1" dirty="0" smtClean="0">
                <a:latin typeface="Arial" pitchFamily="34" charset="0"/>
                <a:cs typeface="Arial" pitchFamily="34" charset="0"/>
              </a:rPr>
              <a:t> </a:t>
            </a:r>
            <a:r>
              <a:rPr lang="en-US" sz="2000" b="1" dirty="0" err="1" smtClean="0">
                <a:latin typeface="Arial" pitchFamily="34" charset="0"/>
                <a:cs typeface="Arial" pitchFamily="34" charset="0"/>
              </a:rPr>
              <a:t>fseek</a:t>
            </a:r>
            <a:r>
              <a:rPr lang="en-US" sz="2000" b="1" dirty="0" smtClean="0">
                <a:latin typeface="Arial" pitchFamily="34" charset="0"/>
                <a:cs typeface="Arial" pitchFamily="34" charset="0"/>
              </a:rPr>
              <a:t>(FILE *</a:t>
            </a:r>
            <a:r>
              <a:rPr lang="en-US" sz="2000" i="1" dirty="0" smtClean="0">
                <a:latin typeface="Arial" pitchFamily="34" charset="0"/>
                <a:cs typeface="Arial" pitchFamily="34" charset="0"/>
              </a:rPr>
              <a:t>stream</a:t>
            </a:r>
            <a:r>
              <a:rPr lang="en-US" sz="2000" b="1" dirty="0" smtClean="0">
                <a:latin typeface="Arial" pitchFamily="34" charset="0"/>
                <a:cs typeface="Arial" pitchFamily="34" charset="0"/>
              </a:rPr>
              <a:t>, long</a:t>
            </a:r>
            <a:r>
              <a:rPr lang="en-US" sz="2000" dirty="0" smtClean="0">
                <a:latin typeface="Arial" pitchFamily="34" charset="0"/>
                <a:cs typeface="Arial" pitchFamily="34" charset="0"/>
              </a:rPr>
              <a:t> </a:t>
            </a:r>
            <a:r>
              <a:rPr lang="en-US" sz="2000" i="1" dirty="0" smtClean="0">
                <a:latin typeface="Arial" pitchFamily="34" charset="0"/>
                <a:cs typeface="Arial" pitchFamily="34" charset="0"/>
              </a:rPr>
              <a:t>offset</a:t>
            </a:r>
            <a:r>
              <a:rPr lang="en-US" sz="2000" b="1" dirty="0" smtClean="0">
                <a:latin typeface="Arial" pitchFamily="34" charset="0"/>
                <a:cs typeface="Arial" pitchFamily="34" charset="0"/>
              </a:rPr>
              <a:t>, </a:t>
            </a:r>
            <a:r>
              <a:rPr lang="en-US" sz="2000" b="1" dirty="0" err="1" smtClean="0">
                <a:latin typeface="Arial" pitchFamily="34" charset="0"/>
                <a:cs typeface="Arial" pitchFamily="34" charset="0"/>
              </a:rPr>
              <a:t>int</a:t>
            </a:r>
            <a:r>
              <a:rPr lang="en-US" sz="2000" dirty="0" smtClean="0">
                <a:latin typeface="Arial" pitchFamily="34" charset="0"/>
                <a:cs typeface="Arial" pitchFamily="34" charset="0"/>
              </a:rPr>
              <a:t> </a:t>
            </a:r>
            <a:r>
              <a:rPr lang="en-US" sz="2000" i="1" dirty="0" smtClean="0">
                <a:latin typeface="Arial" pitchFamily="34" charset="0"/>
                <a:cs typeface="Arial" pitchFamily="34" charset="0"/>
              </a:rPr>
              <a:t>whence</a:t>
            </a:r>
            <a:r>
              <a:rPr lang="en-US" sz="2000" b="1" dirty="0" smtClean="0">
                <a:latin typeface="Arial" pitchFamily="34" charset="0"/>
                <a:cs typeface="Arial" pitchFamily="34" charset="0"/>
              </a:rPr>
              <a:t>);</a:t>
            </a:r>
            <a:r>
              <a:rPr lang="en-US" sz="2000" dirty="0" smtClean="0">
                <a:latin typeface="Arial" pitchFamily="34" charset="0"/>
                <a:cs typeface="Arial" pitchFamily="34" charset="0"/>
              </a:rPr>
              <a:t> </a:t>
            </a:r>
          </a:p>
          <a:p>
            <a:endParaRPr lang="en-US" sz="2000" b="1" dirty="0" smtClean="0">
              <a:latin typeface="Arial" pitchFamily="34" charset="0"/>
              <a:cs typeface="Arial" pitchFamily="34" charset="0"/>
            </a:endParaRPr>
          </a:p>
          <a:p>
            <a:r>
              <a:rPr lang="en-US" sz="2000" dirty="0" smtClean="0">
                <a:latin typeface="Arial" pitchFamily="34" charset="0"/>
                <a:cs typeface="Arial" pitchFamily="34" charset="0"/>
              </a:rPr>
              <a:t>The </a:t>
            </a:r>
            <a:r>
              <a:rPr lang="en-US" sz="2000" b="1" dirty="0" err="1" smtClean="0">
                <a:latin typeface="Arial" pitchFamily="34" charset="0"/>
                <a:cs typeface="Arial" pitchFamily="34" charset="0"/>
              </a:rPr>
              <a:t>fseek</a:t>
            </a:r>
            <a:r>
              <a:rPr lang="en-US" sz="2000" dirty="0" smtClean="0">
                <a:latin typeface="Arial" pitchFamily="34" charset="0"/>
                <a:cs typeface="Arial" pitchFamily="34" charset="0"/>
              </a:rPr>
              <a:t>() function sets the file position indicator for the stream pointed to by </a:t>
            </a:r>
            <a:r>
              <a:rPr lang="en-US" sz="2000" i="1" dirty="0" smtClean="0">
                <a:latin typeface="Arial" pitchFamily="34" charset="0"/>
                <a:cs typeface="Arial" pitchFamily="34" charset="0"/>
              </a:rPr>
              <a:t>stream</a:t>
            </a:r>
            <a:r>
              <a:rPr lang="en-US" sz="2000" dirty="0" smtClean="0">
                <a:latin typeface="Arial" pitchFamily="34" charset="0"/>
                <a:cs typeface="Arial" pitchFamily="34" charset="0"/>
              </a:rPr>
              <a:t>. The new position, measured in bytes, is obtained by adding </a:t>
            </a:r>
            <a:r>
              <a:rPr lang="en-US" sz="2000" i="1" dirty="0" smtClean="0">
                <a:latin typeface="Arial" pitchFamily="34" charset="0"/>
                <a:cs typeface="Arial" pitchFamily="34" charset="0"/>
              </a:rPr>
              <a:t>offset</a:t>
            </a:r>
            <a:r>
              <a:rPr lang="en-US" sz="2000" dirty="0" smtClean="0">
                <a:latin typeface="Arial" pitchFamily="34" charset="0"/>
                <a:cs typeface="Arial" pitchFamily="34" charset="0"/>
              </a:rPr>
              <a:t> bytes to the position specified by </a:t>
            </a:r>
            <a:r>
              <a:rPr lang="en-US" sz="2000" i="1" dirty="0" smtClean="0">
                <a:latin typeface="Arial" pitchFamily="34" charset="0"/>
                <a:cs typeface="Arial" pitchFamily="34" charset="0"/>
              </a:rPr>
              <a:t>whence</a:t>
            </a:r>
            <a:r>
              <a:rPr lang="en-US" sz="2000" dirty="0" smtClean="0">
                <a:latin typeface="Arial" pitchFamily="34" charset="0"/>
                <a:cs typeface="Arial" pitchFamily="34" charset="0"/>
              </a:rPr>
              <a:t>. If </a:t>
            </a:r>
            <a:r>
              <a:rPr lang="en-US" sz="2000" i="1" dirty="0" smtClean="0">
                <a:latin typeface="Arial" pitchFamily="34" charset="0"/>
                <a:cs typeface="Arial" pitchFamily="34" charset="0"/>
              </a:rPr>
              <a:t>whence</a:t>
            </a:r>
            <a:r>
              <a:rPr lang="en-US" sz="2000" dirty="0" smtClean="0">
                <a:latin typeface="Arial" pitchFamily="34" charset="0"/>
                <a:cs typeface="Arial" pitchFamily="34" charset="0"/>
              </a:rPr>
              <a:t> is set to </a:t>
            </a:r>
            <a:r>
              <a:rPr lang="en-US" sz="2000" b="1" dirty="0" smtClean="0">
                <a:latin typeface="Arial" pitchFamily="34" charset="0"/>
                <a:cs typeface="Arial" pitchFamily="34" charset="0"/>
              </a:rPr>
              <a:t>SEEK_SET</a:t>
            </a:r>
            <a:r>
              <a:rPr lang="en-US" sz="2000" dirty="0" smtClean="0">
                <a:latin typeface="Arial" pitchFamily="34" charset="0"/>
                <a:cs typeface="Arial" pitchFamily="34" charset="0"/>
              </a:rPr>
              <a:t>, </a:t>
            </a:r>
            <a:r>
              <a:rPr lang="en-US" sz="2000" b="1" dirty="0" smtClean="0">
                <a:latin typeface="Arial" pitchFamily="34" charset="0"/>
                <a:cs typeface="Arial" pitchFamily="34" charset="0"/>
              </a:rPr>
              <a:t>SEEK_CUR</a:t>
            </a:r>
            <a:r>
              <a:rPr lang="en-US" sz="2000" dirty="0" smtClean="0">
                <a:latin typeface="Arial" pitchFamily="34" charset="0"/>
                <a:cs typeface="Arial" pitchFamily="34" charset="0"/>
              </a:rPr>
              <a:t>, or </a:t>
            </a:r>
            <a:r>
              <a:rPr lang="en-US" sz="2000" b="1" dirty="0" smtClean="0">
                <a:latin typeface="Arial" pitchFamily="34" charset="0"/>
                <a:cs typeface="Arial" pitchFamily="34" charset="0"/>
              </a:rPr>
              <a:t>SEEK_END</a:t>
            </a:r>
            <a:r>
              <a:rPr lang="en-US" sz="2000" dirty="0" smtClean="0">
                <a:latin typeface="Arial" pitchFamily="34" charset="0"/>
                <a:cs typeface="Arial" pitchFamily="34" charset="0"/>
              </a:rPr>
              <a:t>, the offset is relative to the start of the file, the current position indicator, or end-of-file, respectively.</a:t>
            </a:r>
          </a:p>
          <a:p>
            <a:r>
              <a:rPr lang="en-US" sz="2000" dirty="0" smtClean="0">
                <a:latin typeface="Arial" pitchFamily="34" charset="0"/>
                <a:cs typeface="Arial" pitchFamily="34" charset="0"/>
              </a:rPr>
              <a:t>On success, the return value is 0, otherwise, -1.</a:t>
            </a:r>
          </a:p>
          <a:p>
            <a:endParaRPr lang="en-US" sz="2000" b="1" dirty="0" smtClean="0">
              <a:latin typeface="Arial" pitchFamily="34" charset="0"/>
              <a:cs typeface="Arial" pitchFamily="34" charset="0"/>
            </a:endParaRPr>
          </a:p>
          <a:p>
            <a:r>
              <a:rPr lang="en-US" sz="2000" b="1" dirty="0" smtClean="0">
                <a:latin typeface="Arial" pitchFamily="34" charset="0"/>
                <a:cs typeface="Arial" pitchFamily="34" charset="0"/>
              </a:rPr>
              <a:t>long </a:t>
            </a:r>
            <a:r>
              <a:rPr lang="en-US" sz="2000" b="1" dirty="0" err="1" smtClean="0">
                <a:latin typeface="Arial" pitchFamily="34" charset="0"/>
                <a:cs typeface="Arial" pitchFamily="34" charset="0"/>
              </a:rPr>
              <a:t>ftell</a:t>
            </a:r>
            <a:r>
              <a:rPr lang="en-US" sz="2000" b="1" dirty="0" smtClean="0">
                <a:latin typeface="Arial" pitchFamily="34" charset="0"/>
                <a:cs typeface="Arial" pitchFamily="34" charset="0"/>
              </a:rPr>
              <a:t>(FILE *</a:t>
            </a:r>
            <a:r>
              <a:rPr lang="en-US" sz="2000" i="1" dirty="0" smtClean="0">
                <a:latin typeface="Arial" pitchFamily="34" charset="0"/>
                <a:cs typeface="Arial" pitchFamily="34" charset="0"/>
              </a:rPr>
              <a:t>stream</a:t>
            </a:r>
            <a:r>
              <a:rPr lang="en-US" sz="2000" b="1" dirty="0" smtClean="0">
                <a:latin typeface="Arial" pitchFamily="34" charset="0"/>
                <a:cs typeface="Arial" pitchFamily="34" charset="0"/>
              </a:rPr>
              <a:t>);</a:t>
            </a:r>
            <a:r>
              <a:rPr lang="en-US" sz="2000" dirty="0" smtClean="0">
                <a:latin typeface="Arial" pitchFamily="34" charset="0"/>
                <a:cs typeface="Arial" pitchFamily="34" charset="0"/>
              </a:rPr>
              <a:t> </a:t>
            </a:r>
          </a:p>
          <a:p>
            <a:r>
              <a:rPr lang="en-US" sz="2000" dirty="0" smtClean="0">
                <a:latin typeface="Arial" pitchFamily="34" charset="0"/>
                <a:cs typeface="Arial" pitchFamily="34" charset="0"/>
              </a:rPr>
              <a:t>The </a:t>
            </a:r>
            <a:r>
              <a:rPr lang="en-US" sz="2000" b="1" dirty="0" err="1" smtClean="0">
                <a:latin typeface="Arial" pitchFamily="34" charset="0"/>
                <a:cs typeface="Arial" pitchFamily="34" charset="0"/>
              </a:rPr>
              <a:t>ftell</a:t>
            </a:r>
            <a:r>
              <a:rPr lang="en-US" sz="2000" dirty="0" smtClean="0">
                <a:latin typeface="Arial" pitchFamily="34" charset="0"/>
                <a:cs typeface="Arial" pitchFamily="34" charset="0"/>
              </a:rPr>
              <a:t>() function obtains the current value of the file position indicator for the stream pointed to by </a:t>
            </a:r>
            <a:r>
              <a:rPr lang="en-US" sz="2000" i="1" dirty="0" smtClean="0">
                <a:latin typeface="Arial" pitchFamily="34" charset="0"/>
                <a:cs typeface="Arial" pitchFamily="34" charset="0"/>
              </a:rPr>
              <a:t>stream</a:t>
            </a:r>
            <a:r>
              <a:rPr lang="en-US" sz="2000" dirty="0" smtClean="0">
                <a:latin typeface="Arial" pitchFamily="34" charset="0"/>
                <a:cs typeface="Arial" pitchFamily="34" charset="0"/>
              </a:rPr>
              <a:t>.</a:t>
            </a:r>
          </a:p>
          <a:p>
            <a:r>
              <a:rPr lang="en-US" sz="2000" b="1" dirty="0" smtClean="0">
                <a:latin typeface="Arial" pitchFamily="34" charset="0"/>
                <a:cs typeface="Arial" pitchFamily="34" charset="0"/>
              </a:rPr>
              <a:t>Returns offset on success, -1 on failure.</a:t>
            </a:r>
          </a:p>
          <a:p>
            <a:endParaRPr lang="en-US" sz="2000" b="1" dirty="0" smtClean="0">
              <a:latin typeface="Arial" pitchFamily="34" charset="0"/>
              <a:cs typeface="Arial" pitchFamily="34" charset="0"/>
            </a:endParaRPr>
          </a:p>
        </p:txBody>
      </p:sp>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27-03-2020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8" name="Picture 2" descr="PES University"/>
          <p:cNvPicPr>
            <a:picLocks noChangeAspect="1" noChangeArrowheads="1"/>
          </p:cNvPicPr>
          <p:nvPr/>
        </p:nvPicPr>
        <p:blipFill>
          <a:blip r:embed="rId2"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 calcmode="lin" valueType="num">
                                      <p:cBhvr additive="base">
                                        <p:cTn id="13"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 calcmode="lin" valueType="num">
                                      <p:cBhvr additive="base">
                                        <p:cTn id="19"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5" end="5"/>
                                            </p:txEl>
                                          </p:spTgt>
                                        </p:tgtEl>
                                        <p:attrNameLst>
                                          <p:attrName>style.visibility</p:attrName>
                                        </p:attrNameLst>
                                      </p:cBhvr>
                                      <p:to>
                                        <p:strVal val="visible"/>
                                      </p:to>
                                    </p:set>
                                    <p:anim calcmode="lin" valueType="num">
                                      <p:cBhvr additive="base">
                                        <p:cTn id="25"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anim calcmode="lin" valueType="num">
                                      <p:cBhvr additive="base">
                                        <p:cTn id="31"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txEl>
                                              <p:pRg st="8" end="8"/>
                                            </p:txEl>
                                          </p:spTgt>
                                        </p:tgtEl>
                                        <p:attrNameLst>
                                          <p:attrName>style.visibility</p:attrName>
                                        </p:attrNameLst>
                                      </p:cBhvr>
                                      <p:to>
                                        <p:strVal val="visible"/>
                                      </p:to>
                                    </p:set>
                                    <p:anim calcmode="lin" valueType="num">
                                      <p:cBhvr additive="base">
                                        <p:cTn id="37"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
                                            <p:txEl>
                                              <p:pRg st="9" end="9"/>
                                            </p:txEl>
                                          </p:spTgt>
                                        </p:tgtEl>
                                        <p:attrNameLst>
                                          <p:attrName>style.visibility</p:attrName>
                                        </p:attrNameLst>
                                      </p:cBhvr>
                                      <p:to>
                                        <p:strVal val="visible"/>
                                      </p:to>
                                    </p:set>
                                    <p:anim calcmode="lin" valueType="num">
                                      <p:cBhvr additive="base">
                                        <p:cTn id="43"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838200"/>
            <a:ext cx="8010580" cy="2862322"/>
          </a:xfrm>
          <a:prstGeom prst="rect">
            <a:avLst/>
          </a:prstGeom>
          <a:noFill/>
        </p:spPr>
        <p:txBody>
          <a:bodyPr wrap="square" rtlCol="0">
            <a:spAutoFit/>
          </a:bodyPr>
          <a:lstStyle/>
          <a:p>
            <a:r>
              <a:rPr lang="en-US" sz="2000" b="1" u="sng" dirty="0" smtClean="0">
                <a:latin typeface="Arial" pitchFamily="34" charset="0"/>
                <a:cs typeface="Arial" pitchFamily="34" charset="0"/>
              </a:rPr>
              <a:t>Other file related functions</a:t>
            </a:r>
          </a:p>
          <a:p>
            <a:r>
              <a:rPr lang="en-US" sz="2000" b="1" dirty="0" smtClean="0">
                <a:latin typeface="Arial" pitchFamily="34" charset="0"/>
                <a:cs typeface="Arial" pitchFamily="34" charset="0"/>
              </a:rPr>
              <a:t>void rewind(FILE *</a:t>
            </a:r>
            <a:r>
              <a:rPr lang="en-US" sz="2000" i="1" dirty="0" smtClean="0">
                <a:latin typeface="Arial" pitchFamily="34" charset="0"/>
                <a:cs typeface="Arial" pitchFamily="34" charset="0"/>
              </a:rPr>
              <a:t>stream</a:t>
            </a:r>
            <a:r>
              <a:rPr lang="en-US" sz="2000" b="1" dirty="0" smtClean="0">
                <a:latin typeface="Arial" pitchFamily="34" charset="0"/>
                <a:cs typeface="Arial" pitchFamily="34" charset="0"/>
              </a:rPr>
              <a:t>);</a:t>
            </a:r>
            <a:r>
              <a:rPr lang="en-US" sz="2000" dirty="0" smtClean="0">
                <a:latin typeface="Arial" pitchFamily="34" charset="0"/>
                <a:cs typeface="Arial" pitchFamily="34" charset="0"/>
              </a:rPr>
              <a:t> </a:t>
            </a:r>
          </a:p>
          <a:p>
            <a:endParaRPr lang="en-US" sz="2000" dirty="0" smtClean="0">
              <a:latin typeface="Arial" pitchFamily="34" charset="0"/>
              <a:cs typeface="Arial" pitchFamily="34" charset="0"/>
            </a:endParaRPr>
          </a:p>
          <a:p>
            <a:r>
              <a:rPr lang="en-US" sz="2000" dirty="0" smtClean="0">
                <a:latin typeface="Arial" pitchFamily="34" charset="0"/>
                <a:cs typeface="Arial" pitchFamily="34" charset="0"/>
              </a:rPr>
              <a:t>The </a:t>
            </a:r>
            <a:r>
              <a:rPr lang="en-US" sz="2000" b="1" dirty="0" smtClean="0">
                <a:latin typeface="Arial" pitchFamily="34" charset="0"/>
                <a:cs typeface="Arial" pitchFamily="34" charset="0"/>
              </a:rPr>
              <a:t>rewind</a:t>
            </a:r>
            <a:r>
              <a:rPr lang="en-US" sz="2000" dirty="0" smtClean="0">
                <a:latin typeface="Arial" pitchFamily="34" charset="0"/>
                <a:cs typeface="Arial" pitchFamily="34" charset="0"/>
              </a:rPr>
              <a:t>() function sets the file position indicator for the stream pointed to by </a:t>
            </a:r>
            <a:r>
              <a:rPr lang="en-US" sz="2000" i="1" dirty="0" smtClean="0">
                <a:latin typeface="Arial" pitchFamily="34" charset="0"/>
                <a:cs typeface="Arial" pitchFamily="34" charset="0"/>
              </a:rPr>
              <a:t>stream</a:t>
            </a:r>
            <a:r>
              <a:rPr lang="en-US" sz="2000" dirty="0" smtClean="0">
                <a:latin typeface="Arial" pitchFamily="34" charset="0"/>
                <a:cs typeface="Arial" pitchFamily="34" charset="0"/>
              </a:rPr>
              <a:t> to the beginning of the file. It is equivalent to: </a:t>
            </a:r>
          </a:p>
          <a:p>
            <a:r>
              <a:rPr lang="en-US" sz="2000" dirty="0" smtClean="0">
                <a:latin typeface="Arial" pitchFamily="34" charset="0"/>
                <a:cs typeface="Arial" pitchFamily="34" charset="0"/>
              </a:rPr>
              <a:t>(void) </a:t>
            </a:r>
            <a:r>
              <a:rPr lang="en-US" sz="2000" dirty="0" err="1" smtClean="0">
                <a:latin typeface="Arial" pitchFamily="34" charset="0"/>
                <a:cs typeface="Arial" pitchFamily="34" charset="0"/>
              </a:rPr>
              <a:t>fseek</a:t>
            </a:r>
            <a:r>
              <a:rPr lang="en-US" sz="2000" dirty="0" smtClean="0">
                <a:latin typeface="Arial" pitchFamily="34" charset="0"/>
                <a:cs typeface="Arial" pitchFamily="34" charset="0"/>
              </a:rPr>
              <a:t>(stream, 0L, SEEK_SET) except that the error indicator for the stream is also cleared </a:t>
            </a:r>
          </a:p>
          <a:p>
            <a:endParaRPr lang="en-GB" sz="2000" dirty="0" smtClean="0">
              <a:latin typeface="Arial" pitchFamily="34" charset="0"/>
              <a:cs typeface="Arial" pitchFamily="34" charset="0"/>
            </a:endParaRPr>
          </a:p>
          <a:p>
            <a:r>
              <a:rPr lang="en-GB" sz="2000" dirty="0" smtClean="0">
                <a:latin typeface="Arial" pitchFamily="34" charset="0"/>
                <a:cs typeface="Arial" pitchFamily="34" charset="0"/>
              </a:rPr>
              <a:t>A sample program is </a:t>
            </a:r>
            <a:r>
              <a:rPr lang="en-GB" sz="2000" dirty="0" smtClean="0">
                <a:latin typeface="Arial" pitchFamily="34" charset="0"/>
                <a:cs typeface="Arial" pitchFamily="34" charset="0"/>
                <a:hlinkClick r:id="rId2" action="ppaction://hlinkfile"/>
              </a:rPr>
              <a:t>here</a:t>
            </a:r>
            <a:r>
              <a:rPr lang="en-GB" sz="2000" dirty="0" smtClean="0">
                <a:latin typeface="Arial" pitchFamily="34" charset="0"/>
                <a:cs typeface="Arial" pitchFamily="34" charset="0"/>
              </a:rPr>
              <a:t>.</a:t>
            </a:r>
            <a:endParaRPr lang="en-US" sz="2000" dirty="0" smtClean="0">
              <a:latin typeface="Arial" pitchFamily="34" charset="0"/>
              <a:cs typeface="Arial" pitchFamily="34" charset="0"/>
            </a:endParaRPr>
          </a:p>
        </p:txBody>
      </p:sp>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27-03-2020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8" name="Picture 2" descr="PES University"/>
          <p:cNvPicPr>
            <a:picLocks noChangeAspect="1" noChangeArrowheads="1"/>
          </p:cNvPicPr>
          <p:nvPr/>
        </p:nvPicPr>
        <p:blipFill>
          <a:blip r:embed="rId3"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 calcmode="lin" valueType="num">
                                      <p:cBhvr additive="base">
                                        <p:cTn id="25"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anim calcmode="lin" valueType="num">
                                      <p:cBhvr additive="base">
                                        <p:cTn id="31"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838200"/>
            <a:ext cx="8010580" cy="5324535"/>
          </a:xfrm>
          <a:prstGeom prst="rect">
            <a:avLst/>
          </a:prstGeom>
          <a:noFill/>
        </p:spPr>
        <p:txBody>
          <a:bodyPr wrap="square" rtlCol="0">
            <a:spAutoFit/>
          </a:bodyPr>
          <a:lstStyle/>
          <a:p>
            <a:r>
              <a:rPr lang="en-US" sz="2000" b="1" u="sng" dirty="0" smtClean="0">
                <a:latin typeface="Arial" pitchFamily="34" charset="0"/>
                <a:cs typeface="Arial" pitchFamily="34" charset="0"/>
              </a:rPr>
              <a:t>Binary stream – read and write</a:t>
            </a:r>
          </a:p>
          <a:p>
            <a:r>
              <a:rPr lang="en-US" sz="2000" b="1" dirty="0" err="1" smtClean="0">
                <a:latin typeface="Arial" pitchFamily="34" charset="0"/>
                <a:cs typeface="Arial" pitchFamily="34" charset="0"/>
              </a:rPr>
              <a:t>size_t</a:t>
            </a:r>
            <a:r>
              <a:rPr lang="en-US" sz="2000" b="1" dirty="0" smtClean="0">
                <a:latin typeface="Arial" pitchFamily="34" charset="0"/>
                <a:cs typeface="Arial" pitchFamily="34" charset="0"/>
              </a:rPr>
              <a:t> </a:t>
            </a:r>
            <a:r>
              <a:rPr lang="en-US" sz="2000" b="1" dirty="0" err="1" smtClean="0">
                <a:latin typeface="Arial" pitchFamily="34" charset="0"/>
                <a:cs typeface="Arial" pitchFamily="34" charset="0"/>
              </a:rPr>
              <a:t>fread</a:t>
            </a:r>
            <a:r>
              <a:rPr lang="en-US" sz="2000" b="1" dirty="0" smtClean="0">
                <a:latin typeface="Arial" pitchFamily="34" charset="0"/>
                <a:cs typeface="Arial" pitchFamily="34" charset="0"/>
              </a:rPr>
              <a:t>(void *</a:t>
            </a:r>
            <a:r>
              <a:rPr lang="en-US" sz="2000" i="1" dirty="0" err="1" smtClean="0">
                <a:latin typeface="Arial" pitchFamily="34" charset="0"/>
                <a:cs typeface="Arial" pitchFamily="34" charset="0"/>
              </a:rPr>
              <a:t>ptr</a:t>
            </a:r>
            <a:r>
              <a:rPr lang="en-US" sz="2000" b="1" dirty="0" smtClean="0">
                <a:latin typeface="Arial" pitchFamily="34" charset="0"/>
                <a:cs typeface="Arial" pitchFamily="34" charset="0"/>
              </a:rPr>
              <a:t>, </a:t>
            </a:r>
            <a:r>
              <a:rPr lang="en-US" sz="2000" b="1" dirty="0" err="1" smtClean="0">
                <a:latin typeface="Arial" pitchFamily="34" charset="0"/>
                <a:cs typeface="Arial" pitchFamily="34" charset="0"/>
              </a:rPr>
              <a:t>size_t</a:t>
            </a:r>
            <a:r>
              <a:rPr lang="en-US" sz="2000" b="1" dirty="0" smtClean="0">
                <a:latin typeface="Arial" pitchFamily="34" charset="0"/>
                <a:cs typeface="Arial" pitchFamily="34" charset="0"/>
              </a:rPr>
              <a:t> </a:t>
            </a:r>
            <a:r>
              <a:rPr lang="en-US" sz="2000" i="1" dirty="0" smtClean="0">
                <a:latin typeface="Arial" pitchFamily="34" charset="0"/>
                <a:cs typeface="Arial" pitchFamily="34" charset="0"/>
              </a:rPr>
              <a:t>size</a:t>
            </a:r>
            <a:r>
              <a:rPr lang="en-US" sz="2000" b="1" dirty="0" smtClean="0">
                <a:latin typeface="Arial" pitchFamily="34" charset="0"/>
                <a:cs typeface="Arial" pitchFamily="34" charset="0"/>
              </a:rPr>
              <a:t>, </a:t>
            </a:r>
            <a:r>
              <a:rPr lang="en-US" sz="2000" b="1" dirty="0" err="1" smtClean="0">
                <a:latin typeface="Arial" pitchFamily="34" charset="0"/>
                <a:cs typeface="Arial" pitchFamily="34" charset="0"/>
              </a:rPr>
              <a:t>size_t</a:t>
            </a:r>
            <a:r>
              <a:rPr lang="en-US" sz="2000" b="1" dirty="0" smtClean="0">
                <a:latin typeface="Arial" pitchFamily="34" charset="0"/>
                <a:cs typeface="Arial" pitchFamily="34" charset="0"/>
              </a:rPr>
              <a:t> </a:t>
            </a:r>
            <a:r>
              <a:rPr lang="en-US" sz="2000" i="1" dirty="0" err="1" smtClean="0">
                <a:latin typeface="Arial" pitchFamily="34" charset="0"/>
                <a:cs typeface="Arial" pitchFamily="34" charset="0"/>
              </a:rPr>
              <a:t>nmemb</a:t>
            </a:r>
            <a:r>
              <a:rPr lang="en-US" sz="2000" b="1" dirty="0" smtClean="0">
                <a:latin typeface="Arial" pitchFamily="34" charset="0"/>
                <a:cs typeface="Arial" pitchFamily="34" charset="0"/>
              </a:rPr>
              <a:t>, FILE *</a:t>
            </a:r>
            <a:r>
              <a:rPr lang="en-US" sz="2000" i="1" dirty="0" smtClean="0">
                <a:latin typeface="Arial" pitchFamily="34" charset="0"/>
                <a:cs typeface="Arial" pitchFamily="34" charset="0"/>
              </a:rPr>
              <a:t>stream</a:t>
            </a:r>
            <a:r>
              <a:rPr lang="en-US" sz="2000" b="1" dirty="0" smtClean="0">
                <a:latin typeface="Arial" pitchFamily="34" charset="0"/>
                <a:cs typeface="Arial" pitchFamily="34" charset="0"/>
              </a:rPr>
              <a:t>);</a:t>
            </a:r>
            <a:r>
              <a:rPr lang="en-US" sz="2000" dirty="0" smtClean="0">
                <a:latin typeface="Arial" pitchFamily="34" charset="0"/>
                <a:cs typeface="Arial" pitchFamily="34" charset="0"/>
              </a:rPr>
              <a:t> </a:t>
            </a:r>
          </a:p>
          <a:p>
            <a:r>
              <a:rPr lang="en-US" sz="2000" b="1" dirty="0" err="1" smtClean="0">
                <a:latin typeface="Arial" pitchFamily="34" charset="0"/>
                <a:cs typeface="Arial" pitchFamily="34" charset="0"/>
              </a:rPr>
              <a:t>size_t</a:t>
            </a:r>
            <a:r>
              <a:rPr lang="en-US" sz="2000" b="1" dirty="0" smtClean="0">
                <a:latin typeface="Arial" pitchFamily="34" charset="0"/>
                <a:cs typeface="Arial" pitchFamily="34" charset="0"/>
              </a:rPr>
              <a:t> </a:t>
            </a:r>
            <a:r>
              <a:rPr lang="en-US" sz="2000" b="1" dirty="0" err="1" smtClean="0">
                <a:latin typeface="Arial" pitchFamily="34" charset="0"/>
                <a:cs typeface="Arial" pitchFamily="34" charset="0"/>
              </a:rPr>
              <a:t>fwrite</a:t>
            </a:r>
            <a:r>
              <a:rPr lang="en-US" sz="2000" b="1" dirty="0" smtClean="0">
                <a:latin typeface="Arial" pitchFamily="34" charset="0"/>
                <a:cs typeface="Arial" pitchFamily="34" charset="0"/>
              </a:rPr>
              <a:t>(const void *</a:t>
            </a:r>
            <a:r>
              <a:rPr lang="en-US" sz="2000" i="1" dirty="0" err="1" smtClean="0">
                <a:latin typeface="Arial" pitchFamily="34" charset="0"/>
                <a:cs typeface="Arial" pitchFamily="34" charset="0"/>
              </a:rPr>
              <a:t>ptr</a:t>
            </a:r>
            <a:r>
              <a:rPr lang="en-US" sz="2000" b="1" dirty="0" smtClean="0">
                <a:latin typeface="Arial" pitchFamily="34" charset="0"/>
                <a:cs typeface="Arial" pitchFamily="34" charset="0"/>
              </a:rPr>
              <a:t>, </a:t>
            </a:r>
            <a:r>
              <a:rPr lang="en-US" sz="2000" b="1" dirty="0" err="1" smtClean="0">
                <a:latin typeface="Arial" pitchFamily="34" charset="0"/>
                <a:cs typeface="Arial" pitchFamily="34" charset="0"/>
              </a:rPr>
              <a:t>size_t</a:t>
            </a:r>
            <a:r>
              <a:rPr lang="en-US" sz="2000" b="1" dirty="0" smtClean="0">
                <a:latin typeface="Arial" pitchFamily="34" charset="0"/>
                <a:cs typeface="Arial" pitchFamily="34" charset="0"/>
              </a:rPr>
              <a:t> </a:t>
            </a:r>
            <a:r>
              <a:rPr lang="en-US" sz="2000" i="1" dirty="0" smtClean="0">
                <a:latin typeface="Arial" pitchFamily="34" charset="0"/>
                <a:cs typeface="Arial" pitchFamily="34" charset="0"/>
              </a:rPr>
              <a:t>size</a:t>
            </a:r>
            <a:r>
              <a:rPr lang="en-US" sz="2000" b="1" dirty="0" smtClean="0">
                <a:latin typeface="Arial" pitchFamily="34" charset="0"/>
                <a:cs typeface="Arial" pitchFamily="34" charset="0"/>
              </a:rPr>
              <a:t>, </a:t>
            </a:r>
            <a:r>
              <a:rPr lang="en-US" sz="2000" b="1" dirty="0" err="1" smtClean="0">
                <a:latin typeface="Arial" pitchFamily="34" charset="0"/>
                <a:cs typeface="Arial" pitchFamily="34" charset="0"/>
              </a:rPr>
              <a:t>size_t</a:t>
            </a:r>
            <a:r>
              <a:rPr lang="en-US" sz="2000" b="1" dirty="0" smtClean="0">
                <a:latin typeface="Arial" pitchFamily="34" charset="0"/>
                <a:cs typeface="Arial" pitchFamily="34" charset="0"/>
              </a:rPr>
              <a:t> </a:t>
            </a:r>
            <a:r>
              <a:rPr lang="en-US" sz="2000" i="1" dirty="0" err="1" smtClean="0">
                <a:latin typeface="Arial" pitchFamily="34" charset="0"/>
                <a:cs typeface="Arial" pitchFamily="34" charset="0"/>
              </a:rPr>
              <a:t>nmemb</a:t>
            </a:r>
            <a:r>
              <a:rPr lang="en-US" sz="2000" b="1" dirty="0" smtClean="0">
                <a:latin typeface="Arial" pitchFamily="34" charset="0"/>
                <a:cs typeface="Arial" pitchFamily="34" charset="0"/>
              </a:rPr>
              <a:t>,</a:t>
            </a:r>
          </a:p>
          <a:p>
            <a:r>
              <a:rPr lang="en-US" sz="2000" b="1" dirty="0" smtClean="0">
                <a:latin typeface="Arial" pitchFamily="34" charset="0"/>
                <a:cs typeface="Arial" pitchFamily="34" charset="0"/>
              </a:rPr>
              <a:t>				</a:t>
            </a:r>
            <a:r>
              <a:rPr lang="en-US" sz="2000" dirty="0" smtClean="0">
                <a:latin typeface="Arial" pitchFamily="34" charset="0"/>
                <a:cs typeface="Arial" pitchFamily="34" charset="0"/>
              </a:rPr>
              <a:t> </a:t>
            </a:r>
            <a:r>
              <a:rPr lang="en-US" sz="2000" b="1" dirty="0" smtClean="0">
                <a:latin typeface="Arial" pitchFamily="34" charset="0"/>
                <a:cs typeface="Arial" pitchFamily="34" charset="0"/>
              </a:rPr>
              <a:t>FILE *</a:t>
            </a:r>
            <a:r>
              <a:rPr lang="en-US" sz="2000" i="1" dirty="0" smtClean="0">
                <a:latin typeface="Arial" pitchFamily="34" charset="0"/>
                <a:cs typeface="Arial" pitchFamily="34" charset="0"/>
              </a:rPr>
              <a:t>stream</a:t>
            </a:r>
            <a:r>
              <a:rPr lang="en-US" sz="2000" b="1" dirty="0" smtClean="0">
                <a:latin typeface="Arial" pitchFamily="34" charset="0"/>
                <a:cs typeface="Arial" pitchFamily="34" charset="0"/>
              </a:rPr>
              <a:t>);</a:t>
            </a:r>
          </a:p>
          <a:p>
            <a:endParaRPr lang="en-US" sz="2000" b="1" dirty="0" smtClean="0">
              <a:latin typeface="Arial" pitchFamily="34" charset="0"/>
              <a:cs typeface="Arial" pitchFamily="34" charset="0"/>
            </a:endParaRPr>
          </a:p>
          <a:p>
            <a:r>
              <a:rPr lang="en-US" sz="2000" dirty="0" smtClean="0">
                <a:latin typeface="Arial" pitchFamily="34" charset="0"/>
                <a:cs typeface="Arial" pitchFamily="34" charset="0"/>
              </a:rPr>
              <a:t>The function </a:t>
            </a:r>
            <a:r>
              <a:rPr lang="en-US" sz="2000" b="1" dirty="0" err="1" smtClean="0">
                <a:latin typeface="Arial" pitchFamily="34" charset="0"/>
                <a:cs typeface="Arial" pitchFamily="34" charset="0"/>
              </a:rPr>
              <a:t>fread</a:t>
            </a:r>
            <a:r>
              <a:rPr lang="en-US" sz="2000" dirty="0" smtClean="0">
                <a:latin typeface="Arial" pitchFamily="34" charset="0"/>
                <a:cs typeface="Arial" pitchFamily="34" charset="0"/>
              </a:rPr>
              <a:t>() reads </a:t>
            </a:r>
            <a:r>
              <a:rPr lang="en-US" sz="2000" b="1" i="1" dirty="0" err="1" smtClean="0">
                <a:latin typeface="Arial" pitchFamily="34" charset="0"/>
                <a:cs typeface="Arial" pitchFamily="34" charset="0"/>
              </a:rPr>
              <a:t>nmemb</a:t>
            </a:r>
            <a:r>
              <a:rPr lang="en-US" sz="2000" dirty="0" smtClean="0">
                <a:latin typeface="Arial" pitchFamily="34" charset="0"/>
                <a:cs typeface="Arial" pitchFamily="34" charset="0"/>
              </a:rPr>
              <a:t> items of data, each </a:t>
            </a:r>
            <a:r>
              <a:rPr lang="en-US" sz="2000" b="1" i="1" dirty="0" smtClean="0">
                <a:latin typeface="Arial" pitchFamily="34" charset="0"/>
                <a:cs typeface="Arial" pitchFamily="34" charset="0"/>
              </a:rPr>
              <a:t>size</a:t>
            </a:r>
            <a:r>
              <a:rPr lang="en-US" sz="2000" dirty="0" smtClean="0">
                <a:latin typeface="Arial" pitchFamily="34" charset="0"/>
                <a:cs typeface="Arial" pitchFamily="34" charset="0"/>
              </a:rPr>
              <a:t> bytes long, from the stream pointed to by </a:t>
            </a:r>
            <a:r>
              <a:rPr lang="en-US" sz="2000" b="1" i="1" dirty="0" smtClean="0">
                <a:latin typeface="Arial" pitchFamily="34" charset="0"/>
                <a:cs typeface="Arial" pitchFamily="34" charset="0"/>
              </a:rPr>
              <a:t>stream</a:t>
            </a:r>
            <a:r>
              <a:rPr lang="en-US" sz="2000" dirty="0" smtClean="0">
                <a:latin typeface="Arial" pitchFamily="34" charset="0"/>
                <a:cs typeface="Arial" pitchFamily="34" charset="0"/>
              </a:rPr>
              <a:t>, storing them at the location given by </a:t>
            </a:r>
            <a:r>
              <a:rPr lang="en-US" sz="2000" b="1" i="1" dirty="0" err="1" smtClean="0">
                <a:latin typeface="Arial" pitchFamily="34" charset="0"/>
                <a:cs typeface="Arial" pitchFamily="34" charset="0"/>
              </a:rPr>
              <a:t>ptr</a:t>
            </a:r>
            <a:r>
              <a:rPr lang="en-US" sz="2000" dirty="0" smtClean="0">
                <a:latin typeface="Arial" pitchFamily="34" charset="0"/>
                <a:cs typeface="Arial" pitchFamily="34" charset="0"/>
              </a:rPr>
              <a:t>. </a:t>
            </a:r>
          </a:p>
          <a:p>
            <a:endParaRPr lang="en-US" sz="2000" dirty="0" smtClean="0">
              <a:latin typeface="Arial" pitchFamily="34" charset="0"/>
              <a:cs typeface="Arial" pitchFamily="34" charset="0"/>
            </a:endParaRPr>
          </a:p>
          <a:p>
            <a:r>
              <a:rPr lang="en-US" sz="2000" dirty="0" smtClean="0">
                <a:latin typeface="Arial" pitchFamily="34" charset="0"/>
                <a:cs typeface="Arial" pitchFamily="34" charset="0"/>
              </a:rPr>
              <a:t>The function </a:t>
            </a:r>
            <a:r>
              <a:rPr lang="en-US" sz="2000" b="1" dirty="0" err="1" smtClean="0">
                <a:latin typeface="Arial" pitchFamily="34" charset="0"/>
                <a:cs typeface="Arial" pitchFamily="34" charset="0"/>
              </a:rPr>
              <a:t>fwrite</a:t>
            </a:r>
            <a:r>
              <a:rPr lang="en-US" sz="2000" dirty="0" smtClean="0">
                <a:latin typeface="Arial" pitchFamily="34" charset="0"/>
                <a:cs typeface="Arial" pitchFamily="34" charset="0"/>
              </a:rPr>
              <a:t>() writes </a:t>
            </a:r>
            <a:r>
              <a:rPr lang="en-US" sz="2000" b="1" i="1" dirty="0" err="1" smtClean="0">
                <a:latin typeface="Arial" pitchFamily="34" charset="0"/>
                <a:cs typeface="Arial" pitchFamily="34" charset="0"/>
              </a:rPr>
              <a:t>nmemb</a:t>
            </a:r>
            <a:r>
              <a:rPr lang="en-US" sz="2000" dirty="0" smtClean="0">
                <a:latin typeface="Arial" pitchFamily="34" charset="0"/>
                <a:cs typeface="Arial" pitchFamily="34" charset="0"/>
              </a:rPr>
              <a:t> items of data, each </a:t>
            </a:r>
            <a:r>
              <a:rPr lang="en-US" sz="2000" b="1" i="1" dirty="0" smtClean="0">
                <a:latin typeface="Arial" pitchFamily="34" charset="0"/>
                <a:cs typeface="Arial" pitchFamily="34" charset="0"/>
              </a:rPr>
              <a:t>size</a:t>
            </a:r>
            <a:r>
              <a:rPr lang="en-US" sz="2000" dirty="0" smtClean="0">
                <a:latin typeface="Arial" pitchFamily="34" charset="0"/>
                <a:cs typeface="Arial" pitchFamily="34" charset="0"/>
              </a:rPr>
              <a:t> bytes long, to the stream pointed to by </a:t>
            </a:r>
            <a:r>
              <a:rPr lang="en-US" sz="2000" b="1" i="1" dirty="0" smtClean="0">
                <a:latin typeface="Arial" pitchFamily="34" charset="0"/>
                <a:cs typeface="Arial" pitchFamily="34" charset="0"/>
              </a:rPr>
              <a:t>stream</a:t>
            </a:r>
            <a:r>
              <a:rPr lang="en-US" sz="2000" dirty="0" smtClean="0">
                <a:latin typeface="Arial" pitchFamily="34" charset="0"/>
                <a:cs typeface="Arial" pitchFamily="34" charset="0"/>
              </a:rPr>
              <a:t>, obtaining them from the location given by </a:t>
            </a:r>
            <a:r>
              <a:rPr lang="en-US" sz="2000" b="1" i="1" dirty="0" err="1" smtClean="0">
                <a:latin typeface="Arial" pitchFamily="34" charset="0"/>
                <a:cs typeface="Arial" pitchFamily="34" charset="0"/>
              </a:rPr>
              <a:t>ptr</a:t>
            </a:r>
            <a:r>
              <a:rPr lang="en-US" sz="2000" dirty="0" smtClean="0">
                <a:latin typeface="Arial" pitchFamily="34" charset="0"/>
                <a:cs typeface="Arial" pitchFamily="34" charset="0"/>
              </a:rPr>
              <a:t>.</a:t>
            </a:r>
          </a:p>
          <a:p>
            <a:endParaRPr lang="en-GB" sz="2000" b="1" dirty="0" smtClean="0">
              <a:latin typeface="Arial" pitchFamily="34" charset="0"/>
              <a:cs typeface="Arial" pitchFamily="34" charset="0"/>
            </a:endParaRPr>
          </a:p>
          <a:p>
            <a:r>
              <a:rPr lang="en-US" sz="2000" dirty="0" smtClean="0">
                <a:latin typeface="Arial" pitchFamily="34" charset="0"/>
                <a:cs typeface="Arial" pitchFamily="34" charset="0"/>
              </a:rPr>
              <a:t>On success, </a:t>
            </a:r>
            <a:r>
              <a:rPr lang="en-US" sz="2000" b="1" dirty="0" err="1" smtClean="0">
                <a:latin typeface="Arial" pitchFamily="34" charset="0"/>
                <a:cs typeface="Arial" pitchFamily="34" charset="0"/>
              </a:rPr>
              <a:t>fread</a:t>
            </a:r>
            <a:r>
              <a:rPr lang="en-US" sz="2000" dirty="0" smtClean="0">
                <a:latin typeface="Arial" pitchFamily="34" charset="0"/>
                <a:cs typeface="Arial" pitchFamily="34" charset="0"/>
              </a:rPr>
              <a:t>() and </a:t>
            </a:r>
            <a:r>
              <a:rPr lang="en-US" sz="2000" b="1" dirty="0" err="1" smtClean="0">
                <a:latin typeface="Arial" pitchFamily="34" charset="0"/>
                <a:cs typeface="Arial" pitchFamily="34" charset="0"/>
              </a:rPr>
              <a:t>fwrite</a:t>
            </a:r>
            <a:r>
              <a:rPr lang="en-US" sz="2000" dirty="0" smtClean="0">
                <a:latin typeface="Arial" pitchFamily="34" charset="0"/>
                <a:cs typeface="Arial" pitchFamily="34" charset="0"/>
              </a:rPr>
              <a:t>() </a:t>
            </a:r>
            <a:r>
              <a:rPr lang="en-US" sz="2000" u="sng" dirty="0" smtClean="0">
                <a:latin typeface="Arial" pitchFamily="34" charset="0"/>
                <a:cs typeface="Arial" pitchFamily="34" charset="0"/>
              </a:rPr>
              <a:t>return the number of items read or written</a:t>
            </a:r>
            <a:r>
              <a:rPr lang="en-US" sz="2000" dirty="0" smtClean="0">
                <a:latin typeface="Arial" pitchFamily="34" charset="0"/>
                <a:cs typeface="Arial" pitchFamily="34" charset="0"/>
              </a:rPr>
              <a:t>. This number equals the number of bytes transferred only when </a:t>
            </a:r>
            <a:r>
              <a:rPr lang="en-US" sz="2000" i="1" dirty="0" smtClean="0">
                <a:latin typeface="Arial" pitchFamily="34" charset="0"/>
                <a:cs typeface="Arial" pitchFamily="34" charset="0"/>
              </a:rPr>
              <a:t>size</a:t>
            </a:r>
            <a:r>
              <a:rPr lang="en-US" sz="2000" dirty="0" smtClean="0">
                <a:latin typeface="Arial" pitchFamily="34" charset="0"/>
                <a:cs typeface="Arial" pitchFamily="34" charset="0"/>
              </a:rPr>
              <a:t> is 1. If an error occurs, or the end of the file is reached, the return value is a short item count (or zero).</a:t>
            </a:r>
            <a:endParaRPr lang="en-US" sz="2000" b="1" dirty="0" smtClean="0">
              <a:latin typeface="Arial" pitchFamily="34" charset="0"/>
              <a:cs typeface="Arial" pitchFamily="34" charset="0"/>
            </a:endParaRPr>
          </a:p>
        </p:txBody>
      </p:sp>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27-03-2020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8" name="Picture 2" descr="PES University"/>
          <p:cNvPicPr>
            <a:picLocks noChangeAspect="1" noChangeArrowheads="1"/>
          </p:cNvPicPr>
          <p:nvPr/>
        </p:nvPicPr>
        <p:blipFill>
          <a:blip r:embed="rId2"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anim calcmode="lin" valueType="num">
                                      <p:cBhvr additive="base">
                                        <p:cTn id="31"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txEl>
                                              <p:pRg st="7" end="7"/>
                                            </p:txEl>
                                          </p:spTgt>
                                        </p:tgtEl>
                                        <p:attrNameLst>
                                          <p:attrName>style.visibility</p:attrName>
                                        </p:attrNameLst>
                                      </p:cBhvr>
                                      <p:to>
                                        <p:strVal val="visible"/>
                                      </p:to>
                                    </p:set>
                                    <p:anim calcmode="lin" valueType="num">
                                      <p:cBhvr additive="base">
                                        <p:cTn id="37"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
                                            <p:txEl>
                                              <p:pRg st="9" end="9"/>
                                            </p:txEl>
                                          </p:spTgt>
                                        </p:tgtEl>
                                        <p:attrNameLst>
                                          <p:attrName>style.visibility</p:attrName>
                                        </p:attrNameLst>
                                      </p:cBhvr>
                                      <p:to>
                                        <p:strVal val="visible"/>
                                      </p:to>
                                    </p:set>
                                    <p:anim calcmode="lin" valueType="num">
                                      <p:cBhvr additive="base">
                                        <p:cTn id="43"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838200"/>
            <a:ext cx="8010580" cy="1015663"/>
          </a:xfrm>
          <a:prstGeom prst="rect">
            <a:avLst/>
          </a:prstGeom>
          <a:noFill/>
        </p:spPr>
        <p:txBody>
          <a:bodyPr wrap="square" rtlCol="0">
            <a:spAutoFit/>
          </a:bodyPr>
          <a:lstStyle/>
          <a:p>
            <a:r>
              <a:rPr lang="en-GB" sz="2000" dirty="0" smtClean="0">
                <a:latin typeface="Arial" pitchFamily="34" charset="0"/>
                <a:cs typeface="Arial" pitchFamily="34" charset="0"/>
              </a:rPr>
              <a:t>Program to copy the contents of one file to another using these two functions is </a:t>
            </a:r>
            <a:r>
              <a:rPr lang="en-GB" sz="2000" dirty="0" smtClean="0">
                <a:latin typeface="Arial" pitchFamily="34" charset="0"/>
                <a:cs typeface="Arial" pitchFamily="34" charset="0"/>
                <a:hlinkClick r:id="rId2" action="ppaction://hlinkfile"/>
              </a:rPr>
              <a:t>here</a:t>
            </a:r>
            <a:r>
              <a:rPr lang="en-GB" sz="2000" dirty="0" smtClean="0">
                <a:latin typeface="Arial" pitchFamily="34" charset="0"/>
                <a:cs typeface="Arial" pitchFamily="34" charset="0"/>
              </a:rPr>
              <a:t>.</a:t>
            </a:r>
          </a:p>
          <a:p>
            <a:r>
              <a:rPr lang="en-GB" sz="2000" b="1" dirty="0" smtClean="0">
                <a:latin typeface="Arial" pitchFamily="34" charset="0"/>
                <a:cs typeface="Arial" pitchFamily="34" charset="0"/>
              </a:rPr>
              <a:t> </a:t>
            </a:r>
            <a:endParaRPr lang="en-US" sz="2000" b="1" dirty="0" smtClean="0">
              <a:latin typeface="Arial" pitchFamily="34" charset="0"/>
              <a:cs typeface="Arial" pitchFamily="34" charset="0"/>
            </a:endParaRPr>
          </a:p>
        </p:txBody>
      </p:sp>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27-03-2020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8" name="Picture 2" descr="PES University"/>
          <p:cNvPicPr>
            <a:picLocks noChangeAspect="1" noChangeArrowheads="1"/>
          </p:cNvPicPr>
          <p:nvPr/>
        </p:nvPicPr>
        <p:blipFill>
          <a:blip r:embed="rId3"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838200"/>
            <a:ext cx="8010580" cy="4370427"/>
          </a:xfrm>
          <a:prstGeom prst="rect">
            <a:avLst/>
          </a:prstGeom>
          <a:noFill/>
        </p:spPr>
        <p:txBody>
          <a:bodyPr wrap="square" rtlCol="0">
            <a:spAutoFit/>
          </a:bodyPr>
          <a:lstStyle/>
          <a:p>
            <a:r>
              <a:rPr lang="en-IN" sz="2000" b="1" u="sng" dirty="0" smtClean="0">
                <a:latin typeface="Arial" pitchFamily="34" charset="0"/>
                <a:cs typeface="Arial" pitchFamily="34" charset="0"/>
              </a:rPr>
              <a:t>Selection sort</a:t>
            </a:r>
          </a:p>
          <a:p>
            <a:endParaRPr lang="en-IN" sz="2000" b="1" u="sng" dirty="0" smtClean="0">
              <a:latin typeface="Arial" pitchFamily="34" charset="0"/>
              <a:cs typeface="Arial" pitchFamily="34" charset="0"/>
            </a:endParaRPr>
          </a:p>
          <a:p>
            <a:pPr fontAlgn="base"/>
            <a:r>
              <a:rPr lang="en-IN" sz="2000" dirty="0" smtClean="0">
                <a:latin typeface="Arial" pitchFamily="34" charset="0"/>
                <a:cs typeface="Arial" pitchFamily="34" charset="0"/>
              </a:rPr>
              <a:t>The selection sort algorithm sorts an array by repeatedly finding the minimum element (considering ascending order) from unsorted part and putting it at the beginning. The algorithm maintains two </a:t>
            </a:r>
            <a:r>
              <a:rPr lang="en-IN" sz="2000" dirty="0" err="1" smtClean="0">
                <a:latin typeface="Arial" pitchFamily="34" charset="0"/>
                <a:cs typeface="Arial" pitchFamily="34" charset="0"/>
              </a:rPr>
              <a:t>subarrays</a:t>
            </a:r>
            <a:r>
              <a:rPr lang="en-IN" sz="2000" dirty="0" smtClean="0">
                <a:latin typeface="Arial" pitchFamily="34" charset="0"/>
                <a:cs typeface="Arial" pitchFamily="34" charset="0"/>
              </a:rPr>
              <a:t> in a given array.</a:t>
            </a:r>
          </a:p>
          <a:p>
            <a:pPr fontAlgn="base"/>
            <a:r>
              <a:rPr lang="en-IN" sz="2000" dirty="0" smtClean="0">
                <a:latin typeface="Arial" pitchFamily="34" charset="0"/>
                <a:cs typeface="Arial" pitchFamily="34" charset="0"/>
              </a:rPr>
              <a:t>1) The </a:t>
            </a:r>
            <a:r>
              <a:rPr lang="en-IN" sz="2000" dirty="0" err="1" smtClean="0">
                <a:latin typeface="Arial" pitchFamily="34" charset="0"/>
                <a:cs typeface="Arial" pitchFamily="34" charset="0"/>
              </a:rPr>
              <a:t>subarray</a:t>
            </a:r>
            <a:r>
              <a:rPr lang="en-IN" sz="2000" dirty="0" smtClean="0">
                <a:latin typeface="Arial" pitchFamily="34" charset="0"/>
                <a:cs typeface="Arial" pitchFamily="34" charset="0"/>
              </a:rPr>
              <a:t> which is already sorted.</a:t>
            </a:r>
            <a:br>
              <a:rPr lang="en-IN" sz="2000" dirty="0" smtClean="0">
                <a:latin typeface="Arial" pitchFamily="34" charset="0"/>
                <a:cs typeface="Arial" pitchFamily="34" charset="0"/>
              </a:rPr>
            </a:br>
            <a:r>
              <a:rPr lang="en-IN" sz="2000" dirty="0" smtClean="0">
                <a:latin typeface="Arial" pitchFamily="34" charset="0"/>
                <a:cs typeface="Arial" pitchFamily="34" charset="0"/>
              </a:rPr>
              <a:t>2) Remaining </a:t>
            </a:r>
            <a:r>
              <a:rPr lang="en-IN" sz="2000" dirty="0" err="1" smtClean="0">
                <a:latin typeface="Arial" pitchFamily="34" charset="0"/>
                <a:cs typeface="Arial" pitchFamily="34" charset="0"/>
              </a:rPr>
              <a:t>subarray</a:t>
            </a:r>
            <a:r>
              <a:rPr lang="en-IN" sz="2000" dirty="0" smtClean="0">
                <a:latin typeface="Arial" pitchFamily="34" charset="0"/>
                <a:cs typeface="Arial" pitchFamily="34" charset="0"/>
              </a:rPr>
              <a:t> which is unsorted.</a:t>
            </a:r>
          </a:p>
          <a:p>
            <a:pPr fontAlgn="base"/>
            <a:r>
              <a:rPr lang="en-IN" sz="2000" dirty="0" smtClean="0">
                <a:latin typeface="Arial" pitchFamily="34" charset="0"/>
                <a:cs typeface="Arial" pitchFamily="34" charset="0"/>
              </a:rPr>
              <a:t>In every iteration of selection sort, the minimum element (considering ascending order) from the unsorted </a:t>
            </a:r>
            <a:r>
              <a:rPr lang="en-IN" sz="2000" dirty="0" err="1" smtClean="0">
                <a:latin typeface="Arial" pitchFamily="34" charset="0"/>
                <a:cs typeface="Arial" pitchFamily="34" charset="0"/>
              </a:rPr>
              <a:t>subarray</a:t>
            </a:r>
            <a:r>
              <a:rPr lang="en-IN" sz="2000" dirty="0" smtClean="0">
                <a:latin typeface="Arial" pitchFamily="34" charset="0"/>
                <a:cs typeface="Arial" pitchFamily="34" charset="0"/>
              </a:rPr>
              <a:t> is picked and moved to the sorted </a:t>
            </a:r>
            <a:r>
              <a:rPr lang="en-IN" sz="2000" dirty="0" err="1" smtClean="0">
                <a:latin typeface="Arial" pitchFamily="34" charset="0"/>
                <a:cs typeface="Arial" pitchFamily="34" charset="0"/>
              </a:rPr>
              <a:t>subarray</a:t>
            </a:r>
            <a:r>
              <a:rPr lang="en-IN" sz="2000" dirty="0" smtClean="0">
                <a:latin typeface="Arial" pitchFamily="34" charset="0"/>
                <a:cs typeface="Arial" pitchFamily="34" charset="0"/>
              </a:rPr>
              <a:t>.</a:t>
            </a:r>
          </a:p>
          <a:p>
            <a:pPr fontAlgn="base"/>
            <a:endParaRPr lang="en-IN" sz="2000" dirty="0" smtClean="0">
              <a:latin typeface="Arial" pitchFamily="34" charset="0"/>
              <a:cs typeface="Arial" pitchFamily="34" charset="0"/>
            </a:endParaRPr>
          </a:p>
          <a:p>
            <a:pPr fontAlgn="base"/>
            <a:r>
              <a:rPr lang="en-US" sz="2000" dirty="0" smtClean="0">
                <a:latin typeface="Arial" pitchFamily="34" charset="0"/>
                <a:cs typeface="Arial" pitchFamily="34" charset="0"/>
              </a:rPr>
              <a:t>Program to perform selection sort – </a:t>
            </a:r>
            <a:r>
              <a:rPr lang="en-US" sz="2000" dirty="0" smtClean="0">
                <a:latin typeface="Arial" pitchFamily="34" charset="0"/>
                <a:cs typeface="Arial" pitchFamily="34" charset="0"/>
                <a:hlinkClick r:id="rId2" action="ppaction://hlinkfile"/>
              </a:rPr>
              <a:t>sample4</a:t>
            </a:r>
            <a:endParaRPr lang="en-IN" sz="2000" dirty="0" smtClean="0">
              <a:latin typeface="Arial" pitchFamily="34" charset="0"/>
              <a:cs typeface="Arial" pitchFamily="34" charset="0"/>
            </a:endParaRPr>
          </a:p>
          <a:p>
            <a:endParaRPr lang="en-US" dirty="0" smtClean="0">
              <a:latin typeface="Arial" pitchFamily="34" charset="0"/>
              <a:cs typeface="Arial" pitchFamily="34" charset="0"/>
            </a:endParaRPr>
          </a:p>
        </p:txBody>
      </p:sp>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27-03-2020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8" name="Picture 2" descr="PES University"/>
          <p:cNvPicPr>
            <a:picLocks noChangeAspect="1" noChangeArrowheads="1"/>
          </p:cNvPicPr>
          <p:nvPr/>
        </p:nvPicPr>
        <p:blipFill>
          <a:blip r:embed="rId3"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 calcmode="lin" valueType="num">
                                      <p:cBhvr additive="base">
                                        <p:cTn id="13"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 calcmode="lin" valueType="num">
                                      <p:cBhvr additive="base">
                                        <p:cTn id="25"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anim calcmode="lin" valueType="num">
                                      <p:cBhvr additive="base">
                                        <p:cTn id="31"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762000"/>
            <a:ext cx="8010580" cy="5632311"/>
          </a:xfrm>
          <a:prstGeom prst="rect">
            <a:avLst/>
          </a:prstGeom>
          <a:noFill/>
        </p:spPr>
        <p:txBody>
          <a:bodyPr wrap="square" rtlCol="0">
            <a:spAutoFit/>
          </a:bodyPr>
          <a:lstStyle/>
          <a:p>
            <a:r>
              <a:rPr lang="en-IN" sz="2000" b="1" u="sng" dirty="0" smtClean="0">
                <a:latin typeface="Arial" pitchFamily="34" charset="0"/>
                <a:cs typeface="Arial" pitchFamily="34" charset="0"/>
              </a:rPr>
              <a:t>What is a file?</a:t>
            </a:r>
          </a:p>
          <a:p>
            <a:r>
              <a:rPr lang="en-US" sz="2000" dirty="0" smtClean="0">
                <a:latin typeface="Arial" pitchFamily="34" charset="0"/>
                <a:cs typeface="Arial" pitchFamily="34" charset="0"/>
              </a:rPr>
              <a:t>A </a:t>
            </a:r>
            <a:r>
              <a:rPr lang="en-US" sz="2000" b="1" dirty="0" smtClean="0">
                <a:latin typeface="Arial" pitchFamily="34" charset="0"/>
                <a:cs typeface="Arial" pitchFamily="34" charset="0"/>
              </a:rPr>
              <a:t>computer file</a:t>
            </a:r>
            <a:r>
              <a:rPr lang="en-US" sz="2000" dirty="0" smtClean="0">
                <a:latin typeface="Arial" pitchFamily="34" charset="0"/>
                <a:cs typeface="Arial" pitchFamily="34" charset="0"/>
              </a:rPr>
              <a:t> is a computer resource for recording data discretely in a computer storage device</a:t>
            </a:r>
            <a:r>
              <a:rPr lang="en-US" sz="2000" dirty="0" smtClean="0"/>
              <a:t>.</a:t>
            </a:r>
          </a:p>
          <a:p>
            <a:endParaRPr lang="en-IN" sz="2000" dirty="0" smtClean="0">
              <a:latin typeface="Arial" pitchFamily="34" charset="0"/>
              <a:cs typeface="Arial" pitchFamily="34" charset="0"/>
            </a:endParaRPr>
          </a:p>
          <a:p>
            <a:r>
              <a:rPr lang="en-IN" sz="2000" dirty="0" smtClean="0">
                <a:latin typeface="Arial" pitchFamily="34" charset="0"/>
                <a:cs typeface="Arial" pitchFamily="34" charset="0"/>
              </a:rPr>
              <a:t>If your computer could only ever process data stored within the main memory of the machine, the scope and variety of applications you could deal with would be severely limited. Virtually all serious business applications require more data than would fit into main memory and depend on the ability to process data that’s persistent and stored on an external device such as a disk drive. Now, we will explore how we can process data stored in files.</a:t>
            </a:r>
          </a:p>
          <a:p>
            <a:endParaRPr lang="en-IN" sz="2000" dirty="0" smtClean="0">
              <a:latin typeface="Arial" pitchFamily="34" charset="0"/>
              <a:cs typeface="Arial" pitchFamily="34" charset="0"/>
            </a:endParaRPr>
          </a:p>
          <a:p>
            <a:r>
              <a:rPr lang="en-IN" sz="2000" dirty="0" smtClean="0">
                <a:latin typeface="Arial" pitchFamily="34" charset="0"/>
                <a:cs typeface="Arial" pitchFamily="34" charset="0"/>
              </a:rPr>
              <a:t>C provides a range of functions in the header file </a:t>
            </a:r>
            <a:r>
              <a:rPr lang="en-IN" sz="2000" dirty="0" err="1" smtClean="0">
                <a:latin typeface="Arial" pitchFamily="34" charset="0"/>
                <a:cs typeface="Arial" pitchFamily="34" charset="0"/>
              </a:rPr>
              <a:t>stdio.h</a:t>
            </a:r>
            <a:r>
              <a:rPr lang="en-IN" sz="2000" dirty="0" smtClean="0">
                <a:latin typeface="Arial" pitchFamily="34" charset="0"/>
                <a:cs typeface="Arial" pitchFamily="34" charset="0"/>
              </a:rPr>
              <a:t> for writing to and reading from external devices. The external device you would use for storing and retrieving data is typically a disk drive, but not exclusively. </a:t>
            </a:r>
            <a:r>
              <a:rPr lang="en-IN" sz="2000" b="1" u="sng" dirty="0" smtClean="0">
                <a:latin typeface="Arial" pitchFamily="34" charset="0"/>
                <a:cs typeface="Arial" pitchFamily="34" charset="0"/>
              </a:rPr>
              <a:t>Because, consistent with the philosophy of C, the library facilities you’ll use for working with files are device independent, they apply to virtually any external storage device</a:t>
            </a:r>
            <a:r>
              <a:rPr lang="en-IN" sz="2000" dirty="0" smtClean="0">
                <a:latin typeface="Arial" pitchFamily="34" charset="0"/>
                <a:cs typeface="Arial" pitchFamily="34" charset="0"/>
              </a:rPr>
              <a:t>.</a:t>
            </a:r>
          </a:p>
        </p:txBody>
      </p:sp>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27-03-2020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8" name="Picture 2" descr="PES University"/>
          <p:cNvPicPr>
            <a:picLocks noChangeAspect="1" noChangeArrowheads="1"/>
          </p:cNvPicPr>
          <p:nvPr/>
        </p:nvPicPr>
        <p:blipFill>
          <a:blip r:embed="rId2"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5" end="5"/>
                                            </p:txEl>
                                          </p:spTgt>
                                        </p:tgtEl>
                                        <p:attrNameLst>
                                          <p:attrName>style.visibility</p:attrName>
                                        </p:attrNameLst>
                                      </p:cBhvr>
                                      <p:to>
                                        <p:strVal val="visible"/>
                                      </p:to>
                                    </p:set>
                                    <p:anim calcmode="lin" valueType="num">
                                      <p:cBhvr additive="base">
                                        <p:cTn id="25"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838200"/>
            <a:ext cx="8010580" cy="5293757"/>
          </a:xfrm>
          <a:prstGeom prst="rect">
            <a:avLst/>
          </a:prstGeom>
          <a:noFill/>
        </p:spPr>
        <p:txBody>
          <a:bodyPr wrap="square" rtlCol="0">
            <a:spAutoFit/>
          </a:bodyPr>
          <a:lstStyle/>
          <a:p>
            <a:r>
              <a:rPr lang="en-IN" sz="2000" b="1" u="sng" dirty="0" smtClean="0">
                <a:latin typeface="Arial" pitchFamily="34" charset="0"/>
                <a:cs typeface="Arial" pitchFamily="34" charset="0"/>
              </a:rPr>
              <a:t>Example</a:t>
            </a:r>
          </a:p>
          <a:p>
            <a:endParaRPr lang="en-IN" sz="2000" b="1" u="sng" dirty="0" smtClean="0">
              <a:latin typeface="Arial" pitchFamily="34" charset="0"/>
              <a:cs typeface="Arial" pitchFamily="34" charset="0"/>
            </a:endParaRPr>
          </a:p>
          <a:p>
            <a:pPr fontAlgn="base"/>
            <a:r>
              <a:rPr lang="en-IN" sz="2000" dirty="0" err="1" smtClean="0">
                <a:latin typeface="Arial" pitchFamily="34" charset="0"/>
                <a:cs typeface="Arial" pitchFamily="34" charset="0"/>
              </a:rPr>
              <a:t>arr</a:t>
            </a:r>
            <a:r>
              <a:rPr lang="en-IN" sz="2000" dirty="0" smtClean="0">
                <a:latin typeface="Arial" pitchFamily="34" charset="0"/>
                <a:cs typeface="Arial" pitchFamily="34" charset="0"/>
              </a:rPr>
              <a:t>[] = 64 25 12 22 11 </a:t>
            </a:r>
          </a:p>
          <a:p>
            <a:pPr fontAlgn="base"/>
            <a:r>
              <a:rPr lang="en-IN" sz="2000" dirty="0" smtClean="0">
                <a:latin typeface="Arial" pitchFamily="34" charset="0"/>
                <a:cs typeface="Arial" pitchFamily="34" charset="0"/>
              </a:rPr>
              <a:t>// Find the minimum element in </a:t>
            </a:r>
            <a:r>
              <a:rPr lang="en-IN" sz="2000" dirty="0" err="1" smtClean="0">
                <a:latin typeface="Arial" pitchFamily="34" charset="0"/>
                <a:cs typeface="Arial" pitchFamily="34" charset="0"/>
              </a:rPr>
              <a:t>arr</a:t>
            </a:r>
            <a:r>
              <a:rPr lang="en-IN" sz="2000" dirty="0" smtClean="0">
                <a:latin typeface="Arial" pitchFamily="34" charset="0"/>
                <a:cs typeface="Arial" pitchFamily="34" charset="0"/>
              </a:rPr>
              <a:t>[0...4] </a:t>
            </a:r>
          </a:p>
          <a:p>
            <a:pPr fontAlgn="base"/>
            <a:r>
              <a:rPr lang="en-IN" sz="2000" dirty="0" smtClean="0">
                <a:latin typeface="Arial" pitchFamily="34" charset="0"/>
                <a:cs typeface="Arial" pitchFamily="34" charset="0"/>
              </a:rPr>
              <a:t>// and place it at beginning </a:t>
            </a:r>
          </a:p>
          <a:p>
            <a:pPr fontAlgn="base"/>
            <a:r>
              <a:rPr lang="en-IN" sz="2000" b="1" dirty="0" smtClean="0">
                <a:latin typeface="Arial" pitchFamily="34" charset="0"/>
                <a:cs typeface="Arial" pitchFamily="34" charset="0"/>
              </a:rPr>
              <a:t>11 </a:t>
            </a:r>
            <a:r>
              <a:rPr lang="en-IN" sz="2000" dirty="0" smtClean="0">
                <a:latin typeface="Arial" pitchFamily="34" charset="0"/>
                <a:cs typeface="Arial" pitchFamily="34" charset="0"/>
              </a:rPr>
              <a:t>25 12 22 64 </a:t>
            </a:r>
          </a:p>
          <a:p>
            <a:pPr fontAlgn="base"/>
            <a:r>
              <a:rPr lang="en-IN" sz="2000" dirty="0" smtClean="0">
                <a:latin typeface="Arial" pitchFamily="34" charset="0"/>
                <a:cs typeface="Arial" pitchFamily="34" charset="0"/>
              </a:rPr>
              <a:t>// Find the minimum element in </a:t>
            </a:r>
            <a:r>
              <a:rPr lang="en-IN" sz="2000" dirty="0" err="1" smtClean="0">
                <a:latin typeface="Arial" pitchFamily="34" charset="0"/>
                <a:cs typeface="Arial" pitchFamily="34" charset="0"/>
              </a:rPr>
              <a:t>arr</a:t>
            </a:r>
            <a:r>
              <a:rPr lang="en-IN" sz="2000" dirty="0" smtClean="0">
                <a:latin typeface="Arial" pitchFamily="34" charset="0"/>
                <a:cs typeface="Arial" pitchFamily="34" charset="0"/>
              </a:rPr>
              <a:t>[1...4] </a:t>
            </a:r>
          </a:p>
          <a:p>
            <a:pPr fontAlgn="base"/>
            <a:r>
              <a:rPr lang="en-IN" sz="2000" dirty="0" smtClean="0">
                <a:latin typeface="Arial" pitchFamily="34" charset="0"/>
                <a:cs typeface="Arial" pitchFamily="34" charset="0"/>
              </a:rPr>
              <a:t>// and place it at beginning of </a:t>
            </a:r>
            <a:r>
              <a:rPr lang="en-IN" sz="2000" dirty="0" err="1" smtClean="0">
                <a:latin typeface="Arial" pitchFamily="34" charset="0"/>
                <a:cs typeface="Arial" pitchFamily="34" charset="0"/>
              </a:rPr>
              <a:t>arr</a:t>
            </a:r>
            <a:r>
              <a:rPr lang="en-IN" sz="2000" dirty="0" smtClean="0">
                <a:latin typeface="Arial" pitchFamily="34" charset="0"/>
                <a:cs typeface="Arial" pitchFamily="34" charset="0"/>
              </a:rPr>
              <a:t>[1...4] </a:t>
            </a:r>
          </a:p>
          <a:p>
            <a:pPr fontAlgn="base"/>
            <a:r>
              <a:rPr lang="en-IN" sz="2000" dirty="0" smtClean="0">
                <a:latin typeface="Arial" pitchFamily="34" charset="0"/>
                <a:cs typeface="Arial" pitchFamily="34" charset="0"/>
              </a:rPr>
              <a:t>11 </a:t>
            </a:r>
            <a:r>
              <a:rPr lang="en-IN" sz="2000" b="1" dirty="0" smtClean="0">
                <a:latin typeface="Arial" pitchFamily="34" charset="0"/>
                <a:cs typeface="Arial" pitchFamily="34" charset="0"/>
              </a:rPr>
              <a:t>12 </a:t>
            </a:r>
            <a:r>
              <a:rPr lang="en-IN" sz="2000" dirty="0" smtClean="0">
                <a:latin typeface="Arial" pitchFamily="34" charset="0"/>
                <a:cs typeface="Arial" pitchFamily="34" charset="0"/>
              </a:rPr>
              <a:t>25 22 64 </a:t>
            </a:r>
          </a:p>
          <a:p>
            <a:pPr fontAlgn="base"/>
            <a:r>
              <a:rPr lang="en-IN" sz="2000" dirty="0" smtClean="0">
                <a:latin typeface="Arial" pitchFamily="34" charset="0"/>
                <a:cs typeface="Arial" pitchFamily="34" charset="0"/>
              </a:rPr>
              <a:t>// Find the minimum element in </a:t>
            </a:r>
            <a:r>
              <a:rPr lang="en-IN" sz="2000" dirty="0" err="1" smtClean="0">
                <a:latin typeface="Arial" pitchFamily="34" charset="0"/>
                <a:cs typeface="Arial" pitchFamily="34" charset="0"/>
              </a:rPr>
              <a:t>arr</a:t>
            </a:r>
            <a:r>
              <a:rPr lang="en-IN" sz="2000" dirty="0" smtClean="0">
                <a:latin typeface="Arial" pitchFamily="34" charset="0"/>
                <a:cs typeface="Arial" pitchFamily="34" charset="0"/>
              </a:rPr>
              <a:t>[2...4] </a:t>
            </a:r>
          </a:p>
          <a:p>
            <a:pPr fontAlgn="base"/>
            <a:r>
              <a:rPr lang="en-IN" sz="2000" dirty="0" smtClean="0">
                <a:latin typeface="Arial" pitchFamily="34" charset="0"/>
                <a:cs typeface="Arial" pitchFamily="34" charset="0"/>
              </a:rPr>
              <a:t>// and place it at beginning of </a:t>
            </a:r>
            <a:r>
              <a:rPr lang="en-IN" sz="2000" dirty="0" err="1" smtClean="0">
                <a:latin typeface="Arial" pitchFamily="34" charset="0"/>
                <a:cs typeface="Arial" pitchFamily="34" charset="0"/>
              </a:rPr>
              <a:t>arr</a:t>
            </a:r>
            <a:r>
              <a:rPr lang="en-IN" sz="2000" dirty="0" smtClean="0">
                <a:latin typeface="Arial" pitchFamily="34" charset="0"/>
                <a:cs typeface="Arial" pitchFamily="34" charset="0"/>
              </a:rPr>
              <a:t>[2...4] </a:t>
            </a:r>
          </a:p>
          <a:p>
            <a:pPr fontAlgn="base"/>
            <a:r>
              <a:rPr lang="en-IN" sz="2000" dirty="0" smtClean="0">
                <a:latin typeface="Arial" pitchFamily="34" charset="0"/>
                <a:cs typeface="Arial" pitchFamily="34" charset="0"/>
              </a:rPr>
              <a:t>11 12 </a:t>
            </a:r>
            <a:r>
              <a:rPr lang="en-IN" sz="2000" b="1" dirty="0" smtClean="0">
                <a:latin typeface="Arial" pitchFamily="34" charset="0"/>
                <a:cs typeface="Arial" pitchFamily="34" charset="0"/>
              </a:rPr>
              <a:t>22 </a:t>
            </a:r>
            <a:r>
              <a:rPr lang="en-IN" sz="2000" dirty="0" smtClean="0">
                <a:latin typeface="Arial" pitchFamily="34" charset="0"/>
                <a:cs typeface="Arial" pitchFamily="34" charset="0"/>
              </a:rPr>
              <a:t>25 64 </a:t>
            </a:r>
          </a:p>
          <a:p>
            <a:pPr fontAlgn="base"/>
            <a:r>
              <a:rPr lang="en-IN" sz="2000" dirty="0" smtClean="0">
                <a:latin typeface="Arial" pitchFamily="34" charset="0"/>
                <a:cs typeface="Arial" pitchFamily="34" charset="0"/>
              </a:rPr>
              <a:t>// Find the minimum element in </a:t>
            </a:r>
            <a:r>
              <a:rPr lang="en-IN" sz="2000" dirty="0" err="1" smtClean="0">
                <a:latin typeface="Arial" pitchFamily="34" charset="0"/>
                <a:cs typeface="Arial" pitchFamily="34" charset="0"/>
              </a:rPr>
              <a:t>arr</a:t>
            </a:r>
            <a:r>
              <a:rPr lang="en-IN" sz="2000" dirty="0" smtClean="0">
                <a:latin typeface="Arial" pitchFamily="34" charset="0"/>
                <a:cs typeface="Arial" pitchFamily="34" charset="0"/>
              </a:rPr>
              <a:t>[3...4] </a:t>
            </a:r>
          </a:p>
          <a:p>
            <a:pPr fontAlgn="base"/>
            <a:r>
              <a:rPr lang="en-IN" sz="2000" dirty="0" smtClean="0">
                <a:latin typeface="Arial" pitchFamily="34" charset="0"/>
                <a:cs typeface="Arial" pitchFamily="34" charset="0"/>
              </a:rPr>
              <a:t>// and place it at beginning of </a:t>
            </a:r>
            <a:r>
              <a:rPr lang="en-IN" sz="2000" dirty="0" err="1" smtClean="0">
                <a:latin typeface="Arial" pitchFamily="34" charset="0"/>
                <a:cs typeface="Arial" pitchFamily="34" charset="0"/>
              </a:rPr>
              <a:t>arr</a:t>
            </a:r>
            <a:r>
              <a:rPr lang="en-IN" sz="2000" dirty="0" smtClean="0">
                <a:latin typeface="Arial" pitchFamily="34" charset="0"/>
                <a:cs typeface="Arial" pitchFamily="34" charset="0"/>
              </a:rPr>
              <a:t>[3...4] </a:t>
            </a:r>
          </a:p>
          <a:p>
            <a:pPr fontAlgn="base"/>
            <a:r>
              <a:rPr lang="en-IN" sz="2000" dirty="0" smtClean="0">
                <a:latin typeface="Arial" pitchFamily="34" charset="0"/>
                <a:cs typeface="Arial" pitchFamily="34" charset="0"/>
              </a:rPr>
              <a:t>11 12 22 </a:t>
            </a:r>
            <a:r>
              <a:rPr lang="en-IN" sz="2000" b="1" dirty="0" smtClean="0">
                <a:latin typeface="Arial" pitchFamily="34" charset="0"/>
                <a:cs typeface="Arial" pitchFamily="34" charset="0"/>
              </a:rPr>
              <a:t>25 </a:t>
            </a:r>
            <a:r>
              <a:rPr lang="en-IN" sz="2000" dirty="0" smtClean="0">
                <a:latin typeface="Arial" pitchFamily="34" charset="0"/>
                <a:cs typeface="Arial" pitchFamily="34" charset="0"/>
              </a:rPr>
              <a:t>64</a:t>
            </a:r>
          </a:p>
          <a:p>
            <a:pPr fontAlgn="base"/>
            <a:endParaRPr lang="en-IN" sz="2000" dirty="0" smtClean="0">
              <a:latin typeface="Arial" pitchFamily="34" charset="0"/>
              <a:cs typeface="Arial" pitchFamily="34" charset="0"/>
            </a:endParaRPr>
          </a:p>
          <a:p>
            <a:pPr fontAlgn="base"/>
            <a:r>
              <a:rPr lang="en-IN" sz="2000" dirty="0" smtClean="0">
                <a:latin typeface="Arial" pitchFamily="34" charset="0"/>
                <a:cs typeface="Arial" pitchFamily="34" charset="0"/>
              </a:rPr>
              <a:t>A sample implementation is </a:t>
            </a:r>
            <a:r>
              <a:rPr lang="en-IN" sz="2000" dirty="0" smtClean="0">
                <a:latin typeface="Arial" pitchFamily="34" charset="0"/>
                <a:cs typeface="Arial" pitchFamily="34" charset="0"/>
                <a:hlinkClick r:id="rId2" action="ppaction://hlinkfile"/>
              </a:rPr>
              <a:t>here</a:t>
            </a:r>
            <a:r>
              <a:rPr lang="en-IN" sz="2000" dirty="0" smtClean="0">
                <a:latin typeface="Arial" pitchFamily="34" charset="0"/>
                <a:cs typeface="Arial" pitchFamily="34" charset="0"/>
              </a:rPr>
              <a:t>.</a:t>
            </a:r>
            <a:endParaRPr lang="en-US" dirty="0" smtClean="0">
              <a:latin typeface="Arial" pitchFamily="34" charset="0"/>
              <a:cs typeface="Arial" pitchFamily="34" charset="0"/>
            </a:endParaRPr>
          </a:p>
        </p:txBody>
      </p:sp>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27-03-2020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8" name="Picture 2" descr="PES University"/>
          <p:cNvPicPr>
            <a:picLocks noChangeAspect="1" noChangeArrowheads="1"/>
          </p:cNvPicPr>
          <p:nvPr/>
        </p:nvPicPr>
        <p:blipFill>
          <a:blip r:embed="rId3"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 calcmode="lin" valueType="num">
                                      <p:cBhvr additive="base">
                                        <p:cTn id="13"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 calcmode="lin" valueType="num">
                                      <p:cBhvr additive="base">
                                        <p:cTn id="25"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anim calcmode="lin" valueType="num">
                                      <p:cBhvr additive="base">
                                        <p:cTn id="31"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 calcmode="lin" valueType="num">
                                      <p:cBhvr additive="base">
                                        <p:cTn id="37"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
                                            <p:txEl>
                                              <p:pRg st="7" end="7"/>
                                            </p:txEl>
                                          </p:spTgt>
                                        </p:tgtEl>
                                        <p:attrNameLst>
                                          <p:attrName>style.visibility</p:attrName>
                                        </p:attrNameLst>
                                      </p:cBhvr>
                                      <p:to>
                                        <p:strVal val="visible"/>
                                      </p:to>
                                    </p:set>
                                    <p:anim calcmode="lin" valueType="num">
                                      <p:cBhvr additive="base">
                                        <p:cTn id="43"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5">
                                            <p:txEl>
                                              <p:pRg st="8" end="8"/>
                                            </p:txEl>
                                          </p:spTgt>
                                        </p:tgtEl>
                                        <p:attrNameLst>
                                          <p:attrName>style.visibility</p:attrName>
                                        </p:attrNameLst>
                                      </p:cBhvr>
                                      <p:to>
                                        <p:strVal val="visible"/>
                                      </p:to>
                                    </p:set>
                                    <p:anim calcmode="lin" valueType="num">
                                      <p:cBhvr additive="base">
                                        <p:cTn id="49"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5">
                                            <p:txEl>
                                              <p:pRg st="9" end="9"/>
                                            </p:txEl>
                                          </p:spTgt>
                                        </p:tgtEl>
                                        <p:attrNameLst>
                                          <p:attrName>style.visibility</p:attrName>
                                        </p:attrNameLst>
                                      </p:cBhvr>
                                      <p:to>
                                        <p:strVal val="visible"/>
                                      </p:to>
                                    </p:set>
                                    <p:anim calcmode="lin" valueType="num">
                                      <p:cBhvr additive="base">
                                        <p:cTn id="55"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5">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5">
                                            <p:txEl>
                                              <p:pRg st="10" end="10"/>
                                            </p:txEl>
                                          </p:spTgt>
                                        </p:tgtEl>
                                        <p:attrNameLst>
                                          <p:attrName>style.visibility</p:attrName>
                                        </p:attrNameLst>
                                      </p:cBhvr>
                                      <p:to>
                                        <p:strVal val="visible"/>
                                      </p:to>
                                    </p:set>
                                    <p:anim calcmode="lin" valueType="num">
                                      <p:cBhvr additive="base">
                                        <p:cTn id="61" dur="500" fill="hold"/>
                                        <p:tgtEl>
                                          <p:spTgt spid="5">
                                            <p:txEl>
                                              <p:pRg st="10" end="1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5">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5">
                                            <p:txEl>
                                              <p:pRg st="11" end="11"/>
                                            </p:txEl>
                                          </p:spTgt>
                                        </p:tgtEl>
                                        <p:attrNameLst>
                                          <p:attrName>style.visibility</p:attrName>
                                        </p:attrNameLst>
                                      </p:cBhvr>
                                      <p:to>
                                        <p:strVal val="visible"/>
                                      </p:to>
                                    </p:set>
                                    <p:anim calcmode="lin" valueType="num">
                                      <p:cBhvr additive="base">
                                        <p:cTn id="67" dur="500" fill="hold"/>
                                        <p:tgtEl>
                                          <p:spTgt spid="5">
                                            <p:txEl>
                                              <p:pRg st="11" end="11"/>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5">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5">
                                            <p:txEl>
                                              <p:pRg st="12" end="12"/>
                                            </p:txEl>
                                          </p:spTgt>
                                        </p:tgtEl>
                                        <p:attrNameLst>
                                          <p:attrName>style.visibility</p:attrName>
                                        </p:attrNameLst>
                                      </p:cBhvr>
                                      <p:to>
                                        <p:strVal val="visible"/>
                                      </p:to>
                                    </p:set>
                                    <p:anim calcmode="lin" valueType="num">
                                      <p:cBhvr additive="base">
                                        <p:cTn id="73" dur="500" fill="hold"/>
                                        <p:tgtEl>
                                          <p:spTgt spid="5">
                                            <p:txEl>
                                              <p:pRg st="12" end="12"/>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5">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5">
                                            <p:txEl>
                                              <p:pRg st="13" end="13"/>
                                            </p:txEl>
                                          </p:spTgt>
                                        </p:tgtEl>
                                        <p:attrNameLst>
                                          <p:attrName>style.visibility</p:attrName>
                                        </p:attrNameLst>
                                      </p:cBhvr>
                                      <p:to>
                                        <p:strVal val="visible"/>
                                      </p:to>
                                    </p:set>
                                    <p:anim calcmode="lin" valueType="num">
                                      <p:cBhvr additive="base">
                                        <p:cTn id="79" dur="500" fill="hold"/>
                                        <p:tgtEl>
                                          <p:spTgt spid="5">
                                            <p:txEl>
                                              <p:pRg st="13" end="13"/>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5">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5">
                                            <p:txEl>
                                              <p:pRg st="14" end="14"/>
                                            </p:txEl>
                                          </p:spTgt>
                                        </p:tgtEl>
                                        <p:attrNameLst>
                                          <p:attrName>style.visibility</p:attrName>
                                        </p:attrNameLst>
                                      </p:cBhvr>
                                      <p:to>
                                        <p:strVal val="visible"/>
                                      </p:to>
                                    </p:set>
                                    <p:anim calcmode="lin" valueType="num">
                                      <p:cBhvr additive="base">
                                        <p:cTn id="85" dur="500" fill="hold"/>
                                        <p:tgtEl>
                                          <p:spTgt spid="5">
                                            <p:txEl>
                                              <p:pRg st="14" end="14"/>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5">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5">
                                            <p:txEl>
                                              <p:pRg st="16" end="16"/>
                                            </p:txEl>
                                          </p:spTgt>
                                        </p:tgtEl>
                                        <p:attrNameLst>
                                          <p:attrName>style.visibility</p:attrName>
                                        </p:attrNameLst>
                                      </p:cBhvr>
                                      <p:to>
                                        <p:strVal val="visible"/>
                                      </p:to>
                                    </p:set>
                                    <p:anim calcmode="lin" valueType="num">
                                      <p:cBhvr additive="base">
                                        <p:cTn id="91" dur="500" fill="hold"/>
                                        <p:tgtEl>
                                          <p:spTgt spid="5">
                                            <p:txEl>
                                              <p:pRg st="16" end="16"/>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5">
                                            <p:txEl>
                                              <p:pRg st="16" end="1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838200"/>
            <a:ext cx="8010580" cy="5016758"/>
          </a:xfrm>
          <a:prstGeom prst="rect">
            <a:avLst/>
          </a:prstGeom>
          <a:noFill/>
        </p:spPr>
        <p:txBody>
          <a:bodyPr wrap="square" rtlCol="0">
            <a:spAutoFit/>
          </a:bodyPr>
          <a:lstStyle/>
          <a:p>
            <a:r>
              <a:rPr lang="en-IN" sz="2000" b="1" u="sng" dirty="0" smtClean="0">
                <a:latin typeface="Arial" pitchFamily="34" charset="0"/>
                <a:cs typeface="Arial" pitchFamily="34" charset="0"/>
              </a:rPr>
              <a:t>Bubble Sort</a:t>
            </a:r>
          </a:p>
          <a:p>
            <a:pPr fontAlgn="base"/>
            <a:r>
              <a:rPr lang="en-IN" sz="2000" dirty="0" smtClean="0">
                <a:latin typeface="Arial" pitchFamily="34" charset="0"/>
                <a:cs typeface="Arial" pitchFamily="34" charset="0"/>
              </a:rPr>
              <a:t>Bubble Sort is the simplest sorting algorithm that works by repeatedly swapping the adjacent elements if they are in wrong order.</a:t>
            </a:r>
          </a:p>
          <a:p>
            <a:pPr fontAlgn="base"/>
            <a:r>
              <a:rPr lang="en-IN" sz="2000" b="1" dirty="0" smtClean="0">
                <a:latin typeface="Arial" pitchFamily="34" charset="0"/>
                <a:cs typeface="Arial" pitchFamily="34" charset="0"/>
              </a:rPr>
              <a:t>Example:</a:t>
            </a:r>
            <a:r>
              <a:rPr lang="en-IN" sz="2000" dirty="0" smtClean="0">
                <a:latin typeface="Arial" pitchFamily="34" charset="0"/>
                <a:cs typeface="Arial" pitchFamily="34" charset="0"/>
              </a:rPr>
              <a:t/>
            </a:r>
            <a:br>
              <a:rPr lang="en-IN" sz="2000" dirty="0" smtClean="0">
                <a:latin typeface="Arial" pitchFamily="34" charset="0"/>
                <a:cs typeface="Arial" pitchFamily="34" charset="0"/>
              </a:rPr>
            </a:br>
            <a:r>
              <a:rPr lang="en-IN" sz="2000" b="1" dirty="0" smtClean="0">
                <a:latin typeface="Arial" pitchFamily="34" charset="0"/>
                <a:cs typeface="Arial" pitchFamily="34" charset="0"/>
              </a:rPr>
              <a:t>First Pass:</a:t>
            </a:r>
            <a:r>
              <a:rPr lang="en-IN" sz="2000" dirty="0" smtClean="0">
                <a:latin typeface="Arial" pitchFamily="34" charset="0"/>
                <a:cs typeface="Arial" pitchFamily="34" charset="0"/>
              </a:rPr>
              <a:t/>
            </a:r>
            <a:br>
              <a:rPr lang="en-IN" sz="2000" dirty="0" smtClean="0">
                <a:latin typeface="Arial" pitchFamily="34" charset="0"/>
                <a:cs typeface="Arial" pitchFamily="34" charset="0"/>
              </a:rPr>
            </a:br>
            <a:r>
              <a:rPr lang="en-IN" sz="2000" dirty="0" smtClean="0">
                <a:latin typeface="Arial" pitchFamily="34" charset="0"/>
                <a:cs typeface="Arial" pitchFamily="34" charset="0"/>
              </a:rPr>
              <a:t>( </a:t>
            </a:r>
            <a:r>
              <a:rPr lang="en-IN" sz="2000" b="1" dirty="0" smtClean="0">
                <a:latin typeface="Arial" pitchFamily="34" charset="0"/>
                <a:cs typeface="Arial" pitchFamily="34" charset="0"/>
              </a:rPr>
              <a:t>5</a:t>
            </a:r>
            <a:r>
              <a:rPr lang="en-IN" sz="2000" dirty="0" smtClean="0">
                <a:latin typeface="Arial" pitchFamily="34" charset="0"/>
                <a:cs typeface="Arial" pitchFamily="34" charset="0"/>
              </a:rPr>
              <a:t> </a:t>
            </a:r>
            <a:r>
              <a:rPr lang="en-IN" sz="2000" b="1" dirty="0" smtClean="0">
                <a:latin typeface="Arial" pitchFamily="34" charset="0"/>
                <a:cs typeface="Arial" pitchFamily="34" charset="0"/>
              </a:rPr>
              <a:t>1</a:t>
            </a:r>
            <a:r>
              <a:rPr lang="en-IN" sz="2000" dirty="0" smtClean="0">
                <a:latin typeface="Arial" pitchFamily="34" charset="0"/>
                <a:cs typeface="Arial" pitchFamily="34" charset="0"/>
              </a:rPr>
              <a:t> 4 2 8 ) –&gt; ( </a:t>
            </a:r>
            <a:r>
              <a:rPr lang="en-IN" sz="2000" b="1" dirty="0" smtClean="0">
                <a:latin typeface="Arial" pitchFamily="34" charset="0"/>
                <a:cs typeface="Arial" pitchFamily="34" charset="0"/>
              </a:rPr>
              <a:t>1</a:t>
            </a:r>
            <a:r>
              <a:rPr lang="en-IN" sz="2000" dirty="0" smtClean="0">
                <a:latin typeface="Arial" pitchFamily="34" charset="0"/>
                <a:cs typeface="Arial" pitchFamily="34" charset="0"/>
              </a:rPr>
              <a:t> </a:t>
            </a:r>
            <a:r>
              <a:rPr lang="en-IN" sz="2000" b="1" dirty="0" smtClean="0">
                <a:latin typeface="Arial" pitchFamily="34" charset="0"/>
                <a:cs typeface="Arial" pitchFamily="34" charset="0"/>
              </a:rPr>
              <a:t>5</a:t>
            </a:r>
            <a:r>
              <a:rPr lang="en-IN" sz="2000" dirty="0" smtClean="0">
                <a:latin typeface="Arial" pitchFamily="34" charset="0"/>
                <a:cs typeface="Arial" pitchFamily="34" charset="0"/>
              </a:rPr>
              <a:t> 4 2 8 ), Here, algorithm compares the first two elements, and swaps since 5 &gt; 1.</a:t>
            </a:r>
            <a:br>
              <a:rPr lang="en-IN" sz="2000" dirty="0" smtClean="0">
                <a:latin typeface="Arial" pitchFamily="34" charset="0"/>
                <a:cs typeface="Arial" pitchFamily="34" charset="0"/>
              </a:rPr>
            </a:br>
            <a:r>
              <a:rPr lang="en-IN" sz="2000" dirty="0" smtClean="0">
                <a:latin typeface="Arial" pitchFamily="34" charset="0"/>
                <a:cs typeface="Arial" pitchFamily="34" charset="0"/>
              </a:rPr>
              <a:t>( 1 </a:t>
            </a:r>
            <a:r>
              <a:rPr lang="en-IN" sz="2000" b="1" dirty="0" smtClean="0">
                <a:latin typeface="Arial" pitchFamily="34" charset="0"/>
                <a:cs typeface="Arial" pitchFamily="34" charset="0"/>
              </a:rPr>
              <a:t>5</a:t>
            </a:r>
            <a:r>
              <a:rPr lang="en-IN" sz="2000" dirty="0" smtClean="0">
                <a:latin typeface="Arial" pitchFamily="34" charset="0"/>
                <a:cs typeface="Arial" pitchFamily="34" charset="0"/>
              </a:rPr>
              <a:t> </a:t>
            </a:r>
            <a:r>
              <a:rPr lang="en-IN" sz="2000" b="1" dirty="0" smtClean="0">
                <a:latin typeface="Arial" pitchFamily="34" charset="0"/>
                <a:cs typeface="Arial" pitchFamily="34" charset="0"/>
              </a:rPr>
              <a:t>4</a:t>
            </a:r>
            <a:r>
              <a:rPr lang="en-IN" sz="2000" dirty="0" smtClean="0">
                <a:latin typeface="Arial" pitchFamily="34" charset="0"/>
                <a:cs typeface="Arial" pitchFamily="34" charset="0"/>
              </a:rPr>
              <a:t> 2 8 ) –&gt;  ( 1 </a:t>
            </a:r>
            <a:r>
              <a:rPr lang="en-IN" sz="2000" b="1" dirty="0" smtClean="0">
                <a:latin typeface="Arial" pitchFamily="34" charset="0"/>
                <a:cs typeface="Arial" pitchFamily="34" charset="0"/>
              </a:rPr>
              <a:t>4</a:t>
            </a:r>
            <a:r>
              <a:rPr lang="en-IN" sz="2000" dirty="0" smtClean="0">
                <a:latin typeface="Arial" pitchFamily="34" charset="0"/>
                <a:cs typeface="Arial" pitchFamily="34" charset="0"/>
              </a:rPr>
              <a:t> </a:t>
            </a:r>
            <a:r>
              <a:rPr lang="en-IN" sz="2000" b="1" dirty="0" smtClean="0">
                <a:latin typeface="Arial" pitchFamily="34" charset="0"/>
                <a:cs typeface="Arial" pitchFamily="34" charset="0"/>
              </a:rPr>
              <a:t>5</a:t>
            </a:r>
            <a:r>
              <a:rPr lang="en-IN" sz="2000" dirty="0" smtClean="0">
                <a:latin typeface="Arial" pitchFamily="34" charset="0"/>
                <a:cs typeface="Arial" pitchFamily="34" charset="0"/>
              </a:rPr>
              <a:t> 2 8 ), Swap since 5 &gt; 4</a:t>
            </a:r>
            <a:br>
              <a:rPr lang="en-IN" sz="2000" dirty="0" smtClean="0">
                <a:latin typeface="Arial" pitchFamily="34" charset="0"/>
                <a:cs typeface="Arial" pitchFamily="34" charset="0"/>
              </a:rPr>
            </a:br>
            <a:r>
              <a:rPr lang="en-IN" sz="2000" dirty="0" smtClean="0">
                <a:latin typeface="Arial" pitchFamily="34" charset="0"/>
                <a:cs typeface="Arial" pitchFamily="34" charset="0"/>
              </a:rPr>
              <a:t>( 1 4 </a:t>
            </a:r>
            <a:r>
              <a:rPr lang="en-IN" sz="2000" b="1" dirty="0" smtClean="0">
                <a:latin typeface="Arial" pitchFamily="34" charset="0"/>
                <a:cs typeface="Arial" pitchFamily="34" charset="0"/>
              </a:rPr>
              <a:t>5</a:t>
            </a:r>
            <a:r>
              <a:rPr lang="en-IN" sz="2000" dirty="0" smtClean="0">
                <a:latin typeface="Arial" pitchFamily="34" charset="0"/>
                <a:cs typeface="Arial" pitchFamily="34" charset="0"/>
              </a:rPr>
              <a:t> </a:t>
            </a:r>
            <a:r>
              <a:rPr lang="en-IN" sz="2000" b="1" dirty="0" smtClean="0">
                <a:latin typeface="Arial" pitchFamily="34" charset="0"/>
                <a:cs typeface="Arial" pitchFamily="34" charset="0"/>
              </a:rPr>
              <a:t>2</a:t>
            </a:r>
            <a:r>
              <a:rPr lang="en-IN" sz="2000" dirty="0" smtClean="0">
                <a:latin typeface="Arial" pitchFamily="34" charset="0"/>
                <a:cs typeface="Arial" pitchFamily="34" charset="0"/>
              </a:rPr>
              <a:t> 8 ) –&gt;  ( 1 4 </a:t>
            </a:r>
            <a:r>
              <a:rPr lang="en-IN" sz="2000" b="1" dirty="0" smtClean="0">
                <a:latin typeface="Arial" pitchFamily="34" charset="0"/>
                <a:cs typeface="Arial" pitchFamily="34" charset="0"/>
              </a:rPr>
              <a:t>2</a:t>
            </a:r>
            <a:r>
              <a:rPr lang="en-IN" sz="2000" dirty="0" smtClean="0">
                <a:latin typeface="Arial" pitchFamily="34" charset="0"/>
                <a:cs typeface="Arial" pitchFamily="34" charset="0"/>
              </a:rPr>
              <a:t> </a:t>
            </a:r>
            <a:r>
              <a:rPr lang="en-IN" sz="2000" b="1" dirty="0" smtClean="0">
                <a:latin typeface="Arial" pitchFamily="34" charset="0"/>
                <a:cs typeface="Arial" pitchFamily="34" charset="0"/>
              </a:rPr>
              <a:t>5</a:t>
            </a:r>
            <a:r>
              <a:rPr lang="en-IN" sz="2000" dirty="0" smtClean="0">
                <a:latin typeface="Arial" pitchFamily="34" charset="0"/>
                <a:cs typeface="Arial" pitchFamily="34" charset="0"/>
              </a:rPr>
              <a:t> 8 ), Swap since 5 &gt; 2</a:t>
            </a:r>
            <a:br>
              <a:rPr lang="en-IN" sz="2000" dirty="0" smtClean="0">
                <a:latin typeface="Arial" pitchFamily="34" charset="0"/>
                <a:cs typeface="Arial" pitchFamily="34" charset="0"/>
              </a:rPr>
            </a:br>
            <a:r>
              <a:rPr lang="en-IN" sz="2000" dirty="0" smtClean="0">
                <a:latin typeface="Arial" pitchFamily="34" charset="0"/>
                <a:cs typeface="Arial" pitchFamily="34" charset="0"/>
              </a:rPr>
              <a:t>( 1 4 2 </a:t>
            </a:r>
            <a:r>
              <a:rPr lang="en-IN" sz="2000" b="1" dirty="0" smtClean="0">
                <a:latin typeface="Arial" pitchFamily="34" charset="0"/>
                <a:cs typeface="Arial" pitchFamily="34" charset="0"/>
              </a:rPr>
              <a:t>5</a:t>
            </a:r>
            <a:r>
              <a:rPr lang="en-IN" sz="2000" dirty="0" smtClean="0">
                <a:latin typeface="Arial" pitchFamily="34" charset="0"/>
                <a:cs typeface="Arial" pitchFamily="34" charset="0"/>
              </a:rPr>
              <a:t> </a:t>
            </a:r>
            <a:r>
              <a:rPr lang="en-IN" sz="2000" b="1" dirty="0" smtClean="0">
                <a:latin typeface="Arial" pitchFamily="34" charset="0"/>
                <a:cs typeface="Arial" pitchFamily="34" charset="0"/>
              </a:rPr>
              <a:t>8</a:t>
            </a:r>
            <a:r>
              <a:rPr lang="en-IN" sz="2000" dirty="0" smtClean="0">
                <a:latin typeface="Arial" pitchFamily="34" charset="0"/>
                <a:cs typeface="Arial" pitchFamily="34" charset="0"/>
              </a:rPr>
              <a:t> ) –&gt; ( 1 4 2 </a:t>
            </a:r>
            <a:r>
              <a:rPr lang="en-IN" sz="2000" b="1" dirty="0" smtClean="0">
                <a:latin typeface="Arial" pitchFamily="34" charset="0"/>
                <a:cs typeface="Arial" pitchFamily="34" charset="0"/>
              </a:rPr>
              <a:t>5</a:t>
            </a:r>
            <a:r>
              <a:rPr lang="en-IN" sz="2000" dirty="0" smtClean="0">
                <a:latin typeface="Arial" pitchFamily="34" charset="0"/>
                <a:cs typeface="Arial" pitchFamily="34" charset="0"/>
              </a:rPr>
              <a:t> </a:t>
            </a:r>
            <a:r>
              <a:rPr lang="en-IN" sz="2000" b="1" dirty="0" smtClean="0">
                <a:latin typeface="Arial" pitchFamily="34" charset="0"/>
                <a:cs typeface="Arial" pitchFamily="34" charset="0"/>
              </a:rPr>
              <a:t>8</a:t>
            </a:r>
            <a:r>
              <a:rPr lang="en-IN" sz="2000" dirty="0" smtClean="0">
                <a:latin typeface="Arial" pitchFamily="34" charset="0"/>
                <a:cs typeface="Arial" pitchFamily="34" charset="0"/>
              </a:rPr>
              <a:t> ), Now, since these elements are already in order (8 &gt; 5), algorithm does not swap them.</a:t>
            </a:r>
          </a:p>
          <a:p>
            <a:pPr fontAlgn="base"/>
            <a:r>
              <a:rPr lang="en-IN" sz="2000" b="1" dirty="0" smtClean="0">
                <a:latin typeface="Arial" pitchFamily="34" charset="0"/>
                <a:cs typeface="Arial" pitchFamily="34" charset="0"/>
              </a:rPr>
              <a:t>Second Pass:</a:t>
            </a:r>
            <a:r>
              <a:rPr lang="en-IN" sz="2000" dirty="0" smtClean="0">
                <a:latin typeface="Arial" pitchFamily="34" charset="0"/>
                <a:cs typeface="Arial" pitchFamily="34" charset="0"/>
              </a:rPr>
              <a:t/>
            </a:r>
            <a:br>
              <a:rPr lang="en-IN" sz="2000" dirty="0" smtClean="0">
                <a:latin typeface="Arial" pitchFamily="34" charset="0"/>
                <a:cs typeface="Arial" pitchFamily="34" charset="0"/>
              </a:rPr>
            </a:br>
            <a:r>
              <a:rPr lang="en-IN" sz="2000" dirty="0" smtClean="0">
                <a:latin typeface="Arial" pitchFamily="34" charset="0"/>
                <a:cs typeface="Arial" pitchFamily="34" charset="0"/>
              </a:rPr>
              <a:t>( </a:t>
            </a:r>
            <a:r>
              <a:rPr lang="en-IN" sz="2000" b="1" dirty="0" smtClean="0">
                <a:latin typeface="Arial" pitchFamily="34" charset="0"/>
                <a:cs typeface="Arial" pitchFamily="34" charset="0"/>
              </a:rPr>
              <a:t>1</a:t>
            </a:r>
            <a:r>
              <a:rPr lang="en-IN" sz="2000" dirty="0" smtClean="0">
                <a:latin typeface="Arial" pitchFamily="34" charset="0"/>
                <a:cs typeface="Arial" pitchFamily="34" charset="0"/>
              </a:rPr>
              <a:t> </a:t>
            </a:r>
            <a:r>
              <a:rPr lang="en-IN" sz="2000" b="1" dirty="0" smtClean="0">
                <a:latin typeface="Arial" pitchFamily="34" charset="0"/>
                <a:cs typeface="Arial" pitchFamily="34" charset="0"/>
              </a:rPr>
              <a:t>4</a:t>
            </a:r>
            <a:r>
              <a:rPr lang="en-IN" sz="2000" dirty="0" smtClean="0">
                <a:latin typeface="Arial" pitchFamily="34" charset="0"/>
                <a:cs typeface="Arial" pitchFamily="34" charset="0"/>
              </a:rPr>
              <a:t> 2 5 8 ) –&gt; ( </a:t>
            </a:r>
            <a:r>
              <a:rPr lang="en-IN" sz="2000" b="1" dirty="0" smtClean="0">
                <a:latin typeface="Arial" pitchFamily="34" charset="0"/>
                <a:cs typeface="Arial" pitchFamily="34" charset="0"/>
              </a:rPr>
              <a:t>1</a:t>
            </a:r>
            <a:r>
              <a:rPr lang="en-IN" sz="2000" dirty="0" smtClean="0">
                <a:latin typeface="Arial" pitchFamily="34" charset="0"/>
                <a:cs typeface="Arial" pitchFamily="34" charset="0"/>
              </a:rPr>
              <a:t> </a:t>
            </a:r>
            <a:r>
              <a:rPr lang="en-IN" sz="2000" b="1" dirty="0" smtClean="0">
                <a:latin typeface="Arial" pitchFamily="34" charset="0"/>
                <a:cs typeface="Arial" pitchFamily="34" charset="0"/>
              </a:rPr>
              <a:t>4</a:t>
            </a:r>
            <a:r>
              <a:rPr lang="en-IN" sz="2000" dirty="0" smtClean="0">
                <a:latin typeface="Arial" pitchFamily="34" charset="0"/>
                <a:cs typeface="Arial" pitchFamily="34" charset="0"/>
              </a:rPr>
              <a:t> 2 5 8 )</a:t>
            </a:r>
            <a:br>
              <a:rPr lang="en-IN" sz="2000" dirty="0" smtClean="0">
                <a:latin typeface="Arial" pitchFamily="34" charset="0"/>
                <a:cs typeface="Arial" pitchFamily="34" charset="0"/>
              </a:rPr>
            </a:br>
            <a:r>
              <a:rPr lang="en-IN" sz="2000" dirty="0" smtClean="0">
                <a:latin typeface="Arial" pitchFamily="34" charset="0"/>
                <a:cs typeface="Arial" pitchFamily="34" charset="0"/>
              </a:rPr>
              <a:t>( 1 </a:t>
            </a:r>
            <a:r>
              <a:rPr lang="en-IN" sz="2000" b="1" dirty="0" smtClean="0">
                <a:latin typeface="Arial" pitchFamily="34" charset="0"/>
                <a:cs typeface="Arial" pitchFamily="34" charset="0"/>
              </a:rPr>
              <a:t>4</a:t>
            </a:r>
            <a:r>
              <a:rPr lang="en-IN" sz="2000" dirty="0" smtClean="0">
                <a:latin typeface="Arial" pitchFamily="34" charset="0"/>
                <a:cs typeface="Arial" pitchFamily="34" charset="0"/>
              </a:rPr>
              <a:t> </a:t>
            </a:r>
            <a:r>
              <a:rPr lang="en-IN" sz="2000" b="1" dirty="0" smtClean="0">
                <a:latin typeface="Arial" pitchFamily="34" charset="0"/>
                <a:cs typeface="Arial" pitchFamily="34" charset="0"/>
              </a:rPr>
              <a:t>2</a:t>
            </a:r>
            <a:r>
              <a:rPr lang="en-IN" sz="2000" dirty="0" smtClean="0">
                <a:latin typeface="Arial" pitchFamily="34" charset="0"/>
                <a:cs typeface="Arial" pitchFamily="34" charset="0"/>
              </a:rPr>
              <a:t> 5 8 ) –&gt; ( 1 </a:t>
            </a:r>
            <a:r>
              <a:rPr lang="en-IN" sz="2000" b="1" dirty="0" smtClean="0">
                <a:latin typeface="Arial" pitchFamily="34" charset="0"/>
                <a:cs typeface="Arial" pitchFamily="34" charset="0"/>
              </a:rPr>
              <a:t>2</a:t>
            </a:r>
            <a:r>
              <a:rPr lang="en-IN" sz="2000" dirty="0" smtClean="0">
                <a:latin typeface="Arial" pitchFamily="34" charset="0"/>
                <a:cs typeface="Arial" pitchFamily="34" charset="0"/>
              </a:rPr>
              <a:t> </a:t>
            </a:r>
            <a:r>
              <a:rPr lang="en-IN" sz="2000" b="1" dirty="0" smtClean="0">
                <a:latin typeface="Arial" pitchFamily="34" charset="0"/>
                <a:cs typeface="Arial" pitchFamily="34" charset="0"/>
              </a:rPr>
              <a:t>4</a:t>
            </a:r>
            <a:r>
              <a:rPr lang="en-IN" sz="2000" dirty="0" smtClean="0">
                <a:latin typeface="Arial" pitchFamily="34" charset="0"/>
                <a:cs typeface="Arial" pitchFamily="34" charset="0"/>
              </a:rPr>
              <a:t> 5 8 ), Swap since 4 &gt; 2</a:t>
            </a:r>
            <a:br>
              <a:rPr lang="en-IN" sz="2000" dirty="0" smtClean="0">
                <a:latin typeface="Arial" pitchFamily="34" charset="0"/>
                <a:cs typeface="Arial" pitchFamily="34" charset="0"/>
              </a:rPr>
            </a:br>
            <a:r>
              <a:rPr lang="en-IN" sz="2000" dirty="0" smtClean="0">
                <a:latin typeface="Arial" pitchFamily="34" charset="0"/>
                <a:cs typeface="Arial" pitchFamily="34" charset="0"/>
              </a:rPr>
              <a:t>( 1 2 </a:t>
            </a:r>
            <a:r>
              <a:rPr lang="en-IN" sz="2000" b="1" dirty="0" smtClean="0">
                <a:latin typeface="Arial" pitchFamily="34" charset="0"/>
                <a:cs typeface="Arial" pitchFamily="34" charset="0"/>
              </a:rPr>
              <a:t>4</a:t>
            </a:r>
            <a:r>
              <a:rPr lang="en-IN" sz="2000" dirty="0" smtClean="0">
                <a:latin typeface="Arial" pitchFamily="34" charset="0"/>
                <a:cs typeface="Arial" pitchFamily="34" charset="0"/>
              </a:rPr>
              <a:t> </a:t>
            </a:r>
            <a:r>
              <a:rPr lang="en-IN" sz="2000" b="1" dirty="0" smtClean="0">
                <a:latin typeface="Arial" pitchFamily="34" charset="0"/>
                <a:cs typeface="Arial" pitchFamily="34" charset="0"/>
              </a:rPr>
              <a:t>5</a:t>
            </a:r>
            <a:r>
              <a:rPr lang="en-IN" sz="2000" dirty="0" smtClean="0">
                <a:latin typeface="Arial" pitchFamily="34" charset="0"/>
                <a:cs typeface="Arial" pitchFamily="34" charset="0"/>
              </a:rPr>
              <a:t> 8 ) –&gt; ( 1 2 </a:t>
            </a:r>
            <a:r>
              <a:rPr lang="en-IN" sz="2000" b="1" dirty="0" smtClean="0">
                <a:latin typeface="Arial" pitchFamily="34" charset="0"/>
                <a:cs typeface="Arial" pitchFamily="34" charset="0"/>
              </a:rPr>
              <a:t>4</a:t>
            </a:r>
            <a:r>
              <a:rPr lang="en-IN" sz="2000" dirty="0" smtClean="0">
                <a:latin typeface="Arial" pitchFamily="34" charset="0"/>
                <a:cs typeface="Arial" pitchFamily="34" charset="0"/>
              </a:rPr>
              <a:t> </a:t>
            </a:r>
            <a:r>
              <a:rPr lang="en-IN" sz="2000" b="1" dirty="0" smtClean="0">
                <a:latin typeface="Arial" pitchFamily="34" charset="0"/>
                <a:cs typeface="Arial" pitchFamily="34" charset="0"/>
              </a:rPr>
              <a:t>5</a:t>
            </a:r>
            <a:r>
              <a:rPr lang="en-IN" sz="2000" dirty="0" smtClean="0">
                <a:latin typeface="Arial" pitchFamily="34" charset="0"/>
                <a:cs typeface="Arial" pitchFamily="34" charset="0"/>
              </a:rPr>
              <a:t> 8 )</a:t>
            </a:r>
            <a:br>
              <a:rPr lang="en-IN" sz="2000" dirty="0" smtClean="0">
                <a:latin typeface="Arial" pitchFamily="34" charset="0"/>
                <a:cs typeface="Arial" pitchFamily="34" charset="0"/>
              </a:rPr>
            </a:br>
            <a:r>
              <a:rPr lang="en-IN" sz="2000" dirty="0" smtClean="0">
                <a:latin typeface="Arial" pitchFamily="34" charset="0"/>
                <a:cs typeface="Arial" pitchFamily="34" charset="0"/>
              </a:rPr>
              <a:t>( 1 2 4 </a:t>
            </a:r>
            <a:r>
              <a:rPr lang="en-IN" sz="2000" b="1" dirty="0" smtClean="0">
                <a:latin typeface="Arial" pitchFamily="34" charset="0"/>
                <a:cs typeface="Arial" pitchFamily="34" charset="0"/>
              </a:rPr>
              <a:t>5</a:t>
            </a:r>
            <a:r>
              <a:rPr lang="en-IN" sz="2000" dirty="0" smtClean="0">
                <a:latin typeface="Arial" pitchFamily="34" charset="0"/>
                <a:cs typeface="Arial" pitchFamily="34" charset="0"/>
              </a:rPr>
              <a:t> </a:t>
            </a:r>
            <a:r>
              <a:rPr lang="en-IN" sz="2000" b="1" dirty="0" smtClean="0">
                <a:latin typeface="Arial" pitchFamily="34" charset="0"/>
                <a:cs typeface="Arial" pitchFamily="34" charset="0"/>
              </a:rPr>
              <a:t>8</a:t>
            </a:r>
            <a:r>
              <a:rPr lang="en-IN" sz="2000" dirty="0" smtClean="0">
                <a:latin typeface="Arial" pitchFamily="34" charset="0"/>
                <a:cs typeface="Arial" pitchFamily="34" charset="0"/>
              </a:rPr>
              <a:t> ) –&gt;  ( 1 2 4 </a:t>
            </a:r>
            <a:r>
              <a:rPr lang="en-IN" sz="2000" b="1" dirty="0" smtClean="0">
                <a:latin typeface="Arial" pitchFamily="34" charset="0"/>
                <a:cs typeface="Arial" pitchFamily="34" charset="0"/>
              </a:rPr>
              <a:t>5</a:t>
            </a:r>
            <a:r>
              <a:rPr lang="en-IN" sz="2000" dirty="0" smtClean="0">
                <a:latin typeface="Arial" pitchFamily="34" charset="0"/>
                <a:cs typeface="Arial" pitchFamily="34" charset="0"/>
              </a:rPr>
              <a:t> </a:t>
            </a:r>
            <a:r>
              <a:rPr lang="en-IN" sz="2000" b="1" dirty="0" smtClean="0">
                <a:latin typeface="Arial" pitchFamily="34" charset="0"/>
                <a:cs typeface="Arial" pitchFamily="34" charset="0"/>
              </a:rPr>
              <a:t>8</a:t>
            </a:r>
            <a:r>
              <a:rPr lang="en-IN" sz="2000" dirty="0" smtClean="0">
                <a:latin typeface="Arial" pitchFamily="34" charset="0"/>
                <a:cs typeface="Arial" pitchFamily="34" charset="0"/>
              </a:rPr>
              <a:t> )</a:t>
            </a:r>
            <a:endParaRPr lang="en-IN" sz="2000" dirty="0">
              <a:latin typeface="Arial" pitchFamily="34" charset="0"/>
              <a:cs typeface="Arial" pitchFamily="34" charset="0"/>
            </a:endParaRPr>
          </a:p>
        </p:txBody>
      </p:sp>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27-03-2020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8" name="Picture 2" descr="PES University"/>
          <p:cNvPicPr>
            <a:picLocks noChangeAspect="1" noChangeArrowheads="1"/>
          </p:cNvPicPr>
          <p:nvPr/>
        </p:nvPicPr>
        <p:blipFill>
          <a:blip r:embed="rId2"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838200"/>
            <a:ext cx="8010580" cy="3477875"/>
          </a:xfrm>
          <a:prstGeom prst="rect">
            <a:avLst/>
          </a:prstGeom>
          <a:noFill/>
        </p:spPr>
        <p:txBody>
          <a:bodyPr wrap="square" rtlCol="0">
            <a:spAutoFit/>
          </a:bodyPr>
          <a:lstStyle/>
          <a:p>
            <a:r>
              <a:rPr lang="en-IN" sz="2000" dirty="0" smtClean="0">
                <a:latin typeface="Arial" pitchFamily="34" charset="0"/>
                <a:cs typeface="Arial" pitchFamily="34" charset="0"/>
              </a:rPr>
              <a:t>Now, the array is already sorted, but our algorithm does not know if it is completed. The algorithm needs one </a:t>
            </a:r>
            <a:r>
              <a:rPr lang="en-IN" sz="2000" b="1" dirty="0" smtClean="0">
                <a:latin typeface="Arial" pitchFamily="34" charset="0"/>
                <a:cs typeface="Arial" pitchFamily="34" charset="0"/>
              </a:rPr>
              <a:t>whole</a:t>
            </a:r>
            <a:r>
              <a:rPr lang="en-IN" sz="2000" dirty="0" smtClean="0">
                <a:latin typeface="Arial" pitchFamily="34" charset="0"/>
                <a:cs typeface="Arial" pitchFamily="34" charset="0"/>
              </a:rPr>
              <a:t> pass without </a:t>
            </a:r>
            <a:r>
              <a:rPr lang="en-IN" sz="2000" b="1" dirty="0" smtClean="0">
                <a:latin typeface="Arial" pitchFamily="34" charset="0"/>
                <a:cs typeface="Arial" pitchFamily="34" charset="0"/>
              </a:rPr>
              <a:t>any</a:t>
            </a:r>
            <a:r>
              <a:rPr lang="en-IN" sz="2000" dirty="0" smtClean="0">
                <a:latin typeface="Arial" pitchFamily="34" charset="0"/>
                <a:cs typeface="Arial" pitchFamily="34" charset="0"/>
              </a:rPr>
              <a:t> swap to know it is sorted.</a:t>
            </a:r>
          </a:p>
          <a:p>
            <a:pPr fontAlgn="base"/>
            <a:r>
              <a:rPr lang="en-IN" sz="2000" b="1" dirty="0" smtClean="0">
                <a:latin typeface="Arial" pitchFamily="34" charset="0"/>
                <a:cs typeface="Arial" pitchFamily="34" charset="0"/>
              </a:rPr>
              <a:t>Third Pass:</a:t>
            </a:r>
            <a:r>
              <a:rPr lang="en-IN" sz="2000" dirty="0" smtClean="0">
                <a:latin typeface="Arial" pitchFamily="34" charset="0"/>
                <a:cs typeface="Arial" pitchFamily="34" charset="0"/>
              </a:rPr>
              <a:t/>
            </a:r>
            <a:br>
              <a:rPr lang="en-IN" sz="2000" dirty="0" smtClean="0">
                <a:latin typeface="Arial" pitchFamily="34" charset="0"/>
                <a:cs typeface="Arial" pitchFamily="34" charset="0"/>
              </a:rPr>
            </a:br>
            <a:r>
              <a:rPr lang="en-IN" sz="2000" dirty="0" smtClean="0">
                <a:latin typeface="Arial" pitchFamily="34" charset="0"/>
                <a:cs typeface="Arial" pitchFamily="34" charset="0"/>
              </a:rPr>
              <a:t>( </a:t>
            </a:r>
            <a:r>
              <a:rPr lang="en-IN" sz="2000" b="1" dirty="0" smtClean="0">
                <a:latin typeface="Arial" pitchFamily="34" charset="0"/>
                <a:cs typeface="Arial" pitchFamily="34" charset="0"/>
              </a:rPr>
              <a:t>1</a:t>
            </a:r>
            <a:r>
              <a:rPr lang="en-IN" sz="2000" dirty="0" smtClean="0">
                <a:latin typeface="Arial" pitchFamily="34" charset="0"/>
                <a:cs typeface="Arial" pitchFamily="34" charset="0"/>
              </a:rPr>
              <a:t> </a:t>
            </a:r>
            <a:r>
              <a:rPr lang="en-IN" sz="2000" b="1" dirty="0" smtClean="0">
                <a:latin typeface="Arial" pitchFamily="34" charset="0"/>
                <a:cs typeface="Arial" pitchFamily="34" charset="0"/>
              </a:rPr>
              <a:t>2</a:t>
            </a:r>
            <a:r>
              <a:rPr lang="en-IN" sz="2000" dirty="0" smtClean="0">
                <a:latin typeface="Arial" pitchFamily="34" charset="0"/>
                <a:cs typeface="Arial" pitchFamily="34" charset="0"/>
              </a:rPr>
              <a:t> 4 5 8 ) -&gt; ( </a:t>
            </a:r>
            <a:r>
              <a:rPr lang="en-IN" sz="2000" b="1" dirty="0" smtClean="0">
                <a:latin typeface="Arial" pitchFamily="34" charset="0"/>
                <a:cs typeface="Arial" pitchFamily="34" charset="0"/>
              </a:rPr>
              <a:t>1</a:t>
            </a:r>
            <a:r>
              <a:rPr lang="en-IN" sz="2000" dirty="0" smtClean="0">
                <a:latin typeface="Arial" pitchFamily="34" charset="0"/>
                <a:cs typeface="Arial" pitchFamily="34" charset="0"/>
              </a:rPr>
              <a:t> </a:t>
            </a:r>
            <a:r>
              <a:rPr lang="en-IN" sz="2000" b="1" dirty="0" smtClean="0">
                <a:latin typeface="Arial" pitchFamily="34" charset="0"/>
                <a:cs typeface="Arial" pitchFamily="34" charset="0"/>
              </a:rPr>
              <a:t>2</a:t>
            </a:r>
            <a:r>
              <a:rPr lang="en-IN" sz="2000" dirty="0" smtClean="0">
                <a:latin typeface="Arial" pitchFamily="34" charset="0"/>
                <a:cs typeface="Arial" pitchFamily="34" charset="0"/>
              </a:rPr>
              <a:t> 4 5 8 )</a:t>
            </a:r>
            <a:br>
              <a:rPr lang="en-IN" sz="2000" dirty="0" smtClean="0">
                <a:latin typeface="Arial" pitchFamily="34" charset="0"/>
                <a:cs typeface="Arial" pitchFamily="34" charset="0"/>
              </a:rPr>
            </a:br>
            <a:r>
              <a:rPr lang="en-IN" sz="2000" dirty="0" smtClean="0">
                <a:latin typeface="Arial" pitchFamily="34" charset="0"/>
                <a:cs typeface="Arial" pitchFamily="34" charset="0"/>
              </a:rPr>
              <a:t>( 1 </a:t>
            </a:r>
            <a:r>
              <a:rPr lang="en-IN" sz="2000" b="1" dirty="0" smtClean="0">
                <a:latin typeface="Arial" pitchFamily="34" charset="0"/>
                <a:cs typeface="Arial" pitchFamily="34" charset="0"/>
              </a:rPr>
              <a:t>2</a:t>
            </a:r>
            <a:r>
              <a:rPr lang="en-IN" sz="2000" dirty="0" smtClean="0">
                <a:latin typeface="Arial" pitchFamily="34" charset="0"/>
                <a:cs typeface="Arial" pitchFamily="34" charset="0"/>
              </a:rPr>
              <a:t> </a:t>
            </a:r>
            <a:r>
              <a:rPr lang="en-IN" sz="2000" b="1" dirty="0" smtClean="0">
                <a:latin typeface="Arial" pitchFamily="34" charset="0"/>
                <a:cs typeface="Arial" pitchFamily="34" charset="0"/>
              </a:rPr>
              <a:t>4</a:t>
            </a:r>
            <a:r>
              <a:rPr lang="en-IN" sz="2000" dirty="0" smtClean="0">
                <a:latin typeface="Arial" pitchFamily="34" charset="0"/>
                <a:cs typeface="Arial" pitchFamily="34" charset="0"/>
              </a:rPr>
              <a:t> 5 8 ) –&gt; ( 1 </a:t>
            </a:r>
            <a:r>
              <a:rPr lang="en-IN" sz="2000" b="1" dirty="0" smtClean="0">
                <a:latin typeface="Arial" pitchFamily="34" charset="0"/>
                <a:cs typeface="Arial" pitchFamily="34" charset="0"/>
              </a:rPr>
              <a:t>2</a:t>
            </a:r>
            <a:r>
              <a:rPr lang="en-IN" sz="2000" dirty="0" smtClean="0">
                <a:latin typeface="Arial" pitchFamily="34" charset="0"/>
                <a:cs typeface="Arial" pitchFamily="34" charset="0"/>
              </a:rPr>
              <a:t> </a:t>
            </a:r>
            <a:r>
              <a:rPr lang="en-IN" sz="2000" b="1" dirty="0" smtClean="0">
                <a:latin typeface="Arial" pitchFamily="34" charset="0"/>
                <a:cs typeface="Arial" pitchFamily="34" charset="0"/>
              </a:rPr>
              <a:t>4</a:t>
            </a:r>
            <a:r>
              <a:rPr lang="en-IN" sz="2000" dirty="0" smtClean="0">
                <a:latin typeface="Arial" pitchFamily="34" charset="0"/>
                <a:cs typeface="Arial" pitchFamily="34" charset="0"/>
              </a:rPr>
              <a:t> 5 8 )</a:t>
            </a:r>
            <a:br>
              <a:rPr lang="en-IN" sz="2000" dirty="0" smtClean="0">
                <a:latin typeface="Arial" pitchFamily="34" charset="0"/>
                <a:cs typeface="Arial" pitchFamily="34" charset="0"/>
              </a:rPr>
            </a:br>
            <a:r>
              <a:rPr lang="en-IN" sz="2000" dirty="0" smtClean="0">
                <a:latin typeface="Arial" pitchFamily="34" charset="0"/>
                <a:cs typeface="Arial" pitchFamily="34" charset="0"/>
              </a:rPr>
              <a:t>( 1 2 </a:t>
            </a:r>
            <a:r>
              <a:rPr lang="en-IN" sz="2000" b="1" dirty="0" smtClean="0">
                <a:latin typeface="Arial" pitchFamily="34" charset="0"/>
                <a:cs typeface="Arial" pitchFamily="34" charset="0"/>
              </a:rPr>
              <a:t>4</a:t>
            </a:r>
            <a:r>
              <a:rPr lang="en-IN" sz="2000" dirty="0" smtClean="0">
                <a:latin typeface="Arial" pitchFamily="34" charset="0"/>
                <a:cs typeface="Arial" pitchFamily="34" charset="0"/>
              </a:rPr>
              <a:t> </a:t>
            </a:r>
            <a:r>
              <a:rPr lang="en-IN" sz="2000" b="1" dirty="0" smtClean="0">
                <a:latin typeface="Arial" pitchFamily="34" charset="0"/>
                <a:cs typeface="Arial" pitchFamily="34" charset="0"/>
              </a:rPr>
              <a:t>5</a:t>
            </a:r>
            <a:r>
              <a:rPr lang="en-IN" sz="2000" dirty="0" smtClean="0">
                <a:latin typeface="Arial" pitchFamily="34" charset="0"/>
                <a:cs typeface="Arial" pitchFamily="34" charset="0"/>
              </a:rPr>
              <a:t> 8 ) –&gt; ( 1 2 </a:t>
            </a:r>
            <a:r>
              <a:rPr lang="en-IN" sz="2000" b="1" dirty="0" smtClean="0">
                <a:latin typeface="Arial" pitchFamily="34" charset="0"/>
                <a:cs typeface="Arial" pitchFamily="34" charset="0"/>
              </a:rPr>
              <a:t>4</a:t>
            </a:r>
            <a:r>
              <a:rPr lang="en-IN" sz="2000" dirty="0" smtClean="0">
                <a:latin typeface="Arial" pitchFamily="34" charset="0"/>
                <a:cs typeface="Arial" pitchFamily="34" charset="0"/>
              </a:rPr>
              <a:t> </a:t>
            </a:r>
            <a:r>
              <a:rPr lang="en-IN" sz="2000" b="1" dirty="0" smtClean="0">
                <a:latin typeface="Arial" pitchFamily="34" charset="0"/>
                <a:cs typeface="Arial" pitchFamily="34" charset="0"/>
              </a:rPr>
              <a:t>5</a:t>
            </a:r>
            <a:r>
              <a:rPr lang="en-IN" sz="2000" dirty="0" smtClean="0">
                <a:latin typeface="Arial" pitchFamily="34" charset="0"/>
                <a:cs typeface="Arial" pitchFamily="34" charset="0"/>
              </a:rPr>
              <a:t> 8 )</a:t>
            </a:r>
            <a:br>
              <a:rPr lang="en-IN" sz="2000" dirty="0" smtClean="0">
                <a:latin typeface="Arial" pitchFamily="34" charset="0"/>
                <a:cs typeface="Arial" pitchFamily="34" charset="0"/>
              </a:rPr>
            </a:br>
            <a:r>
              <a:rPr lang="en-IN" sz="2000" dirty="0" smtClean="0">
                <a:latin typeface="Arial" pitchFamily="34" charset="0"/>
                <a:cs typeface="Arial" pitchFamily="34" charset="0"/>
              </a:rPr>
              <a:t>( 1 2 4 </a:t>
            </a:r>
            <a:r>
              <a:rPr lang="en-IN" sz="2000" b="1" dirty="0" smtClean="0">
                <a:latin typeface="Arial" pitchFamily="34" charset="0"/>
                <a:cs typeface="Arial" pitchFamily="34" charset="0"/>
              </a:rPr>
              <a:t>5</a:t>
            </a:r>
            <a:r>
              <a:rPr lang="en-IN" sz="2000" dirty="0" smtClean="0">
                <a:latin typeface="Arial" pitchFamily="34" charset="0"/>
                <a:cs typeface="Arial" pitchFamily="34" charset="0"/>
              </a:rPr>
              <a:t> </a:t>
            </a:r>
            <a:r>
              <a:rPr lang="en-IN" sz="2000" b="1" dirty="0" smtClean="0">
                <a:latin typeface="Arial" pitchFamily="34" charset="0"/>
                <a:cs typeface="Arial" pitchFamily="34" charset="0"/>
              </a:rPr>
              <a:t>8</a:t>
            </a:r>
            <a:r>
              <a:rPr lang="en-IN" sz="2000" dirty="0" smtClean="0">
                <a:latin typeface="Arial" pitchFamily="34" charset="0"/>
                <a:cs typeface="Arial" pitchFamily="34" charset="0"/>
              </a:rPr>
              <a:t> ) –&gt; ( 1 2 4 </a:t>
            </a:r>
            <a:r>
              <a:rPr lang="en-IN" sz="2000" b="1" dirty="0" smtClean="0">
                <a:latin typeface="Arial" pitchFamily="34" charset="0"/>
                <a:cs typeface="Arial" pitchFamily="34" charset="0"/>
              </a:rPr>
              <a:t>5</a:t>
            </a:r>
            <a:r>
              <a:rPr lang="en-IN" sz="2000" dirty="0" smtClean="0">
                <a:latin typeface="Arial" pitchFamily="34" charset="0"/>
                <a:cs typeface="Arial" pitchFamily="34" charset="0"/>
              </a:rPr>
              <a:t> </a:t>
            </a:r>
            <a:r>
              <a:rPr lang="en-IN" sz="2000" b="1" dirty="0" smtClean="0">
                <a:latin typeface="Arial" pitchFamily="34" charset="0"/>
                <a:cs typeface="Arial" pitchFamily="34" charset="0"/>
              </a:rPr>
              <a:t>8</a:t>
            </a:r>
            <a:r>
              <a:rPr lang="en-IN" sz="2000" dirty="0" smtClean="0">
                <a:latin typeface="Arial" pitchFamily="34" charset="0"/>
                <a:cs typeface="Arial" pitchFamily="34" charset="0"/>
              </a:rPr>
              <a:t> )</a:t>
            </a:r>
          </a:p>
          <a:p>
            <a:pPr fontAlgn="base"/>
            <a:endParaRPr lang="en-IN" sz="2000" dirty="0" smtClean="0">
              <a:latin typeface="Arial" pitchFamily="34" charset="0"/>
              <a:cs typeface="Arial" pitchFamily="34" charset="0"/>
            </a:endParaRPr>
          </a:p>
          <a:p>
            <a:pPr fontAlgn="base"/>
            <a:r>
              <a:rPr lang="en-IN" sz="2000" dirty="0" smtClean="0">
                <a:latin typeface="Arial" pitchFamily="34" charset="0"/>
                <a:cs typeface="Arial" pitchFamily="34" charset="0"/>
              </a:rPr>
              <a:t>The corresponding C program is </a:t>
            </a:r>
            <a:r>
              <a:rPr lang="en-IN" sz="2000" dirty="0" smtClean="0">
                <a:latin typeface="Arial" pitchFamily="34" charset="0"/>
                <a:cs typeface="Arial" pitchFamily="34" charset="0"/>
                <a:hlinkClick r:id="rId2" action="ppaction://hlinkfile"/>
              </a:rPr>
              <a:t>here</a:t>
            </a:r>
            <a:r>
              <a:rPr lang="en-IN" sz="2000" dirty="0" smtClean="0">
                <a:latin typeface="Arial" pitchFamily="34" charset="0"/>
                <a:cs typeface="Arial" pitchFamily="34" charset="0"/>
              </a:rPr>
              <a:t>.</a:t>
            </a:r>
          </a:p>
          <a:p>
            <a:pPr fontAlgn="base"/>
            <a:endParaRPr lang="en-IN" sz="2000" dirty="0">
              <a:latin typeface="Arial" pitchFamily="34" charset="0"/>
              <a:cs typeface="Arial" pitchFamily="34" charset="0"/>
            </a:endParaRPr>
          </a:p>
        </p:txBody>
      </p:sp>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27-03-2020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8" name="Picture 2" descr="PES University"/>
          <p:cNvPicPr>
            <a:picLocks noChangeAspect="1" noChangeArrowheads="1"/>
          </p:cNvPicPr>
          <p:nvPr/>
        </p:nvPicPr>
        <p:blipFill>
          <a:blip r:embed="rId3"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838200"/>
            <a:ext cx="8010580" cy="2554545"/>
          </a:xfrm>
          <a:prstGeom prst="rect">
            <a:avLst/>
          </a:prstGeom>
          <a:noFill/>
        </p:spPr>
        <p:txBody>
          <a:bodyPr wrap="square" rtlCol="0">
            <a:spAutoFit/>
          </a:bodyPr>
          <a:lstStyle/>
          <a:p>
            <a:r>
              <a:rPr lang="en-US" sz="2000" b="1" dirty="0" smtClean="0">
                <a:latin typeface="Arial" pitchFamily="34" charset="0"/>
                <a:cs typeface="Arial" pitchFamily="34" charset="0"/>
              </a:rPr>
              <a:t>Recursive selection sort for singly linked list | Swapping node links</a:t>
            </a:r>
          </a:p>
          <a:p>
            <a:r>
              <a:rPr lang="en-US" sz="2000" dirty="0" smtClean="0">
                <a:latin typeface="Arial" pitchFamily="34" charset="0"/>
                <a:cs typeface="Arial" pitchFamily="34" charset="0"/>
              </a:rPr>
              <a:t>Given a singly linked list containing </a:t>
            </a:r>
            <a:r>
              <a:rPr lang="en-US" sz="2000" b="1" dirty="0" smtClean="0">
                <a:latin typeface="Arial" pitchFamily="34" charset="0"/>
                <a:cs typeface="Arial" pitchFamily="34" charset="0"/>
              </a:rPr>
              <a:t>n</a:t>
            </a:r>
            <a:r>
              <a:rPr lang="en-US" sz="2000" dirty="0" smtClean="0">
                <a:latin typeface="Arial" pitchFamily="34" charset="0"/>
                <a:cs typeface="Arial" pitchFamily="34" charset="0"/>
              </a:rPr>
              <a:t> nodes. The problem is to sort the list using recursive selection sort technique. The approach should be such that it involves swapping node links instead of swapping nodes data.</a:t>
            </a:r>
          </a:p>
          <a:p>
            <a:endParaRPr lang="en-US" sz="2000" dirty="0" smtClean="0">
              <a:latin typeface="Arial" pitchFamily="34" charset="0"/>
              <a:cs typeface="Arial" pitchFamily="34" charset="0"/>
            </a:endParaRPr>
          </a:p>
          <a:p>
            <a:endParaRPr lang="en-US" sz="2000" dirty="0">
              <a:latin typeface="Arial" pitchFamily="34" charset="0"/>
              <a:cs typeface="Arial" pitchFamily="34" charset="0"/>
            </a:endParaRPr>
          </a:p>
        </p:txBody>
      </p:sp>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27-03-2020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8" name="Picture 2" descr="PES University"/>
          <p:cNvPicPr>
            <a:picLocks noChangeAspect="1" noChangeArrowheads="1"/>
          </p:cNvPicPr>
          <p:nvPr/>
        </p:nvPicPr>
        <p:blipFill>
          <a:blip r:embed="rId2"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838200"/>
            <a:ext cx="8010580" cy="5016758"/>
          </a:xfrm>
          <a:prstGeom prst="rect">
            <a:avLst/>
          </a:prstGeom>
          <a:noFill/>
        </p:spPr>
        <p:txBody>
          <a:bodyPr wrap="square" rtlCol="0">
            <a:spAutoFit/>
          </a:bodyPr>
          <a:lstStyle/>
          <a:p>
            <a:r>
              <a:rPr lang="en-US" sz="2000" b="1" u="sng" dirty="0" smtClean="0">
                <a:latin typeface="Arial" pitchFamily="34" charset="0"/>
                <a:cs typeface="Arial" pitchFamily="34" charset="0"/>
              </a:rPr>
              <a:t>Searching algorithms</a:t>
            </a:r>
          </a:p>
          <a:p>
            <a:r>
              <a:rPr lang="en-IN" sz="2000" b="1" u="sng" dirty="0" smtClean="0">
                <a:latin typeface="Arial" pitchFamily="34" charset="0"/>
                <a:cs typeface="Arial" pitchFamily="34" charset="0"/>
              </a:rPr>
              <a:t>Linear Search</a:t>
            </a:r>
          </a:p>
          <a:p>
            <a:r>
              <a:rPr lang="en-IN" sz="2000" dirty="0" smtClean="0">
                <a:latin typeface="Arial" pitchFamily="34" charset="0"/>
                <a:cs typeface="Arial" pitchFamily="34" charset="0"/>
              </a:rPr>
              <a:t>Linear search is a very basic and simple search algorithm. In Linear search, we search an element or value in a given array by traversing the array from the starting, till the desired element or value is found.</a:t>
            </a:r>
          </a:p>
          <a:p>
            <a:r>
              <a:rPr lang="en-IN" sz="2000" dirty="0" smtClean="0">
                <a:latin typeface="Arial" pitchFamily="34" charset="0"/>
                <a:cs typeface="Arial" pitchFamily="34" charset="0"/>
              </a:rPr>
              <a:t>It compares the element to be searched with all the elements present in the array and when the element is </a:t>
            </a:r>
            <a:r>
              <a:rPr lang="en-IN" sz="2000" b="1" dirty="0" smtClean="0">
                <a:latin typeface="Arial" pitchFamily="34" charset="0"/>
                <a:cs typeface="Arial" pitchFamily="34" charset="0"/>
              </a:rPr>
              <a:t>matched</a:t>
            </a:r>
            <a:r>
              <a:rPr lang="en-IN" sz="2000" dirty="0" smtClean="0">
                <a:latin typeface="Arial" pitchFamily="34" charset="0"/>
                <a:cs typeface="Arial" pitchFamily="34" charset="0"/>
              </a:rPr>
              <a:t> successfully, it returns the index of the element in the array, else it return -1.</a:t>
            </a:r>
          </a:p>
          <a:p>
            <a:endParaRPr lang="en-IN" sz="2000" dirty="0" smtClean="0">
              <a:latin typeface="Arial" pitchFamily="34" charset="0"/>
              <a:cs typeface="Arial" pitchFamily="34" charset="0"/>
            </a:endParaRPr>
          </a:p>
          <a:p>
            <a:r>
              <a:rPr lang="en-IN" sz="2000" dirty="0" smtClean="0">
                <a:latin typeface="Arial" pitchFamily="34" charset="0"/>
                <a:cs typeface="Arial" pitchFamily="34" charset="0"/>
              </a:rPr>
              <a:t>Linear Search is applied on unsorted or unordered lists, when there are fewer elements in a list.</a:t>
            </a:r>
          </a:p>
          <a:p>
            <a:endParaRPr lang="en-IN" sz="2000" dirty="0" smtClean="0">
              <a:latin typeface="Arial" pitchFamily="34" charset="0"/>
              <a:cs typeface="Arial" pitchFamily="34" charset="0"/>
            </a:endParaRPr>
          </a:p>
          <a:p>
            <a:r>
              <a:rPr lang="en-IN" sz="2000" b="1" dirty="0" smtClean="0">
                <a:latin typeface="Arial" pitchFamily="34" charset="0"/>
                <a:cs typeface="Arial" pitchFamily="34" charset="0"/>
              </a:rPr>
              <a:t>Problem:</a:t>
            </a:r>
            <a:r>
              <a:rPr lang="en-IN" sz="2000" dirty="0" smtClean="0">
                <a:latin typeface="Arial" pitchFamily="34" charset="0"/>
                <a:cs typeface="Arial" pitchFamily="34" charset="0"/>
              </a:rPr>
              <a:t> Given an array </a:t>
            </a:r>
            <a:r>
              <a:rPr lang="en-IN" sz="2000" dirty="0" err="1" smtClean="0">
                <a:latin typeface="Arial" pitchFamily="34" charset="0"/>
                <a:cs typeface="Arial" pitchFamily="34" charset="0"/>
              </a:rPr>
              <a:t>arr</a:t>
            </a:r>
            <a:r>
              <a:rPr lang="en-IN" sz="2000" dirty="0" smtClean="0">
                <a:latin typeface="Arial" pitchFamily="34" charset="0"/>
                <a:cs typeface="Arial" pitchFamily="34" charset="0"/>
              </a:rPr>
              <a:t>[] of n elements, write a function to search a given element x in </a:t>
            </a:r>
            <a:r>
              <a:rPr lang="en-IN" sz="2000" dirty="0" err="1" smtClean="0">
                <a:latin typeface="Arial" pitchFamily="34" charset="0"/>
                <a:cs typeface="Arial" pitchFamily="34" charset="0"/>
              </a:rPr>
              <a:t>arr</a:t>
            </a:r>
            <a:r>
              <a:rPr lang="en-IN" sz="2000" dirty="0" smtClean="0">
                <a:latin typeface="Arial" pitchFamily="34" charset="0"/>
                <a:cs typeface="Arial" pitchFamily="34" charset="0"/>
              </a:rPr>
              <a:t>[].</a:t>
            </a:r>
          </a:p>
          <a:p>
            <a:endParaRPr lang="en-IN" sz="2000" dirty="0" smtClean="0">
              <a:latin typeface="Arial" pitchFamily="34" charset="0"/>
              <a:cs typeface="Arial" pitchFamily="34" charset="0"/>
            </a:endParaRPr>
          </a:p>
          <a:p>
            <a:r>
              <a:rPr lang="en-IN" sz="2000" dirty="0" smtClean="0">
                <a:latin typeface="Arial" pitchFamily="34" charset="0"/>
                <a:cs typeface="Arial" pitchFamily="34" charset="0"/>
              </a:rPr>
              <a:t>The program is </a:t>
            </a:r>
            <a:r>
              <a:rPr lang="en-IN" sz="2000" dirty="0" smtClean="0">
                <a:latin typeface="Arial" pitchFamily="34" charset="0"/>
                <a:cs typeface="Arial" pitchFamily="34" charset="0"/>
                <a:hlinkClick r:id="rId2" action="ppaction://hlinkfile"/>
              </a:rPr>
              <a:t>here</a:t>
            </a:r>
            <a:r>
              <a:rPr lang="en-IN" sz="2000" dirty="0" smtClean="0">
                <a:latin typeface="Arial" pitchFamily="34" charset="0"/>
                <a:cs typeface="Arial" pitchFamily="34" charset="0"/>
              </a:rPr>
              <a:t>.</a:t>
            </a:r>
            <a:endParaRPr lang="en-US" sz="2000" dirty="0">
              <a:latin typeface="Arial" pitchFamily="34" charset="0"/>
              <a:cs typeface="Arial" pitchFamily="34" charset="0"/>
            </a:endParaRPr>
          </a:p>
        </p:txBody>
      </p:sp>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27-03-2020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8" name="Picture 2" descr="PES University"/>
          <p:cNvPicPr>
            <a:picLocks noChangeAspect="1" noChangeArrowheads="1"/>
          </p:cNvPicPr>
          <p:nvPr/>
        </p:nvPicPr>
        <p:blipFill>
          <a:blip r:embed="rId3"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anim calcmode="lin" valueType="num">
                                      <p:cBhvr additive="base">
                                        <p:cTn id="31"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txEl>
                                              <p:pRg st="7" end="7"/>
                                            </p:txEl>
                                          </p:spTgt>
                                        </p:tgtEl>
                                        <p:attrNameLst>
                                          <p:attrName>style.visibility</p:attrName>
                                        </p:attrNameLst>
                                      </p:cBhvr>
                                      <p:to>
                                        <p:strVal val="visible"/>
                                      </p:to>
                                    </p:set>
                                    <p:anim calcmode="lin" valueType="num">
                                      <p:cBhvr additive="base">
                                        <p:cTn id="37"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
                                            <p:txEl>
                                              <p:pRg st="9" end="9"/>
                                            </p:txEl>
                                          </p:spTgt>
                                        </p:tgtEl>
                                        <p:attrNameLst>
                                          <p:attrName>style.visibility</p:attrName>
                                        </p:attrNameLst>
                                      </p:cBhvr>
                                      <p:to>
                                        <p:strVal val="visible"/>
                                      </p:to>
                                    </p:set>
                                    <p:anim calcmode="lin" valueType="num">
                                      <p:cBhvr additive="base">
                                        <p:cTn id="43"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838200"/>
            <a:ext cx="8010580" cy="5016758"/>
          </a:xfrm>
          <a:prstGeom prst="rect">
            <a:avLst/>
          </a:prstGeom>
          <a:noFill/>
        </p:spPr>
        <p:txBody>
          <a:bodyPr wrap="square" rtlCol="0">
            <a:spAutoFit/>
          </a:bodyPr>
          <a:lstStyle/>
          <a:p>
            <a:r>
              <a:rPr lang="en-IN" sz="2000" b="1" dirty="0" smtClean="0">
                <a:latin typeface="Arial" pitchFamily="34" charset="0"/>
                <a:cs typeface="Arial" pitchFamily="34" charset="0"/>
              </a:rPr>
              <a:t>Binary Search</a:t>
            </a:r>
          </a:p>
          <a:p>
            <a:r>
              <a:rPr lang="en-IN" sz="2000" dirty="0" smtClean="0">
                <a:latin typeface="Arial" pitchFamily="34" charset="0"/>
                <a:cs typeface="Arial" pitchFamily="34" charset="0"/>
              </a:rPr>
              <a:t>Binary Search is used with sorted array or list. In binary search, we follow the following steps:</a:t>
            </a:r>
          </a:p>
          <a:p>
            <a:pPr marL="457200" indent="-457200">
              <a:buFont typeface="+mj-lt"/>
              <a:buAutoNum type="arabicPeriod"/>
            </a:pPr>
            <a:r>
              <a:rPr lang="en-IN" sz="2000" dirty="0" smtClean="0">
                <a:latin typeface="Arial" pitchFamily="34" charset="0"/>
                <a:cs typeface="Arial" pitchFamily="34" charset="0"/>
              </a:rPr>
              <a:t>We start by comparing the element to be searched with the element in the middle of the list/array.</a:t>
            </a:r>
          </a:p>
          <a:p>
            <a:pPr marL="457200" indent="-457200">
              <a:buFont typeface="+mj-lt"/>
              <a:buAutoNum type="arabicPeriod"/>
            </a:pPr>
            <a:r>
              <a:rPr lang="en-IN" sz="2000" dirty="0" smtClean="0">
                <a:latin typeface="Arial" pitchFamily="34" charset="0"/>
                <a:cs typeface="Arial" pitchFamily="34" charset="0"/>
              </a:rPr>
              <a:t>If we get a match, we return the index of the middle element.</a:t>
            </a:r>
          </a:p>
          <a:p>
            <a:pPr marL="457200" indent="-457200">
              <a:buFont typeface="+mj-lt"/>
              <a:buAutoNum type="arabicPeriod"/>
            </a:pPr>
            <a:r>
              <a:rPr lang="en-IN" sz="2000" dirty="0" smtClean="0">
                <a:latin typeface="Arial" pitchFamily="34" charset="0"/>
                <a:cs typeface="Arial" pitchFamily="34" charset="0"/>
              </a:rPr>
              <a:t>If we do not get a match, we check whether the element to be searched is less or greater than in value than the middle element.</a:t>
            </a:r>
          </a:p>
          <a:p>
            <a:pPr marL="457200" indent="-457200">
              <a:buFont typeface="+mj-lt"/>
              <a:buAutoNum type="arabicPeriod"/>
            </a:pPr>
            <a:r>
              <a:rPr lang="en-IN" sz="2000" dirty="0" smtClean="0">
                <a:latin typeface="Arial" pitchFamily="34" charset="0"/>
                <a:cs typeface="Arial" pitchFamily="34" charset="0"/>
              </a:rPr>
              <a:t>If the element/number to be searched is greater in value than the middle number, then we pick the elements on the right side of the middle element(as the list/array is sorted, hence on the right, we will have all the numbers greater than the middle number), and start again from the step 1.</a:t>
            </a:r>
          </a:p>
          <a:p>
            <a:pPr marL="457200" indent="-457200">
              <a:buFont typeface="+mj-lt"/>
              <a:buAutoNum type="arabicPeriod"/>
            </a:pPr>
            <a:r>
              <a:rPr lang="en-IN" sz="2000" dirty="0" smtClean="0">
                <a:latin typeface="Arial" pitchFamily="34" charset="0"/>
                <a:cs typeface="Arial" pitchFamily="34" charset="0"/>
              </a:rPr>
              <a:t>If the element/number to be searched is lesser in value than the middle number, then we pick the elements on the left side of the middle element, and start again from the step 1.</a:t>
            </a:r>
          </a:p>
        </p:txBody>
      </p:sp>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27-03-2020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8" name="Picture 2" descr="PES University"/>
          <p:cNvPicPr>
            <a:picLocks noChangeAspect="1" noChangeArrowheads="1"/>
          </p:cNvPicPr>
          <p:nvPr/>
        </p:nvPicPr>
        <p:blipFill>
          <a:blip r:embed="rId2"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 calcmode="lin" valueType="num">
                                      <p:cBhvr additive="base">
                                        <p:cTn id="37"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
                                            <p:txEl>
                                              <p:pRg st="6" end="6"/>
                                            </p:txEl>
                                          </p:spTgt>
                                        </p:tgtEl>
                                        <p:attrNameLst>
                                          <p:attrName>style.visibility</p:attrName>
                                        </p:attrNameLst>
                                      </p:cBhvr>
                                      <p:to>
                                        <p:strVal val="visible"/>
                                      </p:to>
                                    </p:set>
                                    <p:anim calcmode="lin" valueType="num">
                                      <p:cBhvr additive="base">
                                        <p:cTn id="43"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838200"/>
            <a:ext cx="8010580" cy="3170099"/>
          </a:xfrm>
          <a:prstGeom prst="rect">
            <a:avLst/>
          </a:prstGeom>
          <a:noFill/>
        </p:spPr>
        <p:txBody>
          <a:bodyPr wrap="square" rtlCol="0">
            <a:spAutoFit/>
          </a:bodyPr>
          <a:lstStyle/>
          <a:p>
            <a:r>
              <a:rPr lang="en-IN" sz="2000" dirty="0" smtClean="0">
                <a:latin typeface="Arial" pitchFamily="34" charset="0"/>
                <a:cs typeface="Arial" pitchFamily="34" charset="0"/>
              </a:rPr>
              <a:t>Binary Search is useful when there are large number of elements in an array and they are sorted.</a:t>
            </a:r>
          </a:p>
          <a:p>
            <a:endParaRPr lang="en-IN" sz="2000" dirty="0" smtClean="0">
              <a:latin typeface="Arial" pitchFamily="34" charset="0"/>
              <a:cs typeface="Arial" pitchFamily="34" charset="0"/>
            </a:endParaRPr>
          </a:p>
          <a:p>
            <a:r>
              <a:rPr lang="en-IN" sz="2000" u="sng" dirty="0" smtClean="0">
                <a:latin typeface="Arial" pitchFamily="34" charset="0"/>
                <a:cs typeface="Arial" pitchFamily="34" charset="0"/>
              </a:rPr>
              <a:t>So a necessary condition for Binary search to work is that the list/array should be sorted</a:t>
            </a:r>
            <a:r>
              <a:rPr lang="en-IN" sz="2000" dirty="0" smtClean="0">
                <a:latin typeface="Arial" pitchFamily="34" charset="0"/>
                <a:cs typeface="Arial" pitchFamily="34" charset="0"/>
              </a:rPr>
              <a:t>.</a:t>
            </a:r>
          </a:p>
          <a:p>
            <a:endParaRPr lang="en-IN" sz="2000" dirty="0" smtClean="0">
              <a:latin typeface="Arial" pitchFamily="34" charset="0"/>
              <a:cs typeface="Arial" pitchFamily="34" charset="0"/>
            </a:endParaRPr>
          </a:p>
          <a:p>
            <a:r>
              <a:rPr lang="en-IN" sz="2000" dirty="0" smtClean="0">
                <a:latin typeface="Arial" pitchFamily="34" charset="0"/>
                <a:cs typeface="Arial" pitchFamily="34" charset="0"/>
              </a:rPr>
              <a:t>Program for Iterative Binary search is </a:t>
            </a:r>
            <a:r>
              <a:rPr lang="en-IN" sz="2000" dirty="0" smtClean="0">
                <a:latin typeface="Arial" pitchFamily="34" charset="0"/>
                <a:cs typeface="Arial" pitchFamily="34" charset="0"/>
                <a:hlinkClick r:id="rId2" action="ppaction://hlinkfile"/>
              </a:rPr>
              <a:t>here</a:t>
            </a:r>
            <a:r>
              <a:rPr lang="en-IN" sz="2000" dirty="0" smtClean="0">
                <a:latin typeface="Arial" pitchFamily="34" charset="0"/>
                <a:cs typeface="Arial" pitchFamily="34" charset="0"/>
              </a:rPr>
              <a:t>.</a:t>
            </a:r>
          </a:p>
          <a:p>
            <a:endParaRPr lang="en-IN" sz="2000" dirty="0" smtClean="0">
              <a:latin typeface="Arial" pitchFamily="34" charset="0"/>
              <a:cs typeface="Arial" pitchFamily="34" charset="0"/>
            </a:endParaRPr>
          </a:p>
          <a:p>
            <a:r>
              <a:rPr lang="en-IN" sz="2000" dirty="0" smtClean="0">
                <a:latin typeface="Arial" pitchFamily="34" charset="0"/>
                <a:cs typeface="Arial" pitchFamily="34" charset="0"/>
              </a:rPr>
              <a:t>Program for Iterative recursive search is </a:t>
            </a:r>
            <a:r>
              <a:rPr lang="en-IN" sz="2000" dirty="0" smtClean="0">
                <a:latin typeface="Arial" pitchFamily="34" charset="0"/>
                <a:cs typeface="Arial" pitchFamily="34" charset="0"/>
                <a:hlinkClick r:id="rId3" action="ppaction://hlinkfile"/>
              </a:rPr>
              <a:t>here</a:t>
            </a:r>
            <a:r>
              <a:rPr lang="en-IN" sz="2000" dirty="0" smtClean="0">
                <a:latin typeface="Arial" pitchFamily="34" charset="0"/>
                <a:cs typeface="Arial" pitchFamily="34" charset="0"/>
              </a:rPr>
              <a:t>.</a:t>
            </a:r>
          </a:p>
          <a:p>
            <a:endParaRPr lang="en-IN" sz="2000" dirty="0" smtClean="0">
              <a:latin typeface="Arial" pitchFamily="34" charset="0"/>
              <a:cs typeface="Arial" pitchFamily="34" charset="0"/>
            </a:endParaRPr>
          </a:p>
        </p:txBody>
      </p:sp>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27-03-2020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8" name="Picture 2" descr="PES University"/>
          <p:cNvPicPr>
            <a:picLocks noChangeAspect="1" noChangeArrowheads="1"/>
          </p:cNvPicPr>
          <p:nvPr/>
        </p:nvPicPr>
        <p:blipFill>
          <a:blip r:embed="rId4"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 calcmode="lin" valueType="num">
                                      <p:cBhvr additive="base">
                                        <p:cTn id="13"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 calcmode="lin" valueType="num">
                                      <p:cBhvr additive="base">
                                        <p:cTn id="19"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anim calcmode="lin" valueType="num">
                                      <p:cBhvr additive="base">
                                        <p:cTn id="25"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838200"/>
            <a:ext cx="8010580" cy="5324535"/>
          </a:xfrm>
          <a:prstGeom prst="rect">
            <a:avLst/>
          </a:prstGeom>
          <a:noFill/>
        </p:spPr>
        <p:txBody>
          <a:bodyPr wrap="square" rtlCol="0">
            <a:spAutoFit/>
          </a:bodyPr>
          <a:lstStyle/>
          <a:p>
            <a:r>
              <a:rPr lang="en-IN" sz="2000" b="1" u="sng" dirty="0" smtClean="0">
                <a:latin typeface="Arial" pitchFamily="34" charset="0"/>
                <a:cs typeface="Arial" pitchFamily="34" charset="0"/>
              </a:rPr>
              <a:t>The Concept of a File</a:t>
            </a:r>
          </a:p>
          <a:p>
            <a:r>
              <a:rPr lang="en-IN" sz="2000" dirty="0" smtClean="0">
                <a:latin typeface="Arial" pitchFamily="34" charset="0"/>
                <a:cs typeface="Arial" pitchFamily="34" charset="0"/>
              </a:rPr>
              <a:t>With all the examples up to now, any data that the user enters are lost once the program ends. If the user wants to run the program with the same data, he or she must enter it again each time. There are a lot of occasions when this is not only inconvenient, but it also makes the programming task impossible.</a:t>
            </a:r>
          </a:p>
          <a:p>
            <a:endParaRPr lang="en-IN" sz="2000" dirty="0" smtClean="0">
              <a:latin typeface="Arial" pitchFamily="34" charset="0"/>
              <a:cs typeface="Arial" pitchFamily="34" charset="0"/>
            </a:endParaRPr>
          </a:p>
          <a:p>
            <a:r>
              <a:rPr lang="en-IN" sz="2000" dirty="0" smtClean="0">
                <a:latin typeface="Arial" pitchFamily="34" charset="0"/>
                <a:cs typeface="Arial" pitchFamily="34" charset="0"/>
              </a:rPr>
              <a:t>If you want to maintain a directory of names, addresses, and telephone numbers, for instance, a program in which you have to enter all the names, addresses, and telephone numbers each time you run it is worse than useless! The answer is to store data on permanent storage that continues to be maintained after your computer is switched off. This storage is called a </a:t>
            </a:r>
            <a:r>
              <a:rPr lang="en-IN" sz="2000" i="1" dirty="0" smtClean="0">
                <a:latin typeface="Arial" pitchFamily="34" charset="0"/>
                <a:cs typeface="Arial" pitchFamily="34" charset="0"/>
              </a:rPr>
              <a:t>file, and a file is usually stored on a disk.</a:t>
            </a:r>
          </a:p>
          <a:p>
            <a:endParaRPr lang="en-IN" sz="2000" b="1" i="1" u="sng" dirty="0" smtClean="0">
              <a:latin typeface="Arial" pitchFamily="34" charset="0"/>
              <a:cs typeface="Arial" pitchFamily="34" charset="0"/>
            </a:endParaRPr>
          </a:p>
          <a:p>
            <a:r>
              <a:rPr lang="en-IN" sz="2000" b="1" u="sng" dirty="0" smtClean="0">
                <a:latin typeface="Arial" pitchFamily="34" charset="0"/>
                <a:cs typeface="Arial" pitchFamily="34" charset="0"/>
              </a:rPr>
              <a:t>A file is essentially a serial sequence of bytes stored on a medium</a:t>
            </a:r>
            <a:r>
              <a:rPr lang="en-IN" sz="2000" dirty="0" smtClean="0">
                <a:latin typeface="Arial" pitchFamily="34" charset="0"/>
                <a:cs typeface="Arial" pitchFamily="34" charset="0"/>
              </a:rPr>
              <a:t>.</a:t>
            </a:r>
            <a:endParaRPr lang="en-US" sz="2000" b="1" u="sng" dirty="0" smtClean="0">
              <a:latin typeface="Arial" pitchFamily="34" charset="0"/>
              <a:cs typeface="Arial" pitchFamily="34" charset="0"/>
            </a:endParaRPr>
          </a:p>
        </p:txBody>
      </p:sp>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27-03-2020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8" name="Picture 2" descr="PES University"/>
          <p:cNvPicPr>
            <a:picLocks noChangeAspect="1" noChangeArrowheads="1"/>
          </p:cNvPicPr>
          <p:nvPr/>
        </p:nvPicPr>
        <p:blipFill>
          <a:blip r:embed="rId2"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5" end="5"/>
                                            </p:txEl>
                                          </p:spTgt>
                                        </p:tgtEl>
                                        <p:attrNameLst>
                                          <p:attrName>style.visibility</p:attrName>
                                        </p:attrNameLst>
                                      </p:cBhvr>
                                      <p:to>
                                        <p:strVal val="visible"/>
                                      </p:to>
                                    </p:set>
                                    <p:anim calcmode="lin" valueType="num">
                                      <p:cBhvr additive="base">
                                        <p:cTn id="25"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838200"/>
            <a:ext cx="8010580" cy="4401205"/>
          </a:xfrm>
          <a:prstGeom prst="rect">
            <a:avLst/>
          </a:prstGeom>
          <a:noFill/>
        </p:spPr>
        <p:txBody>
          <a:bodyPr wrap="square" rtlCol="0">
            <a:spAutoFit/>
          </a:bodyPr>
          <a:lstStyle/>
          <a:p>
            <a:r>
              <a:rPr lang="en-IN" sz="2000" b="1" u="sng" dirty="0" smtClean="0">
                <a:latin typeface="Arial" pitchFamily="34" charset="0"/>
                <a:cs typeface="Arial" pitchFamily="34" charset="0"/>
              </a:rPr>
              <a:t>Positions in a File</a:t>
            </a:r>
          </a:p>
          <a:p>
            <a:r>
              <a:rPr lang="en-IN" sz="2000" dirty="0" smtClean="0">
                <a:latin typeface="Arial" pitchFamily="34" charset="0"/>
                <a:cs typeface="Arial" pitchFamily="34" charset="0"/>
              </a:rPr>
              <a:t>A file has a </a:t>
            </a:r>
            <a:r>
              <a:rPr lang="en-IN" sz="2000" b="1" dirty="0" smtClean="0">
                <a:latin typeface="Arial" pitchFamily="34" charset="0"/>
                <a:cs typeface="Arial" pitchFamily="34" charset="0"/>
              </a:rPr>
              <a:t>beginning</a:t>
            </a:r>
            <a:r>
              <a:rPr lang="en-IN" sz="2000" dirty="0" smtClean="0">
                <a:latin typeface="Arial" pitchFamily="34" charset="0"/>
                <a:cs typeface="Arial" pitchFamily="34" charset="0"/>
              </a:rPr>
              <a:t> and an </a:t>
            </a:r>
            <a:r>
              <a:rPr lang="en-IN" sz="2000" b="1" dirty="0" smtClean="0">
                <a:latin typeface="Arial" pitchFamily="34" charset="0"/>
                <a:cs typeface="Arial" pitchFamily="34" charset="0"/>
              </a:rPr>
              <a:t>end</a:t>
            </a:r>
            <a:r>
              <a:rPr lang="en-IN" sz="2000" dirty="0" smtClean="0">
                <a:latin typeface="Arial" pitchFamily="34" charset="0"/>
                <a:cs typeface="Arial" pitchFamily="34" charset="0"/>
              </a:rPr>
              <a:t>, and it has a </a:t>
            </a:r>
            <a:r>
              <a:rPr lang="en-IN" sz="2000" b="1" i="1" dirty="0" smtClean="0">
                <a:latin typeface="Arial" pitchFamily="34" charset="0"/>
                <a:cs typeface="Arial" pitchFamily="34" charset="0"/>
              </a:rPr>
              <a:t>current position</a:t>
            </a:r>
            <a:r>
              <a:rPr lang="en-IN" sz="2000" i="1" dirty="0" smtClean="0">
                <a:latin typeface="Arial" pitchFamily="34" charset="0"/>
                <a:cs typeface="Arial" pitchFamily="34" charset="0"/>
              </a:rPr>
              <a:t>, typically defined as so many bytes from the beginning</a:t>
            </a:r>
            <a:r>
              <a:rPr lang="en-IN" sz="2000" dirty="0" smtClean="0">
                <a:latin typeface="Arial" pitchFamily="34" charset="0"/>
                <a:cs typeface="Arial" pitchFamily="34" charset="0"/>
              </a:rPr>
              <a:t>. </a:t>
            </a:r>
          </a:p>
          <a:p>
            <a:endParaRPr lang="en-IN" sz="2000" b="1" u="sng" dirty="0" smtClean="0">
              <a:latin typeface="Arial" pitchFamily="34" charset="0"/>
              <a:cs typeface="Arial" pitchFamily="34" charset="0"/>
            </a:endParaRPr>
          </a:p>
          <a:p>
            <a:r>
              <a:rPr lang="en-IN" sz="2000" b="1" u="sng" dirty="0" smtClean="0">
                <a:latin typeface="Arial" pitchFamily="34" charset="0"/>
                <a:cs typeface="Arial" pitchFamily="34" charset="0"/>
              </a:rPr>
              <a:t>Why is the current position important?</a:t>
            </a:r>
          </a:p>
          <a:p>
            <a:r>
              <a:rPr lang="en-IN" sz="2000" b="1" u="sng" dirty="0" smtClean="0">
                <a:latin typeface="Arial" pitchFamily="34" charset="0"/>
                <a:cs typeface="Arial" pitchFamily="34" charset="0"/>
              </a:rPr>
              <a:t>The current position is where any file action (a read from the file or a write to the file) will take place</a:t>
            </a:r>
            <a:r>
              <a:rPr lang="en-IN" sz="2000" dirty="0" smtClean="0">
                <a:latin typeface="Arial" pitchFamily="34" charset="0"/>
                <a:cs typeface="Arial" pitchFamily="34" charset="0"/>
              </a:rPr>
              <a:t>. </a:t>
            </a:r>
          </a:p>
          <a:p>
            <a:endParaRPr lang="en-IN" sz="2000" dirty="0" smtClean="0">
              <a:latin typeface="Arial" pitchFamily="34" charset="0"/>
              <a:cs typeface="Arial" pitchFamily="34" charset="0"/>
            </a:endParaRPr>
          </a:p>
          <a:p>
            <a:r>
              <a:rPr lang="en-IN" sz="2000" u="sng" dirty="0" smtClean="0">
                <a:latin typeface="Arial" pitchFamily="34" charset="0"/>
                <a:cs typeface="Arial" pitchFamily="34" charset="0"/>
              </a:rPr>
              <a:t>Can I dictate the current position</a:t>
            </a:r>
            <a:r>
              <a:rPr lang="en-IN" sz="2000" dirty="0" smtClean="0">
                <a:latin typeface="Arial" pitchFamily="34" charset="0"/>
                <a:cs typeface="Arial" pitchFamily="34" charset="0"/>
              </a:rPr>
              <a:t>?</a:t>
            </a:r>
          </a:p>
          <a:p>
            <a:r>
              <a:rPr lang="en-IN" sz="2000" dirty="0" smtClean="0">
                <a:latin typeface="Arial" pitchFamily="34" charset="0"/>
                <a:cs typeface="Arial" pitchFamily="34" charset="0"/>
              </a:rPr>
              <a:t>You can move the current position to any point in the file. A new current position can be specified as an offset from the beginning of the file or, in some circumstances, as a positive or negative offset from the previous current position. You can also move the position to the end of the file in some situations</a:t>
            </a:r>
            <a:r>
              <a:rPr lang="en-IN" sz="2000" dirty="0" smtClean="0"/>
              <a:t>.</a:t>
            </a:r>
            <a:endParaRPr lang="en-US" sz="2000" b="1" u="sng" dirty="0" smtClean="0">
              <a:latin typeface="Arial" pitchFamily="34" charset="0"/>
              <a:cs typeface="Arial" pitchFamily="34" charset="0"/>
            </a:endParaRPr>
          </a:p>
        </p:txBody>
      </p:sp>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27-03-2020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8" name="Picture 2" descr="PES University"/>
          <p:cNvPicPr>
            <a:picLocks noChangeAspect="1" noChangeArrowheads="1"/>
          </p:cNvPicPr>
          <p:nvPr/>
        </p:nvPicPr>
        <p:blipFill>
          <a:blip r:embed="rId2"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 calcmode="lin" valueType="num">
                                      <p:cBhvr additive="base">
                                        <p:cTn id="25"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anim calcmode="lin" valueType="num">
                                      <p:cBhvr additive="base">
                                        <p:cTn id="31"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txEl>
                                              <p:pRg st="7" end="7"/>
                                            </p:txEl>
                                          </p:spTgt>
                                        </p:tgtEl>
                                        <p:attrNameLst>
                                          <p:attrName>style.visibility</p:attrName>
                                        </p:attrNameLst>
                                      </p:cBhvr>
                                      <p:to>
                                        <p:strVal val="visible"/>
                                      </p:to>
                                    </p:set>
                                    <p:anim calcmode="lin" valueType="num">
                                      <p:cBhvr additive="base">
                                        <p:cTn id="37"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0" y="533400"/>
            <a:ext cx="8010580" cy="5940088"/>
          </a:xfrm>
          <a:prstGeom prst="rect">
            <a:avLst/>
          </a:prstGeom>
          <a:noFill/>
        </p:spPr>
        <p:txBody>
          <a:bodyPr wrap="square" rtlCol="0">
            <a:spAutoFit/>
          </a:bodyPr>
          <a:lstStyle/>
          <a:p>
            <a:r>
              <a:rPr lang="en-IN" sz="2000" b="1" u="sng" dirty="0" smtClean="0">
                <a:latin typeface="Arial" pitchFamily="34" charset="0"/>
                <a:cs typeface="Arial" pitchFamily="34" charset="0"/>
              </a:rPr>
              <a:t>File Streams</a:t>
            </a:r>
          </a:p>
          <a:p>
            <a:r>
              <a:rPr lang="en-IN" sz="2000" dirty="0" smtClean="0">
                <a:latin typeface="Arial" pitchFamily="34" charset="0"/>
                <a:cs typeface="Arial" pitchFamily="34" charset="0"/>
              </a:rPr>
              <a:t>The C library provides functions for reading and writing to or from data streams. A stream is an abstract representation of any external source or destination for data, so </a:t>
            </a:r>
            <a:r>
              <a:rPr lang="en-IN" sz="2000" u="sng" dirty="0" smtClean="0">
                <a:latin typeface="Arial" pitchFamily="34" charset="0"/>
                <a:cs typeface="Arial" pitchFamily="34" charset="0"/>
              </a:rPr>
              <a:t>the keyboard, the command line on your display, and files on a disk are all examples of things you can work with as streams. </a:t>
            </a:r>
            <a:r>
              <a:rPr lang="en-IN" sz="2000" b="1" u="sng" dirty="0" smtClean="0">
                <a:latin typeface="Arial" pitchFamily="34" charset="0"/>
                <a:cs typeface="Arial" pitchFamily="34" charset="0"/>
              </a:rPr>
              <a:t>You use the same input/output functions for reading and writing any external device that is mapped to a stream</a:t>
            </a:r>
            <a:r>
              <a:rPr lang="en-IN" sz="2000" dirty="0" smtClean="0">
                <a:latin typeface="Arial" pitchFamily="34" charset="0"/>
                <a:cs typeface="Arial" pitchFamily="34" charset="0"/>
              </a:rPr>
              <a:t>.</a:t>
            </a:r>
          </a:p>
          <a:p>
            <a:endParaRPr lang="en-IN" sz="2000" dirty="0" smtClean="0">
              <a:latin typeface="Arial" pitchFamily="34" charset="0"/>
              <a:cs typeface="Arial" pitchFamily="34" charset="0"/>
            </a:endParaRPr>
          </a:p>
          <a:p>
            <a:r>
              <a:rPr lang="en-IN" sz="2000" dirty="0" smtClean="0">
                <a:latin typeface="Arial" pitchFamily="34" charset="0"/>
                <a:cs typeface="Arial" pitchFamily="34" charset="0"/>
              </a:rPr>
              <a:t>There are two ways of writing data to a stream that represents a file. First, you can write a file as a </a:t>
            </a:r>
            <a:r>
              <a:rPr lang="en-IN" sz="2000" i="1" dirty="0" smtClean="0">
                <a:latin typeface="Arial" pitchFamily="34" charset="0"/>
                <a:cs typeface="Arial" pitchFamily="34" charset="0"/>
              </a:rPr>
              <a:t>text file, in </a:t>
            </a:r>
            <a:r>
              <a:rPr lang="en-IN" sz="2000" dirty="0" smtClean="0">
                <a:latin typeface="Arial" pitchFamily="34" charset="0"/>
                <a:cs typeface="Arial" pitchFamily="34" charset="0"/>
              </a:rPr>
              <a:t>which case data is written as </a:t>
            </a:r>
            <a:r>
              <a:rPr lang="en-IN" sz="2000" u="sng" dirty="0" smtClean="0">
                <a:latin typeface="Arial" pitchFamily="34" charset="0"/>
                <a:cs typeface="Arial" pitchFamily="34" charset="0"/>
              </a:rPr>
              <a:t>a sequence of characters organized as lines, where each line is terminated by a newline character</a:t>
            </a:r>
            <a:r>
              <a:rPr lang="en-IN" sz="2000" dirty="0" smtClean="0">
                <a:latin typeface="Arial" pitchFamily="34" charset="0"/>
                <a:cs typeface="Arial" pitchFamily="34" charset="0"/>
              </a:rPr>
              <a:t>. Obviously, binary data such as values of type </a:t>
            </a:r>
            <a:r>
              <a:rPr lang="en-IN" sz="2000" dirty="0" err="1" smtClean="0">
                <a:latin typeface="Arial" pitchFamily="34" charset="0"/>
                <a:cs typeface="Arial" pitchFamily="34" charset="0"/>
              </a:rPr>
              <a:t>int</a:t>
            </a:r>
            <a:r>
              <a:rPr lang="en-IN" sz="2000" dirty="0" smtClean="0">
                <a:latin typeface="Arial" pitchFamily="34" charset="0"/>
                <a:cs typeface="Arial" pitchFamily="34" charset="0"/>
              </a:rPr>
              <a:t> or type double have to be converted to characters to allow them to be written to a text file.</a:t>
            </a:r>
          </a:p>
          <a:p>
            <a:r>
              <a:rPr lang="en-IN" sz="2000" dirty="0" smtClean="0">
                <a:latin typeface="Arial" pitchFamily="34" charset="0"/>
                <a:cs typeface="Arial" pitchFamily="34" charset="0"/>
              </a:rPr>
              <a:t>Second, you can write a file as a </a:t>
            </a:r>
            <a:r>
              <a:rPr lang="en-IN" sz="2000" i="1" dirty="0" smtClean="0">
                <a:latin typeface="Arial" pitchFamily="34" charset="0"/>
                <a:cs typeface="Arial" pitchFamily="34" charset="0"/>
              </a:rPr>
              <a:t>binary file. Data written to a binary file are written as a series </a:t>
            </a:r>
            <a:r>
              <a:rPr lang="en-IN" sz="2000" dirty="0" smtClean="0">
                <a:latin typeface="Arial" pitchFamily="34" charset="0"/>
                <a:cs typeface="Arial" pitchFamily="34" charset="0"/>
              </a:rPr>
              <a:t>of bytes exactly as they appear in memory, so a value of type double, for example, would be written as the 8 bytes that appear in memory.</a:t>
            </a:r>
            <a:endParaRPr lang="en-US" sz="2000" b="1" u="sng" dirty="0" smtClean="0">
              <a:latin typeface="Arial" pitchFamily="34" charset="0"/>
              <a:cs typeface="Arial" pitchFamily="34" charset="0"/>
            </a:endParaRPr>
          </a:p>
        </p:txBody>
      </p:sp>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27-03-2020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8" name="Picture 2" descr="PES University"/>
          <p:cNvPicPr>
            <a:picLocks noChangeAspect="1" noChangeArrowheads="1"/>
          </p:cNvPicPr>
          <p:nvPr/>
        </p:nvPicPr>
        <p:blipFill>
          <a:blip r:embed="rId2"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 calcmode="lin" valueType="num">
                                      <p:cBhvr additive="base">
                                        <p:cTn id="25"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838200"/>
            <a:ext cx="8010580" cy="5324535"/>
          </a:xfrm>
          <a:prstGeom prst="rect">
            <a:avLst/>
          </a:prstGeom>
          <a:noFill/>
        </p:spPr>
        <p:txBody>
          <a:bodyPr wrap="square" rtlCol="0">
            <a:spAutoFit/>
          </a:bodyPr>
          <a:lstStyle/>
          <a:p>
            <a:r>
              <a:rPr lang="en-IN" sz="2000" dirty="0" smtClean="0">
                <a:latin typeface="Arial" pitchFamily="34" charset="0"/>
                <a:cs typeface="Arial" pitchFamily="34" charset="0"/>
              </a:rPr>
              <a:t>Of course, you can write any data you like to a file, but</a:t>
            </a:r>
            <a:r>
              <a:rPr lang="en-IN" sz="2000" u="sng" dirty="0" smtClean="0">
                <a:latin typeface="Arial" pitchFamily="34" charset="0"/>
                <a:cs typeface="Arial" pitchFamily="34" charset="0"/>
              </a:rPr>
              <a:t> once a file has been written, it just consists of a series of bytes</a:t>
            </a:r>
            <a:r>
              <a:rPr lang="en-IN" sz="2000" dirty="0" smtClean="0">
                <a:latin typeface="Arial" pitchFamily="34" charset="0"/>
                <a:cs typeface="Arial" pitchFamily="34" charset="0"/>
              </a:rPr>
              <a:t>. </a:t>
            </a:r>
          </a:p>
          <a:p>
            <a:r>
              <a:rPr lang="en-IN" sz="2000" dirty="0" smtClean="0">
                <a:latin typeface="Arial" pitchFamily="34" charset="0"/>
                <a:cs typeface="Arial" pitchFamily="34" charset="0"/>
              </a:rPr>
              <a:t>Regardless of whether you write a file as a binary file or as a text file, it ultimately ends up as just a series of bytes. </a:t>
            </a:r>
          </a:p>
          <a:p>
            <a:endParaRPr lang="en-IN" sz="2000" dirty="0" smtClean="0">
              <a:latin typeface="Arial" pitchFamily="34" charset="0"/>
              <a:cs typeface="Arial" pitchFamily="34" charset="0"/>
            </a:endParaRPr>
          </a:p>
          <a:p>
            <a:r>
              <a:rPr lang="en-IN" sz="2000" u="sng" dirty="0" smtClean="0">
                <a:latin typeface="Arial" pitchFamily="34" charset="0"/>
                <a:cs typeface="Arial" pitchFamily="34" charset="0"/>
              </a:rPr>
              <a:t>This means that the program must know what sort of data the file represents to read it correctly.</a:t>
            </a:r>
            <a:r>
              <a:rPr lang="en-IN" sz="2000" dirty="0" smtClean="0">
                <a:latin typeface="Arial" pitchFamily="34" charset="0"/>
                <a:cs typeface="Arial" pitchFamily="34" charset="0"/>
              </a:rPr>
              <a:t> </a:t>
            </a:r>
          </a:p>
          <a:p>
            <a:endParaRPr lang="en-IN" sz="2000" dirty="0" smtClean="0">
              <a:latin typeface="Arial" pitchFamily="34" charset="0"/>
              <a:cs typeface="Arial" pitchFamily="34" charset="0"/>
            </a:endParaRPr>
          </a:p>
          <a:p>
            <a:r>
              <a:rPr lang="en-IN" sz="2000" dirty="0" smtClean="0">
                <a:latin typeface="Arial" pitchFamily="34" charset="0"/>
                <a:cs typeface="Arial" pitchFamily="34" charset="0"/>
              </a:rPr>
              <a:t>What a series of bytes represents is dependent upon how you interpret it. A sequence of 12 bytes in a binary file could be 12 characters, 12 8-bit signed integers, 12 8-bit unsigned integers, 6 16-bit signed integers, a 32-bit integer followed by an 8-byte floating-point value, and so on. </a:t>
            </a:r>
          </a:p>
          <a:p>
            <a:endParaRPr lang="en-IN" sz="2000" dirty="0" smtClean="0">
              <a:latin typeface="Arial" pitchFamily="34" charset="0"/>
              <a:cs typeface="Arial" pitchFamily="34" charset="0"/>
            </a:endParaRPr>
          </a:p>
          <a:p>
            <a:r>
              <a:rPr lang="en-IN" sz="2000" dirty="0" smtClean="0">
                <a:latin typeface="Arial" pitchFamily="34" charset="0"/>
                <a:cs typeface="Arial" pitchFamily="34" charset="0"/>
              </a:rPr>
              <a:t>All of these will be more or less valid interpretations of the data, so it’s important that a program that is reading a file has the correct assumptions about what was written.</a:t>
            </a:r>
            <a:endParaRPr lang="en-US" sz="2000" b="1" u="sng" dirty="0" smtClean="0">
              <a:latin typeface="Arial" pitchFamily="34" charset="0"/>
              <a:cs typeface="Arial" pitchFamily="34" charset="0"/>
            </a:endParaRPr>
          </a:p>
        </p:txBody>
      </p:sp>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27-03-2020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8" name="Picture 2" descr="PES University"/>
          <p:cNvPicPr>
            <a:picLocks noChangeAspect="1" noChangeArrowheads="1"/>
          </p:cNvPicPr>
          <p:nvPr/>
        </p:nvPicPr>
        <p:blipFill>
          <a:blip r:embed="rId2"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5" end="5"/>
                                            </p:txEl>
                                          </p:spTgt>
                                        </p:tgtEl>
                                        <p:attrNameLst>
                                          <p:attrName>style.visibility</p:attrName>
                                        </p:attrNameLst>
                                      </p:cBhvr>
                                      <p:to>
                                        <p:strVal val="visible"/>
                                      </p:to>
                                    </p:set>
                                    <p:anim calcmode="lin" valueType="num">
                                      <p:cBhvr additive="base">
                                        <p:cTn id="25"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anim calcmode="lin" valueType="num">
                                      <p:cBhvr additive="base">
                                        <p:cTn id="31"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838200"/>
            <a:ext cx="8010580" cy="4708981"/>
          </a:xfrm>
          <a:prstGeom prst="rect">
            <a:avLst/>
          </a:prstGeom>
          <a:noFill/>
        </p:spPr>
        <p:txBody>
          <a:bodyPr wrap="square" rtlCol="0">
            <a:spAutoFit/>
          </a:bodyPr>
          <a:lstStyle/>
          <a:p>
            <a:r>
              <a:rPr lang="en-IN" sz="2000" b="1" u="sng" dirty="0" smtClean="0">
                <a:latin typeface="Arial" pitchFamily="34" charset="0"/>
                <a:cs typeface="Arial" pitchFamily="34" charset="0"/>
              </a:rPr>
              <a:t>Accessing Files</a:t>
            </a:r>
          </a:p>
          <a:p>
            <a:r>
              <a:rPr lang="en-IN" sz="2000" dirty="0" smtClean="0">
                <a:latin typeface="Arial" pitchFamily="34" charset="0"/>
                <a:cs typeface="Arial" pitchFamily="34" charset="0"/>
              </a:rPr>
              <a:t>The files that are resident on your disk drive each have a </a:t>
            </a:r>
            <a:r>
              <a:rPr lang="en-IN" sz="2000" b="1" dirty="0" smtClean="0">
                <a:latin typeface="Arial" pitchFamily="34" charset="0"/>
                <a:cs typeface="Arial" pitchFamily="34" charset="0"/>
              </a:rPr>
              <a:t>name</a:t>
            </a:r>
            <a:r>
              <a:rPr lang="en-IN" sz="2000" dirty="0" smtClean="0">
                <a:latin typeface="Arial" pitchFamily="34" charset="0"/>
                <a:cs typeface="Arial" pitchFamily="34" charset="0"/>
              </a:rPr>
              <a:t>, and the rules for naming files are determined by your operating system. </a:t>
            </a:r>
          </a:p>
          <a:p>
            <a:endParaRPr lang="en-IN" sz="2000" dirty="0" smtClean="0">
              <a:latin typeface="Arial" pitchFamily="34" charset="0"/>
              <a:cs typeface="Arial" pitchFamily="34" charset="0"/>
            </a:endParaRPr>
          </a:p>
          <a:p>
            <a:r>
              <a:rPr lang="en-IN" sz="2000" dirty="0" smtClean="0">
                <a:latin typeface="Arial" pitchFamily="34" charset="0"/>
                <a:cs typeface="Arial" pitchFamily="34" charset="0"/>
              </a:rPr>
              <a:t>It would not be particularly convenient if a program that processes a file would only work with a specific file with a particular name. If it did, you would need to produce a different program for each file you might want to process. For this reason your program references a file through a </a:t>
            </a:r>
            <a:r>
              <a:rPr lang="en-IN" sz="2000" i="1" dirty="0" smtClean="0">
                <a:latin typeface="Arial" pitchFamily="34" charset="0"/>
                <a:cs typeface="Arial" pitchFamily="34" charset="0"/>
              </a:rPr>
              <a:t>file pointer or more accurately a stream pointer. </a:t>
            </a:r>
          </a:p>
          <a:p>
            <a:endParaRPr lang="en-IN" sz="2000" i="1" dirty="0" smtClean="0">
              <a:latin typeface="Arial" pitchFamily="34" charset="0"/>
              <a:cs typeface="Arial" pitchFamily="34" charset="0"/>
            </a:endParaRPr>
          </a:p>
          <a:p>
            <a:r>
              <a:rPr lang="en-IN" sz="2000" i="1" dirty="0" smtClean="0">
                <a:latin typeface="Arial" pitchFamily="34" charset="0"/>
                <a:cs typeface="Arial" pitchFamily="34" charset="0"/>
              </a:rPr>
              <a:t>You associate a stream pointer with a </a:t>
            </a:r>
            <a:r>
              <a:rPr lang="en-IN" sz="2000" dirty="0" smtClean="0">
                <a:latin typeface="Arial" pitchFamily="34" charset="0"/>
                <a:cs typeface="Arial" pitchFamily="34" charset="0"/>
              </a:rPr>
              <a:t>particular file programmatically when the program is run. A program can associate a given stream pointer with different files on different occasions, so the same program can work with a different file each time it executes. A file pointer points to a </a:t>
            </a:r>
            <a:r>
              <a:rPr lang="en-IN" sz="2000" dirty="0" err="1" smtClean="0">
                <a:latin typeface="Arial" pitchFamily="34" charset="0"/>
                <a:cs typeface="Arial" pitchFamily="34" charset="0"/>
              </a:rPr>
              <a:t>struct</a:t>
            </a:r>
            <a:r>
              <a:rPr lang="en-IN" sz="2000" dirty="0" smtClean="0">
                <a:latin typeface="Arial" pitchFamily="34" charset="0"/>
                <a:cs typeface="Arial" pitchFamily="34" charset="0"/>
              </a:rPr>
              <a:t> of type FILE that represents a stream.</a:t>
            </a:r>
            <a:endParaRPr lang="en-IN" sz="2000" dirty="0" smtClean="0"/>
          </a:p>
        </p:txBody>
      </p:sp>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27-03-2020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8" name="Picture 2" descr="PES University"/>
          <p:cNvPicPr>
            <a:picLocks noChangeAspect="1" noChangeArrowheads="1"/>
          </p:cNvPicPr>
          <p:nvPr/>
        </p:nvPicPr>
        <p:blipFill>
          <a:blip r:embed="rId2"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5" end="5"/>
                                            </p:txEl>
                                          </p:spTgt>
                                        </p:tgtEl>
                                        <p:attrNameLst>
                                          <p:attrName>style.visibility</p:attrName>
                                        </p:attrNameLst>
                                      </p:cBhvr>
                                      <p:to>
                                        <p:strVal val="visible"/>
                                      </p:to>
                                    </p:set>
                                    <p:anim calcmode="lin" valueType="num">
                                      <p:cBhvr additive="base">
                                        <p:cTn id="25"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838200"/>
            <a:ext cx="8010580" cy="3170099"/>
          </a:xfrm>
          <a:prstGeom prst="rect">
            <a:avLst/>
          </a:prstGeom>
          <a:noFill/>
        </p:spPr>
        <p:txBody>
          <a:bodyPr wrap="square" rtlCol="0">
            <a:spAutoFit/>
          </a:bodyPr>
          <a:lstStyle/>
          <a:p>
            <a:r>
              <a:rPr lang="en-IN" sz="2000" dirty="0" smtClean="0">
                <a:latin typeface="Arial" pitchFamily="34" charset="0"/>
                <a:cs typeface="Arial" pitchFamily="34" charset="0"/>
              </a:rPr>
              <a:t>The FILE structure to which a file pointer points contains information about the file. This will be such things as whether </a:t>
            </a:r>
            <a:r>
              <a:rPr lang="en-IN" sz="2000" u="sng" dirty="0" smtClean="0">
                <a:latin typeface="Arial" pitchFamily="34" charset="0"/>
                <a:cs typeface="Arial" pitchFamily="34" charset="0"/>
              </a:rPr>
              <a:t>you want to read or write or update the file, the address of the buffer in memory to be used for data, and a pointer to the current position in the file for the next operation</a:t>
            </a:r>
            <a:r>
              <a:rPr lang="en-IN" sz="2000" dirty="0" smtClean="0">
                <a:latin typeface="Arial" pitchFamily="34" charset="0"/>
                <a:cs typeface="Arial" pitchFamily="34" charset="0"/>
              </a:rPr>
              <a:t>. </a:t>
            </a:r>
          </a:p>
          <a:p>
            <a:endParaRPr lang="en-IN" sz="2000" dirty="0" smtClean="0">
              <a:latin typeface="Arial" pitchFamily="34" charset="0"/>
              <a:cs typeface="Arial" pitchFamily="34" charset="0"/>
            </a:endParaRPr>
          </a:p>
          <a:p>
            <a:r>
              <a:rPr lang="en-IN" sz="2000" dirty="0" smtClean="0">
                <a:latin typeface="Arial" pitchFamily="34" charset="0"/>
                <a:cs typeface="Arial" pitchFamily="34" charset="0"/>
              </a:rPr>
              <a:t>You don’t need to worry about the contents of this structure in practice. It’s all taken care of by the input/output functions. However, if you really want to know all the gory details of the FILE structure, you will find them in the code for the </a:t>
            </a:r>
            <a:r>
              <a:rPr lang="en-IN" sz="2000" dirty="0" err="1" smtClean="0">
                <a:latin typeface="Arial" pitchFamily="34" charset="0"/>
                <a:cs typeface="Arial" pitchFamily="34" charset="0"/>
              </a:rPr>
              <a:t>stdio.h</a:t>
            </a:r>
            <a:r>
              <a:rPr lang="en-IN" sz="2000" dirty="0" smtClean="0">
                <a:latin typeface="Arial" pitchFamily="34" charset="0"/>
                <a:cs typeface="Arial" pitchFamily="34" charset="0"/>
              </a:rPr>
              <a:t> library header file</a:t>
            </a:r>
            <a:r>
              <a:rPr lang="en-IN" sz="2000" dirty="0" smtClean="0"/>
              <a:t>.</a:t>
            </a:r>
            <a:endParaRPr lang="en-US" sz="2000" b="1" u="sng" dirty="0" smtClean="0">
              <a:latin typeface="Arial" pitchFamily="34" charset="0"/>
              <a:cs typeface="Arial" pitchFamily="34" charset="0"/>
            </a:endParaRPr>
          </a:p>
        </p:txBody>
      </p:sp>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27-03-2020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8" name="Picture 2" descr="PES University"/>
          <p:cNvPicPr>
            <a:picLocks noChangeAspect="1" noChangeArrowheads="1"/>
          </p:cNvPicPr>
          <p:nvPr/>
        </p:nvPicPr>
        <p:blipFill>
          <a:blip r:embed="rId2"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 calcmode="lin" valueType="num">
                                      <p:cBhvr additive="base">
                                        <p:cTn id="13"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12741</TotalTime>
  <Words>4107</Words>
  <Application>Microsoft Office PowerPoint</Application>
  <PresentationFormat>On-screen Show (4:3)</PresentationFormat>
  <Paragraphs>296</Paragraphs>
  <Slides>36</Slides>
  <Notes>0</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vector>
  </TitlesOfParts>
  <Company>MYOWN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MSANAND</dc:creator>
  <cp:lastModifiedBy>Anand</cp:lastModifiedBy>
  <cp:revision>1103</cp:revision>
  <dcterms:created xsi:type="dcterms:W3CDTF">2018-08-31T06:24:12Z</dcterms:created>
  <dcterms:modified xsi:type="dcterms:W3CDTF">2020-03-27T09:22:12Z</dcterms:modified>
</cp:coreProperties>
</file>