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0925-BFCF-4526-98D5-E5F11A02E7E1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D22E4-81F7-4E0C-AA9E-A4F5D0D2A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281E-E173-4809-A5B9-06A2094DFFD2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5AB-0A0F-41B0-A9C4-630064765514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E34-65AB-49ED-9944-3082965B45DB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631-89A0-4923-A6C8-8A70092A30F6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1AB3-9FBF-4293-950E-300965133DBE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2A3E-4A04-4893-A4B1-F9F5FDAE1F0B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5062-965E-4140-A957-0725B492B47C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451-2DBF-4459-A526-CA1138406DCF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3C4F-2C3C-4262-B791-869D848EDD22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18F-13F8-4212-965F-9E9D48A5FC47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679-DFFA-442E-91BE-90CB404CE257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2743-78AD-41CE-BAEA-8D7D24037AEC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Unit :IV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12D7-29DC-4A54-AE60-A732D65CBF4F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Ordered Linear Search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 Searches an ordered array of integers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lsearch(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data[],</a:t>
            </a: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 input: array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  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size,  </a:t>
            </a: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 input: array size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  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value  </a:t>
            </a: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 input: value to find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  ) {      </a:t>
            </a: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 output: index if found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		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for</a:t>
            </a:r>
            <a:r>
              <a:rPr lang="en-US" sz="2400" b="1">
                <a:latin typeface="Courier New" pitchFamily="49" charset="0"/>
              </a:rPr>
              <a:t>(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index=0; index&lt;size; index++){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			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if</a:t>
            </a:r>
            <a:r>
              <a:rPr lang="en-US" sz="2400" b="1">
                <a:latin typeface="Courier New" pitchFamily="49" charset="0"/>
              </a:rPr>
              <a:t>(data[index] &gt; value)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				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400" b="1">
                <a:latin typeface="Courier New" pitchFamily="49" charset="0"/>
              </a:rPr>
              <a:t>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			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else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if</a:t>
            </a:r>
            <a:r>
              <a:rPr lang="en-US" sz="2400" b="1">
                <a:latin typeface="Courier New" pitchFamily="49" charset="0"/>
              </a:rPr>
              <a:t>(data[index] == value)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				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400" b="1">
                <a:latin typeface="Courier New" pitchFamily="49" charset="0"/>
              </a:rPr>
              <a:t> index;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		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400" b="1">
                <a:latin typeface="Courier New" pitchFamily="49" charset="0"/>
              </a:rPr>
              <a:t>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D001-90E3-47D5-A82E-81BAF0B11730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 dirty="0" smtClean="0"/>
              <a:t>ordered </a:t>
            </a:r>
            <a:r>
              <a:rPr lang="en-US" dirty="0"/>
              <a:t>Linear Search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A2C1FE"/>
                </a:solidFill>
                <a:latin typeface="Courier New" pitchFamily="49" charset="0"/>
              </a:rPr>
              <a:t>#include </a:t>
            </a:r>
            <a:r>
              <a:rPr lang="en-US" sz="2400" b="1" dirty="0" smtClean="0">
                <a:latin typeface="Courier New" pitchFamily="49" charset="0"/>
              </a:rPr>
              <a:t>&lt;</a:t>
            </a:r>
            <a:r>
              <a:rPr lang="en-US" sz="2400" b="1" dirty="0" err="1" smtClean="0">
                <a:latin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</a:rPr>
              <a:t>&gt;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A2C1FE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array_size</a:t>
            </a:r>
            <a:r>
              <a:rPr lang="en-US" sz="2400" b="1" dirty="0">
                <a:latin typeface="Courier New" pitchFamily="49" charset="0"/>
              </a:rPr>
              <a:t> = 8;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list[</a:t>
            </a:r>
            <a:r>
              <a:rPr lang="en-US" sz="2400" b="1" dirty="0" err="1" smtClean="0">
                <a:latin typeface="Courier New" pitchFamily="49" charset="0"/>
              </a:rPr>
              <a:t>array_size</a:t>
            </a:r>
            <a:r>
              <a:rPr lang="en-US" sz="2400" b="1" dirty="0" smtClean="0">
                <a:latin typeface="Courier New" pitchFamily="49" charset="0"/>
              </a:rPr>
              <a:t>]={1,2,3,5,7,10,14,17};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search_value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</a:rPr>
              <a:t>( </a:t>
            </a:r>
            <a:r>
              <a:rPr lang="en-US" sz="2400" b="1" dirty="0">
                <a:latin typeface="Courier New" pitchFamily="49" charset="0"/>
              </a:rPr>
              <a:t>"Enter search value: </a:t>
            </a:r>
            <a:r>
              <a:rPr lang="en-US" sz="2400" b="1" dirty="0" smtClean="0">
                <a:latin typeface="Courier New" pitchFamily="49" charset="0"/>
              </a:rPr>
              <a:t>“);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scanf</a:t>
            </a:r>
            <a:r>
              <a:rPr lang="en-US" sz="2400" b="1" dirty="0" smtClean="0">
                <a:latin typeface="Courier New" pitchFamily="49" charset="0"/>
              </a:rPr>
              <a:t>(%</a:t>
            </a:r>
            <a:r>
              <a:rPr lang="en-US" sz="2400" b="1" dirty="0" err="1" smtClean="0">
                <a:latin typeface="Courier New" pitchFamily="49" charset="0"/>
              </a:rPr>
              <a:t>d,&amp;search_value</a:t>
            </a:r>
            <a:r>
              <a:rPr lang="en-US" sz="2400" b="1" dirty="0" smtClean="0">
                <a:latin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	x=</a:t>
            </a:r>
            <a:r>
              <a:rPr lang="en-US" sz="2400" b="1" dirty="0" err="1" smtClean="0">
                <a:latin typeface="Courier New" pitchFamily="49" charset="0"/>
              </a:rPr>
              <a:t>lsearch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list,array_size,search_value</a:t>
            </a:r>
            <a:r>
              <a:rPr lang="en-US" sz="24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</a:rPr>
              <a:t>x);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400" b="1" dirty="0">
                <a:latin typeface="Courier New" pitchFamily="49" charset="0"/>
              </a:rPr>
              <a:t>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AEBC-4903-4383-912B-25AEF4DDB55A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smtClean="0"/>
              <a:t>for the pattern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for the pattern </a:t>
            </a:r>
            <a:r>
              <a:rPr lang="en-US" dirty="0" smtClean="0"/>
              <a:t>of letters in a set of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631-89A0-4923-A6C8-8A70092A30F6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631-89A0-4923-A6C8-8A70092A30F6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899"/>
            <a:ext cx="8077200" cy="592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631-89A0-4923-A6C8-8A70092A30F6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631-89A0-4923-A6C8-8A70092A30F6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12" y="990600"/>
            <a:ext cx="879528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24200"/>
            <a:ext cx="7732713" cy="32035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457200" y="1676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</a:pPr>
            <a:r>
              <a:rPr lang="en-US" sz="2800" b="0"/>
              <a:t>The process used to find the location of a target among a list of objects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Searching an array finds the index of first element in an array containing that value</a:t>
            </a:r>
          </a:p>
        </p:txBody>
      </p:sp>
      <p:sp>
        <p:nvSpPr>
          <p:cNvPr id="42599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</a:t>
            </a:r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838200" y="4648200"/>
            <a:ext cx="7620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6997-B07A-4D46-96D2-B3D21F9E9B34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PESU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012" name="Picture 20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839200" cy="624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27013" name="WordArt 2053"/>
          <p:cNvSpPr>
            <a:spLocks noChangeArrowheads="1" noChangeShapeType="1" noTextEdit="1"/>
          </p:cNvSpPr>
          <p:nvPr/>
        </p:nvSpPr>
        <p:spPr bwMode="auto">
          <a:xfrm>
            <a:off x="6858000" y="0"/>
            <a:ext cx="2076450" cy="1066800"/>
          </a:xfrm>
          <a:prstGeom prst="rect">
            <a:avLst/>
          </a:prstGeom>
        </p:spPr>
        <p:txBody>
          <a:bodyPr wrap="none" fromWordArt="1">
            <a:prstTxWarp prst="textArchDownPour">
              <a:avLst>
                <a:gd name="adj1" fmla="val 0"/>
                <a:gd name="adj2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successful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E073-8E38-4BD1-BF4C-4352E6A42516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28037" name="Line 5"/>
          <p:cNvSpPr>
            <a:spLocks noChangeShapeType="1"/>
          </p:cNvSpPr>
          <p:nvPr/>
        </p:nvSpPr>
        <p:spPr bwMode="auto">
          <a:xfrm>
            <a:off x="1066800" y="1752600"/>
            <a:ext cx="7543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038" name="WordArt 6"/>
          <p:cNvSpPr>
            <a:spLocks noChangeArrowheads="1" noChangeShapeType="1" noTextEdit="1"/>
          </p:cNvSpPr>
          <p:nvPr/>
        </p:nvSpPr>
        <p:spPr bwMode="auto">
          <a:xfrm>
            <a:off x="6858000" y="381000"/>
            <a:ext cx="2076450" cy="1371600"/>
          </a:xfrm>
          <a:prstGeom prst="rect">
            <a:avLst/>
          </a:prstGeom>
        </p:spPr>
        <p:txBody>
          <a:bodyPr wrap="none" fromWordArt="1">
            <a:prstTxWarp prst="textArchUpPour">
              <a:avLst>
                <a:gd name="adj1" fmla="val 10800000"/>
                <a:gd name="adj2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unsuccessful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A2F7-5B44-4832-977E-D1A65D4FAB4A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Unordered Linear Search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Search an unordered array of integers for a value and return its index if the value is found. Otherwise, return -1.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accent2"/>
                </a:solidFill>
              </a:rPr>
              <a:t>                              A[0]   A[1]   A[2]     A[3] A[4] A[5] A[6] A[7]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Algorithm: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Start with the first array element (index 0)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while</a:t>
            </a:r>
            <a:r>
              <a:rPr lang="en-US" sz="2000" b="1">
                <a:latin typeface="Courier New" pitchFamily="49" charset="0"/>
              </a:rPr>
              <a:t>(more elements in array){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		</a:t>
            </a: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</a:rPr>
              <a:t> value found at current index, </a:t>
            </a: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</a:rPr>
              <a:t> index;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		Try next element (increment index);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Value not found, </a:t>
            </a: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</a:rPr>
              <a:t>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b="1">
              <a:latin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86000" y="3352800"/>
            <a:ext cx="4464050" cy="557213"/>
            <a:chOff x="1440" y="1968"/>
            <a:chExt cx="2812" cy="351"/>
          </a:xfrm>
        </p:grpSpPr>
        <p:sp>
          <p:nvSpPr>
            <p:cNvPr id="382984" name="Text Box 8"/>
            <p:cNvSpPr txBox="1">
              <a:spLocks noChangeArrowheads="1"/>
            </p:cNvSpPr>
            <p:nvPr/>
          </p:nvSpPr>
          <p:spPr bwMode="auto">
            <a:xfrm>
              <a:off x="1440" y="1968"/>
              <a:ext cx="2812" cy="3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latin typeface="Times New Roman" pitchFamily="18" charset="0"/>
                </a:rPr>
                <a:t> 14    2    10    5    1   3  17  2</a:t>
              </a:r>
            </a:p>
          </p:txBody>
        </p:sp>
        <p:sp>
          <p:nvSpPr>
            <p:cNvPr id="382985" name="Line 9"/>
            <p:cNvSpPr>
              <a:spLocks noChangeShapeType="1"/>
            </p:cNvSpPr>
            <p:nvPr/>
          </p:nvSpPr>
          <p:spPr bwMode="auto">
            <a:xfrm>
              <a:off x="187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86" name="Line 10"/>
            <p:cNvSpPr>
              <a:spLocks noChangeShapeType="1"/>
            </p:cNvSpPr>
            <p:nvPr/>
          </p:nvSpPr>
          <p:spPr bwMode="auto">
            <a:xfrm>
              <a:off x="2208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39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88" name="Line 12"/>
            <p:cNvSpPr>
              <a:spLocks noChangeShapeType="1"/>
            </p:cNvSpPr>
            <p:nvPr/>
          </p:nvSpPr>
          <p:spPr bwMode="auto">
            <a:xfrm>
              <a:off x="2688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024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>
              <a:off x="331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91" name="Line 15"/>
            <p:cNvSpPr>
              <a:spLocks noChangeShapeType="1"/>
            </p:cNvSpPr>
            <p:nvPr/>
          </p:nvSpPr>
          <p:spPr bwMode="auto">
            <a:xfrm>
              <a:off x="360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F79-F14B-4316-810C-6E33948390AE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Unordered Linear Search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 Searches an unordered array of integers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search(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data[],  </a:t>
            </a: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//input: array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 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size,    </a:t>
            </a: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//input: array size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 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value){  </a:t>
            </a: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//input: search value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    // output: if found, return index;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//         otherwise,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return –1.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for</a:t>
            </a:r>
            <a:r>
              <a:rPr lang="en-US" sz="2400" b="1">
                <a:latin typeface="Courier New" pitchFamily="49" charset="0"/>
              </a:rPr>
              <a:t>(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>
                <a:latin typeface="Courier New" pitchFamily="49" charset="0"/>
              </a:rPr>
              <a:t> index = 0; index &lt; size; index++){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    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if</a:t>
            </a:r>
            <a:r>
              <a:rPr lang="en-US" sz="2400" b="1">
                <a:latin typeface="Courier New" pitchFamily="49" charset="0"/>
              </a:rPr>
              <a:t>(data[index] == value)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  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400" b="1">
                <a:latin typeface="Courier New" pitchFamily="49" charset="0"/>
              </a:rPr>
              <a:t> index;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	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400" b="1">
                <a:latin typeface="Courier New" pitchFamily="49" charset="0"/>
              </a:rPr>
              <a:t>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7E7-F0B7-4F39-BB09-9A20D775A75A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Unordered Linear Search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A2C1FE"/>
                </a:solidFill>
                <a:latin typeface="Courier New" pitchFamily="49" charset="0"/>
              </a:rPr>
              <a:t>#include </a:t>
            </a:r>
            <a:r>
              <a:rPr lang="en-US" sz="2400" b="1" dirty="0" smtClean="0">
                <a:latin typeface="Courier New" pitchFamily="49" charset="0"/>
              </a:rPr>
              <a:t>&lt;</a:t>
            </a:r>
            <a:r>
              <a:rPr lang="en-US" sz="2400" b="1" dirty="0" err="1" smtClean="0">
                <a:latin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</a:rPr>
              <a:t>&gt;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A2C1FE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array_size</a:t>
            </a:r>
            <a:r>
              <a:rPr lang="en-US" sz="2400" b="1" dirty="0">
                <a:latin typeface="Courier New" pitchFamily="49" charset="0"/>
              </a:rPr>
              <a:t> = 8;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list[</a:t>
            </a:r>
            <a:r>
              <a:rPr lang="en-US" sz="2400" b="1" dirty="0" err="1">
                <a:latin typeface="Courier New" pitchFamily="49" charset="0"/>
              </a:rPr>
              <a:t>array_size</a:t>
            </a:r>
            <a:r>
              <a:rPr lang="en-US" sz="2400" b="1" dirty="0">
                <a:latin typeface="Courier New" pitchFamily="49" charset="0"/>
              </a:rPr>
              <a:t>]={14,2,10,5,1,3,17,2};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search_value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</a:rPr>
              <a:t>( </a:t>
            </a:r>
            <a:r>
              <a:rPr lang="en-US" sz="2400" b="1" dirty="0">
                <a:latin typeface="Courier New" pitchFamily="49" charset="0"/>
              </a:rPr>
              <a:t>"Enter search value: </a:t>
            </a:r>
            <a:r>
              <a:rPr lang="en-US" sz="2400" b="1" dirty="0" smtClean="0">
                <a:latin typeface="Courier New" pitchFamily="49" charset="0"/>
              </a:rPr>
              <a:t>“);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scanf</a:t>
            </a:r>
            <a:r>
              <a:rPr lang="en-US" sz="2400" b="1" dirty="0" smtClean="0">
                <a:latin typeface="Courier New" pitchFamily="49" charset="0"/>
              </a:rPr>
              <a:t>(%</a:t>
            </a:r>
            <a:r>
              <a:rPr lang="en-US" sz="2400" b="1" dirty="0" err="1" smtClean="0">
                <a:latin typeface="Courier New" pitchFamily="49" charset="0"/>
              </a:rPr>
              <a:t>d,&amp;search_value</a:t>
            </a:r>
            <a:r>
              <a:rPr lang="en-US" sz="2400" b="1" dirty="0" smtClean="0">
                <a:latin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	x=search(</a:t>
            </a:r>
            <a:r>
              <a:rPr lang="en-US" sz="2400" b="1" dirty="0" err="1" smtClean="0">
                <a:latin typeface="Courier New" pitchFamily="49" charset="0"/>
              </a:rPr>
              <a:t>list,array_size,search_value</a:t>
            </a:r>
            <a:r>
              <a:rPr lang="en-US" sz="24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</a:rPr>
              <a:t>x);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400" b="1" dirty="0">
                <a:latin typeface="Courier New" pitchFamily="49" charset="0"/>
              </a:rPr>
              <a:t>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AEBC-4903-4383-912B-25AEF4DDB55A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Ordered Linear Search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724400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/>
              <a:t>Search an ordered array of integers for a value and return its index if the value is found; Otherwise, return -1.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</a:t>
            </a:r>
            <a:r>
              <a:rPr lang="en-US" sz="2000">
                <a:solidFill>
                  <a:schemeClr val="accent2"/>
                </a:solidFill>
              </a:rPr>
              <a:t>A[0]  A[1]  A[2] A[3] A[4]  A[5] A[6] A[7]</a:t>
            </a:r>
          </a:p>
          <a:p>
            <a:endParaRPr lang="en-US">
              <a:solidFill>
                <a:schemeClr val="accent2"/>
              </a:solidFill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Linear search can stop immediately when it has passed the possible position of the search value.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05000" y="3581400"/>
            <a:ext cx="4311650" cy="557213"/>
            <a:chOff x="1104" y="2016"/>
            <a:chExt cx="2716" cy="351"/>
          </a:xfrm>
        </p:grpSpPr>
        <p:sp>
          <p:nvSpPr>
            <p:cNvPr id="388102" name="Text Box 6"/>
            <p:cNvSpPr txBox="1">
              <a:spLocks noChangeArrowheads="1"/>
            </p:cNvSpPr>
            <p:nvPr/>
          </p:nvSpPr>
          <p:spPr bwMode="auto">
            <a:xfrm>
              <a:off x="1104" y="2016"/>
              <a:ext cx="2716" cy="3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latin typeface="Times New Roman" pitchFamily="18" charset="0"/>
                </a:rPr>
                <a:t> 1    2    3    5    7   10  14  17</a:t>
              </a:r>
            </a:p>
          </p:txBody>
        </p:sp>
        <p:sp>
          <p:nvSpPr>
            <p:cNvPr id="388103" name="Line 7"/>
            <p:cNvSpPr>
              <a:spLocks noChangeShapeType="1"/>
            </p:cNvSpPr>
            <p:nvPr/>
          </p:nvSpPr>
          <p:spPr bwMode="auto">
            <a:xfrm>
              <a:off x="1402" y="20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4" name="Line 8"/>
            <p:cNvSpPr>
              <a:spLocks noChangeShapeType="1"/>
            </p:cNvSpPr>
            <p:nvPr/>
          </p:nvSpPr>
          <p:spPr bwMode="auto">
            <a:xfrm>
              <a:off x="1738" y="20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5" name="Line 9"/>
            <p:cNvSpPr>
              <a:spLocks noChangeShapeType="1"/>
            </p:cNvSpPr>
            <p:nvPr/>
          </p:nvSpPr>
          <p:spPr bwMode="auto">
            <a:xfrm>
              <a:off x="3466" y="20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6" name="Line 10"/>
            <p:cNvSpPr>
              <a:spLocks noChangeShapeType="1"/>
            </p:cNvSpPr>
            <p:nvPr/>
          </p:nvSpPr>
          <p:spPr bwMode="auto">
            <a:xfrm>
              <a:off x="2122" y="20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7" name="Line 11"/>
            <p:cNvSpPr>
              <a:spLocks noChangeShapeType="1"/>
            </p:cNvSpPr>
            <p:nvPr/>
          </p:nvSpPr>
          <p:spPr bwMode="auto">
            <a:xfrm>
              <a:off x="2458" y="20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8" name="Line 12"/>
            <p:cNvSpPr>
              <a:spLocks noChangeShapeType="1"/>
            </p:cNvSpPr>
            <p:nvPr/>
          </p:nvSpPr>
          <p:spPr bwMode="auto">
            <a:xfrm>
              <a:off x="2794" y="20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9" name="Line 13"/>
            <p:cNvSpPr>
              <a:spLocks noChangeShapeType="1"/>
            </p:cNvSpPr>
            <p:nvPr/>
          </p:nvSpPr>
          <p:spPr bwMode="auto">
            <a:xfrm>
              <a:off x="3130" y="202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7F-D723-428A-BA40-FED316732C14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Ordered Linear Search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  <a:noFill/>
          <a:ln/>
        </p:spPr>
        <p:txBody>
          <a:bodyPr/>
          <a:lstStyle/>
          <a:p>
            <a:r>
              <a:rPr lang="en-US" sz="2400"/>
              <a:t>Algorithm:</a:t>
            </a:r>
          </a:p>
          <a:p>
            <a:endParaRPr lang="en-US" sz="2400"/>
          </a:p>
          <a:p>
            <a:pPr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Start with the first array element (index 0) </a:t>
            </a:r>
          </a:p>
          <a:p>
            <a:pPr>
              <a:buFont typeface="Monotype Sorts" pitchFamily="2" charset="2"/>
              <a:buNone/>
            </a:pP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while</a:t>
            </a:r>
            <a:r>
              <a:rPr lang="en-US" sz="2000" b="1">
                <a:latin typeface="Courier New" pitchFamily="49" charset="0"/>
              </a:rPr>
              <a:t>(more elements in the array){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		</a:t>
            </a: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</a:rPr>
              <a:t> value at current index is greater than value, 		 value not found, </a:t>
            </a: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</a:rPr>
              <a:t> –1;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		</a:t>
            </a: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</a:rPr>
              <a:t> value found at current index, </a:t>
            </a: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</a:rPr>
              <a:t> index;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		Try next element (increment index);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latin typeface="Courier New" pitchFamily="49" charset="0"/>
              </a:rPr>
              <a:t>value not found, </a:t>
            </a:r>
            <a:r>
              <a:rPr lang="en-US" sz="2000" b="1">
                <a:solidFill>
                  <a:srgbClr val="A2C1FE"/>
                </a:solidFill>
                <a:latin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</a:rPr>
              <a:t> –1;</a:t>
            </a:r>
          </a:p>
          <a:p>
            <a:pPr>
              <a:buFont typeface="Monotype Sorts" pitchFamily="2" charset="2"/>
              <a:buNone/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C677-8BB0-40A2-8536-F7B5B4267C1D}" type="datetime1">
              <a:rPr lang="en-US" smtClean="0"/>
              <a:pPr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PESU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455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Unit :IV  </vt:lpstr>
      <vt:lpstr>Searching</vt:lpstr>
      <vt:lpstr>Slide 3</vt:lpstr>
      <vt:lpstr>Slide 4</vt:lpstr>
      <vt:lpstr>Unordered Linear Search</vt:lpstr>
      <vt:lpstr>Unordered Linear Search</vt:lpstr>
      <vt:lpstr>Unordered Linear Search</vt:lpstr>
      <vt:lpstr>Ordered Linear Search</vt:lpstr>
      <vt:lpstr>Ordered Linear Search</vt:lpstr>
      <vt:lpstr>Ordered Linear Search</vt:lpstr>
      <vt:lpstr>ordered Linear Search</vt:lpstr>
      <vt:lpstr>Searching for the pattern 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:IV  </dc:title>
  <dc:creator>Administrator</dc:creator>
  <cp:lastModifiedBy>Windows</cp:lastModifiedBy>
  <cp:revision>6</cp:revision>
  <dcterms:created xsi:type="dcterms:W3CDTF">2006-08-16T00:00:00Z</dcterms:created>
  <dcterms:modified xsi:type="dcterms:W3CDTF">2018-12-12T10:53:59Z</dcterms:modified>
</cp:coreProperties>
</file>