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Module-4</a:t>
            </a:r>
            <a:endParaRPr lang="en-IN" altLang="en-US"/>
          </a:p>
        </p:txBody>
      </p:sp>
      <p:sp>
        <p:nvSpPr>
          <p:cNvPr id="3" name="Subtitle 2"/>
          <p:cNvSpPr>
            <a:spLocks noGrp="1"/>
          </p:cNvSpPr>
          <p:nvPr>
            <p:ph type="subTitle" idx="1"/>
          </p:nvPr>
        </p:nvSpPr>
        <p:spPr/>
        <p:txBody>
          <a:bodyPr/>
          <a:p>
            <a:r>
              <a:rPr lang="en-IN" altLang="en-US"/>
              <a:t>Searching Algorithms</a:t>
            </a:r>
            <a:endParaRPr lang="en-IN" altLang="en-US"/>
          </a:p>
        </p:txBody>
      </p:sp>
      <p:pic>
        <p:nvPicPr>
          <p:cNvPr id="4" name="Picture 3"/>
          <p:cNvPicPr>
            <a:picLocks noChangeAspect="1"/>
          </p:cNvPicPr>
          <p:nvPr/>
        </p:nvPicPr>
        <p:blipFill>
          <a:blip r:embed="rId1"/>
          <a:stretch>
            <a:fillRect/>
          </a:stretch>
        </p:blipFill>
        <p:spPr>
          <a:xfrm>
            <a:off x="9214485" y="668020"/>
            <a:ext cx="1343025" cy="1343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838200" y="1826260"/>
            <a:ext cx="9260840" cy="4351655"/>
          </a:xfrm>
        </p:spPr>
        <p:txBody>
          <a:bodyPr>
            <a:scene3d>
              <a:camera prst="orthographicFront"/>
              <a:lightRig rig="threePt" dir="t"/>
            </a:scene3d>
          </a:bodyPr>
          <a:p>
            <a:pPr marL="0" indent="0" algn="ctr">
              <a:buNone/>
            </a:pPr>
            <a:r>
              <a:rPr lang="en-IN" altLang="en-US" sz="4800">
                <a:ln/>
                <a:solidFill>
                  <a:schemeClr val="tx1"/>
                </a:solidFill>
                <a:effectLst>
                  <a:outerShdw blurRad="38100" dist="19050" dir="2700000" algn="tl" rotWithShape="0">
                    <a:schemeClr val="dk1">
                      <a:alpha val="40000"/>
                    </a:schemeClr>
                  </a:outerShdw>
                </a:effectLst>
              </a:rPr>
              <a:t>Thank You</a:t>
            </a:r>
            <a:endParaRPr lang="en-IN" altLang="en-US" sz="4800">
              <a:ln/>
              <a:solidFill>
                <a:schemeClr val="tx1"/>
              </a:solidFill>
              <a:effectLst>
                <a:outerShdw blurRad="38100" dist="19050" dir="2700000" algn="tl" rotWithShape="0">
                  <a:schemeClr val="dk1">
                    <a:alpha val="40000"/>
                  </a:schemeClr>
                </a:outerShdw>
              </a:effectLst>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Searching</a:t>
            </a:r>
            <a:endParaRPr lang="en-IN" altLang="en-US"/>
          </a:p>
        </p:txBody>
      </p:sp>
      <p:sp>
        <p:nvSpPr>
          <p:cNvPr id="3" name="Content Placeholder 2"/>
          <p:cNvSpPr>
            <a:spLocks noGrp="1"/>
          </p:cNvSpPr>
          <p:nvPr>
            <p:ph idx="1"/>
          </p:nvPr>
        </p:nvSpPr>
        <p:spPr/>
        <p:txBody>
          <a:bodyPr>
            <a:normAutofit fontScale="90000" lnSpcReduction="10000"/>
          </a:bodyPr>
          <a:p>
            <a:pPr algn="just"/>
            <a:r>
              <a:rPr lang="en-IN" altLang="en-US" b="1"/>
              <a:t>Definition</a:t>
            </a:r>
            <a:r>
              <a:rPr lang="en-IN" altLang="en-US"/>
              <a:t>:</a:t>
            </a:r>
            <a:r>
              <a:rPr lang="en-US"/>
              <a:t>This is the process by which one searches the group of elements for the desired element</a:t>
            </a:r>
            <a:endParaRPr lang="en-US"/>
          </a:p>
          <a:p>
            <a:pPr algn="just"/>
            <a:endParaRPr lang="en-US"/>
          </a:p>
          <a:p>
            <a:pPr algn="just"/>
            <a:r>
              <a:rPr lang="en-US"/>
              <a:t> Based on the type of search operation, these algorithms are generally classified into two categories:</a:t>
            </a:r>
            <a:endParaRPr lang="en-US"/>
          </a:p>
          <a:p>
            <a:pPr marL="0" indent="0" algn="just">
              <a:buNone/>
            </a:pPr>
            <a:r>
              <a:rPr lang="en-IN" altLang="en-US"/>
              <a:t>	</a:t>
            </a:r>
            <a:r>
              <a:rPr lang="en-US" b="1"/>
              <a:t>Sequential </a:t>
            </a:r>
            <a:r>
              <a:rPr lang="en-IN" altLang="en-US" b="1"/>
              <a:t>/Linear </a:t>
            </a:r>
            <a:r>
              <a:rPr lang="en-US" b="1"/>
              <a:t>Search</a:t>
            </a:r>
            <a:r>
              <a:rPr lang="en-US"/>
              <a:t>: In this, the list or array is traversed sequentially and every element is checked. For example: Linear Search.</a:t>
            </a:r>
            <a:endParaRPr lang="en-US"/>
          </a:p>
          <a:p>
            <a:pPr marL="0" indent="0" algn="just">
              <a:buNone/>
            </a:pPr>
            <a:r>
              <a:rPr lang="en-IN" altLang="en-US"/>
              <a:t>	</a:t>
            </a:r>
            <a:r>
              <a:rPr lang="en-IN" altLang="en-US" b="1"/>
              <a:t>Binary</a:t>
            </a:r>
            <a:r>
              <a:rPr lang="en-US" b="1"/>
              <a:t> Search:</a:t>
            </a:r>
            <a:r>
              <a:rPr lang="en-US"/>
              <a:t> These algorithms are specifically designed for searching in sorted data-structures. These type of searching algorithms are much more efficient than Linear Search as they repeatedly target the center of the search structure and divide the search space in half. </a:t>
            </a:r>
            <a:endParaRPr lang="en-US"/>
          </a:p>
        </p:txBody>
      </p:sp>
      <p:pic>
        <p:nvPicPr>
          <p:cNvPr id="4" name="Picture 3"/>
          <p:cNvPicPr>
            <a:picLocks noChangeAspect="1"/>
          </p:cNvPicPr>
          <p:nvPr/>
        </p:nvPicPr>
        <p:blipFill>
          <a:blip r:embed="rId1"/>
          <a:stretch>
            <a:fillRect/>
          </a:stretch>
        </p:blipFill>
        <p:spPr>
          <a:xfrm>
            <a:off x="9348470" y="85725"/>
            <a:ext cx="1343025" cy="1343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mn-lt"/>
              </a:rPr>
              <a:t>Linear Search</a:t>
            </a:r>
            <a:endParaRPr lang="en-IN" altLang="en-US">
              <a:latin typeface="+mn-lt"/>
            </a:endParaRPr>
          </a:p>
        </p:txBody>
      </p:sp>
      <p:sp>
        <p:nvSpPr>
          <p:cNvPr id="3" name="Content Placeholder 2"/>
          <p:cNvSpPr>
            <a:spLocks noGrp="1"/>
          </p:cNvSpPr>
          <p:nvPr>
            <p:ph idx="1"/>
          </p:nvPr>
        </p:nvSpPr>
        <p:spPr/>
        <p:txBody>
          <a:bodyPr/>
          <a:p>
            <a:pPr algn="just"/>
            <a:r>
              <a:rPr lang="en-US"/>
              <a:t>In this technique of searching, the element to be found in searching the elements to be found is searched sequentially in the list. This method can be performed on a sorted or an unsorted list (usually arrays). </a:t>
            </a:r>
            <a:endParaRPr lang="en-US"/>
          </a:p>
          <a:p>
            <a:pPr algn="just"/>
            <a:endParaRPr lang="en-US"/>
          </a:p>
          <a:p>
            <a:pPr algn="just"/>
            <a:r>
              <a:rPr lang="en-US"/>
              <a:t>In case of a sorted list searching starts from 0th element and continues until the element is found from the list or the element whose value is greater than (assuming the list is sorted in ascending order), the value being searched is reached. </a:t>
            </a:r>
            <a:endParaRPr lang="en-US"/>
          </a:p>
        </p:txBody>
      </p:sp>
      <p:pic>
        <p:nvPicPr>
          <p:cNvPr id="4" name="Picture 3"/>
          <p:cNvPicPr>
            <a:picLocks noChangeAspect="1"/>
          </p:cNvPicPr>
          <p:nvPr/>
        </p:nvPicPr>
        <p:blipFill>
          <a:blip r:embed="rId1"/>
          <a:stretch>
            <a:fillRect/>
          </a:stretch>
        </p:blipFill>
        <p:spPr>
          <a:xfrm>
            <a:off x="9483090" y="220345"/>
            <a:ext cx="1343025" cy="134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Linear search Example</a:t>
            </a:r>
            <a:endParaRPr lang="en-IN" altLang="en-US"/>
          </a:p>
        </p:txBody>
      </p:sp>
      <p:sp>
        <p:nvSpPr>
          <p:cNvPr id="3" name="Content Placeholder 2"/>
          <p:cNvSpPr>
            <a:spLocks noGrp="1"/>
          </p:cNvSpPr>
          <p:nvPr>
            <p:ph sz="half" idx="1"/>
          </p:nvPr>
        </p:nvSpPr>
        <p:spPr>
          <a:xfrm>
            <a:off x="838200" y="1826260"/>
            <a:ext cx="11179810" cy="4351655"/>
          </a:xfrm>
        </p:spPr>
        <p:txBody>
          <a:bodyPr/>
          <a:p>
            <a:r>
              <a:rPr lang="en-US"/>
              <a:t>Linear Search to find the element “20” in a given list of numbers</a:t>
            </a:r>
            <a:endParaRPr lang="en-US"/>
          </a:p>
          <a:p>
            <a:pPr marL="0" indent="0">
              <a:buNone/>
            </a:pPr>
            <a:endParaRPr lang="en-US"/>
          </a:p>
        </p:txBody>
      </p:sp>
      <p:pic>
        <p:nvPicPr>
          <p:cNvPr id="4" name="Content Placeholder 3" descr="Linear-Search"/>
          <p:cNvPicPr>
            <a:picLocks noChangeAspect="1"/>
          </p:cNvPicPr>
          <p:nvPr>
            <p:ph sz="half" idx="2"/>
          </p:nvPr>
        </p:nvPicPr>
        <p:blipFill>
          <a:blip r:embed="rId1"/>
          <a:stretch>
            <a:fillRect/>
          </a:stretch>
        </p:blipFill>
        <p:spPr>
          <a:xfrm>
            <a:off x="2322195" y="3667125"/>
            <a:ext cx="8210550" cy="2368550"/>
          </a:xfrm>
          <a:prstGeom prst="rect">
            <a:avLst/>
          </a:prstGeom>
        </p:spPr>
      </p:pic>
      <p:pic>
        <p:nvPicPr>
          <p:cNvPr id="5" name="Picture 4"/>
          <p:cNvPicPr>
            <a:picLocks noChangeAspect="1"/>
          </p:cNvPicPr>
          <p:nvPr/>
        </p:nvPicPr>
        <p:blipFill>
          <a:blip r:embed="rId2"/>
          <a:stretch>
            <a:fillRect/>
          </a:stretch>
        </p:blipFill>
        <p:spPr>
          <a:xfrm>
            <a:off x="9617075" y="220345"/>
            <a:ext cx="1343025" cy="1343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Linear Search</a:t>
            </a:r>
            <a:endParaRPr lang="en-IN" altLang="en-US"/>
          </a:p>
        </p:txBody>
      </p:sp>
      <p:sp>
        <p:nvSpPr>
          <p:cNvPr id="3" name="Content Placeholder 2"/>
          <p:cNvSpPr>
            <a:spLocks noGrp="1"/>
          </p:cNvSpPr>
          <p:nvPr>
            <p:ph sz="half" idx="1"/>
          </p:nvPr>
        </p:nvSpPr>
        <p:spPr>
          <a:xfrm>
            <a:off x="839470" y="1334135"/>
            <a:ext cx="11598275" cy="4843780"/>
          </a:xfrm>
        </p:spPr>
        <p:txBody>
          <a:bodyPr>
            <a:normAutofit fontScale="70000"/>
          </a:bodyPr>
          <a:p>
            <a:r>
              <a:rPr lang="en-US"/>
              <a:t>    algorithm Seqnl_Search(list, item)</a:t>
            </a:r>
            <a:endParaRPr lang="en-US"/>
          </a:p>
          <a:p>
            <a:r>
              <a:rPr lang="en-US"/>
              <a:t>    Pre: list != ;</a:t>
            </a:r>
            <a:endParaRPr lang="en-US"/>
          </a:p>
          <a:p>
            <a:r>
              <a:rPr lang="en-US"/>
              <a:t>    Post: return the index of the item if found, otherwise: 1</a:t>
            </a:r>
            <a:endParaRPr lang="en-US"/>
          </a:p>
          <a:p>
            <a:r>
              <a:rPr lang="en-US"/>
              <a:t>    index &lt;- fi</a:t>
            </a:r>
            <a:endParaRPr lang="en-US"/>
          </a:p>
          <a:p>
            <a:r>
              <a:rPr lang="en-US"/>
              <a:t>    while index &lt; list.Cnt and list[index] != item //cnt: counter variable</a:t>
            </a:r>
            <a:endParaRPr lang="en-US"/>
          </a:p>
          <a:p>
            <a:r>
              <a:rPr lang="en-US"/>
              <a:t>    index &lt;- index + 1</a:t>
            </a:r>
            <a:endParaRPr lang="en-US"/>
          </a:p>
          <a:p>
            <a:r>
              <a:rPr lang="en-US"/>
              <a:t>    end while</a:t>
            </a:r>
            <a:endParaRPr lang="en-US"/>
          </a:p>
          <a:p>
            <a:r>
              <a:rPr lang="en-US"/>
              <a:t>    if index &lt; list.Cnt and list[index] = item</a:t>
            </a:r>
            <a:endParaRPr lang="en-US"/>
          </a:p>
          <a:p>
            <a:r>
              <a:rPr lang="en-US"/>
              <a:t>    return index</a:t>
            </a:r>
            <a:endParaRPr lang="en-US"/>
          </a:p>
          <a:p>
            <a:r>
              <a:rPr lang="en-US"/>
              <a:t>    end if</a:t>
            </a:r>
            <a:endParaRPr lang="en-US"/>
          </a:p>
          <a:p>
            <a:r>
              <a:rPr lang="en-US"/>
              <a:t>    return: 1</a:t>
            </a:r>
            <a:endParaRPr lang="en-US"/>
          </a:p>
          <a:p>
            <a:r>
              <a:rPr lang="en-US"/>
              <a:t>    end Seqnl_Search</a:t>
            </a:r>
            <a:endParaRPr lang="en-US"/>
          </a:p>
        </p:txBody>
      </p:sp>
      <p:pic>
        <p:nvPicPr>
          <p:cNvPr id="5" name="Content Placeholder 4"/>
          <p:cNvPicPr>
            <a:picLocks noChangeAspect="1"/>
          </p:cNvPicPr>
          <p:nvPr>
            <p:ph sz="half" idx="2"/>
          </p:nvPr>
        </p:nvPicPr>
        <p:blipFill>
          <a:blip r:embed="rId1"/>
          <a:stretch>
            <a:fillRect/>
          </a:stretch>
        </p:blipFill>
        <p:spPr>
          <a:xfrm>
            <a:off x="9971405" y="210185"/>
            <a:ext cx="1343025" cy="1343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Binary Search</a:t>
            </a:r>
            <a:endParaRPr lang="en-IN" altLang="en-US"/>
          </a:p>
        </p:txBody>
      </p:sp>
      <p:sp>
        <p:nvSpPr>
          <p:cNvPr id="3" name="Content Placeholder 2"/>
          <p:cNvSpPr>
            <a:spLocks noGrp="1"/>
          </p:cNvSpPr>
          <p:nvPr>
            <p:ph sz="half" idx="1"/>
          </p:nvPr>
        </p:nvSpPr>
        <p:spPr>
          <a:xfrm>
            <a:off x="838200" y="1826260"/>
            <a:ext cx="10636250" cy="4351655"/>
          </a:xfrm>
        </p:spPr>
        <p:txBody>
          <a:bodyPr>
            <a:normAutofit fontScale="90000" lnSpcReduction="20000"/>
          </a:bodyPr>
          <a:p>
            <a:pPr algn="just"/>
            <a:r>
              <a:rPr lang="en-US"/>
              <a:t>Binary search is a very fast and efficient searching technique. It requires the list to be in sorted order. In this method, to search an element you can compare it with the present element at the center of the list. </a:t>
            </a:r>
            <a:endParaRPr lang="en-US"/>
          </a:p>
          <a:p>
            <a:pPr algn="just"/>
            <a:endParaRPr lang="en-US"/>
          </a:p>
          <a:p>
            <a:pPr algn="just"/>
            <a:r>
              <a:rPr lang="en-US"/>
              <a:t>If it matches, then the search is successful otherwise the list is divided into two halves: one from the 0th element to the middle element which is the center element (first half) another from the center element to the last element (which is the 2nd half) where all values are greater than the center element.</a:t>
            </a:r>
            <a:endParaRPr lang="en-US"/>
          </a:p>
          <a:p>
            <a:pPr algn="just"/>
            <a:endParaRPr lang="en-US"/>
          </a:p>
          <a:p>
            <a:pPr algn="just"/>
            <a:r>
              <a:rPr lang="en-US"/>
              <a:t>The searching mechanism proceeds from either of the two halves depending upon whether the target element is greater or smaller than the central element. If the element is smaller than the central element, then searching is done in the first half, otherwise searching is done in the second half. </a:t>
            </a:r>
            <a:endParaRPr lang="en-US"/>
          </a:p>
        </p:txBody>
      </p:sp>
      <p:pic>
        <p:nvPicPr>
          <p:cNvPr id="5" name="Content Placeholder 4"/>
          <p:cNvPicPr>
            <a:picLocks noChangeAspect="1"/>
          </p:cNvPicPr>
          <p:nvPr>
            <p:ph sz="half" idx="2"/>
          </p:nvPr>
        </p:nvPicPr>
        <p:blipFill>
          <a:blip r:embed="rId1"/>
          <a:stretch>
            <a:fillRect/>
          </a:stretch>
        </p:blipFill>
        <p:spPr>
          <a:xfrm>
            <a:off x="9832975" y="90170"/>
            <a:ext cx="1343025" cy="1343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Binary Search Example</a:t>
            </a:r>
            <a:endParaRPr lang="en-IN" altLang="en-US"/>
          </a:p>
        </p:txBody>
      </p:sp>
      <p:sp>
        <p:nvSpPr>
          <p:cNvPr id="3" name="Content Placeholder 2"/>
          <p:cNvSpPr>
            <a:spLocks noGrp="1"/>
          </p:cNvSpPr>
          <p:nvPr>
            <p:ph sz="half" idx="1"/>
          </p:nvPr>
        </p:nvSpPr>
        <p:spPr>
          <a:xfrm>
            <a:off x="838835" y="1826260"/>
            <a:ext cx="11843385" cy="4351655"/>
          </a:xfrm>
        </p:spPr>
        <p:txBody>
          <a:bodyPr/>
          <a:p>
            <a:r>
              <a:rPr lang="en-US"/>
              <a:t>Binary Search to find the element “23” in a given list of numbers</a:t>
            </a:r>
            <a:endParaRPr lang="en-US"/>
          </a:p>
        </p:txBody>
      </p:sp>
      <p:pic>
        <p:nvPicPr>
          <p:cNvPr id="5" name="Content Placeholder 4" descr="Binary-Search"/>
          <p:cNvPicPr>
            <a:picLocks noChangeAspect="1"/>
          </p:cNvPicPr>
          <p:nvPr>
            <p:ph sz="half" idx="2"/>
          </p:nvPr>
        </p:nvPicPr>
        <p:blipFill>
          <a:blip r:embed="rId1"/>
          <a:stretch>
            <a:fillRect/>
          </a:stretch>
        </p:blipFill>
        <p:spPr>
          <a:xfrm>
            <a:off x="1543685" y="2359660"/>
            <a:ext cx="7807960" cy="3787140"/>
          </a:xfrm>
          <a:prstGeom prst="rect">
            <a:avLst/>
          </a:prstGeom>
        </p:spPr>
      </p:pic>
      <p:pic>
        <p:nvPicPr>
          <p:cNvPr id="7" name="Content Placeholder 4"/>
          <p:cNvPicPr>
            <a:picLocks noChangeAspect="1"/>
          </p:cNvPicPr>
          <p:nvPr/>
        </p:nvPicPr>
        <p:blipFill>
          <a:blip r:embed="rId2"/>
          <a:stretch>
            <a:fillRect/>
          </a:stretch>
        </p:blipFill>
        <p:spPr>
          <a:xfrm>
            <a:off x="9832975" y="90170"/>
            <a:ext cx="13430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Binary Search</a:t>
            </a:r>
            <a:endParaRPr lang="en-IN" altLang="en-US"/>
          </a:p>
        </p:txBody>
      </p:sp>
      <p:sp>
        <p:nvSpPr>
          <p:cNvPr id="3" name="Content Placeholder 2"/>
          <p:cNvSpPr>
            <a:spLocks noGrp="1"/>
          </p:cNvSpPr>
          <p:nvPr>
            <p:ph sz="half" idx="1"/>
          </p:nvPr>
        </p:nvSpPr>
        <p:spPr>
          <a:xfrm>
            <a:off x="839470" y="1245235"/>
            <a:ext cx="9703435" cy="4932680"/>
          </a:xfrm>
        </p:spPr>
        <p:txBody>
          <a:bodyPr>
            <a:normAutofit fontScale="90000"/>
          </a:bodyPr>
          <a:p>
            <a:pPr marL="0" indent="0">
              <a:buNone/>
            </a:pPr>
            <a:endParaRPr lang="en-US"/>
          </a:p>
          <a:p>
            <a:r>
              <a:rPr lang="en-US"/>
              <a:t> algorithm Binary_Search(list, item)</a:t>
            </a:r>
            <a:endParaRPr lang="en-US"/>
          </a:p>
          <a:p>
            <a:r>
              <a:rPr lang="en-US"/>
              <a:t>    Set L to 0 and R to n: 1</a:t>
            </a:r>
            <a:endParaRPr lang="en-US"/>
          </a:p>
          <a:p>
            <a:r>
              <a:rPr lang="en-US"/>
              <a:t>    if L &gt; R, then Binary_Search terminates as unsuccessful</a:t>
            </a:r>
            <a:endParaRPr lang="en-US"/>
          </a:p>
          <a:p>
            <a:r>
              <a:rPr lang="en-US"/>
              <a:t>    else</a:t>
            </a:r>
            <a:endParaRPr lang="en-US"/>
          </a:p>
          <a:p>
            <a:r>
              <a:rPr lang="en-US"/>
              <a:t>    Set m (the position in the mid element) to the floor of (L + R) / 2</a:t>
            </a:r>
            <a:endParaRPr lang="en-US"/>
          </a:p>
          <a:p>
            <a:r>
              <a:rPr lang="en-US"/>
              <a:t>    if Am &lt; T, set L to m + 1 and go to step 3</a:t>
            </a:r>
            <a:endParaRPr lang="en-US"/>
          </a:p>
          <a:p>
            <a:r>
              <a:rPr lang="en-US"/>
              <a:t>    if Am &gt; T, set R to m: 1 and go to step 3</a:t>
            </a:r>
            <a:endParaRPr lang="en-US"/>
          </a:p>
          <a:p>
            <a:r>
              <a:rPr lang="en-US"/>
              <a:t>    Now, Am = T,</a:t>
            </a:r>
            <a:endParaRPr lang="en-US"/>
          </a:p>
          <a:p>
            <a:r>
              <a:rPr lang="en-US"/>
              <a:t>    the search is done; return (m)</a:t>
            </a:r>
            <a:endParaRPr lang="en-US"/>
          </a:p>
        </p:txBody>
      </p:sp>
      <p:pic>
        <p:nvPicPr>
          <p:cNvPr id="5" name="Content Placeholder 4"/>
          <p:cNvPicPr>
            <a:picLocks noChangeAspect="1"/>
          </p:cNvPicPr>
          <p:nvPr>
            <p:ph sz="half" idx="2"/>
          </p:nvPr>
        </p:nvPicPr>
        <p:blipFill>
          <a:blip r:embed="rId1"/>
          <a:stretch>
            <a:fillRect/>
          </a:stretch>
        </p:blipFill>
        <p:spPr>
          <a:xfrm>
            <a:off x="9558020" y="426720"/>
            <a:ext cx="1343025" cy="1343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Acknowledgment</a:t>
            </a:r>
            <a:endParaRPr lang="en-IN" altLang="en-US"/>
          </a:p>
        </p:txBody>
      </p:sp>
      <p:sp>
        <p:nvSpPr>
          <p:cNvPr id="3" name="Content Placeholder 2"/>
          <p:cNvSpPr>
            <a:spLocks noGrp="1"/>
          </p:cNvSpPr>
          <p:nvPr>
            <p:ph sz="half" idx="1"/>
          </p:nvPr>
        </p:nvSpPr>
        <p:spPr/>
        <p:txBody>
          <a:bodyPr/>
          <a:p>
            <a:r>
              <a:rPr lang="en-IN" altLang="en-US"/>
              <a:t>Lessonstoall.com</a:t>
            </a:r>
            <a:endParaRPr lang="en-IN" altLang="en-US"/>
          </a:p>
          <a:p>
            <a:r>
              <a:rPr lang="en-IN" altLang="en-US"/>
              <a:t>w3resource.com</a:t>
            </a:r>
            <a:endParaRPr lang="en-IN" altLang="en-US"/>
          </a:p>
          <a:p>
            <a:r>
              <a:rPr lang="en-IN" altLang="en-US"/>
              <a:t>w3school.com</a:t>
            </a:r>
            <a:endParaRPr lang="en-IN" altLang="en-US"/>
          </a:p>
          <a:p>
            <a:r>
              <a:rPr lang="en-IN" altLang="en-US"/>
              <a:t>greeksforgreeks.com</a:t>
            </a:r>
            <a:endParaRPr lang="en-IN" alt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2952</Words>
  <Application>WPS Presentation</Application>
  <PresentationFormat>Widescreen</PresentationFormat>
  <Paragraphs>71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Searching-Module-4</dc:title>
  <dc:creator>deepu.rangappa</dc:creator>
  <cp:lastModifiedBy>deepu.rangappa</cp:lastModifiedBy>
  <cp:revision>20</cp:revision>
  <dcterms:created xsi:type="dcterms:W3CDTF">2020-04-11T10:53:32Z</dcterms:created>
  <dcterms:modified xsi:type="dcterms:W3CDTF">2020-04-11T11:14:11Z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1033-10.1.0.5652</vt:lpwstr>
  </property>
</Properties>
</file>