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57" r:id="rId4"/>
    <p:sldId id="326" r:id="rId5"/>
    <p:sldId id="327" r:id="rId6"/>
    <p:sldId id="319" r:id="rId7"/>
    <p:sldId id="320" r:id="rId8"/>
    <p:sldId id="258" r:id="rId9"/>
    <p:sldId id="324" r:id="rId10"/>
    <p:sldId id="259" r:id="rId11"/>
    <p:sldId id="328" r:id="rId12"/>
    <p:sldId id="330" r:id="rId13"/>
    <p:sldId id="331" r:id="rId14"/>
    <p:sldId id="332" r:id="rId15"/>
    <p:sldId id="333" r:id="rId16"/>
    <p:sldId id="334" r:id="rId17"/>
    <p:sldId id="335" r:id="rId18"/>
    <p:sldId id="336" r:id="rId19"/>
    <p:sldId id="329" r:id="rId20"/>
    <p:sldId id="260" r:id="rId21"/>
    <p:sldId id="270" r:id="rId22"/>
    <p:sldId id="271" r:id="rId23"/>
    <p:sldId id="272" r:id="rId24"/>
    <p:sldId id="273" r:id="rId25"/>
    <p:sldId id="274" r:id="rId26"/>
    <p:sldId id="285" r:id="rId27"/>
    <p:sldId id="286" r:id="rId28"/>
    <p:sldId id="275" r:id="rId29"/>
    <p:sldId id="276" r:id="rId30"/>
    <p:sldId id="278" r:id="rId31"/>
    <p:sldId id="287" r:id="rId32"/>
    <p:sldId id="288" r:id="rId33"/>
    <p:sldId id="277" r:id="rId34"/>
    <p:sldId id="357" r:id="rId35"/>
    <p:sldId id="289" r:id="rId36"/>
    <p:sldId id="290" r:id="rId37"/>
    <p:sldId id="291" r:id="rId38"/>
    <p:sldId id="292" r:id="rId39"/>
    <p:sldId id="293" r:id="rId40"/>
    <p:sldId id="361" r:id="rId41"/>
    <p:sldId id="362" r:id="rId42"/>
    <p:sldId id="294" r:id="rId43"/>
    <p:sldId id="337" r:id="rId44"/>
    <p:sldId id="339" r:id="rId45"/>
    <p:sldId id="340" r:id="rId46"/>
    <p:sldId id="341" r:id="rId47"/>
    <p:sldId id="342" r:id="rId48"/>
    <p:sldId id="358" r:id="rId49"/>
    <p:sldId id="359" r:id="rId50"/>
    <p:sldId id="344" r:id="rId51"/>
    <p:sldId id="345" r:id="rId52"/>
    <p:sldId id="346" r:id="rId53"/>
    <p:sldId id="347" r:id="rId54"/>
    <p:sldId id="338" r:id="rId55"/>
    <p:sldId id="296" r:id="rId56"/>
    <p:sldId id="295" r:id="rId57"/>
    <p:sldId id="348" r:id="rId58"/>
    <p:sldId id="297" r:id="rId59"/>
    <p:sldId id="298" r:id="rId60"/>
    <p:sldId id="300" r:id="rId61"/>
    <p:sldId id="349" r:id="rId62"/>
    <p:sldId id="313" r:id="rId63"/>
    <p:sldId id="314" r:id="rId64"/>
    <p:sldId id="315" r:id="rId65"/>
    <p:sldId id="317" r:id="rId66"/>
    <p:sldId id="318" r:id="rId67"/>
    <p:sldId id="307" r:id="rId68"/>
    <p:sldId id="354" r:id="rId69"/>
    <p:sldId id="355" r:id="rId70"/>
    <p:sldId id="360" r:id="rId71"/>
    <p:sldId id="356" r:id="rId72"/>
    <p:sldId id="310" r:id="rId73"/>
    <p:sldId id="350" r:id="rId74"/>
    <p:sldId id="351" r:id="rId75"/>
    <p:sldId id="352" r:id="rId76"/>
    <p:sldId id="353" r:id="rId77"/>
    <p:sldId id="311" r:id="rId78"/>
    <p:sldId id="312"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p:scale>
          <a:sx n="64" d="100"/>
          <a:sy n="64" d="100"/>
        </p:scale>
        <p:origin x="-2202" y="-3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7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B8AC711-8946-44BE-8BD1-6C0DCBC88214}" type="datetimeFigureOut">
              <a:rPr lang="en-IN" smtClean="0"/>
              <a:pPr/>
              <a:t>07-04-2020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5A95F4-F8E2-498C-8AE1-E385520D43E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8AC711-8946-44BE-8BD1-6C0DCBC88214}" type="datetimeFigureOut">
              <a:rPr lang="en-IN" smtClean="0"/>
              <a:pPr/>
              <a:t>07-04-2020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5A95F4-F8E2-498C-8AE1-E385520D43E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8AC711-8946-44BE-8BD1-6C0DCBC88214}" type="datetimeFigureOut">
              <a:rPr lang="en-IN" smtClean="0"/>
              <a:pPr/>
              <a:t>07-04-2020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5A95F4-F8E2-498C-8AE1-E385520D43E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8AC711-8946-44BE-8BD1-6C0DCBC88214}" type="datetimeFigureOut">
              <a:rPr lang="en-IN" smtClean="0"/>
              <a:pPr/>
              <a:t>07-04-2020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5A95F4-F8E2-498C-8AE1-E385520D43E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8AC711-8946-44BE-8BD1-6C0DCBC88214}" type="datetimeFigureOut">
              <a:rPr lang="en-IN" smtClean="0"/>
              <a:pPr/>
              <a:t>07-04-2020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5A95F4-F8E2-498C-8AE1-E385520D43E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B8AC711-8946-44BE-8BD1-6C0DCBC88214}" type="datetimeFigureOut">
              <a:rPr lang="en-IN" smtClean="0"/>
              <a:pPr/>
              <a:t>07-04-2020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5A95F4-F8E2-498C-8AE1-E385520D43E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B8AC711-8946-44BE-8BD1-6C0DCBC88214}" type="datetimeFigureOut">
              <a:rPr lang="en-IN" smtClean="0"/>
              <a:pPr/>
              <a:t>07-04-2020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5A95F4-F8E2-498C-8AE1-E385520D43E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B8AC711-8946-44BE-8BD1-6C0DCBC88214}" type="datetimeFigureOut">
              <a:rPr lang="en-IN" smtClean="0"/>
              <a:pPr/>
              <a:t>07-04-2020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5A95F4-F8E2-498C-8AE1-E385520D43E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AC711-8946-44BE-8BD1-6C0DCBC88214}" type="datetimeFigureOut">
              <a:rPr lang="en-IN" smtClean="0"/>
              <a:pPr/>
              <a:t>07-04-2020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5A95F4-F8E2-498C-8AE1-E385520D43E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8AC711-8946-44BE-8BD1-6C0DCBC88214}" type="datetimeFigureOut">
              <a:rPr lang="en-IN" smtClean="0"/>
              <a:pPr/>
              <a:t>07-04-2020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5A95F4-F8E2-498C-8AE1-E385520D43E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8AC711-8946-44BE-8BD1-6C0DCBC88214}" type="datetimeFigureOut">
              <a:rPr lang="en-IN" smtClean="0"/>
              <a:pPr/>
              <a:t>07-04-2020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5A95F4-F8E2-498C-8AE1-E385520D43E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AC711-8946-44BE-8BD1-6C0DCBC88214}" type="datetimeFigureOut">
              <a:rPr lang="en-IN" smtClean="0"/>
              <a:pPr/>
              <a:t>07-04-2020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A95F4-F8E2-498C-8AE1-E385520D43E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programs/bitfields.c" TargetMode="External"/><Relationship Id="rId2" Type="http://schemas.openxmlformats.org/officeDocument/2006/relationships/hyperlink" Target="programs/p1.c"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programs/bitfields_array.c" TargetMode="External"/><Relationship Id="rId2" Type="http://schemas.openxmlformats.org/officeDocument/2006/relationships/hyperlink" Target="programs/bitfields_error.c"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Second_File.c" TargetMode="External"/><Relationship Id="rId2" Type="http://schemas.openxmlformats.org/officeDocument/2006/relationships/hyperlink" Target="Storage_Classes.c"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arr_fnptr.c"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env.c"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pr_std_macros.c"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hyperlink" Target="poison_prog.c"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hyperlink" Target="find_min_varg.c"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find_avg_varg.c"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union.c" TargetMode="External"/><Relationship Id="rId2" Type="http://schemas.openxmlformats.org/officeDocument/2006/relationships/hyperlink" Target="copy_union.c"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print_bytes.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685800" y="2514600"/>
            <a:ext cx="7770600" cy="914400"/>
          </a:xfrm>
          <a:prstGeom prst="rect">
            <a:avLst/>
          </a:prstGeom>
          <a:noFill/>
          <a:ln>
            <a:noFill/>
          </a:ln>
        </p:spPr>
        <p:txBody>
          <a:bodyPr lIns="90000" tIns="45000" rIns="90000" bIns="45000" anchor="ctr"/>
          <a:lstStyle/>
          <a:p>
            <a:pPr algn="ctr">
              <a:lnSpc>
                <a:spcPct val="100000"/>
              </a:lnSpc>
            </a:pPr>
            <a:r>
              <a:rPr lang="en-IN" sz="3600" b="1" dirty="0" smtClean="0">
                <a:solidFill>
                  <a:srgbClr val="000000"/>
                </a:solidFill>
                <a:latin typeface="Arial"/>
                <a:ea typeface="DejaVu Sans"/>
              </a:rPr>
              <a:t>Problem Solving with C</a:t>
            </a:r>
            <a:endParaRPr dirty="0"/>
          </a:p>
        </p:txBody>
      </p:sp>
      <p:sp>
        <p:nvSpPr>
          <p:cNvPr id="37" name="CustomShape 2"/>
          <p:cNvSpPr/>
          <p:nvPr/>
        </p:nvSpPr>
        <p:spPr>
          <a:xfrm>
            <a:off x="1371600" y="3886200"/>
            <a:ext cx="6399000" cy="1750680"/>
          </a:xfrm>
          <a:prstGeom prst="rect">
            <a:avLst/>
          </a:prstGeom>
          <a:noFill/>
          <a:ln>
            <a:noFill/>
          </a:ln>
        </p:spPr>
      </p:sp>
      <p:sp>
        <p:nvSpPr>
          <p:cNvPr id="41" name="CustomShape 5"/>
          <p:cNvSpPr/>
          <p:nvPr/>
        </p:nvSpPr>
        <p:spPr>
          <a:xfrm>
            <a:off x="1944000" y="4104000"/>
            <a:ext cx="5326920" cy="842040"/>
          </a:xfrm>
          <a:prstGeom prst="rect">
            <a:avLst/>
          </a:prstGeom>
          <a:noFill/>
          <a:ln>
            <a:noFill/>
          </a:ln>
        </p:spPr>
        <p:txBody>
          <a:bodyPr lIns="90000" tIns="45000" rIns="90000" bIns="45000"/>
          <a:lstStyle/>
          <a:p>
            <a:pPr algn="ctr">
              <a:lnSpc>
                <a:spcPct val="100000"/>
              </a:lnSpc>
            </a:pPr>
            <a:r>
              <a:rPr lang="en-IN" sz="1300" dirty="0">
                <a:solidFill>
                  <a:srgbClr val="000000"/>
                </a:solidFill>
                <a:latin typeface="Arial"/>
                <a:ea typeface="DejaVu Sans"/>
              </a:rPr>
              <a:t>Compiled by</a:t>
            </a:r>
            <a:endParaRPr dirty="0"/>
          </a:p>
          <a:p>
            <a:pPr algn="ctr">
              <a:lnSpc>
                <a:spcPct val="100000"/>
              </a:lnSpc>
            </a:pPr>
            <a:endParaRPr dirty="0"/>
          </a:p>
          <a:p>
            <a:pPr algn="ctr">
              <a:lnSpc>
                <a:spcPct val="100000"/>
              </a:lnSpc>
            </a:pPr>
            <a:r>
              <a:rPr lang="en-IN" sz="2200" dirty="0">
                <a:solidFill>
                  <a:srgbClr val="000000"/>
                </a:solidFill>
                <a:latin typeface="Arial"/>
                <a:ea typeface="DejaVu Sans"/>
              </a:rPr>
              <a:t>M S </a:t>
            </a:r>
            <a:r>
              <a:rPr lang="en-IN" sz="2200" dirty="0" err="1">
                <a:solidFill>
                  <a:srgbClr val="000000"/>
                </a:solidFill>
                <a:latin typeface="Arial"/>
                <a:ea typeface="DejaVu Sans"/>
              </a:rPr>
              <a:t>Anand</a:t>
            </a:r>
            <a:r>
              <a:rPr lang="en-IN" sz="2200" dirty="0">
                <a:solidFill>
                  <a:srgbClr val="000000"/>
                </a:solidFill>
                <a:latin typeface="Arial"/>
                <a:ea typeface="DejaVu Sans"/>
              </a:rPr>
              <a:t> (anandms@pes.edu)</a:t>
            </a:r>
            <a:endParaRPr dirty="0"/>
          </a:p>
        </p:txBody>
      </p:sp>
      <p:sp>
        <p:nvSpPr>
          <p:cNvPr id="42"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a:p>
        </p:txBody>
      </p:sp>
      <p:sp>
        <p:nvSpPr>
          <p:cNvPr id="43" name="CustomShape 7"/>
          <p:cNvSpPr/>
          <p:nvPr/>
        </p:nvSpPr>
        <p:spPr>
          <a:xfrm>
            <a:off x="7931160" y="6192000"/>
            <a:ext cx="1220400" cy="428400"/>
          </a:xfrm>
          <a:prstGeom prst="rect">
            <a:avLst/>
          </a:prstGeom>
          <a:noFill/>
          <a:ln>
            <a:noFill/>
          </a:ln>
        </p:spPr>
      </p:sp>
      <p:sp>
        <p:nvSpPr>
          <p:cNvPr id="10" name="TextBox 9"/>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632311"/>
          </a:xfrm>
          <a:prstGeom prst="rect">
            <a:avLst/>
          </a:prstGeom>
          <a:noFill/>
        </p:spPr>
        <p:txBody>
          <a:bodyPr wrap="square" rtlCol="0">
            <a:spAutoFit/>
          </a:bodyPr>
          <a:lstStyle/>
          <a:p>
            <a:r>
              <a:rPr lang="en-IN" sz="2000" b="1" u="sng" dirty="0" smtClean="0">
                <a:latin typeface="Arial" pitchFamily="34" charset="0"/>
                <a:cs typeface="Arial" pitchFamily="34" charset="0"/>
              </a:rPr>
              <a:t>Using unions to save space</a:t>
            </a:r>
          </a:p>
          <a:p>
            <a:r>
              <a:rPr lang="en-IN" sz="2000" dirty="0" smtClean="0">
                <a:latin typeface="Arial" pitchFamily="34" charset="0"/>
                <a:cs typeface="Arial" pitchFamily="34" charset="0"/>
              </a:rPr>
              <a:t>We often use unions to save space in structures. </a:t>
            </a:r>
          </a:p>
          <a:p>
            <a:endParaRPr lang="en-IN" sz="2000" dirty="0" smtClean="0">
              <a:latin typeface="Arial" pitchFamily="34" charset="0"/>
              <a:cs typeface="Arial" pitchFamily="34" charset="0"/>
            </a:endParaRPr>
          </a:p>
          <a:p>
            <a:r>
              <a:rPr lang="en-IN" sz="2000" b="1" u="sng" dirty="0" smtClean="0">
                <a:latin typeface="Arial" pitchFamily="34" charset="0"/>
                <a:cs typeface="Arial" pitchFamily="34" charset="0"/>
              </a:rPr>
              <a:t>Problem</a:t>
            </a:r>
          </a:p>
          <a:p>
            <a:r>
              <a:rPr lang="en-IN" sz="2000" dirty="0" smtClean="0">
                <a:latin typeface="Arial" pitchFamily="34" charset="0"/>
                <a:cs typeface="Arial" pitchFamily="34" charset="0"/>
              </a:rPr>
              <a:t>3 items are sold through a gift </a:t>
            </a:r>
            <a:r>
              <a:rPr lang="en-IN" sz="2000" dirty="0" err="1" smtClean="0">
                <a:latin typeface="Arial" pitchFamily="34" charset="0"/>
                <a:cs typeface="Arial" pitchFamily="34" charset="0"/>
              </a:rPr>
              <a:t>catalog</a:t>
            </a:r>
            <a:r>
              <a:rPr lang="en-IN" sz="2000" dirty="0" smtClean="0">
                <a:latin typeface="Arial" pitchFamily="34" charset="0"/>
                <a:cs typeface="Arial" pitchFamily="34" charset="0"/>
              </a:rPr>
              <a:t> – books, mugs and shirts. Each item has a stock number and a price and other data depending on the item:</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Books – Title, Author, no of pages</a:t>
            </a:r>
          </a:p>
          <a:p>
            <a:r>
              <a:rPr lang="en-IN" sz="2000" dirty="0" smtClean="0">
                <a:latin typeface="Arial" pitchFamily="34" charset="0"/>
                <a:cs typeface="Arial" pitchFamily="34" charset="0"/>
              </a:rPr>
              <a:t>Mugs – Design</a:t>
            </a:r>
          </a:p>
          <a:p>
            <a:r>
              <a:rPr lang="en-IN" sz="2000" dirty="0" smtClean="0">
                <a:latin typeface="Arial" pitchFamily="34" charset="0"/>
                <a:cs typeface="Arial" pitchFamily="34" charset="0"/>
              </a:rPr>
              <a:t>Shirts – Design, </a:t>
            </a:r>
            <a:r>
              <a:rPr lang="en-IN" sz="2000" dirty="0" err="1" smtClean="0">
                <a:latin typeface="Arial" pitchFamily="34" charset="0"/>
                <a:cs typeface="Arial" pitchFamily="34" charset="0"/>
              </a:rPr>
              <a:t>colors</a:t>
            </a:r>
            <a:r>
              <a:rPr lang="en-IN" sz="2000" dirty="0" smtClean="0">
                <a:latin typeface="Arial" pitchFamily="34" charset="0"/>
                <a:cs typeface="Arial" pitchFamily="34" charset="0"/>
              </a:rPr>
              <a:t> available, sizes available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If we are asked to design a data structure to handle this, our first attempt would result in a structure like this (next slide)</a:t>
            </a:r>
          </a:p>
          <a:p>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a:p>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 calcmode="lin" valueType="num">
                                      <p:cBhvr additive="base">
                                        <p:cTn id="4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catalog_item</a:t>
            </a:r>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stock_number</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double price;</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item_type</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char title [50];</a:t>
            </a:r>
          </a:p>
          <a:p>
            <a:r>
              <a:rPr lang="en-IN" sz="2000" dirty="0" smtClean="0">
                <a:latin typeface="Arial" pitchFamily="34" charset="0"/>
                <a:cs typeface="Arial" pitchFamily="34" charset="0"/>
              </a:rPr>
              <a:t>    char author [40];</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num_pages</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char design [40];</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colors</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sizes;</a:t>
            </a:r>
          </a:p>
          <a:p>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err="1" smtClean="0">
                <a:latin typeface="Arial" pitchFamily="34" charset="0"/>
                <a:cs typeface="Arial" pitchFamily="34" charset="0"/>
              </a:rPr>
              <a:t>item_type</a:t>
            </a:r>
            <a:r>
              <a:rPr lang="en-IN" sz="2000" dirty="0" smtClean="0">
                <a:latin typeface="Arial" pitchFamily="34" charset="0"/>
                <a:cs typeface="Arial" pitchFamily="34" charset="0"/>
              </a:rPr>
              <a:t> would be one of BOOK, MUG or SHIRT</a:t>
            </a:r>
          </a:p>
          <a:p>
            <a:r>
              <a:rPr lang="en-IN" sz="2000" dirty="0" smtClean="0">
                <a:latin typeface="Arial" pitchFamily="34" charset="0"/>
                <a:cs typeface="Arial" pitchFamily="34" charset="0"/>
              </a:rPr>
              <a:t>The </a:t>
            </a:r>
            <a:r>
              <a:rPr lang="en-IN" sz="2000" dirty="0" err="1" smtClean="0">
                <a:latin typeface="Arial" pitchFamily="34" charset="0"/>
                <a:cs typeface="Arial" pitchFamily="34" charset="0"/>
              </a:rPr>
              <a:t>colors</a:t>
            </a:r>
            <a:r>
              <a:rPr lang="en-IN" sz="2000" dirty="0" smtClean="0">
                <a:latin typeface="Arial" pitchFamily="34" charset="0"/>
                <a:cs typeface="Arial" pitchFamily="34" charset="0"/>
              </a:rPr>
              <a:t> and sizes members would store encoded combination of </a:t>
            </a:r>
            <a:r>
              <a:rPr lang="en-IN" sz="2000" dirty="0" err="1" smtClean="0">
                <a:latin typeface="Arial" pitchFamily="34" charset="0"/>
                <a:cs typeface="Arial" pitchFamily="34" charset="0"/>
              </a:rPr>
              <a:t>colors</a:t>
            </a:r>
            <a:r>
              <a:rPr lang="en-IN" sz="2000" dirty="0" smtClean="0">
                <a:latin typeface="Arial" pitchFamily="34" charset="0"/>
                <a:cs typeface="Arial" pitchFamily="34" charset="0"/>
              </a:rPr>
              <a:t> and sizes.</a:t>
            </a:r>
          </a:p>
          <a:p>
            <a:r>
              <a:rPr lang="en-IN" sz="2000" dirty="0" smtClean="0">
                <a:latin typeface="Arial" pitchFamily="34" charset="0"/>
                <a:cs typeface="Arial" pitchFamily="34" charset="0"/>
              </a:rPr>
              <a:t>This structure wastes space – HOW?</a:t>
            </a:r>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3" end="13"/>
                                            </p:txEl>
                                          </p:spTgt>
                                        </p:tgtEl>
                                        <p:attrNameLst>
                                          <p:attrName>style.visibility</p:attrName>
                                        </p:attrNameLst>
                                      </p:cBhvr>
                                      <p:to>
                                        <p:strVal val="visible"/>
                                      </p:to>
                                    </p:set>
                                    <p:anim calcmode="lin" valueType="num">
                                      <p:cBhvr additive="base">
                                        <p:cTn id="7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14" end="14"/>
                                            </p:txEl>
                                          </p:spTgt>
                                        </p:tgtEl>
                                        <p:attrNameLst>
                                          <p:attrName>style.visibility</p:attrName>
                                        </p:attrNameLst>
                                      </p:cBhvr>
                                      <p:to>
                                        <p:strVal val="visible"/>
                                      </p:to>
                                    </p:set>
                                    <p:anim calcmode="lin" valueType="num">
                                      <p:cBhvr additive="base">
                                        <p:cTn id="85"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15" end="15"/>
                                            </p:txEl>
                                          </p:spTgt>
                                        </p:tgtEl>
                                        <p:attrNameLst>
                                          <p:attrName>style.visibility</p:attrName>
                                        </p:attrNameLst>
                                      </p:cBhvr>
                                      <p:to>
                                        <p:strVal val="visible"/>
                                      </p:to>
                                    </p:set>
                                    <p:anim calcmode="lin" valueType="num">
                                      <p:cBhvr additive="base">
                                        <p:cTn id="91"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1938992"/>
          </a:xfrm>
          <a:prstGeom prst="rect">
            <a:avLst/>
          </a:prstGeom>
          <a:noFill/>
        </p:spPr>
        <p:txBody>
          <a:bodyPr wrap="square" rtlCol="0">
            <a:spAutoFit/>
          </a:bodyPr>
          <a:lstStyle/>
          <a:p>
            <a:r>
              <a:rPr lang="en-IN" sz="2000" dirty="0" smtClean="0">
                <a:latin typeface="Arial" pitchFamily="34" charset="0"/>
                <a:cs typeface="Arial" pitchFamily="34" charset="0"/>
              </a:rPr>
              <a:t>Only part of the information is common to all the items in the </a:t>
            </a:r>
            <a:r>
              <a:rPr lang="en-IN" sz="2000" dirty="0" err="1" smtClean="0">
                <a:latin typeface="Arial" pitchFamily="34" charset="0"/>
                <a:cs typeface="Arial" pitchFamily="34" charset="0"/>
              </a:rPr>
              <a:t>catalog</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If the item is a book, </a:t>
            </a:r>
            <a:r>
              <a:rPr lang="en-IN" sz="2000" dirty="0" err="1" smtClean="0">
                <a:latin typeface="Arial" pitchFamily="34" charset="0"/>
                <a:cs typeface="Arial" pitchFamily="34" charset="0"/>
              </a:rPr>
              <a:t>colors</a:t>
            </a:r>
            <a:r>
              <a:rPr lang="en-IN" sz="2000" dirty="0" smtClean="0">
                <a:latin typeface="Arial" pitchFamily="34" charset="0"/>
                <a:cs typeface="Arial" pitchFamily="34" charset="0"/>
              </a:rPr>
              <a:t>, sizes and design members are not relevant.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How do we bring in union to save space?</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610136"/>
            <a:ext cx="8010580" cy="6247864"/>
          </a:xfrm>
          <a:prstGeom prst="rect">
            <a:avLst/>
          </a:prstGeom>
          <a:noFill/>
        </p:spPr>
        <p:txBody>
          <a:bodyPr wrap="square" rtlCol="0">
            <a:spAutoFit/>
          </a:bodyPr>
          <a:lstStyle/>
          <a:p>
            <a:r>
              <a:rPr lang="en-IN" sz="1600" b="1" dirty="0" err="1" smtClean="0">
                <a:latin typeface="Arial" pitchFamily="34" charset="0"/>
                <a:cs typeface="Arial" pitchFamily="34" charset="0"/>
              </a:rPr>
              <a:t>struct</a:t>
            </a:r>
            <a:r>
              <a:rPr lang="en-IN" sz="1600" b="1" dirty="0" smtClean="0">
                <a:latin typeface="Arial" pitchFamily="34" charset="0"/>
                <a:cs typeface="Arial" pitchFamily="34" charset="0"/>
              </a:rPr>
              <a:t> </a:t>
            </a:r>
            <a:r>
              <a:rPr lang="en-IN" sz="1600" b="1" dirty="0" err="1" smtClean="0">
                <a:latin typeface="Arial" pitchFamily="34" charset="0"/>
                <a:cs typeface="Arial" pitchFamily="34" charset="0"/>
              </a:rPr>
              <a:t>catalog_item</a:t>
            </a:r>
            <a:endParaRPr lang="en-IN" sz="1600" b="1" dirty="0" smtClean="0">
              <a:latin typeface="Arial" pitchFamily="34" charset="0"/>
              <a:cs typeface="Arial" pitchFamily="34" charset="0"/>
            </a:endParaRPr>
          </a:p>
          <a:p>
            <a:r>
              <a:rPr lang="en-IN" sz="1600" b="1" dirty="0" smtClean="0">
                <a:latin typeface="Arial" pitchFamily="34" charset="0"/>
                <a:cs typeface="Arial" pitchFamily="34" charset="0"/>
              </a:rPr>
              <a:t>{</a:t>
            </a:r>
          </a:p>
          <a:p>
            <a:r>
              <a:rPr lang="en-IN" sz="1600" b="1" dirty="0" smtClean="0">
                <a:latin typeface="Arial" pitchFamily="34" charset="0"/>
                <a:cs typeface="Arial" pitchFamily="34" charset="0"/>
              </a:rPr>
              <a:t>    </a:t>
            </a:r>
            <a:r>
              <a:rPr lang="en-IN" sz="1600" b="1" dirty="0" err="1" smtClean="0">
                <a:latin typeface="Arial" pitchFamily="34" charset="0"/>
                <a:cs typeface="Arial" pitchFamily="34" charset="0"/>
              </a:rPr>
              <a:t>int</a:t>
            </a:r>
            <a:r>
              <a:rPr lang="en-IN" sz="1600" b="1" dirty="0" smtClean="0">
                <a:latin typeface="Arial" pitchFamily="34" charset="0"/>
                <a:cs typeface="Arial" pitchFamily="34" charset="0"/>
              </a:rPr>
              <a:t> </a:t>
            </a:r>
            <a:r>
              <a:rPr lang="en-IN" sz="1600" b="1" dirty="0" err="1" smtClean="0">
                <a:latin typeface="Arial" pitchFamily="34" charset="0"/>
                <a:cs typeface="Arial" pitchFamily="34" charset="0"/>
              </a:rPr>
              <a:t>stock_number</a:t>
            </a:r>
            <a:r>
              <a:rPr lang="en-IN" sz="1600" b="1" dirty="0" smtClean="0">
                <a:latin typeface="Arial" pitchFamily="34" charset="0"/>
                <a:cs typeface="Arial" pitchFamily="34" charset="0"/>
              </a:rPr>
              <a:t>;</a:t>
            </a:r>
          </a:p>
          <a:p>
            <a:r>
              <a:rPr lang="en-IN" sz="1600" b="1" dirty="0" smtClean="0">
                <a:latin typeface="Arial" pitchFamily="34" charset="0"/>
                <a:cs typeface="Arial" pitchFamily="34" charset="0"/>
              </a:rPr>
              <a:t>    double price;</a:t>
            </a:r>
          </a:p>
          <a:p>
            <a:r>
              <a:rPr lang="en-IN" sz="1600" b="1" dirty="0" smtClean="0">
                <a:latin typeface="Arial" pitchFamily="34" charset="0"/>
                <a:cs typeface="Arial" pitchFamily="34" charset="0"/>
              </a:rPr>
              <a:t>    </a:t>
            </a:r>
            <a:r>
              <a:rPr lang="en-IN" sz="1600" b="1" dirty="0" err="1" smtClean="0">
                <a:latin typeface="Arial" pitchFamily="34" charset="0"/>
                <a:cs typeface="Arial" pitchFamily="34" charset="0"/>
              </a:rPr>
              <a:t>int</a:t>
            </a:r>
            <a:r>
              <a:rPr lang="en-IN" sz="1600" b="1" dirty="0" smtClean="0">
                <a:latin typeface="Arial" pitchFamily="34" charset="0"/>
                <a:cs typeface="Arial" pitchFamily="34" charset="0"/>
              </a:rPr>
              <a:t> </a:t>
            </a:r>
            <a:r>
              <a:rPr lang="en-IN" sz="1600" b="1" dirty="0" err="1" smtClean="0">
                <a:latin typeface="Arial" pitchFamily="34" charset="0"/>
                <a:cs typeface="Arial" pitchFamily="34" charset="0"/>
              </a:rPr>
              <a:t>item_type</a:t>
            </a:r>
            <a:r>
              <a:rPr lang="en-IN" sz="1600" b="1" dirty="0" smtClean="0">
                <a:latin typeface="Arial" pitchFamily="34" charset="0"/>
                <a:cs typeface="Arial" pitchFamily="34" charset="0"/>
              </a:rPr>
              <a:t>;</a:t>
            </a:r>
          </a:p>
          <a:p>
            <a:r>
              <a:rPr lang="en-IN" sz="1600" b="1" dirty="0" smtClean="0">
                <a:latin typeface="Arial" pitchFamily="34" charset="0"/>
                <a:cs typeface="Arial" pitchFamily="34" charset="0"/>
              </a:rPr>
              <a:t>    union</a:t>
            </a:r>
          </a:p>
          <a:p>
            <a:r>
              <a:rPr lang="en-IN" sz="1600" b="1" dirty="0" smtClean="0">
                <a:latin typeface="Arial" pitchFamily="34" charset="0"/>
                <a:cs typeface="Arial" pitchFamily="34" charset="0"/>
              </a:rPr>
              <a:t>    {</a:t>
            </a:r>
          </a:p>
          <a:p>
            <a:r>
              <a:rPr lang="en-IN" sz="1600" b="1" dirty="0" smtClean="0">
                <a:latin typeface="Arial" pitchFamily="34" charset="0"/>
                <a:cs typeface="Arial" pitchFamily="34" charset="0"/>
              </a:rPr>
              <a:t>        </a:t>
            </a:r>
            <a:r>
              <a:rPr lang="en-IN" sz="1600" b="1" dirty="0" err="1" smtClean="0">
                <a:latin typeface="Arial" pitchFamily="34" charset="0"/>
                <a:cs typeface="Arial" pitchFamily="34" charset="0"/>
              </a:rPr>
              <a:t>struct</a:t>
            </a:r>
            <a:r>
              <a:rPr lang="en-IN" sz="1600" b="1" dirty="0" smtClean="0">
                <a:latin typeface="Arial" pitchFamily="34" charset="0"/>
                <a:cs typeface="Arial" pitchFamily="34" charset="0"/>
              </a:rPr>
              <a:t> </a:t>
            </a:r>
          </a:p>
          <a:p>
            <a:r>
              <a:rPr lang="en-IN" sz="1600" b="1" dirty="0" smtClean="0">
                <a:latin typeface="Arial" pitchFamily="34" charset="0"/>
                <a:cs typeface="Arial" pitchFamily="34" charset="0"/>
              </a:rPr>
              <a:t>        {</a:t>
            </a:r>
          </a:p>
          <a:p>
            <a:r>
              <a:rPr lang="en-IN" sz="1600" b="1" dirty="0" smtClean="0">
                <a:latin typeface="Arial" pitchFamily="34" charset="0"/>
                <a:cs typeface="Arial" pitchFamily="34" charset="0"/>
              </a:rPr>
              <a:t>            char title [50];</a:t>
            </a:r>
          </a:p>
          <a:p>
            <a:r>
              <a:rPr lang="en-IN" sz="1600" b="1" dirty="0" smtClean="0">
                <a:latin typeface="Arial" pitchFamily="34" charset="0"/>
                <a:cs typeface="Arial" pitchFamily="34" charset="0"/>
              </a:rPr>
              <a:t>            char author [40];</a:t>
            </a:r>
          </a:p>
          <a:p>
            <a:r>
              <a:rPr lang="en-IN" sz="1600" b="1" dirty="0" smtClean="0">
                <a:latin typeface="Arial" pitchFamily="34" charset="0"/>
                <a:cs typeface="Arial" pitchFamily="34" charset="0"/>
              </a:rPr>
              <a:t>            </a:t>
            </a:r>
            <a:r>
              <a:rPr lang="en-IN" sz="1600" b="1" dirty="0" err="1" smtClean="0">
                <a:latin typeface="Arial" pitchFamily="34" charset="0"/>
                <a:cs typeface="Arial" pitchFamily="34" charset="0"/>
              </a:rPr>
              <a:t>int</a:t>
            </a:r>
            <a:r>
              <a:rPr lang="en-IN" sz="1600" b="1" dirty="0" smtClean="0">
                <a:latin typeface="Arial" pitchFamily="34" charset="0"/>
                <a:cs typeface="Arial" pitchFamily="34" charset="0"/>
              </a:rPr>
              <a:t> </a:t>
            </a:r>
            <a:r>
              <a:rPr lang="en-IN" sz="1600" b="1" dirty="0" err="1" smtClean="0">
                <a:latin typeface="Arial" pitchFamily="34" charset="0"/>
                <a:cs typeface="Arial" pitchFamily="34" charset="0"/>
              </a:rPr>
              <a:t>num_pages</a:t>
            </a:r>
            <a:r>
              <a:rPr lang="en-IN" sz="1600" b="1" dirty="0" smtClean="0">
                <a:latin typeface="Arial" pitchFamily="34" charset="0"/>
                <a:cs typeface="Arial" pitchFamily="34" charset="0"/>
              </a:rPr>
              <a:t>;</a:t>
            </a:r>
          </a:p>
          <a:p>
            <a:r>
              <a:rPr lang="en-IN" sz="1600" b="1" dirty="0" smtClean="0">
                <a:latin typeface="Arial" pitchFamily="34" charset="0"/>
                <a:cs typeface="Arial" pitchFamily="34" charset="0"/>
              </a:rPr>
              <a:t>        } book;</a:t>
            </a:r>
          </a:p>
          <a:p>
            <a:r>
              <a:rPr lang="en-IN" sz="1600" b="1" dirty="0" smtClean="0">
                <a:latin typeface="Arial" pitchFamily="34" charset="0"/>
                <a:cs typeface="Arial" pitchFamily="34" charset="0"/>
              </a:rPr>
              <a:t>        </a:t>
            </a:r>
            <a:r>
              <a:rPr lang="en-IN" sz="1600" b="1" dirty="0" err="1" smtClean="0">
                <a:latin typeface="Arial" pitchFamily="34" charset="0"/>
                <a:cs typeface="Arial" pitchFamily="34" charset="0"/>
              </a:rPr>
              <a:t>struct</a:t>
            </a:r>
            <a:endParaRPr lang="en-IN" sz="1600" b="1" dirty="0" smtClean="0">
              <a:latin typeface="Arial" pitchFamily="34" charset="0"/>
              <a:cs typeface="Arial" pitchFamily="34" charset="0"/>
            </a:endParaRPr>
          </a:p>
          <a:p>
            <a:r>
              <a:rPr lang="en-IN" sz="1600" b="1" dirty="0" smtClean="0">
                <a:latin typeface="Arial" pitchFamily="34" charset="0"/>
                <a:cs typeface="Arial" pitchFamily="34" charset="0"/>
              </a:rPr>
              <a:t>        {</a:t>
            </a:r>
          </a:p>
          <a:p>
            <a:r>
              <a:rPr lang="en-IN" sz="1600" b="1" dirty="0" smtClean="0">
                <a:latin typeface="Arial" pitchFamily="34" charset="0"/>
                <a:cs typeface="Arial" pitchFamily="34" charset="0"/>
              </a:rPr>
              <a:t>            char design [40];</a:t>
            </a:r>
          </a:p>
          <a:p>
            <a:r>
              <a:rPr lang="en-IN" sz="1600" b="1" dirty="0" smtClean="0">
                <a:latin typeface="Arial" pitchFamily="34" charset="0"/>
                <a:cs typeface="Arial" pitchFamily="34" charset="0"/>
              </a:rPr>
              <a:t>        } mug;</a:t>
            </a:r>
          </a:p>
          <a:p>
            <a:r>
              <a:rPr lang="en-IN" sz="1600" b="1" dirty="0" smtClean="0">
                <a:latin typeface="Arial" pitchFamily="34" charset="0"/>
                <a:cs typeface="Arial" pitchFamily="34" charset="0"/>
              </a:rPr>
              <a:t>        </a:t>
            </a:r>
            <a:r>
              <a:rPr lang="en-IN" sz="1600" b="1" dirty="0" err="1" smtClean="0">
                <a:latin typeface="Arial" pitchFamily="34" charset="0"/>
                <a:cs typeface="Arial" pitchFamily="34" charset="0"/>
              </a:rPr>
              <a:t>struct</a:t>
            </a:r>
            <a:r>
              <a:rPr lang="en-IN" sz="1600" b="1" dirty="0" smtClean="0">
                <a:latin typeface="Arial" pitchFamily="34" charset="0"/>
                <a:cs typeface="Arial" pitchFamily="34" charset="0"/>
              </a:rPr>
              <a:t> </a:t>
            </a:r>
          </a:p>
          <a:p>
            <a:r>
              <a:rPr lang="en-IN" sz="1600" b="1" dirty="0" smtClean="0">
                <a:latin typeface="Arial" pitchFamily="34" charset="0"/>
                <a:cs typeface="Arial" pitchFamily="34" charset="0"/>
              </a:rPr>
              <a:t>        {</a:t>
            </a:r>
          </a:p>
          <a:p>
            <a:r>
              <a:rPr lang="en-IN" sz="1600" b="1" dirty="0" smtClean="0">
                <a:latin typeface="Arial" pitchFamily="34" charset="0"/>
                <a:cs typeface="Arial" pitchFamily="34" charset="0"/>
              </a:rPr>
              <a:t>            char design [40];</a:t>
            </a:r>
          </a:p>
          <a:p>
            <a:r>
              <a:rPr lang="en-IN" sz="1600" b="1" dirty="0" smtClean="0">
                <a:latin typeface="Arial" pitchFamily="34" charset="0"/>
                <a:cs typeface="Arial" pitchFamily="34" charset="0"/>
              </a:rPr>
              <a:t>            </a:t>
            </a:r>
            <a:r>
              <a:rPr lang="en-IN" sz="1600" b="1" dirty="0" err="1" smtClean="0">
                <a:latin typeface="Arial" pitchFamily="34" charset="0"/>
                <a:cs typeface="Arial" pitchFamily="34" charset="0"/>
              </a:rPr>
              <a:t>int</a:t>
            </a:r>
            <a:r>
              <a:rPr lang="en-IN" sz="1600" b="1" dirty="0" smtClean="0">
                <a:latin typeface="Arial" pitchFamily="34" charset="0"/>
                <a:cs typeface="Arial" pitchFamily="34" charset="0"/>
              </a:rPr>
              <a:t> </a:t>
            </a:r>
            <a:r>
              <a:rPr lang="en-IN" sz="1600" b="1" dirty="0" err="1" smtClean="0">
                <a:latin typeface="Arial" pitchFamily="34" charset="0"/>
                <a:cs typeface="Arial" pitchFamily="34" charset="0"/>
              </a:rPr>
              <a:t>colors</a:t>
            </a:r>
            <a:r>
              <a:rPr lang="en-IN" sz="1600" b="1" dirty="0" smtClean="0">
                <a:latin typeface="Arial" pitchFamily="34" charset="0"/>
                <a:cs typeface="Arial" pitchFamily="34" charset="0"/>
              </a:rPr>
              <a:t>;</a:t>
            </a:r>
          </a:p>
          <a:p>
            <a:r>
              <a:rPr lang="en-IN" sz="1600" b="1" dirty="0" smtClean="0">
                <a:latin typeface="Arial" pitchFamily="34" charset="0"/>
                <a:cs typeface="Arial" pitchFamily="34" charset="0"/>
              </a:rPr>
              <a:t>            </a:t>
            </a:r>
            <a:r>
              <a:rPr lang="en-IN" sz="1600" b="1" dirty="0" err="1" smtClean="0">
                <a:latin typeface="Arial" pitchFamily="34" charset="0"/>
                <a:cs typeface="Arial" pitchFamily="34" charset="0"/>
              </a:rPr>
              <a:t>int</a:t>
            </a:r>
            <a:r>
              <a:rPr lang="en-IN" sz="1600" b="1" dirty="0" smtClean="0">
                <a:latin typeface="Arial" pitchFamily="34" charset="0"/>
                <a:cs typeface="Arial" pitchFamily="34" charset="0"/>
              </a:rPr>
              <a:t> sizes;</a:t>
            </a:r>
          </a:p>
          <a:p>
            <a:r>
              <a:rPr lang="en-IN" sz="1600" b="1" dirty="0" smtClean="0">
                <a:latin typeface="Arial" pitchFamily="34" charset="0"/>
                <a:cs typeface="Arial" pitchFamily="34" charset="0"/>
              </a:rPr>
              <a:t>        } shirt;</a:t>
            </a:r>
          </a:p>
          <a:p>
            <a:r>
              <a:rPr lang="en-IN" sz="1600" b="1" dirty="0" smtClean="0">
                <a:latin typeface="Arial" pitchFamily="34" charset="0"/>
                <a:cs typeface="Arial" pitchFamily="34" charset="0"/>
              </a:rPr>
              <a:t>    } item;</a:t>
            </a:r>
          </a:p>
          <a:p>
            <a:r>
              <a:rPr lang="en-IN" sz="1600" b="1" dirty="0" smtClean="0">
                <a:latin typeface="Arial" pitchFamily="34" charset="0"/>
                <a:cs typeface="Arial" pitchFamily="34" charset="0"/>
              </a:rPr>
              <a:t>};</a:t>
            </a:r>
            <a:endParaRPr lang="en-US" sz="1600" b="1"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anim calcmode="lin" valueType="num">
                                      <p:cBhvr additive="base">
                                        <p:cTn id="79"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13" end="13"/>
                                            </p:txEl>
                                          </p:spTgt>
                                        </p:tgtEl>
                                        <p:attrNameLst>
                                          <p:attrName>style.visibility</p:attrName>
                                        </p:attrNameLst>
                                      </p:cBhvr>
                                      <p:to>
                                        <p:strVal val="visible"/>
                                      </p:to>
                                    </p:set>
                                    <p:anim calcmode="lin" valueType="num">
                                      <p:cBhvr additive="base">
                                        <p:cTn id="8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anim calcmode="lin" valueType="num">
                                      <p:cBhvr additive="base">
                                        <p:cTn id="91"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txEl>
                                              <p:pRg st="15" end="15"/>
                                            </p:txEl>
                                          </p:spTgt>
                                        </p:tgtEl>
                                        <p:attrNameLst>
                                          <p:attrName>style.visibility</p:attrName>
                                        </p:attrNameLst>
                                      </p:cBhvr>
                                      <p:to>
                                        <p:strVal val="visible"/>
                                      </p:to>
                                    </p:set>
                                    <p:anim calcmode="lin" valueType="num">
                                      <p:cBhvr additive="base">
                                        <p:cTn id="97"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5">
                                            <p:txEl>
                                              <p:pRg st="16" end="16"/>
                                            </p:txEl>
                                          </p:spTgt>
                                        </p:tgtEl>
                                        <p:attrNameLst>
                                          <p:attrName>style.visibility</p:attrName>
                                        </p:attrNameLst>
                                      </p:cBhvr>
                                      <p:to>
                                        <p:strVal val="visible"/>
                                      </p:to>
                                    </p:set>
                                    <p:anim calcmode="lin" valueType="num">
                                      <p:cBhvr additive="base">
                                        <p:cTn id="103"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5">
                                            <p:txEl>
                                              <p:pRg st="17" end="17"/>
                                            </p:txEl>
                                          </p:spTgt>
                                        </p:tgtEl>
                                        <p:attrNameLst>
                                          <p:attrName>style.visibility</p:attrName>
                                        </p:attrNameLst>
                                      </p:cBhvr>
                                      <p:to>
                                        <p:strVal val="visible"/>
                                      </p:to>
                                    </p:set>
                                    <p:anim calcmode="lin" valueType="num">
                                      <p:cBhvr additive="base">
                                        <p:cTn id="109"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5">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5">
                                            <p:txEl>
                                              <p:pRg st="18" end="18"/>
                                            </p:txEl>
                                          </p:spTgt>
                                        </p:tgtEl>
                                        <p:attrNameLst>
                                          <p:attrName>style.visibility</p:attrName>
                                        </p:attrNameLst>
                                      </p:cBhvr>
                                      <p:to>
                                        <p:strVal val="visible"/>
                                      </p:to>
                                    </p:set>
                                    <p:anim calcmode="lin" valueType="num">
                                      <p:cBhvr additive="base">
                                        <p:cTn id="115" dur="500" fill="hold"/>
                                        <p:tgtEl>
                                          <p:spTgt spid="5">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5">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5">
                                            <p:txEl>
                                              <p:pRg st="19" end="19"/>
                                            </p:txEl>
                                          </p:spTgt>
                                        </p:tgtEl>
                                        <p:attrNameLst>
                                          <p:attrName>style.visibility</p:attrName>
                                        </p:attrNameLst>
                                      </p:cBhvr>
                                      <p:to>
                                        <p:strVal val="visible"/>
                                      </p:to>
                                    </p:set>
                                    <p:anim calcmode="lin" valueType="num">
                                      <p:cBhvr additive="base">
                                        <p:cTn id="121" dur="500" fill="hold"/>
                                        <p:tgtEl>
                                          <p:spTgt spid="5">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5">
                                            <p:txEl>
                                              <p:pRg st="20" end="20"/>
                                            </p:txEl>
                                          </p:spTgt>
                                        </p:tgtEl>
                                        <p:attrNameLst>
                                          <p:attrName>style.visibility</p:attrName>
                                        </p:attrNameLst>
                                      </p:cBhvr>
                                      <p:to>
                                        <p:strVal val="visible"/>
                                      </p:to>
                                    </p:set>
                                    <p:anim calcmode="lin" valueType="num">
                                      <p:cBhvr additive="base">
                                        <p:cTn id="127" dur="500" fill="hold"/>
                                        <p:tgtEl>
                                          <p:spTgt spid="5">
                                            <p:txEl>
                                              <p:pRg st="20" end="2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5">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5">
                                            <p:txEl>
                                              <p:pRg st="21" end="21"/>
                                            </p:txEl>
                                          </p:spTgt>
                                        </p:tgtEl>
                                        <p:attrNameLst>
                                          <p:attrName>style.visibility</p:attrName>
                                        </p:attrNameLst>
                                      </p:cBhvr>
                                      <p:to>
                                        <p:strVal val="visible"/>
                                      </p:to>
                                    </p:set>
                                    <p:anim calcmode="lin" valueType="num">
                                      <p:cBhvr additive="base">
                                        <p:cTn id="133" dur="500" fill="hold"/>
                                        <p:tgtEl>
                                          <p:spTgt spid="5">
                                            <p:txEl>
                                              <p:pRg st="21" end="21"/>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5">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5">
                                            <p:txEl>
                                              <p:pRg st="22" end="22"/>
                                            </p:txEl>
                                          </p:spTgt>
                                        </p:tgtEl>
                                        <p:attrNameLst>
                                          <p:attrName>style.visibility</p:attrName>
                                        </p:attrNameLst>
                                      </p:cBhvr>
                                      <p:to>
                                        <p:strVal val="visible"/>
                                      </p:to>
                                    </p:set>
                                    <p:anim calcmode="lin" valueType="num">
                                      <p:cBhvr additive="base">
                                        <p:cTn id="139" dur="500" fill="hold"/>
                                        <p:tgtEl>
                                          <p:spTgt spid="5">
                                            <p:txEl>
                                              <p:pRg st="22" end="22"/>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5">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5">
                                            <p:txEl>
                                              <p:pRg st="23" end="23"/>
                                            </p:txEl>
                                          </p:spTgt>
                                        </p:tgtEl>
                                        <p:attrNameLst>
                                          <p:attrName>style.visibility</p:attrName>
                                        </p:attrNameLst>
                                      </p:cBhvr>
                                      <p:to>
                                        <p:strVal val="visible"/>
                                      </p:to>
                                    </p:set>
                                    <p:anim calcmode="lin" valueType="num">
                                      <p:cBhvr additive="base">
                                        <p:cTn id="145" dur="500" fill="hold"/>
                                        <p:tgtEl>
                                          <p:spTgt spid="5">
                                            <p:txEl>
                                              <p:pRg st="23" end="23"/>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5">
                                            <p:txEl>
                                              <p:pRg st="23" end="23"/>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5">
                                            <p:txEl>
                                              <p:pRg st="24" end="24"/>
                                            </p:txEl>
                                          </p:spTgt>
                                        </p:tgtEl>
                                        <p:attrNameLst>
                                          <p:attrName>style.visibility</p:attrName>
                                        </p:attrNameLst>
                                      </p:cBhvr>
                                      <p:to>
                                        <p:strVal val="visible"/>
                                      </p:to>
                                    </p:set>
                                    <p:anim calcmode="lin" valueType="num">
                                      <p:cBhvr additive="base">
                                        <p:cTn id="151" dur="500" fill="hold"/>
                                        <p:tgtEl>
                                          <p:spTgt spid="5">
                                            <p:txEl>
                                              <p:pRg st="24" end="24"/>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5">
                                            <p:txEl>
                                              <p:pRg st="24" end="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610136"/>
            <a:ext cx="8010580" cy="1938992"/>
          </a:xfrm>
          <a:prstGeom prst="rect">
            <a:avLst/>
          </a:prstGeom>
          <a:noFill/>
        </p:spPr>
        <p:txBody>
          <a:bodyPr wrap="square" rtlCol="0">
            <a:spAutoFit/>
          </a:bodyPr>
          <a:lstStyle/>
          <a:p>
            <a:r>
              <a:rPr lang="en-IN" sz="2000" b="1" dirty="0" smtClean="0">
                <a:latin typeface="Arial" pitchFamily="34" charset="0"/>
                <a:cs typeface="Arial" pitchFamily="34" charset="0"/>
              </a:rPr>
              <a:t>How do you access the members of this structure?</a:t>
            </a:r>
          </a:p>
          <a:p>
            <a:endParaRPr lang="en-GB" sz="2000" b="1" dirty="0" smtClean="0">
              <a:latin typeface="Arial" pitchFamily="34" charset="0"/>
              <a:cs typeface="Arial" pitchFamily="34" charset="0"/>
            </a:endParaRPr>
          </a:p>
          <a:p>
            <a:r>
              <a:rPr lang="en-GB" sz="2000" dirty="0" smtClean="0">
                <a:latin typeface="Arial" pitchFamily="34" charset="0"/>
                <a:cs typeface="Arial" pitchFamily="34" charset="0"/>
              </a:rPr>
              <a:t>If c is a </a:t>
            </a:r>
            <a:r>
              <a:rPr lang="en-GB" sz="2000" dirty="0" err="1" smtClean="0">
                <a:latin typeface="Arial" pitchFamily="34" charset="0"/>
                <a:cs typeface="Arial" pitchFamily="34" charset="0"/>
              </a:rPr>
              <a:t>catalog_item</a:t>
            </a:r>
            <a:r>
              <a:rPr lang="en-GB" sz="2000" dirty="0" smtClean="0">
                <a:latin typeface="Arial" pitchFamily="34" charset="0"/>
                <a:cs typeface="Arial" pitchFamily="34" charset="0"/>
              </a:rPr>
              <a:t> structure</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Book’s title can be accessed as:</a:t>
            </a:r>
          </a:p>
          <a:p>
            <a:r>
              <a:rPr lang="en-GB" sz="2000" dirty="0" smtClean="0">
                <a:latin typeface="Arial" pitchFamily="34" charset="0"/>
                <a:cs typeface="Arial" pitchFamily="34" charset="0"/>
              </a:rPr>
              <a:t>    </a:t>
            </a:r>
            <a:r>
              <a:rPr lang="en-GB" sz="2000" dirty="0" err="1" smtClean="0">
                <a:latin typeface="Arial" pitchFamily="34" charset="0"/>
                <a:cs typeface="Arial" pitchFamily="34" charset="0"/>
              </a:rPr>
              <a:t>c.item.book.title</a:t>
            </a:r>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610136"/>
            <a:ext cx="8010580" cy="5324535"/>
          </a:xfrm>
          <a:prstGeom prst="rect">
            <a:avLst/>
          </a:prstGeom>
          <a:noFill/>
        </p:spPr>
        <p:txBody>
          <a:bodyPr wrap="square" rtlCol="0">
            <a:spAutoFit/>
          </a:bodyPr>
          <a:lstStyle/>
          <a:p>
            <a:r>
              <a:rPr lang="en-IN" sz="2000" b="1" dirty="0" smtClean="0">
                <a:latin typeface="Arial" pitchFamily="34" charset="0"/>
                <a:cs typeface="Arial" pitchFamily="34" charset="0"/>
              </a:rPr>
              <a:t>Using unions to build mixed data structures</a:t>
            </a:r>
          </a:p>
          <a:p>
            <a:r>
              <a:rPr lang="en-GB" sz="2000" dirty="0" smtClean="0">
                <a:latin typeface="Arial" pitchFamily="34" charset="0"/>
                <a:cs typeface="Arial" pitchFamily="34" charset="0"/>
              </a:rPr>
              <a:t>Suppose we need an array whose elements are a mixture of </a:t>
            </a:r>
            <a:r>
              <a:rPr lang="en-GB" sz="2000" dirty="0" err="1" smtClean="0">
                <a:latin typeface="Arial" pitchFamily="34" charset="0"/>
                <a:cs typeface="Arial" pitchFamily="34" charset="0"/>
              </a:rPr>
              <a:t>int</a:t>
            </a:r>
            <a:r>
              <a:rPr lang="en-GB" sz="2000" dirty="0" smtClean="0">
                <a:latin typeface="Arial" pitchFamily="34" charset="0"/>
                <a:cs typeface="Arial" pitchFamily="34" charset="0"/>
              </a:rPr>
              <a:t> and double values.</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Impossible?</a:t>
            </a:r>
          </a:p>
          <a:p>
            <a:endParaRPr lang="en-GB" sz="2000" dirty="0" smtClean="0">
              <a:latin typeface="Arial" pitchFamily="34" charset="0"/>
              <a:cs typeface="Arial" pitchFamily="34" charset="0"/>
            </a:endParaRPr>
          </a:p>
          <a:p>
            <a:r>
              <a:rPr lang="en-GB" sz="2000" u="sng" dirty="0" smtClean="0">
                <a:latin typeface="Arial" pitchFamily="34" charset="0"/>
                <a:cs typeface="Arial" pitchFamily="34" charset="0"/>
              </a:rPr>
              <a:t>Use unions</a:t>
            </a:r>
          </a:p>
          <a:p>
            <a:endParaRPr lang="en-GB" sz="2000" dirty="0" smtClean="0">
              <a:latin typeface="Arial" pitchFamily="34" charset="0"/>
              <a:cs typeface="Arial" pitchFamily="34" charset="0"/>
            </a:endParaRPr>
          </a:p>
          <a:p>
            <a:r>
              <a:rPr lang="en-GB" sz="2000" dirty="0" err="1" smtClean="0">
                <a:latin typeface="Arial" pitchFamily="34" charset="0"/>
                <a:cs typeface="Arial" pitchFamily="34" charset="0"/>
              </a:rPr>
              <a:t>typedef</a:t>
            </a:r>
            <a:r>
              <a:rPr lang="en-GB" sz="2000" dirty="0" smtClean="0">
                <a:latin typeface="Arial" pitchFamily="34" charset="0"/>
                <a:cs typeface="Arial" pitchFamily="34" charset="0"/>
              </a:rPr>
              <a:t> union</a:t>
            </a:r>
          </a:p>
          <a:p>
            <a:r>
              <a:rPr lang="en-GB" sz="2000" dirty="0" smtClean="0">
                <a:latin typeface="Arial" pitchFamily="34" charset="0"/>
                <a:cs typeface="Arial" pitchFamily="34" charset="0"/>
              </a:rPr>
              <a:t>{</a:t>
            </a:r>
          </a:p>
          <a:p>
            <a:r>
              <a:rPr lang="en-GB" sz="2000" dirty="0" smtClean="0">
                <a:latin typeface="Arial" pitchFamily="34" charset="0"/>
                <a:cs typeface="Arial" pitchFamily="34" charset="0"/>
              </a:rPr>
              <a:t>    </a:t>
            </a:r>
            <a:r>
              <a:rPr lang="en-GB" sz="2000" dirty="0" err="1" smtClean="0">
                <a:latin typeface="Arial" pitchFamily="34" charset="0"/>
                <a:cs typeface="Arial" pitchFamily="34" charset="0"/>
              </a:rPr>
              <a:t>int</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i</a:t>
            </a:r>
            <a:r>
              <a:rPr lang="en-GB" sz="2000" dirty="0" smtClean="0">
                <a:latin typeface="Arial" pitchFamily="34" charset="0"/>
                <a:cs typeface="Arial" pitchFamily="34" charset="0"/>
              </a:rPr>
              <a:t>;</a:t>
            </a:r>
          </a:p>
          <a:p>
            <a:r>
              <a:rPr lang="en-GB" sz="2000" dirty="0" smtClean="0">
                <a:latin typeface="Arial" pitchFamily="34" charset="0"/>
                <a:cs typeface="Arial" pitchFamily="34" charset="0"/>
              </a:rPr>
              <a:t>    double d;</a:t>
            </a:r>
          </a:p>
          <a:p>
            <a:r>
              <a:rPr lang="en-GB" sz="2000" dirty="0" smtClean="0">
                <a:latin typeface="Arial" pitchFamily="34" charset="0"/>
                <a:cs typeface="Arial" pitchFamily="34" charset="0"/>
              </a:rPr>
              <a:t>} Number;</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Number </a:t>
            </a:r>
            <a:r>
              <a:rPr lang="en-GB" sz="2000" dirty="0" err="1" smtClean="0">
                <a:latin typeface="Arial" pitchFamily="34" charset="0"/>
                <a:cs typeface="Arial" pitchFamily="34" charset="0"/>
              </a:rPr>
              <a:t>Number_array</a:t>
            </a:r>
            <a:r>
              <a:rPr lang="en-GB" sz="2000" dirty="0" smtClean="0">
                <a:latin typeface="Arial" pitchFamily="34" charset="0"/>
                <a:cs typeface="Arial" pitchFamily="34" charset="0"/>
              </a:rPr>
              <a:t> [10];</a:t>
            </a:r>
          </a:p>
          <a:p>
            <a:r>
              <a:rPr lang="en-GB" sz="2000" dirty="0" err="1" smtClean="0">
                <a:latin typeface="Arial" pitchFamily="34" charset="0"/>
                <a:cs typeface="Arial" pitchFamily="34" charset="0"/>
              </a:rPr>
              <a:t>Number_array</a:t>
            </a:r>
            <a:r>
              <a:rPr lang="en-GB" sz="2000" dirty="0" smtClean="0">
                <a:latin typeface="Arial" pitchFamily="34" charset="0"/>
                <a:cs typeface="Arial" pitchFamily="34" charset="0"/>
              </a:rPr>
              <a:t>[0].</a:t>
            </a:r>
            <a:r>
              <a:rPr lang="en-GB" sz="2000" dirty="0" err="1" smtClean="0">
                <a:latin typeface="Arial" pitchFamily="34" charset="0"/>
                <a:cs typeface="Arial" pitchFamily="34" charset="0"/>
              </a:rPr>
              <a:t>i</a:t>
            </a:r>
            <a:r>
              <a:rPr lang="en-GB" sz="2000" dirty="0" smtClean="0">
                <a:latin typeface="Arial" pitchFamily="34" charset="0"/>
                <a:cs typeface="Arial" pitchFamily="34" charset="0"/>
              </a:rPr>
              <a:t> = 100;</a:t>
            </a:r>
          </a:p>
          <a:p>
            <a:r>
              <a:rPr lang="en-GB" sz="2000" dirty="0" err="1" smtClean="0">
                <a:latin typeface="Arial" pitchFamily="34" charset="0"/>
                <a:cs typeface="Arial" pitchFamily="34" charset="0"/>
              </a:rPr>
              <a:t>Number_array</a:t>
            </a:r>
            <a:r>
              <a:rPr lang="en-GB" sz="2000" dirty="0" smtClean="0">
                <a:latin typeface="Arial" pitchFamily="34" charset="0"/>
                <a:cs typeface="Arial" pitchFamily="34" charset="0"/>
              </a:rPr>
              <a:t>[1].d = 1234.56;</a:t>
            </a:r>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 calcmode="lin" valueType="num">
                                      <p:cBhvr additive="base">
                                        <p:cTn id="4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anim calcmode="lin" valueType="num">
                                      <p:cBhvr additive="base">
                                        <p:cTn id="55"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3" end="13"/>
                                            </p:txEl>
                                          </p:spTgt>
                                        </p:tgtEl>
                                        <p:attrNameLst>
                                          <p:attrName>style.visibility</p:attrName>
                                        </p:attrNameLst>
                                      </p:cBhvr>
                                      <p:to>
                                        <p:strVal val="visible"/>
                                      </p:to>
                                    </p:set>
                                    <p:anim calcmode="lin" valueType="num">
                                      <p:cBhvr additive="base">
                                        <p:cTn id="61"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4" end="14"/>
                                            </p:txEl>
                                          </p:spTgt>
                                        </p:tgtEl>
                                        <p:attrNameLst>
                                          <p:attrName>style.visibility</p:attrName>
                                        </p:attrNameLst>
                                      </p:cBhvr>
                                      <p:to>
                                        <p:strVal val="visible"/>
                                      </p:to>
                                    </p:set>
                                    <p:anim calcmode="lin" valueType="num">
                                      <p:cBhvr additive="base">
                                        <p:cTn id="6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5" end="15"/>
                                            </p:txEl>
                                          </p:spTgt>
                                        </p:tgtEl>
                                        <p:attrNameLst>
                                          <p:attrName>style.visibility</p:attrName>
                                        </p:attrNameLst>
                                      </p:cBhvr>
                                      <p:to>
                                        <p:strVal val="visible"/>
                                      </p:to>
                                    </p:set>
                                    <p:anim calcmode="lin" valueType="num">
                                      <p:cBhvr additive="base">
                                        <p:cTn id="73"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610136"/>
            <a:ext cx="8010580" cy="4093428"/>
          </a:xfrm>
          <a:prstGeom prst="rect">
            <a:avLst/>
          </a:prstGeom>
          <a:noFill/>
        </p:spPr>
        <p:txBody>
          <a:bodyPr wrap="square" rtlCol="0">
            <a:spAutoFit/>
          </a:bodyPr>
          <a:lstStyle/>
          <a:p>
            <a:r>
              <a:rPr lang="en-IN" sz="2400" b="1" dirty="0" smtClean="0">
                <a:latin typeface="Arial" pitchFamily="34" charset="0"/>
                <a:cs typeface="Arial" pitchFamily="34" charset="0"/>
              </a:rPr>
              <a:t>Adding a tag field to a union</a:t>
            </a:r>
          </a:p>
          <a:p>
            <a:r>
              <a:rPr lang="en-GB" sz="2400" dirty="0" smtClean="0">
                <a:latin typeface="Arial" pitchFamily="34" charset="0"/>
                <a:cs typeface="Arial" pitchFamily="34" charset="0"/>
              </a:rPr>
              <a:t>Unions suffer from a major problem:</a:t>
            </a:r>
          </a:p>
          <a:p>
            <a:r>
              <a:rPr lang="en-GB" sz="2400" dirty="0" smtClean="0">
                <a:latin typeface="Arial" pitchFamily="34" charset="0"/>
                <a:cs typeface="Arial" pitchFamily="34" charset="0"/>
              </a:rPr>
              <a:t>No easy way to tell which member of the union was modified last and therefore contains a meaningful value.</a:t>
            </a:r>
          </a:p>
          <a:p>
            <a:endParaRPr lang="en-GB" sz="2400" dirty="0" smtClean="0">
              <a:latin typeface="Arial" pitchFamily="34" charset="0"/>
              <a:cs typeface="Arial" pitchFamily="34" charset="0"/>
            </a:endParaRPr>
          </a:p>
          <a:p>
            <a:r>
              <a:rPr lang="en-GB" sz="2400" dirty="0" smtClean="0">
                <a:latin typeface="Arial" pitchFamily="34" charset="0"/>
                <a:cs typeface="Arial" pitchFamily="34" charset="0"/>
              </a:rPr>
              <a:t>In order to keep track of this information, we can embed the union within a structure that has one other member: a tag field or a </a:t>
            </a:r>
            <a:r>
              <a:rPr lang="en-GB" sz="2400" b="1" u="sng" dirty="0" err="1" smtClean="0">
                <a:latin typeface="Arial" pitchFamily="34" charset="0"/>
                <a:cs typeface="Arial" pitchFamily="34" charset="0"/>
              </a:rPr>
              <a:t>discriminant</a:t>
            </a:r>
            <a:r>
              <a:rPr lang="en-GB" sz="2400" dirty="0" smtClean="0">
                <a:latin typeface="Arial" pitchFamily="34" charset="0"/>
                <a:cs typeface="Arial" pitchFamily="34" charset="0"/>
              </a:rPr>
              <a:t> – its purpose is to let us know which member of the union was modified last and hence contains a meaningful value;</a:t>
            </a:r>
          </a:p>
          <a:p>
            <a:endParaRPr lang="en-GB"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610136"/>
            <a:ext cx="8010580" cy="4462760"/>
          </a:xfrm>
          <a:prstGeom prst="rect">
            <a:avLst/>
          </a:prstGeom>
          <a:noFill/>
        </p:spPr>
        <p:txBody>
          <a:bodyPr wrap="square" rtlCol="0">
            <a:spAutoFit/>
          </a:bodyPr>
          <a:lstStyle/>
          <a:p>
            <a:r>
              <a:rPr lang="en-GB" sz="2400" dirty="0" smtClean="0">
                <a:latin typeface="Arial" pitchFamily="34" charset="0"/>
                <a:cs typeface="Arial" pitchFamily="34" charset="0"/>
              </a:rPr>
              <a:t>#define INT_KIND		0</a:t>
            </a:r>
          </a:p>
          <a:p>
            <a:r>
              <a:rPr lang="en-GB" sz="2400" dirty="0" smtClean="0">
                <a:latin typeface="Arial" pitchFamily="34" charset="0"/>
                <a:cs typeface="Arial" pitchFamily="34" charset="0"/>
              </a:rPr>
              <a:t>#define DOUBLE_KIND		1</a:t>
            </a:r>
          </a:p>
          <a:p>
            <a:r>
              <a:rPr lang="en-GB" sz="2400" dirty="0" err="1" smtClean="0">
                <a:latin typeface="Arial" pitchFamily="34" charset="0"/>
                <a:cs typeface="Arial" pitchFamily="34" charset="0"/>
              </a:rPr>
              <a:t>typedef</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struct</a:t>
            </a:r>
            <a:endParaRPr lang="en-GB" sz="2400" dirty="0" smtClean="0">
              <a:latin typeface="Arial" pitchFamily="34" charset="0"/>
              <a:cs typeface="Arial" pitchFamily="34" charset="0"/>
            </a:endParaRPr>
          </a:p>
          <a:p>
            <a:r>
              <a:rPr lang="en-GB" sz="2400" dirty="0" smtClean="0">
                <a:latin typeface="Arial" pitchFamily="34" charset="0"/>
                <a:cs typeface="Arial" pitchFamily="34" charset="0"/>
              </a:rPr>
              <a:t>{</a:t>
            </a:r>
          </a:p>
          <a:p>
            <a:r>
              <a:rPr lang="en-GB" sz="2400" dirty="0" smtClean="0">
                <a:latin typeface="Arial" pitchFamily="34" charset="0"/>
                <a:cs typeface="Arial" pitchFamily="34" charset="0"/>
              </a:rPr>
              <a:t>    </a:t>
            </a:r>
            <a:r>
              <a:rPr lang="en-GB" sz="2400" dirty="0" err="1" smtClean="0">
                <a:latin typeface="Arial" pitchFamily="34" charset="0"/>
                <a:cs typeface="Arial" pitchFamily="34" charset="0"/>
              </a:rPr>
              <a:t>int</a:t>
            </a:r>
            <a:r>
              <a:rPr lang="en-GB" sz="2400" dirty="0" smtClean="0">
                <a:latin typeface="Arial" pitchFamily="34" charset="0"/>
                <a:cs typeface="Arial" pitchFamily="34" charset="0"/>
              </a:rPr>
              <a:t> kind;</a:t>
            </a:r>
          </a:p>
          <a:p>
            <a:r>
              <a:rPr lang="en-GB" sz="2400" dirty="0" smtClean="0">
                <a:latin typeface="Arial" pitchFamily="34" charset="0"/>
                <a:cs typeface="Arial" pitchFamily="34" charset="0"/>
              </a:rPr>
              <a:t>    union</a:t>
            </a:r>
          </a:p>
          <a:p>
            <a:r>
              <a:rPr lang="en-GB" sz="2400" dirty="0" smtClean="0">
                <a:latin typeface="Arial" pitchFamily="34" charset="0"/>
                <a:cs typeface="Arial" pitchFamily="34" charset="0"/>
              </a:rPr>
              <a:t>    {</a:t>
            </a:r>
          </a:p>
          <a:p>
            <a:r>
              <a:rPr lang="en-GB" sz="2400" dirty="0" smtClean="0">
                <a:latin typeface="Arial" pitchFamily="34" charset="0"/>
                <a:cs typeface="Arial" pitchFamily="34" charset="0"/>
              </a:rPr>
              <a:t>        </a:t>
            </a:r>
            <a:r>
              <a:rPr lang="en-GB" sz="2400" dirty="0" err="1" smtClean="0">
                <a:latin typeface="Arial" pitchFamily="34" charset="0"/>
                <a:cs typeface="Arial" pitchFamily="34" charset="0"/>
              </a:rPr>
              <a:t>int</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i</a:t>
            </a:r>
            <a:r>
              <a:rPr lang="en-GB" sz="2400" dirty="0" smtClean="0">
                <a:latin typeface="Arial" pitchFamily="34" charset="0"/>
                <a:cs typeface="Arial" pitchFamily="34" charset="0"/>
              </a:rPr>
              <a:t>;</a:t>
            </a:r>
          </a:p>
          <a:p>
            <a:r>
              <a:rPr lang="en-GB" sz="2400" dirty="0" smtClean="0">
                <a:latin typeface="Arial" pitchFamily="34" charset="0"/>
                <a:cs typeface="Arial" pitchFamily="34" charset="0"/>
              </a:rPr>
              <a:t>        double d;</a:t>
            </a:r>
          </a:p>
          <a:p>
            <a:r>
              <a:rPr lang="en-GB" sz="2400" dirty="0" smtClean="0">
                <a:latin typeface="Arial" pitchFamily="34" charset="0"/>
                <a:cs typeface="Arial" pitchFamily="34" charset="0"/>
              </a:rPr>
              <a:t>    } u;</a:t>
            </a:r>
          </a:p>
          <a:p>
            <a:r>
              <a:rPr lang="en-GB" sz="2400" dirty="0" smtClean="0">
                <a:latin typeface="Arial" pitchFamily="34" charset="0"/>
                <a:cs typeface="Arial" pitchFamily="34" charset="0"/>
              </a:rPr>
              <a:t>} Number;</a:t>
            </a:r>
          </a:p>
          <a:p>
            <a:endParaRPr lang="en-GB"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610136"/>
            <a:ext cx="8010580" cy="4524315"/>
          </a:xfrm>
          <a:prstGeom prst="rect">
            <a:avLst/>
          </a:prstGeom>
          <a:noFill/>
        </p:spPr>
        <p:txBody>
          <a:bodyPr wrap="square" rtlCol="0">
            <a:spAutoFit/>
          </a:bodyPr>
          <a:lstStyle/>
          <a:p>
            <a:r>
              <a:rPr lang="en-GB" sz="2400" u="sng" dirty="0" smtClean="0">
                <a:latin typeface="Arial" pitchFamily="34" charset="0"/>
                <a:cs typeface="Arial" pitchFamily="34" charset="0"/>
              </a:rPr>
              <a:t>How do we use the kind field?</a:t>
            </a:r>
          </a:p>
          <a:p>
            <a:r>
              <a:rPr lang="en-GB" sz="2400" dirty="0" smtClean="0">
                <a:latin typeface="Arial" pitchFamily="34" charset="0"/>
                <a:cs typeface="Arial" pitchFamily="34" charset="0"/>
              </a:rPr>
              <a:t>void </a:t>
            </a:r>
            <a:r>
              <a:rPr lang="en-GB" sz="2400" dirty="0" err="1" smtClean="0">
                <a:latin typeface="Arial" pitchFamily="34" charset="0"/>
                <a:cs typeface="Arial" pitchFamily="34" charset="0"/>
              </a:rPr>
              <a:t>print_number</a:t>
            </a:r>
            <a:r>
              <a:rPr lang="en-GB" sz="2400" dirty="0" smtClean="0">
                <a:latin typeface="Arial" pitchFamily="34" charset="0"/>
                <a:cs typeface="Arial" pitchFamily="34" charset="0"/>
              </a:rPr>
              <a:t> (Number n)</a:t>
            </a:r>
          </a:p>
          <a:p>
            <a:r>
              <a:rPr lang="en-GB" sz="2400" dirty="0" smtClean="0">
                <a:latin typeface="Arial" pitchFamily="34" charset="0"/>
                <a:cs typeface="Arial" pitchFamily="34" charset="0"/>
              </a:rPr>
              <a:t>{</a:t>
            </a:r>
          </a:p>
          <a:p>
            <a:r>
              <a:rPr lang="en-GB" sz="2400" dirty="0" smtClean="0">
                <a:latin typeface="Arial" pitchFamily="34" charset="0"/>
                <a:cs typeface="Arial" pitchFamily="34" charset="0"/>
              </a:rPr>
              <a:t>    if (</a:t>
            </a:r>
            <a:r>
              <a:rPr lang="en-GB" sz="2400" dirty="0" err="1" smtClean="0">
                <a:latin typeface="Arial" pitchFamily="34" charset="0"/>
                <a:cs typeface="Arial" pitchFamily="34" charset="0"/>
              </a:rPr>
              <a:t>n.kind</a:t>
            </a:r>
            <a:r>
              <a:rPr lang="en-GB" sz="2400" dirty="0" smtClean="0">
                <a:latin typeface="Arial" pitchFamily="34" charset="0"/>
                <a:cs typeface="Arial" pitchFamily="34" charset="0"/>
              </a:rPr>
              <a:t> == INT_KIND)</a:t>
            </a:r>
          </a:p>
          <a:p>
            <a:r>
              <a:rPr lang="en-GB" sz="2400" dirty="0" smtClean="0">
                <a:latin typeface="Arial" pitchFamily="34" charset="0"/>
                <a:cs typeface="Arial" pitchFamily="34" charset="0"/>
              </a:rPr>
              <a:t>        </a:t>
            </a:r>
            <a:r>
              <a:rPr lang="en-GB" sz="2400" dirty="0" err="1" smtClean="0">
                <a:latin typeface="Arial" pitchFamily="34" charset="0"/>
                <a:cs typeface="Arial" pitchFamily="34" charset="0"/>
              </a:rPr>
              <a:t>printf</a:t>
            </a:r>
            <a:r>
              <a:rPr lang="en-GB" sz="2400" dirty="0" smtClean="0">
                <a:latin typeface="Arial" pitchFamily="34" charset="0"/>
                <a:cs typeface="Arial" pitchFamily="34" charset="0"/>
              </a:rPr>
              <a:t> (“The integer stored is %d\n”, </a:t>
            </a:r>
            <a:r>
              <a:rPr lang="en-GB" sz="2400" dirty="0" err="1" smtClean="0">
                <a:latin typeface="Arial" pitchFamily="34" charset="0"/>
                <a:cs typeface="Arial" pitchFamily="34" charset="0"/>
              </a:rPr>
              <a:t>n.u.i</a:t>
            </a:r>
            <a:r>
              <a:rPr lang="en-GB" sz="2400" dirty="0" smtClean="0">
                <a:latin typeface="Arial" pitchFamily="34" charset="0"/>
                <a:cs typeface="Arial" pitchFamily="34" charset="0"/>
              </a:rPr>
              <a:t>)</a:t>
            </a:r>
          </a:p>
          <a:p>
            <a:r>
              <a:rPr lang="en-GB" sz="2400" dirty="0" smtClean="0">
                <a:latin typeface="Arial" pitchFamily="34" charset="0"/>
                <a:cs typeface="Arial" pitchFamily="34" charset="0"/>
              </a:rPr>
              <a:t>    else</a:t>
            </a:r>
          </a:p>
          <a:p>
            <a:r>
              <a:rPr lang="en-GB" sz="2400" dirty="0" smtClean="0">
                <a:latin typeface="Arial" pitchFamily="34" charset="0"/>
                <a:cs typeface="Arial" pitchFamily="34" charset="0"/>
              </a:rPr>
              <a:t>        </a:t>
            </a:r>
            <a:r>
              <a:rPr lang="en-GB" sz="2400" dirty="0" err="1" smtClean="0">
                <a:latin typeface="Arial" pitchFamily="34" charset="0"/>
                <a:cs typeface="Arial" pitchFamily="34" charset="0"/>
              </a:rPr>
              <a:t>printf</a:t>
            </a:r>
            <a:r>
              <a:rPr lang="en-GB" sz="2400" dirty="0" smtClean="0">
                <a:latin typeface="Arial" pitchFamily="34" charset="0"/>
                <a:cs typeface="Arial" pitchFamily="34" charset="0"/>
              </a:rPr>
              <a:t> (“The double value is %f\n”, </a:t>
            </a:r>
            <a:r>
              <a:rPr lang="en-GB" sz="2400" dirty="0" err="1" smtClean="0">
                <a:latin typeface="Arial" pitchFamily="34" charset="0"/>
                <a:cs typeface="Arial" pitchFamily="34" charset="0"/>
              </a:rPr>
              <a:t>n.u.d</a:t>
            </a:r>
            <a:r>
              <a:rPr lang="en-GB" sz="2400" dirty="0" smtClean="0">
                <a:latin typeface="Arial" pitchFamily="34" charset="0"/>
                <a:cs typeface="Arial" pitchFamily="34" charset="0"/>
              </a:rPr>
              <a:t>);</a:t>
            </a:r>
          </a:p>
          <a:p>
            <a:r>
              <a:rPr lang="en-GB" sz="2400" dirty="0" smtClean="0">
                <a:latin typeface="Arial" pitchFamily="34" charset="0"/>
                <a:cs typeface="Arial" pitchFamily="34" charset="0"/>
              </a:rPr>
              <a:t>}</a:t>
            </a:r>
          </a:p>
          <a:p>
            <a:endParaRPr lang="en-GB" sz="2400" dirty="0" smtClean="0">
              <a:latin typeface="Arial" pitchFamily="34" charset="0"/>
              <a:cs typeface="Arial" pitchFamily="34" charset="0"/>
            </a:endParaRPr>
          </a:p>
          <a:p>
            <a:r>
              <a:rPr lang="en-GB" sz="2400" dirty="0" smtClean="0">
                <a:latin typeface="Arial" pitchFamily="34" charset="0"/>
                <a:cs typeface="Arial" pitchFamily="34" charset="0"/>
              </a:rPr>
              <a:t>So, it is the programmer’s responsibility to update the “kind” field every time one of the members of the union is modified.</a:t>
            </a:r>
            <a:endParaRPr lang="en-US" sz="24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IN" sz="2000" b="1" u="sng" dirty="0" smtClean="0">
                <a:latin typeface="Arial" pitchFamily="34" charset="0"/>
                <a:cs typeface="Arial" pitchFamily="34" charset="0"/>
              </a:rPr>
              <a:t>Bit fields</a:t>
            </a:r>
          </a:p>
          <a:p>
            <a:r>
              <a:rPr lang="en-IN" sz="2000" dirty="0" smtClean="0">
                <a:latin typeface="Arial" pitchFamily="34" charset="0"/>
                <a:cs typeface="Arial" pitchFamily="34" charset="0"/>
              </a:rPr>
              <a:t>In C, we can specify size (in bits) of </a:t>
            </a:r>
            <a:r>
              <a:rPr lang="en-IN" sz="2000" b="1" u="sng" dirty="0" smtClean="0">
                <a:latin typeface="Arial" pitchFamily="34" charset="0"/>
                <a:cs typeface="Arial" pitchFamily="34" charset="0"/>
              </a:rPr>
              <a:t>structure and union members</a:t>
            </a:r>
            <a:r>
              <a:rPr lang="en-IN" sz="2000" dirty="0" smtClean="0">
                <a:latin typeface="Arial" pitchFamily="34" charset="0"/>
                <a:cs typeface="Arial" pitchFamily="34" charset="0"/>
              </a:rPr>
              <a:t>. The idea is to use memory efficiently when we know that the value of a field or group of fields will never exceed a limit or is within a small range.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 sample program without using bit fields for date is </a:t>
            </a:r>
            <a:r>
              <a:rPr lang="en-IN" sz="2000" dirty="0" smtClean="0">
                <a:latin typeface="Arial" pitchFamily="34" charset="0"/>
                <a:cs typeface="Arial" pitchFamily="34" charset="0"/>
                <a:hlinkClick r:id="rId2" action="ppaction://hlinkfile"/>
              </a:rPr>
              <a:t>here</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above representation of ‘date’ takes 12 bytes on a compiler where an unsigned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takes 4 bytes. Since we know that the value of d is always from 1 to 31, value of m is from 1 to 12, we can optimize the space using bit fields.</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Program using bit fields is </a:t>
            </a:r>
            <a:r>
              <a:rPr lang="en-IN" sz="2000" dirty="0" smtClean="0">
                <a:latin typeface="Arial" pitchFamily="34" charset="0"/>
                <a:cs typeface="Arial" pitchFamily="34" charset="0"/>
                <a:hlinkClick r:id="rId3" action="ppaction://hlinkfile"/>
              </a:rPr>
              <a:t>here</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a:p>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4"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2"/>
          <p:cNvSpPr/>
          <p:nvPr/>
        </p:nvSpPr>
        <p:spPr>
          <a:xfrm>
            <a:off x="872640" y="936000"/>
            <a:ext cx="7694280" cy="475092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endParaRPr/>
          </a:p>
        </p:txBody>
      </p:sp>
      <p:sp>
        <p:nvSpPr>
          <p:cNvPr id="48" name="CustomShape 4"/>
          <p:cNvSpPr/>
          <p:nvPr/>
        </p:nvSpPr>
        <p:spPr>
          <a:xfrm>
            <a:off x="8101440" y="6192000"/>
            <a:ext cx="1220400" cy="428400"/>
          </a:xfrm>
          <a:prstGeom prst="rect">
            <a:avLst/>
          </a:prstGeom>
          <a:noFill/>
          <a:ln>
            <a:noFill/>
          </a:ln>
        </p:spPr>
      </p:sp>
      <p:sp>
        <p:nvSpPr>
          <p:cNvPr id="49" name="CustomShape 5"/>
          <p:cNvSpPr/>
          <p:nvPr/>
        </p:nvSpPr>
        <p:spPr>
          <a:xfrm>
            <a:off x="432000" y="864000"/>
            <a:ext cx="8206920" cy="5163120"/>
          </a:xfrm>
          <a:prstGeom prst="rect">
            <a:avLst/>
          </a:prstGeom>
          <a:noFill/>
          <a:ln>
            <a:noFill/>
          </a:ln>
        </p:spPr>
        <p:txBody>
          <a:bodyPr lIns="90000" tIns="45000" rIns="90000" bIns="45000"/>
          <a:lstStyle/>
          <a:p>
            <a:pPr>
              <a:lnSpc>
                <a:spcPct val="100000"/>
              </a:lnSpc>
            </a:pPr>
            <a:r>
              <a:rPr lang="en-IN" sz="2000" b="1" dirty="0" smtClean="0">
                <a:solidFill>
                  <a:srgbClr val="000000"/>
                </a:solidFill>
                <a:latin typeface="Arial"/>
                <a:ea typeface="DejaVu Sans"/>
              </a:rPr>
              <a:t>Text </a:t>
            </a:r>
            <a:r>
              <a:rPr lang="en-IN" sz="2000" b="1" dirty="0">
                <a:solidFill>
                  <a:srgbClr val="000000"/>
                </a:solidFill>
                <a:latin typeface="Arial"/>
                <a:ea typeface="DejaVu Sans"/>
              </a:rPr>
              <a:t>Book(s):</a:t>
            </a:r>
            <a:endParaRPr dirty="0"/>
          </a:p>
          <a:p>
            <a:pPr marL="457200" indent="-457200">
              <a:buFont typeface="+mj-lt"/>
              <a:buAutoNum type="arabicPeriod"/>
            </a:pPr>
            <a:r>
              <a:rPr lang="en-US" sz="2000" dirty="0" smtClean="0">
                <a:latin typeface="Arial" pitchFamily="34" charset="0"/>
                <a:cs typeface="Arial" pitchFamily="34" charset="0"/>
              </a:rPr>
              <a:t>“How To Solve It By Computer”, R G </a:t>
            </a:r>
            <a:r>
              <a:rPr lang="en-US" sz="2000" dirty="0" err="1" smtClean="0">
                <a:latin typeface="Arial" pitchFamily="34" charset="0"/>
                <a:cs typeface="Arial" pitchFamily="34" charset="0"/>
              </a:rPr>
              <a:t>Dromey</a:t>
            </a:r>
            <a:r>
              <a:rPr lang="en-US" sz="2000" dirty="0" smtClean="0">
                <a:latin typeface="Arial" pitchFamily="34" charset="0"/>
                <a:cs typeface="Arial" pitchFamily="34" charset="0"/>
              </a:rPr>
              <a:t>, Pearson, 2011. </a:t>
            </a:r>
          </a:p>
          <a:p>
            <a:pPr marL="457200" indent="-457200">
              <a:buFont typeface="+mj-lt"/>
              <a:buAutoNum type="arabicPeriod"/>
            </a:pPr>
            <a:r>
              <a:rPr lang="en-US" sz="2000" dirty="0" smtClean="0">
                <a:latin typeface="Arial" pitchFamily="34" charset="0"/>
                <a:cs typeface="Arial" pitchFamily="34" charset="0"/>
              </a:rPr>
              <a:t>“The C Programming Language”, Brian Kernighan, Dennis Ritchie, 2nd Edition, Prentice Hall PTR, 1988. </a:t>
            </a:r>
          </a:p>
          <a:p>
            <a:pPr marL="457200" indent="-457200"/>
            <a:endParaRPr lang="en-US" sz="2000" dirty="0" smtClean="0">
              <a:latin typeface="Arial" pitchFamily="34" charset="0"/>
              <a:cs typeface="Arial" pitchFamily="34" charset="0"/>
            </a:endParaRPr>
          </a:p>
          <a:p>
            <a:pPr>
              <a:lnSpc>
                <a:spcPct val="100000"/>
              </a:lnSpc>
            </a:pPr>
            <a:r>
              <a:rPr lang="en-IN" sz="2000" b="1" dirty="0" smtClean="0">
                <a:solidFill>
                  <a:srgbClr val="000000"/>
                </a:solidFill>
                <a:latin typeface="Arial"/>
                <a:ea typeface="DejaVu Sans"/>
              </a:rPr>
              <a:t>Reference Book(s):</a:t>
            </a:r>
            <a:endParaRPr lang="en-IN" sz="2000" dirty="0" smtClean="0"/>
          </a:p>
          <a:p>
            <a:pPr marL="457200" indent="-457200">
              <a:buFont typeface="+mj-lt"/>
              <a:buAutoNum type="arabicPeriod"/>
            </a:pPr>
            <a:r>
              <a:rPr lang="nl-NL" sz="2000" dirty="0" smtClean="0">
                <a:latin typeface="Arial" pitchFamily="34" charset="0"/>
                <a:cs typeface="Arial" pitchFamily="34" charset="0"/>
              </a:rPr>
              <a:t>“Expert C Programming; Deep C secrets”, Peter van der Linden</a:t>
            </a:r>
          </a:p>
          <a:p>
            <a:pPr marL="457200" indent="-457200">
              <a:buFont typeface="+mj-lt"/>
              <a:buAutoNum type="arabicPeriod"/>
            </a:pPr>
            <a:r>
              <a:rPr lang="en-IN" sz="2000" dirty="0" smtClean="0">
                <a:latin typeface="Arial" pitchFamily="34" charset="0"/>
                <a:cs typeface="Arial" pitchFamily="34" charset="0"/>
              </a:rPr>
              <a:t>“ The C puzzle Book”, Alan R </a:t>
            </a:r>
            <a:r>
              <a:rPr lang="en-IN" sz="2000" dirty="0" err="1" smtClean="0">
                <a:latin typeface="Arial" pitchFamily="34" charset="0"/>
                <a:cs typeface="Arial" pitchFamily="34" charset="0"/>
              </a:rPr>
              <a:t>Feuer</a:t>
            </a:r>
            <a:endParaRPr lang="en-US" sz="2000" dirty="0" smtClean="0">
              <a:latin typeface="Arial" pitchFamily="34" charset="0"/>
              <a:cs typeface="Arial" pitchFamily="34" charset="0"/>
            </a:endParaRPr>
          </a:p>
          <a:p>
            <a:pPr>
              <a:lnSpc>
                <a:spcPct val="100000"/>
              </a:lnSpc>
            </a:pPr>
            <a:endParaRPr dirty="0"/>
          </a:p>
        </p:txBody>
      </p:sp>
      <p:sp>
        <p:nvSpPr>
          <p:cNvPr id="8"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a:p>
        </p:txBody>
      </p:sp>
      <p:sp>
        <p:nvSpPr>
          <p:cNvPr id="7" name="TextBox 6"/>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2</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 calcmode="lin" valueType="num">
                                      <p:cBhvr additive="base">
                                        <p:cTn id="7"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
                                            <p:txEl>
                                              <p:pRg st="1" end="1"/>
                                            </p:txEl>
                                          </p:spTgt>
                                        </p:tgtEl>
                                        <p:attrNameLst>
                                          <p:attrName>style.visibility</p:attrName>
                                        </p:attrNameLst>
                                      </p:cBhvr>
                                      <p:to>
                                        <p:strVal val="visible"/>
                                      </p:to>
                                    </p:set>
                                    <p:anim calcmode="lin" valueType="num">
                                      <p:cBhvr additive="base">
                                        <p:cTn id="13" dur="500" fill="hold"/>
                                        <p:tgtEl>
                                          <p:spTgt spid="4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
                                            <p:txEl>
                                              <p:pRg st="2" end="2"/>
                                            </p:txEl>
                                          </p:spTgt>
                                        </p:tgtEl>
                                        <p:attrNameLst>
                                          <p:attrName>style.visibility</p:attrName>
                                        </p:attrNameLst>
                                      </p:cBhvr>
                                      <p:to>
                                        <p:strVal val="visible"/>
                                      </p:to>
                                    </p:set>
                                    <p:anim calcmode="lin" valueType="num">
                                      <p:cBhvr additive="base">
                                        <p:cTn id="19" dur="500" fill="hold"/>
                                        <p:tgtEl>
                                          <p:spTgt spid="4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
                                            <p:txEl>
                                              <p:pRg st="4" end="4"/>
                                            </p:txEl>
                                          </p:spTgt>
                                        </p:tgtEl>
                                        <p:attrNameLst>
                                          <p:attrName>style.visibility</p:attrName>
                                        </p:attrNameLst>
                                      </p:cBhvr>
                                      <p:to>
                                        <p:strVal val="visible"/>
                                      </p:to>
                                    </p:set>
                                    <p:anim calcmode="lin" valueType="num">
                                      <p:cBhvr additive="base">
                                        <p:cTn id="25" dur="500" fill="hold"/>
                                        <p:tgtEl>
                                          <p:spTgt spid="4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
                                            <p:txEl>
                                              <p:pRg st="5" end="5"/>
                                            </p:txEl>
                                          </p:spTgt>
                                        </p:tgtEl>
                                        <p:attrNameLst>
                                          <p:attrName>style.visibility</p:attrName>
                                        </p:attrNameLst>
                                      </p:cBhvr>
                                      <p:to>
                                        <p:strVal val="visible"/>
                                      </p:to>
                                    </p:set>
                                    <p:anim calcmode="lin" valueType="num">
                                      <p:cBhvr additive="base">
                                        <p:cTn id="31" dur="500" fill="hold"/>
                                        <p:tgtEl>
                                          <p:spTgt spid="4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
                                            <p:txEl>
                                              <p:pRg st="6" end="6"/>
                                            </p:txEl>
                                          </p:spTgt>
                                        </p:tgtEl>
                                        <p:attrNameLst>
                                          <p:attrName>style.visibility</p:attrName>
                                        </p:attrNameLst>
                                      </p:cBhvr>
                                      <p:to>
                                        <p:strVal val="visible"/>
                                      </p:to>
                                    </p:set>
                                    <p:anim calcmode="lin" valueType="num">
                                      <p:cBhvr additive="base">
                                        <p:cTn id="37" dur="500" fill="hold"/>
                                        <p:tgtEl>
                                          <p:spTgt spid="4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2246769"/>
          </a:xfrm>
          <a:prstGeom prst="rect">
            <a:avLst/>
          </a:prstGeom>
          <a:noFill/>
        </p:spPr>
        <p:txBody>
          <a:bodyPr wrap="square" rtlCol="0">
            <a:spAutoFit/>
          </a:bodyPr>
          <a:lstStyle/>
          <a:p>
            <a:r>
              <a:rPr lang="en-IN" sz="2000" b="1" u="sng" dirty="0" smtClean="0">
                <a:latin typeface="Arial" pitchFamily="34" charset="0"/>
                <a:cs typeface="Arial" pitchFamily="34" charset="0"/>
              </a:rPr>
              <a:t>Some interesting facts about bit fields</a:t>
            </a:r>
          </a:p>
          <a:p>
            <a:r>
              <a:rPr lang="en-IN" sz="2000" dirty="0" smtClean="0">
                <a:latin typeface="Arial" pitchFamily="34" charset="0"/>
                <a:cs typeface="Arial" pitchFamily="34" charset="0"/>
              </a:rPr>
              <a:t>We cannot have pointers to bit field members as they may not start at a byte boundary. </a:t>
            </a:r>
            <a:r>
              <a:rPr lang="en-IN" sz="2000" dirty="0" smtClean="0">
                <a:latin typeface="Arial" pitchFamily="34" charset="0"/>
                <a:cs typeface="Arial" pitchFamily="34" charset="0"/>
                <a:hlinkClick r:id="rId2" action="ppaction://hlinkfile"/>
              </a:rPr>
              <a:t>Sample program</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pPr fontAlgn="base"/>
            <a:r>
              <a:rPr lang="en-IN" sz="2000" dirty="0" smtClean="0">
                <a:latin typeface="Arial" pitchFamily="34" charset="0"/>
                <a:cs typeface="Arial" pitchFamily="34" charset="0"/>
              </a:rPr>
              <a:t>Array of bit fields is not allowed. For example, the below program fails in compilation. The </a:t>
            </a:r>
            <a:r>
              <a:rPr lang="en-IN" sz="2000" dirty="0" smtClean="0">
                <a:latin typeface="Arial" pitchFamily="34" charset="0"/>
                <a:cs typeface="Arial" pitchFamily="34" charset="0"/>
                <a:hlinkClick r:id="rId3" action="ppaction://hlinkfile"/>
              </a:rPr>
              <a:t>program</a:t>
            </a:r>
            <a:r>
              <a:rPr lang="en-IN" sz="2000" dirty="0" smtClean="0">
                <a:latin typeface="Arial" pitchFamily="34" charset="0"/>
                <a:cs typeface="Arial" pitchFamily="34" charset="0"/>
              </a:rPr>
              <a:t>.</a:t>
            </a:r>
          </a:p>
          <a:p>
            <a:pPr fontAlgn="base"/>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4"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836712"/>
            <a:ext cx="8010580" cy="3477875"/>
          </a:xfrm>
          <a:prstGeom prst="rect">
            <a:avLst/>
          </a:prstGeom>
          <a:noFill/>
        </p:spPr>
        <p:txBody>
          <a:bodyPr wrap="square" rtlCol="0">
            <a:spAutoFit/>
          </a:bodyPr>
          <a:lstStyle/>
          <a:p>
            <a:r>
              <a:rPr lang="en-US" sz="2000" b="1" u="sng" dirty="0" smtClean="0">
                <a:latin typeface="Arial" pitchFamily="34" charset="0"/>
                <a:cs typeface="Arial" pitchFamily="34" charset="0"/>
              </a:rPr>
              <a:t>Storage classes in C</a:t>
            </a:r>
          </a:p>
          <a:p>
            <a:r>
              <a:rPr lang="en-US" sz="2000" dirty="0" smtClean="0">
                <a:latin typeface="Arial" pitchFamily="34" charset="0"/>
                <a:cs typeface="Arial" pitchFamily="34" charset="0"/>
              </a:rPr>
              <a:t>Storage Classes are used to describe the features of a variable/function. These features basically include the scope, visibility and life-time which help us to trace the existence of a particular variable during the runtime of a program.</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C language uses 4 storage classes, namely:</a:t>
            </a:r>
          </a:p>
          <a:p>
            <a:r>
              <a:rPr lang="en-US" sz="2000" b="1" dirty="0" smtClean="0">
                <a:latin typeface="Arial" pitchFamily="34" charset="0"/>
                <a:cs typeface="Arial" pitchFamily="34" charset="0"/>
              </a:rPr>
              <a:t>auto</a:t>
            </a:r>
            <a:r>
              <a:rPr lang="en-US" sz="2000" dirty="0" smtClean="0">
                <a:latin typeface="Arial" pitchFamily="34" charset="0"/>
                <a:cs typeface="Arial" pitchFamily="34" charset="0"/>
              </a:rPr>
              <a:t>, </a:t>
            </a:r>
            <a:r>
              <a:rPr lang="en-US" sz="2000" b="1" dirty="0" smtClean="0">
                <a:latin typeface="Arial" pitchFamily="34" charset="0"/>
                <a:cs typeface="Arial" pitchFamily="34" charset="0"/>
              </a:rPr>
              <a:t>extern</a:t>
            </a:r>
            <a:r>
              <a:rPr lang="en-US" sz="2000" dirty="0" smtClean="0">
                <a:latin typeface="Arial" pitchFamily="34" charset="0"/>
                <a:cs typeface="Arial" pitchFamily="34" charset="0"/>
              </a:rPr>
              <a:t>, </a:t>
            </a:r>
            <a:r>
              <a:rPr lang="en-US" sz="2000" b="1" dirty="0" smtClean="0">
                <a:latin typeface="Arial" pitchFamily="34" charset="0"/>
                <a:cs typeface="Arial" pitchFamily="34" charset="0"/>
              </a:rPr>
              <a:t>static</a:t>
            </a:r>
            <a:r>
              <a:rPr lang="en-US" sz="2000" dirty="0" smtClean="0">
                <a:latin typeface="Arial" pitchFamily="34" charset="0"/>
                <a:cs typeface="Arial" pitchFamily="34" charset="0"/>
              </a:rPr>
              <a:t> and </a:t>
            </a:r>
            <a:r>
              <a:rPr lang="en-US" sz="2000" b="1" dirty="0" smtClean="0">
                <a:latin typeface="Arial" pitchFamily="34" charset="0"/>
                <a:cs typeface="Arial" pitchFamily="34" charset="0"/>
              </a:rPr>
              <a:t>register</a:t>
            </a:r>
            <a:r>
              <a:rPr lang="en-US" sz="2000" dirty="0" smtClean="0">
                <a:latin typeface="Arial" pitchFamily="34" charset="0"/>
                <a:cs typeface="Arial" pitchFamily="34" charset="0"/>
              </a:rPr>
              <a:t>.</a:t>
            </a: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836712"/>
            <a:ext cx="8010580" cy="5016758"/>
          </a:xfrm>
          <a:prstGeom prst="rect">
            <a:avLst/>
          </a:prstGeom>
          <a:noFill/>
        </p:spPr>
        <p:txBody>
          <a:bodyPr wrap="square" rtlCol="0">
            <a:spAutoFit/>
          </a:bodyPr>
          <a:lstStyle/>
          <a:p>
            <a:r>
              <a:rPr lang="en-US" sz="2000" b="1" u="sng" dirty="0" smtClean="0">
                <a:latin typeface="Arial" pitchFamily="34" charset="0"/>
                <a:cs typeface="Arial" pitchFamily="34" charset="0"/>
              </a:rPr>
              <a:t>auto </a:t>
            </a:r>
          </a:p>
          <a:p>
            <a:r>
              <a:rPr lang="en-US" sz="2000" u="sng" dirty="0" smtClean="0">
                <a:latin typeface="Arial" pitchFamily="34" charset="0"/>
                <a:cs typeface="Arial" pitchFamily="34" charset="0"/>
              </a:rPr>
              <a:t>This is the default storage class for all the variables declared inside a function or a block</a:t>
            </a:r>
            <a:r>
              <a:rPr lang="en-US" sz="2000" dirty="0" smtClean="0">
                <a:latin typeface="Arial" pitchFamily="34" charset="0"/>
                <a:cs typeface="Arial" pitchFamily="34" charset="0"/>
              </a:rPr>
              <a:t>. Hence, the keyword auto is rarely used while writing programs in C language.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Auto variables can be only accessed within the block/function they have been declared and not outside them (which defines their scope). Of course, these can be accessed within nested blocks within the parent block/function in which the auto variable was declared.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However, they can be accessed outside their scope as well using the concept of pointers given here by pointing to the very exact memory location where the variables reside.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They are assigned a garbage value by default whenever they are declared.</a:t>
            </a:r>
            <a:endParaRPr lang="en-US"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836712"/>
            <a:ext cx="8010580" cy="5324535"/>
          </a:xfrm>
          <a:prstGeom prst="rect">
            <a:avLst/>
          </a:prstGeom>
          <a:noFill/>
        </p:spPr>
        <p:txBody>
          <a:bodyPr wrap="square" rtlCol="0">
            <a:spAutoFit/>
          </a:bodyPr>
          <a:lstStyle/>
          <a:p>
            <a:r>
              <a:rPr lang="en-US" sz="2000" b="1" u="sng" dirty="0" smtClean="0">
                <a:latin typeface="Arial" pitchFamily="34" charset="0"/>
                <a:cs typeface="Arial" pitchFamily="34" charset="0"/>
              </a:rPr>
              <a:t>extern</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Extern storage class simply tells us that the variable is defined elsewhere and not within the same block where it is used.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Basically, the value is assigned to it in a different block and this can be overwritten/changed in a different block as well. So an extern variable is nothing but a global variable initialized with a legal value where it is declared in order to be used elsewhere. It can be accessed within any function/block.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Also, a normal global variable can be made extern as well by placing the ‘extern’ keyword before its declaration/definition in any function/block. This basically signifies that we are not initializing a new variable but instead we are using/accessing the global variable only. The main purpose of using extern variables is that they can be accessed between two different files which are part of a large program.</a:t>
            </a:r>
            <a:endParaRPr lang="en-US"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836712"/>
            <a:ext cx="8010580" cy="4708981"/>
          </a:xfrm>
          <a:prstGeom prst="rect">
            <a:avLst/>
          </a:prstGeom>
          <a:noFill/>
        </p:spPr>
        <p:txBody>
          <a:bodyPr wrap="square" rtlCol="0">
            <a:spAutoFit/>
          </a:bodyPr>
          <a:lstStyle/>
          <a:p>
            <a:r>
              <a:rPr lang="en-US" sz="2000" b="1" u="sng" dirty="0" smtClean="0">
                <a:latin typeface="Arial" pitchFamily="34" charset="0"/>
                <a:cs typeface="Arial" pitchFamily="34" charset="0"/>
              </a:rPr>
              <a:t>static</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This storage class is used to declare static variables which are popularly used while writing programs in C language.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Static variables have a property of preserving their value even after they are out of their scope! Hence, static variables preserve the value of their last use in their scope. So we can say that they are initialized only once and exist till the termination of the program. Thus, no new memory is allocated because they are not re-declared.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Their scope is local to the function to which they were defined.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Global static variables can be accessed anywhere in the program.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By default, they are assigned the value 0 by the compiler.</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 calcmode="lin" valueType="num">
                                      <p:cBhvr additive="base">
                                        <p:cTn id="3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836712"/>
            <a:ext cx="8010580" cy="4708981"/>
          </a:xfrm>
          <a:prstGeom prst="rect">
            <a:avLst/>
          </a:prstGeom>
          <a:noFill/>
        </p:spPr>
        <p:txBody>
          <a:bodyPr wrap="square" rtlCol="0">
            <a:spAutoFit/>
          </a:bodyPr>
          <a:lstStyle/>
          <a:p>
            <a:r>
              <a:rPr lang="en-US" sz="2000" b="1" u="sng" dirty="0" smtClean="0">
                <a:latin typeface="Arial" pitchFamily="34" charset="0"/>
                <a:cs typeface="Arial" pitchFamily="34" charset="0"/>
              </a:rPr>
              <a:t>register</a:t>
            </a:r>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This storage class declares register variables which have the same functionality as that of the auto variables. The only difference is that the compiler tries to store these variables in the register of the microprocessor if a free register is available. This makes the use of register variables to be much faster than that of the variables stored in the memory during the runtime of the program.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If a free register is not available, these are then stored in the memory only. Usually few variables which are to be accessed very frequently in a program are declared with the register keyword which improves the running time of the program.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An important and interesting point to be noted here is that we cannot obtain the address of a register variable using pointers.</a:t>
            </a:r>
            <a:endParaRPr lang="en-US"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836712"/>
            <a:ext cx="8010580" cy="5324535"/>
          </a:xfrm>
          <a:prstGeom prst="rect">
            <a:avLst/>
          </a:prstGeom>
          <a:noFill/>
        </p:spPr>
        <p:txBody>
          <a:bodyPr wrap="square" rtlCol="0">
            <a:spAutoFit/>
          </a:bodyPr>
          <a:lstStyle/>
          <a:p>
            <a:r>
              <a:rPr lang="en-US" sz="2000" b="1" u="sng" dirty="0" smtClean="0">
                <a:latin typeface="Arial" pitchFamily="34" charset="0"/>
                <a:cs typeface="Arial" pitchFamily="34" charset="0"/>
              </a:rPr>
              <a:t>volatile</a:t>
            </a:r>
            <a:endParaRPr lang="en-US" sz="2000" dirty="0" smtClean="0">
              <a:latin typeface="Arial" pitchFamily="34" charset="0"/>
              <a:cs typeface="Arial" pitchFamily="34" charset="0"/>
            </a:endParaRPr>
          </a:p>
          <a:p>
            <a:r>
              <a:rPr lang="en-IN" sz="2000" dirty="0" smtClean="0">
                <a:latin typeface="Arial" pitchFamily="34" charset="0"/>
                <a:cs typeface="Arial" pitchFamily="34" charset="0"/>
              </a:rPr>
              <a:t>C's volatile keyword is a qualifier that is applied to a variable when it is declared. It tells the compiler that the value of the variable may change at any time--without any action being taken by the code the compiler finds nearby. The implications of this are quite serious. </a:t>
            </a:r>
          </a:p>
          <a:p>
            <a:endParaRPr lang="en-IN" sz="2000" b="1" dirty="0" smtClean="0">
              <a:latin typeface="Arial" pitchFamily="34" charset="0"/>
              <a:cs typeface="Arial" pitchFamily="34" charset="0"/>
            </a:endParaRPr>
          </a:p>
          <a:p>
            <a:r>
              <a:rPr lang="en-IN" sz="2000" b="1" dirty="0" smtClean="0">
                <a:latin typeface="Arial" pitchFamily="34" charset="0"/>
                <a:cs typeface="Arial" pitchFamily="34" charset="0"/>
              </a:rPr>
              <a:t>Syntax of C's volatile Keyword</a:t>
            </a:r>
          </a:p>
          <a:p>
            <a:r>
              <a:rPr lang="en-IN" sz="2000" dirty="0" smtClean="0">
                <a:latin typeface="Arial" pitchFamily="34" charset="0"/>
                <a:cs typeface="Arial" pitchFamily="34" charset="0"/>
              </a:rPr>
              <a:t>To declare a variable volatile, include the keyword volatile before or after the data type in the variable definition.</a:t>
            </a:r>
          </a:p>
          <a:p>
            <a:endParaRPr lang="en-IN" sz="2000" dirty="0" smtClean="0">
              <a:latin typeface="Arial" pitchFamily="34" charset="0"/>
              <a:cs typeface="Arial" pitchFamily="34" charset="0"/>
            </a:endParaRPr>
          </a:p>
          <a:p>
            <a:r>
              <a:rPr lang="fr-FR" sz="2000" dirty="0" smtClean="0">
                <a:latin typeface="Arial" pitchFamily="34" charset="0"/>
                <a:cs typeface="Arial" pitchFamily="34" charset="0"/>
              </a:rPr>
              <a:t>	volatile </a:t>
            </a:r>
            <a:r>
              <a:rPr lang="fr-FR" sz="2000" dirty="0" err="1" smtClean="0">
                <a:latin typeface="Arial" pitchFamily="34" charset="0"/>
                <a:cs typeface="Arial" pitchFamily="34" charset="0"/>
              </a:rPr>
              <a:t>int</a:t>
            </a:r>
            <a:r>
              <a:rPr lang="fr-FR" sz="2000" dirty="0" smtClean="0">
                <a:latin typeface="Arial" pitchFamily="34" charset="0"/>
                <a:cs typeface="Arial" pitchFamily="34" charset="0"/>
              </a:rPr>
              <a:t> x; </a:t>
            </a:r>
          </a:p>
          <a:p>
            <a:r>
              <a:rPr lang="fr-FR" sz="2000" dirty="0" smtClean="0">
                <a:latin typeface="Arial" pitchFamily="34" charset="0"/>
                <a:cs typeface="Arial" pitchFamily="34" charset="0"/>
              </a:rPr>
              <a:t>	</a:t>
            </a:r>
            <a:r>
              <a:rPr lang="fr-FR" sz="2000" dirty="0" err="1" smtClean="0">
                <a:latin typeface="Arial" pitchFamily="34" charset="0"/>
                <a:cs typeface="Arial" pitchFamily="34" charset="0"/>
              </a:rPr>
              <a:t>int</a:t>
            </a:r>
            <a:r>
              <a:rPr lang="fr-FR" sz="2000" dirty="0" smtClean="0">
                <a:latin typeface="Arial" pitchFamily="34" charset="0"/>
                <a:cs typeface="Arial" pitchFamily="34" charset="0"/>
              </a:rPr>
              <a:t> volatile y;</a:t>
            </a:r>
          </a:p>
          <a:p>
            <a:endParaRPr lang="fr-FR" sz="2000" dirty="0" smtClean="0">
              <a:latin typeface="Arial" pitchFamily="34" charset="0"/>
              <a:cs typeface="Arial" pitchFamily="34" charset="0"/>
            </a:endParaRPr>
          </a:p>
          <a:p>
            <a:r>
              <a:rPr lang="en-IN" sz="2000" dirty="0" smtClean="0">
                <a:latin typeface="Arial" pitchFamily="34" charset="0"/>
                <a:cs typeface="Arial" pitchFamily="34" charset="0"/>
              </a:rPr>
              <a:t>If you apply volatile to a </a:t>
            </a:r>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or union, the entire contents of the </a:t>
            </a:r>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or union are volatile. If you don't want this </a:t>
            </a:r>
            <a:r>
              <a:rPr lang="en-IN" sz="2000" dirty="0" err="1" smtClean="0">
                <a:latin typeface="Arial" pitchFamily="34" charset="0"/>
                <a:cs typeface="Arial" pitchFamily="34" charset="0"/>
              </a:rPr>
              <a:t>behavior</a:t>
            </a:r>
            <a:r>
              <a:rPr lang="en-IN" sz="2000" dirty="0" smtClean="0">
                <a:latin typeface="Arial" pitchFamily="34" charset="0"/>
                <a:cs typeface="Arial" pitchFamily="34" charset="0"/>
              </a:rPr>
              <a:t>, you can apply the volatile qualifier to the individual members of the </a:t>
            </a:r>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or union.</a:t>
            </a:r>
            <a:endParaRPr lang="en-IN"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836712"/>
            <a:ext cx="8010580" cy="2554545"/>
          </a:xfrm>
          <a:prstGeom prst="rect">
            <a:avLst/>
          </a:prstGeom>
          <a:noFill/>
        </p:spPr>
        <p:txBody>
          <a:bodyPr wrap="square" rtlCol="0">
            <a:spAutoFit/>
          </a:bodyPr>
          <a:lstStyle/>
          <a:p>
            <a:r>
              <a:rPr lang="en-IN" sz="2000" b="1" dirty="0" smtClean="0">
                <a:latin typeface="Arial" pitchFamily="34" charset="0"/>
                <a:cs typeface="Arial" pitchFamily="34" charset="0"/>
              </a:rPr>
              <a:t>Proper Use of C's volatile Keyword</a:t>
            </a:r>
          </a:p>
          <a:p>
            <a:r>
              <a:rPr lang="en-IN" sz="2000" dirty="0" smtClean="0">
                <a:latin typeface="Arial" pitchFamily="34" charset="0"/>
                <a:cs typeface="Arial" pitchFamily="34" charset="0"/>
              </a:rPr>
              <a:t>A variable should be declared volatile whenever its value could change unexpectedly. In practice, only three types of variables could change:</a:t>
            </a:r>
          </a:p>
          <a:p>
            <a:pPr marL="457200" indent="-457200">
              <a:buFont typeface="+mj-lt"/>
              <a:buAutoNum type="arabicPeriod"/>
            </a:pPr>
            <a:r>
              <a:rPr lang="en-IN" sz="2000" dirty="0" smtClean="0">
                <a:latin typeface="Arial" pitchFamily="34" charset="0"/>
                <a:cs typeface="Arial" pitchFamily="34" charset="0"/>
              </a:rPr>
              <a:t>Memory-mapped peripheral registers</a:t>
            </a:r>
          </a:p>
          <a:p>
            <a:pPr marL="457200" indent="-457200">
              <a:buFont typeface="+mj-lt"/>
              <a:buAutoNum type="arabicPeriod"/>
            </a:pPr>
            <a:r>
              <a:rPr lang="en-IN" sz="2000" dirty="0" smtClean="0">
                <a:latin typeface="Arial" pitchFamily="34" charset="0"/>
                <a:cs typeface="Arial" pitchFamily="34" charset="0"/>
              </a:rPr>
              <a:t>Global variables modified by an interrupt service routine</a:t>
            </a:r>
          </a:p>
          <a:p>
            <a:pPr marL="457200" indent="-457200">
              <a:buFont typeface="+mj-lt"/>
              <a:buAutoNum type="arabicPeriod"/>
            </a:pPr>
            <a:r>
              <a:rPr lang="en-IN" sz="2000" dirty="0" smtClean="0">
                <a:latin typeface="Arial" pitchFamily="34" charset="0"/>
                <a:cs typeface="Arial" pitchFamily="34" charset="0"/>
              </a:rPr>
              <a:t>Global variables accessed by multiple tasks within a multi-threaded application</a:t>
            </a:r>
            <a:endParaRPr lang="en-IN"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836712"/>
            <a:ext cx="8010580" cy="2554545"/>
          </a:xfrm>
          <a:prstGeom prst="rect">
            <a:avLst/>
          </a:prstGeom>
          <a:noFill/>
        </p:spPr>
        <p:txBody>
          <a:bodyPr wrap="square" rtlCol="0">
            <a:spAutoFit/>
          </a:bodyPr>
          <a:lstStyle/>
          <a:p>
            <a:r>
              <a:rPr lang="en-US" sz="2000" dirty="0" smtClean="0">
                <a:latin typeface="Arial" pitchFamily="34" charset="0"/>
                <a:cs typeface="Arial" pitchFamily="34" charset="0"/>
              </a:rPr>
              <a:t>To specify the storage class for a variable, the following syntax is to be followed:</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Syntax:</a:t>
            </a:r>
          </a:p>
          <a:p>
            <a:r>
              <a:rPr lang="en-US" sz="2000" dirty="0" err="1" smtClean="0">
                <a:latin typeface="Arial" pitchFamily="34" charset="0"/>
                <a:cs typeface="Arial" pitchFamily="34" charset="0"/>
              </a:rPr>
              <a:t>storage_class</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var_data_type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var_name</a:t>
            </a:r>
            <a:r>
              <a:rPr lang="en-US" sz="2000" dirty="0" smtClean="0">
                <a:latin typeface="Arial" pitchFamily="34" charset="0"/>
                <a:cs typeface="Arial" pitchFamily="34" charset="0"/>
              </a:rPr>
              <a:t>;</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 program to demonstrate these concepts is </a:t>
            </a:r>
            <a:r>
              <a:rPr lang="en-US" sz="2000" dirty="0" smtClean="0">
                <a:latin typeface="Arial" pitchFamily="34" charset="0"/>
                <a:cs typeface="Arial" pitchFamily="34" charset="0"/>
                <a:hlinkClick r:id="rId2" action="ppaction://hlinkfile"/>
              </a:rPr>
              <a:t>here</a:t>
            </a:r>
            <a:r>
              <a:rPr lang="en-US" sz="2000" dirty="0" smtClean="0">
                <a:latin typeface="Arial" pitchFamily="34" charset="0"/>
                <a:cs typeface="Arial" pitchFamily="34" charset="0"/>
              </a:rPr>
              <a:t> and </a:t>
            </a:r>
            <a:r>
              <a:rPr lang="en-US" sz="2000" dirty="0" smtClean="0">
                <a:latin typeface="Arial" pitchFamily="34" charset="0"/>
                <a:cs typeface="Arial" pitchFamily="34" charset="0"/>
                <a:hlinkClick r:id="rId3" action="ppaction://hlinkfile"/>
              </a:rPr>
              <a:t>here</a:t>
            </a:r>
            <a:r>
              <a:rPr lang="en-US" sz="2000" dirty="0" smtClean="0">
                <a:latin typeface="Arial" pitchFamily="34" charset="0"/>
                <a:cs typeface="Arial" pitchFamily="34" charset="0"/>
              </a:rPr>
              <a:t>.</a:t>
            </a:r>
          </a:p>
          <a:p>
            <a:endParaRPr lang="en-US"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4"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836712"/>
            <a:ext cx="8010580" cy="400110"/>
          </a:xfrm>
          <a:prstGeom prst="rect">
            <a:avLst/>
          </a:prstGeom>
          <a:noFill/>
        </p:spPr>
        <p:txBody>
          <a:bodyPr wrap="square" rtlCol="0">
            <a:spAutoFit/>
          </a:bodyPr>
          <a:lstStyle/>
          <a:p>
            <a:r>
              <a:rPr lang="en-US" sz="2000" b="1" u="sng" dirty="0" smtClean="0">
                <a:latin typeface="Arial" pitchFamily="34" charset="0"/>
                <a:cs typeface="Arial" pitchFamily="34" charset="0"/>
              </a:rPr>
              <a:t>Summary</a:t>
            </a:r>
            <a:endParaRPr lang="en-US"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7" descr="Storage-Classes-In-C.png"/>
          <p:cNvPicPr>
            <a:picLocks noChangeAspect="1"/>
          </p:cNvPicPr>
          <p:nvPr/>
        </p:nvPicPr>
        <p:blipFill>
          <a:blip r:embed="rId2" cstate="print"/>
          <a:stretch>
            <a:fillRect/>
          </a:stretch>
        </p:blipFill>
        <p:spPr>
          <a:xfrm>
            <a:off x="571472" y="1643050"/>
            <a:ext cx="7974474" cy="4286280"/>
          </a:xfrm>
          <a:prstGeom prst="rect">
            <a:avLst/>
          </a:prstGeom>
        </p:spPr>
      </p:pic>
      <p:pic>
        <p:nvPicPr>
          <p:cNvPr id="9"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401205"/>
          </a:xfrm>
          <a:prstGeom prst="rect">
            <a:avLst/>
          </a:prstGeom>
          <a:noFill/>
        </p:spPr>
        <p:txBody>
          <a:bodyPr wrap="square" rtlCol="0">
            <a:spAutoFit/>
          </a:bodyPr>
          <a:lstStyle/>
          <a:p>
            <a:r>
              <a:rPr lang="en-IN" sz="2000" b="1" u="sng" dirty="0" smtClean="0">
                <a:latin typeface="Arial" pitchFamily="34" charset="0"/>
                <a:cs typeface="Arial" pitchFamily="34" charset="0"/>
              </a:rPr>
              <a:t>Unions</a:t>
            </a:r>
          </a:p>
          <a:p>
            <a:endParaRPr lang="en-IN" sz="2000" dirty="0" smtClean="0">
              <a:latin typeface="Arial" pitchFamily="34" charset="0"/>
              <a:cs typeface="Arial" pitchFamily="34" charset="0"/>
            </a:endParaRPr>
          </a:p>
          <a:p>
            <a:r>
              <a:rPr lang="en-US" sz="2000" dirty="0" smtClean="0">
                <a:latin typeface="Arial" pitchFamily="34" charset="0"/>
                <a:cs typeface="Arial" pitchFamily="34" charset="0"/>
              </a:rPr>
              <a:t>User defined data type just like a structure.</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union sample</a:t>
            </a:r>
          </a:p>
          <a:p>
            <a:r>
              <a:rPr lang="en-US" sz="2000" dirty="0" smtClean="0">
                <a:latin typeface="Arial" pitchFamily="34" charset="0"/>
                <a:cs typeface="Arial" pitchFamily="34" charset="0"/>
              </a:rPr>
              <a:t>{</a:t>
            </a:r>
          </a:p>
          <a:p>
            <a:r>
              <a:rPr lang="en-US" sz="2000" dirty="0" smtClean="0">
                <a:latin typeface="Arial" pitchFamily="34" charset="0"/>
                <a:cs typeface="Arial" pitchFamily="34" charset="0"/>
              </a:rPr>
              <a:t>    char name [4];</a:t>
            </a:r>
          </a:p>
          <a:p>
            <a:r>
              <a:rPr lang="en-US" sz="2000" dirty="0" smtClean="0">
                <a:latin typeface="Arial" pitchFamily="34" charset="0"/>
                <a:cs typeface="Arial" pitchFamily="34" charset="0"/>
              </a:rPr>
              <a:t>    long  length;</a:t>
            </a:r>
          </a:p>
          <a:p>
            <a:r>
              <a:rPr lang="en-US" sz="2000" dirty="0" smtClean="0">
                <a:latin typeface="Arial" pitchFamily="34" charset="0"/>
                <a:cs typeface="Arial" pitchFamily="34" charset="0"/>
              </a:rPr>
              <a:t>    short s1;</a:t>
            </a:r>
          </a:p>
          <a:p>
            <a:r>
              <a:rPr lang="en-US" sz="2000" dirty="0" smtClean="0">
                <a:latin typeface="Arial" pitchFamily="34" charset="0"/>
                <a:cs typeface="Arial" pitchFamily="34" charset="0"/>
              </a:rPr>
              <a:t>};</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union sample u1, u2;</a:t>
            </a: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anim calcmode="lin" valueType="num">
                                      <p:cBhvr additive="base">
                                        <p:cTn id="55"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836712"/>
            <a:ext cx="8010580" cy="4093428"/>
          </a:xfrm>
          <a:prstGeom prst="rect">
            <a:avLst/>
          </a:prstGeom>
          <a:noFill/>
        </p:spPr>
        <p:txBody>
          <a:bodyPr wrap="square" rtlCol="0">
            <a:spAutoFit/>
          </a:bodyPr>
          <a:lstStyle/>
          <a:p>
            <a:r>
              <a:rPr lang="en-US" sz="2000" b="1" u="sng" dirty="0" smtClean="0">
                <a:latin typeface="Arial" pitchFamily="34" charset="0"/>
                <a:cs typeface="Arial" pitchFamily="34" charset="0"/>
              </a:rPr>
              <a:t>Function pointers in C</a:t>
            </a:r>
          </a:p>
          <a:p>
            <a:r>
              <a:rPr lang="en-IN" sz="2000" b="1" dirty="0" smtClean="0">
                <a:latin typeface="Arial" pitchFamily="34" charset="0"/>
                <a:cs typeface="Arial" pitchFamily="34" charset="0"/>
              </a:rPr>
              <a:t>How to declare a function pointer?</a:t>
            </a:r>
          </a:p>
          <a:p>
            <a:r>
              <a:rPr lang="en-IN" sz="2000" dirty="0" err="1" smtClean="0">
                <a:latin typeface="Arial" pitchFamily="34" charset="0"/>
                <a:cs typeface="Arial" pitchFamily="34" charset="0"/>
              </a:rPr>
              <a:t>function_return_type</a:t>
            </a:r>
            <a:r>
              <a:rPr lang="en-IN" sz="2000" dirty="0" smtClean="0">
                <a:latin typeface="Arial" pitchFamily="34" charset="0"/>
                <a:cs typeface="Arial" pitchFamily="34" charset="0"/>
              </a:rPr>
              <a:t>(*</a:t>
            </a:r>
            <a:r>
              <a:rPr lang="en-IN" sz="2000" dirty="0" err="1" smtClean="0">
                <a:latin typeface="Arial" pitchFamily="34" charset="0"/>
                <a:cs typeface="Arial" pitchFamily="34" charset="0"/>
              </a:rPr>
              <a:t>Pointer_name</a:t>
            </a:r>
            <a:r>
              <a:rPr lang="en-IN" sz="2000" dirty="0" smtClean="0">
                <a:latin typeface="Arial" pitchFamily="34" charset="0"/>
                <a:cs typeface="Arial" pitchFamily="34" charset="0"/>
              </a:rPr>
              <a:t>)(function argument list)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For example:</a:t>
            </a:r>
          </a:p>
          <a:p>
            <a:r>
              <a:rPr lang="en-IN" sz="2000" dirty="0" smtClean="0">
                <a:latin typeface="Arial" pitchFamily="34" charset="0"/>
                <a:cs typeface="Arial" pitchFamily="34" charset="0"/>
              </a:rPr>
              <a:t>double  (*p2f)(double, char)</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Here double is a return type of function, p2f is name of the function pointer and (double, char) is an argument list of this function - the first argument of this function is of double type and the second argument is char type.</a:t>
            </a:r>
          </a:p>
          <a:p>
            <a:endParaRPr lang="en-IN" sz="2000" dirty="0" smtClean="0">
              <a:latin typeface="Arial" pitchFamily="34" charset="0"/>
              <a:cs typeface="Arial" pitchFamily="34" charset="0"/>
            </a:endParaRPr>
          </a:p>
          <a:p>
            <a:endParaRPr lang="en-IN"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836712"/>
            <a:ext cx="8010580" cy="5324535"/>
          </a:xfrm>
          <a:prstGeom prst="rect">
            <a:avLst/>
          </a:prstGeom>
          <a:noFill/>
        </p:spPr>
        <p:txBody>
          <a:bodyPr wrap="square" rtlCol="0">
            <a:spAutoFit/>
          </a:bodyPr>
          <a:lstStyle/>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sum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num1,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num2) </a:t>
            </a: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return num1+num2; </a:t>
            </a:r>
          </a:p>
          <a:p>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main(void) </a:t>
            </a:r>
          </a:p>
          <a:p>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(*f2p)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f2p = sum; </a:t>
            </a:r>
          </a:p>
          <a:p>
            <a:r>
              <a:rPr lang="en-IN" sz="2000" dirty="0" smtClean="0">
                <a:latin typeface="Arial" pitchFamily="34" charset="0"/>
                <a:cs typeface="Arial" pitchFamily="34" charset="0"/>
              </a:rPr>
              <a:t>    //Calling function using function pointer </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op1 = f2p(10, 13); </a:t>
            </a:r>
          </a:p>
          <a:p>
            <a:r>
              <a:rPr lang="en-IN" sz="2000" dirty="0" smtClean="0">
                <a:latin typeface="Arial" pitchFamily="34" charset="0"/>
                <a:cs typeface="Arial" pitchFamily="34" charset="0"/>
              </a:rPr>
              <a:t>    //Calling function in normal way using function name </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op2 = sum(10, 13); </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("Output1: Call using function pointer: %d",op1); </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("\nOutput2: Call using function name: %d", op2); </a:t>
            </a:r>
          </a:p>
          <a:p>
            <a:r>
              <a:rPr lang="en-IN" sz="2000" dirty="0" smtClean="0">
                <a:latin typeface="Arial" pitchFamily="34" charset="0"/>
                <a:cs typeface="Arial" pitchFamily="34" charset="0"/>
              </a:rPr>
              <a:t>    return 0; </a:t>
            </a:r>
          </a:p>
          <a:p>
            <a:r>
              <a:rPr lang="en-IN"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 calcmode="lin" valueType="num">
                                      <p:cBhvr additive="base">
                                        <p:cTn id="6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2" end="12"/>
                                            </p:txEl>
                                          </p:spTgt>
                                        </p:tgtEl>
                                        <p:attrNameLst>
                                          <p:attrName>style.visibility</p:attrName>
                                        </p:attrNameLst>
                                      </p:cBhvr>
                                      <p:to>
                                        <p:strVal val="visible"/>
                                      </p:to>
                                    </p:set>
                                    <p:anim calcmode="lin" valueType="num">
                                      <p:cBhvr additive="base">
                                        <p:cTn id="7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3" end="13"/>
                                            </p:txEl>
                                          </p:spTgt>
                                        </p:tgtEl>
                                        <p:attrNameLst>
                                          <p:attrName>style.visibility</p:attrName>
                                        </p:attrNameLst>
                                      </p:cBhvr>
                                      <p:to>
                                        <p:strVal val="visible"/>
                                      </p:to>
                                    </p:set>
                                    <p:anim calcmode="lin" valueType="num">
                                      <p:cBhvr additive="base">
                                        <p:cTn id="7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14" end="14"/>
                                            </p:txEl>
                                          </p:spTgt>
                                        </p:tgtEl>
                                        <p:attrNameLst>
                                          <p:attrName>style.visibility</p:attrName>
                                        </p:attrNameLst>
                                      </p:cBhvr>
                                      <p:to>
                                        <p:strVal val="visible"/>
                                      </p:to>
                                    </p:set>
                                    <p:anim calcmode="lin" valueType="num">
                                      <p:cBhvr additive="base">
                                        <p:cTn id="85"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15" end="15"/>
                                            </p:txEl>
                                          </p:spTgt>
                                        </p:tgtEl>
                                        <p:attrNameLst>
                                          <p:attrName>style.visibility</p:attrName>
                                        </p:attrNameLst>
                                      </p:cBhvr>
                                      <p:to>
                                        <p:strVal val="visible"/>
                                      </p:to>
                                    </p:set>
                                    <p:anim calcmode="lin" valueType="num">
                                      <p:cBhvr additive="base">
                                        <p:cTn id="91"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txEl>
                                              <p:pRg st="16" end="16"/>
                                            </p:txEl>
                                          </p:spTgt>
                                        </p:tgtEl>
                                        <p:attrNameLst>
                                          <p:attrName>style.visibility</p:attrName>
                                        </p:attrNameLst>
                                      </p:cBhvr>
                                      <p:to>
                                        <p:strVal val="visible"/>
                                      </p:to>
                                    </p:set>
                                    <p:anim calcmode="lin" valueType="num">
                                      <p:cBhvr additive="base">
                                        <p:cTn id="97"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836712"/>
            <a:ext cx="8010580" cy="4093428"/>
          </a:xfrm>
          <a:prstGeom prst="rect">
            <a:avLst/>
          </a:prstGeom>
          <a:noFill/>
        </p:spPr>
        <p:txBody>
          <a:bodyPr wrap="square" rtlCol="0">
            <a:spAutoFit/>
          </a:bodyPr>
          <a:lstStyle/>
          <a:p>
            <a:r>
              <a:rPr lang="en-US" sz="2000" b="1" u="sng" dirty="0" smtClean="0">
                <a:latin typeface="Arial" pitchFamily="34" charset="0"/>
                <a:cs typeface="Arial" pitchFamily="34" charset="0"/>
              </a:rPr>
              <a:t>Callbacks in C</a:t>
            </a:r>
          </a:p>
          <a:p>
            <a:r>
              <a:rPr lang="en-US" sz="2000" dirty="0" smtClean="0">
                <a:latin typeface="Arial" pitchFamily="34" charset="0"/>
                <a:cs typeface="Arial" pitchFamily="34" charset="0"/>
              </a:rPr>
              <a:t>A callback is any executable code that is </a:t>
            </a:r>
            <a:r>
              <a:rPr lang="en-US" sz="2000" b="1" u="sng" dirty="0" smtClean="0">
                <a:latin typeface="Arial" pitchFamily="34" charset="0"/>
                <a:cs typeface="Arial" pitchFamily="34" charset="0"/>
              </a:rPr>
              <a:t>passed as an argument to other code, which is expected to call back (execute) the argument at a given time</a:t>
            </a:r>
            <a:r>
              <a:rPr lang="en-US" sz="2000" dirty="0" smtClean="0">
                <a:latin typeface="Arial" pitchFamily="34" charset="0"/>
                <a:cs typeface="Arial" pitchFamily="34" charset="0"/>
              </a:rPr>
              <a:t> [Source : Wiki].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In simple language, if a reference of a function is passed to another function as an argument to call it, then it will be called as a Callback function.</a:t>
            </a:r>
          </a:p>
          <a:p>
            <a:endParaRPr lang="en-US" sz="2000" dirty="0" smtClean="0">
              <a:latin typeface="Arial" pitchFamily="34" charset="0"/>
              <a:cs typeface="Arial" pitchFamily="34" charset="0"/>
            </a:endParaRPr>
          </a:p>
          <a:p>
            <a:r>
              <a:rPr lang="en-US" sz="2000" b="1" u="sng" dirty="0" smtClean="0">
                <a:latin typeface="Arial" pitchFamily="34" charset="0"/>
                <a:cs typeface="Arial" pitchFamily="34" charset="0"/>
              </a:rPr>
              <a:t>In C, a callback function is a function that is called through a function pointer</a:t>
            </a:r>
            <a:r>
              <a:rPr lang="en-US" sz="2000" dirty="0" smtClean="0">
                <a:latin typeface="Arial" pitchFamily="34" charset="0"/>
                <a:cs typeface="Arial" pitchFamily="34" charset="0"/>
              </a:rPr>
              <a:t>.</a:t>
            </a: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302359"/>
            <a:ext cx="8010580" cy="5940088"/>
          </a:xfrm>
          <a:prstGeom prst="rect">
            <a:avLst/>
          </a:prstGeom>
          <a:noFill/>
        </p:spPr>
        <p:txBody>
          <a:bodyPr wrap="square" rtlCol="0">
            <a:spAutoFit/>
          </a:bodyPr>
          <a:lstStyle/>
          <a:p>
            <a:r>
              <a:rPr lang="en-US" sz="2000" b="1" dirty="0" smtClean="0">
                <a:latin typeface="Arial" pitchFamily="34" charset="0"/>
                <a:cs typeface="Arial" pitchFamily="34" charset="0"/>
              </a:rPr>
              <a:t>// A simple C program to demonstrate callback </a:t>
            </a:r>
          </a:p>
          <a:p>
            <a:r>
              <a:rPr lang="en-US" sz="2000" b="1" dirty="0" smtClean="0">
                <a:latin typeface="Arial" pitchFamily="34" charset="0"/>
                <a:cs typeface="Arial" pitchFamily="34" charset="0"/>
              </a:rPr>
              <a:t>#include&lt;</a:t>
            </a:r>
            <a:r>
              <a:rPr lang="en-US" sz="2000" b="1" dirty="0" err="1" smtClean="0">
                <a:latin typeface="Arial" pitchFamily="34" charset="0"/>
                <a:cs typeface="Arial" pitchFamily="34" charset="0"/>
              </a:rPr>
              <a:t>stdio.h</a:t>
            </a:r>
            <a:r>
              <a:rPr lang="en-US" sz="2000" b="1" dirty="0" smtClean="0">
                <a:latin typeface="Arial" pitchFamily="34" charset="0"/>
                <a:cs typeface="Arial" pitchFamily="34" charset="0"/>
              </a:rPr>
              <a:t>&gt; </a:t>
            </a:r>
          </a:p>
          <a:p>
            <a:r>
              <a:rPr lang="en-US" sz="2000" b="1" dirty="0" smtClean="0">
                <a:latin typeface="Arial" pitchFamily="34" charset="0"/>
                <a:cs typeface="Arial" pitchFamily="34" charset="0"/>
              </a:rPr>
              <a:t>void A() </a:t>
            </a:r>
          </a:p>
          <a:p>
            <a:r>
              <a:rPr lang="en-US" sz="2000" b="1" dirty="0" smtClean="0">
                <a:latin typeface="Arial" pitchFamily="34" charset="0"/>
                <a:cs typeface="Arial" pitchFamily="34" charset="0"/>
              </a:rPr>
              <a:t>{ </a:t>
            </a:r>
          </a:p>
          <a:p>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printf</a:t>
            </a:r>
            <a:r>
              <a:rPr lang="en-US" sz="2000" b="1" dirty="0" smtClean="0">
                <a:latin typeface="Arial" pitchFamily="34" charset="0"/>
                <a:cs typeface="Arial" pitchFamily="34" charset="0"/>
              </a:rPr>
              <a:t>("I am function A\n"); </a:t>
            </a:r>
          </a:p>
          <a:p>
            <a:r>
              <a:rPr lang="en-US" sz="2000" b="1" dirty="0" smtClean="0">
                <a:latin typeface="Arial" pitchFamily="34" charset="0"/>
                <a:cs typeface="Arial" pitchFamily="34" charset="0"/>
              </a:rPr>
              <a:t>} </a:t>
            </a:r>
          </a:p>
          <a:p>
            <a:r>
              <a:rPr lang="en-US" sz="2000" b="1" dirty="0" smtClean="0">
                <a:latin typeface="Arial" pitchFamily="34" charset="0"/>
                <a:cs typeface="Arial" pitchFamily="34" charset="0"/>
              </a:rPr>
              <a:t>// callback function </a:t>
            </a:r>
          </a:p>
          <a:p>
            <a:r>
              <a:rPr lang="en-US" sz="2000" b="1" dirty="0" smtClean="0">
                <a:latin typeface="Arial" pitchFamily="34" charset="0"/>
                <a:cs typeface="Arial" pitchFamily="34" charset="0"/>
              </a:rPr>
              <a:t>void B(void (*</a:t>
            </a:r>
            <a:r>
              <a:rPr lang="en-US" sz="2000" b="1" dirty="0" err="1" smtClean="0">
                <a:latin typeface="Arial" pitchFamily="34" charset="0"/>
                <a:cs typeface="Arial" pitchFamily="34" charset="0"/>
              </a:rPr>
              <a:t>ptr</a:t>
            </a:r>
            <a:r>
              <a:rPr lang="en-US" sz="2000" b="1" dirty="0" smtClean="0">
                <a:latin typeface="Arial" pitchFamily="34" charset="0"/>
                <a:cs typeface="Arial" pitchFamily="34" charset="0"/>
              </a:rPr>
              <a:t>)()) </a:t>
            </a:r>
          </a:p>
          <a:p>
            <a:r>
              <a:rPr lang="en-US" sz="2000" b="1" dirty="0" smtClean="0">
                <a:latin typeface="Arial" pitchFamily="34" charset="0"/>
                <a:cs typeface="Arial" pitchFamily="34" charset="0"/>
              </a:rPr>
              <a:t>{ </a:t>
            </a:r>
          </a:p>
          <a:p>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ptr</a:t>
            </a:r>
            <a:r>
              <a:rPr lang="en-US" sz="2000" b="1" dirty="0" smtClean="0">
                <a:latin typeface="Arial" pitchFamily="34" charset="0"/>
                <a:cs typeface="Arial" pitchFamily="34" charset="0"/>
              </a:rPr>
              <a:t> (); // callback to A </a:t>
            </a:r>
          </a:p>
          <a:p>
            <a:r>
              <a:rPr lang="en-US" sz="2000" b="1" dirty="0" smtClean="0">
                <a:latin typeface="Arial" pitchFamily="34" charset="0"/>
                <a:cs typeface="Arial" pitchFamily="34" charset="0"/>
              </a:rPr>
              <a:t>} </a:t>
            </a:r>
          </a:p>
          <a:p>
            <a:r>
              <a:rPr lang="en-US" sz="2000" b="1" dirty="0" err="1" smtClean="0">
                <a:latin typeface="Arial" pitchFamily="34" charset="0"/>
                <a:cs typeface="Arial" pitchFamily="34" charset="0"/>
              </a:rPr>
              <a:t>int</a:t>
            </a:r>
            <a:r>
              <a:rPr lang="en-US" sz="2000" b="1" dirty="0" smtClean="0">
                <a:latin typeface="Arial" pitchFamily="34" charset="0"/>
                <a:cs typeface="Arial" pitchFamily="34" charset="0"/>
              </a:rPr>
              <a:t> main(void) </a:t>
            </a:r>
          </a:p>
          <a:p>
            <a:r>
              <a:rPr lang="en-US" sz="2000" b="1" dirty="0" smtClean="0">
                <a:latin typeface="Arial" pitchFamily="34" charset="0"/>
                <a:cs typeface="Arial" pitchFamily="34" charset="0"/>
              </a:rPr>
              <a:t>{ </a:t>
            </a:r>
          </a:p>
          <a:p>
            <a:r>
              <a:rPr lang="en-US" sz="2000" b="1" dirty="0" smtClean="0">
                <a:latin typeface="Arial" pitchFamily="34" charset="0"/>
                <a:cs typeface="Arial" pitchFamily="34" charset="0"/>
              </a:rPr>
              <a:t>    void (*</a:t>
            </a:r>
            <a:r>
              <a:rPr lang="en-US" sz="2000" b="1" dirty="0" err="1" smtClean="0">
                <a:latin typeface="Arial" pitchFamily="34" charset="0"/>
                <a:cs typeface="Arial" pitchFamily="34" charset="0"/>
              </a:rPr>
              <a:t>ptr</a:t>
            </a:r>
            <a:r>
              <a:rPr lang="en-US" sz="2000" b="1" dirty="0" smtClean="0">
                <a:latin typeface="Arial" pitchFamily="34" charset="0"/>
                <a:cs typeface="Arial" pitchFamily="34" charset="0"/>
              </a:rPr>
              <a:t>)() = A; </a:t>
            </a:r>
          </a:p>
          <a:p>
            <a:r>
              <a:rPr lang="en-US" sz="2000" b="1" dirty="0" smtClean="0">
                <a:latin typeface="Arial" pitchFamily="34" charset="0"/>
                <a:cs typeface="Arial" pitchFamily="34" charset="0"/>
              </a:rPr>
              <a:t>     // calling function B and passing </a:t>
            </a:r>
          </a:p>
          <a:p>
            <a:r>
              <a:rPr lang="en-US" sz="2000" b="1" dirty="0" smtClean="0">
                <a:latin typeface="Arial" pitchFamily="34" charset="0"/>
                <a:cs typeface="Arial" pitchFamily="34" charset="0"/>
              </a:rPr>
              <a:t>    // address of the function A as argument </a:t>
            </a:r>
          </a:p>
          <a:p>
            <a:r>
              <a:rPr lang="en-US" sz="2000" b="1" dirty="0" smtClean="0">
                <a:latin typeface="Arial" pitchFamily="34" charset="0"/>
                <a:cs typeface="Arial" pitchFamily="34" charset="0"/>
              </a:rPr>
              <a:t>    B(</a:t>
            </a:r>
            <a:r>
              <a:rPr lang="en-US" sz="2000" b="1" dirty="0" err="1" smtClean="0">
                <a:latin typeface="Arial" pitchFamily="34" charset="0"/>
                <a:cs typeface="Arial" pitchFamily="34" charset="0"/>
              </a:rPr>
              <a:t>ptr</a:t>
            </a:r>
            <a:r>
              <a:rPr lang="en-US" sz="2000" b="1" dirty="0" smtClean="0">
                <a:latin typeface="Arial" pitchFamily="34" charset="0"/>
                <a:cs typeface="Arial" pitchFamily="34" charset="0"/>
              </a:rPr>
              <a:t>); </a:t>
            </a:r>
          </a:p>
          <a:p>
            <a:r>
              <a:rPr lang="en-US" sz="2000" b="1" dirty="0" smtClean="0">
                <a:latin typeface="Arial" pitchFamily="34" charset="0"/>
                <a:cs typeface="Arial" pitchFamily="34" charset="0"/>
              </a:rPr>
              <a:t>    return 0; </a:t>
            </a:r>
          </a:p>
          <a:p>
            <a:r>
              <a:rPr lang="en-US" sz="2000" b="1" dirty="0" smtClean="0">
                <a:latin typeface="Arial" pitchFamily="34" charset="0"/>
                <a:cs typeface="Arial" pitchFamily="34" charset="0"/>
              </a:rPr>
              <a:t>} </a:t>
            </a:r>
            <a:endParaRPr lang="en-US" sz="2000" b="1"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anim calcmode="lin" valueType="num">
                                      <p:cBhvr additive="base">
                                        <p:cTn id="79"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13" end="13"/>
                                            </p:txEl>
                                          </p:spTgt>
                                        </p:tgtEl>
                                        <p:attrNameLst>
                                          <p:attrName>style.visibility</p:attrName>
                                        </p:attrNameLst>
                                      </p:cBhvr>
                                      <p:to>
                                        <p:strVal val="visible"/>
                                      </p:to>
                                    </p:set>
                                    <p:anim calcmode="lin" valueType="num">
                                      <p:cBhvr additive="base">
                                        <p:cTn id="8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anim calcmode="lin" valueType="num">
                                      <p:cBhvr additive="base">
                                        <p:cTn id="91"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txEl>
                                              <p:pRg st="15" end="15"/>
                                            </p:txEl>
                                          </p:spTgt>
                                        </p:tgtEl>
                                        <p:attrNameLst>
                                          <p:attrName>style.visibility</p:attrName>
                                        </p:attrNameLst>
                                      </p:cBhvr>
                                      <p:to>
                                        <p:strVal val="visible"/>
                                      </p:to>
                                    </p:set>
                                    <p:anim calcmode="lin" valueType="num">
                                      <p:cBhvr additive="base">
                                        <p:cTn id="97"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5">
                                            <p:txEl>
                                              <p:pRg st="16" end="16"/>
                                            </p:txEl>
                                          </p:spTgt>
                                        </p:tgtEl>
                                        <p:attrNameLst>
                                          <p:attrName>style.visibility</p:attrName>
                                        </p:attrNameLst>
                                      </p:cBhvr>
                                      <p:to>
                                        <p:strVal val="visible"/>
                                      </p:to>
                                    </p:set>
                                    <p:anim calcmode="lin" valueType="num">
                                      <p:cBhvr additive="base">
                                        <p:cTn id="103"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5">
                                            <p:txEl>
                                              <p:pRg st="17" end="17"/>
                                            </p:txEl>
                                          </p:spTgt>
                                        </p:tgtEl>
                                        <p:attrNameLst>
                                          <p:attrName>style.visibility</p:attrName>
                                        </p:attrNameLst>
                                      </p:cBhvr>
                                      <p:to>
                                        <p:strVal val="visible"/>
                                      </p:to>
                                    </p:set>
                                    <p:anim calcmode="lin" valueType="num">
                                      <p:cBhvr additive="base">
                                        <p:cTn id="109"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5">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5">
                                            <p:txEl>
                                              <p:pRg st="18" end="18"/>
                                            </p:txEl>
                                          </p:spTgt>
                                        </p:tgtEl>
                                        <p:attrNameLst>
                                          <p:attrName>style.visibility</p:attrName>
                                        </p:attrNameLst>
                                      </p:cBhvr>
                                      <p:to>
                                        <p:strVal val="visible"/>
                                      </p:to>
                                    </p:set>
                                    <p:anim calcmode="lin" valueType="num">
                                      <p:cBhvr additive="base">
                                        <p:cTn id="115" dur="500" fill="hold"/>
                                        <p:tgtEl>
                                          <p:spTgt spid="5">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5">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836712"/>
            <a:ext cx="8010580" cy="1569660"/>
          </a:xfrm>
          <a:prstGeom prst="rect">
            <a:avLst/>
          </a:prstGeom>
          <a:noFill/>
        </p:spPr>
        <p:txBody>
          <a:bodyPr wrap="square" rtlCol="0">
            <a:spAutoFit/>
          </a:bodyPr>
          <a:lstStyle/>
          <a:p>
            <a:r>
              <a:rPr lang="en-US" sz="2400" dirty="0" smtClean="0">
                <a:latin typeface="Arial" pitchFamily="34" charset="0"/>
                <a:cs typeface="Arial" pitchFamily="34" charset="0"/>
              </a:rPr>
              <a:t>Here is a program which uses an array of function pointers</a:t>
            </a:r>
          </a:p>
          <a:p>
            <a:endParaRPr lang="en-GB" sz="2400" dirty="0" smtClean="0">
              <a:latin typeface="Arial" pitchFamily="34" charset="0"/>
              <a:cs typeface="Arial" pitchFamily="34" charset="0"/>
            </a:endParaRPr>
          </a:p>
          <a:p>
            <a:r>
              <a:rPr lang="en-GB" sz="2400" dirty="0" smtClean="0">
                <a:latin typeface="Arial" pitchFamily="34" charset="0"/>
                <a:cs typeface="Arial" pitchFamily="34" charset="0"/>
                <a:hlinkClick r:id="rId2" action="ppaction://hlinkfile"/>
              </a:rPr>
              <a:t>Program</a:t>
            </a:r>
            <a:endParaRPr lang="en-US" sz="24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35</a:t>
            </a:fld>
            <a:endParaRPr lang="en-US" dirty="0"/>
          </a:p>
        </p:txBody>
      </p:sp>
      <p:sp>
        <p:nvSpPr>
          <p:cNvPr id="9" name="TextBox 8"/>
          <p:cNvSpPr txBox="1"/>
          <p:nvPr/>
        </p:nvSpPr>
        <p:spPr>
          <a:xfrm>
            <a:off x="533400" y="838200"/>
            <a:ext cx="8001000" cy="4708981"/>
          </a:xfrm>
          <a:prstGeom prst="rect">
            <a:avLst/>
          </a:prstGeom>
          <a:noFill/>
        </p:spPr>
        <p:txBody>
          <a:bodyPr wrap="square" rtlCol="0">
            <a:spAutoFit/>
          </a:bodyPr>
          <a:lstStyle/>
          <a:p>
            <a:r>
              <a:rPr lang="en-IN" sz="2000" b="1" u="sng" dirty="0" smtClean="0">
                <a:latin typeface="Arial" pitchFamily="34" charset="0"/>
                <a:cs typeface="Arial" pitchFamily="34" charset="0"/>
              </a:rPr>
              <a:t>Command line arguments</a:t>
            </a:r>
            <a:endParaRPr lang="en-IN" sz="2000" b="1" u="sng" dirty="0">
              <a:latin typeface="Arial" pitchFamily="34" charset="0"/>
              <a:cs typeface="Arial" pitchFamily="34" charset="0"/>
            </a:endParaRPr>
          </a:p>
          <a:p>
            <a:r>
              <a:rPr lang="en-IN" sz="2000" dirty="0" smtClean="0">
                <a:latin typeface="Arial" pitchFamily="34" charset="0"/>
                <a:cs typeface="Arial" pitchFamily="34" charset="0"/>
              </a:rPr>
              <a:t>The arguments that we pass on to main() are called command line arguments.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full declaration of main looks like this:</a:t>
            </a: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main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argc</a:t>
            </a:r>
            <a:r>
              <a:rPr lang="en-IN" sz="2000" dirty="0" smtClean="0">
                <a:latin typeface="Arial" pitchFamily="34" charset="0"/>
                <a:cs typeface="Arial" pitchFamily="34" charset="0"/>
              </a:rPr>
              <a:t>, char *</a:t>
            </a:r>
            <a:r>
              <a:rPr lang="en-IN" sz="2000" dirty="0" err="1" smtClean="0">
                <a:latin typeface="Arial" pitchFamily="34" charset="0"/>
                <a:cs typeface="Arial" pitchFamily="34" charset="0"/>
              </a:rPr>
              <a:t>argv</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The function main() can have two arguments, traditionally named as </a:t>
            </a:r>
            <a:r>
              <a:rPr lang="en-IN" sz="2000" u="sng" dirty="0" err="1" smtClean="0">
                <a:latin typeface="Arial" pitchFamily="34" charset="0"/>
                <a:cs typeface="Arial" pitchFamily="34" charset="0"/>
              </a:rPr>
              <a:t>argc</a:t>
            </a:r>
            <a:r>
              <a:rPr lang="en-IN" sz="2000" u="sng" dirty="0" smtClean="0">
                <a:latin typeface="Arial" pitchFamily="34" charset="0"/>
                <a:cs typeface="Arial" pitchFamily="34" charset="0"/>
              </a:rPr>
              <a:t> and </a:t>
            </a:r>
            <a:r>
              <a:rPr lang="en-IN" sz="2000" u="sng" dirty="0" err="1" smtClean="0">
                <a:latin typeface="Arial" pitchFamily="34" charset="0"/>
                <a:cs typeface="Arial" pitchFamily="34" charset="0"/>
              </a:rPr>
              <a:t>argv</a:t>
            </a:r>
            <a:r>
              <a:rPr lang="en-IN" sz="2000" u="sng" dirty="0" smtClean="0">
                <a:latin typeface="Arial" pitchFamily="34" charset="0"/>
                <a:cs typeface="Arial" pitchFamily="34" charset="0"/>
              </a:rPr>
              <a:t>. Out of these, </a:t>
            </a:r>
            <a:r>
              <a:rPr lang="en-IN" sz="2000" u="sng" dirty="0" err="1" smtClean="0">
                <a:latin typeface="Arial" pitchFamily="34" charset="0"/>
                <a:cs typeface="Arial" pitchFamily="34" charset="0"/>
              </a:rPr>
              <a:t>argv</a:t>
            </a:r>
            <a:r>
              <a:rPr lang="en-IN" sz="2000" u="sng" dirty="0" smtClean="0">
                <a:latin typeface="Arial" pitchFamily="34" charset="0"/>
                <a:cs typeface="Arial" pitchFamily="34" charset="0"/>
              </a:rPr>
              <a:t> is an array of pointers to strings and </a:t>
            </a:r>
            <a:r>
              <a:rPr lang="en-IN" sz="2000" u="sng" dirty="0" err="1" smtClean="0">
                <a:latin typeface="Arial" pitchFamily="34" charset="0"/>
                <a:cs typeface="Arial" pitchFamily="34" charset="0"/>
              </a:rPr>
              <a:t>argc</a:t>
            </a:r>
            <a:r>
              <a:rPr lang="en-IN" sz="2000" u="sng" dirty="0" smtClean="0">
                <a:latin typeface="Arial" pitchFamily="34" charset="0"/>
                <a:cs typeface="Arial" pitchFamily="34" charset="0"/>
              </a:rPr>
              <a:t> is an </a:t>
            </a:r>
            <a:r>
              <a:rPr lang="en-IN" sz="2000" u="sng" dirty="0" err="1" smtClean="0">
                <a:latin typeface="Arial" pitchFamily="34" charset="0"/>
                <a:cs typeface="Arial" pitchFamily="34" charset="0"/>
              </a:rPr>
              <a:t>int</a:t>
            </a:r>
            <a:r>
              <a:rPr lang="en-IN" sz="2000" u="sng" dirty="0" smtClean="0">
                <a:latin typeface="Arial" pitchFamily="34" charset="0"/>
                <a:cs typeface="Arial" pitchFamily="34" charset="0"/>
              </a:rPr>
              <a:t> whose value is equal to the number of strings to which </a:t>
            </a:r>
            <a:r>
              <a:rPr lang="en-IN" sz="2000" u="sng" dirty="0" err="1" smtClean="0">
                <a:latin typeface="Arial" pitchFamily="34" charset="0"/>
                <a:cs typeface="Arial" pitchFamily="34" charset="0"/>
              </a:rPr>
              <a:t>argv</a:t>
            </a:r>
            <a:r>
              <a:rPr lang="en-IN" sz="2000" u="sng" dirty="0" smtClean="0">
                <a:latin typeface="Arial" pitchFamily="34" charset="0"/>
                <a:cs typeface="Arial" pitchFamily="34" charset="0"/>
              </a:rPr>
              <a:t> points</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What is </a:t>
            </a:r>
            <a:r>
              <a:rPr lang="en-IN" sz="2000" dirty="0" err="1" smtClean="0">
                <a:latin typeface="Arial" pitchFamily="34" charset="0"/>
                <a:cs typeface="Arial" pitchFamily="34" charset="0"/>
              </a:rPr>
              <a:t>argv</a:t>
            </a:r>
            <a:r>
              <a:rPr lang="en-IN" sz="2000" dirty="0" smtClean="0">
                <a:latin typeface="Arial" pitchFamily="34" charset="0"/>
                <a:cs typeface="Arial" pitchFamily="34" charset="0"/>
              </a:rPr>
              <a:t> [0]?</a:t>
            </a:r>
          </a:p>
          <a:p>
            <a:endParaRPr lang="en-IN" sz="2000" dirty="0" smtClean="0">
              <a:latin typeface="Arial" pitchFamily="34" charset="0"/>
              <a:cs typeface="Arial" pitchFamily="34" charset="0"/>
            </a:endParaRPr>
          </a:p>
          <a:p>
            <a:endParaRPr lang="en-IN" sz="2000"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 calcmode="lin" valueType="num">
                                      <p:cBhvr additive="base">
                                        <p:cTn id="3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36</a:t>
            </a:fld>
            <a:endParaRPr lang="en-US" dirty="0"/>
          </a:p>
        </p:txBody>
      </p:sp>
      <p:sp>
        <p:nvSpPr>
          <p:cNvPr id="9" name="TextBox 8"/>
          <p:cNvSpPr txBox="1"/>
          <p:nvPr/>
        </p:nvSpPr>
        <p:spPr>
          <a:xfrm>
            <a:off x="533400" y="838200"/>
            <a:ext cx="8001000" cy="5632311"/>
          </a:xfrm>
          <a:prstGeom prst="rect">
            <a:avLst/>
          </a:prstGeom>
          <a:noFill/>
        </p:spPr>
        <p:txBody>
          <a:bodyPr wrap="square" rtlCol="0">
            <a:spAutoFit/>
          </a:bodyPr>
          <a:lstStyle/>
          <a:p>
            <a:r>
              <a:rPr lang="en-IN" sz="2000" b="1" u="sng" dirty="0" smtClean="0">
                <a:latin typeface="Arial" pitchFamily="34" charset="0"/>
                <a:cs typeface="Arial" pitchFamily="34" charset="0"/>
              </a:rPr>
              <a:t>Program to print the command line arguments</a:t>
            </a:r>
            <a:endParaRPr lang="en-IN" sz="2000" dirty="0" smtClean="0">
              <a:latin typeface="Arial" pitchFamily="34" charset="0"/>
              <a:cs typeface="Arial" pitchFamily="34" charset="0"/>
            </a:endParaRPr>
          </a:p>
          <a:p>
            <a:endParaRPr lang="en-IN" sz="2000" dirty="0" smtClean="0"/>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main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argc</a:t>
            </a:r>
            <a:r>
              <a:rPr lang="en-IN" sz="2000" dirty="0" smtClean="0">
                <a:latin typeface="Arial" pitchFamily="34" charset="0"/>
                <a:cs typeface="Arial" pitchFamily="34" charset="0"/>
              </a:rPr>
              <a:t>, char *</a:t>
            </a:r>
            <a:r>
              <a:rPr lang="en-IN" sz="2000" dirty="0" err="1" smtClean="0">
                <a:latin typeface="Arial" pitchFamily="34" charset="0"/>
                <a:cs typeface="Arial" pitchFamily="34" charset="0"/>
              </a:rPr>
              <a:t>argv</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if (</a:t>
            </a:r>
            <a:r>
              <a:rPr lang="en-IN" sz="2000" dirty="0" err="1" smtClean="0">
                <a:latin typeface="Arial" pitchFamily="34" charset="0"/>
                <a:cs typeface="Arial" pitchFamily="34" charset="0"/>
              </a:rPr>
              <a:t>argc</a:t>
            </a:r>
            <a:r>
              <a:rPr lang="en-IN" sz="2000" dirty="0" smtClean="0">
                <a:latin typeface="Arial" pitchFamily="34" charset="0"/>
                <a:cs typeface="Arial" pitchFamily="34" charset="0"/>
              </a:rPr>
              <a:t> &lt; 2)</a:t>
            </a: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 (“The name of the program is %s\n”, </a:t>
            </a:r>
            <a:r>
              <a:rPr lang="en-IN" sz="2000" dirty="0" err="1" smtClean="0">
                <a:latin typeface="Arial" pitchFamily="34" charset="0"/>
                <a:cs typeface="Arial" pitchFamily="34" charset="0"/>
              </a:rPr>
              <a:t>argv</a:t>
            </a:r>
            <a:r>
              <a:rPr lang="en-IN" sz="2000" dirty="0" smtClean="0">
                <a:latin typeface="Arial" pitchFamily="34" charset="0"/>
                <a:cs typeface="Arial" pitchFamily="34" charset="0"/>
              </a:rPr>
              <a:t>[0]);</a:t>
            </a: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else</a:t>
            </a: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for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 = 0;i &lt; </a:t>
            </a:r>
            <a:r>
              <a:rPr lang="en-IN" sz="2000" dirty="0" err="1" smtClean="0">
                <a:latin typeface="Arial" pitchFamily="34" charset="0"/>
                <a:cs typeface="Arial" pitchFamily="34" charset="0"/>
              </a:rPr>
              <a:t>argc</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Argc</a:t>
            </a:r>
            <a:r>
              <a:rPr lang="en-IN" sz="2000" dirty="0" smtClean="0">
                <a:latin typeface="Arial" pitchFamily="34" charset="0"/>
                <a:cs typeface="Arial" pitchFamily="34" charset="0"/>
              </a:rPr>
              <a:t> %d is %s\n”,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argv</a:t>
            </a:r>
            <a:r>
              <a:rPr lang="en-IN" sz="2000" dirty="0" smtClean="0">
                <a:latin typeface="Arial" pitchFamily="34" charset="0"/>
                <a:cs typeface="Arial" pitchFamily="34" charset="0"/>
              </a:rPr>
              <a:t>[</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return 0;</a:t>
            </a:r>
          </a:p>
          <a:p>
            <a:r>
              <a:rPr lang="en-IN" sz="2000" dirty="0" smtClean="0">
                <a:latin typeface="Arial" pitchFamily="34" charset="0"/>
                <a:cs typeface="Arial" pitchFamily="34" charset="0"/>
              </a:rPr>
              <a:t>}</a:t>
            </a:r>
          </a:p>
          <a:p>
            <a:endParaRPr lang="en-IN" sz="2000"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 calcmode="lin" valueType="num">
                                      <p:cBhvr additive="base">
                                        <p:cTn id="4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 calcmode="lin" valueType="num">
                                      <p:cBhvr additive="base">
                                        <p:cTn id="4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anim calcmode="lin" valueType="num">
                                      <p:cBhvr additive="base">
                                        <p:cTn id="5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10" end="10"/>
                                            </p:txEl>
                                          </p:spTgt>
                                        </p:tgtEl>
                                        <p:attrNameLst>
                                          <p:attrName>style.visibility</p:attrName>
                                        </p:attrNameLst>
                                      </p:cBhvr>
                                      <p:to>
                                        <p:strVal val="visible"/>
                                      </p:to>
                                    </p:set>
                                    <p:anim calcmode="lin" valueType="num">
                                      <p:cBhvr additive="base">
                                        <p:cTn id="61"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1" end="11"/>
                                            </p:txEl>
                                          </p:spTgt>
                                        </p:tgtEl>
                                        <p:attrNameLst>
                                          <p:attrName>style.visibility</p:attrName>
                                        </p:attrNameLst>
                                      </p:cBhvr>
                                      <p:to>
                                        <p:strVal val="visible"/>
                                      </p:to>
                                    </p:set>
                                    <p:anim calcmode="lin" valueType="num">
                                      <p:cBhvr additive="base">
                                        <p:cTn id="67"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2" end="12"/>
                                            </p:txEl>
                                          </p:spTgt>
                                        </p:tgtEl>
                                        <p:attrNameLst>
                                          <p:attrName>style.visibility</p:attrName>
                                        </p:attrNameLst>
                                      </p:cBhvr>
                                      <p:to>
                                        <p:strVal val="visible"/>
                                      </p:to>
                                    </p:set>
                                    <p:anim calcmode="lin" valueType="num">
                                      <p:cBhvr additive="base">
                                        <p:cTn id="73"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9">
                                            <p:txEl>
                                              <p:pRg st="13" end="13"/>
                                            </p:txEl>
                                          </p:spTgt>
                                        </p:tgtEl>
                                        <p:attrNameLst>
                                          <p:attrName>style.visibility</p:attrName>
                                        </p:attrNameLst>
                                      </p:cBhvr>
                                      <p:to>
                                        <p:strVal val="visible"/>
                                      </p:to>
                                    </p:set>
                                    <p:anim calcmode="lin" valueType="num">
                                      <p:cBhvr additive="base">
                                        <p:cTn id="79"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9">
                                            <p:txEl>
                                              <p:pRg st="14" end="14"/>
                                            </p:txEl>
                                          </p:spTgt>
                                        </p:tgtEl>
                                        <p:attrNameLst>
                                          <p:attrName>style.visibility</p:attrName>
                                        </p:attrNameLst>
                                      </p:cBhvr>
                                      <p:to>
                                        <p:strVal val="visible"/>
                                      </p:to>
                                    </p:set>
                                    <p:anim calcmode="lin" valueType="num">
                                      <p:cBhvr additive="base">
                                        <p:cTn id="85"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9">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9">
                                            <p:txEl>
                                              <p:pRg st="15" end="15"/>
                                            </p:txEl>
                                          </p:spTgt>
                                        </p:tgtEl>
                                        <p:attrNameLst>
                                          <p:attrName>style.visibility</p:attrName>
                                        </p:attrNameLst>
                                      </p:cBhvr>
                                      <p:to>
                                        <p:strVal val="visible"/>
                                      </p:to>
                                    </p:set>
                                    <p:anim calcmode="lin" valueType="num">
                                      <p:cBhvr additive="base">
                                        <p:cTn id="91" dur="500" fill="hold"/>
                                        <p:tgtEl>
                                          <p:spTgt spid="9">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9">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9">
                                            <p:txEl>
                                              <p:pRg st="16" end="16"/>
                                            </p:txEl>
                                          </p:spTgt>
                                        </p:tgtEl>
                                        <p:attrNameLst>
                                          <p:attrName>style.visibility</p:attrName>
                                        </p:attrNameLst>
                                      </p:cBhvr>
                                      <p:to>
                                        <p:strVal val="visible"/>
                                      </p:to>
                                    </p:set>
                                    <p:anim calcmode="lin" valueType="num">
                                      <p:cBhvr additive="base">
                                        <p:cTn id="97" dur="500" fill="hold"/>
                                        <p:tgtEl>
                                          <p:spTgt spid="9">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9">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37</a:t>
            </a:fld>
            <a:endParaRPr lang="en-US" dirty="0"/>
          </a:p>
        </p:txBody>
      </p:sp>
      <p:sp>
        <p:nvSpPr>
          <p:cNvPr id="9" name="TextBox 8"/>
          <p:cNvSpPr txBox="1"/>
          <p:nvPr/>
        </p:nvSpPr>
        <p:spPr>
          <a:xfrm>
            <a:off x="500034" y="785794"/>
            <a:ext cx="8001000" cy="4647426"/>
          </a:xfrm>
          <a:prstGeom prst="rect">
            <a:avLst/>
          </a:prstGeom>
          <a:noFill/>
        </p:spPr>
        <p:txBody>
          <a:bodyPr wrap="square" rtlCol="0">
            <a:spAutoFit/>
          </a:bodyPr>
          <a:lstStyle/>
          <a:p>
            <a:r>
              <a:rPr lang="en-IN" sz="2000" b="1" u="sng" dirty="0" smtClean="0">
                <a:latin typeface="Arial" pitchFamily="34" charset="0"/>
                <a:cs typeface="Arial" pitchFamily="34" charset="0"/>
              </a:rPr>
              <a:t>Environment variables</a:t>
            </a:r>
            <a:endParaRPr lang="en-IN" sz="2000" dirty="0" smtClean="0">
              <a:latin typeface="Arial" pitchFamily="34" charset="0"/>
              <a:cs typeface="Arial" pitchFamily="34" charset="0"/>
            </a:endParaRPr>
          </a:p>
          <a:p>
            <a:r>
              <a:rPr lang="en-IN" u="sng" dirty="0" smtClean="0">
                <a:latin typeface="Arial" pitchFamily="34" charset="0"/>
                <a:cs typeface="Arial" pitchFamily="34" charset="0"/>
              </a:rPr>
              <a:t>Environment variables are a set of dynamic named values that can affect the way running processes will behave on a computer</a:t>
            </a:r>
            <a:r>
              <a:rPr lang="en-IN"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C program to print environment variables</a:t>
            </a:r>
          </a:p>
          <a:p>
            <a:pPr fontAlgn="t"/>
            <a:r>
              <a:rPr lang="en-IN" sz="2000" dirty="0" smtClean="0">
                <a:latin typeface="Arial" pitchFamily="34" charset="0"/>
                <a:cs typeface="Arial" pitchFamily="34" charset="0"/>
              </a:rPr>
              <a:t>#include &lt;</a:t>
            </a:r>
            <a:r>
              <a:rPr lang="en-IN" sz="2000" dirty="0" err="1" smtClean="0">
                <a:latin typeface="Arial" pitchFamily="34" charset="0"/>
                <a:cs typeface="Arial" pitchFamily="34" charset="0"/>
              </a:rPr>
              <a:t>stdio.h</a:t>
            </a:r>
            <a:r>
              <a:rPr lang="en-IN" sz="2000" dirty="0" smtClean="0">
                <a:latin typeface="Arial" pitchFamily="34" charset="0"/>
                <a:cs typeface="Arial" pitchFamily="34" charset="0"/>
              </a:rPr>
              <a:t>&gt;</a:t>
            </a:r>
          </a:p>
          <a:p>
            <a:pPr fontAlgn="t"/>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main(</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argc</a:t>
            </a:r>
            <a:r>
              <a:rPr lang="en-IN" sz="2000" dirty="0" smtClean="0">
                <a:latin typeface="Arial" pitchFamily="34" charset="0"/>
                <a:cs typeface="Arial" pitchFamily="34" charset="0"/>
              </a:rPr>
              <a:t>, char *</a:t>
            </a:r>
            <a:r>
              <a:rPr lang="en-IN" sz="2000" dirty="0" err="1" smtClean="0">
                <a:latin typeface="Arial" pitchFamily="34" charset="0"/>
                <a:cs typeface="Arial" pitchFamily="34" charset="0"/>
              </a:rPr>
              <a:t>argv</a:t>
            </a:r>
            <a:r>
              <a:rPr lang="en-IN" sz="2000" dirty="0" smtClean="0">
                <a:latin typeface="Arial" pitchFamily="34" charset="0"/>
                <a:cs typeface="Arial" pitchFamily="34" charset="0"/>
              </a:rPr>
              <a:t>[], char * </a:t>
            </a:r>
            <a:r>
              <a:rPr lang="en-IN" sz="2000" dirty="0" err="1" smtClean="0">
                <a:latin typeface="Arial" pitchFamily="34" charset="0"/>
                <a:cs typeface="Arial" pitchFamily="34" charset="0"/>
              </a:rPr>
              <a:t>envp</a:t>
            </a:r>
            <a:r>
              <a:rPr lang="en-IN" sz="2000" dirty="0" smtClean="0">
                <a:latin typeface="Arial" pitchFamily="34" charset="0"/>
                <a:cs typeface="Arial" pitchFamily="34" charset="0"/>
              </a:rPr>
              <a:t>[])</a:t>
            </a:r>
          </a:p>
          <a:p>
            <a:pPr fontAlgn="t"/>
            <a:r>
              <a:rPr lang="en-IN" sz="2000" dirty="0" smtClean="0">
                <a:latin typeface="Arial" pitchFamily="34" charset="0"/>
                <a:cs typeface="Arial" pitchFamily="34" charset="0"/>
              </a:rPr>
              <a:t>{</a:t>
            </a:r>
          </a:p>
          <a:p>
            <a:pPr fontAlgn="t"/>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a:t>
            </a:r>
          </a:p>
          <a:p>
            <a:pPr fontAlgn="t"/>
            <a:r>
              <a:rPr lang="en-IN" sz="2000" dirty="0" smtClean="0">
                <a:latin typeface="Arial" pitchFamily="34" charset="0"/>
                <a:cs typeface="Arial" pitchFamily="34" charset="0"/>
              </a:rPr>
              <a:t> </a:t>
            </a:r>
          </a:p>
          <a:p>
            <a:pPr fontAlgn="t"/>
            <a:r>
              <a:rPr lang="en-IN" sz="2000" dirty="0" smtClean="0">
                <a:latin typeface="Arial" pitchFamily="34" charset="0"/>
                <a:cs typeface="Arial" pitchFamily="34" charset="0"/>
              </a:rPr>
              <a:t>    for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 = 0; </a:t>
            </a:r>
            <a:r>
              <a:rPr lang="en-IN" sz="2000" dirty="0" err="1" smtClean="0">
                <a:latin typeface="Arial" pitchFamily="34" charset="0"/>
                <a:cs typeface="Arial" pitchFamily="34" charset="0"/>
              </a:rPr>
              <a:t>envp</a:t>
            </a:r>
            <a:r>
              <a:rPr lang="en-IN" sz="2000" dirty="0" smtClean="0">
                <a:latin typeface="Arial" pitchFamily="34" charset="0"/>
                <a:cs typeface="Arial" pitchFamily="34" charset="0"/>
              </a:rPr>
              <a:t>[</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 != NULL;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a:t>
            </a:r>
          </a:p>
          <a:p>
            <a:pPr fontAlgn="t"/>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a:t>
            </a:r>
            <a:r>
              <a:rPr lang="en-IN" sz="2000" b="1" dirty="0" smtClean="0">
                <a:latin typeface="Arial" pitchFamily="34" charset="0"/>
                <a:cs typeface="Arial" pitchFamily="34" charset="0"/>
              </a:rPr>
              <a:t>\</a:t>
            </a:r>
            <a:r>
              <a:rPr lang="en-IN" sz="2000" b="1" dirty="0" err="1" smtClean="0">
                <a:latin typeface="Arial" pitchFamily="34" charset="0"/>
                <a:cs typeface="Arial" pitchFamily="34" charset="0"/>
              </a:rPr>
              <a:t>n</a:t>
            </a:r>
            <a:r>
              <a:rPr lang="en-IN" sz="2000" dirty="0" err="1" smtClean="0">
                <a:latin typeface="Arial" pitchFamily="34" charset="0"/>
                <a:cs typeface="Arial" pitchFamily="34" charset="0"/>
              </a:rPr>
              <a:t>%s</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envp</a:t>
            </a:r>
            <a:r>
              <a:rPr lang="en-IN" sz="2000" dirty="0" smtClean="0">
                <a:latin typeface="Arial" pitchFamily="34" charset="0"/>
                <a:cs typeface="Arial" pitchFamily="34" charset="0"/>
              </a:rPr>
              <a:t>[</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a:t>
            </a:r>
          </a:p>
          <a:p>
            <a:pPr fontAlgn="t"/>
            <a:r>
              <a:rPr lang="en-IN" sz="2000" dirty="0" smtClean="0">
                <a:latin typeface="Arial" pitchFamily="34" charset="0"/>
                <a:cs typeface="Arial" pitchFamily="34" charset="0"/>
              </a:rPr>
              <a:t>    return 0;</a:t>
            </a:r>
          </a:p>
          <a:p>
            <a:pPr fontAlgn="t"/>
            <a:r>
              <a:rPr lang="en-IN" sz="2000" dirty="0" smtClean="0">
                <a:latin typeface="Arial" pitchFamily="34" charset="0"/>
                <a:cs typeface="Arial" pitchFamily="34" charset="0"/>
              </a:rPr>
              <a:t>}</a:t>
            </a:r>
          </a:p>
          <a:p>
            <a:pPr fontAlgn="t"/>
            <a:endParaRPr lang="en-IN" sz="2000" dirty="0" smtClean="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 calcmode="lin" valueType="num">
                                      <p:cBhvr additive="base">
                                        <p:cTn id="4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 calcmode="lin" valueType="num">
                                      <p:cBhvr additive="base">
                                        <p:cTn id="4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anim calcmode="lin" valueType="num">
                                      <p:cBhvr additive="base">
                                        <p:cTn id="5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10" end="10"/>
                                            </p:txEl>
                                          </p:spTgt>
                                        </p:tgtEl>
                                        <p:attrNameLst>
                                          <p:attrName>style.visibility</p:attrName>
                                        </p:attrNameLst>
                                      </p:cBhvr>
                                      <p:to>
                                        <p:strVal val="visible"/>
                                      </p:to>
                                    </p:set>
                                    <p:anim calcmode="lin" valueType="num">
                                      <p:cBhvr additive="base">
                                        <p:cTn id="61"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1" end="11"/>
                                            </p:txEl>
                                          </p:spTgt>
                                        </p:tgtEl>
                                        <p:attrNameLst>
                                          <p:attrName>style.visibility</p:attrName>
                                        </p:attrNameLst>
                                      </p:cBhvr>
                                      <p:to>
                                        <p:strVal val="visible"/>
                                      </p:to>
                                    </p:set>
                                    <p:anim calcmode="lin" valueType="num">
                                      <p:cBhvr additive="base">
                                        <p:cTn id="67"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2" end="12"/>
                                            </p:txEl>
                                          </p:spTgt>
                                        </p:tgtEl>
                                        <p:attrNameLst>
                                          <p:attrName>style.visibility</p:attrName>
                                        </p:attrNameLst>
                                      </p:cBhvr>
                                      <p:to>
                                        <p:strVal val="visible"/>
                                      </p:to>
                                    </p:set>
                                    <p:anim calcmode="lin" valueType="num">
                                      <p:cBhvr additive="base">
                                        <p:cTn id="73"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38</a:t>
            </a:fld>
            <a:endParaRPr lang="en-US" dirty="0"/>
          </a:p>
        </p:txBody>
      </p:sp>
      <p:sp>
        <p:nvSpPr>
          <p:cNvPr id="9" name="TextBox 8"/>
          <p:cNvSpPr txBox="1"/>
          <p:nvPr/>
        </p:nvSpPr>
        <p:spPr>
          <a:xfrm>
            <a:off x="533400" y="838200"/>
            <a:ext cx="8001000" cy="3785652"/>
          </a:xfrm>
          <a:prstGeom prst="rect">
            <a:avLst/>
          </a:prstGeom>
          <a:noFill/>
        </p:spPr>
        <p:txBody>
          <a:bodyPr wrap="square" rtlCol="0">
            <a:spAutoFit/>
          </a:bodyPr>
          <a:lstStyle/>
          <a:p>
            <a:r>
              <a:rPr lang="en-IN" sz="2000" b="1" u="sng" dirty="0" smtClean="0">
                <a:latin typeface="Arial" pitchFamily="34" charset="0"/>
                <a:cs typeface="Arial" pitchFamily="34" charset="0"/>
              </a:rPr>
              <a:t>Functions to get and set environment variables</a:t>
            </a:r>
          </a:p>
          <a:p>
            <a:endParaRPr lang="en-IN" sz="2000" dirty="0" smtClean="0">
              <a:latin typeface="Arial" pitchFamily="34" charset="0"/>
              <a:cs typeface="Arial" pitchFamily="34" charset="0"/>
            </a:endParaRPr>
          </a:p>
          <a:p>
            <a:r>
              <a:rPr lang="en-IN" sz="2000" b="1" dirty="0" smtClean="0">
                <a:latin typeface="Arial" pitchFamily="34" charset="0"/>
                <a:cs typeface="Arial" pitchFamily="34" charset="0"/>
              </a:rPr>
              <a:t>#include &lt;</a:t>
            </a:r>
            <a:r>
              <a:rPr lang="en-IN" sz="2000" b="1" dirty="0" err="1" smtClean="0">
                <a:latin typeface="Arial" pitchFamily="34" charset="0"/>
                <a:cs typeface="Arial" pitchFamily="34" charset="0"/>
              </a:rPr>
              <a:t>stdlib.h</a:t>
            </a:r>
            <a:r>
              <a:rPr lang="en-IN" sz="2000" b="1" dirty="0" smtClean="0">
                <a:latin typeface="Arial" pitchFamily="34" charset="0"/>
                <a:cs typeface="Arial" pitchFamily="34" charset="0"/>
              </a:rPr>
              <a:t>&gt;</a:t>
            </a:r>
            <a:r>
              <a:rPr lang="en-IN" sz="2000" dirty="0" smtClean="0">
                <a:latin typeface="Arial" pitchFamily="34" charset="0"/>
                <a:cs typeface="Arial" pitchFamily="34" charset="0"/>
              </a:rPr>
              <a:t> </a:t>
            </a:r>
          </a:p>
          <a:p>
            <a:endParaRPr lang="en-IN" sz="2000" b="1" dirty="0" smtClean="0">
              <a:latin typeface="Arial" pitchFamily="34" charset="0"/>
              <a:cs typeface="Arial" pitchFamily="34" charset="0"/>
            </a:endParaRPr>
          </a:p>
          <a:p>
            <a:r>
              <a:rPr lang="en-IN" sz="2000" b="1" dirty="0" smtClean="0">
                <a:latin typeface="Arial" pitchFamily="34" charset="0"/>
                <a:cs typeface="Arial" pitchFamily="34" charset="0"/>
              </a:rPr>
              <a:t>char *</a:t>
            </a:r>
            <a:r>
              <a:rPr lang="en-IN" sz="2000" b="1" dirty="0" err="1" smtClean="0">
                <a:latin typeface="Arial" pitchFamily="34" charset="0"/>
                <a:cs typeface="Arial" pitchFamily="34" charset="0"/>
              </a:rPr>
              <a:t>getenv</a:t>
            </a:r>
            <a:r>
              <a:rPr lang="en-IN" sz="2000" b="1" dirty="0" smtClean="0">
                <a:latin typeface="Arial" pitchFamily="34" charset="0"/>
                <a:cs typeface="Arial" pitchFamily="34" charset="0"/>
              </a:rPr>
              <a:t>(const char *</a:t>
            </a:r>
            <a:r>
              <a:rPr lang="en-IN" sz="2000" i="1" dirty="0" smtClean="0">
                <a:latin typeface="Arial" pitchFamily="34" charset="0"/>
                <a:cs typeface="Arial" pitchFamily="34" charset="0"/>
              </a:rPr>
              <a:t>name</a:t>
            </a:r>
            <a:r>
              <a:rPr lang="en-IN" sz="2000" b="1" dirty="0" smtClean="0">
                <a:latin typeface="Arial" pitchFamily="34" charset="0"/>
                <a:cs typeface="Arial" pitchFamily="34" charset="0"/>
              </a:rPr>
              <a:t>);</a:t>
            </a:r>
          </a:p>
          <a:p>
            <a:endParaRPr lang="en-IN" sz="2000" b="1" dirty="0" smtClean="0">
              <a:latin typeface="Arial" pitchFamily="34" charset="0"/>
              <a:cs typeface="Arial" pitchFamily="34" charset="0"/>
            </a:endParaRPr>
          </a:p>
          <a:p>
            <a:r>
              <a:rPr lang="en-IN" sz="2000" dirty="0" smtClean="0">
                <a:latin typeface="Arial" pitchFamily="34" charset="0"/>
                <a:cs typeface="Arial" pitchFamily="34" charset="0"/>
              </a:rPr>
              <a:t>The </a:t>
            </a:r>
            <a:r>
              <a:rPr lang="en-IN" sz="2000" b="1" dirty="0" err="1" smtClean="0">
                <a:latin typeface="Arial" pitchFamily="34" charset="0"/>
                <a:cs typeface="Arial" pitchFamily="34" charset="0"/>
              </a:rPr>
              <a:t>getenv</a:t>
            </a:r>
            <a:r>
              <a:rPr lang="en-IN" sz="2000" dirty="0" smtClean="0">
                <a:latin typeface="Arial" pitchFamily="34" charset="0"/>
                <a:cs typeface="Arial" pitchFamily="34" charset="0"/>
              </a:rPr>
              <a:t>() function searches the environment list to find the environment variable </a:t>
            </a:r>
            <a:r>
              <a:rPr lang="en-IN" sz="2000" i="1" dirty="0" smtClean="0">
                <a:latin typeface="Arial" pitchFamily="34" charset="0"/>
                <a:cs typeface="Arial" pitchFamily="34" charset="0"/>
              </a:rPr>
              <a:t>name</a:t>
            </a:r>
            <a:r>
              <a:rPr lang="en-IN" sz="2000" dirty="0" smtClean="0">
                <a:latin typeface="Arial" pitchFamily="34" charset="0"/>
                <a:cs typeface="Arial" pitchFamily="34" charset="0"/>
              </a:rPr>
              <a:t>, and returns a pointer to the corresponding </a:t>
            </a:r>
            <a:r>
              <a:rPr lang="en-IN" sz="2000" i="1" dirty="0" smtClean="0">
                <a:latin typeface="Arial" pitchFamily="34" charset="0"/>
                <a:cs typeface="Arial" pitchFamily="34" charset="0"/>
              </a:rPr>
              <a:t>value</a:t>
            </a:r>
            <a:r>
              <a:rPr lang="en-IN" sz="2000" dirty="0" smtClean="0">
                <a:latin typeface="Arial" pitchFamily="34" charset="0"/>
                <a:cs typeface="Arial" pitchFamily="34" charset="0"/>
              </a:rPr>
              <a:t> string.</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a:t>
            </a:r>
            <a:r>
              <a:rPr lang="en-IN" sz="2000" b="1" dirty="0" err="1" smtClean="0">
                <a:latin typeface="Arial" pitchFamily="34" charset="0"/>
                <a:cs typeface="Arial" pitchFamily="34" charset="0"/>
              </a:rPr>
              <a:t>getenv</a:t>
            </a:r>
            <a:r>
              <a:rPr lang="en-IN" sz="2000" dirty="0" smtClean="0">
                <a:latin typeface="Arial" pitchFamily="34" charset="0"/>
                <a:cs typeface="Arial" pitchFamily="34" charset="0"/>
              </a:rPr>
              <a:t>() function returns a pointer to the value in the environment, or NULL if there is no match.</a:t>
            </a:r>
            <a:endParaRPr lang="en-IN" sz="2000"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 calcmode="lin" valueType="num">
                                      <p:cBhvr additive="base">
                                        <p:cTn id="3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39</a:t>
            </a:fld>
            <a:endParaRPr lang="en-US" dirty="0"/>
          </a:p>
        </p:txBody>
      </p:sp>
      <p:sp>
        <p:nvSpPr>
          <p:cNvPr id="9" name="TextBox 8"/>
          <p:cNvSpPr txBox="1"/>
          <p:nvPr/>
        </p:nvSpPr>
        <p:spPr>
          <a:xfrm>
            <a:off x="533400" y="838200"/>
            <a:ext cx="8001000" cy="5016758"/>
          </a:xfrm>
          <a:prstGeom prst="rect">
            <a:avLst/>
          </a:prstGeom>
          <a:noFill/>
        </p:spPr>
        <p:txBody>
          <a:bodyPr wrap="square" rtlCol="0">
            <a:spAutoFit/>
          </a:bodyPr>
          <a:lstStyle/>
          <a:p>
            <a:r>
              <a:rPr lang="en-IN" sz="2000" b="1" dirty="0" smtClean="0">
                <a:latin typeface="Arial" pitchFamily="34" charset="0"/>
                <a:cs typeface="Arial" pitchFamily="34" charset="0"/>
              </a:rPr>
              <a:t>#include &lt;</a:t>
            </a:r>
            <a:r>
              <a:rPr lang="en-IN" sz="2000" b="1" dirty="0" err="1" smtClean="0">
                <a:latin typeface="Arial" pitchFamily="34" charset="0"/>
                <a:cs typeface="Arial" pitchFamily="34" charset="0"/>
              </a:rPr>
              <a:t>stdlib.h</a:t>
            </a:r>
            <a:r>
              <a:rPr lang="en-IN" sz="2000" b="1" dirty="0" smtClean="0">
                <a:latin typeface="Arial" pitchFamily="34" charset="0"/>
                <a:cs typeface="Arial" pitchFamily="34" charset="0"/>
              </a:rPr>
              <a:t>&gt;</a:t>
            </a:r>
            <a:r>
              <a:rPr lang="en-IN" sz="2000" dirty="0" smtClean="0">
                <a:latin typeface="Arial" pitchFamily="34" charset="0"/>
                <a:cs typeface="Arial" pitchFamily="34" charset="0"/>
              </a:rPr>
              <a:t> </a:t>
            </a:r>
          </a:p>
          <a:p>
            <a:endParaRPr lang="en-IN" sz="2000" b="1" dirty="0" smtClean="0">
              <a:latin typeface="Arial" pitchFamily="34" charset="0"/>
              <a:cs typeface="Arial" pitchFamily="34" charset="0"/>
            </a:endParaRPr>
          </a:p>
          <a:p>
            <a:r>
              <a:rPr lang="en-IN" sz="2000" b="1" dirty="0" err="1" smtClean="0">
                <a:latin typeface="Arial" pitchFamily="34" charset="0"/>
                <a:cs typeface="Arial" pitchFamily="34" charset="0"/>
              </a:rPr>
              <a:t>int</a:t>
            </a:r>
            <a:r>
              <a:rPr lang="en-IN" sz="2000" b="1" dirty="0" smtClean="0">
                <a:latin typeface="Arial" pitchFamily="34" charset="0"/>
                <a:cs typeface="Arial" pitchFamily="34" charset="0"/>
              </a:rPr>
              <a:t> </a:t>
            </a:r>
            <a:r>
              <a:rPr lang="en-IN" sz="2000" b="1" dirty="0" err="1" smtClean="0">
                <a:latin typeface="Arial" pitchFamily="34" charset="0"/>
                <a:cs typeface="Arial" pitchFamily="34" charset="0"/>
              </a:rPr>
              <a:t>putenv</a:t>
            </a:r>
            <a:r>
              <a:rPr lang="en-IN" sz="2000" b="1" dirty="0" smtClean="0">
                <a:latin typeface="Arial" pitchFamily="34" charset="0"/>
                <a:cs typeface="Arial" pitchFamily="34" charset="0"/>
              </a:rPr>
              <a:t>(char *</a:t>
            </a:r>
            <a:r>
              <a:rPr lang="en-IN" sz="2000" i="1" dirty="0" smtClean="0">
                <a:latin typeface="Arial" pitchFamily="34" charset="0"/>
                <a:cs typeface="Arial" pitchFamily="34" charset="0"/>
              </a:rPr>
              <a:t>string</a:t>
            </a:r>
            <a:r>
              <a:rPr lang="en-IN" sz="2000" b="1" dirty="0" smtClean="0">
                <a:latin typeface="Arial" pitchFamily="34" charset="0"/>
                <a:cs typeface="Arial" pitchFamily="34" charset="0"/>
              </a:rPr>
              <a:t>);</a:t>
            </a:r>
          </a:p>
          <a:p>
            <a:endParaRPr lang="en-IN" sz="2000" b="1" dirty="0" smtClean="0">
              <a:latin typeface="Arial" pitchFamily="34" charset="0"/>
              <a:cs typeface="Arial" pitchFamily="34" charset="0"/>
            </a:endParaRPr>
          </a:p>
          <a:p>
            <a:r>
              <a:rPr lang="en-IN" sz="2000" dirty="0" smtClean="0">
                <a:latin typeface="Arial" pitchFamily="34" charset="0"/>
                <a:cs typeface="Arial" pitchFamily="34" charset="0"/>
              </a:rPr>
              <a:t>The </a:t>
            </a:r>
            <a:r>
              <a:rPr lang="en-IN" sz="2000" b="1" dirty="0" err="1" smtClean="0">
                <a:latin typeface="Arial" pitchFamily="34" charset="0"/>
                <a:cs typeface="Arial" pitchFamily="34" charset="0"/>
              </a:rPr>
              <a:t>putenv</a:t>
            </a:r>
            <a:r>
              <a:rPr lang="en-IN" sz="2000" dirty="0" smtClean="0">
                <a:latin typeface="Arial" pitchFamily="34" charset="0"/>
                <a:cs typeface="Arial" pitchFamily="34" charset="0"/>
              </a:rPr>
              <a:t>() function adds or changes the value of environment variables. The argument </a:t>
            </a:r>
            <a:r>
              <a:rPr lang="en-IN" sz="2000" i="1" dirty="0" smtClean="0">
                <a:latin typeface="Arial" pitchFamily="34" charset="0"/>
                <a:cs typeface="Arial" pitchFamily="34" charset="0"/>
              </a:rPr>
              <a:t>string</a:t>
            </a:r>
            <a:r>
              <a:rPr lang="en-IN" sz="2000" dirty="0" smtClean="0">
                <a:latin typeface="Arial" pitchFamily="34" charset="0"/>
                <a:cs typeface="Arial" pitchFamily="34" charset="0"/>
              </a:rPr>
              <a:t> is of the form </a:t>
            </a:r>
            <a:r>
              <a:rPr lang="en-IN" sz="2000" i="1" dirty="0" smtClean="0">
                <a:latin typeface="Arial" pitchFamily="34" charset="0"/>
                <a:cs typeface="Arial" pitchFamily="34" charset="0"/>
              </a:rPr>
              <a:t>name</a:t>
            </a:r>
            <a:r>
              <a:rPr lang="en-IN" sz="2000" dirty="0" smtClean="0">
                <a:latin typeface="Arial" pitchFamily="34" charset="0"/>
                <a:cs typeface="Arial" pitchFamily="34" charset="0"/>
              </a:rPr>
              <a:t>=</a:t>
            </a:r>
            <a:r>
              <a:rPr lang="en-IN" sz="2000" i="1" dirty="0" smtClean="0">
                <a:latin typeface="Arial" pitchFamily="34" charset="0"/>
                <a:cs typeface="Arial" pitchFamily="34" charset="0"/>
              </a:rPr>
              <a:t>value</a:t>
            </a:r>
            <a:r>
              <a:rPr lang="en-IN" sz="2000" dirty="0" smtClean="0">
                <a:latin typeface="Arial" pitchFamily="34" charset="0"/>
                <a:cs typeface="Arial" pitchFamily="34" charset="0"/>
              </a:rPr>
              <a:t>. If </a:t>
            </a:r>
            <a:r>
              <a:rPr lang="en-IN" sz="2000" i="1" dirty="0" smtClean="0">
                <a:latin typeface="Arial" pitchFamily="34" charset="0"/>
                <a:cs typeface="Arial" pitchFamily="34" charset="0"/>
              </a:rPr>
              <a:t>name</a:t>
            </a:r>
            <a:r>
              <a:rPr lang="en-IN" sz="2000" dirty="0" smtClean="0">
                <a:latin typeface="Arial" pitchFamily="34" charset="0"/>
                <a:cs typeface="Arial" pitchFamily="34" charset="0"/>
              </a:rPr>
              <a:t> does not already exist in the environment, then </a:t>
            </a:r>
            <a:r>
              <a:rPr lang="en-IN" sz="2000" i="1" dirty="0" smtClean="0">
                <a:latin typeface="Arial" pitchFamily="34" charset="0"/>
                <a:cs typeface="Arial" pitchFamily="34" charset="0"/>
              </a:rPr>
              <a:t>string</a:t>
            </a:r>
            <a:r>
              <a:rPr lang="en-IN" sz="2000" dirty="0" smtClean="0">
                <a:latin typeface="Arial" pitchFamily="34" charset="0"/>
                <a:cs typeface="Arial" pitchFamily="34" charset="0"/>
              </a:rPr>
              <a:t> is added to the environment. If </a:t>
            </a:r>
            <a:r>
              <a:rPr lang="en-IN" sz="2000" i="1" dirty="0" smtClean="0">
                <a:latin typeface="Arial" pitchFamily="34" charset="0"/>
                <a:cs typeface="Arial" pitchFamily="34" charset="0"/>
              </a:rPr>
              <a:t>name</a:t>
            </a:r>
            <a:r>
              <a:rPr lang="en-IN" sz="2000" dirty="0" smtClean="0">
                <a:latin typeface="Arial" pitchFamily="34" charset="0"/>
                <a:cs typeface="Arial" pitchFamily="34" charset="0"/>
              </a:rPr>
              <a:t> does exist, then the value of </a:t>
            </a:r>
            <a:r>
              <a:rPr lang="en-IN" sz="2000" i="1" dirty="0" smtClean="0">
                <a:latin typeface="Arial" pitchFamily="34" charset="0"/>
                <a:cs typeface="Arial" pitchFamily="34" charset="0"/>
              </a:rPr>
              <a:t>name</a:t>
            </a:r>
            <a:r>
              <a:rPr lang="en-IN" sz="2000" dirty="0" smtClean="0">
                <a:latin typeface="Arial" pitchFamily="34" charset="0"/>
                <a:cs typeface="Arial" pitchFamily="34" charset="0"/>
              </a:rPr>
              <a:t> in the environment is changed to </a:t>
            </a:r>
            <a:r>
              <a:rPr lang="en-IN" sz="2000" i="1" dirty="0" smtClean="0">
                <a:latin typeface="Arial" pitchFamily="34" charset="0"/>
                <a:cs typeface="Arial" pitchFamily="34" charset="0"/>
              </a:rPr>
              <a:t>value</a:t>
            </a:r>
            <a:r>
              <a:rPr lang="en-IN" sz="2000" dirty="0" smtClean="0">
                <a:latin typeface="Arial" pitchFamily="34" charset="0"/>
                <a:cs typeface="Arial" pitchFamily="34" charset="0"/>
              </a:rPr>
              <a:t>. The string pointed to by </a:t>
            </a:r>
            <a:r>
              <a:rPr lang="en-IN" sz="2000" i="1" dirty="0" smtClean="0">
                <a:latin typeface="Arial" pitchFamily="34" charset="0"/>
                <a:cs typeface="Arial" pitchFamily="34" charset="0"/>
              </a:rPr>
              <a:t>string</a:t>
            </a:r>
            <a:r>
              <a:rPr lang="en-IN" sz="2000" dirty="0" smtClean="0">
                <a:latin typeface="Arial" pitchFamily="34" charset="0"/>
                <a:cs typeface="Arial" pitchFamily="34" charset="0"/>
              </a:rPr>
              <a:t> becomes part of the environment, so altering the string changes the environment.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a:t>
            </a:r>
            <a:r>
              <a:rPr lang="en-IN" sz="2000" b="1" dirty="0" err="1" smtClean="0">
                <a:latin typeface="Arial" pitchFamily="34" charset="0"/>
                <a:cs typeface="Arial" pitchFamily="34" charset="0"/>
              </a:rPr>
              <a:t>putenv</a:t>
            </a:r>
            <a:r>
              <a:rPr lang="en-IN" sz="2000" dirty="0" smtClean="0">
                <a:latin typeface="Arial" pitchFamily="34" charset="0"/>
                <a:cs typeface="Arial" pitchFamily="34" charset="0"/>
              </a:rPr>
              <a:t>() function returns zero on success, or nonzero if an error occurs.</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 sample program is </a:t>
            </a:r>
            <a:r>
              <a:rPr lang="en-IN" sz="2000" dirty="0" smtClean="0">
                <a:latin typeface="Arial" pitchFamily="34" charset="0"/>
                <a:cs typeface="Arial" pitchFamily="34" charset="0"/>
                <a:hlinkClick r:id="rId2" action="ppaction://hlinkfile"/>
              </a:rPr>
              <a:t>here</a:t>
            </a:r>
            <a:r>
              <a:rPr lang="en-IN" sz="2000" dirty="0" smtClean="0">
                <a:latin typeface="Arial" pitchFamily="34" charset="0"/>
                <a:cs typeface="Arial" pitchFamily="34" charset="0"/>
              </a:rPr>
              <a:t>.</a:t>
            </a:r>
            <a:endParaRPr lang="en-IN" sz="2000"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 calcmode="lin" valueType="num">
                                      <p:cBhvr additive="base">
                                        <p:cTn id="3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US" sz="2000" dirty="0" smtClean="0">
                <a:latin typeface="Arial" pitchFamily="34" charset="0"/>
                <a:cs typeface="Arial" pitchFamily="34" charset="0"/>
              </a:rPr>
              <a:t>A union, like a structure consists of one or more members, possibly of different types. However, the compiler allocates only enough space for the largest of the members, which overlay each other within this space.</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Assigning a new value to one member alters the value of other members as well.</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How do you access the members of a union?</a:t>
            </a:r>
          </a:p>
          <a:p>
            <a:r>
              <a:rPr lang="en-GB" sz="2000" dirty="0" smtClean="0">
                <a:latin typeface="Arial" pitchFamily="34" charset="0"/>
                <a:cs typeface="Arial" pitchFamily="34" charset="0"/>
              </a:rPr>
              <a:t>Just like members of a structure</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u1.name</a:t>
            </a:r>
          </a:p>
          <a:p>
            <a:r>
              <a:rPr lang="en-GB" sz="2000" dirty="0" smtClean="0">
                <a:latin typeface="Arial" pitchFamily="34" charset="0"/>
                <a:cs typeface="Arial" pitchFamily="34" charset="0"/>
              </a:rPr>
              <a:t>u1.length</a:t>
            </a:r>
          </a:p>
          <a:p>
            <a:r>
              <a:rPr lang="en-GB" sz="2000" dirty="0" smtClean="0">
                <a:latin typeface="Arial" pitchFamily="34" charset="0"/>
                <a:cs typeface="Arial" pitchFamily="34" charset="0"/>
              </a:rPr>
              <a:t>etc</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Union can be looked at as a place to store any one of its members (not all (as in structures)).</a:t>
            </a:r>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11" end="11"/>
                                            </p:txEl>
                                          </p:spTgt>
                                        </p:tgtEl>
                                        <p:attrNameLst>
                                          <p:attrName>style.visibility</p:attrName>
                                        </p:attrNameLst>
                                      </p:cBhvr>
                                      <p:to>
                                        <p:strVal val="visible"/>
                                      </p:to>
                                    </p:set>
                                    <p:anim calcmode="lin" valueType="num">
                                      <p:cBhvr additive="base">
                                        <p:cTn id="4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40</a:t>
            </a:fld>
            <a:endParaRPr lang="en-US" dirty="0"/>
          </a:p>
        </p:txBody>
      </p:sp>
      <p:sp>
        <p:nvSpPr>
          <p:cNvPr id="9" name="TextBox 8"/>
          <p:cNvSpPr txBox="1"/>
          <p:nvPr/>
        </p:nvSpPr>
        <p:spPr>
          <a:xfrm>
            <a:off x="533400" y="838200"/>
            <a:ext cx="8001000" cy="4401205"/>
          </a:xfrm>
          <a:prstGeom prst="rect">
            <a:avLst/>
          </a:prstGeom>
          <a:noFill/>
        </p:spPr>
        <p:txBody>
          <a:bodyPr wrap="square" rtlCol="0">
            <a:spAutoFit/>
          </a:bodyPr>
          <a:lstStyle/>
          <a:p>
            <a:r>
              <a:rPr lang="en-US" sz="2000" b="1" dirty="0" smtClean="0">
                <a:latin typeface="Arial" pitchFamily="34" charset="0"/>
                <a:cs typeface="Arial" pitchFamily="34" charset="0"/>
              </a:rPr>
              <a:t>#include &lt;</a:t>
            </a:r>
            <a:r>
              <a:rPr lang="en-US" sz="2000" b="1" dirty="0" err="1" smtClean="0">
                <a:latin typeface="Arial" pitchFamily="34" charset="0"/>
                <a:cs typeface="Arial" pitchFamily="34" charset="0"/>
              </a:rPr>
              <a:t>stdlib.h</a:t>
            </a:r>
            <a:r>
              <a:rPr lang="en-US" sz="2000" b="1" dirty="0" smtClean="0">
                <a:latin typeface="Arial" pitchFamily="34" charset="0"/>
                <a:cs typeface="Arial" pitchFamily="34" charset="0"/>
              </a:rPr>
              <a:t>&gt;</a:t>
            </a:r>
            <a:r>
              <a:rPr lang="en-US" sz="2000" dirty="0" smtClean="0">
                <a:latin typeface="Arial" pitchFamily="34" charset="0"/>
                <a:cs typeface="Arial" pitchFamily="34" charset="0"/>
              </a:rPr>
              <a:t> </a:t>
            </a:r>
            <a:endParaRPr lang="en-US" sz="2000" dirty="0" smtClean="0">
              <a:latin typeface="Arial" pitchFamily="34" charset="0"/>
              <a:cs typeface="Arial" pitchFamily="34" charset="0"/>
            </a:endParaRPr>
          </a:p>
          <a:p>
            <a:r>
              <a:rPr lang="en-US" sz="2000" b="1" dirty="0" err="1" smtClean="0">
                <a:latin typeface="Arial" pitchFamily="34" charset="0"/>
                <a:cs typeface="Arial" pitchFamily="34" charset="0"/>
              </a:rPr>
              <a:t>int</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setenv</a:t>
            </a:r>
            <a:r>
              <a:rPr lang="en-US" sz="2000" b="1" dirty="0" smtClean="0">
                <a:latin typeface="Arial" pitchFamily="34" charset="0"/>
                <a:cs typeface="Arial" pitchFamily="34" charset="0"/>
              </a:rPr>
              <a:t>(const char *</a:t>
            </a:r>
            <a:r>
              <a:rPr lang="en-US" sz="2000" i="1" dirty="0" smtClean="0">
                <a:latin typeface="Arial" pitchFamily="34" charset="0"/>
                <a:cs typeface="Arial" pitchFamily="34" charset="0"/>
              </a:rPr>
              <a:t>name</a:t>
            </a:r>
            <a:r>
              <a:rPr lang="en-US" sz="2000" b="1" dirty="0" smtClean="0">
                <a:latin typeface="Arial" pitchFamily="34" charset="0"/>
                <a:cs typeface="Arial" pitchFamily="34" charset="0"/>
              </a:rPr>
              <a:t>, const char *</a:t>
            </a:r>
            <a:r>
              <a:rPr lang="en-US" sz="2000" i="1" dirty="0" smtClean="0">
                <a:latin typeface="Arial" pitchFamily="34" charset="0"/>
                <a:cs typeface="Arial" pitchFamily="34" charset="0"/>
              </a:rPr>
              <a:t>value</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int</a:t>
            </a:r>
            <a:r>
              <a:rPr lang="en-US" sz="2000" b="1" dirty="0" smtClean="0">
                <a:latin typeface="Arial" pitchFamily="34" charset="0"/>
                <a:cs typeface="Arial" pitchFamily="34" charset="0"/>
              </a:rPr>
              <a:t> </a:t>
            </a:r>
            <a:r>
              <a:rPr lang="en-US" sz="2000" i="1" dirty="0" smtClean="0">
                <a:latin typeface="Arial" pitchFamily="34" charset="0"/>
                <a:cs typeface="Arial" pitchFamily="34" charset="0"/>
              </a:rPr>
              <a:t>overwrite</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 </a:t>
            </a:r>
            <a:endParaRPr lang="en-US" sz="2000" dirty="0" smtClean="0">
              <a:latin typeface="Arial" pitchFamily="34" charset="0"/>
              <a:cs typeface="Arial" pitchFamily="34" charset="0"/>
            </a:endParaRPr>
          </a:p>
          <a:p>
            <a:r>
              <a:rPr lang="en-US" sz="2000" b="1" dirty="0" err="1" smtClean="0">
                <a:latin typeface="Arial" pitchFamily="34" charset="0"/>
                <a:cs typeface="Arial" pitchFamily="34" charset="0"/>
              </a:rPr>
              <a:t>int</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unsetenv</a:t>
            </a:r>
            <a:r>
              <a:rPr lang="en-US" sz="2000" b="1" dirty="0" smtClean="0">
                <a:latin typeface="Arial" pitchFamily="34" charset="0"/>
                <a:cs typeface="Arial" pitchFamily="34" charset="0"/>
              </a:rPr>
              <a:t>(const char *</a:t>
            </a:r>
            <a:r>
              <a:rPr lang="en-US" sz="2000" i="1" dirty="0" smtClean="0">
                <a:latin typeface="Arial" pitchFamily="34" charset="0"/>
                <a:cs typeface="Arial" pitchFamily="34" charset="0"/>
              </a:rPr>
              <a:t>name</a:t>
            </a:r>
            <a:r>
              <a:rPr lang="en-US" sz="2000" b="1" dirty="0" smtClean="0">
                <a:latin typeface="Arial" pitchFamily="34" charset="0"/>
                <a:cs typeface="Arial" pitchFamily="34" charset="0"/>
              </a:rPr>
              <a:t>);</a:t>
            </a:r>
          </a:p>
          <a:p>
            <a:endParaRPr lang="en-GB" sz="2000" b="1" dirty="0" smtClean="0">
              <a:latin typeface="Arial" pitchFamily="34" charset="0"/>
              <a:cs typeface="Arial" pitchFamily="34" charset="0"/>
            </a:endParaRPr>
          </a:p>
          <a:p>
            <a:r>
              <a:rPr lang="en-US" sz="2000" dirty="0" smtClean="0">
                <a:latin typeface="Arial" pitchFamily="34" charset="0"/>
                <a:cs typeface="Arial" pitchFamily="34" charset="0"/>
              </a:rPr>
              <a:t>The </a:t>
            </a:r>
            <a:r>
              <a:rPr lang="en-US" sz="2000" b="1" dirty="0" err="1" smtClean="0">
                <a:latin typeface="Arial" pitchFamily="34" charset="0"/>
                <a:cs typeface="Arial" pitchFamily="34" charset="0"/>
              </a:rPr>
              <a:t>setenv</a:t>
            </a:r>
            <a:r>
              <a:rPr lang="en-US" sz="2000" dirty="0" smtClean="0">
                <a:latin typeface="Arial" pitchFamily="34" charset="0"/>
                <a:cs typeface="Arial" pitchFamily="34" charset="0"/>
              </a:rPr>
              <a:t>() function adds the variable </a:t>
            </a:r>
            <a:r>
              <a:rPr lang="en-US" sz="2000" i="1" dirty="0" smtClean="0">
                <a:latin typeface="Arial" pitchFamily="34" charset="0"/>
                <a:cs typeface="Arial" pitchFamily="34" charset="0"/>
              </a:rPr>
              <a:t>name</a:t>
            </a:r>
            <a:r>
              <a:rPr lang="en-US" sz="2000" dirty="0" smtClean="0">
                <a:latin typeface="Arial" pitchFamily="34" charset="0"/>
                <a:cs typeface="Arial" pitchFamily="34" charset="0"/>
              </a:rPr>
              <a:t> to the environment with the value </a:t>
            </a:r>
            <a:r>
              <a:rPr lang="en-US" sz="2000" i="1" dirty="0" err="1" smtClean="0">
                <a:latin typeface="Arial" pitchFamily="34" charset="0"/>
                <a:cs typeface="Arial" pitchFamily="34" charset="0"/>
              </a:rPr>
              <a:t>value</a:t>
            </a:r>
            <a:r>
              <a:rPr lang="en-US" sz="2000" dirty="0" smtClean="0">
                <a:latin typeface="Arial" pitchFamily="34" charset="0"/>
                <a:cs typeface="Arial" pitchFamily="34" charset="0"/>
              </a:rPr>
              <a:t>, if </a:t>
            </a:r>
            <a:r>
              <a:rPr lang="en-US" sz="2000" i="1" dirty="0" smtClean="0">
                <a:latin typeface="Arial" pitchFamily="34" charset="0"/>
                <a:cs typeface="Arial" pitchFamily="34" charset="0"/>
              </a:rPr>
              <a:t>name</a:t>
            </a:r>
            <a:r>
              <a:rPr lang="en-US" sz="2000" dirty="0" smtClean="0">
                <a:latin typeface="Arial" pitchFamily="34" charset="0"/>
                <a:cs typeface="Arial" pitchFamily="34" charset="0"/>
              </a:rPr>
              <a:t> does not already exist. If </a:t>
            </a:r>
            <a:r>
              <a:rPr lang="en-US" sz="2000" i="1" dirty="0" smtClean="0">
                <a:latin typeface="Arial" pitchFamily="34" charset="0"/>
                <a:cs typeface="Arial" pitchFamily="34" charset="0"/>
              </a:rPr>
              <a:t>name</a:t>
            </a:r>
            <a:r>
              <a:rPr lang="en-US" sz="2000" dirty="0" smtClean="0">
                <a:latin typeface="Arial" pitchFamily="34" charset="0"/>
                <a:cs typeface="Arial" pitchFamily="34" charset="0"/>
              </a:rPr>
              <a:t> does exist in the environment, then its value is changed to </a:t>
            </a:r>
            <a:r>
              <a:rPr lang="en-US" sz="2000" i="1" dirty="0" smtClean="0">
                <a:latin typeface="Arial" pitchFamily="34" charset="0"/>
                <a:cs typeface="Arial" pitchFamily="34" charset="0"/>
              </a:rPr>
              <a:t>value</a:t>
            </a:r>
            <a:r>
              <a:rPr lang="en-US" sz="2000" dirty="0" smtClean="0">
                <a:latin typeface="Arial" pitchFamily="34" charset="0"/>
                <a:cs typeface="Arial" pitchFamily="34" charset="0"/>
              </a:rPr>
              <a:t> if </a:t>
            </a:r>
            <a:r>
              <a:rPr lang="en-US" sz="2000" i="1" dirty="0" smtClean="0">
                <a:latin typeface="Arial" pitchFamily="34" charset="0"/>
                <a:cs typeface="Arial" pitchFamily="34" charset="0"/>
              </a:rPr>
              <a:t>overwrite</a:t>
            </a:r>
            <a:r>
              <a:rPr lang="en-US" sz="2000" dirty="0" smtClean="0">
                <a:latin typeface="Arial" pitchFamily="34" charset="0"/>
                <a:cs typeface="Arial" pitchFamily="34" charset="0"/>
              </a:rPr>
              <a:t> is nonzero; if </a:t>
            </a:r>
            <a:r>
              <a:rPr lang="en-US" sz="2000" i="1" dirty="0" smtClean="0">
                <a:latin typeface="Arial" pitchFamily="34" charset="0"/>
                <a:cs typeface="Arial" pitchFamily="34" charset="0"/>
              </a:rPr>
              <a:t>overwrite</a:t>
            </a:r>
            <a:r>
              <a:rPr lang="en-US" sz="2000" dirty="0" smtClean="0">
                <a:latin typeface="Arial" pitchFamily="34" charset="0"/>
                <a:cs typeface="Arial" pitchFamily="34" charset="0"/>
              </a:rPr>
              <a:t> is zero, then the value of </a:t>
            </a:r>
            <a:r>
              <a:rPr lang="en-US" sz="2000" i="1" dirty="0" smtClean="0">
                <a:latin typeface="Arial" pitchFamily="34" charset="0"/>
                <a:cs typeface="Arial" pitchFamily="34" charset="0"/>
              </a:rPr>
              <a:t>name</a:t>
            </a:r>
            <a:r>
              <a:rPr lang="en-US" sz="2000" dirty="0" smtClean="0">
                <a:latin typeface="Arial" pitchFamily="34" charset="0"/>
                <a:cs typeface="Arial" pitchFamily="34" charset="0"/>
              </a:rPr>
              <a:t> is not changed (and </a:t>
            </a:r>
            <a:r>
              <a:rPr lang="en-US" sz="2000" b="1" dirty="0" err="1" smtClean="0">
                <a:latin typeface="Arial" pitchFamily="34" charset="0"/>
                <a:cs typeface="Arial" pitchFamily="34" charset="0"/>
              </a:rPr>
              <a:t>setenv</a:t>
            </a:r>
            <a:r>
              <a:rPr lang="en-US" sz="2000" dirty="0" smtClean="0">
                <a:latin typeface="Arial" pitchFamily="34" charset="0"/>
                <a:cs typeface="Arial" pitchFamily="34" charset="0"/>
              </a:rPr>
              <a:t>() returns a success status). This function makes copies of the strings pointed to by </a:t>
            </a:r>
            <a:r>
              <a:rPr lang="en-US" sz="2000" i="1" dirty="0" smtClean="0">
                <a:latin typeface="Arial" pitchFamily="34" charset="0"/>
                <a:cs typeface="Arial" pitchFamily="34" charset="0"/>
              </a:rPr>
              <a:t>name</a:t>
            </a:r>
            <a:r>
              <a:rPr lang="en-US" sz="2000" dirty="0" smtClean="0">
                <a:latin typeface="Arial" pitchFamily="34" charset="0"/>
                <a:cs typeface="Arial" pitchFamily="34" charset="0"/>
              </a:rPr>
              <a:t> and </a:t>
            </a:r>
            <a:r>
              <a:rPr lang="en-US" sz="2000" i="1" dirty="0" smtClean="0">
                <a:latin typeface="Arial" pitchFamily="34" charset="0"/>
                <a:cs typeface="Arial" pitchFamily="34" charset="0"/>
              </a:rPr>
              <a:t>value.</a:t>
            </a:r>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a:t>
            </a:r>
            <a:r>
              <a:rPr lang="en-US" sz="2000" b="1" dirty="0" err="1" smtClean="0">
                <a:latin typeface="Arial" pitchFamily="34" charset="0"/>
                <a:cs typeface="Arial" pitchFamily="34" charset="0"/>
              </a:rPr>
              <a:t>unsetenv</a:t>
            </a:r>
            <a:r>
              <a:rPr lang="en-US" sz="2000" dirty="0" smtClean="0">
                <a:latin typeface="Arial" pitchFamily="34" charset="0"/>
                <a:cs typeface="Arial" pitchFamily="34" charset="0"/>
              </a:rPr>
              <a:t>() function deletes the variable </a:t>
            </a:r>
            <a:r>
              <a:rPr lang="en-US" sz="2000" i="1" dirty="0" smtClean="0">
                <a:latin typeface="Arial" pitchFamily="34" charset="0"/>
                <a:cs typeface="Arial" pitchFamily="34" charset="0"/>
              </a:rPr>
              <a:t>name</a:t>
            </a:r>
            <a:r>
              <a:rPr lang="en-US" sz="2000" dirty="0" smtClean="0">
                <a:latin typeface="Arial" pitchFamily="34" charset="0"/>
                <a:cs typeface="Arial" pitchFamily="34" charset="0"/>
              </a:rPr>
              <a:t> from the environment. If </a:t>
            </a:r>
            <a:r>
              <a:rPr lang="en-US" sz="2000" i="1" dirty="0" smtClean="0">
                <a:latin typeface="Arial" pitchFamily="34" charset="0"/>
                <a:cs typeface="Arial" pitchFamily="34" charset="0"/>
              </a:rPr>
              <a:t>name</a:t>
            </a:r>
            <a:r>
              <a:rPr lang="en-US" sz="2000" dirty="0" smtClean="0">
                <a:latin typeface="Arial" pitchFamily="34" charset="0"/>
                <a:cs typeface="Arial" pitchFamily="34" charset="0"/>
              </a:rPr>
              <a:t> does not exist in the environment, then the function succeeds, and the environment is unchanged</a:t>
            </a:r>
            <a:r>
              <a:rPr lang="en-US" sz="2000" dirty="0" smtClean="0">
                <a:latin typeface="Arial" pitchFamily="34" charset="0"/>
                <a:cs typeface="Arial" pitchFamily="34" charset="0"/>
              </a:rPr>
              <a:t>.</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41</a:t>
            </a:fld>
            <a:endParaRPr lang="en-US" dirty="0"/>
          </a:p>
        </p:txBody>
      </p:sp>
      <p:sp>
        <p:nvSpPr>
          <p:cNvPr id="9" name="TextBox 8"/>
          <p:cNvSpPr txBox="1"/>
          <p:nvPr/>
        </p:nvSpPr>
        <p:spPr>
          <a:xfrm>
            <a:off x="533400" y="838200"/>
            <a:ext cx="8001000" cy="1323439"/>
          </a:xfrm>
          <a:prstGeom prst="rect">
            <a:avLst/>
          </a:prstGeom>
          <a:noFill/>
        </p:spPr>
        <p:txBody>
          <a:bodyPr wrap="square" rtlCol="0">
            <a:spAutoFit/>
          </a:bodyPr>
          <a:lstStyle/>
          <a:p>
            <a:r>
              <a:rPr lang="en-US" sz="2000" b="1" dirty="0" smtClean="0">
                <a:latin typeface="Arial" pitchFamily="34" charset="0"/>
                <a:cs typeface="Arial" pitchFamily="34" charset="0"/>
              </a:rPr>
              <a:t>RETURN VALUE </a:t>
            </a:r>
          </a:p>
          <a:p>
            <a:r>
              <a:rPr lang="en-US" sz="2000" dirty="0" smtClean="0">
                <a:latin typeface="Arial" pitchFamily="34" charset="0"/>
                <a:cs typeface="Arial" pitchFamily="34" charset="0"/>
              </a:rPr>
              <a:t>The </a:t>
            </a:r>
            <a:r>
              <a:rPr lang="en-US" sz="2000" b="1" dirty="0" err="1" smtClean="0">
                <a:latin typeface="Arial" pitchFamily="34" charset="0"/>
                <a:cs typeface="Arial" pitchFamily="34" charset="0"/>
              </a:rPr>
              <a:t>setenv</a:t>
            </a:r>
            <a:r>
              <a:rPr lang="en-US" sz="2000" dirty="0" smtClean="0">
                <a:latin typeface="Arial" pitchFamily="34" charset="0"/>
                <a:cs typeface="Arial" pitchFamily="34" charset="0"/>
              </a:rPr>
              <a:t>() function returns zero on success, or -1 on </a:t>
            </a:r>
            <a:r>
              <a:rPr lang="en-US" sz="2000" dirty="0" smtClean="0">
                <a:latin typeface="Arial" pitchFamily="34" charset="0"/>
                <a:cs typeface="Arial" pitchFamily="34" charset="0"/>
              </a:rPr>
              <a:t>error. </a:t>
            </a:r>
          </a:p>
          <a:p>
            <a:r>
              <a:rPr lang="en-US" sz="2000" dirty="0" smtClean="0">
                <a:latin typeface="Arial" pitchFamily="34" charset="0"/>
                <a:cs typeface="Arial" pitchFamily="34" charset="0"/>
              </a:rPr>
              <a:t>The </a:t>
            </a:r>
            <a:r>
              <a:rPr lang="en-US" sz="2000" b="1" dirty="0" err="1" smtClean="0">
                <a:latin typeface="Arial" pitchFamily="34" charset="0"/>
                <a:cs typeface="Arial" pitchFamily="34" charset="0"/>
              </a:rPr>
              <a:t>unsetenv</a:t>
            </a:r>
            <a:r>
              <a:rPr lang="en-US" sz="2000" dirty="0" smtClean="0">
                <a:latin typeface="Arial" pitchFamily="34" charset="0"/>
                <a:cs typeface="Arial" pitchFamily="34" charset="0"/>
              </a:rPr>
              <a:t>() function returns zero on success, or -1 on </a:t>
            </a:r>
            <a:r>
              <a:rPr lang="en-US" sz="2000" dirty="0" smtClean="0">
                <a:latin typeface="Arial" pitchFamily="34" charset="0"/>
                <a:cs typeface="Arial" pitchFamily="34" charset="0"/>
              </a:rPr>
              <a:t>error. </a:t>
            </a:r>
          </a:p>
          <a:p>
            <a:endParaRPr lang="en-US" sz="2000" b="1" dirty="0" smtClean="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42</a:t>
            </a:fld>
            <a:endParaRPr lang="en-US" dirty="0"/>
          </a:p>
        </p:txBody>
      </p:sp>
      <p:sp>
        <p:nvSpPr>
          <p:cNvPr id="9" name="TextBox 8"/>
          <p:cNvSpPr txBox="1"/>
          <p:nvPr/>
        </p:nvSpPr>
        <p:spPr>
          <a:xfrm>
            <a:off x="533400" y="838200"/>
            <a:ext cx="8001000" cy="5632311"/>
          </a:xfrm>
          <a:prstGeom prst="rect">
            <a:avLst/>
          </a:prstGeom>
          <a:noFill/>
        </p:spPr>
        <p:txBody>
          <a:bodyPr wrap="square" rtlCol="0">
            <a:spAutoFit/>
          </a:bodyPr>
          <a:lstStyle/>
          <a:p>
            <a:r>
              <a:rPr lang="en-IN" sz="2000" b="1" u="sng" dirty="0" smtClean="0">
                <a:latin typeface="Arial" pitchFamily="34" charset="0"/>
                <a:cs typeface="Arial" pitchFamily="34" charset="0"/>
              </a:rPr>
              <a:t>Portable program development</a:t>
            </a:r>
          </a:p>
          <a:p>
            <a:r>
              <a:rPr lang="en-IN" sz="2000" dirty="0" smtClean="0">
                <a:latin typeface="Arial" pitchFamily="34" charset="0"/>
                <a:cs typeface="Arial" pitchFamily="34" charset="0"/>
              </a:rPr>
              <a:t>A portable application is a software product designed to </a:t>
            </a:r>
            <a:r>
              <a:rPr lang="en-IN" sz="2000" u="sng" dirty="0" smtClean="0">
                <a:latin typeface="Arial" pitchFamily="34" charset="0"/>
                <a:cs typeface="Arial" pitchFamily="34" charset="0"/>
              </a:rPr>
              <a:t>be easily moved from one computing environment to another</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b="1" u="sng" dirty="0" smtClean="0">
                <a:latin typeface="Arial" pitchFamily="34" charset="0"/>
                <a:cs typeface="Arial" pitchFamily="34" charset="0"/>
              </a:rPr>
              <a:t>C </a:t>
            </a:r>
            <a:r>
              <a:rPr lang="en-IN" sz="2000" b="1" u="sng" dirty="0" err="1" smtClean="0">
                <a:latin typeface="Arial" pitchFamily="34" charset="0"/>
                <a:cs typeface="Arial" pitchFamily="34" charset="0"/>
              </a:rPr>
              <a:t>preprocessor</a:t>
            </a:r>
            <a:endParaRPr lang="en-IN" sz="2000" b="1" u="sng" dirty="0" smtClean="0">
              <a:latin typeface="Arial" pitchFamily="34" charset="0"/>
              <a:cs typeface="Arial" pitchFamily="34" charset="0"/>
            </a:endParaRPr>
          </a:p>
          <a:p>
            <a:r>
              <a:rPr lang="en-IN" sz="2000" dirty="0" smtClean="0">
                <a:latin typeface="Arial" pitchFamily="34" charset="0"/>
                <a:cs typeface="Arial" pitchFamily="34" charset="0"/>
              </a:rPr>
              <a:t>It is a piece of software which edits the C programs just before compilation.</a:t>
            </a:r>
          </a:p>
          <a:p>
            <a:endParaRPr lang="en-IN" sz="2000" dirty="0" smtClean="0">
              <a:latin typeface="Arial" pitchFamily="34" charset="0"/>
              <a:cs typeface="Arial" pitchFamily="34" charset="0"/>
            </a:endParaRPr>
          </a:p>
          <a:p>
            <a:r>
              <a:rPr lang="en-IN" sz="2000" b="1" dirty="0" smtClean="0">
                <a:latin typeface="Arial" pitchFamily="34" charset="0"/>
                <a:cs typeface="Arial" pitchFamily="34" charset="0"/>
              </a:rPr>
              <a:t>The working of the </a:t>
            </a:r>
            <a:r>
              <a:rPr lang="en-IN" sz="2000" b="1" dirty="0" err="1" smtClean="0">
                <a:latin typeface="Arial" pitchFamily="34" charset="0"/>
                <a:cs typeface="Arial" pitchFamily="34" charset="0"/>
              </a:rPr>
              <a:t>preprocessor</a:t>
            </a:r>
            <a:endParaRPr lang="en-IN" sz="2000" b="1" dirty="0" smtClean="0">
              <a:latin typeface="Arial" pitchFamily="34" charset="0"/>
              <a:cs typeface="Arial" pitchFamily="34" charset="0"/>
            </a:endParaRPr>
          </a:p>
          <a:p>
            <a:r>
              <a:rPr lang="en-IN" sz="2000" dirty="0" smtClean="0">
                <a:latin typeface="Arial" pitchFamily="34" charset="0"/>
                <a:cs typeface="Arial" pitchFamily="34" charset="0"/>
              </a:rPr>
              <a:t>The </a:t>
            </a:r>
            <a:r>
              <a:rPr lang="en-IN" sz="2000" dirty="0" err="1" smtClean="0">
                <a:latin typeface="Arial" pitchFamily="34" charset="0"/>
                <a:cs typeface="Arial" pitchFamily="34" charset="0"/>
              </a:rPr>
              <a:t>behavior</a:t>
            </a:r>
            <a:r>
              <a:rPr lang="en-IN" sz="2000" dirty="0" smtClean="0">
                <a:latin typeface="Arial" pitchFamily="34" charset="0"/>
                <a:cs typeface="Arial" pitchFamily="34" charset="0"/>
              </a:rPr>
              <a:t> of the </a:t>
            </a:r>
            <a:r>
              <a:rPr lang="en-IN" sz="2000" dirty="0" err="1" smtClean="0">
                <a:latin typeface="Arial" pitchFamily="34" charset="0"/>
                <a:cs typeface="Arial" pitchFamily="34" charset="0"/>
              </a:rPr>
              <a:t>preprocessor</a:t>
            </a:r>
            <a:r>
              <a:rPr lang="en-IN" sz="2000" dirty="0" smtClean="0">
                <a:latin typeface="Arial" pitchFamily="34" charset="0"/>
                <a:cs typeface="Arial" pitchFamily="34" charset="0"/>
              </a:rPr>
              <a:t> is controlled by </a:t>
            </a:r>
            <a:r>
              <a:rPr lang="en-IN" sz="2000" dirty="0" err="1" smtClean="0">
                <a:latin typeface="Arial" pitchFamily="34" charset="0"/>
                <a:cs typeface="Arial" pitchFamily="34" charset="0"/>
              </a:rPr>
              <a:t>preprocessing</a:t>
            </a:r>
            <a:r>
              <a:rPr lang="en-IN" sz="2000" dirty="0" smtClean="0">
                <a:latin typeface="Arial" pitchFamily="34" charset="0"/>
                <a:cs typeface="Arial" pitchFamily="34" charset="0"/>
              </a:rPr>
              <a:t> directives are commands that begin with a # character.</a:t>
            </a:r>
          </a:p>
          <a:p>
            <a:r>
              <a:rPr lang="en-IN" sz="2000" dirty="0" smtClean="0">
                <a:latin typeface="Arial" pitchFamily="34" charset="0"/>
                <a:cs typeface="Arial" pitchFamily="34" charset="0"/>
              </a:rPr>
              <a:t>You are familiar with 2 of them: #define and #include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#define – defines a </a:t>
            </a:r>
            <a:r>
              <a:rPr lang="en-IN" sz="2000" b="1" u="sng" dirty="0" smtClean="0">
                <a:latin typeface="Arial" pitchFamily="34" charset="0"/>
                <a:cs typeface="Arial" pitchFamily="34" charset="0"/>
              </a:rPr>
              <a:t>macro </a:t>
            </a:r>
            <a:r>
              <a:rPr lang="en-IN" sz="2000" dirty="0" smtClean="0">
                <a:latin typeface="Arial" pitchFamily="34" charset="0"/>
                <a:cs typeface="Arial" pitchFamily="34" charset="0"/>
              </a:rPr>
              <a:t>a name that represents something else, such as a constant or a frequently used expression.</a:t>
            </a:r>
          </a:p>
          <a:p>
            <a:endParaRPr lang="en-IN" sz="2000" b="1" u="sng" dirty="0" smtClean="0">
              <a:latin typeface="Arial" pitchFamily="34" charset="0"/>
              <a:cs typeface="Arial" pitchFamily="34" charset="0"/>
            </a:endParaRPr>
          </a:p>
          <a:p>
            <a:r>
              <a:rPr lang="en-IN" sz="2000" dirty="0" smtClean="0">
                <a:latin typeface="Arial" pitchFamily="34" charset="0"/>
                <a:cs typeface="Arial" pitchFamily="34" charset="0"/>
              </a:rPr>
              <a:t>The </a:t>
            </a:r>
            <a:r>
              <a:rPr lang="en-IN" sz="2000" dirty="0" err="1" smtClean="0">
                <a:latin typeface="Arial" pitchFamily="34" charset="0"/>
                <a:cs typeface="Arial" pitchFamily="34" charset="0"/>
              </a:rPr>
              <a:t>preprocessor</a:t>
            </a:r>
            <a:r>
              <a:rPr lang="en-IN" sz="2000" dirty="0" smtClean="0">
                <a:latin typeface="Arial" pitchFamily="34" charset="0"/>
                <a:cs typeface="Arial" pitchFamily="34" charset="0"/>
              </a:rPr>
              <a:t> responds to a #define directive by storing the name of the macro together with its definition.</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10" end="10"/>
                                            </p:txEl>
                                          </p:spTgt>
                                        </p:tgtEl>
                                        <p:attrNameLst>
                                          <p:attrName>style.visibility</p:attrName>
                                        </p:attrNameLst>
                                      </p:cBhvr>
                                      <p:to>
                                        <p:strVal val="visible"/>
                                      </p:to>
                                    </p:set>
                                    <p:anim calcmode="lin" valueType="num">
                                      <p:cBhvr additive="base">
                                        <p:cTn id="49"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12" end="12"/>
                                            </p:txEl>
                                          </p:spTgt>
                                        </p:tgtEl>
                                        <p:attrNameLst>
                                          <p:attrName>style.visibility</p:attrName>
                                        </p:attrNameLst>
                                      </p:cBhvr>
                                      <p:to>
                                        <p:strVal val="visible"/>
                                      </p:to>
                                    </p:set>
                                    <p:anim calcmode="lin" valueType="num">
                                      <p:cBhvr additive="base">
                                        <p:cTn id="55"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43</a:t>
            </a:fld>
            <a:endParaRPr lang="en-US" dirty="0"/>
          </a:p>
        </p:txBody>
      </p:sp>
      <p:sp>
        <p:nvSpPr>
          <p:cNvPr id="9" name="TextBox 8"/>
          <p:cNvSpPr txBox="1"/>
          <p:nvPr/>
        </p:nvSpPr>
        <p:spPr>
          <a:xfrm>
            <a:off x="533400" y="838200"/>
            <a:ext cx="8001000" cy="5324535"/>
          </a:xfrm>
          <a:prstGeom prst="rect">
            <a:avLst/>
          </a:prstGeom>
          <a:noFill/>
        </p:spPr>
        <p:txBody>
          <a:bodyPr wrap="square" rtlCol="0">
            <a:spAutoFit/>
          </a:bodyPr>
          <a:lstStyle/>
          <a:p>
            <a:r>
              <a:rPr lang="en-IN" sz="2000" dirty="0" smtClean="0">
                <a:latin typeface="Arial" pitchFamily="34" charset="0"/>
                <a:cs typeface="Arial" pitchFamily="34" charset="0"/>
              </a:rPr>
              <a:t>When the macro is used later in the program, the </a:t>
            </a:r>
            <a:r>
              <a:rPr lang="en-IN" sz="2000" dirty="0" err="1" smtClean="0">
                <a:latin typeface="Arial" pitchFamily="34" charset="0"/>
                <a:cs typeface="Arial" pitchFamily="34" charset="0"/>
              </a:rPr>
              <a:t>preprocessor</a:t>
            </a:r>
            <a:r>
              <a:rPr lang="en-IN" sz="2000" dirty="0" smtClean="0">
                <a:latin typeface="Arial" pitchFamily="34" charset="0"/>
                <a:cs typeface="Arial" pitchFamily="34" charset="0"/>
              </a:rPr>
              <a:t> “expands” the macro, replacing it by its defined value.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#include directive tells the </a:t>
            </a:r>
            <a:r>
              <a:rPr lang="en-IN" sz="2000" dirty="0" err="1" smtClean="0">
                <a:latin typeface="Arial" pitchFamily="34" charset="0"/>
                <a:cs typeface="Arial" pitchFamily="34" charset="0"/>
              </a:rPr>
              <a:t>preprocessor</a:t>
            </a:r>
            <a:r>
              <a:rPr lang="en-IN" sz="2000" dirty="0" smtClean="0">
                <a:latin typeface="Arial" pitchFamily="34" charset="0"/>
                <a:cs typeface="Arial" pitchFamily="34" charset="0"/>
              </a:rPr>
              <a:t> to open a particular file and “include” its contents as part of the file being compiled.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input to the </a:t>
            </a:r>
            <a:r>
              <a:rPr lang="en-IN" sz="2000" dirty="0" err="1" smtClean="0">
                <a:latin typeface="Arial" pitchFamily="34" charset="0"/>
                <a:cs typeface="Arial" pitchFamily="34" charset="0"/>
              </a:rPr>
              <a:t>preprocessor</a:t>
            </a:r>
            <a:r>
              <a:rPr lang="en-IN" sz="2000" dirty="0" smtClean="0">
                <a:latin typeface="Arial" pitchFamily="34" charset="0"/>
                <a:cs typeface="Arial" pitchFamily="34" charset="0"/>
              </a:rPr>
              <a:t> is a C program, possibly containing directives. The </a:t>
            </a:r>
            <a:r>
              <a:rPr lang="en-IN" sz="2000" dirty="0" err="1" smtClean="0">
                <a:latin typeface="Arial" pitchFamily="34" charset="0"/>
                <a:cs typeface="Arial" pitchFamily="34" charset="0"/>
              </a:rPr>
              <a:t>preprocssor</a:t>
            </a:r>
            <a:r>
              <a:rPr lang="en-IN" sz="2000" dirty="0" smtClean="0">
                <a:latin typeface="Arial" pitchFamily="34" charset="0"/>
                <a:cs typeface="Arial" pitchFamily="34" charset="0"/>
              </a:rPr>
              <a:t> executes these directives, removing them in the process. The output of the </a:t>
            </a:r>
            <a:r>
              <a:rPr lang="en-IN" sz="2000" dirty="0" err="1" smtClean="0">
                <a:latin typeface="Arial" pitchFamily="34" charset="0"/>
                <a:cs typeface="Arial" pitchFamily="34" charset="0"/>
              </a:rPr>
              <a:t>preprocessor</a:t>
            </a:r>
            <a:r>
              <a:rPr lang="en-IN" sz="2000" dirty="0" smtClean="0">
                <a:latin typeface="Arial" pitchFamily="34" charset="0"/>
                <a:cs typeface="Arial" pitchFamily="34" charset="0"/>
              </a:rPr>
              <a:t> is another C program: an edited version of the earlier program with no directives. The output goes to the compiler as input.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You can see the output from the </a:t>
            </a:r>
            <a:r>
              <a:rPr lang="en-IN" sz="2000" dirty="0" err="1" smtClean="0">
                <a:latin typeface="Arial" pitchFamily="34" charset="0"/>
                <a:cs typeface="Arial" pitchFamily="34" charset="0"/>
              </a:rPr>
              <a:t>preprocessor</a:t>
            </a:r>
            <a:r>
              <a:rPr lang="en-IN" sz="2000" dirty="0" smtClean="0">
                <a:latin typeface="Arial" pitchFamily="34" charset="0"/>
                <a:cs typeface="Arial" pitchFamily="34" charset="0"/>
              </a:rPr>
              <a:t> by using the following command:</a:t>
            </a:r>
          </a:p>
          <a:p>
            <a:endParaRPr lang="en-IN" sz="2000" dirty="0" smtClean="0">
              <a:latin typeface="Arial" pitchFamily="34" charset="0"/>
              <a:cs typeface="Arial" pitchFamily="34" charset="0"/>
            </a:endParaRPr>
          </a:p>
          <a:p>
            <a:r>
              <a:rPr lang="en-IN" sz="2000" dirty="0" err="1" smtClean="0">
                <a:latin typeface="Arial" pitchFamily="34" charset="0"/>
                <a:cs typeface="Arial" pitchFamily="34" charset="0"/>
              </a:rPr>
              <a:t>gcc</a:t>
            </a:r>
            <a:r>
              <a:rPr lang="en-IN" sz="2000" dirty="0" smtClean="0">
                <a:latin typeface="Arial" pitchFamily="34" charset="0"/>
                <a:cs typeface="Arial" pitchFamily="34" charset="0"/>
              </a:rPr>
              <a:t> –E </a:t>
            </a:r>
            <a:r>
              <a:rPr lang="en-IN" sz="2000" dirty="0" err="1" smtClean="0">
                <a:latin typeface="Arial" pitchFamily="34" charset="0"/>
                <a:cs typeface="Arial" pitchFamily="34" charset="0"/>
              </a:rPr>
              <a:t>sample.c</a:t>
            </a:r>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 calcmode="lin" valueType="num">
                                      <p:cBhvr additive="base">
                                        <p:cTn id="3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44</a:t>
            </a:fld>
            <a:endParaRPr lang="en-US" dirty="0"/>
          </a:p>
        </p:txBody>
      </p:sp>
      <p:sp>
        <p:nvSpPr>
          <p:cNvPr id="9" name="TextBox 8"/>
          <p:cNvSpPr txBox="1"/>
          <p:nvPr/>
        </p:nvSpPr>
        <p:spPr>
          <a:xfrm>
            <a:off x="533400" y="838200"/>
            <a:ext cx="8001000" cy="5262979"/>
          </a:xfrm>
          <a:prstGeom prst="rect">
            <a:avLst/>
          </a:prstGeom>
          <a:noFill/>
        </p:spPr>
        <p:txBody>
          <a:bodyPr wrap="square" rtlCol="0">
            <a:spAutoFit/>
          </a:bodyPr>
          <a:lstStyle/>
          <a:p>
            <a:r>
              <a:rPr lang="en-IN" sz="2400" b="1" u="sng" dirty="0" err="1" smtClean="0">
                <a:latin typeface="Arial" pitchFamily="34" charset="0"/>
                <a:cs typeface="Arial" pitchFamily="34" charset="0"/>
              </a:rPr>
              <a:t>Preprocessing</a:t>
            </a:r>
            <a:r>
              <a:rPr lang="en-IN" sz="2400" b="1" u="sng" dirty="0" smtClean="0">
                <a:latin typeface="Arial" pitchFamily="34" charset="0"/>
                <a:cs typeface="Arial" pitchFamily="34" charset="0"/>
              </a:rPr>
              <a:t> directives</a:t>
            </a:r>
          </a:p>
          <a:p>
            <a:r>
              <a:rPr lang="en-IN" sz="2400" dirty="0" smtClean="0">
                <a:latin typeface="Arial" pitchFamily="34" charset="0"/>
                <a:cs typeface="Arial" pitchFamily="34" charset="0"/>
              </a:rPr>
              <a:t>Most </a:t>
            </a:r>
            <a:r>
              <a:rPr lang="en-IN" sz="2400" dirty="0" err="1" smtClean="0">
                <a:latin typeface="Arial" pitchFamily="34" charset="0"/>
                <a:cs typeface="Arial" pitchFamily="34" charset="0"/>
              </a:rPr>
              <a:t>preprocessing</a:t>
            </a:r>
            <a:r>
              <a:rPr lang="en-IN" sz="2400" dirty="0" smtClean="0">
                <a:latin typeface="Arial" pitchFamily="34" charset="0"/>
                <a:cs typeface="Arial" pitchFamily="34" charset="0"/>
              </a:rPr>
              <a:t> directives fall into one of the three following categories:</a:t>
            </a:r>
          </a:p>
          <a:p>
            <a:endParaRPr lang="en-IN" sz="2400" dirty="0" smtClean="0">
              <a:latin typeface="Arial" pitchFamily="34" charset="0"/>
              <a:cs typeface="Arial" pitchFamily="34" charset="0"/>
            </a:endParaRPr>
          </a:p>
          <a:p>
            <a:r>
              <a:rPr lang="en-IN" sz="2400" b="1" dirty="0" smtClean="0">
                <a:latin typeface="Arial" pitchFamily="34" charset="0"/>
                <a:cs typeface="Arial" pitchFamily="34" charset="0"/>
              </a:rPr>
              <a:t>Macro definition</a:t>
            </a:r>
            <a:r>
              <a:rPr lang="en-IN" sz="2400" dirty="0" smtClean="0">
                <a:latin typeface="Arial" pitchFamily="34" charset="0"/>
                <a:cs typeface="Arial" pitchFamily="34" charset="0"/>
              </a:rPr>
              <a:t>: The </a:t>
            </a:r>
            <a:r>
              <a:rPr lang="en-IN" sz="2400" b="1" dirty="0" smtClean="0">
                <a:latin typeface="Arial" pitchFamily="34" charset="0"/>
                <a:cs typeface="Arial" pitchFamily="34" charset="0"/>
              </a:rPr>
              <a:t>#define </a:t>
            </a:r>
            <a:r>
              <a:rPr lang="en-IN" sz="2400" dirty="0" smtClean="0">
                <a:latin typeface="Arial" pitchFamily="34" charset="0"/>
                <a:cs typeface="Arial" pitchFamily="34" charset="0"/>
              </a:rPr>
              <a:t>directive defines a macro; </a:t>
            </a:r>
            <a:r>
              <a:rPr lang="en-IN" sz="2400" b="1" dirty="0" smtClean="0">
                <a:latin typeface="Arial" pitchFamily="34" charset="0"/>
                <a:cs typeface="Arial" pitchFamily="34" charset="0"/>
              </a:rPr>
              <a:t>#</a:t>
            </a:r>
            <a:r>
              <a:rPr lang="en-IN" sz="2400" b="1" dirty="0" err="1" smtClean="0">
                <a:latin typeface="Arial" pitchFamily="34" charset="0"/>
                <a:cs typeface="Arial" pitchFamily="34" charset="0"/>
              </a:rPr>
              <a:t>undef</a:t>
            </a:r>
            <a:r>
              <a:rPr lang="en-IN" sz="2400" b="1" dirty="0" smtClean="0">
                <a:latin typeface="Arial" pitchFamily="34" charset="0"/>
                <a:cs typeface="Arial" pitchFamily="34" charset="0"/>
              </a:rPr>
              <a:t> </a:t>
            </a:r>
            <a:r>
              <a:rPr lang="en-IN" sz="2400" dirty="0" smtClean="0">
                <a:latin typeface="Arial" pitchFamily="34" charset="0"/>
                <a:cs typeface="Arial" pitchFamily="34" charset="0"/>
              </a:rPr>
              <a:t>directive removes a macro definition</a:t>
            </a:r>
          </a:p>
          <a:p>
            <a:endParaRPr lang="en-IN" sz="2400" dirty="0" smtClean="0">
              <a:latin typeface="Arial" pitchFamily="34" charset="0"/>
              <a:cs typeface="Arial" pitchFamily="34" charset="0"/>
            </a:endParaRPr>
          </a:p>
          <a:p>
            <a:r>
              <a:rPr lang="en-IN" sz="2400" b="1" dirty="0" smtClean="0">
                <a:latin typeface="Arial" pitchFamily="34" charset="0"/>
                <a:cs typeface="Arial" pitchFamily="34" charset="0"/>
              </a:rPr>
              <a:t>File inclusion</a:t>
            </a:r>
            <a:r>
              <a:rPr lang="en-IN" sz="2400" dirty="0" smtClean="0">
                <a:latin typeface="Arial" pitchFamily="34" charset="0"/>
                <a:cs typeface="Arial" pitchFamily="34" charset="0"/>
              </a:rPr>
              <a:t>: The </a:t>
            </a:r>
            <a:r>
              <a:rPr lang="en-IN" sz="2400" b="1" dirty="0" smtClean="0">
                <a:latin typeface="Arial" pitchFamily="34" charset="0"/>
                <a:cs typeface="Arial" pitchFamily="34" charset="0"/>
              </a:rPr>
              <a:t>#include </a:t>
            </a:r>
            <a:r>
              <a:rPr lang="en-IN" sz="2400" dirty="0" smtClean="0">
                <a:latin typeface="Arial" pitchFamily="34" charset="0"/>
                <a:cs typeface="Arial" pitchFamily="34" charset="0"/>
              </a:rPr>
              <a:t>directive causes the contents of a specified file to be included in a program.</a:t>
            </a:r>
          </a:p>
          <a:p>
            <a:endParaRPr lang="en-IN" sz="2400" dirty="0" smtClean="0">
              <a:latin typeface="Arial" pitchFamily="34" charset="0"/>
              <a:cs typeface="Arial" pitchFamily="34" charset="0"/>
            </a:endParaRPr>
          </a:p>
          <a:p>
            <a:r>
              <a:rPr lang="en-IN" sz="2400" b="1" dirty="0" smtClean="0">
                <a:latin typeface="Arial" pitchFamily="34" charset="0"/>
                <a:cs typeface="Arial" pitchFamily="34" charset="0"/>
              </a:rPr>
              <a:t>Conditional compilation</a:t>
            </a:r>
            <a:r>
              <a:rPr lang="en-IN" sz="2400" dirty="0" smtClean="0">
                <a:latin typeface="Arial" pitchFamily="34" charset="0"/>
                <a:cs typeface="Arial" pitchFamily="34" charset="0"/>
              </a:rPr>
              <a:t>: The </a:t>
            </a:r>
            <a:r>
              <a:rPr lang="en-IN" sz="2400" b="1" dirty="0" smtClean="0">
                <a:latin typeface="Arial" pitchFamily="34" charset="0"/>
                <a:cs typeface="Arial" pitchFamily="34" charset="0"/>
              </a:rPr>
              <a:t>#if</a:t>
            </a:r>
            <a:r>
              <a:rPr lang="en-IN" sz="2400" dirty="0" smtClean="0">
                <a:latin typeface="Arial" pitchFamily="34" charset="0"/>
                <a:cs typeface="Arial" pitchFamily="34" charset="0"/>
              </a:rPr>
              <a:t>, #</a:t>
            </a:r>
            <a:r>
              <a:rPr lang="en-IN" sz="2400" b="1" dirty="0" err="1" smtClean="0">
                <a:latin typeface="Arial" pitchFamily="34" charset="0"/>
                <a:cs typeface="Arial" pitchFamily="34" charset="0"/>
              </a:rPr>
              <a:t>ifdef</a:t>
            </a:r>
            <a:r>
              <a:rPr lang="en-IN" sz="2400" dirty="0" smtClean="0">
                <a:latin typeface="Arial" pitchFamily="34" charset="0"/>
                <a:cs typeface="Arial" pitchFamily="34" charset="0"/>
              </a:rPr>
              <a:t>, #</a:t>
            </a:r>
            <a:r>
              <a:rPr lang="en-IN" sz="2400" b="1" dirty="0" err="1" smtClean="0">
                <a:latin typeface="Arial" pitchFamily="34" charset="0"/>
                <a:cs typeface="Arial" pitchFamily="34" charset="0"/>
              </a:rPr>
              <a:t>ifndef</a:t>
            </a:r>
            <a:r>
              <a:rPr lang="en-IN" sz="2400" dirty="0" smtClean="0">
                <a:latin typeface="Arial" pitchFamily="34" charset="0"/>
                <a:cs typeface="Arial" pitchFamily="34" charset="0"/>
              </a:rPr>
              <a:t>, #</a:t>
            </a:r>
            <a:r>
              <a:rPr lang="en-IN" sz="2400" b="1" dirty="0" smtClean="0">
                <a:latin typeface="Arial" pitchFamily="34" charset="0"/>
                <a:cs typeface="Arial" pitchFamily="34" charset="0"/>
              </a:rPr>
              <a:t>else</a:t>
            </a:r>
            <a:r>
              <a:rPr lang="en-IN" sz="2400" dirty="0" smtClean="0">
                <a:latin typeface="Arial" pitchFamily="34" charset="0"/>
                <a:cs typeface="Arial" pitchFamily="34" charset="0"/>
              </a:rPr>
              <a:t>, #</a:t>
            </a:r>
            <a:r>
              <a:rPr lang="en-IN" sz="2400" b="1" dirty="0" err="1" smtClean="0">
                <a:latin typeface="Arial" pitchFamily="34" charset="0"/>
                <a:cs typeface="Arial" pitchFamily="34" charset="0"/>
              </a:rPr>
              <a:t>elif</a:t>
            </a:r>
            <a:r>
              <a:rPr lang="en-IN" sz="2400" dirty="0" smtClean="0">
                <a:latin typeface="Arial" pitchFamily="34" charset="0"/>
                <a:cs typeface="Arial" pitchFamily="34" charset="0"/>
              </a:rPr>
              <a:t> and #</a:t>
            </a:r>
            <a:r>
              <a:rPr lang="en-IN" sz="2400" b="1" dirty="0" err="1" smtClean="0">
                <a:latin typeface="Arial" pitchFamily="34" charset="0"/>
                <a:cs typeface="Arial" pitchFamily="34" charset="0"/>
              </a:rPr>
              <a:t>endif</a:t>
            </a:r>
            <a:r>
              <a:rPr lang="en-IN" sz="2400" dirty="0" smtClean="0">
                <a:latin typeface="Arial" pitchFamily="34" charset="0"/>
                <a:cs typeface="Arial" pitchFamily="34" charset="0"/>
              </a:rPr>
              <a:t> directives allow blocks of text to be either included in or excluded from a program, depending on conditions that can be tested by the </a:t>
            </a:r>
            <a:r>
              <a:rPr lang="en-IN" sz="2400" dirty="0" err="1" smtClean="0">
                <a:latin typeface="Arial" pitchFamily="34" charset="0"/>
                <a:cs typeface="Arial" pitchFamily="34" charset="0"/>
              </a:rPr>
              <a:t>preprocessor</a:t>
            </a:r>
            <a:r>
              <a:rPr lang="en-IN" sz="2400" dirty="0" smtClean="0">
                <a:latin typeface="Arial" pitchFamily="34" charset="0"/>
                <a:cs typeface="Arial" pitchFamily="34" charset="0"/>
              </a:rPr>
              <a:t>.</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45</a:t>
            </a:fld>
            <a:endParaRPr lang="en-US" dirty="0"/>
          </a:p>
        </p:txBody>
      </p:sp>
      <p:sp>
        <p:nvSpPr>
          <p:cNvPr id="9" name="TextBox 8"/>
          <p:cNvSpPr txBox="1"/>
          <p:nvPr/>
        </p:nvSpPr>
        <p:spPr>
          <a:xfrm>
            <a:off x="533400" y="838200"/>
            <a:ext cx="8001000" cy="5632311"/>
          </a:xfrm>
          <a:prstGeom prst="rect">
            <a:avLst/>
          </a:prstGeom>
          <a:noFill/>
        </p:spPr>
        <p:txBody>
          <a:bodyPr wrap="square" rtlCol="0">
            <a:spAutoFit/>
          </a:bodyPr>
          <a:lstStyle/>
          <a:p>
            <a:r>
              <a:rPr lang="en-IN" sz="2000" b="1" u="sng" dirty="0" smtClean="0">
                <a:latin typeface="Arial" pitchFamily="34" charset="0"/>
                <a:cs typeface="Arial" pitchFamily="34" charset="0"/>
              </a:rPr>
              <a:t>Rules that apply to all directives</a:t>
            </a:r>
            <a:r>
              <a:rPr lang="en-IN" sz="2000" dirty="0" smtClean="0">
                <a:latin typeface="Arial" pitchFamily="34" charset="0"/>
                <a:cs typeface="Arial" pitchFamily="34" charset="0"/>
              </a:rPr>
              <a:t>:</a:t>
            </a:r>
          </a:p>
          <a:p>
            <a:pPr marL="457200" indent="-457200">
              <a:buFont typeface="+mj-lt"/>
              <a:buAutoNum type="arabicPeriod"/>
            </a:pPr>
            <a:r>
              <a:rPr lang="en-IN" sz="2000" b="1" dirty="0" smtClean="0">
                <a:latin typeface="Arial" pitchFamily="34" charset="0"/>
                <a:cs typeface="Arial" pitchFamily="34" charset="0"/>
              </a:rPr>
              <a:t>Directives always begin with the ‘#’ symbol </a:t>
            </a:r>
            <a:r>
              <a:rPr lang="en-IN" sz="2000" dirty="0" smtClean="0">
                <a:latin typeface="Arial" pitchFamily="34" charset="0"/>
                <a:cs typeface="Arial" pitchFamily="34" charset="0"/>
              </a:rPr>
              <a:t>– The # symbol need not be at the beginning of a line, as long as only white spaces precede it. After the # comes the name of the directive, followed by any other information the directive requires.</a:t>
            </a:r>
          </a:p>
          <a:p>
            <a:pPr marL="457200" indent="-457200"/>
            <a:endParaRPr lang="en-IN" sz="2000" dirty="0" smtClean="0">
              <a:latin typeface="Arial" pitchFamily="34" charset="0"/>
              <a:cs typeface="Arial" pitchFamily="34" charset="0"/>
            </a:endParaRPr>
          </a:p>
          <a:p>
            <a:pPr marL="457200" indent="-457200">
              <a:buFont typeface="+mj-lt"/>
              <a:buAutoNum type="arabicPeriod" startAt="2"/>
            </a:pPr>
            <a:r>
              <a:rPr lang="en-IN" sz="2000" b="1" dirty="0" smtClean="0">
                <a:latin typeface="Arial" pitchFamily="34" charset="0"/>
                <a:cs typeface="Arial" pitchFamily="34" charset="0"/>
              </a:rPr>
              <a:t>Any number of spaces and horizontal tabs may separate the tokens in a directive</a:t>
            </a:r>
            <a:r>
              <a:rPr lang="en-IN" sz="2000" dirty="0" smtClean="0">
                <a:latin typeface="Arial" pitchFamily="34" charset="0"/>
                <a:cs typeface="Arial" pitchFamily="34" charset="0"/>
              </a:rPr>
              <a:t>. For example</a:t>
            </a:r>
          </a:p>
          <a:p>
            <a:pPr marL="457200" indent="-457200"/>
            <a:r>
              <a:rPr lang="en-IN" sz="2000" dirty="0" smtClean="0">
                <a:latin typeface="Arial" pitchFamily="34" charset="0"/>
                <a:cs typeface="Arial" pitchFamily="34" charset="0"/>
              </a:rPr>
              <a:t>      #      define		NUMBER     	100</a:t>
            </a:r>
          </a:p>
          <a:p>
            <a:pPr marL="457200" indent="-457200"/>
            <a:endParaRPr lang="en-IN" sz="2000" dirty="0" smtClean="0">
              <a:latin typeface="Arial" pitchFamily="34" charset="0"/>
              <a:cs typeface="Arial" pitchFamily="34" charset="0"/>
            </a:endParaRPr>
          </a:p>
          <a:p>
            <a:pPr marL="457200" indent="-457200">
              <a:buFont typeface="+mj-lt"/>
              <a:buAutoNum type="arabicPeriod" startAt="3"/>
            </a:pPr>
            <a:r>
              <a:rPr lang="en-IN" sz="2000" b="1" dirty="0" smtClean="0">
                <a:latin typeface="Arial" pitchFamily="34" charset="0"/>
                <a:cs typeface="Arial" pitchFamily="34" charset="0"/>
              </a:rPr>
              <a:t>Directives always end at the first new-line character, unless explicitly continued </a:t>
            </a:r>
            <a:r>
              <a:rPr lang="en-IN" sz="2000" dirty="0" smtClean="0">
                <a:latin typeface="Arial" pitchFamily="34" charset="0"/>
                <a:cs typeface="Arial" pitchFamily="34" charset="0"/>
              </a:rPr>
              <a:t>To continue a directive to the next line, we must end the current line with a \ character. An example:</a:t>
            </a:r>
          </a:p>
          <a:p>
            <a:pPr marL="457200" indent="-457200"/>
            <a:r>
              <a:rPr lang="en-IN" sz="2000" dirty="0" smtClean="0">
                <a:latin typeface="Arial" pitchFamily="34" charset="0"/>
                <a:cs typeface="Arial" pitchFamily="34" charset="0"/>
              </a:rPr>
              <a:t>       #define   DISK_CAPACITY   (SIDES*\          </a:t>
            </a:r>
          </a:p>
          <a:p>
            <a:pPr marL="457200" indent="-457200"/>
            <a:r>
              <a:rPr lang="en-IN" sz="2000" dirty="0" smtClean="0">
                <a:latin typeface="Arial" pitchFamily="34" charset="0"/>
                <a:cs typeface="Arial" pitchFamily="34" charset="0"/>
              </a:rPr>
              <a:t>                                               TRACKS_PER_SIDE * \</a:t>
            </a:r>
          </a:p>
          <a:p>
            <a:pPr marL="457200" indent="-457200"/>
            <a:r>
              <a:rPr lang="en-IN" sz="2000" dirty="0" smtClean="0">
                <a:latin typeface="Arial" pitchFamily="34" charset="0"/>
                <a:cs typeface="Arial" pitchFamily="34" charset="0"/>
              </a:rPr>
              <a:t>                                                SECTORS_PER_TRACK *\</a:t>
            </a:r>
          </a:p>
          <a:p>
            <a:pPr marL="457200" indent="-457200"/>
            <a:r>
              <a:rPr lang="en-IN" sz="2000" dirty="0" smtClean="0">
                <a:latin typeface="Arial" pitchFamily="34" charset="0"/>
                <a:cs typeface="Arial" pitchFamily="34" charset="0"/>
              </a:rPr>
              <a:t>                                                BYTES_PER_SECTOR) </a:t>
            </a:r>
          </a:p>
          <a:p>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9" end="9"/>
                                            </p:txEl>
                                          </p:spTgt>
                                        </p:tgtEl>
                                        <p:attrNameLst>
                                          <p:attrName>style.visibility</p:attrName>
                                        </p:attrNameLst>
                                      </p:cBhvr>
                                      <p:to>
                                        <p:strVal val="visible"/>
                                      </p:to>
                                    </p:set>
                                    <p:anim calcmode="lin" valueType="num">
                                      <p:cBhvr additive="base">
                                        <p:cTn id="49"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10" end="10"/>
                                            </p:txEl>
                                          </p:spTgt>
                                        </p:tgtEl>
                                        <p:attrNameLst>
                                          <p:attrName>style.visibility</p:attrName>
                                        </p:attrNameLst>
                                      </p:cBhvr>
                                      <p:to>
                                        <p:strVal val="visible"/>
                                      </p:to>
                                    </p:set>
                                    <p:anim calcmode="lin" valueType="num">
                                      <p:cBhvr additive="base">
                                        <p:cTn id="55"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46</a:t>
            </a:fld>
            <a:endParaRPr lang="en-US" dirty="0"/>
          </a:p>
        </p:txBody>
      </p:sp>
      <p:sp>
        <p:nvSpPr>
          <p:cNvPr id="9" name="TextBox 8"/>
          <p:cNvSpPr txBox="1"/>
          <p:nvPr/>
        </p:nvSpPr>
        <p:spPr>
          <a:xfrm>
            <a:off x="533400" y="838200"/>
            <a:ext cx="8001000" cy="5324535"/>
          </a:xfrm>
          <a:prstGeom prst="rect">
            <a:avLst/>
          </a:prstGeom>
          <a:noFill/>
        </p:spPr>
        <p:txBody>
          <a:bodyPr wrap="square" rtlCol="0">
            <a:spAutoFit/>
          </a:bodyPr>
          <a:lstStyle/>
          <a:p>
            <a:pPr marL="457200" indent="-457200">
              <a:buFont typeface="+mj-lt"/>
              <a:buAutoNum type="arabicPeriod" startAt="4"/>
            </a:pPr>
            <a:r>
              <a:rPr lang="en-IN" sz="2000" b="1" dirty="0" smtClean="0">
                <a:latin typeface="Arial" pitchFamily="34" charset="0"/>
                <a:cs typeface="Arial" pitchFamily="34" charset="0"/>
              </a:rPr>
              <a:t>Directives can appear anywhere in a program </a:t>
            </a:r>
            <a:r>
              <a:rPr lang="en-IN" sz="2000" dirty="0" smtClean="0">
                <a:latin typeface="Arial" pitchFamily="34" charset="0"/>
                <a:cs typeface="Arial" pitchFamily="34" charset="0"/>
              </a:rPr>
              <a:t>– </a:t>
            </a:r>
          </a:p>
          <a:p>
            <a:pPr marL="457200" indent="-457200">
              <a:buFont typeface="+mj-lt"/>
              <a:buAutoNum type="arabicPeriod" startAt="4"/>
            </a:pPr>
            <a:endParaRPr lang="en-IN" sz="2000" dirty="0" smtClean="0">
              <a:latin typeface="Arial" pitchFamily="34" charset="0"/>
              <a:cs typeface="Arial" pitchFamily="34" charset="0"/>
            </a:endParaRPr>
          </a:p>
          <a:p>
            <a:pPr marL="457200" indent="-457200">
              <a:buFont typeface="+mj-lt"/>
              <a:buAutoNum type="arabicPeriod" startAt="4"/>
            </a:pPr>
            <a:r>
              <a:rPr lang="en-IN" sz="2000" b="1" dirty="0" smtClean="0">
                <a:latin typeface="Arial" pitchFamily="34" charset="0"/>
                <a:cs typeface="Arial" pitchFamily="34" charset="0"/>
              </a:rPr>
              <a:t>Comments may appear on the same line as a directive</a:t>
            </a:r>
          </a:p>
          <a:p>
            <a:pPr marL="457200" indent="-457200"/>
            <a:r>
              <a:rPr lang="en-IN" sz="2000" dirty="0" smtClean="0">
                <a:latin typeface="Arial" pitchFamily="34" charset="0"/>
                <a:cs typeface="Arial" pitchFamily="34" charset="0"/>
              </a:rPr>
              <a:t>       #define  RATE     3.5f /* Rate of interest */</a:t>
            </a:r>
          </a:p>
          <a:p>
            <a:endParaRPr lang="en-IN" sz="2000" dirty="0" smtClean="0">
              <a:latin typeface="Arial" pitchFamily="34" charset="0"/>
              <a:cs typeface="Arial" pitchFamily="34" charset="0"/>
            </a:endParaRPr>
          </a:p>
          <a:p>
            <a:r>
              <a:rPr lang="en-IN" sz="2000" b="1" u="sng" dirty="0" smtClean="0">
                <a:latin typeface="Arial" pitchFamily="34" charset="0"/>
                <a:cs typeface="Arial" pitchFamily="34" charset="0"/>
              </a:rPr>
              <a:t>Macro definitions</a:t>
            </a:r>
          </a:p>
          <a:p>
            <a:r>
              <a:rPr lang="en-IN" sz="2000" u="sng" dirty="0" smtClean="0">
                <a:latin typeface="Arial" pitchFamily="34" charset="0"/>
                <a:cs typeface="Arial" pitchFamily="34" charset="0"/>
              </a:rPr>
              <a:t>Simple macros</a:t>
            </a:r>
          </a:p>
          <a:p>
            <a:r>
              <a:rPr lang="en-IN" sz="2000" dirty="0" smtClean="0">
                <a:latin typeface="Arial" pitchFamily="34" charset="0"/>
                <a:cs typeface="Arial" pitchFamily="34" charset="0"/>
              </a:rPr>
              <a:t>#define  identifier  replacement-list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replacement-list is any sequence of pre-processing tokens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 macro’s replacement list may include identifiers, keywords, numeric constants, character constants, string literals, operators and punctuation. When it encounters a macro definition, the </a:t>
            </a:r>
            <a:r>
              <a:rPr lang="en-IN" sz="2000" dirty="0" err="1" smtClean="0">
                <a:latin typeface="Arial" pitchFamily="34" charset="0"/>
                <a:cs typeface="Arial" pitchFamily="34" charset="0"/>
              </a:rPr>
              <a:t>preprocessor</a:t>
            </a:r>
            <a:r>
              <a:rPr lang="en-IN" sz="2000" dirty="0" smtClean="0">
                <a:latin typeface="Arial" pitchFamily="34" charset="0"/>
                <a:cs typeface="Arial" pitchFamily="34" charset="0"/>
              </a:rPr>
              <a:t> makes a note that identifier represents replacement-list; whenever identifier appears later in the file, the </a:t>
            </a:r>
            <a:r>
              <a:rPr lang="en-IN" sz="2000" dirty="0" err="1" smtClean="0">
                <a:latin typeface="Arial" pitchFamily="34" charset="0"/>
                <a:cs typeface="Arial" pitchFamily="34" charset="0"/>
              </a:rPr>
              <a:t>preprocessor</a:t>
            </a:r>
            <a:r>
              <a:rPr lang="en-IN" sz="2000" dirty="0" smtClean="0">
                <a:latin typeface="Arial" pitchFamily="34" charset="0"/>
                <a:cs typeface="Arial" pitchFamily="34" charset="0"/>
              </a:rPr>
              <a:t> substitutes the replacement-list.</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anim calcmode="lin" valueType="num">
                                      <p:cBhvr additive="base">
                                        <p:cTn id="43"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11" end="11"/>
                                            </p:txEl>
                                          </p:spTgt>
                                        </p:tgtEl>
                                        <p:attrNameLst>
                                          <p:attrName>style.visibility</p:attrName>
                                        </p:attrNameLst>
                                      </p:cBhvr>
                                      <p:to>
                                        <p:strVal val="visible"/>
                                      </p:to>
                                    </p:set>
                                    <p:anim calcmode="lin" valueType="num">
                                      <p:cBhvr additive="base">
                                        <p:cTn id="49"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47</a:t>
            </a:fld>
            <a:endParaRPr lang="en-US" dirty="0"/>
          </a:p>
        </p:txBody>
      </p:sp>
      <p:sp>
        <p:nvSpPr>
          <p:cNvPr id="9" name="TextBox 8"/>
          <p:cNvSpPr txBox="1"/>
          <p:nvPr/>
        </p:nvSpPr>
        <p:spPr>
          <a:xfrm>
            <a:off x="533400" y="838200"/>
            <a:ext cx="8001000" cy="4708981"/>
          </a:xfrm>
          <a:prstGeom prst="rect">
            <a:avLst/>
          </a:prstGeom>
          <a:noFill/>
        </p:spPr>
        <p:txBody>
          <a:bodyPr wrap="square" rtlCol="0">
            <a:spAutoFit/>
          </a:bodyPr>
          <a:lstStyle/>
          <a:p>
            <a:r>
              <a:rPr lang="en-IN" sz="2000" b="1" u="sng" dirty="0" smtClean="0">
                <a:latin typeface="Arial" pitchFamily="34" charset="0"/>
                <a:cs typeface="Arial" pitchFamily="34" charset="0"/>
              </a:rPr>
              <a:t>Caution</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Don’t put any extra symbols in a macro definition – they will become part of the macro definition.</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#define  N=100   /* is a common mistake */</a:t>
            </a:r>
          </a:p>
          <a:p>
            <a:endParaRPr lang="en-IN" sz="2000" dirty="0" smtClean="0">
              <a:latin typeface="Arial" pitchFamily="34" charset="0"/>
              <a:cs typeface="Arial" pitchFamily="34" charset="0"/>
            </a:endParaRP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 [N]   becomes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 [=100]</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Another common mistake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#define  N 100;       /* is a second common mistake */</a:t>
            </a: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 [N] becomes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 [100;];</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Simple macros are primarily used for giving names to numeric, character and string values</a:t>
            </a:r>
            <a:r>
              <a:rPr lang="en-IN" sz="2000" dirty="0" smtClean="0">
                <a:latin typeface="Arial" pitchFamily="34" charset="0"/>
                <a:cs typeface="Arial" pitchFamily="34" charset="0"/>
              </a:rPr>
              <a:t>.</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anim calcmode="lin" valueType="num">
                                      <p:cBhvr additive="base">
                                        <p:cTn id="37"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 calcmode="lin" valueType="num">
                                      <p:cBhvr additive="base">
                                        <p:cTn id="43"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12" end="12"/>
                                            </p:txEl>
                                          </p:spTgt>
                                        </p:tgtEl>
                                        <p:attrNameLst>
                                          <p:attrName>style.visibility</p:attrName>
                                        </p:attrNameLst>
                                      </p:cBhvr>
                                      <p:to>
                                        <p:strVal val="visible"/>
                                      </p:to>
                                    </p:set>
                                    <p:anim calcmode="lin" valueType="num">
                                      <p:cBhvr additive="base">
                                        <p:cTn id="49"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48</a:t>
            </a:fld>
            <a:endParaRPr lang="en-US" dirty="0"/>
          </a:p>
        </p:txBody>
      </p:sp>
      <p:sp>
        <p:nvSpPr>
          <p:cNvPr id="9" name="TextBox 8"/>
          <p:cNvSpPr txBox="1"/>
          <p:nvPr/>
        </p:nvSpPr>
        <p:spPr>
          <a:xfrm>
            <a:off x="533400" y="838200"/>
            <a:ext cx="8001000" cy="5324535"/>
          </a:xfrm>
          <a:prstGeom prst="rect">
            <a:avLst/>
          </a:prstGeom>
          <a:noFill/>
        </p:spPr>
        <p:txBody>
          <a:bodyPr wrap="square" rtlCol="0">
            <a:spAutoFit/>
          </a:bodyPr>
          <a:lstStyle/>
          <a:p>
            <a:r>
              <a:rPr lang="en-US" sz="2000" b="1" u="sng" dirty="0" smtClean="0">
                <a:latin typeface="Arial" pitchFamily="34" charset="0"/>
                <a:cs typeface="Arial" pitchFamily="34" charset="0"/>
              </a:rPr>
              <a:t>Standard Predefined Macros</a:t>
            </a:r>
          </a:p>
          <a:p>
            <a:r>
              <a:rPr lang="en-US" sz="2000" dirty="0" smtClean="0">
                <a:latin typeface="Arial" pitchFamily="34" charset="0"/>
                <a:cs typeface="Arial" pitchFamily="34" charset="0"/>
              </a:rPr>
              <a:t>The standard predefined macros are specified by the relevant language standards, so they are available with all compilers that implement those standards. Their names all start with double underscores. </a:t>
            </a:r>
          </a:p>
          <a:p>
            <a:r>
              <a:rPr lang="en-US" sz="2000" dirty="0" smtClean="0">
                <a:latin typeface="Arial" pitchFamily="34" charset="0"/>
                <a:cs typeface="Arial" pitchFamily="34" charset="0"/>
              </a:rPr>
              <a:t>__FILE__ This macro expands to the name of the current input file, in the form of a C string constant. This is the path by which the preprocessor opened the file, not the short name specified in ‘#include’ or as the input file name argument. For example, "/</a:t>
            </a:r>
            <a:r>
              <a:rPr lang="en-US" sz="2000" dirty="0" err="1" smtClean="0">
                <a:latin typeface="Arial" pitchFamily="34" charset="0"/>
                <a:cs typeface="Arial" pitchFamily="34" charset="0"/>
              </a:rPr>
              <a:t>usr</a:t>
            </a:r>
            <a:r>
              <a:rPr lang="en-US" sz="2000" dirty="0" smtClean="0">
                <a:latin typeface="Arial" pitchFamily="34" charset="0"/>
                <a:cs typeface="Arial" pitchFamily="34" charset="0"/>
              </a:rPr>
              <a:t>/local/include/</a:t>
            </a:r>
            <a:r>
              <a:rPr lang="en-US" sz="2000" dirty="0" err="1" smtClean="0">
                <a:latin typeface="Arial" pitchFamily="34" charset="0"/>
                <a:cs typeface="Arial" pitchFamily="34" charset="0"/>
              </a:rPr>
              <a:t>myheader.h</a:t>
            </a:r>
            <a:r>
              <a:rPr lang="en-US" sz="2000" dirty="0" smtClean="0">
                <a:latin typeface="Arial" pitchFamily="34" charset="0"/>
                <a:cs typeface="Arial" pitchFamily="34" charset="0"/>
              </a:rPr>
              <a:t>" is a possible expansion of this macro. </a:t>
            </a:r>
          </a:p>
          <a:p>
            <a:r>
              <a:rPr lang="en-US" sz="2000" dirty="0" smtClean="0">
                <a:latin typeface="Arial" pitchFamily="34" charset="0"/>
                <a:cs typeface="Arial" pitchFamily="34" charset="0"/>
              </a:rPr>
              <a:t>__LINE__ This macro expands to the current input line number, in the form of a decimal integer constant. While we call it a predefined macro, it’s a pretty strange macro, since its “definition” changes with each new line of source code. </a:t>
            </a:r>
          </a:p>
          <a:p>
            <a:r>
              <a:rPr lang="en-US" sz="2000" dirty="0" smtClean="0">
                <a:latin typeface="Arial" pitchFamily="34" charset="0"/>
                <a:cs typeface="Arial" pitchFamily="34" charset="0"/>
              </a:rPr>
              <a:t>__FILE__ and __LINE__ are useful in generating an error message to report an inconsistency detected by the program; the message can state the source line at which the inconsistency was detected. </a:t>
            </a:r>
          </a:p>
        </p:txBody>
      </p:sp>
      <p:pic>
        <p:nvPicPr>
          <p:cNvPr id="10"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49</a:t>
            </a:fld>
            <a:endParaRPr lang="en-US" dirty="0"/>
          </a:p>
        </p:txBody>
      </p:sp>
      <p:sp>
        <p:nvSpPr>
          <p:cNvPr id="9" name="TextBox 8"/>
          <p:cNvSpPr txBox="1"/>
          <p:nvPr/>
        </p:nvSpPr>
        <p:spPr>
          <a:xfrm>
            <a:off x="533400" y="838200"/>
            <a:ext cx="8001000" cy="5632311"/>
          </a:xfrm>
          <a:prstGeom prst="rect">
            <a:avLst/>
          </a:prstGeom>
          <a:noFill/>
        </p:spPr>
        <p:txBody>
          <a:bodyPr wrap="square" rtlCol="0">
            <a:spAutoFit/>
          </a:bodyPr>
          <a:lstStyle/>
          <a:p>
            <a:r>
              <a:rPr lang="en-US" sz="2000" dirty="0" smtClean="0">
                <a:latin typeface="Arial" pitchFamily="34" charset="0"/>
                <a:cs typeface="Arial" pitchFamily="34" charset="0"/>
              </a:rPr>
              <a:t>__DATE__ This macro expands to a string constant that describes the date on which the preprocessor is being run. The string constant contains eleven characters and looks like "Feb 12 1996". If the day of the month is less than 10, it is padded with a space on the left.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__TIME__ This macro expands to a string constant that describes the time at which the preprocessor is being run. The string constant contains eight characters and looks like "23:59:01".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__STDC__ In normal operation, this macro expands to the constant 1, to signify that this compiler conforms to ISO Standard C.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__STDC_VERSION__ This macro expands to the C Standard’s version number, a long integer constant of the form </a:t>
            </a:r>
            <a:r>
              <a:rPr lang="en-US" sz="2000" i="1" dirty="0" err="1" smtClean="0">
                <a:latin typeface="Arial" pitchFamily="34" charset="0"/>
                <a:cs typeface="Arial" pitchFamily="34" charset="0"/>
              </a:rPr>
              <a:t>yyyymm</a:t>
            </a:r>
            <a:r>
              <a:rPr lang="en-US" sz="2000" dirty="0" err="1" smtClean="0">
                <a:latin typeface="Arial" pitchFamily="34" charset="0"/>
                <a:cs typeface="Arial" pitchFamily="34" charset="0"/>
              </a:rPr>
              <a:t>L</a:t>
            </a:r>
            <a:r>
              <a:rPr lang="en-US" sz="2000" dirty="0" smtClean="0">
                <a:latin typeface="Arial" pitchFamily="34" charset="0"/>
                <a:cs typeface="Arial" pitchFamily="34" charset="0"/>
              </a:rPr>
              <a:t> where </a:t>
            </a:r>
            <a:r>
              <a:rPr lang="en-US" sz="2000" i="1" dirty="0" err="1" smtClean="0">
                <a:latin typeface="Arial" pitchFamily="34" charset="0"/>
                <a:cs typeface="Arial" pitchFamily="34" charset="0"/>
              </a:rPr>
              <a:t>yyyy</a:t>
            </a:r>
            <a:r>
              <a:rPr lang="en-US" sz="2000" dirty="0" smtClean="0">
                <a:latin typeface="Arial" pitchFamily="34" charset="0"/>
                <a:cs typeface="Arial" pitchFamily="34" charset="0"/>
              </a:rPr>
              <a:t> and </a:t>
            </a:r>
            <a:r>
              <a:rPr lang="en-US" sz="2000" i="1" dirty="0" smtClean="0">
                <a:latin typeface="Arial" pitchFamily="34" charset="0"/>
                <a:cs typeface="Arial" pitchFamily="34" charset="0"/>
              </a:rPr>
              <a:t>mm</a:t>
            </a:r>
            <a:r>
              <a:rPr lang="en-US" sz="2000" dirty="0" smtClean="0">
                <a:latin typeface="Arial" pitchFamily="34" charset="0"/>
                <a:cs typeface="Arial" pitchFamily="34" charset="0"/>
              </a:rPr>
              <a:t> are the year and month of the Standard version. </a:t>
            </a:r>
            <a:r>
              <a:rPr lang="en-US" sz="2000" u="sng" dirty="0" smtClean="0">
                <a:latin typeface="Arial" pitchFamily="34" charset="0"/>
                <a:cs typeface="Arial" pitchFamily="34" charset="0"/>
              </a:rPr>
              <a:t>This signifies which version of the C Standard the compiler conforms to</a:t>
            </a:r>
            <a:r>
              <a:rPr lang="en-US" sz="2000" dirty="0" smtClean="0">
                <a:latin typeface="Arial" pitchFamily="34" charset="0"/>
                <a:cs typeface="Arial" pitchFamily="34" charset="0"/>
              </a:rPr>
              <a:t>.</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Sample program is </a:t>
            </a:r>
            <a:r>
              <a:rPr lang="en-US" sz="2000" dirty="0" smtClean="0">
                <a:latin typeface="Arial" pitchFamily="34" charset="0"/>
                <a:cs typeface="Arial" pitchFamily="34" charset="0"/>
                <a:hlinkClick r:id="rId2" action="ppaction://hlinkfile"/>
              </a:rPr>
              <a:t>here</a:t>
            </a:r>
            <a:r>
              <a:rPr lang="en-US" sz="2000" dirty="0" smtClean="0">
                <a:latin typeface="Arial" pitchFamily="34" charset="0"/>
                <a:cs typeface="Arial" pitchFamily="34" charset="0"/>
              </a:rPr>
              <a:t>.</a:t>
            </a:r>
          </a:p>
        </p:txBody>
      </p:sp>
      <p:pic>
        <p:nvPicPr>
          <p:cNvPr id="2"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 calcmode="lin" valueType="num">
                                      <p:cBhvr additive="base">
                                        <p:cTn id="3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16758"/>
          </a:xfrm>
          <a:prstGeom prst="rect">
            <a:avLst/>
          </a:prstGeom>
          <a:noFill/>
        </p:spPr>
        <p:txBody>
          <a:bodyPr wrap="square" rtlCol="0">
            <a:spAutoFit/>
          </a:bodyPr>
          <a:lstStyle/>
          <a:p>
            <a:r>
              <a:rPr lang="en-GB" sz="2000" b="1" u="sng" dirty="0" smtClean="0">
                <a:latin typeface="Arial" pitchFamily="34" charset="0"/>
                <a:cs typeface="Arial" pitchFamily="34" charset="0"/>
              </a:rPr>
              <a:t>Properties of unions</a:t>
            </a:r>
            <a:endParaRPr lang="en-US" sz="2000" dirty="0" smtClean="0">
              <a:latin typeface="Arial" pitchFamily="34" charset="0"/>
              <a:cs typeface="Arial" pitchFamily="34" charset="0"/>
            </a:endParaRPr>
          </a:p>
          <a:p>
            <a:r>
              <a:rPr lang="en-GB" sz="2000" dirty="0" smtClean="0">
                <a:latin typeface="Arial" pitchFamily="34" charset="0"/>
                <a:cs typeface="Arial" pitchFamily="34" charset="0"/>
              </a:rPr>
              <a:t>Almost the same as for structures:</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Union tags and union types can be declared.</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Unions can be copied using the = operator</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Can be passed to functions</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Can be returned from functions</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Unions can be initialized like structures. Only the first member can be given an initial value.</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Designated </a:t>
            </a:r>
            <a:r>
              <a:rPr lang="en-GB" sz="2000" dirty="0" err="1" smtClean="0">
                <a:latin typeface="Arial" pitchFamily="34" charset="0"/>
                <a:cs typeface="Arial" pitchFamily="34" charset="0"/>
              </a:rPr>
              <a:t>initializers</a:t>
            </a:r>
            <a:r>
              <a:rPr lang="en-GB" sz="2000" dirty="0" smtClean="0">
                <a:latin typeface="Arial" pitchFamily="34" charset="0"/>
                <a:cs typeface="Arial" pitchFamily="34" charset="0"/>
              </a:rPr>
              <a:t> just like in structures – only one member can be initialized but it need not be the first one.</a:t>
            </a:r>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 calcmode="lin" valueType="num">
                                      <p:cBhvr additive="base">
                                        <p:cTn id="3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anim calcmode="lin" valueType="num">
                                      <p:cBhvr additive="base">
                                        <p:cTn id="4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anim calcmode="lin" valueType="num">
                                      <p:cBhvr additive="base">
                                        <p:cTn id="4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50</a:t>
            </a:fld>
            <a:endParaRPr lang="en-US" dirty="0"/>
          </a:p>
        </p:txBody>
      </p:sp>
      <p:sp>
        <p:nvSpPr>
          <p:cNvPr id="9" name="TextBox 8"/>
          <p:cNvSpPr txBox="1"/>
          <p:nvPr/>
        </p:nvSpPr>
        <p:spPr>
          <a:xfrm>
            <a:off x="533400" y="838200"/>
            <a:ext cx="8001000" cy="4401205"/>
          </a:xfrm>
          <a:prstGeom prst="rect">
            <a:avLst/>
          </a:prstGeom>
          <a:noFill/>
        </p:spPr>
        <p:txBody>
          <a:bodyPr wrap="square" rtlCol="0">
            <a:spAutoFit/>
          </a:bodyPr>
          <a:lstStyle/>
          <a:p>
            <a:r>
              <a:rPr lang="en-IN" sz="2000" b="1" u="sng" dirty="0" smtClean="0">
                <a:latin typeface="Arial" pitchFamily="34" charset="0"/>
                <a:cs typeface="Arial" pitchFamily="34" charset="0"/>
              </a:rPr>
              <a:t>Parameterized macros</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The definition of parameterized macro (also known as a </a:t>
            </a:r>
            <a:r>
              <a:rPr lang="en-IN" sz="2000" b="1" dirty="0" smtClean="0">
                <a:latin typeface="Arial" pitchFamily="34" charset="0"/>
                <a:cs typeface="Arial" pitchFamily="34" charset="0"/>
              </a:rPr>
              <a:t>function-like macro</a:t>
            </a:r>
            <a:r>
              <a:rPr lang="en-IN" sz="2000" dirty="0" smtClean="0">
                <a:latin typeface="Arial" pitchFamily="34" charset="0"/>
                <a:cs typeface="Arial" pitchFamily="34" charset="0"/>
              </a:rPr>
              <a:t>) has the form:</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#define  identifier(x1,x2,x3, ...x10,..)    replacement-list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Where x1, x2, .. are identifiers (the macro’s parameters). The parameters may appear as many times as desired in the replacement list.</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Note</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#define MAX(</a:t>
            </a:r>
            <a:r>
              <a:rPr lang="en-IN" sz="2000" dirty="0" err="1" smtClean="0">
                <a:latin typeface="Arial" pitchFamily="34" charset="0"/>
                <a:cs typeface="Arial" pitchFamily="34" charset="0"/>
              </a:rPr>
              <a:t>x,y</a:t>
            </a:r>
            <a:r>
              <a:rPr lang="en-IN" sz="2000" dirty="0" smtClean="0">
                <a:latin typeface="Arial" pitchFamily="34" charset="0"/>
                <a:cs typeface="Arial" pitchFamily="34" charset="0"/>
              </a:rPr>
              <a:t>)   ((x) &gt; (y) ? (x): (y))</a:t>
            </a:r>
          </a:p>
          <a:p>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 calcmode="lin" valueType="num">
                                      <p:cBhvr additive="base">
                                        <p:cTn id="3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51</a:t>
            </a:fld>
            <a:endParaRPr lang="en-US" dirty="0"/>
          </a:p>
        </p:txBody>
      </p:sp>
      <p:sp>
        <p:nvSpPr>
          <p:cNvPr id="9" name="TextBox 8"/>
          <p:cNvSpPr txBox="1"/>
          <p:nvPr/>
        </p:nvSpPr>
        <p:spPr>
          <a:xfrm>
            <a:off x="533400" y="838200"/>
            <a:ext cx="8001000" cy="5324535"/>
          </a:xfrm>
          <a:prstGeom prst="rect">
            <a:avLst/>
          </a:prstGeom>
          <a:noFill/>
        </p:spPr>
        <p:txBody>
          <a:bodyPr wrap="square" rtlCol="0">
            <a:spAutoFit/>
          </a:bodyPr>
          <a:lstStyle/>
          <a:p>
            <a:r>
              <a:rPr lang="en-IN" sz="2000" b="1" u="sng" dirty="0" smtClean="0">
                <a:latin typeface="Arial" pitchFamily="34" charset="0"/>
                <a:cs typeface="Arial" pitchFamily="34" charset="0"/>
              </a:rPr>
              <a:t>Advantages of parameterized macros over true functions</a:t>
            </a:r>
            <a:r>
              <a:rPr lang="en-IN" sz="2000" dirty="0" smtClean="0">
                <a:latin typeface="Arial" pitchFamily="34" charset="0"/>
                <a:cs typeface="Arial" pitchFamily="34" charset="0"/>
              </a:rPr>
              <a:t>:</a:t>
            </a:r>
          </a:p>
          <a:p>
            <a:r>
              <a:rPr lang="en-IN" sz="2000" u="sng" dirty="0" smtClean="0">
                <a:latin typeface="Arial" pitchFamily="34" charset="0"/>
                <a:cs typeface="Arial" pitchFamily="34" charset="0"/>
              </a:rPr>
              <a:t>The program may be slightly faster </a:t>
            </a:r>
            <a:r>
              <a:rPr lang="en-IN" sz="2000" dirty="0" smtClean="0">
                <a:latin typeface="Arial" pitchFamily="34" charset="0"/>
                <a:cs typeface="Arial" pitchFamily="34" charset="0"/>
              </a:rPr>
              <a:t>– A function call involves some overhead during program execution – context information must be saved, arguments copied and so forth. </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Macros are ‘generic’ </a:t>
            </a:r>
            <a:r>
              <a:rPr lang="en-IN" sz="2000" dirty="0" smtClean="0">
                <a:latin typeface="Arial" pitchFamily="34" charset="0"/>
                <a:cs typeface="Arial" pitchFamily="34" charset="0"/>
              </a:rPr>
              <a:t>– Macro parameters unlike function parameters have no particular type. As a result a macro can accept arguments of any type, provided that the resulting program – after </a:t>
            </a:r>
            <a:r>
              <a:rPr lang="en-IN" sz="2000" dirty="0" err="1" smtClean="0">
                <a:latin typeface="Arial" pitchFamily="34" charset="0"/>
                <a:cs typeface="Arial" pitchFamily="34" charset="0"/>
              </a:rPr>
              <a:t>preprocessing</a:t>
            </a:r>
            <a:r>
              <a:rPr lang="en-IN" sz="2000" dirty="0" smtClean="0">
                <a:latin typeface="Arial" pitchFamily="34" charset="0"/>
                <a:cs typeface="Arial" pitchFamily="34" charset="0"/>
              </a:rPr>
              <a:t> is valid. We could use the MAX macro to find the larger of two values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long, float, double, ...</a:t>
            </a:r>
          </a:p>
          <a:p>
            <a:endParaRPr lang="en-IN" sz="2000" dirty="0" smtClean="0">
              <a:latin typeface="Arial" pitchFamily="34" charset="0"/>
              <a:cs typeface="Arial" pitchFamily="34" charset="0"/>
            </a:endParaRPr>
          </a:p>
          <a:p>
            <a:r>
              <a:rPr lang="en-IN" sz="2000" b="1" u="sng" dirty="0" smtClean="0">
                <a:latin typeface="Arial" pitchFamily="34" charset="0"/>
                <a:cs typeface="Arial" pitchFamily="34" charset="0"/>
              </a:rPr>
              <a:t>Disadvantages</a:t>
            </a:r>
          </a:p>
          <a:p>
            <a:r>
              <a:rPr lang="en-IN" sz="2000" u="sng" dirty="0" smtClean="0">
                <a:latin typeface="Arial" pitchFamily="34" charset="0"/>
                <a:cs typeface="Arial" pitchFamily="34" charset="0"/>
              </a:rPr>
              <a:t>The compiled code will often be larger </a:t>
            </a:r>
            <a:r>
              <a:rPr lang="en-IN" sz="2000" dirty="0" smtClean="0">
                <a:latin typeface="Arial" pitchFamily="34" charset="0"/>
                <a:cs typeface="Arial" pitchFamily="34" charset="0"/>
              </a:rPr>
              <a:t>– Each macro invocation causes the insertion of the macro’s replacement list, thereby increasing the size of the source program. The more often the macro is used, the more pronounced this effect is. The problem is compounded when the macro invocations are nested.</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52</a:t>
            </a:fld>
            <a:endParaRPr lang="en-US" dirty="0"/>
          </a:p>
        </p:txBody>
      </p:sp>
      <p:sp>
        <p:nvSpPr>
          <p:cNvPr id="9" name="TextBox 8"/>
          <p:cNvSpPr txBox="1"/>
          <p:nvPr/>
        </p:nvSpPr>
        <p:spPr>
          <a:xfrm>
            <a:off x="533400" y="838200"/>
            <a:ext cx="8001000" cy="1631216"/>
          </a:xfrm>
          <a:prstGeom prst="rect">
            <a:avLst/>
          </a:prstGeom>
          <a:noFill/>
        </p:spPr>
        <p:txBody>
          <a:bodyPr wrap="square" rtlCol="0">
            <a:spAutoFit/>
          </a:bodyPr>
          <a:lstStyle/>
          <a:p>
            <a:r>
              <a:rPr lang="en-IN" sz="2000" dirty="0" smtClean="0">
                <a:latin typeface="Arial" pitchFamily="34" charset="0"/>
                <a:cs typeface="Arial" pitchFamily="34" charset="0"/>
              </a:rPr>
              <a:t>Example</a:t>
            </a:r>
          </a:p>
          <a:p>
            <a:r>
              <a:rPr lang="en-IN" sz="2000" dirty="0" smtClean="0">
                <a:latin typeface="Arial" pitchFamily="34" charset="0"/>
                <a:cs typeface="Arial" pitchFamily="34" charset="0"/>
              </a:rPr>
              <a:t>When we use macro MAX to find the maximum of three integers</a:t>
            </a:r>
          </a:p>
          <a:p>
            <a:r>
              <a:rPr lang="en-IN" sz="2000" dirty="0" smtClean="0">
                <a:latin typeface="Arial" pitchFamily="34" charset="0"/>
                <a:cs typeface="Arial" pitchFamily="34" charset="0"/>
              </a:rPr>
              <a:t>  n = MAX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 MAX(j, k));</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This statement, after </a:t>
            </a:r>
            <a:r>
              <a:rPr lang="en-IN" sz="2000" dirty="0" err="1" smtClean="0">
                <a:latin typeface="Arial" pitchFamily="34" charset="0"/>
                <a:cs typeface="Arial" pitchFamily="34" charset="0"/>
              </a:rPr>
              <a:t>preprocessing</a:t>
            </a:r>
            <a:r>
              <a:rPr lang="en-IN" sz="2000" dirty="0" smtClean="0">
                <a:latin typeface="Arial" pitchFamily="34" charset="0"/>
                <a:cs typeface="Arial" pitchFamily="34" charset="0"/>
              </a:rPr>
              <a:t> would look like this:</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pic>
        <p:nvPicPr>
          <p:cNvPr id="1026" name="Picture 2"/>
          <p:cNvPicPr>
            <a:picLocks noChangeAspect="1" noChangeArrowheads="1"/>
          </p:cNvPicPr>
          <p:nvPr/>
        </p:nvPicPr>
        <p:blipFill>
          <a:blip r:embed="rId3"/>
          <a:srcRect/>
          <a:stretch>
            <a:fillRect/>
          </a:stretch>
        </p:blipFill>
        <p:spPr bwMode="auto">
          <a:xfrm>
            <a:off x="571472" y="2643182"/>
            <a:ext cx="7500990" cy="500066"/>
          </a:xfrm>
          <a:prstGeom prst="rect">
            <a:avLst/>
          </a:prstGeom>
          <a:noFill/>
          <a:ln w="9525">
            <a:noFill/>
            <a:miter lim="800000"/>
            <a:headEnd/>
            <a:tailEnd/>
          </a:ln>
          <a:effectLst/>
        </p:spPr>
      </p:pic>
      <p:sp>
        <p:nvSpPr>
          <p:cNvPr id="10" name="TextBox 9"/>
          <p:cNvSpPr txBox="1"/>
          <p:nvPr/>
        </p:nvSpPr>
        <p:spPr>
          <a:xfrm>
            <a:off x="571472" y="3214686"/>
            <a:ext cx="8001000" cy="3170099"/>
          </a:xfrm>
          <a:prstGeom prst="rect">
            <a:avLst/>
          </a:prstGeom>
          <a:noFill/>
        </p:spPr>
        <p:txBody>
          <a:bodyPr wrap="square" rtlCol="0">
            <a:spAutoFit/>
          </a:bodyPr>
          <a:lstStyle/>
          <a:p>
            <a:r>
              <a:rPr lang="en-IN" sz="2000" u="sng" dirty="0" smtClean="0">
                <a:latin typeface="Arial" pitchFamily="34" charset="0"/>
                <a:cs typeface="Arial" pitchFamily="34" charset="0"/>
              </a:rPr>
              <a:t>Arguments aren’t type-checked </a:t>
            </a:r>
            <a:r>
              <a:rPr lang="en-IN" sz="2000" dirty="0" smtClean="0">
                <a:latin typeface="Arial" pitchFamily="34" charset="0"/>
                <a:cs typeface="Arial" pitchFamily="34" charset="0"/>
              </a:rPr>
              <a:t>– Macro arguments are neither checked by the </a:t>
            </a:r>
            <a:r>
              <a:rPr lang="en-IN" sz="2000" dirty="0" err="1" smtClean="0">
                <a:latin typeface="Arial" pitchFamily="34" charset="0"/>
                <a:cs typeface="Arial" pitchFamily="34" charset="0"/>
              </a:rPr>
              <a:t>preprocessor</a:t>
            </a:r>
            <a:r>
              <a:rPr lang="en-IN" sz="2000" dirty="0" smtClean="0">
                <a:latin typeface="Arial" pitchFamily="34" charset="0"/>
                <a:cs typeface="Arial" pitchFamily="34" charset="0"/>
              </a:rPr>
              <a:t> nor are they converted.</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It’s not possible to have a pointer to a macro </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A macro may evaluate its arguments more than once </a:t>
            </a:r>
            <a:r>
              <a:rPr lang="en-IN" sz="2000" dirty="0" smtClean="0">
                <a:latin typeface="Arial" pitchFamily="34" charset="0"/>
                <a:cs typeface="Arial" pitchFamily="34" charset="0"/>
              </a:rPr>
              <a:t>– Evaluating an argument more than once can cause unexpected behaviour if the argument has side-effects.</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   n = MAX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 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53</a:t>
            </a:fld>
            <a:endParaRPr lang="en-US" dirty="0"/>
          </a:p>
        </p:txBody>
      </p:sp>
      <p:sp>
        <p:nvSpPr>
          <p:cNvPr id="9" name="TextBox 8"/>
          <p:cNvSpPr txBox="1"/>
          <p:nvPr/>
        </p:nvSpPr>
        <p:spPr>
          <a:xfrm>
            <a:off x="533400" y="838200"/>
            <a:ext cx="8001000" cy="2246769"/>
          </a:xfrm>
          <a:prstGeom prst="rect">
            <a:avLst/>
          </a:prstGeom>
          <a:noFill/>
        </p:spPr>
        <p:txBody>
          <a:bodyPr wrap="square" rtlCol="0">
            <a:spAutoFit/>
          </a:bodyPr>
          <a:lstStyle/>
          <a:p>
            <a:r>
              <a:rPr lang="en-IN" sz="2000" dirty="0" smtClean="0">
                <a:latin typeface="Arial" pitchFamily="34" charset="0"/>
                <a:cs typeface="Arial" pitchFamily="34" charset="0"/>
              </a:rPr>
              <a:t>After </a:t>
            </a:r>
            <a:r>
              <a:rPr lang="en-IN" sz="2000" dirty="0" err="1" smtClean="0">
                <a:latin typeface="Arial" pitchFamily="34" charset="0"/>
                <a:cs typeface="Arial" pitchFamily="34" charset="0"/>
              </a:rPr>
              <a:t>preprocessing</a:t>
            </a:r>
            <a:r>
              <a:rPr lang="en-IN" sz="2000" dirty="0" smtClean="0">
                <a:latin typeface="Arial" pitchFamily="34" charset="0"/>
                <a:cs typeface="Arial" pitchFamily="34" charset="0"/>
              </a:rPr>
              <a:t>, the same line looks like this:</a:t>
            </a:r>
          </a:p>
          <a:p>
            <a:r>
              <a:rPr lang="en-IN" sz="2000" dirty="0" smtClean="0">
                <a:latin typeface="Arial" pitchFamily="34" charset="0"/>
                <a:cs typeface="Arial" pitchFamily="34" charset="0"/>
              </a:rPr>
              <a:t>  n =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 ) &gt; (j) ?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++):j);</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What is the problem here?</a:t>
            </a:r>
          </a:p>
          <a:p>
            <a:r>
              <a:rPr lang="en-IN" sz="2000" dirty="0" smtClean="0">
                <a:latin typeface="Arial" pitchFamily="34" charset="0"/>
                <a:cs typeface="Arial" pitchFamily="34" charset="0"/>
              </a:rPr>
              <a:t>If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 is larger than j, then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 will be (incorrectly) incremented twice and n will be assigned an unexpected value.</a:t>
            </a:r>
          </a:p>
          <a:p>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54</a:t>
            </a:fld>
            <a:endParaRPr lang="en-US" dirty="0"/>
          </a:p>
        </p:txBody>
      </p:sp>
      <p:sp>
        <p:nvSpPr>
          <p:cNvPr id="9" name="TextBox 8"/>
          <p:cNvSpPr txBox="1"/>
          <p:nvPr/>
        </p:nvSpPr>
        <p:spPr>
          <a:xfrm>
            <a:off x="533400" y="838200"/>
            <a:ext cx="8001000" cy="3477875"/>
          </a:xfrm>
          <a:prstGeom prst="rect">
            <a:avLst/>
          </a:prstGeom>
          <a:noFill/>
        </p:spPr>
        <p:txBody>
          <a:bodyPr wrap="square" rtlCol="0">
            <a:spAutoFit/>
          </a:bodyPr>
          <a:lstStyle/>
          <a:p>
            <a:r>
              <a:rPr lang="en-IN" sz="2000" b="1" dirty="0" smtClean="0">
                <a:latin typeface="Arial" pitchFamily="34" charset="0"/>
                <a:cs typeface="Arial" pitchFamily="34" charset="0"/>
              </a:rPr>
              <a:t>Conditional Compilation (#if, #</a:t>
            </a:r>
            <a:r>
              <a:rPr lang="en-IN" sz="2000" b="1" dirty="0" err="1" smtClean="0">
                <a:latin typeface="Arial" pitchFamily="34" charset="0"/>
                <a:cs typeface="Arial" pitchFamily="34" charset="0"/>
              </a:rPr>
              <a:t>ifdef</a:t>
            </a:r>
            <a:r>
              <a:rPr lang="en-IN" sz="2000" b="1" dirty="0" smtClean="0">
                <a:latin typeface="Arial" pitchFamily="34" charset="0"/>
                <a:cs typeface="Arial" pitchFamily="34" charset="0"/>
              </a:rPr>
              <a:t>, #</a:t>
            </a:r>
            <a:r>
              <a:rPr lang="en-IN" sz="2000" b="1" dirty="0" err="1" smtClean="0">
                <a:latin typeface="Arial" pitchFamily="34" charset="0"/>
                <a:cs typeface="Arial" pitchFamily="34" charset="0"/>
              </a:rPr>
              <a:t>ifndef</a:t>
            </a:r>
            <a:r>
              <a:rPr lang="en-IN" sz="2000" b="1" dirty="0" smtClean="0">
                <a:latin typeface="Arial" pitchFamily="34" charset="0"/>
                <a:cs typeface="Arial" pitchFamily="34" charset="0"/>
              </a:rPr>
              <a:t>, #else, #</a:t>
            </a:r>
            <a:r>
              <a:rPr lang="en-IN" sz="2000" b="1" dirty="0" err="1" smtClean="0">
                <a:latin typeface="Arial" pitchFamily="34" charset="0"/>
                <a:cs typeface="Arial" pitchFamily="34" charset="0"/>
              </a:rPr>
              <a:t>elif</a:t>
            </a:r>
            <a:r>
              <a:rPr lang="en-IN" sz="2000" b="1" dirty="0" smtClean="0">
                <a:latin typeface="Arial" pitchFamily="34" charset="0"/>
                <a:cs typeface="Arial" pitchFamily="34" charset="0"/>
              </a:rPr>
              <a:t>, #</a:t>
            </a:r>
            <a:r>
              <a:rPr lang="en-IN" sz="2000" b="1" dirty="0" err="1" smtClean="0">
                <a:latin typeface="Arial" pitchFamily="34" charset="0"/>
                <a:cs typeface="Arial" pitchFamily="34" charset="0"/>
              </a:rPr>
              <a:t>endif</a:t>
            </a:r>
            <a:r>
              <a:rPr lang="en-IN" sz="2000" b="1" dirty="0" smtClean="0">
                <a:latin typeface="Arial" pitchFamily="34" charset="0"/>
                <a:cs typeface="Arial" pitchFamily="34" charset="0"/>
              </a:rPr>
              <a:t> and defined operator)</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Six directives are available to control conditional compilation. They delimit blocks of program text </a:t>
            </a:r>
            <a:r>
              <a:rPr lang="en-IN" sz="2000" b="1" u="sng" dirty="0" smtClean="0">
                <a:latin typeface="Arial" pitchFamily="34" charset="0"/>
                <a:cs typeface="Arial" pitchFamily="34" charset="0"/>
              </a:rPr>
              <a:t>that are compiled only if a specified condition is true</a:t>
            </a:r>
            <a:r>
              <a:rPr lang="en-IN" sz="2000" dirty="0" smtClean="0">
                <a:latin typeface="Arial" pitchFamily="34" charset="0"/>
                <a:cs typeface="Arial" pitchFamily="34" charset="0"/>
              </a:rPr>
              <a:t>. These directives can be nested. The program text within the blocks is arbitrary and may consist of </a:t>
            </a:r>
            <a:r>
              <a:rPr lang="en-IN" sz="2000" dirty="0" err="1" smtClean="0">
                <a:latin typeface="Arial" pitchFamily="34" charset="0"/>
                <a:cs typeface="Arial" pitchFamily="34" charset="0"/>
              </a:rPr>
              <a:t>preprocessor</a:t>
            </a:r>
            <a:r>
              <a:rPr lang="en-IN" sz="2000" dirty="0" smtClean="0">
                <a:latin typeface="Arial" pitchFamily="34" charset="0"/>
                <a:cs typeface="Arial" pitchFamily="34" charset="0"/>
              </a:rPr>
              <a:t> directives, C statements, and so on. </a:t>
            </a:r>
          </a:p>
          <a:p>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55</a:t>
            </a:fld>
            <a:endParaRPr lang="en-US" dirty="0"/>
          </a:p>
        </p:txBody>
      </p:sp>
      <p:sp>
        <p:nvSpPr>
          <p:cNvPr id="9" name="TextBox 8"/>
          <p:cNvSpPr txBox="1"/>
          <p:nvPr/>
        </p:nvSpPr>
        <p:spPr>
          <a:xfrm>
            <a:off x="533400" y="838200"/>
            <a:ext cx="8001000" cy="5632311"/>
          </a:xfrm>
          <a:prstGeom prst="rect">
            <a:avLst/>
          </a:prstGeom>
          <a:noFill/>
        </p:spPr>
        <p:txBody>
          <a:bodyPr wrap="square" rtlCol="0">
            <a:spAutoFit/>
          </a:bodyPr>
          <a:lstStyle/>
          <a:p>
            <a:r>
              <a:rPr lang="en-IN" sz="2000" dirty="0" smtClean="0">
                <a:latin typeface="Arial" pitchFamily="34" charset="0"/>
                <a:cs typeface="Arial" pitchFamily="34" charset="0"/>
              </a:rPr>
              <a:t>The beginning of the block of program text is marked by one of three directives:</a:t>
            </a:r>
          </a:p>
          <a:p>
            <a:r>
              <a:rPr lang="en-IN" sz="2000" dirty="0" smtClean="0">
                <a:latin typeface="Arial" pitchFamily="34" charset="0"/>
                <a:cs typeface="Arial" pitchFamily="34" charset="0"/>
              </a:rPr>
              <a:t>#if</a:t>
            </a:r>
          </a:p>
          <a:p>
            <a:r>
              <a:rPr lang="en-IN" sz="2000" dirty="0" smtClean="0">
                <a:latin typeface="Arial" pitchFamily="34" charset="0"/>
                <a:cs typeface="Arial" pitchFamily="34" charset="0"/>
              </a:rPr>
              <a:t>#</a:t>
            </a:r>
            <a:r>
              <a:rPr lang="en-IN" sz="2000" dirty="0" err="1" smtClean="0">
                <a:latin typeface="Arial" pitchFamily="34" charset="0"/>
                <a:cs typeface="Arial" pitchFamily="34" charset="0"/>
              </a:rPr>
              <a:t>ifdef</a:t>
            </a:r>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t>
            </a:r>
            <a:r>
              <a:rPr lang="en-IN" sz="2000" dirty="0" err="1" smtClean="0">
                <a:latin typeface="Arial" pitchFamily="34" charset="0"/>
                <a:cs typeface="Arial" pitchFamily="34" charset="0"/>
              </a:rPr>
              <a:t>ifndef</a:t>
            </a:r>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Optionally, an alternative block of text can be set aside with one of two directives:</a:t>
            </a:r>
          </a:p>
          <a:p>
            <a:r>
              <a:rPr lang="en-IN" sz="2000" dirty="0" smtClean="0">
                <a:latin typeface="Arial" pitchFamily="34" charset="0"/>
                <a:cs typeface="Arial" pitchFamily="34" charset="0"/>
              </a:rPr>
              <a:t>#else</a:t>
            </a:r>
          </a:p>
          <a:p>
            <a:r>
              <a:rPr lang="en-IN" sz="2000" dirty="0" smtClean="0">
                <a:latin typeface="Arial" pitchFamily="34" charset="0"/>
                <a:cs typeface="Arial" pitchFamily="34" charset="0"/>
              </a:rPr>
              <a:t>#</a:t>
            </a:r>
            <a:r>
              <a:rPr lang="en-IN" sz="2000" dirty="0" err="1" smtClean="0">
                <a:latin typeface="Arial" pitchFamily="34" charset="0"/>
                <a:cs typeface="Arial" pitchFamily="34" charset="0"/>
              </a:rPr>
              <a:t>elif</a:t>
            </a:r>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end of the block or alternative block is marked by the  #</a:t>
            </a:r>
            <a:r>
              <a:rPr lang="en-IN" sz="2000" dirty="0" err="1" smtClean="0">
                <a:latin typeface="Arial" pitchFamily="34" charset="0"/>
                <a:cs typeface="Arial" pitchFamily="34" charset="0"/>
              </a:rPr>
              <a:t>endif</a:t>
            </a:r>
            <a:r>
              <a:rPr lang="en-IN" sz="2000" dirty="0" smtClean="0">
                <a:latin typeface="Arial" pitchFamily="34" charset="0"/>
                <a:cs typeface="Arial" pitchFamily="34" charset="0"/>
              </a:rPr>
              <a:t> directive.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If the condition checked by #if , #</a:t>
            </a:r>
            <a:r>
              <a:rPr lang="en-IN" sz="2000" dirty="0" err="1" smtClean="0">
                <a:latin typeface="Arial" pitchFamily="34" charset="0"/>
                <a:cs typeface="Arial" pitchFamily="34" charset="0"/>
              </a:rPr>
              <a:t>ifdef</a:t>
            </a:r>
            <a:r>
              <a:rPr lang="en-IN" sz="2000" dirty="0" smtClean="0">
                <a:latin typeface="Arial" pitchFamily="34" charset="0"/>
                <a:cs typeface="Arial" pitchFamily="34" charset="0"/>
              </a:rPr>
              <a:t> , or #</a:t>
            </a:r>
            <a:r>
              <a:rPr lang="en-IN" sz="2000" dirty="0" err="1" smtClean="0">
                <a:latin typeface="Arial" pitchFamily="34" charset="0"/>
                <a:cs typeface="Arial" pitchFamily="34" charset="0"/>
              </a:rPr>
              <a:t>ifndef</a:t>
            </a:r>
            <a:r>
              <a:rPr lang="en-IN" sz="2000" dirty="0" smtClean="0">
                <a:latin typeface="Arial" pitchFamily="34" charset="0"/>
                <a:cs typeface="Arial" pitchFamily="34" charset="0"/>
              </a:rPr>
              <a:t> is true (nonzero), then all lines between the matching #else (or #</a:t>
            </a:r>
            <a:r>
              <a:rPr lang="en-IN" sz="2000" dirty="0" err="1" smtClean="0">
                <a:latin typeface="Arial" pitchFamily="34" charset="0"/>
                <a:cs typeface="Arial" pitchFamily="34" charset="0"/>
              </a:rPr>
              <a:t>elif</a:t>
            </a:r>
            <a:r>
              <a:rPr lang="en-IN" sz="2000" dirty="0" smtClean="0">
                <a:latin typeface="Arial" pitchFamily="34" charset="0"/>
                <a:cs typeface="Arial" pitchFamily="34" charset="0"/>
              </a:rPr>
              <a:t> ) and an #</a:t>
            </a:r>
            <a:r>
              <a:rPr lang="en-IN" sz="2000" dirty="0" err="1" smtClean="0">
                <a:latin typeface="Arial" pitchFamily="34" charset="0"/>
                <a:cs typeface="Arial" pitchFamily="34" charset="0"/>
              </a:rPr>
              <a:t>endif</a:t>
            </a:r>
            <a:r>
              <a:rPr lang="en-IN" sz="2000" dirty="0" smtClean="0">
                <a:latin typeface="Arial" pitchFamily="34" charset="0"/>
                <a:cs typeface="Arial" pitchFamily="34" charset="0"/>
              </a:rPr>
              <a:t> directive, if present, are ignored.</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If the condition is false (0), then the lines between the #if , #</a:t>
            </a:r>
            <a:r>
              <a:rPr lang="en-IN" sz="2000" dirty="0" err="1" smtClean="0">
                <a:latin typeface="Arial" pitchFamily="34" charset="0"/>
                <a:cs typeface="Arial" pitchFamily="34" charset="0"/>
              </a:rPr>
              <a:t>ifdef</a:t>
            </a:r>
            <a:r>
              <a:rPr lang="en-IN" sz="2000" dirty="0" smtClean="0">
                <a:latin typeface="Arial" pitchFamily="34" charset="0"/>
                <a:cs typeface="Arial" pitchFamily="34" charset="0"/>
              </a:rPr>
              <a:t> , or #</a:t>
            </a:r>
            <a:r>
              <a:rPr lang="en-IN" sz="2000" dirty="0" err="1" smtClean="0">
                <a:latin typeface="Arial" pitchFamily="34" charset="0"/>
                <a:cs typeface="Arial" pitchFamily="34" charset="0"/>
              </a:rPr>
              <a:t>ifndef</a:t>
            </a:r>
            <a:r>
              <a:rPr lang="en-IN" sz="2000" dirty="0" smtClean="0">
                <a:latin typeface="Arial" pitchFamily="34" charset="0"/>
                <a:cs typeface="Arial" pitchFamily="34" charset="0"/>
              </a:rPr>
              <a:t> and an #else , #</a:t>
            </a:r>
            <a:r>
              <a:rPr lang="en-IN" sz="2000" dirty="0" err="1" smtClean="0">
                <a:latin typeface="Arial" pitchFamily="34" charset="0"/>
                <a:cs typeface="Arial" pitchFamily="34" charset="0"/>
              </a:rPr>
              <a:t>elif</a:t>
            </a:r>
            <a:r>
              <a:rPr lang="en-IN" sz="2000" dirty="0" smtClean="0">
                <a:latin typeface="Arial" pitchFamily="34" charset="0"/>
                <a:cs typeface="Arial" pitchFamily="34" charset="0"/>
              </a:rPr>
              <a:t> , or #</a:t>
            </a:r>
            <a:r>
              <a:rPr lang="en-IN" sz="2000" dirty="0" err="1" smtClean="0">
                <a:latin typeface="Arial" pitchFamily="34" charset="0"/>
                <a:cs typeface="Arial" pitchFamily="34" charset="0"/>
              </a:rPr>
              <a:t>endif</a:t>
            </a:r>
            <a:r>
              <a:rPr lang="en-IN" sz="2000" dirty="0" smtClean="0">
                <a:latin typeface="Arial" pitchFamily="34" charset="0"/>
                <a:cs typeface="Arial" pitchFamily="34" charset="0"/>
              </a:rPr>
              <a:t> directive are ignored.</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anim calcmode="lin" valueType="num">
                                      <p:cBhvr additive="base">
                                        <p:cTn id="5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11" end="11"/>
                                            </p:txEl>
                                          </p:spTgt>
                                        </p:tgtEl>
                                        <p:attrNameLst>
                                          <p:attrName>style.visibility</p:attrName>
                                        </p:attrNameLst>
                                      </p:cBhvr>
                                      <p:to>
                                        <p:strVal val="visible"/>
                                      </p:to>
                                    </p:set>
                                    <p:anim calcmode="lin" valueType="num">
                                      <p:cBhvr additive="base">
                                        <p:cTn id="61"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56</a:t>
            </a:fld>
            <a:endParaRPr lang="en-US" dirty="0"/>
          </a:p>
        </p:txBody>
      </p:sp>
      <p:sp>
        <p:nvSpPr>
          <p:cNvPr id="9" name="TextBox 8"/>
          <p:cNvSpPr txBox="1"/>
          <p:nvPr/>
        </p:nvSpPr>
        <p:spPr>
          <a:xfrm>
            <a:off x="533400" y="838200"/>
            <a:ext cx="8001000" cy="6001643"/>
          </a:xfrm>
          <a:prstGeom prst="rect">
            <a:avLst/>
          </a:prstGeom>
          <a:noFill/>
        </p:spPr>
        <p:txBody>
          <a:bodyPr wrap="square" rtlCol="0">
            <a:spAutoFit/>
          </a:bodyPr>
          <a:lstStyle/>
          <a:p>
            <a:r>
              <a:rPr lang="en-IN" sz="2400" b="1" dirty="0" smtClean="0">
                <a:latin typeface="Arial" pitchFamily="34" charset="0"/>
                <a:cs typeface="Arial" pitchFamily="34" charset="0"/>
              </a:rPr>
              <a:t>The #if Directive</a:t>
            </a:r>
          </a:p>
          <a:p>
            <a:r>
              <a:rPr lang="en-IN" sz="2400" dirty="0" smtClean="0">
                <a:latin typeface="Arial" pitchFamily="34" charset="0"/>
                <a:cs typeface="Arial" pitchFamily="34" charset="0"/>
              </a:rPr>
              <a:t>The #if directive has the following syntax:</a:t>
            </a:r>
          </a:p>
          <a:p>
            <a:r>
              <a:rPr lang="en-IN" sz="2400" dirty="0" smtClean="0">
                <a:latin typeface="Arial" pitchFamily="34" charset="0"/>
                <a:cs typeface="Arial" pitchFamily="34" charset="0"/>
              </a:rPr>
              <a:t>#if </a:t>
            </a:r>
            <a:r>
              <a:rPr lang="en-IN" sz="2400" i="1" dirty="0" smtClean="0">
                <a:latin typeface="Arial" pitchFamily="34" charset="0"/>
                <a:cs typeface="Arial" pitchFamily="34" charset="0"/>
              </a:rPr>
              <a:t>constant-expression newline</a:t>
            </a:r>
            <a:r>
              <a:rPr lang="en-IN" sz="2400" dirty="0" smtClean="0">
                <a:latin typeface="Arial" pitchFamily="34" charset="0"/>
                <a:cs typeface="Arial" pitchFamily="34" charset="0"/>
              </a:rPr>
              <a:t> </a:t>
            </a:r>
          </a:p>
          <a:p>
            <a:r>
              <a:rPr lang="en-IN" sz="2400" u="sng" dirty="0" smtClean="0">
                <a:latin typeface="Arial" pitchFamily="34" charset="0"/>
                <a:cs typeface="Arial" pitchFamily="34" charset="0"/>
              </a:rPr>
              <a:t>This directive checks whether the </a:t>
            </a:r>
            <a:r>
              <a:rPr lang="en-IN" sz="2400" i="1" u="sng" dirty="0" smtClean="0">
                <a:latin typeface="Arial" pitchFamily="34" charset="0"/>
                <a:cs typeface="Arial" pitchFamily="34" charset="0"/>
              </a:rPr>
              <a:t>constant-expression</a:t>
            </a:r>
            <a:r>
              <a:rPr lang="en-IN" sz="2400" u="sng" dirty="0" smtClean="0">
                <a:latin typeface="Arial" pitchFamily="34" charset="0"/>
                <a:cs typeface="Arial" pitchFamily="34" charset="0"/>
              </a:rPr>
              <a:t> is true (nonzero). </a:t>
            </a:r>
            <a:r>
              <a:rPr lang="en-IN" sz="2400" dirty="0" smtClean="0">
                <a:latin typeface="Arial" pitchFamily="34" charset="0"/>
                <a:cs typeface="Arial" pitchFamily="34" charset="0"/>
              </a:rPr>
              <a:t>The operand must be a constant integer expression that does not contain any increment (++), decrement (- -), </a:t>
            </a:r>
            <a:r>
              <a:rPr lang="en-IN" sz="2400" dirty="0" err="1" smtClean="0">
                <a:latin typeface="Arial" pitchFamily="34" charset="0"/>
                <a:cs typeface="Arial" pitchFamily="34" charset="0"/>
              </a:rPr>
              <a:t>sizeof</a:t>
            </a:r>
            <a:r>
              <a:rPr lang="en-IN" sz="2400" dirty="0" smtClean="0">
                <a:latin typeface="Arial" pitchFamily="34" charset="0"/>
                <a:cs typeface="Arial" pitchFamily="34" charset="0"/>
              </a:rPr>
              <a:t> , pointer (*), address (&amp;), and cast operators.</a:t>
            </a:r>
          </a:p>
          <a:p>
            <a:r>
              <a:rPr lang="en-IN" sz="2400" b="1" dirty="0" smtClean="0">
                <a:latin typeface="Arial" pitchFamily="34" charset="0"/>
                <a:cs typeface="Arial" pitchFamily="34" charset="0"/>
              </a:rPr>
              <a:t>The #</a:t>
            </a:r>
            <a:r>
              <a:rPr lang="en-IN" sz="2400" b="1" dirty="0" err="1" smtClean="0">
                <a:latin typeface="Arial" pitchFamily="34" charset="0"/>
                <a:cs typeface="Arial" pitchFamily="34" charset="0"/>
              </a:rPr>
              <a:t>ifdef</a:t>
            </a:r>
            <a:r>
              <a:rPr lang="en-IN" sz="2400" b="1" dirty="0" smtClean="0">
                <a:latin typeface="Arial" pitchFamily="34" charset="0"/>
                <a:cs typeface="Arial" pitchFamily="34" charset="0"/>
              </a:rPr>
              <a:t> Directive</a:t>
            </a:r>
          </a:p>
          <a:p>
            <a:r>
              <a:rPr lang="en-IN" sz="2400" dirty="0" smtClean="0">
                <a:latin typeface="Arial" pitchFamily="34" charset="0"/>
                <a:cs typeface="Arial" pitchFamily="34" charset="0"/>
              </a:rPr>
              <a:t>The #</a:t>
            </a:r>
            <a:r>
              <a:rPr lang="en-IN" sz="2400" dirty="0" err="1" smtClean="0">
                <a:latin typeface="Arial" pitchFamily="34" charset="0"/>
                <a:cs typeface="Arial" pitchFamily="34" charset="0"/>
              </a:rPr>
              <a:t>ifdef</a:t>
            </a:r>
            <a:r>
              <a:rPr lang="en-IN" sz="2400" dirty="0" smtClean="0">
                <a:latin typeface="Arial" pitchFamily="34" charset="0"/>
                <a:cs typeface="Arial" pitchFamily="34" charset="0"/>
              </a:rPr>
              <a:t> directive has the following syntax:</a:t>
            </a:r>
          </a:p>
          <a:p>
            <a:r>
              <a:rPr lang="en-IN" sz="2400" dirty="0" smtClean="0">
                <a:latin typeface="Arial" pitchFamily="34" charset="0"/>
                <a:cs typeface="Arial" pitchFamily="34" charset="0"/>
              </a:rPr>
              <a:t>#</a:t>
            </a:r>
            <a:r>
              <a:rPr lang="en-IN" sz="2400" dirty="0" err="1" smtClean="0">
                <a:latin typeface="Arial" pitchFamily="34" charset="0"/>
                <a:cs typeface="Arial" pitchFamily="34" charset="0"/>
              </a:rPr>
              <a:t>ifdef</a:t>
            </a:r>
            <a:r>
              <a:rPr lang="en-IN" sz="2400" dirty="0" smtClean="0">
                <a:latin typeface="Arial" pitchFamily="34" charset="0"/>
                <a:cs typeface="Arial" pitchFamily="34" charset="0"/>
              </a:rPr>
              <a:t> </a:t>
            </a:r>
            <a:r>
              <a:rPr lang="en-IN" sz="2400" i="1" dirty="0" smtClean="0">
                <a:latin typeface="Arial" pitchFamily="34" charset="0"/>
                <a:cs typeface="Arial" pitchFamily="34" charset="0"/>
              </a:rPr>
              <a:t>identifier newline</a:t>
            </a:r>
            <a:r>
              <a:rPr lang="en-IN" sz="2400" dirty="0" smtClean="0">
                <a:latin typeface="Arial" pitchFamily="34" charset="0"/>
                <a:cs typeface="Arial" pitchFamily="34" charset="0"/>
              </a:rPr>
              <a:t> </a:t>
            </a:r>
          </a:p>
          <a:p>
            <a:r>
              <a:rPr lang="en-IN" sz="2400" u="sng" dirty="0" smtClean="0">
                <a:latin typeface="Arial" pitchFamily="34" charset="0"/>
                <a:cs typeface="Arial" pitchFamily="34" charset="0"/>
              </a:rPr>
              <a:t>This directive checks whether the identifier is currently defined</a:t>
            </a:r>
            <a:r>
              <a:rPr lang="en-IN" sz="2400" dirty="0" smtClean="0">
                <a:latin typeface="Arial" pitchFamily="34" charset="0"/>
                <a:cs typeface="Arial" pitchFamily="34" charset="0"/>
              </a:rPr>
              <a:t>. Identifiers can be defined by a #define directive or on the command line. If such identifiers have not been subsequently undefined, they are considered currently defined.</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57</a:t>
            </a:fld>
            <a:endParaRPr lang="en-US" dirty="0"/>
          </a:p>
        </p:txBody>
      </p:sp>
      <p:sp>
        <p:nvSpPr>
          <p:cNvPr id="9" name="TextBox 8"/>
          <p:cNvSpPr txBox="1"/>
          <p:nvPr/>
        </p:nvSpPr>
        <p:spPr>
          <a:xfrm>
            <a:off x="533400" y="838200"/>
            <a:ext cx="8001000" cy="5262979"/>
          </a:xfrm>
          <a:prstGeom prst="rect">
            <a:avLst/>
          </a:prstGeom>
          <a:noFill/>
        </p:spPr>
        <p:txBody>
          <a:bodyPr wrap="square" rtlCol="0">
            <a:spAutoFit/>
          </a:bodyPr>
          <a:lstStyle/>
          <a:p>
            <a:r>
              <a:rPr lang="en-IN" sz="2400" b="1" dirty="0" smtClean="0">
                <a:latin typeface="Arial" pitchFamily="34" charset="0"/>
                <a:cs typeface="Arial" pitchFamily="34" charset="0"/>
              </a:rPr>
              <a:t>The #</a:t>
            </a:r>
            <a:r>
              <a:rPr lang="en-IN" sz="2400" b="1" dirty="0" err="1" smtClean="0">
                <a:latin typeface="Arial" pitchFamily="34" charset="0"/>
                <a:cs typeface="Arial" pitchFamily="34" charset="0"/>
              </a:rPr>
              <a:t>ifndef</a:t>
            </a:r>
            <a:r>
              <a:rPr lang="en-IN" sz="2400" b="1" dirty="0" smtClean="0">
                <a:latin typeface="Arial" pitchFamily="34" charset="0"/>
                <a:cs typeface="Arial" pitchFamily="34" charset="0"/>
              </a:rPr>
              <a:t> Directive</a:t>
            </a:r>
          </a:p>
          <a:p>
            <a:r>
              <a:rPr lang="en-IN" sz="2400" dirty="0" smtClean="0">
                <a:latin typeface="Arial" pitchFamily="34" charset="0"/>
                <a:cs typeface="Arial" pitchFamily="34" charset="0"/>
              </a:rPr>
              <a:t>The #</a:t>
            </a:r>
            <a:r>
              <a:rPr lang="en-IN" sz="2400" dirty="0" err="1" smtClean="0">
                <a:latin typeface="Arial" pitchFamily="34" charset="0"/>
                <a:cs typeface="Arial" pitchFamily="34" charset="0"/>
              </a:rPr>
              <a:t>ifndef</a:t>
            </a:r>
            <a:r>
              <a:rPr lang="en-IN" sz="2400" dirty="0" smtClean="0">
                <a:latin typeface="Arial" pitchFamily="34" charset="0"/>
                <a:cs typeface="Arial" pitchFamily="34" charset="0"/>
              </a:rPr>
              <a:t> directive has the following syntax:</a:t>
            </a:r>
          </a:p>
          <a:p>
            <a:r>
              <a:rPr lang="en-IN" sz="2400" dirty="0" smtClean="0">
                <a:latin typeface="Arial" pitchFamily="34" charset="0"/>
                <a:cs typeface="Arial" pitchFamily="34" charset="0"/>
              </a:rPr>
              <a:t>#</a:t>
            </a:r>
            <a:r>
              <a:rPr lang="en-IN" sz="2400" dirty="0" err="1" smtClean="0">
                <a:latin typeface="Arial" pitchFamily="34" charset="0"/>
                <a:cs typeface="Arial" pitchFamily="34" charset="0"/>
              </a:rPr>
              <a:t>ifndef</a:t>
            </a:r>
            <a:r>
              <a:rPr lang="en-IN" sz="2400" dirty="0" smtClean="0">
                <a:latin typeface="Arial" pitchFamily="34" charset="0"/>
                <a:cs typeface="Arial" pitchFamily="34" charset="0"/>
              </a:rPr>
              <a:t> </a:t>
            </a:r>
            <a:r>
              <a:rPr lang="en-IN" sz="2400" i="1" dirty="0" smtClean="0">
                <a:latin typeface="Arial" pitchFamily="34" charset="0"/>
                <a:cs typeface="Arial" pitchFamily="34" charset="0"/>
              </a:rPr>
              <a:t>identifier newline</a:t>
            </a:r>
            <a:r>
              <a:rPr lang="en-IN" sz="2400" dirty="0" smtClean="0">
                <a:latin typeface="Arial" pitchFamily="34" charset="0"/>
                <a:cs typeface="Arial" pitchFamily="34" charset="0"/>
              </a:rPr>
              <a:t> </a:t>
            </a:r>
          </a:p>
          <a:p>
            <a:r>
              <a:rPr lang="en-IN" sz="2400" dirty="0" smtClean="0">
                <a:latin typeface="Arial" pitchFamily="34" charset="0"/>
                <a:cs typeface="Arial" pitchFamily="34" charset="0"/>
              </a:rPr>
              <a:t>This directive checks to see if the identifier is not currently defined.</a:t>
            </a:r>
          </a:p>
          <a:p>
            <a:endParaRPr lang="en-IN" sz="2400" dirty="0" smtClean="0">
              <a:latin typeface="Arial" pitchFamily="34" charset="0"/>
              <a:cs typeface="Arial" pitchFamily="34" charset="0"/>
            </a:endParaRPr>
          </a:p>
          <a:p>
            <a:r>
              <a:rPr lang="en-IN" sz="2400" b="1" dirty="0" smtClean="0">
                <a:latin typeface="Arial" pitchFamily="34" charset="0"/>
                <a:cs typeface="Arial" pitchFamily="34" charset="0"/>
              </a:rPr>
              <a:t>The #else Directive</a:t>
            </a:r>
          </a:p>
          <a:p>
            <a:r>
              <a:rPr lang="en-IN" sz="2400" dirty="0" smtClean="0">
                <a:latin typeface="Arial" pitchFamily="34" charset="0"/>
                <a:cs typeface="Arial" pitchFamily="34" charset="0"/>
              </a:rPr>
              <a:t>The #else directive has the following syntax:</a:t>
            </a:r>
          </a:p>
          <a:p>
            <a:r>
              <a:rPr lang="en-IN" sz="2400" dirty="0" smtClean="0">
                <a:latin typeface="Arial" pitchFamily="34" charset="0"/>
                <a:cs typeface="Arial" pitchFamily="34" charset="0"/>
              </a:rPr>
              <a:t>#else </a:t>
            </a:r>
            <a:r>
              <a:rPr lang="en-IN" sz="2400" i="1" dirty="0" smtClean="0">
                <a:latin typeface="Arial" pitchFamily="34" charset="0"/>
                <a:cs typeface="Arial" pitchFamily="34" charset="0"/>
              </a:rPr>
              <a:t>newline</a:t>
            </a:r>
            <a:r>
              <a:rPr lang="en-IN" sz="2400" dirty="0" smtClean="0">
                <a:latin typeface="Arial" pitchFamily="34" charset="0"/>
                <a:cs typeface="Arial" pitchFamily="34" charset="0"/>
              </a:rPr>
              <a:t> </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This directive delimits alternative source text to be compiled if the condition tested for in the corresponding #if , #</a:t>
            </a:r>
            <a:r>
              <a:rPr lang="en-IN" sz="2400" dirty="0" err="1" smtClean="0">
                <a:latin typeface="Arial" pitchFamily="34" charset="0"/>
                <a:cs typeface="Arial" pitchFamily="34" charset="0"/>
              </a:rPr>
              <a:t>ifdef</a:t>
            </a:r>
            <a:r>
              <a:rPr lang="en-IN" sz="2400" dirty="0" smtClean="0">
                <a:latin typeface="Arial" pitchFamily="34" charset="0"/>
                <a:cs typeface="Arial" pitchFamily="34" charset="0"/>
              </a:rPr>
              <a:t> , or #</a:t>
            </a:r>
            <a:r>
              <a:rPr lang="en-IN" sz="2400" dirty="0" err="1" smtClean="0">
                <a:latin typeface="Arial" pitchFamily="34" charset="0"/>
                <a:cs typeface="Arial" pitchFamily="34" charset="0"/>
              </a:rPr>
              <a:t>ifndef</a:t>
            </a:r>
            <a:r>
              <a:rPr lang="en-IN" sz="2400" dirty="0" smtClean="0">
                <a:latin typeface="Arial" pitchFamily="34" charset="0"/>
                <a:cs typeface="Arial" pitchFamily="34" charset="0"/>
              </a:rPr>
              <a:t> directive is false. An #else directive is optional.</a:t>
            </a:r>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 calcmode="lin" valueType="num">
                                      <p:cBhvr additive="base">
                                        <p:cTn id="4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9" end="9"/>
                                            </p:txEl>
                                          </p:spTgt>
                                        </p:tgtEl>
                                        <p:attrNameLst>
                                          <p:attrName>style.visibility</p:attrName>
                                        </p:attrNameLst>
                                      </p:cBhvr>
                                      <p:to>
                                        <p:strVal val="visible"/>
                                      </p:to>
                                    </p:set>
                                    <p:anim calcmode="lin" valueType="num">
                                      <p:cBhvr additive="base">
                                        <p:cTn id="49"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58</a:t>
            </a:fld>
            <a:endParaRPr lang="en-US" dirty="0"/>
          </a:p>
        </p:txBody>
      </p:sp>
      <p:sp>
        <p:nvSpPr>
          <p:cNvPr id="9" name="TextBox 8"/>
          <p:cNvSpPr txBox="1"/>
          <p:nvPr/>
        </p:nvSpPr>
        <p:spPr>
          <a:xfrm>
            <a:off x="533400" y="838200"/>
            <a:ext cx="8001000" cy="5016758"/>
          </a:xfrm>
          <a:prstGeom prst="rect">
            <a:avLst/>
          </a:prstGeom>
          <a:noFill/>
        </p:spPr>
        <p:txBody>
          <a:bodyPr wrap="square" rtlCol="0">
            <a:spAutoFit/>
          </a:bodyPr>
          <a:lstStyle/>
          <a:p>
            <a:r>
              <a:rPr lang="en-IN" sz="2000" b="1" dirty="0" smtClean="0">
                <a:latin typeface="Arial" pitchFamily="34" charset="0"/>
                <a:cs typeface="Arial" pitchFamily="34" charset="0"/>
              </a:rPr>
              <a:t>The #</a:t>
            </a:r>
            <a:r>
              <a:rPr lang="en-IN" sz="2000" b="1" dirty="0" err="1" smtClean="0">
                <a:latin typeface="Arial" pitchFamily="34" charset="0"/>
                <a:cs typeface="Arial" pitchFamily="34" charset="0"/>
              </a:rPr>
              <a:t>elif</a:t>
            </a:r>
            <a:r>
              <a:rPr lang="en-IN" sz="2000" b="1" dirty="0" smtClean="0">
                <a:latin typeface="Arial" pitchFamily="34" charset="0"/>
                <a:cs typeface="Arial" pitchFamily="34" charset="0"/>
              </a:rPr>
              <a:t> Directive</a:t>
            </a:r>
          </a:p>
          <a:p>
            <a:r>
              <a:rPr lang="en-IN" sz="2000" dirty="0" smtClean="0">
                <a:latin typeface="Arial" pitchFamily="34" charset="0"/>
                <a:cs typeface="Arial" pitchFamily="34" charset="0"/>
              </a:rPr>
              <a:t>The #</a:t>
            </a:r>
            <a:r>
              <a:rPr lang="en-IN" sz="2000" dirty="0" err="1" smtClean="0">
                <a:latin typeface="Arial" pitchFamily="34" charset="0"/>
                <a:cs typeface="Arial" pitchFamily="34" charset="0"/>
              </a:rPr>
              <a:t>elif</a:t>
            </a:r>
            <a:r>
              <a:rPr lang="en-IN" sz="2000" dirty="0" smtClean="0">
                <a:latin typeface="Arial" pitchFamily="34" charset="0"/>
                <a:cs typeface="Arial" pitchFamily="34" charset="0"/>
              </a:rPr>
              <a:t> directive has the following syntax:</a:t>
            </a:r>
          </a:p>
          <a:p>
            <a:r>
              <a:rPr lang="en-IN" sz="2000" dirty="0" smtClean="0">
                <a:latin typeface="Arial" pitchFamily="34" charset="0"/>
                <a:cs typeface="Arial" pitchFamily="34" charset="0"/>
              </a:rPr>
              <a:t>#</a:t>
            </a:r>
            <a:r>
              <a:rPr lang="en-IN" sz="2000" dirty="0" err="1" smtClean="0">
                <a:latin typeface="Arial" pitchFamily="34" charset="0"/>
                <a:cs typeface="Arial" pitchFamily="34" charset="0"/>
              </a:rPr>
              <a:t>elif</a:t>
            </a:r>
            <a:r>
              <a:rPr lang="en-IN" sz="2000" dirty="0" smtClean="0">
                <a:latin typeface="Arial" pitchFamily="34" charset="0"/>
                <a:cs typeface="Arial" pitchFamily="34" charset="0"/>
              </a:rPr>
              <a:t> </a:t>
            </a:r>
            <a:r>
              <a:rPr lang="en-IN" sz="2000" i="1" dirty="0" smtClean="0">
                <a:latin typeface="Arial" pitchFamily="34" charset="0"/>
                <a:cs typeface="Arial" pitchFamily="34" charset="0"/>
              </a:rPr>
              <a:t>constant-expression newline</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a:t>
            </a:r>
            <a:r>
              <a:rPr lang="en-IN" sz="2000" dirty="0" err="1" smtClean="0">
                <a:latin typeface="Arial" pitchFamily="34" charset="0"/>
                <a:cs typeface="Arial" pitchFamily="34" charset="0"/>
              </a:rPr>
              <a:t>elif</a:t>
            </a:r>
            <a:r>
              <a:rPr lang="en-IN" sz="2000" dirty="0" smtClean="0">
                <a:latin typeface="Arial" pitchFamily="34" charset="0"/>
                <a:cs typeface="Arial" pitchFamily="34" charset="0"/>
              </a:rPr>
              <a:t> directive performs a task similar to the combined use of the else-if statements in C. This directive delimits alternative source lines to be compiled if the constant expression in the corresponding #if , #</a:t>
            </a:r>
            <a:r>
              <a:rPr lang="en-IN" sz="2000" dirty="0" err="1" smtClean="0">
                <a:latin typeface="Arial" pitchFamily="34" charset="0"/>
                <a:cs typeface="Arial" pitchFamily="34" charset="0"/>
              </a:rPr>
              <a:t>ifdef</a:t>
            </a:r>
            <a:r>
              <a:rPr lang="en-IN" sz="2000" dirty="0" smtClean="0">
                <a:latin typeface="Arial" pitchFamily="34" charset="0"/>
                <a:cs typeface="Arial" pitchFamily="34" charset="0"/>
              </a:rPr>
              <a:t> , #</a:t>
            </a:r>
            <a:r>
              <a:rPr lang="en-IN" sz="2000" dirty="0" err="1" smtClean="0">
                <a:latin typeface="Arial" pitchFamily="34" charset="0"/>
                <a:cs typeface="Arial" pitchFamily="34" charset="0"/>
              </a:rPr>
              <a:t>ifndef</a:t>
            </a:r>
            <a:r>
              <a:rPr lang="en-IN" sz="2000" dirty="0" smtClean="0">
                <a:latin typeface="Arial" pitchFamily="34" charset="0"/>
                <a:cs typeface="Arial" pitchFamily="34" charset="0"/>
              </a:rPr>
              <a:t> , or another #</a:t>
            </a:r>
            <a:r>
              <a:rPr lang="en-IN" sz="2000" dirty="0" err="1" smtClean="0">
                <a:latin typeface="Arial" pitchFamily="34" charset="0"/>
                <a:cs typeface="Arial" pitchFamily="34" charset="0"/>
              </a:rPr>
              <a:t>elif</a:t>
            </a:r>
            <a:r>
              <a:rPr lang="en-IN" sz="2000" dirty="0" smtClean="0">
                <a:latin typeface="Arial" pitchFamily="34" charset="0"/>
                <a:cs typeface="Arial" pitchFamily="34" charset="0"/>
              </a:rPr>
              <a:t> directive is false and if the additional constant expression presented in the #</a:t>
            </a:r>
            <a:r>
              <a:rPr lang="en-IN" sz="2000" dirty="0" err="1" smtClean="0">
                <a:latin typeface="Arial" pitchFamily="34" charset="0"/>
                <a:cs typeface="Arial" pitchFamily="34" charset="0"/>
              </a:rPr>
              <a:t>elif</a:t>
            </a:r>
            <a:r>
              <a:rPr lang="en-IN" sz="2000" dirty="0" smtClean="0">
                <a:latin typeface="Arial" pitchFamily="34" charset="0"/>
                <a:cs typeface="Arial" pitchFamily="34" charset="0"/>
              </a:rPr>
              <a:t> line is true. An #</a:t>
            </a:r>
            <a:r>
              <a:rPr lang="en-IN" sz="2000" dirty="0" err="1" smtClean="0">
                <a:latin typeface="Arial" pitchFamily="34" charset="0"/>
                <a:cs typeface="Arial" pitchFamily="34" charset="0"/>
              </a:rPr>
              <a:t>elif</a:t>
            </a:r>
            <a:r>
              <a:rPr lang="en-IN" sz="2000" dirty="0" smtClean="0">
                <a:latin typeface="Arial" pitchFamily="34" charset="0"/>
                <a:cs typeface="Arial" pitchFamily="34" charset="0"/>
              </a:rPr>
              <a:t> directive is optional.</a:t>
            </a:r>
          </a:p>
          <a:p>
            <a:endParaRPr lang="en-IN" sz="2000" b="1" dirty="0" smtClean="0">
              <a:latin typeface="Arial" pitchFamily="34" charset="0"/>
              <a:cs typeface="Arial" pitchFamily="34" charset="0"/>
            </a:endParaRPr>
          </a:p>
          <a:p>
            <a:r>
              <a:rPr lang="en-IN" sz="2000" b="1" dirty="0" smtClean="0">
                <a:latin typeface="Arial" pitchFamily="34" charset="0"/>
                <a:cs typeface="Arial" pitchFamily="34" charset="0"/>
              </a:rPr>
              <a:t>The #</a:t>
            </a:r>
            <a:r>
              <a:rPr lang="en-IN" sz="2000" b="1" dirty="0" err="1" smtClean="0">
                <a:latin typeface="Arial" pitchFamily="34" charset="0"/>
                <a:cs typeface="Arial" pitchFamily="34" charset="0"/>
              </a:rPr>
              <a:t>endif</a:t>
            </a:r>
            <a:r>
              <a:rPr lang="en-IN" sz="2000" b="1" dirty="0" smtClean="0">
                <a:latin typeface="Arial" pitchFamily="34" charset="0"/>
                <a:cs typeface="Arial" pitchFamily="34" charset="0"/>
              </a:rPr>
              <a:t> Directive</a:t>
            </a:r>
          </a:p>
          <a:p>
            <a:r>
              <a:rPr lang="en-IN" sz="2000" dirty="0" smtClean="0">
                <a:latin typeface="Arial" pitchFamily="34" charset="0"/>
                <a:cs typeface="Arial" pitchFamily="34" charset="0"/>
              </a:rPr>
              <a:t>The #</a:t>
            </a:r>
            <a:r>
              <a:rPr lang="en-IN" sz="2000" dirty="0" err="1" smtClean="0">
                <a:latin typeface="Arial" pitchFamily="34" charset="0"/>
                <a:cs typeface="Arial" pitchFamily="34" charset="0"/>
              </a:rPr>
              <a:t>endif</a:t>
            </a:r>
            <a:r>
              <a:rPr lang="en-IN" sz="2000" dirty="0" smtClean="0">
                <a:latin typeface="Arial" pitchFamily="34" charset="0"/>
                <a:cs typeface="Arial" pitchFamily="34" charset="0"/>
              </a:rPr>
              <a:t> directive has the following syntax:</a:t>
            </a:r>
          </a:p>
          <a:p>
            <a:r>
              <a:rPr lang="en-IN" sz="2000" dirty="0" smtClean="0">
                <a:latin typeface="Arial" pitchFamily="34" charset="0"/>
                <a:cs typeface="Arial" pitchFamily="34" charset="0"/>
              </a:rPr>
              <a:t>#</a:t>
            </a:r>
            <a:r>
              <a:rPr lang="en-IN" sz="2000" dirty="0" err="1" smtClean="0">
                <a:latin typeface="Arial" pitchFamily="34" charset="0"/>
                <a:cs typeface="Arial" pitchFamily="34" charset="0"/>
              </a:rPr>
              <a:t>endif</a:t>
            </a:r>
            <a:r>
              <a:rPr lang="en-IN" sz="2000" dirty="0" smtClean="0">
                <a:latin typeface="Arial" pitchFamily="34" charset="0"/>
                <a:cs typeface="Arial" pitchFamily="34" charset="0"/>
              </a:rPr>
              <a:t> </a:t>
            </a:r>
            <a:r>
              <a:rPr lang="en-IN" sz="2000" i="1" dirty="0" smtClean="0">
                <a:latin typeface="Arial" pitchFamily="34" charset="0"/>
                <a:cs typeface="Arial" pitchFamily="34" charset="0"/>
              </a:rPr>
              <a:t>newline</a:t>
            </a:r>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This directive ends the scope of the #if, #</a:t>
            </a:r>
            <a:r>
              <a:rPr lang="en-IN" sz="2000" dirty="0" err="1" smtClean="0">
                <a:latin typeface="Arial" pitchFamily="34" charset="0"/>
                <a:cs typeface="Arial" pitchFamily="34" charset="0"/>
              </a:rPr>
              <a:t>ifdef</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ifndef</a:t>
            </a:r>
            <a:r>
              <a:rPr lang="en-IN" sz="2000" dirty="0" smtClean="0">
                <a:latin typeface="Arial" pitchFamily="34" charset="0"/>
                <a:cs typeface="Arial" pitchFamily="34" charset="0"/>
              </a:rPr>
              <a:t>, #else or #</a:t>
            </a:r>
            <a:r>
              <a:rPr lang="en-IN" sz="2000" dirty="0" err="1" smtClean="0">
                <a:latin typeface="Arial" pitchFamily="34" charset="0"/>
                <a:cs typeface="Arial" pitchFamily="34" charset="0"/>
              </a:rPr>
              <a:t>elif</a:t>
            </a:r>
            <a:r>
              <a:rPr lang="en-IN" sz="2000" dirty="0" smtClean="0">
                <a:latin typeface="Arial" pitchFamily="34" charset="0"/>
                <a:cs typeface="Arial" pitchFamily="34" charset="0"/>
              </a:rPr>
              <a:t> directive</a:t>
            </a:r>
            <a:endParaRPr lang="en-IN" sz="2000"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9" end="9"/>
                                            </p:txEl>
                                          </p:spTgt>
                                        </p:tgtEl>
                                        <p:attrNameLst>
                                          <p:attrName>style.visibility</p:attrName>
                                        </p:attrNameLst>
                                      </p:cBhvr>
                                      <p:to>
                                        <p:strVal val="visible"/>
                                      </p:to>
                                    </p:set>
                                    <p:anim calcmode="lin" valueType="num">
                                      <p:cBhvr additive="base">
                                        <p:cTn id="49"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59</a:t>
            </a:fld>
            <a:endParaRPr lang="en-US" dirty="0"/>
          </a:p>
        </p:txBody>
      </p:sp>
      <p:sp>
        <p:nvSpPr>
          <p:cNvPr id="9" name="TextBox 8"/>
          <p:cNvSpPr txBox="1"/>
          <p:nvPr/>
        </p:nvSpPr>
        <p:spPr>
          <a:xfrm>
            <a:off x="533400" y="838200"/>
            <a:ext cx="8001000" cy="4401205"/>
          </a:xfrm>
          <a:prstGeom prst="rect">
            <a:avLst/>
          </a:prstGeom>
          <a:noFill/>
        </p:spPr>
        <p:txBody>
          <a:bodyPr wrap="square" rtlCol="0">
            <a:spAutoFit/>
          </a:bodyPr>
          <a:lstStyle/>
          <a:p>
            <a:r>
              <a:rPr lang="en-IN" sz="2000" b="1" dirty="0" smtClean="0">
                <a:latin typeface="Arial" pitchFamily="34" charset="0"/>
                <a:cs typeface="Arial" pitchFamily="34" charset="0"/>
              </a:rPr>
              <a:t>The defined Operator</a:t>
            </a:r>
          </a:p>
          <a:p>
            <a:r>
              <a:rPr lang="en-IN" sz="2000" u="sng" dirty="0" smtClean="0">
                <a:latin typeface="Arial" pitchFamily="34" charset="0"/>
                <a:cs typeface="Arial" pitchFamily="34" charset="0"/>
              </a:rPr>
              <a:t>Another way to verify that a macro is defined is to use the </a:t>
            </a:r>
            <a:r>
              <a:rPr lang="en-IN" sz="2000" b="1" u="sng" dirty="0" smtClean="0">
                <a:latin typeface="Arial" pitchFamily="34" charset="0"/>
                <a:cs typeface="Arial" pitchFamily="34" charset="0"/>
              </a:rPr>
              <a:t>defined</a:t>
            </a:r>
            <a:r>
              <a:rPr lang="en-IN" sz="2000" u="sng" dirty="0" smtClean="0">
                <a:latin typeface="Arial" pitchFamily="34" charset="0"/>
                <a:cs typeface="Arial" pitchFamily="34" charset="0"/>
              </a:rPr>
              <a:t> unary operator</a:t>
            </a:r>
            <a:r>
              <a:rPr lang="en-IN" sz="2000" dirty="0" smtClean="0">
                <a:latin typeface="Arial" pitchFamily="34" charset="0"/>
                <a:cs typeface="Arial" pitchFamily="34" charset="0"/>
              </a:rPr>
              <a:t>. The </a:t>
            </a:r>
            <a:r>
              <a:rPr lang="en-IN" sz="2000" b="1" dirty="0" smtClean="0">
                <a:latin typeface="Arial" pitchFamily="34" charset="0"/>
                <a:cs typeface="Arial" pitchFamily="34" charset="0"/>
              </a:rPr>
              <a:t>defined</a:t>
            </a:r>
            <a:r>
              <a:rPr lang="en-IN" sz="2000" dirty="0" smtClean="0">
                <a:latin typeface="Arial" pitchFamily="34" charset="0"/>
                <a:cs typeface="Arial" pitchFamily="34" charset="0"/>
              </a:rPr>
              <a:t> operator has one of the following forms:</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defined </a:t>
            </a:r>
            <a:r>
              <a:rPr lang="en-IN" sz="2000" i="1" dirty="0" smtClean="0">
                <a:latin typeface="Arial" pitchFamily="34" charset="0"/>
                <a:cs typeface="Arial" pitchFamily="34" charset="0"/>
              </a:rPr>
              <a:t>name</a:t>
            </a:r>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defined (</a:t>
            </a:r>
            <a:r>
              <a:rPr lang="en-IN" sz="2000" i="1" dirty="0" smtClean="0">
                <a:latin typeface="Arial" pitchFamily="34" charset="0"/>
                <a:cs typeface="Arial" pitchFamily="34" charset="0"/>
              </a:rPr>
              <a:t>name</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An expression of this form evaluates to 1 if </a:t>
            </a:r>
            <a:r>
              <a:rPr lang="en-IN" sz="2000" i="1" dirty="0" smtClean="0">
                <a:latin typeface="Arial" pitchFamily="34" charset="0"/>
                <a:cs typeface="Arial" pitchFamily="34" charset="0"/>
              </a:rPr>
              <a:t>name</a:t>
            </a:r>
            <a:r>
              <a:rPr lang="en-IN" sz="2000" dirty="0" smtClean="0">
                <a:latin typeface="Arial" pitchFamily="34" charset="0"/>
                <a:cs typeface="Arial" pitchFamily="34" charset="0"/>
              </a:rPr>
              <a:t> is defined and to 0 if it is not.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a:t>
            </a:r>
            <a:r>
              <a:rPr lang="en-IN" sz="2000" b="1" dirty="0" smtClean="0">
                <a:latin typeface="Arial" pitchFamily="34" charset="0"/>
                <a:cs typeface="Arial" pitchFamily="34" charset="0"/>
              </a:rPr>
              <a:t>defined</a:t>
            </a:r>
            <a:r>
              <a:rPr lang="en-IN" sz="2000" dirty="0" smtClean="0">
                <a:latin typeface="Arial" pitchFamily="34" charset="0"/>
                <a:cs typeface="Arial" pitchFamily="34" charset="0"/>
              </a:rPr>
              <a:t> operator is especially useful for checking many macros with just a single use of the #if directive. In this way, you can check for macro definitions in one concise line without having to use many #</a:t>
            </a:r>
            <a:r>
              <a:rPr lang="en-IN" sz="2000" dirty="0" err="1" smtClean="0">
                <a:latin typeface="Arial" pitchFamily="34" charset="0"/>
                <a:cs typeface="Arial" pitchFamily="34" charset="0"/>
              </a:rPr>
              <a:t>ifdef</a:t>
            </a:r>
            <a:r>
              <a:rPr lang="en-IN" sz="2000" dirty="0" smtClean="0">
                <a:latin typeface="Arial" pitchFamily="34" charset="0"/>
                <a:cs typeface="Arial" pitchFamily="34" charset="0"/>
              </a:rPr>
              <a:t> or #</a:t>
            </a:r>
            <a:r>
              <a:rPr lang="en-IN" sz="2000" dirty="0" err="1" smtClean="0">
                <a:latin typeface="Arial" pitchFamily="34" charset="0"/>
                <a:cs typeface="Arial" pitchFamily="34" charset="0"/>
              </a:rPr>
              <a:t>ifndef</a:t>
            </a:r>
            <a:r>
              <a:rPr lang="en-IN" sz="2000" dirty="0" smtClean="0">
                <a:latin typeface="Arial" pitchFamily="34" charset="0"/>
                <a:cs typeface="Arial" pitchFamily="34" charset="0"/>
              </a:rPr>
              <a:t> directives.</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 calcmode="lin" valueType="num">
                                      <p:cBhvr additive="base">
                                        <p:cTn id="3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16758"/>
          </a:xfrm>
          <a:prstGeom prst="rect">
            <a:avLst/>
          </a:prstGeom>
          <a:noFill/>
        </p:spPr>
        <p:txBody>
          <a:bodyPr wrap="square" rtlCol="0">
            <a:spAutoFit/>
          </a:bodyPr>
          <a:lstStyle/>
          <a:p>
            <a:r>
              <a:rPr lang="en-US" sz="2000" b="1" u="sng" dirty="0" err="1" smtClean="0">
                <a:latin typeface="Arial" pitchFamily="34" charset="0"/>
                <a:cs typeface="Arial" pitchFamily="34" charset="0"/>
              </a:rPr>
              <a:t>Similarites</a:t>
            </a:r>
            <a:r>
              <a:rPr lang="en-US" sz="2000" b="1" u="sng" dirty="0" smtClean="0">
                <a:latin typeface="Arial" pitchFamily="34" charset="0"/>
                <a:cs typeface="Arial" pitchFamily="34" charset="0"/>
              </a:rPr>
              <a:t> between structures and unions</a:t>
            </a:r>
          </a:p>
          <a:p>
            <a:pPr marL="457200" indent="-457200" fontAlgn="base">
              <a:buFont typeface="+mj-lt"/>
              <a:buAutoNum type="arabicPeriod"/>
            </a:pPr>
            <a:r>
              <a:rPr lang="en-US" sz="2000" dirty="0" smtClean="0">
                <a:latin typeface="Arial" pitchFamily="34" charset="0"/>
                <a:cs typeface="Arial" pitchFamily="34" charset="0"/>
              </a:rPr>
              <a:t>Both are user-defined data types used to store data of different types as a single unit.</a:t>
            </a:r>
          </a:p>
          <a:p>
            <a:pPr marL="457200" indent="-457200" fontAlgn="base">
              <a:buFont typeface="+mj-lt"/>
              <a:buAutoNum type="arabicPeriod"/>
            </a:pPr>
            <a:r>
              <a:rPr lang="en-US" sz="2000" dirty="0" smtClean="0">
                <a:latin typeface="Arial" pitchFamily="34" charset="0"/>
                <a:cs typeface="Arial" pitchFamily="34" charset="0"/>
              </a:rPr>
              <a:t>Their members can be objects of any type, including other structures and unions or arrays. A member can also consist of a bit field.</a:t>
            </a:r>
          </a:p>
          <a:p>
            <a:pPr marL="457200" indent="-457200" fontAlgn="base">
              <a:buFont typeface="+mj-lt"/>
              <a:buAutoNum type="arabicPeriod"/>
            </a:pPr>
            <a:r>
              <a:rPr lang="en-US" sz="2000" dirty="0" smtClean="0">
                <a:latin typeface="Arial" pitchFamily="34" charset="0"/>
                <a:cs typeface="Arial" pitchFamily="34" charset="0"/>
              </a:rPr>
              <a:t>Both structures and unions support only assignment = and </a:t>
            </a:r>
            <a:r>
              <a:rPr lang="en-US" sz="2000" dirty="0" err="1" smtClean="0">
                <a:latin typeface="Arial" pitchFamily="34" charset="0"/>
                <a:cs typeface="Arial" pitchFamily="34" charset="0"/>
              </a:rPr>
              <a:t>sizeof</a:t>
            </a:r>
            <a:r>
              <a:rPr lang="en-US" sz="2000" dirty="0" smtClean="0">
                <a:latin typeface="Arial" pitchFamily="34" charset="0"/>
                <a:cs typeface="Arial" pitchFamily="34" charset="0"/>
              </a:rPr>
              <a:t> operators. The two structures or unions in the assignment must have the same members and member types.</a:t>
            </a:r>
          </a:p>
          <a:p>
            <a:pPr marL="457200" indent="-457200" fontAlgn="base">
              <a:buFont typeface="+mj-lt"/>
              <a:buAutoNum type="arabicPeriod"/>
            </a:pPr>
            <a:r>
              <a:rPr lang="en-US" sz="2000" dirty="0" smtClean="0">
                <a:latin typeface="Arial" pitchFamily="34" charset="0"/>
                <a:cs typeface="Arial" pitchFamily="34" charset="0"/>
              </a:rPr>
              <a:t>A structure or a union can be passed by value to functions and returned by value by functions. The argument must have the same type as the function parameter. A structure or union is passed by value just like a scalar variable as a corresponding parameter.</a:t>
            </a:r>
          </a:p>
          <a:p>
            <a:pPr marL="457200" indent="-457200" fontAlgn="base">
              <a:buFont typeface="+mj-lt"/>
              <a:buAutoNum type="arabicPeriod"/>
            </a:pPr>
            <a:r>
              <a:rPr lang="en-US" sz="2000" b="1" dirty="0" smtClean="0">
                <a:latin typeface="Arial" pitchFamily="34" charset="0"/>
                <a:cs typeface="Arial" pitchFamily="34" charset="0"/>
              </a:rPr>
              <a:t>‘.’</a:t>
            </a:r>
            <a:r>
              <a:rPr lang="en-US" sz="2000" dirty="0" smtClean="0">
                <a:latin typeface="Arial" pitchFamily="34" charset="0"/>
                <a:cs typeface="Arial" pitchFamily="34" charset="0"/>
              </a:rPr>
              <a:t> operator is used for accessing members.</a:t>
            </a:r>
          </a:p>
          <a:p>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60</a:t>
            </a:fld>
            <a:endParaRPr lang="en-US" dirty="0"/>
          </a:p>
        </p:txBody>
      </p:sp>
      <p:sp>
        <p:nvSpPr>
          <p:cNvPr id="9" name="TextBox 8"/>
          <p:cNvSpPr txBox="1"/>
          <p:nvPr/>
        </p:nvSpPr>
        <p:spPr>
          <a:xfrm>
            <a:off x="533400" y="764704"/>
            <a:ext cx="8001000" cy="4093428"/>
          </a:xfrm>
          <a:prstGeom prst="rect">
            <a:avLst/>
          </a:prstGeom>
          <a:noFill/>
        </p:spPr>
        <p:txBody>
          <a:bodyPr wrap="square" rtlCol="0">
            <a:spAutoFit/>
          </a:bodyPr>
          <a:lstStyle/>
          <a:p>
            <a:r>
              <a:rPr lang="en-IN" sz="2400" dirty="0" smtClean="0">
                <a:latin typeface="Arial" pitchFamily="34" charset="0"/>
                <a:cs typeface="Arial" pitchFamily="34" charset="0"/>
              </a:rPr>
              <a:t>For example, consider the following macro checks:</a:t>
            </a:r>
          </a:p>
          <a:p>
            <a:r>
              <a:rPr lang="en-IN" sz="2400" dirty="0" smtClean="0">
                <a:latin typeface="Arial" pitchFamily="34" charset="0"/>
                <a:cs typeface="Arial" pitchFamily="34" charset="0"/>
              </a:rPr>
              <a:t>#</a:t>
            </a:r>
            <a:r>
              <a:rPr lang="en-IN" sz="2400" dirty="0" err="1" smtClean="0">
                <a:latin typeface="Arial" pitchFamily="34" charset="0"/>
                <a:cs typeface="Arial" pitchFamily="34" charset="0"/>
              </a:rPr>
              <a:t>ifdef</a:t>
            </a:r>
            <a:r>
              <a:rPr lang="en-IN" sz="2400" dirty="0" smtClean="0">
                <a:latin typeface="Arial" pitchFamily="34" charset="0"/>
                <a:cs typeface="Arial" pitchFamily="34" charset="0"/>
              </a:rPr>
              <a:t> macro1 </a:t>
            </a:r>
          </a:p>
          <a:p>
            <a:r>
              <a:rPr lang="en-IN" sz="2400" dirty="0" smtClean="0">
                <a:latin typeface="Arial" pitchFamily="34" charset="0"/>
                <a:cs typeface="Arial" pitchFamily="34" charset="0"/>
              </a:rPr>
              <a:t>	</a:t>
            </a:r>
            <a:r>
              <a:rPr lang="en-IN" sz="2400" dirty="0" err="1" smtClean="0">
                <a:latin typeface="Arial" pitchFamily="34" charset="0"/>
                <a:cs typeface="Arial" pitchFamily="34" charset="0"/>
              </a:rPr>
              <a:t>printf</a:t>
            </a:r>
            <a:r>
              <a:rPr lang="en-IN" sz="2400" dirty="0" smtClean="0">
                <a:latin typeface="Arial" pitchFamily="34" charset="0"/>
                <a:cs typeface="Arial" pitchFamily="34" charset="0"/>
              </a:rPr>
              <a:t>( "Hello!\n" ); </a:t>
            </a:r>
          </a:p>
          <a:p>
            <a:r>
              <a:rPr lang="en-IN" sz="2400" dirty="0" smtClean="0">
                <a:latin typeface="Arial" pitchFamily="34" charset="0"/>
                <a:cs typeface="Arial" pitchFamily="34" charset="0"/>
              </a:rPr>
              <a:t>#</a:t>
            </a:r>
            <a:r>
              <a:rPr lang="en-IN" sz="2400" dirty="0" err="1" smtClean="0">
                <a:latin typeface="Arial" pitchFamily="34" charset="0"/>
                <a:cs typeface="Arial" pitchFamily="34" charset="0"/>
              </a:rPr>
              <a:t>endif</a:t>
            </a:r>
            <a:r>
              <a:rPr lang="en-IN" sz="2400" dirty="0" smtClean="0">
                <a:latin typeface="Arial" pitchFamily="34" charset="0"/>
                <a:cs typeface="Arial" pitchFamily="34" charset="0"/>
              </a:rPr>
              <a:t> </a:t>
            </a:r>
          </a:p>
          <a:p>
            <a:r>
              <a:rPr lang="en-IN" sz="2400" dirty="0" smtClean="0">
                <a:latin typeface="Arial" pitchFamily="34" charset="0"/>
                <a:cs typeface="Arial" pitchFamily="34" charset="0"/>
              </a:rPr>
              <a:t>#</a:t>
            </a:r>
            <a:r>
              <a:rPr lang="en-IN" sz="2400" dirty="0" err="1" smtClean="0">
                <a:latin typeface="Arial" pitchFamily="34" charset="0"/>
                <a:cs typeface="Arial" pitchFamily="34" charset="0"/>
              </a:rPr>
              <a:t>ifndef</a:t>
            </a:r>
            <a:r>
              <a:rPr lang="en-IN" sz="2400" dirty="0" smtClean="0">
                <a:latin typeface="Arial" pitchFamily="34" charset="0"/>
                <a:cs typeface="Arial" pitchFamily="34" charset="0"/>
              </a:rPr>
              <a:t> macro2 </a:t>
            </a:r>
          </a:p>
          <a:p>
            <a:r>
              <a:rPr lang="en-IN" sz="2400" dirty="0" smtClean="0">
                <a:latin typeface="Arial" pitchFamily="34" charset="0"/>
                <a:cs typeface="Arial" pitchFamily="34" charset="0"/>
              </a:rPr>
              <a:t>	</a:t>
            </a:r>
            <a:r>
              <a:rPr lang="en-IN" sz="2400" dirty="0" err="1" smtClean="0">
                <a:latin typeface="Arial" pitchFamily="34" charset="0"/>
                <a:cs typeface="Arial" pitchFamily="34" charset="0"/>
              </a:rPr>
              <a:t>printf</a:t>
            </a:r>
            <a:r>
              <a:rPr lang="en-IN" sz="2400" dirty="0" smtClean="0">
                <a:latin typeface="Arial" pitchFamily="34" charset="0"/>
                <a:cs typeface="Arial" pitchFamily="34" charset="0"/>
              </a:rPr>
              <a:t>( "Hello!\n" ); </a:t>
            </a:r>
          </a:p>
          <a:p>
            <a:r>
              <a:rPr lang="en-IN" sz="2400" dirty="0" smtClean="0">
                <a:latin typeface="Arial" pitchFamily="34" charset="0"/>
                <a:cs typeface="Arial" pitchFamily="34" charset="0"/>
              </a:rPr>
              <a:t>#</a:t>
            </a:r>
            <a:r>
              <a:rPr lang="en-IN" sz="2400" dirty="0" err="1" smtClean="0">
                <a:latin typeface="Arial" pitchFamily="34" charset="0"/>
                <a:cs typeface="Arial" pitchFamily="34" charset="0"/>
              </a:rPr>
              <a:t>endif</a:t>
            </a:r>
            <a:r>
              <a:rPr lang="en-IN" sz="2400" dirty="0" smtClean="0">
                <a:latin typeface="Arial" pitchFamily="34" charset="0"/>
                <a:cs typeface="Arial" pitchFamily="34" charset="0"/>
              </a:rPr>
              <a:t> </a:t>
            </a:r>
          </a:p>
          <a:p>
            <a:r>
              <a:rPr lang="en-IN" sz="2400" dirty="0" smtClean="0">
                <a:latin typeface="Arial" pitchFamily="34" charset="0"/>
                <a:cs typeface="Arial" pitchFamily="34" charset="0"/>
              </a:rPr>
              <a:t>#</a:t>
            </a:r>
            <a:r>
              <a:rPr lang="en-IN" sz="2400" dirty="0" err="1" smtClean="0">
                <a:latin typeface="Arial" pitchFamily="34" charset="0"/>
                <a:cs typeface="Arial" pitchFamily="34" charset="0"/>
              </a:rPr>
              <a:t>ifdef</a:t>
            </a:r>
            <a:r>
              <a:rPr lang="en-IN" sz="2400" dirty="0" smtClean="0">
                <a:latin typeface="Arial" pitchFamily="34" charset="0"/>
                <a:cs typeface="Arial" pitchFamily="34" charset="0"/>
              </a:rPr>
              <a:t> macro3 </a:t>
            </a:r>
          </a:p>
          <a:p>
            <a:r>
              <a:rPr lang="en-IN" sz="2400" dirty="0" smtClean="0">
                <a:latin typeface="Arial" pitchFamily="34" charset="0"/>
                <a:cs typeface="Arial" pitchFamily="34" charset="0"/>
              </a:rPr>
              <a:t>	</a:t>
            </a:r>
            <a:r>
              <a:rPr lang="en-IN" sz="2400" dirty="0" err="1" smtClean="0">
                <a:latin typeface="Arial" pitchFamily="34" charset="0"/>
                <a:cs typeface="Arial" pitchFamily="34" charset="0"/>
              </a:rPr>
              <a:t>printf</a:t>
            </a:r>
            <a:r>
              <a:rPr lang="en-IN" sz="2400" dirty="0" smtClean="0">
                <a:latin typeface="Arial" pitchFamily="34" charset="0"/>
                <a:cs typeface="Arial" pitchFamily="34" charset="0"/>
              </a:rPr>
              <a:t>( "Hello!\n" ); </a:t>
            </a:r>
          </a:p>
          <a:p>
            <a:r>
              <a:rPr lang="en-IN" sz="2400" dirty="0" smtClean="0">
                <a:latin typeface="Arial" pitchFamily="34" charset="0"/>
                <a:cs typeface="Arial" pitchFamily="34" charset="0"/>
              </a:rPr>
              <a:t>#</a:t>
            </a:r>
            <a:r>
              <a:rPr lang="en-IN" sz="2400" dirty="0" err="1" smtClean="0">
                <a:latin typeface="Arial" pitchFamily="34" charset="0"/>
                <a:cs typeface="Arial" pitchFamily="34" charset="0"/>
              </a:rPr>
              <a:t>endif</a:t>
            </a:r>
            <a:r>
              <a:rPr lang="en-IN" sz="2400" dirty="0" smtClean="0">
                <a:latin typeface="Arial" pitchFamily="34" charset="0"/>
                <a:cs typeface="Arial" pitchFamily="34" charset="0"/>
              </a:rPr>
              <a:t> </a:t>
            </a:r>
          </a:p>
          <a:p>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61</a:t>
            </a:fld>
            <a:endParaRPr lang="en-US" dirty="0"/>
          </a:p>
        </p:txBody>
      </p:sp>
      <p:sp>
        <p:nvSpPr>
          <p:cNvPr id="9" name="TextBox 8"/>
          <p:cNvSpPr txBox="1"/>
          <p:nvPr/>
        </p:nvSpPr>
        <p:spPr>
          <a:xfrm>
            <a:off x="533400" y="764704"/>
            <a:ext cx="8001000" cy="4524315"/>
          </a:xfrm>
          <a:prstGeom prst="rect">
            <a:avLst/>
          </a:prstGeom>
          <a:noFill/>
        </p:spPr>
        <p:txBody>
          <a:bodyPr wrap="square" rtlCol="0">
            <a:spAutoFit/>
          </a:bodyPr>
          <a:lstStyle/>
          <a:p>
            <a:r>
              <a:rPr lang="en-IN" sz="2400" dirty="0" smtClean="0">
                <a:latin typeface="Arial" pitchFamily="34" charset="0"/>
                <a:cs typeface="Arial" pitchFamily="34" charset="0"/>
              </a:rPr>
              <a:t>Another use of the </a:t>
            </a:r>
            <a:r>
              <a:rPr lang="en-IN" sz="2400" b="1" dirty="0" smtClean="0">
                <a:latin typeface="Arial" pitchFamily="34" charset="0"/>
                <a:cs typeface="Arial" pitchFamily="34" charset="0"/>
              </a:rPr>
              <a:t>defined</a:t>
            </a:r>
            <a:r>
              <a:rPr lang="en-IN" sz="2400" dirty="0" smtClean="0">
                <a:latin typeface="Arial" pitchFamily="34" charset="0"/>
                <a:cs typeface="Arial" pitchFamily="34" charset="0"/>
              </a:rPr>
              <a:t> operator is in a single #if directive to perform similar macro checks:</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#if defined (macro1) || !defined (macro2) || defined (macro3) </a:t>
            </a:r>
          </a:p>
          <a:p>
            <a:r>
              <a:rPr lang="en-IN" sz="2400" dirty="0" smtClean="0">
                <a:latin typeface="Arial" pitchFamily="34" charset="0"/>
                <a:cs typeface="Arial" pitchFamily="34" charset="0"/>
              </a:rPr>
              <a:t>	</a:t>
            </a:r>
            <a:r>
              <a:rPr lang="en-IN" sz="2400" dirty="0" err="1" smtClean="0">
                <a:latin typeface="Arial" pitchFamily="34" charset="0"/>
                <a:cs typeface="Arial" pitchFamily="34" charset="0"/>
              </a:rPr>
              <a:t>printf</a:t>
            </a:r>
            <a:r>
              <a:rPr lang="en-IN" sz="2400" dirty="0" smtClean="0">
                <a:latin typeface="Arial" pitchFamily="34" charset="0"/>
                <a:cs typeface="Arial" pitchFamily="34" charset="0"/>
              </a:rPr>
              <a:t>( "Hello!\n" ); </a:t>
            </a:r>
          </a:p>
          <a:p>
            <a:r>
              <a:rPr lang="en-IN" sz="2400" dirty="0" smtClean="0">
                <a:latin typeface="Arial" pitchFamily="34" charset="0"/>
                <a:cs typeface="Arial" pitchFamily="34" charset="0"/>
              </a:rPr>
              <a:t>#</a:t>
            </a:r>
            <a:r>
              <a:rPr lang="en-IN" sz="2400" dirty="0" err="1" smtClean="0">
                <a:latin typeface="Arial" pitchFamily="34" charset="0"/>
                <a:cs typeface="Arial" pitchFamily="34" charset="0"/>
              </a:rPr>
              <a:t>endif</a:t>
            </a:r>
            <a:r>
              <a:rPr lang="en-IN" sz="2400" dirty="0" smtClean="0">
                <a:latin typeface="Arial" pitchFamily="34" charset="0"/>
                <a:cs typeface="Arial" pitchFamily="34" charset="0"/>
              </a:rPr>
              <a:t> </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Note that </a:t>
            </a:r>
            <a:r>
              <a:rPr lang="en-IN" sz="2400" b="1" dirty="0" smtClean="0">
                <a:latin typeface="Arial" pitchFamily="34" charset="0"/>
                <a:cs typeface="Arial" pitchFamily="34" charset="0"/>
              </a:rPr>
              <a:t>defined</a:t>
            </a:r>
            <a:r>
              <a:rPr lang="en-IN" sz="2400" dirty="0" smtClean="0">
                <a:latin typeface="Arial" pitchFamily="34" charset="0"/>
                <a:cs typeface="Arial" pitchFamily="34" charset="0"/>
              </a:rPr>
              <a:t> operators can be combined in any logical expression using the C logical operators. </a:t>
            </a:r>
            <a:r>
              <a:rPr lang="en-IN" sz="2400" u="sng" dirty="0" smtClean="0">
                <a:latin typeface="Arial" pitchFamily="34" charset="0"/>
                <a:cs typeface="Arial" pitchFamily="34" charset="0"/>
              </a:rPr>
              <a:t>However, defined can only be used in the evaluated expression of an #if or #</a:t>
            </a:r>
            <a:r>
              <a:rPr lang="en-IN" sz="2400" u="sng" dirty="0" err="1" smtClean="0">
                <a:latin typeface="Arial" pitchFamily="34" charset="0"/>
                <a:cs typeface="Arial" pitchFamily="34" charset="0"/>
              </a:rPr>
              <a:t>elif</a:t>
            </a:r>
            <a:r>
              <a:rPr lang="en-IN" sz="2400" u="sng" dirty="0" smtClean="0">
                <a:latin typeface="Arial" pitchFamily="34" charset="0"/>
                <a:cs typeface="Arial" pitchFamily="34" charset="0"/>
              </a:rPr>
              <a:t> </a:t>
            </a:r>
            <a:r>
              <a:rPr lang="en-IN" sz="2400" u="sng" dirty="0" err="1" smtClean="0">
                <a:latin typeface="Arial" pitchFamily="34" charset="0"/>
                <a:cs typeface="Arial" pitchFamily="34" charset="0"/>
              </a:rPr>
              <a:t>preprocessor</a:t>
            </a:r>
            <a:r>
              <a:rPr lang="en-IN" sz="2400" u="sng" dirty="0" smtClean="0">
                <a:latin typeface="Arial" pitchFamily="34" charset="0"/>
                <a:cs typeface="Arial" pitchFamily="34" charset="0"/>
              </a:rPr>
              <a:t> directive</a:t>
            </a:r>
            <a:r>
              <a:rPr lang="en-IN" sz="2400" dirty="0" smtClean="0">
                <a:latin typeface="Arial" pitchFamily="34" charset="0"/>
                <a:cs typeface="Arial" pitchFamily="34" charset="0"/>
              </a:rPr>
              <a:t>.</a:t>
            </a:r>
            <a:endParaRPr lang="en-IN" sz="2400"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62</a:t>
            </a:fld>
            <a:endParaRPr lang="en-US" dirty="0"/>
          </a:p>
        </p:txBody>
      </p:sp>
      <p:sp>
        <p:nvSpPr>
          <p:cNvPr id="9" name="TextBox 8"/>
          <p:cNvSpPr txBox="1"/>
          <p:nvPr/>
        </p:nvSpPr>
        <p:spPr>
          <a:xfrm>
            <a:off x="533400" y="764704"/>
            <a:ext cx="8001000" cy="4708981"/>
          </a:xfrm>
          <a:prstGeom prst="rect">
            <a:avLst/>
          </a:prstGeom>
          <a:noFill/>
        </p:spPr>
        <p:txBody>
          <a:bodyPr wrap="square" rtlCol="0">
            <a:spAutoFit/>
          </a:bodyPr>
          <a:lstStyle/>
          <a:p>
            <a:r>
              <a:rPr lang="en-IN" sz="2000" b="1" dirty="0" smtClean="0">
                <a:latin typeface="Arial" pitchFamily="34" charset="0"/>
                <a:cs typeface="Arial" pitchFamily="34" charset="0"/>
              </a:rPr>
              <a:t>What would be output of following program?</a:t>
            </a:r>
            <a:endParaRPr lang="en-IN" sz="2000" dirty="0" smtClean="0">
              <a:latin typeface="Arial" pitchFamily="34" charset="0"/>
              <a:cs typeface="Arial" pitchFamily="34" charset="0"/>
            </a:endParaRPr>
          </a:p>
          <a:p>
            <a:pPr fontAlgn="base"/>
            <a:r>
              <a:rPr lang="en-IN" sz="2000" dirty="0" smtClean="0">
                <a:latin typeface="Arial" pitchFamily="34" charset="0"/>
                <a:cs typeface="Arial" pitchFamily="34" charset="0"/>
              </a:rPr>
              <a:t>#include &lt;</a:t>
            </a:r>
            <a:r>
              <a:rPr lang="en-IN" sz="2000" dirty="0" err="1" smtClean="0">
                <a:latin typeface="Arial" pitchFamily="34" charset="0"/>
                <a:cs typeface="Arial" pitchFamily="34" charset="0"/>
              </a:rPr>
              <a:t>stdio.h</a:t>
            </a:r>
            <a:r>
              <a:rPr lang="en-IN" sz="2000" dirty="0" smtClean="0">
                <a:latin typeface="Arial" pitchFamily="34" charset="0"/>
                <a:cs typeface="Arial" pitchFamily="34" charset="0"/>
              </a:rPr>
              <a:t>&gt;</a:t>
            </a:r>
          </a:p>
          <a:p>
            <a:pPr fontAlgn="base"/>
            <a:r>
              <a:rPr lang="en-IN" sz="2000" dirty="0" smtClean="0">
                <a:latin typeface="Arial" pitchFamily="34" charset="0"/>
                <a:cs typeface="Arial" pitchFamily="34" charset="0"/>
              </a:rPr>
              <a:t>#define A 10</a:t>
            </a:r>
          </a:p>
          <a:p>
            <a:pPr fontAlgn="base"/>
            <a:r>
              <a:rPr lang="en-IN" sz="2000" dirty="0" smtClean="0">
                <a:latin typeface="Arial" pitchFamily="34" charset="0"/>
                <a:cs typeface="Arial" pitchFamily="34" charset="0"/>
              </a:rPr>
              <a:t>#define B 40</a:t>
            </a:r>
          </a:p>
          <a:p>
            <a:pPr fontAlgn="base"/>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main(void)</a:t>
            </a:r>
          </a:p>
          <a:p>
            <a:pPr fontAlgn="base"/>
            <a:r>
              <a:rPr lang="en-IN" sz="2000" dirty="0" smtClean="0">
                <a:latin typeface="Arial" pitchFamily="34" charset="0"/>
                <a:cs typeface="Arial" pitchFamily="34" charset="0"/>
              </a:rPr>
              <a:t>{</a:t>
            </a:r>
          </a:p>
          <a:p>
            <a:pPr fontAlgn="base"/>
            <a:r>
              <a:rPr lang="en-IN" sz="2000" dirty="0" smtClean="0">
                <a:latin typeface="Arial" pitchFamily="34" charset="0"/>
                <a:cs typeface="Arial" pitchFamily="34" charset="0"/>
              </a:rPr>
              <a:t>#if A==B</a:t>
            </a:r>
          </a:p>
          <a:p>
            <a:pPr fontAlgn="base"/>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("Hello");</a:t>
            </a:r>
          </a:p>
          <a:p>
            <a:pPr fontAlgn="base"/>
            <a:r>
              <a:rPr lang="en-IN" sz="2000" dirty="0" smtClean="0">
                <a:latin typeface="Arial" pitchFamily="34" charset="0"/>
                <a:cs typeface="Arial" pitchFamily="34" charset="0"/>
              </a:rPr>
              <a:t>#</a:t>
            </a:r>
            <a:r>
              <a:rPr lang="en-IN" sz="2000" dirty="0" err="1" smtClean="0">
                <a:latin typeface="Arial" pitchFamily="34" charset="0"/>
                <a:cs typeface="Arial" pitchFamily="34" charset="0"/>
              </a:rPr>
              <a:t>elif</a:t>
            </a:r>
            <a:r>
              <a:rPr lang="en-IN" sz="2000" dirty="0" smtClean="0">
                <a:latin typeface="Arial" pitchFamily="34" charset="0"/>
                <a:cs typeface="Arial" pitchFamily="34" charset="0"/>
              </a:rPr>
              <a:t> A&gt;B</a:t>
            </a:r>
          </a:p>
          <a:p>
            <a:pPr fontAlgn="base"/>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("World");</a:t>
            </a:r>
          </a:p>
          <a:p>
            <a:pPr fontAlgn="base"/>
            <a:r>
              <a:rPr lang="en-IN" sz="2000" dirty="0" smtClean="0">
                <a:latin typeface="Arial" pitchFamily="34" charset="0"/>
                <a:cs typeface="Arial" pitchFamily="34" charset="0"/>
              </a:rPr>
              <a:t>#else</a:t>
            </a:r>
          </a:p>
          <a:p>
            <a:pPr fontAlgn="base"/>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a:t>
            </a:r>
            <a:r>
              <a:rPr lang="en-IN" sz="2000" dirty="0" err="1" smtClean="0">
                <a:latin typeface="Arial" pitchFamily="34" charset="0"/>
                <a:cs typeface="Arial" pitchFamily="34" charset="0"/>
              </a:rPr>
              <a:t>CodingFox</a:t>
            </a:r>
            <a:r>
              <a:rPr lang="en-IN" sz="2000" dirty="0" smtClean="0">
                <a:latin typeface="Arial" pitchFamily="34" charset="0"/>
                <a:cs typeface="Arial" pitchFamily="34" charset="0"/>
              </a:rPr>
              <a:t>");</a:t>
            </a:r>
          </a:p>
          <a:p>
            <a:pPr fontAlgn="base"/>
            <a:r>
              <a:rPr lang="en-IN" sz="2000" dirty="0" smtClean="0">
                <a:latin typeface="Arial" pitchFamily="34" charset="0"/>
                <a:cs typeface="Arial" pitchFamily="34" charset="0"/>
              </a:rPr>
              <a:t>#</a:t>
            </a:r>
            <a:r>
              <a:rPr lang="en-IN" sz="2000" dirty="0" err="1" smtClean="0">
                <a:latin typeface="Arial" pitchFamily="34" charset="0"/>
                <a:cs typeface="Arial" pitchFamily="34" charset="0"/>
              </a:rPr>
              <a:t>endif</a:t>
            </a:r>
            <a:endParaRPr lang="en-IN" sz="2000" dirty="0" smtClean="0">
              <a:latin typeface="Arial" pitchFamily="34" charset="0"/>
              <a:cs typeface="Arial" pitchFamily="34" charset="0"/>
            </a:endParaRPr>
          </a:p>
          <a:p>
            <a:pPr fontAlgn="base"/>
            <a:r>
              <a:rPr lang="en-IN" sz="2000" dirty="0" smtClean="0">
                <a:latin typeface="Arial" pitchFamily="34" charset="0"/>
                <a:cs typeface="Arial" pitchFamily="34" charset="0"/>
              </a:rPr>
              <a:t>    return 0;</a:t>
            </a:r>
          </a:p>
          <a:p>
            <a:pPr fontAlgn="base"/>
            <a:r>
              <a:rPr lang="en-IN" sz="2000" dirty="0" smtClean="0">
                <a:latin typeface="Arial" pitchFamily="34" charset="0"/>
                <a:cs typeface="Arial" pitchFamily="34" charset="0"/>
              </a:rPr>
              <a:t>}</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0" end="10"/>
                                            </p:txEl>
                                          </p:spTgt>
                                        </p:tgtEl>
                                        <p:attrNameLst>
                                          <p:attrName>style.visibility</p:attrName>
                                        </p:attrNameLst>
                                      </p:cBhvr>
                                      <p:to>
                                        <p:strVal val="visible"/>
                                      </p:to>
                                    </p:set>
                                    <p:anim calcmode="lin" valueType="num">
                                      <p:cBhvr additive="base">
                                        <p:cTn id="6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1" end="11"/>
                                            </p:txEl>
                                          </p:spTgt>
                                        </p:tgtEl>
                                        <p:attrNameLst>
                                          <p:attrName>style.visibility</p:attrName>
                                        </p:attrNameLst>
                                      </p:cBhvr>
                                      <p:to>
                                        <p:strVal val="visible"/>
                                      </p:to>
                                    </p:set>
                                    <p:anim calcmode="lin" valueType="num">
                                      <p:cBhvr additive="base">
                                        <p:cTn id="7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9">
                                            <p:txEl>
                                              <p:pRg st="12" end="12"/>
                                            </p:txEl>
                                          </p:spTgt>
                                        </p:tgtEl>
                                        <p:attrNameLst>
                                          <p:attrName>style.visibility</p:attrName>
                                        </p:attrNameLst>
                                      </p:cBhvr>
                                      <p:to>
                                        <p:strVal val="visible"/>
                                      </p:to>
                                    </p:set>
                                    <p:anim calcmode="lin" valueType="num">
                                      <p:cBhvr additive="base">
                                        <p:cTn id="79"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9">
                                            <p:txEl>
                                              <p:pRg st="13" end="13"/>
                                            </p:txEl>
                                          </p:spTgt>
                                        </p:tgtEl>
                                        <p:attrNameLst>
                                          <p:attrName>style.visibility</p:attrName>
                                        </p:attrNameLst>
                                      </p:cBhvr>
                                      <p:to>
                                        <p:strVal val="visible"/>
                                      </p:to>
                                    </p:set>
                                    <p:anim calcmode="lin" valueType="num">
                                      <p:cBhvr additive="base">
                                        <p:cTn id="85"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9">
                                            <p:txEl>
                                              <p:pRg st="14" end="14"/>
                                            </p:txEl>
                                          </p:spTgt>
                                        </p:tgtEl>
                                        <p:attrNameLst>
                                          <p:attrName>style.visibility</p:attrName>
                                        </p:attrNameLst>
                                      </p:cBhvr>
                                      <p:to>
                                        <p:strVal val="visible"/>
                                      </p:to>
                                    </p:set>
                                    <p:anim calcmode="lin" valueType="num">
                                      <p:cBhvr additive="base">
                                        <p:cTn id="91"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63</a:t>
            </a:fld>
            <a:endParaRPr lang="en-US" dirty="0"/>
          </a:p>
        </p:txBody>
      </p:sp>
      <p:sp>
        <p:nvSpPr>
          <p:cNvPr id="9" name="TextBox 8"/>
          <p:cNvSpPr txBox="1"/>
          <p:nvPr/>
        </p:nvSpPr>
        <p:spPr>
          <a:xfrm>
            <a:off x="533400" y="764704"/>
            <a:ext cx="8001000" cy="3785652"/>
          </a:xfrm>
          <a:prstGeom prst="rect">
            <a:avLst/>
          </a:prstGeom>
          <a:noFill/>
        </p:spPr>
        <p:txBody>
          <a:bodyPr wrap="square" rtlCol="0">
            <a:spAutoFit/>
          </a:bodyPr>
          <a:lstStyle/>
          <a:p>
            <a:r>
              <a:rPr lang="en-IN" sz="2000" b="1" dirty="0" smtClean="0">
                <a:latin typeface="Arial" pitchFamily="34" charset="0"/>
                <a:cs typeface="Arial" pitchFamily="34" charset="0"/>
              </a:rPr>
              <a:t>What would be output of following program?</a:t>
            </a:r>
            <a:endParaRPr lang="en-IN" sz="2000" dirty="0" smtClean="0">
              <a:latin typeface="Arial" pitchFamily="34" charset="0"/>
              <a:cs typeface="Arial" pitchFamily="34" charset="0"/>
            </a:endParaRPr>
          </a:p>
          <a:p>
            <a:pPr fontAlgn="base"/>
            <a:r>
              <a:rPr lang="en-IN" sz="2000" dirty="0" smtClean="0">
                <a:latin typeface="Arial" pitchFamily="34" charset="0"/>
                <a:cs typeface="Arial" pitchFamily="34" charset="0"/>
              </a:rPr>
              <a:t>#include &lt;</a:t>
            </a:r>
            <a:r>
              <a:rPr lang="en-IN" sz="2000" dirty="0" err="1" smtClean="0">
                <a:latin typeface="Arial" pitchFamily="34" charset="0"/>
                <a:cs typeface="Arial" pitchFamily="34" charset="0"/>
              </a:rPr>
              <a:t>stdio.h</a:t>
            </a:r>
            <a:r>
              <a:rPr lang="en-IN" sz="2000" dirty="0" smtClean="0">
                <a:latin typeface="Arial" pitchFamily="34" charset="0"/>
                <a:cs typeface="Arial" pitchFamily="34" charset="0"/>
              </a:rPr>
              <a:t>&gt;</a:t>
            </a:r>
          </a:p>
          <a:p>
            <a:pPr fontAlgn="base"/>
            <a:r>
              <a:rPr lang="en-IN" sz="2000" dirty="0" smtClean="0">
                <a:latin typeface="Arial" pitchFamily="34" charset="0"/>
                <a:cs typeface="Arial" pitchFamily="34" charset="0"/>
              </a:rPr>
              <a:t>#define X 45</a:t>
            </a:r>
          </a:p>
          <a:p>
            <a:pPr fontAlgn="base"/>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main(void)</a:t>
            </a:r>
          </a:p>
          <a:p>
            <a:pPr fontAlgn="base"/>
            <a:r>
              <a:rPr lang="en-IN" sz="2000" dirty="0" smtClean="0">
                <a:latin typeface="Arial" pitchFamily="34" charset="0"/>
                <a:cs typeface="Arial" pitchFamily="34" charset="0"/>
              </a:rPr>
              <a:t>{</a:t>
            </a:r>
          </a:p>
          <a:p>
            <a:pPr fontAlgn="base"/>
            <a:r>
              <a:rPr lang="en-IN" sz="2000" dirty="0" smtClean="0">
                <a:latin typeface="Arial" pitchFamily="34" charset="0"/>
                <a:cs typeface="Arial" pitchFamily="34" charset="0"/>
              </a:rPr>
              <a:t>#if !X</a:t>
            </a:r>
          </a:p>
          <a:p>
            <a:pPr fontAlgn="base"/>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("Hello");</a:t>
            </a:r>
          </a:p>
          <a:p>
            <a:pPr fontAlgn="base"/>
            <a:r>
              <a:rPr lang="en-IN" sz="2000" dirty="0" smtClean="0">
                <a:latin typeface="Arial" pitchFamily="34" charset="0"/>
                <a:cs typeface="Arial" pitchFamily="34" charset="0"/>
              </a:rPr>
              <a:t>#else</a:t>
            </a:r>
          </a:p>
          <a:p>
            <a:pPr fontAlgn="base"/>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("World");</a:t>
            </a:r>
          </a:p>
          <a:p>
            <a:pPr fontAlgn="base"/>
            <a:r>
              <a:rPr lang="en-IN" sz="2000" dirty="0" smtClean="0">
                <a:latin typeface="Arial" pitchFamily="34" charset="0"/>
                <a:cs typeface="Arial" pitchFamily="34" charset="0"/>
              </a:rPr>
              <a:t>#</a:t>
            </a:r>
            <a:r>
              <a:rPr lang="en-IN" sz="2000" dirty="0" err="1" smtClean="0">
                <a:latin typeface="Arial" pitchFamily="34" charset="0"/>
                <a:cs typeface="Arial" pitchFamily="34" charset="0"/>
              </a:rPr>
              <a:t>endif</a:t>
            </a:r>
            <a:endParaRPr lang="en-IN" sz="2000" dirty="0" smtClean="0">
              <a:latin typeface="Arial" pitchFamily="34" charset="0"/>
              <a:cs typeface="Arial" pitchFamily="34" charset="0"/>
            </a:endParaRPr>
          </a:p>
          <a:p>
            <a:pPr fontAlgn="base"/>
            <a:r>
              <a:rPr lang="en-IN" sz="2000" dirty="0" smtClean="0">
                <a:latin typeface="Arial" pitchFamily="34" charset="0"/>
                <a:cs typeface="Arial" pitchFamily="34" charset="0"/>
              </a:rPr>
              <a:t>    return 0;</a:t>
            </a:r>
          </a:p>
          <a:p>
            <a:pPr fontAlgn="base"/>
            <a:r>
              <a:rPr lang="en-IN" sz="2000" dirty="0" smtClean="0">
                <a:latin typeface="Arial" pitchFamily="34" charset="0"/>
                <a:cs typeface="Arial" pitchFamily="34" charset="0"/>
              </a:rPr>
              <a:t>}</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0" end="10"/>
                                            </p:txEl>
                                          </p:spTgt>
                                        </p:tgtEl>
                                        <p:attrNameLst>
                                          <p:attrName>style.visibility</p:attrName>
                                        </p:attrNameLst>
                                      </p:cBhvr>
                                      <p:to>
                                        <p:strVal val="visible"/>
                                      </p:to>
                                    </p:set>
                                    <p:anim calcmode="lin" valueType="num">
                                      <p:cBhvr additive="base">
                                        <p:cTn id="6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1" end="11"/>
                                            </p:txEl>
                                          </p:spTgt>
                                        </p:tgtEl>
                                        <p:attrNameLst>
                                          <p:attrName>style.visibility</p:attrName>
                                        </p:attrNameLst>
                                      </p:cBhvr>
                                      <p:to>
                                        <p:strVal val="visible"/>
                                      </p:to>
                                    </p:set>
                                    <p:anim calcmode="lin" valueType="num">
                                      <p:cBhvr additive="base">
                                        <p:cTn id="7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64</a:t>
            </a:fld>
            <a:endParaRPr lang="en-US" dirty="0"/>
          </a:p>
        </p:txBody>
      </p:sp>
      <p:sp>
        <p:nvSpPr>
          <p:cNvPr id="9" name="TextBox 8"/>
          <p:cNvSpPr txBox="1"/>
          <p:nvPr/>
        </p:nvSpPr>
        <p:spPr>
          <a:xfrm>
            <a:off x="533400" y="764704"/>
            <a:ext cx="8001000" cy="3785652"/>
          </a:xfrm>
          <a:prstGeom prst="rect">
            <a:avLst/>
          </a:prstGeom>
          <a:noFill/>
        </p:spPr>
        <p:txBody>
          <a:bodyPr wrap="square" rtlCol="0">
            <a:spAutoFit/>
          </a:bodyPr>
          <a:lstStyle/>
          <a:p>
            <a:r>
              <a:rPr lang="en-IN" sz="2000" b="1" dirty="0" smtClean="0">
                <a:latin typeface="Arial" pitchFamily="34" charset="0"/>
                <a:cs typeface="Arial" pitchFamily="34" charset="0"/>
              </a:rPr>
              <a:t>What would be the output of following program?</a:t>
            </a:r>
            <a:endParaRPr lang="en-IN" sz="2000" dirty="0" smtClean="0">
              <a:latin typeface="Arial" pitchFamily="34" charset="0"/>
              <a:cs typeface="Arial" pitchFamily="34" charset="0"/>
            </a:endParaRPr>
          </a:p>
          <a:p>
            <a:pPr fontAlgn="base"/>
            <a:r>
              <a:rPr lang="en-IN" sz="2000" dirty="0" smtClean="0">
                <a:latin typeface="Arial" pitchFamily="34" charset="0"/>
                <a:cs typeface="Arial" pitchFamily="34" charset="0"/>
              </a:rPr>
              <a:t>#include &lt;</a:t>
            </a:r>
            <a:r>
              <a:rPr lang="en-IN" sz="2000" dirty="0" err="1" smtClean="0">
                <a:latin typeface="Arial" pitchFamily="34" charset="0"/>
                <a:cs typeface="Arial" pitchFamily="34" charset="0"/>
              </a:rPr>
              <a:t>stdio.h</a:t>
            </a:r>
            <a:r>
              <a:rPr lang="en-IN" sz="2000" dirty="0" smtClean="0">
                <a:latin typeface="Arial" pitchFamily="34" charset="0"/>
                <a:cs typeface="Arial" pitchFamily="34" charset="0"/>
              </a:rPr>
              <a:t>&gt;</a:t>
            </a:r>
          </a:p>
          <a:p>
            <a:pPr fontAlgn="base"/>
            <a:r>
              <a:rPr lang="en-IN" sz="2000" dirty="0" smtClean="0">
                <a:latin typeface="Arial" pitchFamily="34" charset="0"/>
                <a:cs typeface="Arial" pitchFamily="34" charset="0"/>
              </a:rPr>
              <a:t>#define X 45.25</a:t>
            </a:r>
          </a:p>
          <a:p>
            <a:pPr fontAlgn="base"/>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main(void)</a:t>
            </a:r>
          </a:p>
          <a:p>
            <a:pPr fontAlgn="base"/>
            <a:r>
              <a:rPr lang="en-IN" sz="2000" dirty="0" smtClean="0">
                <a:latin typeface="Arial" pitchFamily="34" charset="0"/>
                <a:cs typeface="Arial" pitchFamily="34" charset="0"/>
              </a:rPr>
              <a:t>{</a:t>
            </a:r>
          </a:p>
          <a:p>
            <a:pPr fontAlgn="base"/>
            <a:r>
              <a:rPr lang="en-IN" sz="2000" dirty="0" smtClean="0">
                <a:latin typeface="Arial" pitchFamily="34" charset="0"/>
                <a:cs typeface="Arial" pitchFamily="34" charset="0"/>
              </a:rPr>
              <a:t>#if !X</a:t>
            </a:r>
          </a:p>
          <a:p>
            <a:pPr fontAlgn="base"/>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("Hello");</a:t>
            </a:r>
          </a:p>
          <a:p>
            <a:pPr fontAlgn="base"/>
            <a:r>
              <a:rPr lang="en-IN" sz="2000" dirty="0" smtClean="0">
                <a:latin typeface="Arial" pitchFamily="34" charset="0"/>
                <a:cs typeface="Arial" pitchFamily="34" charset="0"/>
              </a:rPr>
              <a:t>#else</a:t>
            </a:r>
          </a:p>
          <a:p>
            <a:pPr fontAlgn="base"/>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("World");</a:t>
            </a:r>
          </a:p>
          <a:p>
            <a:pPr fontAlgn="base"/>
            <a:r>
              <a:rPr lang="en-IN" sz="2000" dirty="0" smtClean="0">
                <a:latin typeface="Arial" pitchFamily="34" charset="0"/>
                <a:cs typeface="Arial" pitchFamily="34" charset="0"/>
              </a:rPr>
              <a:t>#</a:t>
            </a:r>
            <a:r>
              <a:rPr lang="en-IN" sz="2000" dirty="0" err="1" smtClean="0">
                <a:latin typeface="Arial" pitchFamily="34" charset="0"/>
                <a:cs typeface="Arial" pitchFamily="34" charset="0"/>
              </a:rPr>
              <a:t>endif</a:t>
            </a:r>
            <a:endParaRPr lang="en-IN" sz="2000" dirty="0" smtClean="0">
              <a:latin typeface="Arial" pitchFamily="34" charset="0"/>
              <a:cs typeface="Arial" pitchFamily="34" charset="0"/>
            </a:endParaRPr>
          </a:p>
          <a:p>
            <a:pPr fontAlgn="base"/>
            <a:r>
              <a:rPr lang="en-IN" sz="2000" dirty="0" smtClean="0">
                <a:latin typeface="Arial" pitchFamily="34" charset="0"/>
                <a:cs typeface="Arial" pitchFamily="34" charset="0"/>
              </a:rPr>
              <a:t>    return 0;</a:t>
            </a:r>
          </a:p>
          <a:p>
            <a:pPr fontAlgn="base"/>
            <a:r>
              <a:rPr lang="en-IN" sz="2000" dirty="0" smtClean="0">
                <a:latin typeface="Arial" pitchFamily="34" charset="0"/>
                <a:cs typeface="Arial" pitchFamily="34" charset="0"/>
              </a:rPr>
              <a:t>}</a:t>
            </a: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0" end="10"/>
                                            </p:txEl>
                                          </p:spTgt>
                                        </p:tgtEl>
                                        <p:attrNameLst>
                                          <p:attrName>style.visibility</p:attrName>
                                        </p:attrNameLst>
                                      </p:cBhvr>
                                      <p:to>
                                        <p:strVal val="visible"/>
                                      </p:to>
                                    </p:set>
                                    <p:anim calcmode="lin" valueType="num">
                                      <p:cBhvr additive="base">
                                        <p:cTn id="6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1" end="11"/>
                                            </p:txEl>
                                          </p:spTgt>
                                        </p:tgtEl>
                                        <p:attrNameLst>
                                          <p:attrName>style.visibility</p:attrName>
                                        </p:attrNameLst>
                                      </p:cBhvr>
                                      <p:to>
                                        <p:strVal val="visible"/>
                                      </p:to>
                                    </p:set>
                                    <p:anim calcmode="lin" valueType="num">
                                      <p:cBhvr additive="base">
                                        <p:cTn id="7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65</a:t>
            </a:fld>
            <a:endParaRPr lang="en-US" dirty="0"/>
          </a:p>
        </p:txBody>
      </p:sp>
      <p:sp>
        <p:nvSpPr>
          <p:cNvPr id="9" name="TextBox 8"/>
          <p:cNvSpPr txBox="1"/>
          <p:nvPr/>
        </p:nvSpPr>
        <p:spPr>
          <a:xfrm>
            <a:off x="533400" y="764704"/>
            <a:ext cx="8001000" cy="3785652"/>
          </a:xfrm>
          <a:prstGeom prst="rect">
            <a:avLst/>
          </a:prstGeom>
          <a:noFill/>
        </p:spPr>
        <p:txBody>
          <a:bodyPr wrap="square" rtlCol="0">
            <a:spAutoFit/>
          </a:bodyPr>
          <a:lstStyle/>
          <a:p>
            <a:r>
              <a:rPr lang="en-IN" sz="2000" b="1" dirty="0" smtClean="0">
                <a:latin typeface="Arial" pitchFamily="34" charset="0"/>
                <a:cs typeface="Arial" pitchFamily="34" charset="0"/>
              </a:rPr>
              <a:t>What would be the output of following program?</a:t>
            </a:r>
            <a:endParaRPr lang="en-IN" sz="2000" dirty="0" smtClean="0">
              <a:latin typeface="Arial" pitchFamily="34" charset="0"/>
              <a:cs typeface="Arial" pitchFamily="34" charset="0"/>
            </a:endParaRPr>
          </a:p>
          <a:p>
            <a:pPr fontAlgn="base"/>
            <a:r>
              <a:rPr lang="en-IN" sz="2000" dirty="0" smtClean="0">
                <a:latin typeface="Arial" pitchFamily="34" charset="0"/>
                <a:cs typeface="Arial" pitchFamily="34" charset="0"/>
              </a:rPr>
              <a:t>#include &lt;</a:t>
            </a:r>
            <a:r>
              <a:rPr lang="en-IN" sz="2000" dirty="0" err="1" smtClean="0">
                <a:latin typeface="Arial" pitchFamily="34" charset="0"/>
                <a:cs typeface="Arial" pitchFamily="34" charset="0"/>
              </a:rPr>
              <a:t>stdio.h</a:t>
            </a:r>
            <a:r>
              <a:rPr lang="en-IN" sz="2000" dirty="0" smtClean="0">
                <a:latin typeface="Arial" pitchFamily="34" charset="0"/>
                <a:cs typeface="Arial" pitchFamily="34" charset="0"/>
              </a:rPr>
              <a:t>&gt;</a:t>
            </a:r>
          </a:p>
          <a:p>
            <a:pPr fontAlgn="base"/>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main(void)</a:t>
            </a:r>
          </a:p>
          <a:p>
            <a:pPr fontAlgn="base"/>
            <a:r>
              <a:rPr lang="en-IN" sz="2000" dirty="0" smtClean="0">
                <a:latin typeface="Arial" pitchFamily="34" charset="0"/>
                <a:cs typeface="Arial" pitchFamily="34" charset="0"/>
              </a:rPr>
              <a:t>{</a:t>
            </a:r>
          </a:p>
          <a:p>
            <a:pPr fontAlgn="base"/>
            <a:r>
              <a:rPr lang="en-IN" sz="2000" dirty="0" smtClean="0">
                <a:latin typeface="Arial" pitchFamily="34" charset="0"/>
                <a:cs typeface="Arial" pitchFamily="34" charset="0"/>
              </a:rPr>
              <a:t>#if </a:t>
            </a:r>
            <a:r>
              <a:rPr lang="en-IN" sz="2000" dirty="0" err="1" smtClean="0">
                <a:latin typeface="Arial" pitchFamily="34" charset="0"/>
                <a:cs typeface="Arial" pitchFamily="34" charset="0"/>
              </a:rPr>
              <a:t>sizeof</a:t>
            </a:r>
            <a:r>
              <a:rPr lang="en-IN" sz="2000" dirty="0" smtClean="0">
                <a:latin typeface="Arial" pitchFamily="34" charset="0"/>
                <a:cs typeface="Arial" pitchFamily="34" charset="0"/>
              </a:rPr>
              <a:t>(short)==2</a:t>
            </a:r>
          </a:p>
          <a:p>
            <a:pPr fontAlgn="base"/>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("Hello");</a:t>
            </a:r>
          </a:p>
          <a:p>
            <a:pPr fontAlgn="base"/>
            <a:r>
              <a:rPr lang="en-IN" sz="2000" dirty="0" smtClean="0">
                <a:latin typeface="Arial" pitchFamily="34" charset="0"/>
                <a:cs typeface="Arial" pitchFamily="34" charset="0"/>
              </a:rPr>
              <a:t>#else</a:t>
            </a:r>
          </a:p>
          <a:p>
            <a:pPr fontAlgn="base"/>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("World");</a:t>
            </a:r>
          </a:p>
          <a:p>
            <a:pPr fontAlgn="base"/>
            <a:r>
              <a:rPr lang="en-IN" sz="2000" dirty="0" smtClean="0">
                <a:latin typeface="Arial" pitchFamily="34" charset="0"/>
                <a:cs typeface="Arial" pitchFamily="34" charset="0"/>
              </a:rPr>
              <a:t>#</a:t>
            </a:r>
            <a:r>
              <a:rPr lang="en-IN" sz="2000" dirty="0" err="1" smtClean="0">
                <a:latin typeface="Arial" pitchFamily="34" charset="0"/>
                <a:cs typeface="Arial" pitchFamily="34" charset="0"/>
              </a:rPr>
              <a:t>endif</a:t>
            </a:r>
            <a:endParaRPr lang="en-IN" sz="2000" dirty="0" smtClean="0">
              <a:latin typeface="Arial" pitchFamily="34" charset="0"/>
              <a:cs typeface="Arial" pitchFamily="34" charset="0"/>
            </a:endParaRPr>
          </a:p>
          <a:p>
            <a:pPr fontAlgn="base"/>
            <a:r>
              <a:rPr lang="en-IN" sz="2000" dirty="0" smtClean="0">
                <a:latin typeface="Arial" pitchFamily="34" charset="0"/>
                <a:cs typeface="Arial" pitchFamily="34" charset="0"/>
              </a:rPr>
              <a:t>    return 0;</a:t>
            </a:r>
          </a:p>
          <a:p>
            <a:pPr fontAlgn="base"/>
            <a:r>
              <a:rPr lang="en-IN" sz="2000" dirty="0" smtClean="0">
                <a:latin typeface="Arial" pitchFamily="34" charset="0"/>
                <a:cs typeface="Arial" pitchFamily="34" charset="0"/>
              </a:rPr>
              <a:t>}</a:t>
            </a:r>
          </a:p>
          <a:p>
            <a:pPr fontAlgn="base"/>
            <a:endParaRPr lang="en-IN" sz="2000" dirty="0" smtClean="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0" end="10"/>
                                            </p:txEl>
                                          </p:spTgt>
                                        </p:tgtEl>
                                        <p:attrNameLst>
                                          <p:attrName>style.visibility</p:attrName>
                                        </p:attrNameLst>
                                      </p:cBhvr>
                                      <p:to>
                                        <p:strVal val="visible"/>
                                      </p:to>
                                    </p:set>
                                    <p:anim calcmode="lin" valueType="num">
                                      <p:cBhvr additive="base">
                                        <p:cTn id="6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66</a:t>
            </a:fld>
            <a:endParaRPr lang="en-US" dirty="0"/>
          </a:p>
        </p:txBody>
      </p:sp>
      <p:sp>
        <p:nvSpPr>
          <p:cNvPr id="9" name="TextBox 8"/>
          <p:cNvSpPr txBox="1"/>
          <p:nvPr/>
        </p:nvSpPr>
        <p:spPr>
          <a:xfrm>
            <a:off x="533400" y="764704"/>
            <a:ext cx="8001000" cy="5632311"/>
          </a:xfrm>
          <a:prstGeom prst="rect">
            <a:avLst/>
          </a:prstGeom>
          <a:noFill/>
        </p:spPr>
        <p:txBody>
          <a:bodyPr wrap="square" rtlCol="0">
            <a:spAutoFit/>
          </a:bodyPr>
          <a:lstStyle/>
          <a:p>
            <a:r>
              <a:rPr lang="en-IN" sz="2000" b="1" dirty="0" smtClean="0">
                <a:latin typeface="Arial" pitchFamily="34" charset="0"/>
                <a:cs typeface="Arial" pitchFamily="34" charset="0"/>
              </a:rPr>
              <a:t>What would be the output of following program?</a:t>
            </a:r>
            <a:endParaRPr lang="en-IN" sz="2000" dirty="0" smtClean="0">
              <a:latin typeface="Arial" pitchFamily="34" charset="0"/>
              <a:cs typeface="Arial" pitchFamily="34" charset="0"/>
            </a:endParaRPr>
          </a:p>
          <a:p>
            <a:pPr fontAlgn="base"/>
            <a:r>
              <a:rPr lang="en-IN" sz="2000" dirty="0" smtClean="0">
                <a:latin typeface="Arial" pitchFamily="34" charset="0"/>
                <a:cs typeface="Arial" pitchFamily="34" charset="0"/>
              </a:rPr>
              <a:t>#include &lt;</a:t>
            </a:r>
            <a:r>
              <a:rPr lang="en-IN" sz="2000" dirty="0" err="1" smtClean="0">
                <a:latin typeface="Arial" pitchFamily="34" charset="0"/>
                <a:cs typeface="Arial" pitchFamily="34" charset="0"/>
              </a:rPr>
              <a:t>stdio.h</a:t>
            </a:r>
            <a:r>
              <a:rPr lang="en-IN" sz="2000" dirty="0" smtClean="0">
                <a:latin typeface="Arial" pitchFamily="34" charset="0"/>
                <a:cs typeface="Arial" pitchFamily="34" charset="0"/>
              </a:rPr>
              <a:t>&gt;</a:t>
            </a:r>
          </a:p>
          <a:p>
            <a:pPr fontAlgn="base"/>
            <a:r>
              <a:rPr lang="en-IN" sz="2000" dirty="0" smtClean="0">
                <a:latin typeface="Arial" pitchFamily="34" charset="0"/>
                <a:cs typeface="Arial" pitchFamily="34" charset="0"/>
              </a:rPr>
              <a:t>#define MAX</a:t>
            </a:r>
          </a:p>
          <a:p>
            <a:pPr fontAlgn="base"/>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main(void)</a:t>
            </a:r>
          </a:p>
          <a:p>
            <a:pPr fontAlgn="base"/>
            <a:r>
              <a:rPr lang="en-IN" sz="2000" dirty="0" smtClean="0">
                <a:latin typeface="Arial" pitchFamily="34" charset="0"/>
                <a:cs typeface="Arial" pitchFamily="34" charset="0"/>
              </a:rPr>
              <a:t>{</a:t>
            </a:r>
          </a:p>
          <a:p>
            <a:pPr fontAlgn="base"/>
            <a:r>
              <a:rPr lang="en-IN" sz="2000" dirty="0" smtClean="0">
                <a:latin typeface="Arial" pitchFamily="34" charset="0"/>
                <a:cs typeface="Arial" pitchFamily="34" charset="0"/>
              </a:rPr>
              <a:t>#if defined(MAX)</a:t>
            </a:r>
          </a:p>
          <a:p>
            <a:pPr fontAlgn="base"/>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("Hello");</a:t>
            </a:r>
          </a:p>
          <a:p>
            <a:pPr fontAlgn="base"/>
            <a:r>
              <a:rPr lang="en-IN" sz="2000" dirty="0" smtClean="0">
                <a:latin typeface="Arial" pitchFamily="34" charset="0"/>
                <a:cs typeface="Arial" pitchFamily="34" charset="0"/>
              </a:rPr>
              <a:t>#else</a:t>
            </a:r>
          </a:p>
          <a:p>
            <a:pPr fontAlgn="base"/>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("World");</a:t>
            </a:r>
          </a:p>
          <a:p>
            <a:pPr fontAlgn="base"/>
            <a:r>
              <a:rPr lang="en-IN" sz="2000" dirty="0" smtClean="0">
                <a:latin typeface="Arial" pitchFamily="34" charset="0"/>
                <a:cs typeface="Arial" pitchFamily="34" charset="0"/>
              </a:rPr>
              <a:t>#</a:t>
            </a:r>
            <a:r>
              <a:rPr lang="en-IN" sz="2000" dirty="0" err="1" smtClean="0">
                <a:latin typeface="Arial" pitchFamily="34" charset="0"/>
                <a:cs typeface="Arial" pitchFamily="34" charset="0"/>
              </a:rPr>
              <a:t>endif</a:t>
            </a:r>
            <a:endParaRPr lang="en-IN" sz="2000" dirty="0" smtClean="0">
              <a:latin typeface="Arial" pitchFamily="34" charset="0"/>
              <a:cs typeface="Arial" pitchFamily="34" charset="0"/>
            </a:endParaRPr>
          </a:p>
          <a:p>
            <a:pPr fontAlgn="base"/>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("\n");</a:t>
            </a:r>
          </a:p>
          <a:p>
            <a:pPr fontAlgn="base"/>
            <a:r>
              <a:rPr lang="en-IN" sz="2000" dirty="0" smtClean="0">
                <a:latin typeface="Arial" pitchFamily="34" charset="0"/>
                <a:cs typeface="Arial" pitchFamily="34" charset="0"/>
              </a:rPr>
              <a:t>#if !defined(MIN)</a:t>
            </a:r>
          </a:p>
          <a:p>
            <a:pPr fontAlgn="base"/>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("Fox");</a:t>
            </a:r>
          </a:p>
          <a:p>
            <a:pPr fontAlgn="base"/>
            <a:r>
              <a:rPr lang="en-IN" sz="2000" dirty="0" smtClean="0">
                <a:latin typeface="Arial" pitchFamily="34" charset="0"/>
                <a:cs typeface="Arial" pitchFamily="34" charset="0"/>
              </a:rPr>
              <a:t>#else</a:t>
            </a:r>
          </a:p>
          <a:p>
            <a:pPr fontAlgn="base"/>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("Duck");</a:t>
            </a:r>
          </a:p>
          <a:p>
            <a:pPr fontAlgn="base"/>
            <a:r>
              <a:rPr lang="en-IN" sz="2000" dirty="0" smtClean="0">
                <a:latin typeface="Arial" pitchFamily="34" charset="0"/>
                <a:cs typeface="Arial" pitchFamily="34" charset="0"/>
              </a:rPr>
              <a:t>#</a:t>
            </a:r>
            <a:r>
              <a:rPr lang="en-IN" sz="2000" dirty="0" err="1" smtClean="0">
                <a:latin typeface="Arial" pitchFamily="34" charset="0"/>
                <a:cs typeface="Arial" pitchFamily="34" charset="0"/>
              </a:rPr>
              <a:t>endif</a:t>
            </a:r>
            <a:endParaRPr lang="en-IN" sz="2000" dirty="0" smtClean="0">
              <a:latin typeface="Arial" pitchFamily="34" charset="0"/>
              <a:cs typeface="Arial" pitchFamily="34" charset="0"/>
            </a:endParaRPr>
          </a:p>
          <a:p>
            <a:pPr fontAlgn="base"/>
            <a:r>
              <a:rPr lang="en-IN" sz="2000" dirty="0" smtClean="0">
                <a:latin typeface="Arial" pitchFamily="34" charset="0"/>
                <a:cs typeface="Arial" pitchFamily="34" charset="0"/>
              </a:rPr>
              <a:t>    return 0;</a:t>
            </a:r>
          </a:p>
          <a:p>
            <a:pPr fontAlgn="base"/>
            <a:r>
              <a:rPr lang="en-IN" sz="2000" dirty="0" smtClean="0">
                <a:latin typeface="Arial" pitchFamily="34" charset="0"/>
                <a:cs typeface="Arial" pitchFamily="34" charset="0"/>
              </a:rPr>
              <a:t>}</a:t>
            </a:r>
            <a:endParaRPr lang="en-IN" sz="2000"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0" end="10"/>
                                            </p:txEl>
                                          </p:spTgt>
                                        </p:tgtEl>
                                        <p:attrNameLst>
                                          <p:attrName>style.visibility</p:attrName>
                                        </p:attrNameLst>
                                      </p:cBhvr>
                                      <p:to>
                                        <p:strVal val="visible"/>
                                      </p:to>
                                    </p:set>
                                    <p:anim calcmode="lin" valueType="num">
                                      <p:cBhvr additive="base">
                                        <p:cTn id="6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1" end="11"/>
                                            </p:txEl>
                                          </p:spTgt>
                                        </p:tgtEl>
                                        <p:attrNameLst>
                                          <p:attrName>style.visibility</p:attrName>
                                        </p:attrNameLst>
                                      </p:cBhvr>
                                      <p:to>
                                        <p:strVal val="visible"/>
                                      </p:to>
                                    </p:set>
                                    <p:anim calcmode="lin" valueType="num">
                                      <p:cBhvr additive="base">
                                        <p:cTn id="7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9">
                                            <p:txEl>
                                              <p:pRg st="12" end="12"/>
                                            </p:txEl>
                                          </p:spTgt>
                                        </p:tgtEl>
                                        <p:attrNameLst>
                                          <p:attrName>style.visibility</p:attrName>
                                        </p:attrNameLst>
                                      </p:cBhvr>
                                      <p:to>
                                        <p:strVal val="visible"/>
                                      </p:to>
                                    </p:set>
                                    <p:anim calcmode="lin" valueType="num">
                                      <p:cBhvr additive="base">
                                        <p:cTn id="79"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9">
                                            <p:txEl>
                                              <p:pRg st="13" end="13"/>
                                            </p:txEl>
                                          </p:spTgt>
                                        </p:tgtEl>
                                        <p:attrNameLst>
                                          <p:attrName>style.visibility</p:attrName>
                                        </p:attrNameLst>
                                      </p:cBhvr>
                                      <p:to>
                                        <p:strVal val="visible"/>
                                      </p:to>
                                    </p:set>
                                    <p:anim calcmode="lin" valueType="num">
                                      <p:cBhvr additive="base">
                                        <p:cTn id="85"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9">
                                            <p:txEl>
                                              <p:pRg st="14" end="14"/>
                                            </p:txEl>
                                          </p:spTgt>
                                        </p:tgtEl>
                                        <p:attrNameLst>
                                          <p:attrName>style.visibility</p:attrName>
                                        </p:attrNameLst>
                                      </p:cBhvr>
                                      <p:to>
                                        <p:strVal val="visible"/>
                                      </p:to>
                                    </p:set>
                                    <p:anim calcmode="lin" valueType="num">
                                      <p:cBhvr additive="base">
                                        <p:cTn id="91"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9">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9">
                                            <p:txEl>
                                              <p:pRg st="15" end="15"/>
                                            </p:txEl>
                                          </p:spTgt>
                                        </p:tgtEl>
                                        <p:attrNameLst>
                                          <p:attrName>style.visibility</p:attrName>
                                        </p:attrNameLst>
                                      </p:cBhvr>
                                      <p:to>
                                        <p:strVal val="visible"/>
                                      </p:to>
                                    </p:set>
                                    <p:anim calcmode="lin" valueType="num">
                                      <p:cBhvr additive="base">
                                        <p:cTn id="97" dur="500" fill="hold"/>
                                        <p:tgtEl>
                                          <p:spTgt spid="9">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9">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9">
                                            <p:txEl>
                                              <p:pRg st="16" end="16"/>
                                            </p:txEl>
                                          </p:spTgt>
                                        </p:tgtEl>
                                        <p:attrNameLst>
                                          <p:attrName>style.visibility</p:attrName>
                                        </p:attrNameLst>
                                      </p:cBhvr>
                                      <p:to>
                                        <p:strVal val="visible"/>
                                      </p:to>
                                    </p:set>
                                    <p:anim calcmode="lin" valueType="num">
                                      <p:cBhvr additive="base">
                                        <p:cTn id="103" dur="500" fill="hold"/>
                                        <p:tgtEl>
                                          <p:spTgt spid="9">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9">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9">
                                            <p:txEl>
                                              <p:pRg st="17" end="17"/>
                                            </p:txEl>
                                          </p:spTgt>
                                        </p:tgtEl>
                                        <p:attrNameLst>
                                          <p:attrName>style.visibility</p:attrName>
                                        </p:attrNameLst>
                                      </p:cBhvr>
                                      <p:to>
                                        <p:strVal val="visible"/>
                                      </p:to>
                                    </p:set>
                                    <p:anim calcmode="lin" valueType="num">
                                      <p:cBhvr additive="base">
                                        <p:cTn id="109" dur="500" fill="hold"/>
                                        <p:tgtEl>
                                          <p:spTgt spid="9">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9">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67</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
        <p:nvSpPr>
          <p:cNvPr id="1026" name="AutoShape 2" descr="Image result for little endian"/>
          <p:cNvSpPr>
            <a:spLocks noChangeAspect="1" noChangeArrowheads="1"/>
          </p:cNvSpPr>
          <p:nvPr/>
        </p:nvSpPr>
        <p:spPr bwMode="auto">
          <a:xfrm>
            <a:off x="155575" y="-914400"/>
            <a:ext cx="3810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little endian"/>
          <p:cNvSpPr>
            <a:spLocks noChangeAspect="1" noChangeArrowheads="1"/>
          </p:cNvSpPr>
          <p:nvPr/>
        </p:nvSpPr>
        <p:spPr bwMode="auto">
          <a:xfrm>
            <a:off x="155576" y="-1744663"/>
            <a:ext cx="6772275" cy="3638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42910" y="857232"/>
            <a:ext cx="7929618" cy="5324535"/>
          </a:xfrm>
          <a:prstGeom prst="rect">
            <a:avLst/>
          </a:prstGeom>
          <a:noFill/>
        </p:spPr>
        <p:txBody>
          <a:bodyPr wrap="square" rtlCol="0">
            <a:spAutoFit/>
          </a:bodyPr>
          <a:lstStyle/>
          <a:p>
            <a:r>
              <a:rPr lang="en-IN" sz="2000" b="1" u="sng" dirty="0" smtClean="0">
                <a:latin typeface="Arial" pitchFamily="34" charset="0"/>
                <a:cs typeface="Arial" pitchFamily="34" charset="0"/>
              </a:rPr>
              <a:t>Miscellaneous directives</a:t>
            </a:r>
          </a:p>
          <a:p>
            <a:r>
              <a:rPr lang="en-US" sz="2000" dirty="0" smtClean="0">
                <a:latin typeface="Arial" pitchFamily="34" charset="0"/>
                <a:cs typeface="Arial" pitchFamily="34" charset="0"/>
              </a:rPr>
              <a:t>The #error directive</a:t>
            </a:r>
          </a:p>
          <a:p>
            <a:endParaRPr lang="en-GB" sz="2000" b="1" dirty="0" smtClean="0">
              <a:latin typeface="Arial" pitchFamily="34" charset="0"/>
              <a:cs typeface="Arial" pitchFamily="34" charset="0"/>
            </a:endParaRPr>
          </a:p>
          <a:p>
            <a:r>
              <a:rPr lang="en-GB" sz="2000" dirty="0" smtClean="0">
                <a:latin typeface="Arial" pitchFamily="34" charset="0"/>
                <a:cs typeface="Arial" pitchFamily="34" charset="0"/>
              </a:rPr>
              <a:t>It has the form:</a:t>
            </a:r>
          </a:p>
          <a:p>
            <a:r>
              <a:rPr lang="en-GB" sz="2000" dirty="0" smtClean="0">
                <a:latin typeface="Arial" pitchFamily="34" charset="0"/>
                <a:cs typeface="Arial" pitchFamily="34" charset="0"/>
              </a:rPr>
              <a:t>   #error  </a:t>
            </a:r>
            <a:r>
              <a:rPr lang="en-GB" sz="2000" b="1" dirty="0" smtClean="0">
                <a:latin typeface="Arial" pitchFamily="34" charset="0"/>
                <a:cs typeface="Arial" pitchFamily="34" charset="0"/>
              </a:rPr>
              <a:t>message</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If the </a:t>
            </a:r>
            <a:r>
              <a:rPr lang="en-GB" sz="2000" dirty="0" err="1" smtClean="0">
                <a:latin typeface="Arial" pitchFamily="34" charset="0"/>
                <a:cs typeface="Arial" pitchFamily="34" charset="0"/>
              </a:rPr>
              <a:t>preprocessor</a:t>
            </a:r>
            <a:r>
              <a:rPr lang="en-GB" sz="2000" dirty="0" smtClean="0">
                <a:latin typeface="Arial" pitchFamily="34" charset="0"/>
                <a:cs typeface="Arial" pitchFamily="34" charset="0"/>
              </a:rPr>
              <a:t> encounters a #error directive, it prints an error message which must include </a:t>
            </a:r>
            <a:r>
              <a:rPr lang="en-GB" sz="2000" b="1" dirty="0" smtClean="0">
                <a:latin typeface="Arial" pitchFamily="34" charset="0"/>
                <a:cs typeface="Arial" pitchFamily="34" charset="0"/>
              </a:rPr>
              <a:t>message</a:t>
            </a:r>
            <a:r>
              <a:rPr lang="en-GB" sz="2000" dirty="0" smtClean="0">
                <a:latin typeface="Arial" pitchFamily="34" charset="0"/>
                <a:cs typeface="Arial" pitchFamily="34" charset="0"/>
              </a:rPr>
              <a:t>.</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Encountering an #error directive indicates a serious flaw in the program. #error directives are usually used in conjunction with conditional compilation to check for situations that shouldn’t arise during a normal compilation.</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#if  INT_MAX  &lt; 100000</a:t>
            </a:r>
          </a:p>
          <a:p>
            <a:r>
              <a:rPr lang="en-GB" sz="2000" dirty="0" smtClean="0">
                <a:latin typeface="Arial" pitchFamily="34" charset="0"/>
                <a:cs typeface="Arial" pitchFamily="34" charset="0"/>
              </a:rPr>
              <a:t>#error </a:t>
            </a:r>
            <a:r>
              <a:rPr lang="en-GB" sz="2000" dirty="0" err="1" smtClean="0">
                <a:latin typeface="Arial" pitchFamily="34" charset="0"/>
                <a:cs typeface="Arial" pitchFamily="34" charset="0"/>
              </a:rPr>
              <a:t>int</a:t>
            </a:r>
            <a:r>
              <a:rPr lang="en-GB" sz="2000" dirty="0" smtClean="0">
                <a:latin typeface="Arial" pitchFamily="34" charset="0"/>
                <a:cs typeface="Arial" pitchFamily="34" charset="0"/>
              </a:rPr>
              <a:t> type is too small</a:t>
            </a:r>
          </a:p>
          <a:p>
            <a:r>
              <a:rPr lang="en-GB" sz="2000" dirty="0" smtClean="0">
                <a:latin typeface="Arial" pitchFamily="34" charset="0"/>
                <a:cs typeface="Arial" pitchFamily="34" charset="0"/>
              </a:rPr>
              <a:t>#</a:t>
            </a:r>
            <a:r>
              <a:rPr lang="en-GB" sz="2000" dirty="0" err="1" smtClean="0">
                <a:latin typeface="Arial" pitchFamily="34" charset="0"/>
                <a:cs typeface="Arial" pitchFamily="34" charset="0"/>
              </a:rPr>
              <a:t>endif</a:t>
            </a:r>
            <a:endParaRPr lang="en-US" sz="20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anim calcmode="lin" valueType="num">
                                      <p:cBhvr additive="base">
                                        <p:cTn id="31"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8" end="8"/>
                                            </p:txEl>
                                          </p:spTgt>
                                        </p:tgtEl>
                                        <p:attrNameLst>
                                          <p:attrName>style.visibility</p:attrName>
                                        </p:attrNameLst>
                                      </p:cBhvr>
                                      <p:to>
                                        <p:strVal val="visible"/>
                                      </p:to>
                                    </p:set>
                                    <p:anim calcmode="lin" valueType="num">
                                      <p:cBhvr additive="base">
                                        <p:cTn id="37"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xEl>
                                              <p:pRg st="10" end="10"/>
                                            </p:txEl>
                                          </p:spTgt>
                                        </p:tgtEl>
                                        <p:attrNameLst>
                                          <p:attrName>style.visibility</p:attrName>
                                        </p:attrNameLst>
                                      </p:cBhvr>
                                      <p:to>
                                        <p:strVal val="visible"/>
                                      </p:to>
                                    </p:set>
                                    <p:anim calcmode="lin" valueType="num">
                                      <p:cBhvr additive="base">
                                        <p:cTn id="43"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xEl>
                                              <p:pRg st="11" end="11"/>
                                            </p:txEl>
                                          </p:spTgt>
                                        </p:tgtEl>
                                        <p:attrNameLst>
                                          <p:attrName>style.visibility</p:attrName>
                                        </p:attrNameLst>
                                      </p:cBhvr>
                                      <p:to>
                                        <p:strVal val="visible"/>
                                      </p:to>
                                    </p:set>
                                    <p:anim calcmode="lin" valueType="num">
                                      <p:cBhvr additive="base">
                                        <p:cTn id="49" dur="500" fill="hold"/>
                                        <p:tgtEl>
                                          <p:spTgt spid="10">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xEl>
                                              <p:pRg st="12" end="12"/>
                                            </p:txEl>
                                          </p:spTgt>
                                        </p:tgtEl>
                                        <p:attrNameLst>
                                          <p:attrName>style.visibility</p:attrName>
                                        </p:attrNameLst>
                                      </p:cBhvr>
                                      <p:to>
                                        <p:strVal val="visible"/>
                                      </p:to>
                                    </p:set>
                                    <p:anim calcmode="lin" valueType="num">
                                      <p:cBhvr additive="base">
                                        <p:cTn id="55" dur="500" fill="hold"/>
                                        <p:tgtEl>
                                          <p:spTgt spid="10">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68</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
        <p:nvSpPr>
          <p:cNvPr id="1026" name="AutoShape 2" descr="Image result for little endian"/>
          <p:cNvSpPr>
            <a:spLocks noChangeAspect="1" noChangeArrowheads="1"/>
          </p:cNvSpPr>
          <p:nvPr/>
        </p:nvSpPr>
        <p:spPr bwMode="auto">
          <a:xfrm>
            <a:off x="155575" y="-914400"/>
            <a:ext cx="3810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little endian"/>
          <p:cNvSpPr>
            <a:spLocks noChangeAspect="1" noChangeArrowheads="1"/>
          </p:cNvSpPr>
          <p:nvPr/>
        </p:nvSpPr>
        <p:spPr bwMode="auto">
          <a:xfrm>
            <a:off x="155576" y="-1744663"/>
            <a:ext cx="6772275" cy="3638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42910" y="857232"/>
            <a:ext cx="7929618" cy="5016758"/>
          </a:xfrm>
          <a:prstGeom prst="rect">
            <a:avLst/>
          </a:prstGeom>
          <a:noFill/>
        </p:spPr>
        <p:txBody>
          <a:bodyPr wrap="square" rtlCol="0">
            <a:spAutoFit/>
          </a:bodyPr>
          <a:lstStyle/>
          <a:p>
            <a:r>
              <a:rPr lang="en-US" sz="2000" dirty="0" smtClean="0">
                <a:latin typeface="Arial" pitchFamily="34" charset="0"/>
                <a:cs typeface="Arial" pitchFamily="34" charset="0"/>
              </a:rPr>
              <a:t>Attempting to compile the program on a machine whose integers are stored in 16 bits will produce a message such as:</a:t>
            </a:r>
          </a:p>
          <a:p>
            <a:endParaRPr lang="en-GB" sz="2000" b="1" dirty="0" smtClean="0">
              <a:latin typeface="Arial" pitchFamily="34" charset="0"/>
              <a:cs typeface="Arial" pitchFamily="34" charset="0"/>
            </a:endParaRPr>
          </a:p>
          <a:p>
            <a:r>
              <a:rPr lang="en-GB" sz="2000" b="1" dirty="0" smtClean="0">
                <a:latin typeface="Arial" pitchFamily="34" charset="0"/>
                <a:cs typeface="Arial" pitchFamily="34" charset="0"/>
              </a:rPr>
              <a:t>Error directive: </a:t>
            </a:r>
            <a:r>
              <a:rPr lang="en-GB" sz="2000" b="1" dirty="0" err="1" smtClean="0">
                <a:latin typeface="Arial" pitchFamily="34" charset="0"/>
                <a:cs typeface="Arial" pitchFamily="34" charset="0"/>
              </a:rPr>
              <a:t>int</a:t>
            </a:r>
            <a:r>
              <a:rPr lang="en-GB" sz="2000" b="1" dirty="0" smtClean="0">
                <a:latin typeface="Arial" pitchFamily="34" charset="0"/>
                <a:cs typeface="Arial" pitchFamily="34" charset="0"/>
              </a:rPr>
              <a:t> type is too small</a:t>
            </a:r>
          </a:p>
          <a:p>
            <a:endParaRPr lang="en-GB" sz="2000" b="1" dirty="0" smtClean="0">
              <a:latin typeface="Arial" pitchFamily="34" charset="0"/>
              <a:cs typeface="Arial" pitchFamily="34" charset="0"/>
            </a:endParaRPr>
          </a:p>
          <a:p>
            <a:r>
              <a:rPr lang="en-GB" sz="2000" b="1" u="sng" dirty="0" smtClean="0">
                <a:latin typeface="Arial" pitchFamily="34" charset="0"/>
                <a:cs typeface="Arial" pitchFamily="34" charset="0"/>
              </a:rPr>
              <a:t>#</a:t>
            </a:r>
            <a:r>
              <a:rPr lang="en-GB" sz="2000" b="1" u="sng" dirty="0" err="1" smtClean="0">
                <a:latin typeface="Arial" pitchFamily="34" charset="0"/>
                <a:cs typeface="Arial" pitchFamily="34" charset="0"/>
              </a:rPr>
              <a:t>pragma</a:t>
            </a:r>
            <a:r>
              <a:rPr lang="en-GB" sz="2000" b="1" u="sng" dirty="0" smtClean="0">
                <a:latin typeface="Arial" pitchFamily="34" charset="0"/>
                <a:cs typeface="Arial" pitchFamily="34" charset="0"/>
              </a:rPr>
              <a:t> directive</a:t>
            </a:r>
          </a:p>
          <a:p>
            <a:r>
              <a:rPr lang="en-GB" sz="2000" dirty="0" smtClean="0">
                <a:latin typeface="Arial" pitchFamily="34" charset="0"/>
                <a:cs typeface="Arial" pitchFamily="34" charset="0"/>
              </a:rPr>
              <a:t>The #</a:t>
            </a:r>
            <a:r>
              <a:rPr lang="en-GB" sz="2000" dirty="0" err="1" smtClean="0">
                <a:latin typeface="Arial" pitchFamily="34" charset="0"/>
                <a:cs typeface="Arial" pitchFamily="34" charset="0"/>
              </a:rPr>
              <a:t>pragma</a:t>
            </a:r>
            <a:r>
              <a:rPr lang="en-GB" sz="2000" dirty="0" smtClean="0">
                <a:latin typeface="Arial" pitchFamily="34" charset="0"/>
                <a:cs typeface="Arial" pitchFamily="34" charset="0"/>
              </a:rPr>
              <a:t> directive provides a way to request special behaviour from the compiler. </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It has the form</a:t>
            </a:r>
          </a:p>
          <a:p>
            <a:r>
              <a:rPr lang="en-GB" sz="2000" dirty="0" smtClean="0">
                <a:latin typeface="Arial" pitchFamily="34" charset="0"/>
                <a:cs typeface="Arial" pitchFamily="34" charset="0"/>
              </a:rPr>
              <a:t>    #</a:t>
            </a:r>
            <a:r>
              <a:rPr lang="en-GB" sz="2000" dirty="0" err="1" smtClean="0">
                <a:latin typeface="Arial" pitchFamily="34" charset="0"/>
                <a:cs typeface="Arial" pitchFamily="34" charset="0"/>
              </a:rPr>
              <a:t>pragma</a:t>
            </a:r>
            <a:r>
              <a:rPr lang="en-GB" sz="2000" dirty="0" smtClean="0">
                <a:latin typeface="Arial" pitchFamily="34" charset="0"/>
                <a:cs typeface="Arial" pitchFamily="34" charset="0"/>
              </a:rPr>
              <a:t>     tokens</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Where tokens are arbitrary tokens.</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An example</a:t>
            </a:r>
          </a:p>
          <a:p>
            <a:r>
              <a:rPr lang="en-GB" sz="2000" dirty="0" smtClean="0">
                <a:latin typeface="Arial" pitchFamily="34" charset="0"/>
                <a:cs typeface="Arial" pitchFamily="34" charset="0"/>
              </a:rPr>
              <a:t>    #</a:t>
            </a:r>
            <a:r>
              <a:rPr lang="en-GB" sz="2000" dirty="0" err="1" smtClean="0">
                <a:latin typeface="Arial" pitchFamily="34" charset="0"/>
                <a:cs typeface="Arial" pitchFamily="34" charset="0"/>
              </a:rPr>
              <a:t>pragma</a:t>
            </a:r>
            <a:r>
              <a:rPr lang="en-GB" sz="2000" dirty="0" smtClean="0">
                <a:latin typeface="Arial" pitchFamily="34" charset="0"/>
                <a:cs typeface="Arial" pitchFamily="34" charset="0"/>
              </a:rPr>
              <a:t>  data (</a:t>
            </a:r>
            <a:r>
              <a:rPr lang="en-GB" sz="2000" dirty="0" err="1" smtClean="0">
                <a:latin typeface="Arial" pitchFamily="34" charset="0"/>
                <a:cs typeface="Arial" pitchFamily="34" charset="0"/>
              </a:rPr>
              <a:t>heap_size</a:t>
            </a:r>
            <a:r>
              <a:rPr lang="en-GB" sz="2000" dirty="0" smtClean="0">
                <a:latin typeface="Arial" pitchFamily="34" charset="0"/>
                <a:cs typeface="Arial" pitchFamily="34" charset="0"/>
              </a:rPr>
              <a:t> =&gt; 1000, </a:t>
            </a:r>
            <a:r>
              <a:rPr lang="en-GB" sz="2000" dirty="0" err="1" smtClean="0">
                <a:latin typeface="Arial" pitchFamily="34" charset="0"/>
                <a:cs typeface="Arial" pitchFamily="34" charset="0"/>
              </a:rPr>
              <a:t>stack_size</a:t>
            </a:r>
            <a:r>
              <a:rPr lang="en-GB" sz="2000" dirty="0" smtClean="0">
                <a:latin typeface="Arial" pitchFamily="34" charset="0"/>
                <a:cs typeface="Arial" pitchFamily="34" charset="0"/>
              </a:rPr>
              <a:t> =&gt; 2000)</a:t>
            </a:r>
            <a:endParaRPr lang="en-US" sz="20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 calcmode="lin" valueType="num">
                                      <p:cBhvr additive="base">
                                        <p:cTn id="1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anim calcmode="lin" valueType="num">
                                      <p:cBhvr additive="base">
                                        <p:cTn id="25"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anim calcmode="lin" valueType="num">
                                      <p:cBhvr additive="base">
                                        <p:cTn id="31"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8" end="8"/>
                                            </p:txEl>
                                          </p:spTgt>
                                        </p:tgtEl>
                                        <p:attrNameLst>
                                          <p:attrName>style.visibility</p:attrName>
                                        </p:attrNameLst>
                                      </p:cBhvr>
                                      <p:to>
                                        <p:strVal val="visible"/>
                                      </p:to>
                                    </p:set>
                                    <p:anim calcmode="lin" valueType="num">
                                      <p:cBhvr additive="base">
                                        <p:cTn id="37"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xEl>
                                              <p:pRg st="10" end="10"/>
                                            </p:txEl>
                                          </p:spTgt>
                                        </p:tgtEl>
                                        <p:attrNameLst>
                                          <p:attrName>style.visibility</p:attrName>
                                        </p:attrNameLst>
                                      </p:cBhvr>
                                      <p:to>
                                        <p:strVal val="visible"/>
                                      </p:to>
                                    </p:set>
                                    <p:anim calcmode="lin" valueType="num">
                                      <p:cBhvr additive="base">
                                        <p:cTn id="43"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xEl>
                                              <p:pRg st="12" end="12"/>
                                            </p:txEl>
                                          </p:spTgt>
                                        </p:tgtEl>
                                        <p:attrNameLst>
                                          <p:attrName>style.visibility</p:attrName>
                                        </p:attrNameLst>
                                      </p:cBhvr>
                                      <p:to>
                                        <p:strVal val="visible"/>
                                      </p:to>
                                    </p:set>
                                    <p:anim calcmode="lin" valueType="num">
                                      <p:cBhvr additive="base">
                                        <p:cTn id="49" dur="500" fill="hold"/>
                                        <p:tgtEl>
                                          <p:spTgt spid="10">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xEl>
                                              <p:pRg st="13" end="13"/>
                                            </p:txEl>
                                          </p:spTgt>
                                        </p:tgtEl>
                                        <p:attrNameLst>
                                          <p:attrName>style.visibility</p:attrName>
                                        </p:attrNameLst>
                                      </p:cBhvr>
                                      <p:to>
                                        <p:strVal val="visible"/>
                                      </p:to>
                                    </p:set>
                                    <p:anim calcmode="lin" valueType="num">
                                      <p:cBhvr additive="base">
                                        <p:cTn id="55" dur="500" fill="hold"/>
                                        <p:tgtEl>
                                          <p:spTgt spid="10">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69</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
        <p:nvSpPr>
          <p:cNvPr id="1026" name="AutoShape 2" descr="Image result for little endian"/>
          <p:cNvSpPr>
            <a:spLocks noChangeAspect="1" noChangeArrowheads="1"/>
          </p:cNvSpPr>
          <p:nvPr/>
        </p:nvSpPr>
        <p:spPr bwMode="auto">
          <a:xfrm>
            <a:off x="155575" y="-914400"/>
            <a:ext cx="3810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little endian"/>
          <p:cNvSpPr>
            <a:spLocks noChangeAspect="1" noChangeArrowheads="1"/>
          </p:cNvSpPr>
          <p:nvPr/>
        </p:nvSpPr>
        <p:spPr bwMode="auto">
          <a:xfrm>
            <a:off x="155576" y="-1744663"/>
            <a:ext cx="6772275" cy="3638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42910" y="857232"/>
            <a:ext cx="7929618" cy="3477875"/>
          </a:xfrm>
          <a:prstGeom prst="rect">
            <a:avLst/>
          </a:prstGeom>
          <a:noFill/>
        </p:spPr>
        <p:txBody>
          <a:bodyPr wrap="square" rtlCol="0">
            <a:spAutoFit/>
          </a:bodyPr>
          <a:lstStyle/>
          <a:p>
            <a:r>
              <a:rPr lang="en-US" sz="2000" u="sng" dirty="0" smtClean="0">
                <a:latin typeface="Arial" pitchFamily="34" charset="0"/>
                <a:cs typeface="Arial" pitchFamily="34" charset="0"/>
              </a:rPr>
              <a:t>The set of commands that can appear in #</a:t>
            </a:r>
            <a:r>
              <a:rPr lang="en-US" sz="2000" u="sng" dirty="0" err="1" smtClean="0">
                <a:latin typeface="Arial" pitchFamily="34" charset="0"/>
                <a:cs typeface="Arial" pitchFamily="34" charset="0"/>
              </a:rPr>
              <a:t>pragma</a:t>
            </a:r>
            <a:r>
              <a:rPr lang="en-US" sz="2000" u="sng" dirty="0" smtClean="0">
                <a:latin typeface="Arial" pitchFamily="34" charset="0"/>
                <a:cs typeface="Arial" pitchFamily="34" charset="0"/>
              </a:rPr>
              <a:t> directive is different for each compiler. </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Another example</a:t>
            </a:r>
          </a:p>
          <a:p>
            <a:r>
              <a:rPr lang="en-US" sz="2000" b="1" dirty="0" smtClean="0">
                <a:latin typeface="Arial" pitchFamily="34" charset="0"/>
                <a:cs typeface="Arial" pitchFamily="34" charset="0"/>
              </a:rPr>
              <a:t>#</a:t>
            </a:r>
            <a:r>
              <a:rPr lang="en-US" sz="2000" b="1" dirty="0" err="1" smtClean="0">
                <a:latin typeface="Arial" pitchFamily="34" charset="0"/>
                <a:cs typeface="Arial" pitchFamily="34" charset="0"/>
              </a:rPr>
              <a:t>pragma</a:t>
            </a:r>
            <a:r>
              <a:rPr lang="en-US" sz="2000" b="1" dirty="0" smtClean="0">
                <a:latin typeface="Arial" pitchFamily="34" charset="0"/>
                <a:cs typeface="Arial" pitchFamily="34" charset="0"/>
              </a:rPr>
              <a:t> GCC poison</a:t>
            </a:r>
            <a:r>
              <a:rPr lang="en-US" sz="2000" dirty="0" smtClean="0">
                <a:latin typeface="Arial" pitchFamily="34" charset="0"/>
                <a:cs typeface="Arial" pitchFamily="34" charset="0"/>
              </a:rPr>
              <a:t>: This directive is supported by the GCC compiler </a:t>
            </a:r>
            <a:r>
              <a:rPr lang="en-US" sz="2000" u="sng" dirty="0" smtClean="0">
                <a:latin typeface="Arial" pitchFamily="34" charset="0"/>
                <a:cs typeface="Arial" pitchFamily="34" charset="0"/>
              </a:rPr>
              <a:t>and is used to remove an identifier completely from the program</a:t>
            </a:r>
            <a:r>
              <a:rPr lang="en-US" sz="2000" dirty="0" smtClean="0">
                <a:latin typeface="Arial" pitchFamily="34" charset="0"/>
                <a:cs typeface="Arial" pitchFamily="34" charset="0"/>
              </a:rPr>
              <a:t>. If we want to block an identifier then we can use the </a:t>
            </a:r>
            <a:r>
              <a:rPr lang="en-US" sz="2000" b="1" dirty="0" smtClean="0">
                <a:latin typeface="Arial" pitchFamily="34" charset="0"/>
                <a:cs typeface="Arial" pitchFamily="34" charset="0"/>
              </a:rPr>
              <a:t>#</a:t>
            </a:r>
            <a:r>
              <a:rPr lang="en-US" sz="2000" b="1" dirty="0" err="1" smtClean="0">
                <a:latin typeface="Arial" pitchFamily="34" charset="0"/>
                <a:cs typeface="Arial" pitchFamily="34" charset="0"/>
              </a:rPr>
              <a:t>pragma</a:t>
            </a:r>
            <a:r>
              <a:rPr lang="en-US" sz="2000" b="1" dirty="0" smtClean="0">
                <a:latin typeface="Arial" pitchFamily="34" charset="0"/>
                <a:cs typeface="Arial" pitchFamily="34" charset="0"/>
              </a:rPr>
              <a:t> GCC poison</a:t>
            </a:r>
            <a:r>
              <a:rPr lang="en-US" sz="2000" dirty="0" smtClean="0">
                <a:latin typeface="Arial" pitchFamily="34" charset="0"/>
                <a:cs typeface="Arial" pitchFamily="34" charset="0"/>
              </a:rPr>
              <a:t> directive.</a:t>
            </a:r>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A program which uses the #</a:t>
            </a:r>
            <a:r>
              <a:rPr lang="en-GB" sz="2000" dirty="0" err="1" smtClean="0">
                <a:latin typeface="Arial" pitchFamily="34" charset="0"/>
                <a:cs typeface="Arial" pitchFamily="34" charset="0"/>
              </a:rPr>
              <a:t>pragma</a:t>
            </a:r>
            <a:r>
              <a:rPr lang="en-GB" sz="2000" dirty="0" smtClean="0">
                <a:latin typeface="Arial" pitchFamily="34" charset="0"/>
                <a:cs typeface="Arial" pitchFamily="34" charset="0"/>
              </a:rPr>
              <a:t> directive is </a:t>
            </a:r>
            <a:r>
              <a:rPr lang="en-GB" sz="2000" dirty="0" smtClean="0">
                <a:latin typeface="Arial" pitchFamily="34" charset="0"/>
                <a:cs typeface="Arial" pitchFamily="34" charset="0"/>
                <a:hlinkClick r:id="rId3" action="ppaction://hlinkfile"/>
              </a:rPr>
              <a:t>here</a:t>
            </a:r>
            <a:r>
              <a:rPr lang="en-GB" sz="2000" dirty="0" smtClean="0">
                <a:latin typeface="Arial" pitchFamily="34" charset="0"/>
                <a:cs typeface="Arial" pitchFamily="34" charset="0"/>
              </a:rPr>
              <a:t>.</a:t>
            </a:r>
          </a:p>
          <a:p>
            <a:endParaRPr lang="en-GB" sz="2000"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anim calcmode="lin" valueType="num">
                                      <p:cBhvr additive="base">
                                        <p:cTn id="25"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010580" cy="400110"/>
          </a:xfrm>
          <a:prstGeom prst="rect">
            <a:avLst/>
          </a:prstGeom>
          <a:noFill/>
        </p:spPr>
        <p:txBody>
          <a:bodyPr wrap="square" rtlCol="0">
            <a:spAutoFit/>
          </a:bodyPr>
          <a:lstStyle/>
          <a:p>
            <a:r>
              <a:rPr lang="en-US" sz="2000" b="1" u="sng" dirty="0" smtClean="0">
                <a:latin typeface="Arial" pitchFamily="34" charset="0"/>
                <a:cs typeface="Arial" pitchFamily="34" charset="0"/>
              </a:rPr>
              <a:t>Differences between structures and unions</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26" name="Picture 2" descr="https://media.geeksforgeeks.org/wp-content/uploads/Structure-vs-Union.png"/>
          <p:cNvPicPr>
            <a:picLocks noChangeAspect="1" noChangeArrowheads="1"/>
          </p:cNvPicPr>
          <p:nvPr/>
        </p:nvPicPr>
        <p:blipFill>
          <a:blip r:embed="rId2"/>
          <a:srcRect/>
          <a:stretch>
            <a:fillRect/>
          </a:stretch>
        </p:blipFill>
        <p:spPr bwMode="auto">
          <a:xfrm>
            <a:off x="-1" y="1000108"/>
            <a:ext cx="9052061" cy="5214974"/>
          </a:xfrm>
          <a:prstGeom prst="rect">
            <a:avLst/>
          </a:prstGeom>
          <a:noFill/>
        </p:spPr>
      </p:pic>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70</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
        <p:nvSpPr>
          <p:cNvPr id="1026" name="AutoShape 2" descr="Image result for little endian"/>
          <p:cNvSpPr>
            <a:spLocks noChangeAspect="1" noChangeArrowheads="1"/>
          </p:cNvSpPr>
          <p:nvPr/>
        </p:nvSpPr>
        <p:spPr bwMode="auto">
          <a:xfrm>
            <a:off x="155575" y="-914400"/>
            <a:ext cx="3810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little endian"/>
          <p:cNvSpPr>
            <a:spLocks noChangeAspect="1" noChangeArrowheads="1"/>
          </p:cNvSpPr>
          <p:nvPr/>
        </p:nvSpPr>
        <p:spPr bwMode="auto">
          <a:xfrm>
            <a:off x="155576" y="-1744663"/>
            <a:ext cx="6772275" cy="3638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42910" y="857232"/>
            <a:ext cx="7929618" cy="5016758"/>
          </a:xfrm>
          <a:prstGeom prst="rect">
            <a:avLst/>
          </a:prstGeom>
          <a:noFill/>
        </p:spPr>
        <p:txBody>
          <a:bodyPr wrap="square" rtlCol="0">
            <a:spAutoFit/>
          </a:bodyPr>
          <a:lstStyle/>
          <a:p>
            <a:pPr fontAlgn="base"/>
            <a:r>
              <a:rPr lang="en-US" sz="2000" dirty="0" smtClean="0">
                <a:latin typeface="Arial" pitchFamily="34" charset="0"/>
                <a:cs typeface="Arial" pitchFamily="34" charset="0"/>
              </a:rPr>
              <a:t>The above program will give the below error when you try to compile</a:t>
            </a:r>
          </a:p>
          <a:p>
            <a:endParaRPr lang="en-US" sz="2000" dirty="0" smtClean="0">
              <a:latin typeface="Arial" pitchFamily="34" charset="0"/>
              <a:cs typeface="Arial" pitchFamily="34" charset="0"/>
            </a:endParaRPr>
          </a:p>
          <a:p>
            <a:r>
              <a:rPr lang="en-US" sz="2000" dirty="0" err="1" smtClean="0">
                <a:latin typeface="Arial" pitchFamily="34" charset="0"/>
                <a:cs typeface="Arial" pitchFamily="34" charset="0"/>
              </a:rPr>
              <a:t>poison_prog.c</a:t>
            </a:r>
            <a:r>
              <a:rPr lang="en-US" sz="2000" dirty="0" smtClean="0">
                <a:latin typeface="Arial" pitchFamily="34" charset="0"/>
                <a:cs typeface="Arial" pitchFamily="34" charset="0"/>
              </a:rPr>
              <a:t>: In function 'main':</a:t>
            </a:r>
          </a:p>
          <a:p>
            <a:r>
              <a:rPr lang="en-US" sz="2000" dirty="0" smtClean="0">
                <a:latin typeface="Arial" pitchFamily="34" charset="0"/>
                <a:cs typeface="Arial" pitchFamily="34" charset="0"/>
              </a:rPr>
              <a:t>poison_prog.c:13:9: error: attempt to use poisoned "</a:t>
            </a:r>
            <a:r>
              <a:rPr lang="en-US" sz="2000" dirty="0" err="1" smtClean="0">
                <a:latin typeface="Arial" pitchFamily="34" charset="0"/>
                <a:cs typeface="Arial" pitchFamily="34" charset="0"/>
              </a:rPr>
              <a:t>printf</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printf</a:t>
            </a:r>
            <a:r>
              <a:rPr lang="en-US" sz="2000" dirty="0" smtClean="0">
                <a:latin typeface="Arial" pitchFamily="34" charset="0"/>
                <a:cs typeface="Arial" pitchFamily="34" charset="0"/>
              </a:rPr>
              <a:t>("PES University");</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poison_prog.c:16:9: error: attempt to use poisoned "</a:t>
            </a:r>
            <a:r>
              <a:rPr lang="en-US" sz="2000" dirty="0" err="1" smtClean="0">
                <a:latin typeface="Arial" pitchFamily="34" charset="0"/>
                <a:cs typeface="Arial" pitchFamily="34" charset="0"/>
              </a:rPr>
              <a:t>printf</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printf</a:t>
            </a:r>
            <a:r>
              <a:rPr lang="en-US" sz="2000" dirty="0" smtClean="0">
                <a:latin typeface="Arial" pitchFamily="34" charset="0"/>
                <a:cs typeface="Arial" pitchFamily="34" charset="0"/>
              </a:rPr>
              <a:t>("bye");</a:t>
            </a:r>
          </a:p>
          <a:p>
            <a:r>
              <a:rPr lang="en-US" sz="2000" dirty="0" smtClean="0">
                <a:latin typeface="Arial" pitchFamily="34" charset="0"/>
                <a:cs typeface="Arial" pitchFamily="34" charset="0"/>
              </a:rPr>
              <a:t>         ^</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The </a:t>
            </a:r>
            <a:r>
              <a:rPr lang="en-GB" sz="2000" dirty="0" err="1" smtClean="0">
                <a:latin typeface="Arial" pitchFamily="34" charset="0"/>
                <a:cs typeface="Arial" pitchFamily="34" charset="0"/>
              </a:rPr>
              <a:t>preprocessor</a:t>
            </a:r>
            <a:r>
              <a:rPr lang="en-GB" sz="2000" dirty="0" smtClean="0">
                <a:latin typeface="Arial" pitchFamily="34" charset="0"/>
                <a:cs typeface="Arial" pitchFamily="34" charset="0"/>
              </a:rPr>
              <a:t> must ignore any #</a:t>
            </a:r>
            <a:r>
              <a:rPr lang="en-GB" sz="2000" dirty="0" err="1" smtClean="0">
                <a:latin typeface="Arial" pitchFamily="34" charset="0"/>
                <a:cs typeface="Arial" pitchFamily="34" charset="0"/>
              </a:rPr>
              <a:t>pragma</a:t>
            </a:r>
            <a:r>
              <a:rPr lang="en-GB" sz="2000" dirty="0" smtClean="0">
                <a:latin typeface="Arial" pitchFamily="34" charset="0"/>
                <a:cs typeface="Arial" pitchFamily="34" charset="0"/>
              </a:rPr>
              <a:t> directive that contains an unrecognized command; it is not permitted to give an error message.</a:t>
            </a:r>
          </a:p>
          <a:p>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endParaRPr lang="en-US" sz="20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 calcmode="lin" valueType="num">
                                      <p:cBhvr additive="base">
                                        <p:cTn id="31"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 calcmode="lin" valueType="num">
                                      <p:cBhvr additive="base">
                                        <p:cTn id="37"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xEl>
                                              <p:pRg st="7" end="7"/>
                                            </p:txEl>
                                          </p:spTgt>
                                        </p:tgtEl>
                                        <p:attrNameLst>
                                          <p:attrName>style.visibility</p:attrName>
                                        </p:attrNameLst>
                                      </p:cBhvr>
                                      <p:to>
                                        <p:strVal val="visible"/>
                                      </p:to>
                                    </p:set>
                                    <p:anim calcmode="lin" valueType="num">
                                      <p:cBhvr additive="base">
                                        <p:cTn id="43"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xEl>
                                              <p:pRg st="8" end="8"/>
                                            </p:txEl>
                                          </p:spTgt>
                                        </p:tgtEl>
                                        <p:attrNameLst>
                                          <p:attrName>style.visibility</p:attrName>
                                        </p:attrNameLst>
                                      </p:cBhvr>
                                      <p:to>
                                        <p:strVal val="visible"/>
                                      </p:to>
                                    </p:set>
                                    <p:anim calcmode="lin" valueType="num">
                                      <p:cBhvr additive="base">
                                        <p:cTn id="49"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xEl>
                                              <p:pRg st="10" end="10"/>
                                            </p:txEl>
                                          </p:spTgt>
                                        </p:tgtEl>
                                        <p:attrNameLst>
                                          <p:attrName>style.visibility</p:attrName>
                                        </p:attrNameLst>
                                      </p:cBhvr>
                                      <p:to>
                                        <p:strVal val="visible"/>
                                      </p:to>
                                    </p:set>
                                    <p:anim calcmode="lin" valueType="num">
                                      <p:cBhvr additive="base">
                                        <p:cTn id="55"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71</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
        <p:nvSpPr>
          <p:cNvPr id="1026" name="AutoShape 2" descr="Image result for little endian"/>
          <p:cNvSpPr>
            <a:spLocks noChangeAspect="1" noChangeArrowheads="1"/>
          </p:cNvSpPr>
          <p:nvPr/>
        </p:nvSpPr>
        <p:spPr bwMode="auto">
          <a:xfrm>
            <a:off x="155575" y="-914400"/>
            <a:ext cx="3810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little endian"/>
          <p:cNvSpPr>
            <a:spLocks noChangeAspect="1" noChangeArrowheads="1"/>
          </p:cNvSpPr>
          <p:nvPr/>
        </p:nvSpPr>
        <p:spPr bwMode="auto">
          <a:xfrm>
            <a:off x="155576" y="-1744663"/>
            <a:ext cx="6772275" cy="3638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42910" y="857232"/>
            <a:ext cx="7929618" cy="4708981"/>
          </a:xfrm>
          <a:prstGeom prst="rect">
            <a:avLst/>
          </a:prstGeom>
          <a:noFill/>
        </p:spPr>
        <p:txBody>
          <a:bodyPr wrap="square" rtlCol="0">
            <a:spAutoFit/>
          </a:bodyPr>
          <a:lstStyle/>
          <a:p>
            <a:r>
              <a:rPr lang="en-IN" sz="2000" b="1" u="sng" dirty="0" smtClean="0">
                <a:latin typeface="Arial" pitchFamily="34" charset="0"/>
                <a:cs typeface="Arial" pitchFamily="34" charset="0"/>
              </a:rPr>
              <a:t>Functions with variable number of arguments</a:t>
            </a:r>
          </a:p>
          <a:p>
            <a:r>
              <a:rPr lang="en-US" sz="2000" dirty="0" smtClean="0">
                <a:latin typeface="Arial" pitchFamily="34" charset="0"/>
                <a:cs typeface="Arial" pitchFamily="34" charset="0"/>
              </a:rPr>
              <a:t>You may like to have a function that will accept any number of values and then return the average. You don't know how many arguments will be passed in to the function. </a:t>
            </a:r>
          </a:p>
          <a:p>
            <a:endParaRPr lang="en-US" sz="2000" dirty="0" smtClean="0">
              <a:latin typeface="Arial" pitchFamily="34" charset="0"/>
              <a:cs typeface="Arial" pitchFamily="34" charset="0"/>
            </a:endParaRPr>
          </a:p>
          <a:p>
            <a:r>
              <a:rPr lang="en-US" sz="2000" u="sng" dirty="0" smtClean="0">
                <a:latin typeface="Arial" pitchFamily="34" charset="0"/>
                <a:cs typeface="Arial" pitchFamily="34" charset="0"/>
              </a:rPr>
              <a:t>One way you could make the function would be to accept a pointer to an array</a:t>
            </a:r>
            <a:r>
              <a:rPr lang="en-US" sz="2000" dirty="0" smtClean="0">
                <a:latin typeface="Arial" pitchFamily="34" charset="0"/>
                <a:cs typeface="Arial" pitchFamily="34" charset="0"/>
              </a:rPr>
              <a:t>. </a:t>
            </a:r>
          </a:p>
          <a:p>
            <a:endParaRPr lang="en-US" sz="2000" dirty="0" smtClean="0">
              <a:latin typeface="Arial" pitchFamily="34" charset="0"/>
              <a:cs typeface="Arial" pitchFamily="34" charset="0"/>
            </a:endParaRPr>
          </a:p>
          <a:p>
            <a:r>
              <a:rPr lang="en-US" sz="2000" u="sng" dirty="0" smtClean="0">
                <a:latin typeface="Arial" pitchFamily="34" charset="0"/>
                <a:cs typeface="Arial" pitchFamily="34" charset="0"/>
              </a:rPr>
              <a:t>Another way would be to write a function that can take any number of arguments</a:t>
            </a:r>
            <a:r>
              <a:rPr lang="en-US" sz="2000" dirty="0" smtClean="0">
                <a:latin typeface="Arial" pitchFamily="34" charset="0"/>
                <a:cs typeface="Arial" pitchFamily="34" charset="0"/>
              </a:rPr>
              <a:t>.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So you could write </a:t>
            </a:r>
            <a:r>
              <a:rPr lang="en-US" sz="2000" dirty="0" err="1" smtClean="0">
                <a:latin typeface="Arial" pitchFamily="34" charset="0"/>
                <a:cs typeface="Arial" pitchFamily="34" charset="0"/>
              </a:rPr>
              <a:t>avg</a:t>
            </a:r>
            <a:r>
              <a:rPr lang="en-US" sz="2000" dirty="0" smtClean="0">
                <a:latin typeface="Arial" pitchFamily="34" charset="0"/>
                <a:cs typeface="Arial" pitchFamily="34" charset="0"/>
              </a:rPr>
              <a:t>(4, 12.2, 23.3, 33.3, 12.1); or you could write </a:t>
            </a:r>
            <a:r>
              <a:rPr lang="en-US" sz="2000" dirty="0" err="1" smtClean="0">
                <a:latin typeface="Arial" pitchFamily="34" charset="0"/>
                <a:cs typeface="Arial" pitchFamily="34" charset="0"/>
              </a:rPr>
              <a:t>avg</a:t>
            </a:r>
            <a:r>
              <a:rPr lang="en-US" sz="2000" dirty="0" smtClean="0">
                <a:latin typeface="Arial" pitchFamily="34" charset="0"/>
                <a:cs typeface="Arial" pitchFamily="34" charset="0"/>
              </a:rPr>
              <a:t>(2, 2.3, 34.4); The advantage of this approach is that it's much easier to change the code if you want to change the number of arguments.</a:t>
            </a:r>
            <a:endParaRPr lang="en-US" sz="2000"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anim calcmode="lin" valueType="num">
                                      <p:cBhvr additive="base">
                                        <p:cTn id="25"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anim calcmode="lin" valueType="num">
                                      <p:cBhvr additive="base">
                                        <p:cTn id="31"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72</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
        <p:nvSpPr>
          <p:cNvPr id="1026" name="AutoShape 2" descr="Image result for little endian"/>
          <p:cNvSpPr>
            <a:spLocks noChangeAspect="1" noChangeArrowheads="1"/>
          </p:cNvSpPr>
          <p:nvPr/>
        </p:nvSpPr>
        <p:spPr bwMode="auto">
          <a:xfrm>
            <a:off x="155575" y="-914400"/>
            <a:ext cx="3810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little endian"/>
          <p:cNvSpPr>
            <a:spLocks noChangeAspect="1" noChangeArrowheads="1"/>
          </p:cNvSpPr>
          <p:nvPr/>
        </p:nvSpPr>
        <p:spPr bwMode="auto">
          <a:xfrm>
            <a:off x="155576" y="-1744663"/>
            <a:ext cx="6772275" cy="3638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55576" y="836712"/>
            <a:ext cx="7632848" cy="3785652"/>
          </a:xfrm>
          <a:prstGeom prst="rect">
            <a:avLst/>
          </a:prstGeom>
          <a:noFill/>
        </p:spPr>
        <p:txBody>
          <a:bodyPr wrap="square" rtlCol="0">
            <a:spAutoFit/>
          </a:bodyPr>
          <a:lstStyle/>
          <a:p>
            <a:r>
              <a:rPr lang="en-US" sz="2000" dirty="0" smtClean="0">
                <a:latin typeface="Arial" pitchFamily="34" charset="0"/>
                <a:cs typeface="Arial" pitchFamily="34" charset="0"/>
              </a:rPr>
              <a:t>Whenever a function is declared to have an indeterminate number of arguments, in place of the last argument you should place an ellipsis (which looks like '...'), so, </a:t>
            </a: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a_function</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x, ... ); would tell the compiler the function should accept however many arguments that the programmer uses, as long as it is equal to at least one, the one being the first, x.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We'll need to use some macros  from the </a:t>
            </a:r>
            <a:r>
              <a:rPr lang="en-US" sz="2000" dirty="0" err="1" smtClean="0">
                <a:latin typeface="Arial" pitchFamily="34" charset="0"/>
                <a:cs typeface="Arial" pitchFamily="34" charset="0"/>
              </a:rPr>
              <a:t>stdarg.h</a:t>
            </a:r>
            <a:r>
              <a:rPr lang="en-US" sz="2000" dirty="0" smtClean="0">
                <a:latin typeface="Arial" pitchFamily="34" charset="0"/>
                <a:cs typeface="Arial" pitchFamily="34" charset="0"/>
              </a:rPr>
              <a:t> header file to extract the values stored in the variable argument list -- </a:t>
            </a:r>
            <a:r>
              <a:rPr lang="en-US" sz="2000" b="1" dirty="0" err="1" smtClean="0">
                <a:latin typeface="Arial" pitchFamily="34" charset="0"/>
                <a:cs typeface="Arial" pitchFamily="34" charset="0"/>
              </a:rPr>
              <a:t>va_start</a:t>
            </a:r>
            <a:r>
              <a:rPr lang="en-US" sz="2000" dirty="0" smtClean="0">
                <a:latin typeface="Arial" pitchFamily="34" charset="0"/>
                <a:cs typeface="Arial" pitchFamily="34" charset="0"/>
              </a:rPr>
              <a:t>, which initializes the list, </a:t>
            </a:r>
            <a:r>
              <a:rPr lang="en-US" sz="2000" b="1" dirty="0" err="1" smtClean="0">
                <a:latin typeface="Arial" pitchFamily="34" charset="0"/>
                <a:cs typeface="Arial" pitchFamily="34" charset="0"/>
              </a:rPr>
              <a:t>va_arg</a:t>
            </a:r>
            <a:r>
              <a:rPr lang="en-US" sz="2000" dirty="0" smtClean="0">
                <a:latin typeface="Arial" pitchFamily="34" charset="0"/>
                <a:cs typeface="Arial" pitchFamily="34" charset="0"/>
              </a:rPr>
              <a:t>, which returns the next argument in the list, and </a:t>
            </a:r>
            <a:r>
              <a:rPr lang="en-US" sz="2000" b="1" dirty="0" err="1" smtClean="0">
                <a:latin typeface="Arial" pitchFamily="34" charset="0"/>
                <a:cs typeface="Arial" pitchFamily="34" charset="0"/>
              </a:rPr>
              <a:t>va_end</a:t>
            </a:r>
            <a:r>
              <a:rPr lang="en-US" sz="2000" dirty="0" smtClean="0">
                <a:latin typeface="Arial" pitchFamily="34" charset="0"/>
                <a:cs typeface="Arial" pitchFamily="34" charset="0"/>
              </a:rPr>
              <a:t>, which cleans up the variable argument list. </a:t>
            </a:r>
            <a:r>
              <a:rPr lang="en-US" sz="2000" dirty="0" smtClean="0"/>
              <a:t/>
            </a:r>
            <a:br>
              <a:rPr lang="en-US" sz="2000" dirty="0" smtClean="0"/>
            </a:br>
            <a:endParaRPr lang="en-US" sz="2000"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73</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
        <p:nvSpPr>
          <p:cNvPr id="1026" name="AutoShape 2" descr="Image result for little endian"/>
          <p:cNvSpPr>
            <a:spLocks noChangeAspect="1" noChangeArrowheads="1"/>
          </p:cNvSpPr>
          <p:nvPr/>
        </p:nvSpPr>
        <p:spPr bwMode="auto">
          <a:xfrm>
            <a:off x="155575" y="-914400"/>
            <a:ext cx="3810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little endian"/>
          <p:cNvSpPr>
            <a:spLocks noChangeAspect="1" noChangeArrowheads="1"/>
          </p:cNvSpPr>
          <p:nvPr/>
        </p:nvSpPr>
        <p:spPr bwMode="auto">
          <a:xfrm>
            <a:off x="155576" y="-1744663"/>
            <a:ext cx="6772275" cy="3638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55576" y="836712"/>
            <a:ext cx="7632848" cy="4708981"/>
          </a:xfrm>
          <a:prstGeom prst="rect">
            <a:avLst/>
          </a:prstGeom>
          <a:noFill/>
        </p:spPr>
        <p:txBody>
          <a:bodyPr wrap="square" rtlCol="0">
            <a:spAutoFit/>
          </a:bodyPr>
          <a:lstStyle/>
          <a:p>
            <a:r>
              <a:rPr lang="en-US" sz="2000" b="1" dirty="0" smtClean="0">
                <a:latin typeface="Arial" pitchFamily="34" charset="0"/>
                <a:cs typeface="Arial" pitchFamily="34" charset="0"/>
              </a:rPr>
              <a:t>#include &lt;</a:t>
            </a:r>
            <a:r>
              <a:rPr lang="en-US" sz="2000" b="1" dirty="0" err="1" smtClean="0">
                <a:latin typeface="Arial" pitchFamily="34" charset="0"/>
                <a:cs typeface="Arial" pitchFamily="34" charset="0"/>
              </a:rPr>
              <a:t>stdarg.h</a:t>
            </a:r>
            <a:r>
              <a:rPr lang="en-US" sz="2000" b="1" dirty="0" smtClean="0">
                <a:latin typeface="Arial" pitchFamily="34" charset="0"/>
                <a:cs typeface="Arial" pitchFamily="34" charset="0"/>
              </a:rPr>
              <a:t>&gt;</a:t>
            </a:r>
            <a:endParaRPr lang="en-US" sz="2000" dirty="0" smtClean="0">
              <a:latin typeface="Arial" pitchFamily="34" charset="0"/>
              <a:cs typeface="Arial" pitchFamily="34" charset="0"/>
            </a:endParaRPr>
          </a:p>
          <a:p>
            <a:r>
              <a:rPr lang="en-US" sz="2000" b="1" dirty="0" smtClean="0">
                <a:latin typeface="Arial" pitchFamily="34" charset="0"/>
                <a:cs typeface="Arial" pitchFamily="34" charset="0"/>
              </a:rPr>
              <a:t>void </a:t>
            </a:r>
            <a:r>
              <a:rPr lang="en-US" sz="2000" b="1" dirty="0" err="1" smtClean="0">
                <a:latin typeface="Arial" pitchFamily="34" charset="0"/>
                <a:cs typeface="Arial" pitchFamily="34" charset="0"/>
              </a:rPr>
              <a:t>va_start</a:t>
            </a:r>
            <a:r>
              <a:rPr lang="en-US" sz="2000" b="1" dirty="0" smtClean="0">
                <a:latin typeface="Arial" pitchFamily="34" charset="0"/>
                <a:cs typeface="Arial" pitchFamily="34" charset="0"/>
              </a:rPr>
              <a:t>(</a:t>
            </a:r>
            <a:r>
              <a:rPr lang="en-US" sz="2000" b="1" dirty="0" err="1" smtClean="0">
                <a:latin typeface="Arial" pitchFamily="34" charset="0"/>
                <a:cs typeface="Arial" pitchFamily="34" charset="0"/>
              </a:rPr>
              <a:t>va_list</a:t>
            </a:r>
            <a:r>
              <a:rPr lang="en-US" sz="2000" dirty="0" smtClean="0">
                <a:latin typeface="Arial" pitchFamily="34" charset="0"/>
                <a:cs typeface="Arial" pitchFamily="34" charset="0"/>
              </a:rPr>
              <a:t> </a:t>
            </a:r>
            <a:r>
              <a:rPr lang="en-US" sz="2000" i="1" dirty="0" err="1" smtClean="0">
                <a:latin typeface="Arial" pitchFamily="34" charset="0"/>
                <a:cs typeface="Arial" pitchFamily="34" charset="0"/>
              </a:rPr>
              <a:t>ap</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last</a:t>
            </a:r>
            <a:r>
              <a:rPr lang="en-US" sz="2000" b="1" dirty="0" smtClean="0">
                <a:latin typeface="Arial" pitchFamily="34" charset="0"/>
                <a:cs typeface="Arial" pitchFamily="34" charset="0"/>
              </a:rPr>
              <a:t>);</a:t>
            </a:r>
            <a:r>
              <a:rPr lang="en-US" sz="2000" i="1" dirty="0" smtClean="0">
                <a:latin typeface="Arial" pitchFamily="34" charset="0"/>
                <a:cs typeface="Arial" pitchFamily="34" charset="0"/>
              </a:rPr>
              <a:t/>
            </a:r>
            <a:br>
              <a:rPr lang="en-US" sz="2000" i="1" dirty="0" smtClean="0">
                <a:latin typeface="Arial" pitchFamily="34" charset="0"/>
                <a:cs typeface="Arial" pitchFamily="34" charset="0"/>
              </a:rPr>
            </a:br>
            <a:r>
              <a:rPr lang="en-US" sz="2000" i="1" dirty="0" smtClean="0">
                <a:latin typeface="Arial" pitchFamily="34" charset="0"/>
                <a:cs typeface="Arial" pitchFamily="34" charset="0"/>
              </a:rPr>
              <a:t>type</a:t>
            </a:r>
            <a:r>
              <a:rPr lang="en-US" sz="2000" dirty="0" smtClean="0">
                <a:latin typeface="Arial" pitchFamily="34" charset="0"/>
                <a:cs typeface="Arial" pitchFamily="34" charset="0"/>
              </a:rPr>
              <a:t> </a:t>
            </a:r>
            <a:r>
              <a:rPr lang="en-US" sz="2000" b="1" dirty="0" err="1" smtClean="0">
                <a:latin typeface="Arial" pitchFamily="34" charset="0"/>
                <a:cs typeface="Arial" pitchFamily="34" charset="0"/>
              </a:rPr>
              <a:t>va_arg</a:t>
            </a:r>
            <a:r>
              <a:rPr lang="en-US" sz="2000" b="1" dirty="0" smtClean="0">
                <a:latin typeface="Arial" pitchFamily="34" charset="0"/>
                <a:cs typeface="Arial" pitchFamily="34" charset="0"/>
              </a:rPr>
              <a:t>(</a:t>
            </a:r>
            <a:r>
              <a:rPr lang="en-US" sz="2000" b="1" dirty="0" err="1" smtClean="0">
                <a:latin typeface="Arial" pitchFamily="34" charset="0"/>
                <a:cs typeface="Arial" pitchFamily="34" charset="0"/>
              </a:rPr>
              <a:t>va_list</a:t>
            </a:r>
            <a:r>
              <a:rPr lang="en-US" sz="2000" dirty="0" smtClean="0">
                <a:latin typeface="Arial" pitchFamily="34" charset="0"/>
                <a:cs typeface="Arial" pitchFamily="34" charset="0"/>
              </a:rPr>
              <a:t> </a:t>
            </a:r>
            <a:r>
              <a:rPr lang="en-US" sz="2000" i="1" dirty="0" err="1" smtClean="0">
                <a:latin typeface="Arial" pitchFamily="34" charset="0"/>
                <a:cs typeface="Arial" pitchFamily="34" charset="0"/>
              </a:rPr>
              <a:t>ap</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type</a:t>
            </a:r>
            <a:r>
              <a:rPr lang="en-US" sz="2000" b="1" dirty="0" smtClean="0">
                <a:latin typeface="Arial" pitchFamily="34" charset="0"/>
                <a:cs typeface="Arial" pitchFamily="34" charset="0"/>
              </a:rPr>
              <a:t>);</a:t>
            </a:r>
            <a:br>
              <a:rPr lang="en-US" sz="2000" b="1" dirty="0" smtClean="0">
                <a:latin typeface="Arial" pitchFamily="34" charset="0"/>
                <a:cs typeface="Arial" pitchFamily="34" charset="0"/>
              </a:rPr>
            </a:br>
            <a:r>
              <a:rPr lang="en-US" sz="2000" b="1" dirty="0" smtClean="0">
                <a:latin typeface="Arial" pitchFamily="34" charset="0"/>
                <a:cs typeface="Arial" pitchFamily="34" charset="0"/>
              </a:rPr>
              <a:t>void </a:t>
            </a:r>
            <a:r>
              <a:rPr lang="en-US" sz="2000" b="1" dirty="0" err="1" smtClean="0">
                <a:latin typeface="Arial" pitchFamily="34" charset="0"/>
                <a:cs typeface="Arial" pitchFamily="34" charset="0"/>
              </a:rPr>
              <a:t>va_end</a:t>
            </a:r>
            <a:r>
              <a:rPr lang="en-US" sz="2000" b="1" dirty="0" smtClean="0">
                <a:latin typeface="Arial" pitchFamily="34" charset="0"/>
                <a:cs typeface="Arial" pitchFamily="34" charset="0"/>
              </a:rPr>
              <a:t>(</a:t>
            </a:r>
            <a:r>
              <a:rPr lang="en-US" sz="2000" b="1" dirty="0" err="1" smtClean="0">
                <a:latin typeface="Arial" pitchFamily="34" charset="0"/>
                <a:cs typeface="Arial" pitchFamily="34" charset="0"/>
              </a:rPr>
              <a:t>va_list</a:t>
            </a:r>
            <a:r>
              <a:rPr lang="en-US" sz="2000" dirty="0" smtClean="0">
                <a:latin typeface="Arial" pitchFamily="34" charset="0"/>
                <a:cs typeface="Arial" pitchFamily="34" charset="0"/>
              </a:rPr>
              <a:t> </a:t>
            </a:r>
            <a:r>
              <a:rPr lang="en-US" sz="2000" i="1" dirty="0" err="1" smtClean="0">
                <a:latin typeface="Arial" pitchFamily="34" charset="0"/>
                <a:cs typeface="Arial" pitchFamily="34" charset="0"/>
              </a:rPr>
              <a:t>ap</a:t>
            </a:r>
            <a:r>
              <a:rPr lang="en-US" sz="2000" b="1" dirty="0" smtClean="0">
                <a:latin typeface="Arial" pitchFamily="34" charset="0"/>
                <a:cs typeface="Arial" pitchFamily="34" charset="0"/>
              </a:rPr>
              <a:t>);</a:t>
            </a:r>
            <a:br>
              <a:rPr lang="en-US" sz="2000" b="1" dirty="0" smtClean="0">
                <a:latin typeface="Arial" pitchFamily="34" charset="0"/>
                <a:cs typeface="Arial" pitchFamily="34" charset="0"/>
              </a:rPr>
            </a:br>
            <a:endParaRPr lang="en-US" sz="2000" dirty="0" smtClean="0">
              <a:latin typeface="Arial" pitchFamily="34" charset="0"/>
              <a:cs typeface="Arial" pitchFamily="34" charset="0"/>
            </a:endParaRPr>
          </a:p>
          <a:p>
            <a:r>
              <a:rPr lang="en-US" sz="2000" b="1" dirty="0" smtClean="0">
                <a:latin typeface="Arial" pitchFamily="34" charset="0"/>
                <a:cs typeface="Arial" pitchFamily="34" charset="0"/>
              </a:rPr>
              <a:t>Description</a:t>
            </a:r>
          </a:p>
          <a:p>
            <a:r>
              <a:rPr lang="en-US" sz="2000" dirty="0" smtClean="0">
                <a:latin typeface="Arial" pitchFamily="34" charset="0"/>
                <a:cs typeface="Arial" pitchFamily="34" charset="0"/>
              </a:rPr>
              <a:t>A function may be called with a varying number of arguments of varying types.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include file </a:t>
            </a:r>
            <a:r>
              <a:rPr lang="en-US" sz="2000" i="1" dirty="0" smtClean="0">
                <a:latin typeface="Arial" pitchFamily="34" charset="0"/>
                <a:cs typeface="Arial" pitchFamily="34" charset="0"/>
              </a:rPr>
              <a:t>&lt;</a:t>
            </a:r>
            <a:r>
              <a:rPr lang="en-US" sz="2000" i="1" dirty="0" err="1" smtClean="0">
                <a:latin typeface="Arial" pitchFamily="34" charset="0"/>
                <a:cs typeface="Arial" pitchFamily="34" charset="0"/>
              </a:rPr>
              <a:t>stdarg.h</a:t>
            </a:r>
            <a:r>
              <a:rPr lang="en-US" sz="2000" i="1" dirty="0" smtClean="0">
                <a:latin typeface="Arial" pitchFamily="34" charset="0"/>
                <a:cs typeface="Arial" pitchFamily="34" charset="0"/>
              </a:rPr>
              <a:t>&gt;</a:t>
            </a:r>
            <a:r>
              <a:rPr lang="en-US" sz="2000" dirty="0" smtClean="0">
                <a:latin typeface="Arial" pitchFamily="34" charset="0"/>
                <a:cs typeface="Arial" pitchFamily="34" charset="0"/>
              </a:rPr>
              <a:t> declares a type </a:t>
            </a:r>
            <a:r>
              <a:rPr lang="en-US" sz="2000" i="1" dirty="0" err="1" smtClean="0">
                <a:latin typeface="Arial" pitchFamily="34" charset="0"/>
                <a:cs typeface="Arial" pitchFamily="34" charset="0"/>
              </a:rPr>
              <a:t>va_list</a:t>
            </a:r>
            <a:r>
              <a:rPr lang="en-US" sz="2000" dirty="0" smtClean="0">
                <a:latin typeface="Arial" pitchFamily="34" charset="0"/>
                <a:cs typeface="Arial" pitchFamily="34" charset="0"/>
              </a:rPr>
              <a:t> and defines three macros for stepping through a list of arguments </a:t>
            </a:r>
            <a:r>
              <a:rPr lang="en-US" sz="2000" u="sng" dirty="0" smtClean="0">
                <a:latin typeface="Arial" pitchFamily="34" charset="0"/>
                <a:cs typeface="Arial" pitchFamily="34" charset="0"/>
              </a:rPr>
              <a:t>whose number and types are not known to the called function</a:t>
            </a:r>
            <a:r>
              <a:rPr lang="en-US" sz="2000" dirty="0" smtClean="0">
                <a:latin typeface="Arial" pitchFamily="34" charset="0"/>
                <a:cs typeface="Arial" pitchFamily="34" charset="0"/>
              </a:rPr>
              <a:t>.</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called function must declare an object of type </a:t>
            </a:r>
            <a:r>
              <a:rPr lang="en-US" sz="2000" i="1" dirty="0" err="1" smtClean="0">
                <a:latin typeface="Arial" pitchFamily="34" charset="0"/>
                <a:cs typeface="Arial" pitchFamily="34" charset="0"/>
              </a:rPr>
              <a:t>va_list</a:t>
            </a:r>
            <a:r>
              <a:rPr lang="en-US" sz="2000" dirty="0" smtClean="0">
                <a:latin typeface="Arial" pitchFamily="34" charset="0"/>
                <a:cs typeface="Arial" pitchFamily="34" charset="0"/>
              </a:rPr>
              <a:t> which is used by the macros </a:t>
            </a:r>
            <a:r>
              <a:rPr lang="en-US" sz="2000" b="1" dirty="0" err="1" smtClean="0">
                <a:latin typeface="Arial" pitchFamily="34" charset="0"/>
                <a:cs typeface="Arial" pitchFamily="34" charset="0"/>
              </a:rPr>
              <a:t>va_start</a:t>
            </a:r>
            <a:r>
              <a:rPr lang="en-US" sz="2000" dirty="0" smtClean="0">
                <a:latin typeface="Arial" pitchFamily="34" charset="0"/>
                <a:cs typeface="Arial" pitchFamily="34" charset="0"/>
              </a:rPr>
              <a:t>(), </a:t>
            </a:r>
            <a:r>
              <a:rPr lang="en-US" sz="2000" b="1" dirty="0" err="1" smtClean="0">
                <a:latin typeface="Arial" pitchFamily="34" charset="0"/>
                <a:cs typeface="Arial" pitchFamily="34" charset="0"/>
              </a:rPr>
              <a:t>va_arg</a:t>
            </a:r>
            <a:r>
              <a:rPr lang="en-US" sz="2000" dirty="0" smtClean="0">
                <a:latin typeface="Arial" pitchFamily="34" charset="0"/>
                <a:cs typeface="Arial" pitchFamily="34" charset="0"/>
              </a:rPr>
              <a:t>(), and </a:t>
            </a:r>
            <a:r>
              <a:rPr lang="en-US" sz="2000" b="1" dirty="0" err="1" smtClean="0">
                <a:latin typeface="Arial" pitchFamily="34" charset="0"/>
                <a:cs typeface="Arial" pitchFamily="34" charset="0"/>
              </a:rPr>
              <a:t>va_end</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 calcmode="lin" valueType="num">
                                      <p:cBhvr additive="base">
                                        <p:cTn id="31"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 calcmode="lin" valueType="num">
                                      <p:cBhvr additive="base">
                                        <p:cTn id="37"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74</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
        <p:nvSpPr>
          <p:cNvPr id="1026" name="AutoShape 2" descr="Image result for little endian"/>
          <p:cNvSpPr>
            <a:spLocks noChangeAspect="1" noChangeArrowheads="1"/>
          </p:cNvSpPr>
          <p:nvPr/>
        </p:nvSpPr>
        <p:spPr bwMode="auto">
          <a:xfrm>
            <a:off x="155575" y="-914400"/>
            <a:ext cx="3810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little endian"/>
          <p:cNvSpPr>
            <a:spLocks noChangeAspect="1" noChangeArrowheads="1"/>
          </p:cNvSpPr>
          <p:nvPr/>
        </p:nvSpPr>
        <p:spPr bwMode="auto">
          <a:xfrm>
            <a:off x="155576" y="-1744663"/>
            <a:ext cx="6772275" cy="3638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55576" y="836712"/>
            <a:ext cx="7632848" cy="3477875"/>
          </a:xfrm>
          <a:prstGeom prst="rect">
            <a:avLst/>
          </a:prstGeom>
          <a:noFill/>
        </p:spPr>
        <p:txBody>
          <a:bodyPr wrap="square" rtlCol="0">
            <a:spAutoFit/>
          </a:bodyPr>
          <a:lstStyle/>
          <a:p>
            <a:r>
              <a:rPr lang="en-US" sz="2000" b="1" dirty="0" err="1" smtClean="0">
                <a:latin typeface="Arial" pitchFamily="34" charset="0"/>
                <a:cs typeface="Arial" pitchFamily="34" charset="0"/>
              </a:rPr>
              <a:t>va_start</a:t>
            </a:r>
            <a:r>
              <a:rPr lang="en-US" sz="2000" b="1" dirty="0" smtClean="0">
                <a:latin typeface="Arial" pitchFamily="34" charset="0"/>
                <a:cs typeface="Arial" pitchFamily="34" charset="0"/>
              </a:rPr>
              <a:t>()</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a:t>
            </a:r>
            <a:r>
              <a:rPr lang="en-US" sz="2000" b="1" dirty="0" err="1" smtClean="0">
                <a:latin typeface="Arial" pitchFamily="34" charset="0"/>
                <a:cs typeface="Arial" pitchFamily="34" charset="0"/>
              </a:rPr>
              <a:t>va_start</a:t>
            </a:r>
            <a:r>
              <a:rPr lang="en-US" sz="2000" dirty="0" smtClean="0">
                <a:latin typeface="Arial" pitchFamily="34" charset="0"/>
                <a:cs typeface="Arial" pitchFamily="34" charset="0"/>
              </a:rPr>
              <a:t>() macro initializes </a:t>
            </a:r>
            <a:r>
              <a:rPr lang="en-US" sz="2000" i="1" dirty="0" err="1" smtClean="0">
                <a:latin typeface="Arial" pitchFamily="34" charset="0"/>
                <a:cs typeface="Arial" pitchFamily="34" charset="0"/>
              </a:rPr>
              <a:t>ap</a:t>
            </a:r>
            <a:r>
              <a:rPr lang="en-US" sz="2000" dirty="0" smtClean="0">
                <a:latin typeface="Arial" pitchFamily="34" charset="0"/>
                <a:cs typeface="Arial" pitchFamily="34" charset="0"/>
              </a:rPr>
              <a:t> for subsequent use by </a:t>
            </a:r>
            <a:r>
              <a:rPr lang="en-US" sz="2000" b="1" dirty="0" err="1" smtClean="0">
                <a:latin typeface="Arial" pitchFamily="34" charset="0"/>
                <a:cs typeface="Arial" pitchFamily="34" charset="0"/>
              </a:rPr>
              <a:t>va_arg</a:t>
            </a:r>
            <a:r>
              <a:rPr lang="en-US" sz="2000" dirty="0" smtClean="0">
                <a:latin typeface="Arial" pitchFamily="34" charset="0"/>
                <a:cs typeface="Arial" pitchFamily="34" charset="0"/>
              </a:rPr>
              <a:t>() and </a:t>
            </a:r>
            <a:r>
              <a:rPr lang="en-US" sz="2000" b="1" dirty="0" err="1" smtClean="0">
                <a:latin typeface="Arial" pitchFamily="34" charset="0"/>
                <a:cs typeface="Arial" pitchFamily="34" charset="0"/>
              </a:rPr>
              <a:t>va_end</a:t>
            </a:r>
            <a:r>
              <a:rPr lang="en-US" sz="2000" dirty="0" smtClean="0">
                <a:latin typeface="Arial" pitchFamily="34" charset="0"/>
                <a:cs typeface="Arial" pitchFamily="34" charset="0"/>
              </a:rPr>
              <a:t>(), and </a:t>
            </a:r>
            <a:r>
              <a:rPr lang="en-US" sz="2000" b="1" u="sng" dirty="0" smtClean="0">
                <a:latin typeface="Arial" pitchFamily="34" charset="0"/>
                <a:cs typeface="Arial" pitchFamily="34" charset="0"/>
              </a:rPr>
              <a:t>must be called first</a:t>
            </a:r>
            <a:r>
              <a:rPr lang="en-US" sz="2000" dirty="0" smtClean="0">
                <a:latin typeface="Arial" pitchFamily="34" charset="0"/>
                <a:cs typeface="Arial" pitchFamily="34" charset="0"/>
              </a:rPr>
              <a:t>.</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argument </a:t>
            </a:r>
            <a:r>
              <a:rPr lang="en-US" sz="2000" i="1" dirty="0" smtClean="0">
                <a:latin typeface="Arial" pitchFamily="34" charset="0"/>
                <a:cs typeface="Arial" pitchFamily="34" charset="0"/>
              </a:rPr>
              <a:t>last</a:t>
            </a:r>
            <a:r>
              <a:rPr lang="en-US" sz="2000" dirty="0" smtClean="0">
                <a:latin typeface="Arial" pitchFamily="34" charset="0"/>
                <a:cs typeface="Arial" pitchFamily="34" charset="0"/>
              </a:rPr>
              <a:t> is the name of the last argument before the variable argument list, that is, the last argument of which the calling function knows the type.</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Because the address of this argument may be used in the </a:t>
            </a:r>
            <a:r>
              <a:rPr lang="en-US" sz="2000" b="1" dirty="0" err="1" smtClean="0">
                <a:latin typeface="Arial" pitchFamily="34" charset="0"/>
                <a:cs typeface="Arial" pitchFamily="34" charset="0"/>
              </a:rPr>
              <a:t>va_start</a:t>
            </a:r>
            <a:r>
              <a:rPr lang="en-US" sz="2000" dirty="0" smtClean="0">
                <a:latin typeface="Arial" pitchFamily="34" charset="0"/>
                <a:cs typeface="Arial" pitchFamily="34" charset="0"/>
              </a:rPr>
              <a:t>() macro</a:t>
            </a:r>
            <a:r>
              <a:rPr lang="en-US" sz="2000" b="1" u="sng" dirty="0" smtClean="0">
                <a:latin typeface="Arial" pitchFamily="34" charset="0"/>
                <a:cs typeface="Arial" pitchFamily="34" charset="0"/>
              </a:rPr>
              <a:t>, it should not be declared as a register variable, or as a function or an array type</a:t>
            </a:r>
            <a:r>
              <a:rPr lang="en-US" sz="2000" dirty="0" smtClean="0"/>
              <a: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anim calcmode="lin" valueType="num">
                                      <p:cBhvr additive="base">
                                        <p:cTn id="25"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75</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
        <p:nvSpPr>
          <p:cNvPr id="1026" name="AutoShape 2" descr="Image result for little endian"/>
          <p:cNvSpPr>
            <a:spLocks noChangeAspect="1" noChangeArrowheads="1"/>
          </p:cNvSpPr>
          <p:nvPr/>
        </p:nvSpPr>
        <p:spPr bwMode="auto">
          <a:xfrm>
            <a:off x="155575" y="-914400"/>
            <a:ext cx="3810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little endian"/>
          <p:cNvSpPr>
            <a:spLocks noChangeAspect="1" noChangeArrowheads="1"/>
          </p:cNvSpPr>
          <p:nvPr/>
        </p:nvSpPr>
        <p:spPr bwMode="auto">
          <a:xfrm>
            <a:off x="155576" y="-1744663"/>
            <a:ext cx="6772275" cy="3638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55576" y="836712"/>
            <a:ext cx="7632848" cy="5016758"/>
          </a:xfrm>
          <a:prstGeom prst="rect">
            <a:avLst/>
          </a:prstGeom>
          <a:noFill/>
        </p:spPr>
        <p:txBody>
          <a:bodyPr wrap="square" rtlCol="0">
            <a:spAutoFit/>
          </a:bodyPr>
          <a:lstStyle/>
          <a:p>
            <a:r>
              <a:rPr lang="en-US" sz="2000" b="1" dirty="0" err="1" smtClean="0">
                <a:latin typeface="Arial" pitchFamily="34" charset="0"/>
                <a:cs typeface="Arial" pitchFamily="34" charset="0"/>
              </a:rPr>
              <a:t>va_arg</a:t>
            </a:r>
            <a:r>
              <a:rPr lang="en-US" sz="2000" b="1" dirty="0" smtClean="0">
                <a:latin typeface="Arial" pitchFamily="34" charset="0"/>
                <a:cs typeface="Arial" pitchFamily="34" charset="0"/>
              </a:rPr>
              <a:t>()</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a:t>
            </a:r>
            <a:r>
              <a:rPr lang="en-US" sz="2000" b="1" dirty="0" err="1" smtClean="0">
                <a:latin typeface="Arial" pitchFamily="34" charset="0"/>
                <a:cs typeface="Arial" pitchFamily="34" charset="0"/>
              </a:rPr>
              <a:t>va_arg</a:t>
            </a:r>
            <a:r>
              <a:rPr lang="en-US" sz="2000" dirty="0" smtClean="0">
                <a:latin typeface="Arial" pitchFamily="34" charset="0"/>
                <a:cs typeface="Arial" pitchFamily="34" charset="0"/>
              </a:rPr>
              <a:t>() macro expands to an expression that has the type and value of the next argument in the call. </a:t>
            </a:r>
            <a:r>
              <a:rPr lang="en-US" sz="2000" u="sng" dirty="0" smtClean="0">
                <a:latin typeface="Arial" pitchFamily="34" charset="0"/>
                <a:cs typeface="Arial" pitchFamily="34" charset="0"/>
              </a:rPr>
              <a:t>The argument </a:t>
            </a:r>
            <a:r>
              <a:rPr lang="en-US" sz="2000" i="1" u="sng" dirty="0" err="1" smtClean="0">
                <a:latin typeface="Arial" pitchFamily="34" charset="0"/>
                <a:cs typeface="Arial" pitchFamily="34" charset="0"/>
              </a:rPr>
              <a:t>ap</a:t>
            </a:r>
            <a:r>
              <a:rPr lang="en-US" sz="2000" u="sng" dirty="0" smtClean="0">
                <a:latin typeface="Arial" pitchFamily="34" charset="0"/>
                <a:cs typeface="Arial" pitchFamily="34" charset="0"/>
              </a:rPr>
              <a:t> is the </a:t>
            </a:r>
            <a:r>
              <a:rPr lang="en-US" sz="2000" i="1" u="sng" dirty="0" err="1" smtClean="0">
                <a:latin typeface="Arial" pitchFamily="34" charset="0"/>
                <a:cs typeface="Arial" pitchFamily="34" charset="0"/>
              </a:rPr>
              <a:t>va_list</a:t>
            </a:r>
            <a:r>
              <a:rPr lang="en-US" sz="2000" i="1" u="sng" dirty="0" smtClean="0">
                <a:latin typeface="Arial" pitchFamily="34" charset="0"/>
                <a:cs typeface="Arial" pitchFamily="34" charset="0"/>
              </a:rPr>
              <a:t> </a:t>
            </a:r>
            <a:r>
              <a:rPr lang="en-US" sz="2000" i="1" u="sng" dirty="0" err="1" smtClean="0">
                <a:latin typeface="Arial" pitchFamily="34" charset="0"/>
                <a:cs typeface="Arial" pitchFamily="34" charset="0"/>
              </a:rPr>
              <a:t>ap</a:t>
            </a:r>
            <a:r>
              <a:rPr lang="en-US" sz="2000" u="sng" dirty="0" smtClean="0">
                <a:latin typeface="Arial" pitchFamily="34" charset="0"/>
                <a:cs typeface="Arial" pitchFamily="34" charset="0"/>
              </a:rPr>
              <a:t> initialized by </a:t>
            </a:r>
            <a:r>
              <a:rPr lang="en-US" sz="2000" b="1" u="sng" dirty="0" err="1" smtClean="0">
                <a:latin typeface="Arial" pitchFamily="34" charset="0"/>
                <a:cs typeface="Arial" pitchFamily="34" charset="0"/>
              </a:rPr>
              <a:t>va_start</a:t>
            </a:r>
            <a:r>
              <a:rPr lang="en-US" sz="2000" u="sng" dirty="0" smtClean="0">
                <a:latin typeface="Arial" pitchFamily="34" charset="0"/>
                <a:cs typeface="Arial" pitchFamily="34" charset="0"/>
              </a:rPr>
              <a:t>()</a:t>
            </a:r>
            <a:r>
              <a:rPr lang="en-US" sz="2000" dirty="0" smtClean="0">
                <a:latin typeface="Arial" pitchFamily="34" charset="0"/>
                <a:cs typeface="Arial" pitchFamily="34" charset="0"/>
              </a:rPr>
              <a:t>. Each call to </a:t>
            </a:r>
            <a:r>
              <a:rPr lang="en-US" sz="2000" b="1" dirty="0" err="1" smtClean="0">
                <a:latin typeface="Arial" pitchFamily="34" charset="0"/>
                <a:cs typeface="Arial" pitchFamily="34" charset="0"/>
              </a:rPr>
              <a:t>va_arg</a:t>
            </a:r>
            <a:r>
              <a:rPr lang="en-US" sz="2000" dirty="0" smtClean="0">
                <a:latin typeface="Arial" pitchFamily="34" charset="0"/>
                <a:cs typeface="Arial" pitchFamily="34" charset="0"/>
              </a:rPr>
              <a:t>() modifies </a:t>
            </a:r>
            <a:r>
              <a:rPr lang="en-US" sz="2000" i="1" dirty="0" err="1" smtClean="0">
                <a:latin typeface="Arial" pitchFamily="34" charset="0"/>
                <a:cs typeface="Arial" pitchFamily="34" charset="0"/>
              </a:rPr>
              <a:t>ap</a:t>
            </a:r>
            <a:r>
              <a:rPr lang="en-US" sz="2000" dirty="0" smtClean="0">
                <a:latin typeface="Arial" pitchFamily="34" charset="0"/>
                <a:cs typeface="Arial" pitchFamily="34" charset="0"/>
              </a:rPr>
              <a:t> so that the next call returns the next argument. The argument </a:t>
            </a:r>
            <a:r>
              <a:rPr lang="en-US" sz="2000" i="1" dirty="0" smtClean="0">
                <a:latin typeface="Arial" pitchFamily="34" charset="0"/>
                <a:cs typeface="Arial" pitchFamily="34" charset="0"/>
              </a:rPr>
              <a:t>type</a:t>
            </a:r>
            <a:r>
              <a:rPr lang="en-US" sz="2000" dirty="0" smtClean="0">
                <a:latin typeface="Arial" pitchFamily="34" charset="0"/>
                <a:cs typeface="Arial" pitchFamily="34" charset="0"/>
              </a:rPr>
              <a:t> is a type name specified so that the type of a pointer to an object that has the specified type can be obtained simply by adding a * to </a:t>
            </a:r>
            <a:r>
              <a:rPr lang="en-US" sz="2000" i="1" dirty="0" err="1" smtClean="0">
                <a:latin typeface="Arial" pitchFamily="34" charset="0"/>
                <a:cs typeface="Arial" pitchFamily="34" charset="0"/>
              </a:rPr>
              <a:t>type</a:t>
            </a:r>
            <a:r>
              <a:rPr lang="en-US" sz="2000" dirty="0" err="1" smtClean="0">
                <a:latin typeface="Arial" pitchFamily="34" charset="0"/>
                <a:cs typeface="Arial" pitchFamily="34" charset="0"/>
              </a:rPr>
              <a:t>.The</a:t>
            </a:r>
            <a:r>
              <a:rPr lang="en-US" sz="2000" dirty="0" smtClean="0">
                <a:latin typeface="Arial" pitchFamily="34" charset="0"/>
                <a:cs typeface="Arial" pitchFamily="34" charset="0"/>
              </a:rPr>
              <a:t> first use of the </a:t>
            </a:r>
            <a:r>
              <a:rPr lang="en-US" sz="2000" b="1" dirty="0" err="1" smtClean="0">
                <a:latin typeface="Arial" pitchFamily="34" charset="0"/>
                <a:cs typeface="Arial" pitchFamily="34" charset="0"/>
              </a:rPr>
              <a:t>va_arg</a:t>
            </a:r>
            <a:r>
              <a:rPr lang="en-US" sz="2000" dirty="0" smtClean="0">
                <a:latin typeface="Arial" pitchFamily="34" charset="0"/>
                <a:cs typeface="Arial" pitchFamily="34" charset="0"/>
              </a:rPr>
              <a:t>() macro after that of the </a:t>
            </a:r>
            <a:r>
              <a:rPr lang="en-US" sz="2000" b="1" dirty="0" err="1" smtClean="0">
                <a:latin typeface="Arial" pitchFamily="34" charset="0"/>
                <a:cs typeface="Arial" pitchFamily="34" charset="0"/>
              </a:rPr>
              <a:t>va_start</a:t>
            </a:r>
            <a:r>
              <a:rPr lang="en-US" sz="2000" dirty="0" smtClean="0">
                <a:latin typeface="Arial" pitchFamily="34" charset="0"/>
                <a:cs typeface="Arial" pitchFamily="34" charset="0"/>
              </a:rPr>
              <a:t>() macro returns the argument after </a:t>
            </a:r>
            <a:r>
              <a:rPr lang="en-US" sz="2000" i="1" dirty="0" smtClean="0">
                <a:latin typeface="Arial" pitchFamily="34" charset="0"/>
                <a:cs typeface="Arial" pitchFamily="34" charset="0"/>
              </a:rPr>
              <a:t>last</a:t>
            </a:r>
            <a:r>
              <a:rPr lang="en-US" sz="2000" dirty="0" smtClean="0">
                <a:latin typeface="Arial" pitchFamily="34" charset="0"/>
                <a:cs typeface="Arial" pitchFamily="34" charset="0"/>
              </a:rPr>
              <a:t>. </a:t>
            </a:r>
            <a:r>
              <a:rPr lang="en-US" sz="2000" u="sng" dirty="0" smtClean="0">
                <a:latin typeface="Arial" pitchFamily="34" charset="0"/>
                <a:cs typeface="Arial" pitchFamily="34" charset="0"/>
              </a:rPr>
              <a:t>Successive invocations return the values of the remaining arguments</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If there is no next argument, or if </a:t>
            </a:r>
            <a:r>
              <a:rPr lang="en-US" sz="2000" i="1" dirty="0" smtClean="0">
                <a:latin typeface="Arial" pitchFamily="34" charset="0"/>
                <a:cs typeface="Arial" pitchFamily="34" charset="0"/>
              </a:rPr>
              <a:t>type</a:t>
            </a:r>
            <a:r>
              <a:rPr lang="en-US" sz="2000" dirty="0" smtClean="0">
                <a:latin typeface="Arial" pitchFamily="34" charset="0"/>
                <a:cs typeface="Arial" pitchFamily="34" charset="0"/>
              </a:rPr>
              <a:t> is not compatible with the type of the actual next argument (as promoted according to the default argument promotions), random errors will occur.</a:t>
            </a:r>
          </a:p>
          <a:p>
            <a:r>
              <a:rPr lang="en-US" sz="2000" dirty="0" smtClean="0">
                <a:latin typeface="Arial" pitchFamily="34" charset="0"/>
                <a:cs typeface="Arial" pitchFamily="34" charset="0"/>
              </a:rPr>
              <a:t>If </a:t>
            </a:r>
            <a:r>
              <a:rPr lang="en-US" sz="2000" i="1" dirty="0" err="1" smtClean="0">
                <a:latin typeface="Arial" pitchFamily="34" charset="0"/>
                <a:cs typeface="Arial" pitchFamily="34" charset="0"/>
              </a:rPr>
              <a:t>ap</a:t>
            </a:r>
            <a:r>
              <a:rPr lang="en-US" sz="2000" dirty="0" smtClean="0">
                <a:latin typeface="Arial" pitchFamily="34" charset="0"/>
                <a:cs typeface="Arial" pitchFamily="34" charset="0"/>
              </a:rPr>
              <a:t> is passed to a function that uses </a:t>
            </a:r>
            <a:r>
              <a:rPr lang="en-US" sz="2000" b="1" dirty="0" err="1" smtClean="0">
                <a:latin typeface="Arial" pitchFamily="34" charset="0"/>
                <a:cs typeface="Arial" pitchFamily="34" charset="0"/>
              </a:rPr>
              <a:t>va_arg</a:t>
            </a:r>
            <a:r>
              <a:rPr lang="en-US" sz="2000" b="1" dirty="0" smtClean="0">
                <a:latin typeface="Arial" pitchFamily="34" charset="0"/>
                <a:cs typeface="Arial" pitchFamily="34" charset="0"/>
              </a:rPr>
              <a:t>(</a:t>
            </a:r>
            <a:r>
              <a:rPr lang="en-US" sz="2000" i="1" dirty="0" err="1" smtClean="0">
                <a:latin typeface="Arial" pitchFamily="34" charset="0"/>
                <a:cs typeface="Arial" pitchFamily="34" charset="0"/>
              </a:rPr>
              <a:t>ap</a:t>
            </a:r>
            <a:r>
              <a:rPr lang="en-US" sz="2000" b="1" dirty="0" err="1" smtClean="0">
                <a:latin typeface="Arial" pitchFamily="34" charset="0"/>
                <a:cs typeface="Arial" pitchFamily="34" charset="0"/>
              </a:rPr>
              <a:t>,</a:t>
            </a:r>
            <a:r>
              <a:rPr lang="en-US" sz="2000" i="1" dirty="0" err="1" smtClean="0">
                <a:latin typeface="Arial" pitchFamily="34" charset="0"/>
                <a:cs typeface="Arial" pitchFamily="34" charset="0"/>
              </a:rPr>
              <a:t>type</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 then the value of </a:t>
            </a:r>
            <a:r>
              <a:rPr lang="en-US" sz="2000" i="1" dirty="0" err="1" smtClean="0">
                <a:latin typeface="Arial" pitchFamily="34" charset="0"/>
                <a:cs typeface="Arial" pitchFamily="34" charset="0"/>
              </a:rPr>
              <a:t>ap</a:t>
            </a:r>
            <a:r>
              <a:rPr lang="en-US" sz="2000" dirty="0" smtClean="0">
                <a:latin typeface="Arial" pitchFamily="34" charset="0"/>
                <a:cs typeface="Arial" pitchFamily="34" charset="0"/>
              </a:rPr>
              <a:t> is undefined after the return of that function.</a:t>
            </a:r>
            <a:endParaRPr lang="en-US" sz="20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76</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
        <p:nvSpPr>
          <p:cNvPr id="1026" name="AutoShape 2" descr="Image result for little endian"/>
          <p:cNvSpPr>
            <a:spLocks noChangeAspect="1" noChangeArrowheads="1"/>
          </p:cNvSpPr>
          <p:nvPr/>
        </p:nvSpPr>
        <p:spPr bwMode="auto">
          <a:xfrm>
            <a:off x="155575" y="-914400"/>
            <a:ext cx="3810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little endian"/>
          <p:cNvSpPr>
            <a:spLocks noChangeAspect="1" noChangeArrowheads="1"/>
          </p:cNvSpPr>
          <p:nvPr/>
        </p:nvSpPr>
        <p:spPr bwMode="auto">
          <a:xfrm>
            <a:off x="155576" y="-1744663"/>
            <a:ext cx="6772275" cy="3638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55576" y="836712"/>
            <a:ext cx="7632848" cy="2246769"/>
          </a:xfrm>
          <a:prstGeom prst="rect">
            <a:avLst/>
          </a:prstGeom>
          <a:noFill/>
        </p:spPr>
        <p:txBody>
          <a:bodyPr wrap="square" rtlCol="0">
            <a:spAutoFit/>
          </a:bodyPr>
          <a:lstStyle/>
          <a:p>
            <a:r>
              <a:rPr lang="en-US" sz="2000" b="1" dirty="0" err="1" smtClean="0">
                <a:latin typeface="Arial" pitchFamily="34" charset="0"/>
                <a:cs typeface="Arial" pitchFamily="34" charset="0"/>
              </a:rPr>
              <a:t>va_end</a:t>
            </a:r>
            <a:r>
              <a:rPr lang="en-US" sz="2000" b="1" dirty="0" smtClean="0">
                <a:latin typeface="Arial" pitchFamily="34" charset="0"/>
                <a:cs typeface="Arial" pitchFamily="34" charset="0"/>
              </a:rPr>
              <a:t>()</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Each invocation of </a:t>
            </a:r>
            <a:r>
              <a:rPr lang="en-US" sz="2000" b="1" dirty="0" err="1" smtClean="0">
                <a:latin typeface="Arial" pitchFamily="34" charset="0"/>
                <a:cs typeface="Arial" pitchFamily="34" charset="0"/>
              </a:rPr>
              <a:t>va_start</a:t>
            </a:r>
            <a:r>
              <a:rPr lang="en-US" sz="2000" dirty="0" smtClean="0">
                <a:latin typeface="Arial" pitchFamily="34" charset="0"/>
                <a:cs typeface="Arial" pitchFamily="34" charset="0"/>
              </a:rPr>
              <a:t>() must be matched by a corresponding invocation of </a:t>
            </a:r>
            <a:r>
              <a:rPr lang="en-US" sz="2000" b="1" dirty="0" err="1" smtClean="0">
                <a:latin typeface="Arial" pitchFamily="34" charset="0"/>
                <a:cs typeface="Arial" pitchFamily="34" charset="0"/>
              </a:rPr>
              <a:t>va_end</a:t>
            </a:r>
            <a:r>
              <a:rPr lang="en-US" sz="2000" dirty="0" smtClean="0">
                <a:latin typeface="Arial" pitchFamily="34" charset="0"/>
                <a:cs typeface="Arial" pitchFamily="34" charset="0"/>
              </a:rPr>
              <a:t>() </a:t>
            </a:r>
            <a:r>
              <a:rPr lang="en-US" sz="2000" b="1" u="sng" dirty="0" smtClean="0">
                <a:latin typeface="Arial" pitchFamily="34" charset="0"/>
                <a:cs typeface="Arial" pitchFamily="34" charset="0"/>
              </a:rPr>
              <a:t>in the same function</a:t>
            </a:r>
            <a:r>
              <a:rPr lang="en-US" sz="2000" dirty="0" smtClean="0">
                <a:latin typeface="Arial" pitchFamily="34" charset="0"/>
                <a:cs typeface="Arial" pitchFamily="34" charset="0"/>
              </a:rPr>
              <a:t>.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After the call </a:t>
            </a:r>
            <a:r>
              <a:rPr lang="en-US" sz="2000" b="1" dirty="0" err="1" smtClean="0">
                <a:latin typeface="Arial" pitchFamily="34" charset="0"/>
                <a:cs typeface="Arial" pitchFamily="34" charset="0"/>
              </a:rPr>
              <a:t>va_end</a:t>
            </a:r>
            <a:r>
              <a:rPr lang="en-US" sz="2000" b="1" dirty="0" smtClean="0">
                <a:latin typeface="Arial" pitchFamily="34" charset="0"/>
                <a:cs typeface="Arial" pitchFamily="34" charset="0"/>
              </a:rPr>
              <a:t>(</a:t>
            </a:r>
            <a:r>
              <a:rPr lang="en-US" sz="2000" i="1" dirty="0" err="1" smtClean="0">
                <a:latin typeface="Arial" pitchFamily="34" charset="0"/>
                <a:cs typeface="Arial" pitchFamily="34" charset="0"/>
              </a:rPr>
              <a:t>ap</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 the variable </a:t>
            </a:r>
            <a:r>
              <a:rPr lang="en-US" sz="2000" i="1" dirty="0" err="1" smtClean="0">
                <a:latin typeface="Arial" pitchFamily="34" charset="0"/>
                <a:cs typeface="Arial" pitchFamily="34" charset="0"/>
              </a:rPr>
              <a:t>ap</a:t>
            </a:r>
            <a:r>
              <a:rPr lang="en-US" sz="2000" dirty="0" smtClean="0">
                <a:latin typeface="Arial" pitchFamily="34" charset="0"/>
                <a:cs typeface="Arial" pitchFamily="34" charset="0"/>
              </a:rPr>
              <a:t> is undefined. Multiple traversals of the list, each bracketed by </a:t>
            </a:r>
            <a:r>
              <a:rPr lang="en-US" sz="2000" b="1" dirty="0" err="1" smtClean="0">
                <a:latin typeface="Arial" pitchFamily="34" charset="0"/>
                <a:cs typeface="Arial" pitchFamily="34" charset="0"/>
              </a:rPr>
              <a:t>va_start</a:t>
            </a:r>
            <a:r>
              <a:rPr lang="en-US" sz="2000" dirty="0" smtClean="0">
                <a:latin typeface="Arial" pitchFamily="34" charset="0"/>
                <a:cs typeface="Arial" pitchFamily="34" charset="0"/>
              </a:rPr>
              <a:t>() and </a:t>
            </a:r>
            <a:r>
              <a:rPr lang="en-US" sz="2000" b="1" dirty="0" err="1" smtClean="0">
                <a:latin typeface="Arial" pitchFamily="34" charset="0"/>
                <a:cs typeface="Arial" pitchFamily="34" charset="0"/>
              </a:rPr>
              <a:t>va_end</a:t>
            </a:r>
            <a:r>
              <a:rPr lang="en-US" sz="2000" dirty="0" smtClean="0">
                <a:latin typeface="Arial" pitchFamily="34" charset="0"/>
                <a:cs typeface="Arial" pitchFamily="34" charset="0"/>
              </a:rPr>
              <a:t>() are possible. </a:t>
            </a:r>
            <a:r>
              <a:rPr lang="en-US" sz="2000" b="1" dirty="0" err="1" smtClean="0">
                <a:latin typeface="Arial" pitchFamily="34" charset="0"/>
                <a:cs typeface="Arial" pitchFamily="34" charset="0"/>
              </a:rPr>
              <a:t>va_end</a:t>
            </a:r>
            <a:r>
              <a:rPr lang="en-US" sz="2000" dirty="0" smtClean="0">
                <a:latin typeface="Arial" pitchFamily="34" charset="0"/>
                <a:cs typeface="Arial" pitchFamily="34" charset="0"/>
              </a:rPr>
              <a:t>() may be a macro or a function.</a:t>
            </a:r>
            <a:endParaRPr lang="en-US" sz="20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77</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
        <p:nvSpPr>
          <p:cNvPr id="1026" name="AutoShape 2" descr="Image result for little endian"/>
          <p:cNvSpPr>
            <a:spLocks noChangeAspect="1" noChangeArrowheads="1"/>
          </p:cNvSpPr>
          <p:nvPr/>
        </p:nvSpPr>
        <p:spPr bwMode="auto">
          <a:xfrm>
            <a:off x="155575" y="-914400"/>
            <a:ext cx="3810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little endian"/>
          <p:cNvSpPr>
            <a:spLocks noChangeAspect="1" noChangeArrowheads="1"/>
          </p:cNvSpPr>
          <p:nvPr/>
        </p:nvSpPr>
        <p:spPr bwMode="auto">
          <a:xfrm>
            <a:off x="155576" y="-1744663"/>
            <a:ext cx="6772275" cy="3638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55576" y="836712"/>
            <a:ext cx="7632848" cy="5324535"/>
          </a:xfrm>
          <a:prstGeom prst="rect">
            <a:avLst/>
          </a:prstGeom>
          <a:noFill/>
        </p:spPr>
        <p:txBody>
          <a:bodyPr wrap="square" rtlCol="0">
            <a:spAutoFit/>
          </a:bodyPr>
          <a:lstStyle/>
          <a:p>
            <a:r>
              <a:rPr lang="en-US" sz="2000" dirty="0" smtClean="0">
                <a:latin typeface="Arial" pitchFamily="34" charset="0"/>
                <a:cs typeface="Arial" pitchFamily="34" charset="0"/>
              </a:rPr>
              <a:t>To use these functions, we need a variable capable of storing a variable-length argument list--this variable will be of type </a:t>
            </a:r>
            <a:r>
              <a:rPr lang="en-US" sz="2000" dirty="0" err="1" smtClean="0">
                <a:latin typeface="Arial" pitchFamily="34" charset="0"/>
                <a:cs typeface="Arial" pitchFamily="34" charset="0"/>
              </a:rPr>
              <a:t>va_list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va_list</a:t>
            </a:r>
            <a:r>
              <a:rPr lang="en-US" sz="2000" dirty="0" smtClean="0">
                <a:latin typeface="Arial" pitchFamily="34" charset="0"/>
                <a:cs typeface="Arial" pitchFamily="34" charset="0"/>
              </a:rPr>
              <a:t> is like any other type. For example, the following code declares a list that can be used to store a variable number of arguments. </a:t>
            </a:r>
          </a:p>
          <a:p>
            <a:r>
              <a:rPr lang="en-US" sz="2000" dirty="0" err="1" smtClean="0">
                <a:latin typeface="Arial" pitchFamily="34" charset="0"/>
                <a:cs typeface="Arial" pitchFamily="34" charset="0"/>
              </a:rPr>
              <a:t>va_list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a_list</a:t>
            </a:r>
            <a:r>
              <a:rPr lang="en-US" sz="2000" dirty="0" smtClean="0">
                <a:latin typeface="Arial" pitchFamily="34" charset="0"/>
                <a:cs typeface="Arial" pitchFamily="34" charset="0"/>
              </a:rPr>
              <a:t>; </a:t>
            </a:r>
          </a:p>
          <a:p>
            <a:endParaRPr lang="en-US" sz="2000" dirty="0" smtClean="0">
              <a:latin typeface="Arial" pitchFamily="34" charset="0"/>
              <a:cs typeface="Arial" pitchFamily="34" charset="0"/>
            </a:endParaRPr>
          </a:p>
          <a:p>
            <a:r>
              <a:rPr lang="en-US" sz="2000" dirty="0" err="1" smtClean="0">
                <a:latin typeface="Arial" pitchFamily="34" charset="0"/>
                <a:cs typeface="Arial" pitchFamily="34" charset="0"/>
              </a:rPr>
              <a:t>va_start</a:t>
            </a:r>
            <a:r>
              <a:rPr lang="en-US" sz="2000" dirty="0" smtClean="0">
                <a:latin typeface="Arial" pitchFamily="34" charset="0"/>
                <a:cs typeface="Arial" pitchFamily="34" charset="0"/>
              </a:rPr>
              <a:t> is a macro which accepts two arguments, a </a:t>
            </a:r>
            <a:r>
              <a:rPr lang="en-US" sz="2000" dirty="0" err="1" smtClean="0">
                <a:latin typeface="Arial" pitchFamily="34" charset="0"/>
                <a:cs typeface="Arial" pitchFamily="34" charset="0"/>
              </a:rPr>
              <a:t>va_list</a:t>
            </a:r>
            <a:r>
              <a:rPr lang="en-US" sz="2000" dirty="0" smtClean="0">
                <a:latin typeface="Arial" pitchFamily="34" charset="0"/>
                <a:cs typeface="Arial" pitchFamily="34" charset="0"/>
              </a:rPr>
              <a:t> and the name of the variable that directly precedes the ellipsis ("...").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So in the function </a:t>
            </a:r>
            <a:r>
              <a:rPr lang="en-US" sz="2000" dirty="0" err="1" smtClean="0">
                <a:latin typeface="Arial" pitchFamily="34" charset="0"/>
                <a:cs typeface="Arial" pitchFamily="34" charset="0"/>
              </a:rPr>
              <a:t>a_function</a:t>
            </a:r>
            <a:r>
              <a:rPr lang="en-US" sz="2000" dirty="0" smtClean="0">
                <a:latin typeface="Arial" pitchFamily="34" charset="0"/>
                <a:cs typeface="Arial" pitchFamily="34" charset="0"/>
              </a:rPr>
              <a:t>, to initialize </a:t>
            </a:r>
            <a:r>
              <a:rPr lang="en-US" sz="2000" dirty="0" err="1" smtClean="0">
                <a:latin typeface="Arial" pitchFamily="34" charset="0"/>
                <a:cs typeface="Arial" pitchFamily="34" charset="0"/>
              </a:rPr>
              <a:t>a_list</a:t>
            </a:r>
            <a:r>
              <a:rPr lang="en-US" sz="2000" dirty="0" smtClean="0">
                <a:latin typeface="Arial" pitchFamily="34" charset="0"/>
                <a:cs typeface="Arial" pitchFamily="34" charset="0"/>
              </a:rPr>
              <a:t> with </a:t>
            </a:r>
            <a:r>
              <a:rPr lang="en-US" sz="2000" dirty="0" err="1" smtClean="0">
                <a:latin typeface="Arial" pitchFamily="34" charset="0"/>
                <a:cs typeface="Arial" pitchFamily="34" charset="0"/>
              </a:rPr>
              <a:t>va_start</a:t>
            </a:r>
            <a:r>
              <a:rPr lang="en-US" sz="2000" dirty="0" smtClean="0">
                <a:latin typeface="Arial" pitchFamily="34" charset="0"/>
                <a:cs typeface="Arial" pitchFamily="34" charset="0"/>
              </a:rPr>
              <a:t>, you would write </a:t>
            </a:r>
            <a:r>
              <a:rPr lang="en-US" sz="2000" dirty="0" err="1" smtClean="0">
                <a:latin typeface="Arial" pitchFamily="34" charset="0"/>
                <a:cs typeface="Arial" pitchFamily="34" charset="0"/>
              </a:rPr>
              <a:t>va_start</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a_list</a:t>
            </a:r>
            <a:r>
              <a:rPr lang="en-US" sz="2000" dirty="0" smtClean="0">
                <a:latin typeface="Arial" pitchFamily="34" charset="0"/>
                <a:cs typeface="Arial" pitchFamily="34" charset="0"/>
              </a:rPr>
              <a:t>, x ); </a:t>
            </a:r>
          </a:p>
          <a:p>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a_function</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x, ... )</a:t>
            </a:r>
          </a:p>
          <a:p>
            <a:r>
              <a:rPr lang="en-US" sz="2000" dirty="0" smtClean="0">
                <a:latin typeface="Arial" pitchFamily="34" charset="0"/>
                <a:cs typeface="Arial" pitchFamily="34" charset="0"/>
              </a:rPr>
              <a:t>{</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va_list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a_list</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va_start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a_list</a:t>
            </a:r>
            <a:r>
              <a:rPr lang="en-US" sz="2000" dirty="0" smtClean="0">
                <a:latin typeface="Arial" pitchFamily="34" charset="0"/>
                <a:cs typeface="Arial" pitchFamily="34" charset="0"/>
              </a:rPr>
              <a:t>, x );</a:t>
            </a:r>
          </a:p>
          <a:p>
            <a:r>
              <a:rPr lang="en-US" sz="2000" dirty="0" smtClean="0">
                <a:latin typeface="Arial" pitchFamily="34" charset="0"/>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anim calcmode="lin" valueType="num">
                                      <p:cBhvr additive="base">
                                        <p:cTn id="25"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anim calcmode="lin" valueType="num">
                                      <p:cBhvr additive="base">
                                        <p:cTn id="31"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 calcmode="lin" valueType="num">
                                      <p:cBhvr additive="base">
                                        <p:cTn id="37"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xEl>
                                              <p:pRg st="8" end="8"/>
                                            </p:txEl>
                                          </p:spTgt>
                                        </p:tgtEl>
                                        <p:attrNameLst>
                                          <p:attrName>style.visibility</p:attrName>
                                        </p:attrNameLst>
                                      </p:cBhvr>
                                      <p:to>
                                        <p:strVal val="visible"/>
                                      </p:to>
                                    </p:set>
                                    <p:anim calcmode="lin" valueType="num">
                                      <p:cBhvr additive="base">
                                        <p:cTn id="43"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xEl>
                                              <p:pRg st="9" end="9"/>
                                            </p:txEl>
                                          </p:spTgt>
                                        </p:tgtEl>
                                        <p:attrNameLst>
                                          <p:attrName>style.visibility</p:attrName>
                                        </p:attrNameLst>
                                      </p:cBhvr>
                                      <p:to>
                                        <p:strVal val="visible"/>
                                      </p:to>
                                    </p:set>
                                    <p:anim calcmode="lin" valueType="num">
                                      <p:cBhvr additive="base">
                                        <p:cTn id="49"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xEl>
                                              <p:pRg st="10" end="10"/>
                                            </p:txEl>
                                          </p:spTgt>
                                        </p:tgtEl>
                                        <p:attrNameLst>
                                          <p:attrName>style.visibility</p:attrName>
                                        </p:attrNameLst>
                                      </p:cBhvr>
                                      <p:to>
                                        <p:strVal val="visible"/>
                                      </p:to>
                                    </p:set>
                                    <p:anim calcmode="lin" valueType="num">
                                      <p:cBhvr additive="base">
                                        <p:cTn id="55"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78</a:t>
            </a:fld>
            <a:endParaRPr lang="en-US" dirty="0"/>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
        <p:nvSpPr>
          <p:cNvPr id="1026" name="AutoShape 2" descr="Image result for little endian"/>
          <p:cNvSpPr>
            <a:spLocks noChangeAspect="1" noChangeArrowheads="1"/>
          </p:cNvSpPr>
          <p:nvPr/>
        </p:nvSpPr>
        <p:spPr bwMode="auto">
          <a:xfrm>
            <a:off x="155575" y="-914400"/>
            <a:ext cx="3810000" cy="1905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little endian"/>
          <p:cNvSpPr>
            <a:spLocks noChangeAspect="1" noChangeArrowheads="1"/>
          </p:cNvSpPr>
          <p:nvPr/>
        </p:nvSpPr>
        <p:spPr bwMode="auto">
          <a:xfrm>
            <a:off x="155576" y="-1744663"/>
            <a:ext cx="6772275" cy="3638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55576" y="836712"/>
            <a:ext cx="7632848" cy="5016758"/>
          </a:xfrm>
          <a:prstGeom prst="rect">
            <a:avLst/>
          </a:prstGeom>
          <a:noFill/>
        </p:spPr>
        <p:txBody>
          <a:bodyPr wrap="square" rtlCol="0">
            <a:spAutoFit/>
          </a:bodyPr>
          <a:lstStyle/>
          <a:p>
            <a:r>
              <a:rPr lang="en-US" sz="2000" dirty="0" err="1" smtClean="0">
                <a:latin typeface="Arial" pitchFamily="34" charset="0"/>
                <a:cs typeface="Arial" pitchFamily="34" charset="0"/>
              </a:rPr>
              <a:t>va_arg</a:t>
            </a:r>
            <a:r>
              <a:rPr lang="en-US" sz="2000" dirty="0" smtClean="0">
                <a:latin typeface="Arial" pitchFamily="34" charset="0"/>
                <a:cs typeface="Arial" pitchFamily="34" charset="0"/>
              </a:rPr>
              <a:t> takes a </a:t>
            </a:r>
            <a:r>
              <a:rPr lang="en-US" sz="2000" dirty="0" err="1" smtClean="0">
                <a:latin typeface="Arial" pitchFamily="34" charset="0"/>
                <a:cs typeface="Arial" pitchFamily="34" charset="0"/>
              </a:rPr>
              <a:t>va_list</a:t>
            </a:r>
            <a:r>
              <a:rPr lang="en-US" sz="2000" dirty="0" smtClean="0">
                <a:latin typeface="Arial" pitchFamily="34" charset="0"/>
                <a:cs typeface="Arial" pitchFamily="34" charset="0"/>
              </a:rPr>
              <a:t> and a variable type, and returns the next argument in the list in the form of whatever variable type it is told. It then moves down the list to the next argument.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For example, </a:t>
            </a:r>
            <a:r>
              <a:rPr lang="en-US" sz="2000" dirty="0" err="1" smtClean="0">
                <a:latin typeface="Arial" pitchFamily="34" charset="0"/>
                <a:cs typeface="Arial" pitchFamily="34" charset="0"/>
              </a:rPr>
              <a:t>va_arg</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a_list</a:t>
            </a:r>
            <a:r>
              <a:rPr lang="en-US" sz="2000" dirty="0" smtClean="0">
                <a:latin typeface="Arial" pitchFamily="34" charset="0"/>
                <a:cs typeface="Arial" pitchFamily="34" charset="0"/>
              </a:rPr>
              <a:t>, double ) will return the next argument, assuming it exists, in the form of a double. The next time it is called, it will return the argument following the last returned number, if one exists. </a:t>
            </a:r>
          </a:p>
          <a:p>
            <a:endParaRPr lang="en-US" sz="2000" dirty="0" smtClean="0">
              <a:latin typeface="Arial" pitchFamily="34" charset="0"/>
              <a:cs typeface="Arial" pitchFamily="34" charset="0"/>
            </a:endParaRPr>
          </a:p>
          <a:p>
            <a:r>
              <a:rPr lang="en-US" sz="2000" b="1" u="sng" dirty="0" smtClean="0">
                <a:latin typeface="Arial" pitchFamily="34" charset="0"/>
                <a:cs typeface="Arial" pitchFamily="34" charset="0"/>
              </a:rPr>
              <a:t>Note that you need to know the type of each argument--that's part of why </a:t>
            </a:r>
            <a:r>
              <a:rPr lang="en-US" sz="2000" b="1" u="sng" dirty="0" err="1" smtClean="0">
                <a:latin typeface="Arial" pitchFamily="34" charset="0"/>
                <a:cs typeface="Arial" pitchFamily="34" charset="0"/>
              </a:rPr>
              <a:t>printf</a:t>
            </a:r>
            <a:r>
              <a:rPr lang="en-US" sz="2000" b="1" u="sng" dirty="0" smtClean="0">
                <a:latin typeface="Arial" pitchFamily="34" charset="0"/>
                <a:cs typeface="Arial" pitchFamily="34" charset="0"/>
              </a:rPr>
              <a:t> requires a format string! </a:t>
            </a:r>
            <a:r>
              <a:rPr lang="en-US" sz="2000" dirty="0" smtClean="0">
                <a:latin typeface="Arial" pitchFamily="34" charset="0"/>
                <a:cs typeface="Arial" pitchFamily="34" charset="0"/>
              </a:rPr>
              <a:t>Once you're done, use </a:t>
            </a:r>
            <a:r>
              <a:rPr lang="en-US" sz="2000" dirty="0" err="1" smtClean="0">
                <a:latin typeface="Arial" pitchFamily="34" charset="0"/>
                <a:cs typeface="Arial" pitchFamily="34" charset="0"/>
              </a:rPr>
              <a:t>va_end</a:t>
            </a:r>
            <a:r>
              <a:rPr lang="en-US" sz="2000" dirty="0" smtClean="0">
                <a:latin typeface="Arial" pitchFamily="34" charset="0"/>
                <a:cs typeface="Arial" pitchFamily="34" charset="0"/>
              </a:rPr>
              <a:t> to clean up the list: </a:t>
            </a:r>
            <a:r>
              <a:rPr lang="en-US" sz="2000" dirty="0" err="1" smtClean="0">
                <a:latin typeface="Arial" pitchFamily="34" charset="0"/>
                <a:cs typeface="Arial" pitchFamily="34" charset="0"/>
              </a:rPr>
              <a:t>va_end</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a_list</a:t>
            </a:r>
            <a:r>
              <a:rPr lang="en-US" sz="2000" dirty="0" smtClean="0">
                <a:latin typeface="Arial" pitchFamily="34" charset="0"/>
                <a:cs typeface="Arial" pitchFamily="34" charset="0"/>
              </a:rPr>
              <a:t> );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hlinkClick r:id="rId3" action="ppaction://hlinkfile"/>
              </a:rPr>
              <a:t>Program1</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hlinkClick r:id="rId4" action="ppaction://hlinkfile"/>
              </a:rPr>
              <a:t>Program2</a:t>
            </a:r>
            <a:r>
              <a:rPr lang="en-US" sz="2000" dirty="0" smtClean="0"/>
              <a:t/>
            </a:r>
            <a:br>
              <a:rPr lang="en-US" sz="2000" dirty="0" smtClean="0"/>
            </a:br>
            <a:endParaRPr lang="en-US" sz="2000"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 calcmode="lin" valueType="num">
                                      <p:cBhvr additive="base">
                                        <p:cTn id="1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anim calcmode="lin" valueType="num">
                                      <p:cBhvr additive="base">
                                        <p:cTn id="25"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anim calcmode="lin" valueType="num">
                                      <p:cBhvr additive="base">
                                        <p:cTn id="31"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401205"/>
          </a:xfrm>
          <a:prstGeom prst="rect">
            <a:avLst/>
          </a:prstGeom>
          <a:noFill/>
        </p:spPr>
        <p:txBody>
          <a:bodyPr wrap="square" rtlCol="0">
            <a:spAutoFit/>
          </a:bodyPr>
          <a:lstStyle/>
          <a:p>
            <a:r>
              <a:rPr lang="en-IN" sz="2000" dirty="0" smtClean="0">
                <a:latin typeface="Arial" pitchFamily="34" charset="0"/>
                <a:cs typeface="Arial" pitchFamily="34" charset="0"/>
              </a:rPr>
              <a:t>Illustrate the difference between a structure and a union in terms of memory layout.</a:t>
            </a:r>
          </a:p>
          <a:p>
            <a:endParaRPr lang="en-IN" sz="2000" dirty="0" smtClean="0">
              <a:latin typeface="Arial" pitchFamily="34" charset="0"/>
              <a:cs typeface="Arial" pitchFamily="34" charset="0"/>
            </a:endParaRPr>
          </a:p>
          <a:p>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samp</a:t>
            </a:r>
            <a:r>
              <a:rPr lang="en-IN" sz="2000" dirty="0" smtClean="0">
                <a:latin typeface="Arial" pitchFamily="34" charset="0"/>
                <a:cs typeface="Arial" pitchFamily="34" charset="0"/>
              </a:rPr>
              <a:t>                               union samp1</a:t>
            </a: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double d;                                    double d;</a:t>
            </a:r>
          </a:p>
          <a:p>
            <a:r>
              <a:rPr lang="en-IN" sz="2000" dirty="0" smtClean="0">
                <a:latin typeface="Arial" pitchFamily="34" charset="0"/>
                <a:cs typeface="Arial" pitchFamily="34" charset="0"/>
              </a:rPr>
              <a:t>} s1;                                           } d1;</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structure will be allocated 16 bytes whereas the union will be allocated 8 bytes only.</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structure members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 and d will start at separate addresses while the union members </a:t>
            </a:r>
            <a:r>
              <a:rPr lang="en-IN" sz="2000" smtClean="0">
                <a:latin typeface="Arial" pitchFamily="34" charset="0"/>
                <a:cs typeface="Arial" pitchFamily="34" charset="0"/>
              </a:rPr>
              <a:t>i </a:t>
            </a:r>
            <a:r>
              <a:rPr lang="en-IN" sz="2000" dirty="0" smtClean="0">
                <a:latin typeface="Arial" pitchFamily="34" charset="0"/>
                <a:cs typeface="Arial" pitchFamily="34" charset="0"/>
              </a:rPr>
              <a:t>and d will start at the </a:t>
            </a:r>
            <a:r>
              <a:rPr lang="en-IN" sz="2000" smtClean="0">
                <a:latin typeface="Arial" pitchFamily="34" charset="0"/>
                <a:cs typeface="Arial" pitchFamily="34" charset="0"/>
              </a:rPr>
              <a:t>same address.</a:t>
            </a:r>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 calcmode="lin" valueType="num">
                                      <p:cBhvr additive="base">
                                        <p:cTn id="4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2554545"/>
          </a:xfrm>
          <a:prstGeom prst="rect">
            <a:avLst/>
          </a:prstGeom>
          <a:noFill/>
        </p:spPr>
        <p:txBody>
          <a:bodyPr wrap="square" rtlCol="0">
            <a:spAutoFit/>
          </a:bodyPr>
          <a:lstStyle/>
          <a:p>
            <a:r>
              <a:rPr lang="en-IN" sz="2000" dirty="0" smtClean="0">
                <a:latin typeface="Arial" pitchFamily="34" charset="0"/>
                <a:cs typeface="Arial" pitchFamily="34" charset="0"/>
              </a:rPr>
              <a:t>A few sample programs</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hlinkClick r:id="rId2" action="ppaction://hlinkfile"/>
              </a:rPr>
              <a:t>Program1</a:t>
            </a:r>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hlinkClick r:id="rId3" action="ppaction://hlinkfile"/>
              </a:rPr>
              <a:t>Program2</a:t>
            </a:r>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hlinkClick r:id="rId4" action="ppaction://hlinkfile"/>
              </a:rPr>
              <a:t>Program3</a:t>
            </a:r>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07-04-2020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5"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1853</TotalTime>
  <Words>5179</Words>
  <Application>Microsoft Office PowerPoint</Application>
  <PresentationFormat>On-screen Show (4:3)</PresentationFormat>
  <Paragraphs>843</Paragraphs>
  <Slides>78</Slides>
  <Notes>0</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anandms</dc:creator>
  <cp:lastModifiedBy>Anand</cp:lastModifiedBy>
  <cp:revision>166</cp:revision>
  <dcterms:created xsi:type="dcterms:W3CDTF">2019-04-02T13:40:41Z</dcterms:created>
  <dcterms:modified xsi:type="dcterms:W3CDTF">2020-04-07T07:22:57Z</dcterms:modified>
</cp:coreProperties>
</file>