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66" r:id="rId4"/>
    <p:sldId id="259" r:id="rId5"/>
    <p:sldId id="267" r:id="rId6"/>
    <p:sldId id="260" r:id="rId7"/>
    <p:sldId id="284" r:id="rId8"/>
    <p:sldId id="285" r:id="rId9"/>
    <p:sldId id="286" r:id="rId10"/>
    <p:sldId id="287"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Laplace Transform</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458200" cy="1415772"/>
          </a:xfrm>
          <a:prstGeom prst="rect">
            <a:avLst/>
          </a:prstGeom>
          <a:noFill/>
        </p:spPr>
        <p:txBody>
          <a:bodyPr wrap="square" rtlCol="0">
            <a:spAutoFit/>
          </a:bodyPr>
          <a:lstStyle/>
          <a:p>
            <a:r>
              <a:rPr lang="en-US" sz="3200" dirty="0" smtClean="0"/>
              <a:t>When n is a positive integer</a:t>
            </a:r>
            <a:r>
              <a:rPr lang="en-US" dirty="0" smtClean="0"/>
              <a:t>,</a:t>
            </a:r>
          </a:p>
          <a:p>
            <a:endParaRPr lang="en-US" dirty="0" smtClean="0"/>
          </a:p>
          <a:p>
            <a:endParaRPr lang="en-US" dirty="0" smtClean="0"/>
          </a:p>
          <a:p>
            <a:r>
              <a:rPr lang="en-US" dirty="0" smtClean="0"/>
              <a:t> </a:t>
            </a:r>
            <a:endParaRPr lang="en-IN" dirty="0"/>
          </a:p>
        </p:txBody>
      </p:sp>
      <p:graphicFrame>
        <p:nvGraphicFramePr>
          <p:cNvPr id="3" name="Object 2"/>
          <p:cNvGraphicFramePr>
            <a:graphicFrameLocks noChangeAspect="1"/>
          </p:cNvGraphicFramePr>
          <p:nvPr/>
        </p:nvGraphicFramePr>
        <p:xfrm>
          <a:off x="4114800" y="3321050"/>
          <a:ext cx="914400" cy="215900"/>
        </p:xfrm>
        <a:graphic>
          <a:graphicData uri="http://schemas.openxmlformats.org/presentationml/2006/ole">
            <p:oleObj spid="_x0000_s63490" name="Equation" r:id="rId3" imgW="914400" imgH="215640" progId="Equation.3">
              <p:embed/>
            </p:oleObj>
          </a:graphicData>
        </a:graphic>
      </p:graphicFrame>
      <p:graphicFrame>
        <p:nvGraphicFramePr>
          <p:cNvPr id="63491" name="Object 3"/>
          <p:cNvGraphicFramePr>
            <a:graphicFrameLocks noChangeAspect="1"/>
          </p:cNvGraphicFramePr>
          <p:nvPr/>
        </p:nvGraphicFramePr>
        <p:xfrm>
          <a:off x="5105400" y="228600"/>
          <a:ext cx="2819400" cy="990600"/>
        </p:xfrm>
        <a:graphic>
          <a:graphicData uri="http://schemas.openxmlformats.org/presentationml/2006/ole">
            <p:oleObj spid="_x0000_s63491" name="Equation" r:id="rId4" imgW="761760" imgH="39348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Properties of Laplace transform</a:t>
            </a:r>
            <a:endParaRPr lang="en-IN" sz="4000" b="1" dirty="0"/>
          </a:p>
        </p:txBody>
      </p:sp>
      <p:sp>
        <p:nvSpPr>
          <p:cNvPr id="3" name="Content Placeholder 2"/>
          <p:cNvSpPr>
            <a:spLocks noGrp="1"/>
          </p:cNvSpPr>
          <p:nvPr>
            <p:ph idx="1"/>
          </p:nvPr>
        </p:nvSpPr>
        <p:spPr/>
        <p:txBody>
          <a:bodyPr/>
          <a:lstStyle/>
          <a:p>
            <a:pPr marL="514350" indent="-514350">
              <a:buAutoNum type="arabicPeriod"/>
            </a:pPr>
            <a:r>
              <a:rPr lang="en-US" b="1" dirty="0" smtClean="0"/>
              <a:t>Linearity property</a:t>
            </a:r>
            <a:r>
              <a:rPr lang="en-US" dirty="0" smtClean="0"/>
              <a:t>: Let </a:t>
            </a:r>
            <a:r>
              <a:rPr lang="en-US" i="1" dirty="0" smtClean="0"/>
              <a:t>f(t)</a:t>
            </a:r>
            <a:r>
              <a:rPr lang="en-US" dirty="0" smtClean="0"/>
              <a:t> and </a:t>
            </a:r>
            <a:r>
              <a:rPr lang="en-US" i="1" dirty="0" smtClean="0"/>
              <a:t>g(t)</a:t>
            </a:r>
            <a:r>
              <a:rPr lang="en-US" dirty="0" smtClean="0"/>
              <a:t> be any two functions and </a:t>
            </a:r>
            <a:r>
              <a:rPr lang="en-US" i="1" dirty="0" smtClean="0"/>
              <a:t>a</a:t>
            </a:r>
            <a:r>
              <a:rPr lang="en-US" dirty="0" smtClean="0"/>
              <a:t> and </a:t>
            </a:r>
            <a:r>
              <a:rPr lang="en-US" i="1" dirty="0" smtClean="0"/>
              <a:t>b</a:t>
            </a:r>
            <a:r>
              <a:rPr lang="en-US" dirty="0" smtClean="0"/>
              <a:t> be any two constants, then </a:t>
            </a:r>
          </a:p>
          <a:p>
            <a:pPr marL="514350" indent="-514350">
              <a:buNone/>
            </a:pPr>
            <a:r>
              <a:rPr lang="en-US" dirty="0" smtClean="0"/>
              <a:t>  </a:t>
            </a:r>
          </a:p>
          <a:p>
            <a:pPr marL="514350" indent="-514350">
              <a:buAutoNum type="arabicPeriod" startAt="2"/>
            </a:pPr>
            <a:r>
              <a:rPr lang="en-US" b="1" dirty="0" smtClean="0"/>
              <a:t>Change of scale property</a:t>
            </a:r>
            <a:r>
              <a:rPr lang="en-US" dirty="0" smtClean="0"/>
              <a:t>: If </a:t>
            </a:r>
            <a:r>
              <a:rPr lang="en-US" dirty="0" err="1" smtClean="0"/>
              <a:t>If</a:t>
            </a:r>
            <a:r>
              <a:rPr lang="en-US" dirty="0" smtClean="0"/>
              <a:t> L(f(t))=F(s), </a:t>
            </a:r>
          </a:p>
          <a:p>
            <a:pPr marL="514350" indent="-514350">
              <a:buNone/>
            </a:pPr>
            <a:r>
              <a:rPr lang="en-US" dirty="0" smtClean="0"/>
              <a:t>      then </a:t>
            </a:r>
          </a:p>
          <a:p>
            <a:pPr marL="514350" indent="-514350">
              <a:buNone/>
            </a:pPr>
            <a:endParaRPr lang="en-IN" dirty="0"/>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457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95400" y="3124200"/>
            <a:ext cx="6057900" cy="476250"/>
          </a:xfrm>
          <a:prstGeom prst="rect">
            <a:avLst/>
          </a:prstGeom>
          <a:noFill/>
        </p:spPr>
      </p:pic>
      <p:sp>
        <p:nvSpPr>
          <p:cNvPr id="24579" name="Rectangle 3"/>
          <p:cNvSpPr>
            <a:spLocks noChangeArrowheads="1"/>
          </p:cNvSpPr>
          <p:nvPr/>
        </p:nvSpPr>
        <p:spPr bwMode="auto">
          <a:xfrm>
            <a:off x="0" y="933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4581" name="Object 5"/>
          <p:cNvGraphicFramePr>
            <a:graphicFrameLocks noChangeAspect="1"/>
          </p:cNvGraphicFramePr>
          <p:nvPr/>
        </p:nvGraphicFramePr>
        <p:xfrm>
          <a:off x="1828800" y="4191000"/>
          <a:ext cx="3733800" cy="990600"/>
        </p:xfrm>
        <a:graphic>
          <a:graphicData uri="http://schemas.openxmlformats.org/presentationml/2006/ole">
            <p:oleObj spid="_x0000_s24581" name="Equation" r:id="rId4" imgW="1231560" imgH="43164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10600" cy="4031873"/>
          </a:xfrm>
          <a:prstGeom prst="rect">
            <a:avLst/>
          </a:prstGeom>
          <a:noFill/>
        </p:spPr>
        <p:txBody>
          <a:bodyPr wrap="square" rtlCol="0">
            <a:spAutoFit/>
          </a:bodyPr>
          <a:lstStyle/>
          <a:p>
            <a:r>
              <a:rPr lang="en-US" sz="3200" dirty="0" smtClean="0"/>
              <a:t>The following properties are useful in obtaining the Laplace transform of product and quotient of two or more functions.</a:t>
            </a:r>
          </a:p>
          <a:p>
            <a:endParaRPr lang="en-US" sz="3200" dirty="0" smtClean="0"/>
          </a:p>
          <a:p>
            <a:r>
              <a:rPr lang="en-US" sz="3200" dirty="0" smtClean="0"/>
              <a:t>3. </a:t>
            </a:r>
            <a:r>
              <a:rPr lang="en-US" sz="3200" b="1" dirty="0" smtClean="0"/>
              <a:t>Multiplication by        : </a:t>
            </a:r>
            <a:r>
              <a:rPr lang="en-US" sz="3200" dirty="0" smtClean="0"/>
              <a:t>If L(f(t))=F(s), then </a:t>
            </a:r>
          </a:p>
          <a:p>
            <a:r>
              <a:rPr lang="en-US" sz="3200" dirty="0" smtClean="0"/>
              <a:t>   </a:t>
            </a:r>
          </a:p>
          <a:p>
            <a:r>
              <a:rPr lang="en-US" sz="3200" dirty="0" smtClean="0"/>
              <a:t>   </a:t>
            </a:r>
          </a:p>
          <a:p>
            <a:r>
              <a:rPr lang="en-US" sz="3200" dirty="0" smtClean="0"/>
              <a:t>    Note: If </a:t>
            </a:r>
            <a:r>
              <a:rPr lang="en-US" sz="3200" dirty="0" err="1" smtClean="0"/>
              <a:t>If</a:t>
            </a:r>
            <a:r>
              <a:rPr lang="en-US" sz="3200" dirty="0" smtClean="0"/>
              <a:t> L(f(t))=F(s), then </a:t>
            </a:r>
            <a:endParaRPr lang="en-IN" sz="3200" dirty="0"/>
          </a:p>
        </p:txBody>
      </p:sp>
      <p:graphicFrame>
        <p:nvGraphicFramePr>
          <p:cNvPr id="25603" name="Object 3"/>
          <p:cNvGraphicFramePr>
            <a:graphicFrameLocks noChangeAspect="1"/>
          </p:cNvGraphicFramePr>
          <p:nvPr/>
        </p:nvGraphicFramePr>
        <p:xfrm>
          <a:off x="3733800" y="2209800"/>
          <a:ext cx="762000" cy="692727"/>
        </p:xfrm>
        <a:graphic>
          <a:graphicData uri="http://schemas.openxmlformats.org/presentationml/2006/ole">
            <p:oleObj spid="_x0000_s25603" name="Equation" r:id="rId3" imgW="203040" imgH="203040" progId="Equation.3">
              <p:embed/>
            </p:oleObj>
          </a:graphicData>
        </a:graphic>
      </p:graphicFrame>
      <p:graphicFrame>
        <p:nvGraphicFramePr>
          <p:cNvPr id="5" name="Object 4"/>
          <p:cNvGraphicFramePr>
            <a:graphicFrameLocks noChangeAspect="1"/>
          </p:cNvGraphicFramePr>
          <p:nvPr/>
        </p:nvGraphicFramePr>
        <p:xfrm>
          <a:off x="4514850" y="3321050"/>
          <a:ext cx="114300" cy="215900"/>
        </p:xfrm>
        <a:graphic>
          <a:graphicData uri="http://schemas.openxmlformats.org/presentationml/2006/ole">
            <p:oleObj spid="_x0000_s25604" name="Equation" r:id="rId4" imgW="114120" imgH="215640" progId="Equation.3">
              <p:embed/>
            </p:oleObj>
          </a:graphicData>
        </a:graphic>
      </p:graphicFrame>
      <p:graphicFrame>
        <p:nvGraphicFramePr>
          <p:cNvPr id="25605" name="Object 5"/>
          <p:cNvGraphicFramePr>
            <a:graphicFrameLocks noChangeAspect="1"/>
          </p:cNvGraphicFramePr>
          <p:nvPr/>
        </p:nvGraphicFramePr>
        <p:xfrm>
          <a:off x="838200" y="2819400"/>
          <a:ext cx="4343400" cy="609600"/>
        </p:xfrm>
        <a:graphic>
          <a:graphicData uri="http://schemas.openxmlformats.org/presentationml/2006/ole">
            <p:oleObj spid="_x0000_s25605" name="Equation" r:id="rId5" imgW="1295280" imgH="228600" progId="Equation.3">
              <p:embed/>
            </p:oleObj>
          </a:graphicData>
        </a:graphic>
      </p:graphicFrame>
      <p:graphicFrame>
        <p:nvGraphicFramePr>
          <p:cNvPr id="25606" name="Object 6"/>
          <p:cNvGraphicFramePr>
            <a:graphicFrameLocks noChangeAspect="1"/>
          </p:cNvGraphicFramePr>
          <p:nvPr/>
        </p:nvGraphicFramePr>
        <p:xfrm>
          <a:off x="838200" y="4419600"/>
          <a:ext cx="4191000" cy="609600"/>
        </p:xfrm>
        <a:graphic>
          <a:graphicData uri="http://schemas.openxmlformats.org/presentationml/2006/ole">
            <p:oleObj spid="_x0000_s25606" name="Equation" r:id="rId6" imgW="1346040" imgH="228600" progId="Equation.3">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8763000" cy="5509200"/>
          </a:xfrm>
          <a:prstGeom prst="rect">
            <a:avLst/>
          </a:prstGeom>
          <a:noFill/>
        </p:spPr>
        <p:txBody>
          <a:bodyPr wrap="square" rtlCol="0">
            <a:spAutoFit/>
          </a:bodyPr>
          <a:lstStyle/>
          <a:p>
            <a:r>
              <a:rPr lang="en-US" sz="3200" dirty="0" smtClean="0"/>
              <a:t> 4. </a:t>
            </a:r>
            <a:r>
              <a:rPr lang="en-US" sz="3200" b="1" dirty="0" smtClean="0"/>
              <a:t>Multiplication by       </a:t>
            </a:r>
            <a:r>
              <a:rPr lang="en-US" sz="3200" dirty="0" smtClean="0"/>
              <a:t>: If L(f(t))=F(s), then</a:t>
            </a:r>
          </a:p>
          <a:p>
            <a:endParaRPr lang="en-US" sz="3200" dirty="0" smtClean="0"/>
          </a:p>
          <a:p>
            <a:endParaRPr lang="en-US" sz="3200" dirty="0" smtClean="0"/>
          </a:p>
          <a:p>
            <a:endParaRPr lang="en-US" sz="3200" dirty="0" smtClean="0"/>
          </a:p>
          <a:p>
            <a:r>
              <a:rPr lang="en-US" sz="3200" dirty="0" smtClean="0"/>
              <a:t> </a:t>
            </a:r>
          </a:p>
          <a:p>
            <a:r>
              <a:rPr lang="en-US" sz="3200" dirty="0" smtClean="0"/>
              <a:t>5. </a:t>
            </a:r>
            <a:r>
              <a:rPr lang="en-US" sz="3200" b="1" dirty="0" smtClean="0"/>
              <a:t>Division by </a:t>
            </a:r>
            <a:r>
              <a:rPr lang="en-US" sz="3200" b="1" i="1" dirty="0" smtClean="0"/>
              <a:t>t</a:t>
            </a:r>
            <a:r>
              <a:rPr lang="en-US" sz="3200" i="1" dirty="0" smtClean="0"/>
              <a:t>: </a:t>
            </a:r>
            <a:r>
              <a:rPr lang="en-US" sz="3200" dirty="0" smtClean="0"/>
              <a:t>If L(f(t))=F(s), then</a:t>
            </a:r>
          </a:p>
          <a:p>
            <a:r>
              <a:rPr lang="en-US" sz="3200" dirty="0" smtClean="0"/>
              <a:t>     </a:t>
            </a:r>
          </a:p>
          <a:p>
            <a:r>
              <a:rPr lang="en-US" sz="3200" dirty="0" smtClean="0"/>
              <a:t>    provided</a:t>
            </a:r>
          </a:p>
          <a:p>
            <a:endParaRPr lang="en-US" sz="3200" dirty="0" smtClean="0"/>
          </a:p>
          <a:p>
            <a:r>
              <a:rPr lang="en-US" sz="3200" dirty="0" smtClean="0"/>
              <a:t> </a:t>
            </a:r>
          </a:p>
          <a:p>
            <a:r>
              <a:rPr lang="en-US" sz="3200" dirty="0" smtClean="0"/>
              <a:t>    </a:t>
            </a:r>
            <a:r>
              <a:rPr lang="en-US" dirty="0" smtClean="0"/>
              <a:t> </a:t>
            </a:r>
            <a:endParaRPr lang="en-IN" dirty="0"/>
          </a:p>
        </p:txBody>
      </p:sp>
      <p:graphicFrame>
        <p:nvGraphicFramePr>
          <p:cNvPr id="26627" name="Object 3"/>
          <p:cNvGraphicFramePr>
            <a:graphicFrameLocks noChangeAspect="1"/>
          </p:cNvGraphicFramePr>
          <p:nvPr/>
        </p:nvGraphicFramePr>
        <p:xfrm>
          <a:off x="3657600" y="685800"/>
          <a:ext cx="762000" cy="609600"/>
        </p:xfrm>
        <a:graphic>
          <a:graphicData uri="http://schemas.openxmlformats.org/presentationml/2006/ole">
            <p:oleObj spid="_x0000_s26627" name="Equation" r:id="rId3" imgW="152280" imgH="203040" progId="Equation.3">
              <p:embed/>
            </p:oleObj>
          </a:graphicData>
        </a:graphic>
      </p:graphicFrame>
      <p:graphicFrame>
        <p:nvGraphicFramePr>
          <p:cNvPr id="26629" name="Object 5"/>
          <p:cNvGraphicFramePr>
            <a:graphicFrameLocks noChangeAspect="1"/>
          </p:cNvGraphicFramePr>
          <p:nvPr/>
        </p:nvGraphicFramePr>
        <p:xfrm>
          <a:off x="762000" y="1219200"/>
          <a:ext cx="6019800" cy="990600"/>
        </p:xfrm>
        <a:graphic>
          <a:graphicData uri="http://schemas.openxmlformats.org/presentationml/2006/ole">
            <p:oleObj spid="_x0000_s26629" name="Equation" r:id="rId4" imgW="2514600" imgH="419040" progId="Equation.3">
              <p:embed/>
            </p:oleObj>
          </a:graphicData>
        </a:graphic>
      </p:graphicFrame>
      <p:graphicFrame>
        <p:nvGraphicFramePr>
          <p:cNvPr id="26631" name="Object 7"/>
          <p:cNvGraphicFramePr>
            <a:graphicFrameLocks noChangeAspect="1"/>
          </p:cNvGraphicFramePr>
          <p:nvPr/>
        </p:nvGraphicFramePr>
        <p:xfrm>
          <a:off x="5943600" y="2895600"/>
          <a:ext cx="2895600" cy="1066800"/>
        </p:xfrm>
        <a:graphic>
          <a:graphicData uri="http://schemas.openxmlformats.org/presentationml/2006/ole">
            <p:oleObj spid="_x0000_s26631" name="Equation" r:id="rId5" imgW="1244520" imgH="482400" progId="Equation.3">
              <p:embed/>
            </p:oleObj>
          </a:graphicData>
        </a:graphic>
      </p:graphicFrame>
      <p:graphicFrame>
        <p:nvGraphicFramePr>
          <p:cNvPr id="26633" name="Object 9"/>
          <p:cNvGraphicFramePr>
            <a:graphicFrameLocks noChangeAspect="1"/>
          </p:cNvGraphicFramePr>
          <p:nvPr/>
        </p:nvGraphicFramePr>
        <p:xfrm>
          <a:off x="2286000" y="3886200"/>
          <a:ext cx="2133600" cy="838200"/>
        </p:xfrm>
        <a:graphic>
          <a:graphicData uri="http://schemas.openxmlformats.org/presentationml/2006/ole">
            <p:oleObj spid="_x0000_s26633" name="Equation" r:id="rId6" imgW="914400" imgH="39348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85800"/>
            <a:ext cx="8153400" cy="4985980"/>
          </a:xfrm>
          <a:prstGeom prst="rect">
            <a:avLst/>
          </a:prstGeom>
          <a:noFill/>
        </p:spPr>
        <p:txBody>
          <a:bodyPr wrap="square" rtlCol="0">
            <a:spAutoFit/>
          </a:bodyPr>
          <a:lstStyle/>
          <a:p>
            <a:r>
              <a:rPr lang="en-US" sz="3200" dirty="0" smtClean="0"/>
              <a:t>6. </a:t>
            </a:r>
            <a:r>
              <a:rPr lang="en-US" sz="3200" b="1" dirty="0" smtClean="0"/>
              <a:t>Transform of integrals</a:t>
            </a:r>
            <a:r>
              <a:rPr lang="en-US" sz="3200" dirty="0" smtClean="0"/>
              <a:t>: If L(f(t))=F(s), then</a:t>
            </a:r>
          </a:p>
          <a:p>
            <a:endParaRPr lang="en-US" sz="3200" dirty="0" smtClean="0"/>
          </a:p>
          <a:p>
            <a:endParaRPr lang="en-US" sz="3200" dirty="0" smtClean="0"/>
          </a:p>
          <a:p>
            <a:endParaRPr lang="en-US" sz="3200" dirty="0" smtClean="0"/>
          </a:p>
          <a:p>
            <a:endParaRPr lang="en-US" sz="3200" dirty="0" smtClean="0"/>
          </a:p>
          <a:p>
            <a:r>
              <a:rPr lang="en-US" sz="3200" dirty="0" smtClean="0"/>
              <a:t> Generalization: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graphicFrame>
        <p:nvGraphicFramePr>
          <p:cNvPr id="27651" name="Object 3"/>
          <p:cNvGraphicFramePr>
            <a:graphicFrameLocks noChangeAspect="1"/>
          </p:cNvGraphicFramePr>
          <p:nvPr/>
        </p:nvGraphicFramePr>
        <p:xfrm>
          <a:off x="2057400" y="1371600"/>
          <a:ext cx="3886200" cy="1219200"/>
        </p:xfrm>
        <a:graphic>
          <a:graphicData uri="http://schemas.openxmlformats.org/presentationml/2006/ole">
            <p:oleObj spid="_x0000_s27651" name="Equation" r:id="rId3" imgW="1777680" imgH="507960" progId="Equation.3">
              <p:embed/>
            </p:oleObj>
          </a:graphicData>
        </a:graphic>
      </p:graphicFrame>
      <p:graphicFrame>
        <p:nvGraphicFramePr>
          <p:cNvPr id="27653" name="Object 5"/>
          <p:cNvGraphicFramePr>
            <a:graphicFrameLocks noChangeAspect="1"/>
          </p:cNvGraphicFramePr>
          <p:nvPr/>
        </p:nvGraphicFramePr>
        <p:xfrm>
          <a:off x="3200400" y="2743200"/>
          <a:ext cx="4648200" cy="1371600"/>
        </p:xfrm>
        <a:graphic>
          <a:graphicData uri="http://schemas.openxmlformats.org/presentationml/2006/ole">
            <p:oleObj spid="_x0000_s27653" name="Equation" r:id="rId4" imgW="1828800" imgH="50796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function</a:t>
            </a:r>
            <a:endParaRPr lang="en-IN" dirty="0"/>
          </a:p>
        </p:txBody>
      </p:sp>
      <p:sp>
        <p:nvSpPr>
          <p:cNvPr id="3" name="Content Placeholder 2"/>
          <p:cNvSpPr>
            <a:spLocks noGrp="1"/>
          </p:cNvSpPr>
          <p:nvPr>
            <p:ph idx="1"/>
          </p:nvPr>
        </p:nvSpPr>
        <p:spPr/>
        <p:txBody>
          <a:bodyPr>
            <a:normAutofit/>
          </a:bodyPr>
          <a:lstStyle/>
          <a:p>
            <a:pPr algn="just">
              <a:buNone/>
            </a:pPr>
            <a:r>
              <a:rPr lang="en-IN" dirty="0" smtClean="0"/>
              <a:t>    A function is said to be </a:t>
            </a:r>
            <a:r>
              <a:rPr lang="en-IN" b="1" dirty="0" smtClean="0"/>
              <a:t>periodic</a:t>
            </a:r>
            <a:r>
              <a:rPr lang="en-IN" dirty="0" smtClean="0"/>
              <a:t> (or, when emphasizing the presence of a single period instead of multiple periods, singly periodic)  with period  if f(x)=f(</a:t>
            </a:r>
            <a:r>
              <a:rPr lang="en-IN" dirty="0" err="1" smtClean="0"/>
              <a:t>x+np</a:t>
            </a:r>
            <a:r>
              <a:rPr lang="en-IN" dirty="0" smtClean="0"/>
              <a:t>) for n=1,2,…</a:t>
            </a:r>
          </a:p>
          <a:p>
            <a:pPr algn="just">
              <a:buNone/>
            </a:pPr>
            <a:r>
              <a:rPr lang="en-IN" dirty="0" smtClean="0"/>
              <a:t>   The constant function is periodic with any period  for all nonzero real numbers, so there is no concept analogous to the least period  for constant functions.</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PeriodicFunction"/>
          <p:cNvPicPr>
            <a:picLocks noChangeAspect="1" noChangeArrowheads="1"/>
          </p:cNvPicPr>
          <p:nvPr/>
        </p:nvPicPr>
        <p:blipFill>
          <a:blip r:embed="rId2"/>
          <a:srcRect/>
          <a:stretch>
            <a:fillRect/>
          </a:stretch>
        </p:blipFill>
        <p:spPr bwMode="auto">
          <a:xfrm>
            <a:off x="304800" y="381000"/>
            <a:ext cx="8686800" cy="5410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458200" cy="5509200"/>
          </a:xfrm>
          <a:prstGeom prst="rect">
            <a:avLst/>
          </a:prstGeom>
          <a:noFill/>
        </p:spPr>
        <p:txBody>
          <a:bodyPr wrap="square" rtlCol="0">
            <a:spAutoFit/>
          </a:bodyPr>
          <a:lstStyle/>
          <a:p>
            <a:pPr algn="just"/>
            <a:r>
              <a:rPr lang="en-IN" sz="3200" dirty="0" smtClean="0"/>
              <a:t>For example, the sine function, illustrated, is periodic with least period (often simply called "the“ period)  (as well as with period 2</a:t>
            </a:r>
            <a:r>
              <a:rPr lang="el-GR" sz="3200" dirty="0" smtClean="0"/>
              <a:t>π</a:t>
            </a:r>
            <a:r>
              <a:rPr lang="en-IN" sz="3200" dirty="0" smtClean="0"/>
              <a:t>, 4</a:t>
            </a:r>
            <a:r>
              <a:rPr lang="el-GR" sz="3200" dirty="0" smtClean="0"/>
              <a:t>π</a:t>
            </a:r>
            <a:r>
              <a:rPr lang="en-IN" sz="3200" dirty="0" smtClean="0"/>
              <a:t> ,6</a:t>
            </a:r>
            <a:r>
              <a:rPr lang="el-GR" sz="3200" dirty="0" smtClean="0"/>
              <a:t>π </a:t>
            </a:r>
            <a:r>
              <a:rPr lang="en-IN" sz="3200" dirty="0" smtClean="0"/>
              <a:t>, etc.).</a:t>
            </a:r>
          </a:p>
          <a:p>
            <a:endParaRPr lang="en-US" sz="3200" dirty="0" smtClean="0"/>
          </a:p>
          <a:p>
            <a:pPr algn="just"/>
            <a:r>
              <a:rPr lang="en-IN" sz="3200" dirty="0" smtClean="0"/>
              <a:t>Periodic functions are used throughout science to describe oscillations, waves, and other phenomena that exhibit periodicity. Any function  that is not periodic is called </a:t>
            </a:r>
            <a:r>
              <a:rPr lang="en-IN" sz="3200" b="1" dirty="0" err="1" smtClean="0"/>
              <a:t>aperiodic</a:t>
            </a:r>
            <a:r>
              <a:rPr lang="en-IN" sz="3200" dirty="0" smtClean="0"/>
              <a:t>.</a:t>
            </a:r>
          </a:p>
          <a:p>
            <a:pPr algn="just"/>
            <a:r>
              <a:rPr lang="en-IN" sz="3200" dirty="0" smtClean="0"/>
              <a:t/>
            </a:r>
            <a:br>
              <a:rPr lang="en-IN" sz="3200" dirty="0" smtClean="0"/>
            </a:br>
            <a:endParaRPr lang="en-IN"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Laplace transform of periodic functions</a:t>
            </a:r>
            <a:endParaRPr lang="en-IN" sz="4000" b="1" dirty="0"/>
          </a:p>
        </p:txBody>
      </p:sp>
      <p:sp>
        <p:nvSpPr>
          <p:cNvPr id="3" name="Content Placeholder 2"/>
          <p:cNvSpPr>
            <a:spLocks noGrp="1"/>
          </p:cNvSpPr>
          <p:nvPr>
            <p:ph idx="1"/>
          </p:nvPr>
        </p:nvSpPr>
        <p:spPr/>
        <p:txBody>
          <a:bodyPr/>
          <a:lstStyle/>
          <a:p>
            <a:pPr>
              <a:buNone/>
            </a:pPr>
            <a:r>
              <a:rPr lang="en-US" dirty="0" smtClean="0"/>
              <a:t>   Theorem: If f(t) is a periodic function with period T, then</a:t>
            </a:r>
          </a:p>
          <a:p>
            <a:pPr>
              <a:buNone/>
            </a:pPr>
            <a:endParaRPr lang="en-IN" dirty="0"/>
          </a:p>
        </p:txBody>
      </p:sp>
      <p:graphicFrame>
        <p:nvGraphicFramePr>
          <p:cNvPr id="30723" name="Object 3"/>
          <p:cNvGraphicFramePr>
            <a:graphicFrameLocks noChangeAspect="1"/>
          </p:cNvGraphicFramePr>
          <p:nvPr/>
        </p:nvGraphicFramePr>
        <p:xfrm>
          <a:off x="1828800" y="2819400"/>
          <a:ext cx="5715000" cy="1447800"/>
        </p:xfrm>
        <a:graphic>
          <a:graphicData uri="http://schemas.openxmlformats.org/presentationml/2006/ole">
            <p:oleObj spid="_x0000_s30723" name="Equation" r:id="rId3" imgW="2260440" imgH="482400" progId="Equation.3">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Unit impulse function (Dirac Delta function)</a:t>
            </a:r>
            <a:endParaRPr lang="en-IN" b="1" dirty="0"/>
          </a:p>
        </p:txBody>
      </p:sp>
      <p:sp>
        <p:nvSpPr>
          <p:cNvPr id="3" name="Content Placeholder 2"/>
          <p:cNvSpPr>
            <a:spLocks noGrp="1"/>
          </p:cNvSpPr>
          <p:nvPr>
            <p:ph idx="1"/>
          </p:nvPr>
        </p:nvSpPr>
        <p:spPr/>
        <p:txBody>
          <a:bodyPr>
            <a:normAutofit lnSpcReduction="10000"/>
          </a:bodyPr>
          <a:lstStyle/>
          <a:p>
            <a:pPr>
              <a:buNone/>
            </a:pPr>
            <a:r>
              <a:rPr lang="en-US" dirty="0" smtClean="0"/>
              <a:t>The unit impulse function denoted by</a:t>
            </a:r>
          </a:p>
          <a:p>
            <a:pPr>
              <a:buNone/>
            </a:pPr>
            <a:r>
              <a:rPr lang="en-US" dirty="0" smtClean="0"/>
              <a:t>is defined as the limiting form of               as</a:t>
            </a:r>
          </a:p>
          <a:p>
            <a:pPr>
              <a:buNone/>
            </a:pPr>
            <a:r>
              <a:rPr lang="en-US" dirty="0" smtClean="0"/>
              <a:t>          . That is,                                            , where</a:t>
            </a:r>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i="1" dirty="0" smtClean="0"/>
              <a:t>a</a:t>
            </a:r>
            <a:r>
              <a:rPr lang="en-US" dirty="0" smtClean="0"/>
              <a:t> is nonnegative constant.</a:t>
            </a:r>
          </a:p>
          <a:p>
            <a:pPr>
              <a:buNone/>
            </a:pPr>
            <a:endParaRPr lang="en-US" dirty="0" smtClean="0"/>
          </a:p>
          <a:p>
            <a:pPr>
              <a:buNone/>
            </a:pPr>
            <a:endParaRPr lang="en-IN" dirty="0"/>
          </a:p>
        </p:txBody>
      </p:sp>
      <p:graphicFrame>
        <p:nvGraphicFramePr>
          <p:cNvPr id="31747" name="Object 3"/>
          <p:cNvGraphicFramePr>
            <a:graphicFrameLocks noChangeAspect="1"/>
          </p:cNvGraphicFramePr>
          <p:nvPr/>
        </p:nvGraphicFramePr>
        <p:xfrm>
          <a:off x="6858000" y="1600200"/>
          <a:ext cx="1143000" cy="609600"/>
        </p:xfrm>
        <a:graphic>
          <a:graphicData uri="http://schemas.openxmlformats.org/presentationml/2006/ole">
            <p:oleObj spid="_x0000_s31747" name="Equation" r:id="rId3" imgW="507960" imgH="203040" progId="Equation.3">
              <p:embed/>
            </p:oleObj>
          </a:graphicData>
        </a:graphic>
      </p:graphicFrame>
      <p:graphicFrame>
        <p:nvGraphicFramePr>
          <p:cNvPr id="31750" name="Object 6"/>
          <p:cNvGraphicFramePr>
            <a:graphicFrameLocks noChangeAspect="1"/>
          </p:cNvGraphicFramePr>
          <p:nvPr/>
        </p:nvGraphicFramePr>
        <p:xfrm>
          <a:off x="5943600" y="2133600"/>
          <a:ext cx="1219200" cy="609600"/>
        </p:xfrm>
        <a:graphic>
          <a:graphicData uri="http://schemas.openxmlformats.org/presentationml/2006/ole">
            <p:oleObj spid="_x0000_s31750" name="Equation" r:id="rId4" imgW="558720" imgH="215640" progId="Equation.3">
              <p:embed/>
            </p:oleObj>
          </a:graphicData>
        </a:graphic>
      </p:graphicFrame>
      <p:graphicFrame>
        <p:nvGraphicFramePr>
          <p:cNvPr id="31752" name="Object 8"/>
          <p:cNvGraphicFramePr>
            <a:graphicFrameLocks noChangeAspect="1"/>
          </p:cNvGraphicFramePr>
          <p:nvPr/>
        </p:nvGraphicFramePr>
        <p:xfrm>
          <a:off x="533400" y="2819400"/>
          <a:ext cx="914400" cy="381000"/>
        </p:xfrm>
        <a:graphic>
          <a:graphicData uri="http://schemas.openxmlformats.org/presentationml/2006/ole">
            <p:oleObj spid="_x0000_s31752" name="Equation" r:id="rId5" imgW="393480" imgH="177480" progId="Equation.3">
              <p:embed/>
            </p:oleObj>
          </a:graphicData>
        </a:graphic>
      </p:graphicFrame>
      <p:graphicFrame>
        <p:nvGraphicFramePr>
          <p:cNvPr id="31755" name="Object 11"/>
          <p:cNvGraphicFramePr>
            <a:graphicFrameLocks noChangeAspect="1"/>
          </p:cNvGraphicFramePr>
          <p:nvPr/>
        </p:nvGraphicFramePr>
        <p:xfrm>
          <a:off x="2895600" y="2667000"/>
          <a:ext cx="4114800" cy="609600"/>
        </p:xfrm>
        <a:graphic>
          <a:graphicData uri="http://schemas.openxmlformats.org/presentationml/2006/ole">
            <p:oleObj spid="_x0000_s31755" name="Equation" r:id="rId6" imgW="1396800" imgH="279360" progId="Equation.3">
              <p:embed/>
            </p:oleObj>
          </a:graphicData>
        </a:graphic>
      </p:graphicFrame>
      <p:graphicFrame>
        <p:nvGraphicFramePr>
          <p:cNvPr id="31757" name="Object 13"/>
          <p:cNvGraphicFramePr>
            <a:graphicFrameLocks noChangeAspect="1"/>
          </p:cNvGraphicFramePr>
          <p:nvPr/>
        </p:nvGraphicFramePr>
        <p:xfrm>
          <a:off x="1524000" y="3352800"/>
          <a:ext cx="5943600" cy="2057400"/>
        </p:xfrm>
        <a:graphic>
          <a:graphicData uri="http://schemas.openxmlformats.org/presentationml/2006/ole">
            <p:oleObj spid="_x0000_s31757" name="Equation" r:id="rId7" imgW="1803240" imgH="660240" progId="Equation.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idx="1"/>
          </p:nvPr>
        </p:nvSpPr>
        <p:spPr/>
        <p:txBody>
          <a:bodyPr>
            <a:normAutofit fontScale="92500"/>
          </a:bodyPr>
          <a:lstStyle/>
          <a:p>
            <a:pPr algn="just">
              <a:buNone/>
            </a:pPr>
            <a:r>
              <a:rPr lang="en-IN" dirty="0" smtClean="0"/>
              <a:t>    A </a:t>
            </a:r>
            <a:r>
              <a:rPr lang="en-IN" b="1" dirty="0" smtClean="0"/>
              <a:t>Transformation</a:t>
            </a:r>
            <a:r>
              <a:rPr lang="en-IN" dirty="0" smtClean="0"/>
              <a:t> is an operation which converts a mathematical expression to a different but equivalent form.</a:t>
            </a:r>
          </a:p>
          <a:p>
            <a:pPr algn="just">
              <a:buNone/>
            </a:pPr>
            <a:r>
              <a:rPr lang="en-IN" dirty="0" smtClean="0"/>
              <a:t>    An</a:t>
            </a:r>
            <a:r>
              <a:rPr lang="en-IN" b="1" dirty="0" smtClean="0"/>
              <a:t> integral transform</a:t>
            </a:r>
            <a:r>
              <a:rPr lang="en-IN" dirty="0" smtClean="0"/>
              <a:t> maps an equation from its original domain into another domain where it might be manipulated and solved much more easily than in the original domain. The solution is then mapped back to the original domain using the inverse of the integral transform.</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3539430"/>
          </a:xfrm>
          <a:prstGeom prst="rect">
            <a:avLst/>
          </a:prstGeom>
          <a:noFill/>
        </p:spPr>
        <p:txBody>
          <a:bodyPr wrap="square" rtlCol="0">
            <a:spAutoFit/>
          </a:bodyPr>
          <a:lstStyle/>
          <a:p>
            <a:r>
              <a:rPr lang="en-US" sz="3200" dirty="0" smtClean="0"/>
              <a:t>The </a:t>
            </a:r>
            <a:r>
              <a:rPr lang="en-US" sz="3200" dirty="0" err="1" smtClean="0"/>
              <a:t>laplace</a:t>
            </a:r>
            <a:r>
              <a:rPr lang="en-US" sz="3200" dirty="0" smtClean="0"/>
              <a:t> transform of unit impulse function</a:t>
            </a:r>
          </a:p>
          <a:p>
            <a:r>
              <a:rPr lang="en-US" sz="3200" dirty="0" smtClean="0"/>
              <a:t>               is</a:t>
            </a:r>
          </a:p>
          <a:p>
            <a:r>
              <a:rPr lang="en-US" sz="3200" dirty="0" smtClean="0"/>
              <a:t> </a:t>
            </a:r>
          </a:p>
          <a:p>
            <a:r>
              <a:rPr lang="en-US" sz="3200" dirty="0" smtClean="0"/>
              <a:t>In particular,    </a:t>
            </a:r>
          </a:p>
          <a:p>
            <a:endParaRPr lang="en-US" sz="3200" dirty="0" smtClean="0"/>
          </a:p>
          <a:p>
            <a:endParaRPr lang="en-US" sz="3200" dirty="0" smtClean="0"/>
          </a:p>
          <a:p>
            <a:endParaRPr lang="en-IN" sz="3200" dirty="0"/>
          </a:p>
        </p:txBody>
      </p:sp>
      <p:graphicFrame>
        <p:nvGraphicFramePr>
          <p:cNvPr id="32770" name="Object 2"/>
          <p:cNvGraphicFramePr>
            <a:graphicFrameLocks noChangeAspect="1"/>
          </p:cNvGraphicFramePr>
          <p:nvPr/>
        </p:nvGraphicFramePr>
        <p:xfrm>
          <a:off x="457200" y="762000"/>
          <a:ext cx="1143000" cy="609600"/>
        </p:xfrm>
        <a:graphic>
          <a:graphicData uri="http://schemas.openxmlformats.org/presentationml/2006/ole">
            <p:oleObj spid="_x0000_s32770" name="Equation" r:id="rId3" imgW="507960" imgH="203040" progId="Equation.3">
              <p:embed/>
            </p:oleObj>
          </a:graphicData>
        </a:graphic>
      </p:graphicFrame>
      <p:graphicFrame>
        <p:nvGraphicFramePr>
          <p:cNvPr id="32772" name="Object 4"/>
          <p:cNvGraphicFramePr>
            <a:graphicFrameLocks noChangeAspect="1"/>
          </p:cNvGraphicFramePr>
          <p:nvPr/>
        </p:nvGraphicFramePr>
        <p:xfrm>
          <a:off x="2133600" y="762000"/>
          <a:ext cx="2590800" cy="609600"/>
        </p:xfrm>
        <a:graphic>
          <a:graphicData uri="http://schemas.openxmlformats.org/presentationml/2006/ole">
            <p:oleObj spid="_x0000_s32772" name="Equation" r:id="rId4" imgW="1066680" imgH="228600" progId="Equation.3">
              <p:embed/>
            </p:oleObj>
          </a:graphicData>
        </a:graphic>
      </p:graphicFrame>
      <p:graphicFrame>
        <p:nvGraphicFramePr>
          <p:cNvPr id="32773" name="Object 5"/>
          <p:cNvGraphicFramePr>
            <a:graphicFrameLocks noChangeAspect="1"/>
          </p:cNvGraphicFramePr>
          <p:nvPr/>
        </p:nvGraphicFramePr>
        <p:xfrm>
          <a:off x="2514600" y="1828800"/>
          <a:ext cx="1828800" cy="457200"/>
        </p:xfrm>
        <a:graphic>
          <a:graphicData uri="http://schemas.openxmlformats.org/presentationml/2006/ole">
            <p:oleObj spid="_x0000_s32773" name="Equation" r:id="rId5" imgW="685800" imgH="203040" progId="Equation.3">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Unit step function (Heaviside Unit function)</a:t>
            </a:r>
            <a:endParaRPr lang="en-IN" b="1" dirty="0"/>
          </a:p>
        </p:txBody>
      </p:sp>
      <p:sp>
        <p:nvSpPr>
          <p:cNvPr id="3" name="Content Placeholder 2"/>
          <p:cNvSpPr>
            <a:spLocks noGrp="1"/>
          </p:cNvSpPr>
          <p:nvPr>
            <p:ph idx="1"/>
          </p:nvPr>
        </p:nvSpPr>
        <p:spPr/>
        <p:txBody>
          <a:bodyPr/>
          <a:lstStyle/>
          <a:p>
            <a:pPr>
              <a:buNone/>
            </a:pPr>
            <a:r>
              <a:rPr lang="en-US" dirty="0" smtClean="0"/>
              <a:t>   The unit step function denoted by u(t-a) is </a:t>
            </a:r>
          </a:p>
          <a:p>
            <a:pPr>
              <a:buNone/>
            </a:pPr>
            <a:r>
              <a:rPr lang="en-US" dirty="0" smtClean="0"/>
              <a:t>    defined by,                                    where </a:t>
            </a:r>
            <a:r>
              <a:rPr lang="en-US" i="1" dirty="0" smtClean="0"/>
              <a:t>a</a:t>
            </a:r>
            <a:r>
              <a:rPr lang="en-US" dirty="0" smtClean="0"/>
              <a:t> is </a:t>
            </a:r>
          </a:p>
          <a:p>
            <a:pPr>
              <a:buNone/>
            </a:pPr>
            <a:r>
              <a:rPr lang="en-US" dirty="0" smtClean="0"/>
              <a:t>    </a:t>
            </a:r>
          </a:p>
          <a:p>
            <a:pPr>
              <a:buNone/>
            </a:pPr>
            <a:r>
              <a:rPr lang="en-US" dirty="0" smtClean="0"/>
              <a:t>    nonnegative constant. </a:t>
            </a:r>
          </a:p>
          <a:p>
            <a:pPr>
              <a:buNone/>
            </a:pPr>
            <a:r>
              <a:rPr lang="en-US" dirty="0" smtClean="0"/>
              <a:t>    It is used to find the Laplace transform of discontinuous function.</a:t>
            </a:r>
            <a:endParaRPr lang="en-IN" dirty="0"/>
          </a:p>
        </p:txBody>
      </p:sp>
      <p:graphicFrame>
        <p:nvGraphicFramePr>
          <p:cNvPr id="33795" name="Object 3"/>
          <p:cNvGraphicFramePr>
            <a:graphicFrameLocks noChangeAspect="1"/>
          </p:cNvGraphicFramePr>
          <p:nvPr/>
        </p:nvGraphicFramePr>
        <p:xfrm>
          <a:off x="2819400" y="2133600"/>
          <a:ext cx="3048000" cy="990600"/>
        </p:xfrm>
        <a:graphic>
          <a:graphicData uri="http://schemas.openxmlformats.org/presentationml/2006/ole">
            <p:oleObj spid="_x0000_s33795" name="Equation" r:id="rId3" imgW="1523880" imgH="457200" progId="Equation.3">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509200"/>
          </a:xfrm>
          <a:prstGeom prst="rect">
            <a:avLst/>
          </a:prstGeom>
          <a:noFill/>
        </p:spPr>
        <p:txBody>
          <a:bodyPr wrap="square" rtlCol="0">
            <a:spAutoFit/>
          </a:bodyPr>
          <a:lstStyle/>
          <a:p>
            <a:r>
              <a:rPr lang="en-US" sz="3200" dirty="0" smtClean="0"/>
              <a:t>In particular, when a=0,</a:t>
            </a:r>
          </a:p>
          <a:p>
            <a:endParaRPr lang="en-US" sz="3200" dirty="0" smtClean="0"/>
          </a:p>
          <a:p>
            <a:r>
              <a:rPr lang="en-US" sz="3200" dirty="0" smtClean="0"/>
              <a:t>The Laplace transform of unit step function u(t-a)</a:t>
            </a:r>
          </a:p>
          <a:p>
            <a:endParaRPr lang="en-US" sz="3200" dirty="0" smtClean="0"/>
          </a:p>
          <a:p>
            <a:r>
              <a:rPr lang="en-US" sz="3200" dirty="0" smtClean="0"/>
              <a:t>is</a:t>
            </a:r>
          </a:p>
          <a:p>
            <a:endParaRPr lang="en-US" sz="3200" dirty="0" smtClean="0"/>
          </a:p>
          <a:p>
            <a:r>
              <a:rPr lang="en-US" sz="3200" dirty="0" smtClean="0"/>
              <a:t>In particular,       </a:t>
            </a:r>
          </a:p>
          <a:p>
            <a:endParaRPr lang="en-US" sz="3200" dirty="0" smtClean="0"/>
          </a:p>
          <a:p>
            <a:endParaRPr lang="en-US" sz="3200" dirty="0" smtClean="0"/>
          </a:p>
          <a:p>
            <a:endParaRPr lang="en-US" sz="3200" dirty="0" smtClean="0"/>
          </a:p>
          <a:p>
            <a:endParaRPr lang="en-IN" sz="3200" dirty="0"/>
          </a:p>
        </p:txBody>
      </p:sp>
      <p:graphicFrame>
        <p:nvGraphicFramePr>
          <p:cNvPr id="34819" name="Object 3"/>
          <p:cNvGraphicFramePr>
            <a:graphicFrameLocks noChangeAspect="1"/>
          </p:cNvGraphicFramePr>
          <p:nvPr/>
        </p:nvGraphicFramePr>
        <p:xfrm>
          <a:off x="4343400" y="0"/>
          <a:ext cx="2819400" cy="1371600"/>
        </p:xfrm>
        <a:graphic>
          <a:graphicData uri="http://schemas.openxmlformats.org/presentationml/2006/ole">
            <p:oleObj spid="_x0000_s34819" name="Equation" r:id="rId3" imgW="1143000" imgH="457200" progId="Equation.3">
              <p:embed/>
            </p:oleObj>
          </a:graphicData>
        </a:graphic>
      </p:graphicFrame>
      <p:graphicFrame>
        <p:nvGraphicFramePr>
          <p:cNvPr id="34822" name="Object 6"/>
          <p:cNvGraphicFramePr>
            <a:graphicFrameLocks noChangeAspect="1"/>
          </p:cNvGraphicFramePr>
          <p:nvPr/>
        </p:nvGraphicFramePr>
        <p:xfrm>
          <a:off x="685800" y="2057400"/>
          <a:ext cx="1676400" cy="990600"/>
        </p:xfrm>
        <a:graphic>
          <a:graphicData uri="http://schemas.openxmlformats.org/presentationml/2006/ole">
            <p:oleObj spid="_x0000_s34822" name="Equation" r:id="rId4" imgW="901440" imgH="419040" progId="Equation.3">
              <p:embed/>
            </p:oleObj>
          </a:graphicData>
        </a:graphic>
      </p:graphicFrame>
      <p:graphicFrame>
        <p:nvGraphicFramePr>
          <p:cNvPr id="34823" name="Object 7"/>
          <p:cNvGraphicFramePr>
            <a:graphicFrameLocks noChangeAspect="1"/>
          </p:cNvGraphicFramePr>
          <p:nvPr/>
        </p:nvGraphicFramePr>
        <p:xfrm>
          <a:off x="2590800" y="3048000"/>
          <a:ext cx="1905000" cy="990600"/>
        </p:xfrm>
        <a:graphic>
          <a:graphicData uri="http://schemas.openxmlformats.org/presentationml/2006/ole">
            <p:oleObj spid="_x0000_s34823" name="Equation" r:id="rId5" imgW="520560" imgH="393480" progId="Equation.3">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38200"/>
            <a:ext cx="8458200" cy="1569660"/>
          </a:xfrm>
          <a:prstGeom prst="rect">
            <a:avLst/>
          </a:prstGeom>
          <a:noFill/>
        </p:spPr>
        <p:txBody>
          <a:bodyPr wrap="square" rtlCol="0">
            <a:spAutoFit/>
          </a:bodyPr>
          <a:lstStyle/>
          <a:p>
            <a:r>
              <a:rPr lang="en-US" sz="3200" b="1" dirty="0" smtClean="0"/>
              <a:t>  Heaviside Shift Theorem</a:t>
            </a:r>
            <a:r>
              <a:rPr lang="en-US" sz="3200" dirty="0" smtClean="0"/>
              <a:t>: If L(f(t))=F(s), then</a:t>
            </a:r>
          </a:p>
          <a:p>
            <a:endParaRPr lang="en-US" sz="3200" dirty="0" smtClean="0"/>
          </a:p>
          <a:p>
            <a:endParaRPr lang="en-IN" sz="3200" dirty="0"/>
          </a:p>
        </p:txBody>
      </p:sp>
      <p:graphicFrame>
        <p:nvGraphicFramePr>
          <p:cNvPr id="3" name="Object 2"/>
          <p:cNvGraphicFramePr>
            <a:graphicFrameLocks noChangeAspect="1"/>
          </p:cNvGraphicFramePr>
          <p:nvPr/>
        </p:nvGraphicFramePr>
        <p:xfrm>
          <a:off x="762000" y="1447800"/>
          <a:ext cx="5791200" cy="533400"/>
        </p:xfrm>
        <a:graphic>
          <a:graphicData uri="http://schemas.openxmlformats.org/presentationml/2006/ole">
            <p:oleObj spid="_x0000_s35842" name="Equation" r:id="rId3" imgW="2006280" imgH="22860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838200"/>
            <a:ext cx="8077200" cy="5509200"/>
          </a:xfrm>
          <a:prstGeom prst="rect">
            <a:avLst/>
          </a:prstGeom>
          <a:noFill/>
        </p:spPr>
        <p:txBody>
          <a:bodyPr wrap="square" rtlCol="0">
            <a:spAutoFit/>
          </a:bodyPr>
          <a:lstStyle/>
          <a:p>
            <a:pPr algn="just"/>
            <a:r>
              <a:rPr lang="en-IN" sz="3200" dirty="0" smtClean="0"/>
              <a:t>As an example of an application of integral transforms, consider the </a:t>
            </a:r>
            <a:r>
              <a:rPr lang="en-IN" sz="3200" b="1" dirty="0" smtClean="0"/>
              <a:t>Laplace transform.</a:t>
            </a:r>
          </a:p>
          <a:p>
            <a:pPr algn="just"/>
            <a:r>
              <a:rPr lang="en-IN" sz="3200" b="1" dirty="0" smtClean="0"/>
              <a:t>Laplace transform</a:t>
            </a:r>
            <a:r>
              <a:rPr lang="en-IN" sz="3200" dirty="0" smtClean="0"/>
              <a:t> is a technique for solving differential equations. Here differential equation of time domain form is first transformed to algebraic equation of frequency domain form. After solving the algebraic equation in frequency domain, the result then is finally transformed to time domain form to achieve the ultimate solution of the differential equation. </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229600" cy="4985980"/>
          </a:xfrm>
          <a:prstGeom prst="rect">
            <a:avLst/>
          </a:prstGeom>
          <a:noFill/>
        </p:spPr>
        <p:txBody>
          <a:bodyPr wrap="square" rtlCol="0">
            <a:spAutoFit/>
          </a:bodyPr>
          <a:lstStyle/>
          <a:p>
            <a:pPr algn="ctr"/>
            <a:r>
              <a:rPr lang="en-IN" sz="3200" b="1" dirty="0" smtClean="0"/>
              <a:t>Definition of Laplace transform:</a:t>
            </a:r>
          </a:p>
          <a:p>
            <a:pPr algn="just"/>
            <a:r>
              <a:rPr lang="en-IN" sz="3200" dirty="0" smtClean="0"/>
              <a:t>The Laplace transform of a function </a:t>
            </a:r>
            <a:r>
              <a:rPr lang="en-IN" sz="3200" i="1" dirty="0" smtClean="0"/>
              <a:t>f</a:t>
            </a:r>
            <a:r>
              <a:rPr lang="en-IN" sz="3200" dirty="0" smtClean="0"/>
              <a:t>(</a:t>
            </a:r>
            <a:r>
              <a:rPr lang="en-IN" sz="3200" i="1" dirty="0" smtClean="0"/>
              <a:t>t</a:t>
            </a:r>
            <a:r>
              <a:rPr lang="en-IN" sz="3200" dirty="0" smtClean="0"/>
              <a:t>), defined for all real numbers </a:t>
            </a:r>
            <a:r>
              <a:rPr lang="en-IN" sz="3200" i="1" dirty="0" smtClean="0"/>
              <a:t>t</a:t>
            </a:r>
            <a:r>
              <a:rPr lang="en-IN" sz="3200" dirty="0" smtClean="0"/>
              <a:t> ≥ 0, is the function </a:t>
            </a:r>
            <a:r>
              <a:rPr lang="en-IN" sz="3200" i="1" dirty="0" smtClean="0"/>
              <a:t>F</a:t>
            </a:r>
            <a:r>
              <a:rPr lang="en-IN" sz="3200" dirty="0" smtClean="0"/>
              <a:t>(</a:t>
            </a:r>
            <a:r>
              <a:rPr lang="en-IN" sz="3200" i="1" dirty="0" smtClean="0"/>
              <a:t>s</a:t>
            </a:r>
            <a:r>
              <a:rPr lang="en-IN" sz="3200" dirty="0" smtClean="0"/>
              <a:t>), which is a unilateral transform defined by</a:t>
            </a:r>
            <a:endParaRPr lang="en-US" sz="32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smtClean="0"/>
          </a:p>
          <a:p>
            <a:pPr algn="just"/>
            <a:r>
              <a:rPr lang="en-US" sz="3200" dirty="0" smtClean="0"/>
              <a:t>Here </a:t>
            </a:r>
            <a:r>
              <a:rPr lang="en-US" sz="3200" i="1" dirty="0" smtClean="0"/>
              <a:t>s</a:t>
            </a:r>
            <a:r>
              <a:rPr lang="en-US" sz="3200" dirty="0" smtClean="0"/>
              <a:t> is the parameter which is either real or complex; </a:t>
            </a:r>
            <a:r>
              <a:rPr lang="en-US" sz="3200" i="1" dirty="0" smtClean="0"/>
              <a:t>L</a:t>
            </a:r>
            <a:r>
              <a:rPr lang="en-US" sz="3200" dirty="0" smtClean="0"/>
              <a:t> is the Laplace transform operator.</a:t>
            </a:r>
            <a:endParaRPr lang="en-IN" sz="3200" dirty="0"/>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74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33600" y="2895600"/>
            <a:ext cx="3790950" cy="9810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533400"/>
            <a:ext cx="8382000" cy="2554545"/>
          </a:xfrm>
          <a:prstGeom prst="rect">
            <a:avLst/>
          </a:prstGeom>
          <a:noFill/>
        </p:spPr>
        <p:txBody>
          <a:bodyPr wrap="square" rtlCol="0">
            <a:spAutoFit/>
          </a:bodyPr>
          <a:lstStyle/>
          <a:p>
            <a:pPr algn="just"/>
            <a:r>
              <a:rPr lang="en-US" sz="3200" dirty="0" smtClean="0"/>
              <a:t>Note that                 is a function of both </a:t>
            </a:r>
            <a:r>
              <a:rPr lang="en-US" sz="3200" i="1" dirty="0" smtClean="0"/>
              <a:t>s</a:t>
            </a:r>
            <a:r>
              <a:rPr lang="en-US" sz="3200" dirty="0" smtClean="0"/>
              <a:t> and </a:t>
            </a:r>
            <a:r>
              <a:rPr lang="en-US" sz="3200" i="1" dirty="0" smtClean="0"/>
              <a:t>t</a:t>
            </a:r>
            <a:r>
              <a:rPr lang="en-US" sz="3200" dirty="0" smtClean="0"/>
              <a:t>, but when this integrated with respect to </a:t>
            </a:r>
            <a:r>
              <a:rPr lang="en-US" sz="3200" i="1" dirty="0" smtClean="0"/>
              <a:t>t</a:t>
            </a:r>
            <a:r>
              <a:rPr lang="en-US" sz="3200" dirty="0" smtClean="0"/>
              <a:t> and the limits are applied, then the resulting function is always function of </a:t>
            </a:r>
            <a:r>
              <a:rPr lang="en-US" sz="3200" i="1" dirty="0" smtClean="0"/>
              <a:t>s</a:t>
            </a:r>
            <a:r>
              <a:rPr lang="en-US" sz="3200" dirty="0" smtClean="0"/>
              <a:t>. Hence we always write </a:t>
            </a:r>
            <a:r>
              <a:rPr lang="en-US" sz="3200" i="1" dirty="0" smtClean="0"/>
              <a:t>L(f(t))=F(s) . </a:t>
            </a:r>
            <a:r>
              <a:rPr lang="en-US" sz="3200" dirty="0" smtClean="0"/>
              <a:t>Thus,</a:t>
            </a:r>
            <a:endParaRPr lang="en-IN" sz="3200" dirty="0"/>
          </a:p>
        </p:txBody>
      </p:sp>
      <p:pic>
        <p:nvPicPr>
          <p:cNvPr id="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3200400"/>
            <a:ext cx="4953000" cy="981075"/>
          </a:xfrm>
          <a:prstGeom prst="rect">
            <a:avLst/>
          </a:prstGeom>
          <a:noFill/>
        </p:spPr>
      </p:pic>
      <p:pic>
        <p:nvPicPr>
          <p:cNvPr id="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362200" y="609600"/>
            <a:ext cx="1285875" cy="4762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Condition for existence of Laplace transform</a:t>
            </a:r>
            <a:endParaRPr lang="en-IN" sz="3600" b="1" dirty="0"/>
          </a:p>
        </p:txBody>
      </p:sp>
      <p:sp>
        <p:nvSpPr>
          <p:cNvPr id="3" name="Content Placeholder 2"/>
          <p:cNvSpPr>
            <a:spLocks noGrp="1"/>
          </p:cNvSpPr>
          <p:nvPr>
            <p:ph idx="1"/>
          </p:nvPr>
        </p:nvSpPr>
        <p:spPr/>
        <p:txBody>
          <a:bodyPr>
            <a:normAutofit lnSpcReduction="10000"/>
          </a:bodyPr>
          <a:lstStyle/>
          <a:p>
            <a:pPr>
              <a:buNone/>
            </a:pPr>
            <a:r>
              <a:rPr lang="en-IN" dirty="0" smtClean="0"/>
              <a:t>    We give sufficient condition for the existence of Laplace transform. We need the concept of piecewise continuous function.</a:t>
            </a:r>
          </a:p>
          <a:p>
            <a:pPr>
              <a:buNone/>
            </a:pPr>
            <a:r>
              <a:rPr lang="en-IN" dirty="0" smtClean="0"/>
              <a:t>    1. A function f is </a:t>
            </a:r>
            <a:r>
              <a:rPr lang="en-IN" b="1" dirty="0" smtClean="0"/>
              <a:t>piecewise continuous </a:t>
            </a:r>
            <a:r>
              <a:rPr lang="en-IN" dirty="0" smtClean="0"/>
              <a:t>on the interval [a, b] if (</a:t>
            </a:r>
            <a:r>
              <a:rPr lang="en-IN" dirty="0" err="1" smtClean="0"/>
              <a:t>i</a:t>
            </a:r>
            <a:r>
              <a:rPr lang="en-IN" dirty="0" smtClean="0"/>
              <a:t>) The interval [a, b] can be broken into a finite number of subintervals </a:t>
            </a:r>
          </a:p>
          <a:p>
            <a:pPr>
              <a:buNone/>
            </a:pPr>
            <a:r>
              <a:rPr lang="en-IN" dirty="0" smtClean="0"/>
              <a:t>   a = t0 &lt; t1 &lt; t2 &lt; · · · &lt; </a:t>
            </a:r>
            <a:r>
              <a:rPr lang="en-IN" dirty="0" err="1" smtClean="0"/>
              <a:t>tn</a:t>
            </a:r>
            <a:r>
              <a:rPr lang="en-IN" dirty="0" smtClean="0"/>
              <a:t> = b, such that </a:t>
            </a:r>
            <a:r>
              <a:rPr lang="en-IN" i="1" dirty="0" smtClean="0"/>
              <a:t>f</a:t>
            </a:r>
            <a:r>
              <a:rPr lang="en-IN" dirty="0" smtClean="0"/>
              <a:t> is continuous in each subinterval (</a:t>
            </a:r>
            <a:r>
              <a:rPr lang="en-IN" dirty="0" err="1" smtClean="0"/>
              <a:t>ti</a:t>
            </a:r>
            <a:r>
              <a:rPr lang="en-IN" dirty="0" smtClean="0"/>
              <a:t>, ti+1), for </a:t>
            </a:r>
          </a:p>
          <a:p>
            <a:pPr>
              <a:buNone/>
            </a:pPr>
            <a:r>
              <a:rPr lang="en-IN" dirty="0" smtClean="0"/>
              <a:t>   </a:t>
            </a:r>
            <a:r>
              <a:rPr lang="en-IN" dirty="0" err="1" smtClean="0"/>
              <a:t>i</a:t>
            </a:r>
            <a:r>
              <a:rPr lang="en-IN" dirty="0" smtClean="0"/>
              <a:t> = 0, 1, 2, · · · , n − 1.</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001000" cy="2554545"/>
          </a:xfrm>
          <a:prstGeom prst="rect">
            <a:avLst/>
          </a:prstGeom>
          <a:noFill/>
        </p:spPr>
        <p:txBody>
          <a:bodyPr wrap="square" rtlCol="0">
            <a:spAutoFit/>
          </a:bodyPr>
          <a:lstStyle/>
          <a:p>
            <a:pPr>
              <a:buNone/>
            </a:pPr>
            <a:r>
              <a:rPr lang="en-US" dirty="0" smtClean="0"/>
              <a:t> </a:t>
            </a:r>
            <a:r>
              <a:rPr lang="en-US" sz="3200" dirty="0" smtClean="0"/>
              <a:t>2. </a:t>
            </a:r>
            <a:r>
              <a:rPr lang="en-IN" sz="3200" dirty="0" smtClean="0"/>
              <a:t>f(t)  should be of exponential order.</a:t>
            </a:r>
          </a:p>
          <a:p>
            <a:pPr>
              <a:buNone/>
            </a:pPr>
            <a:endParaRPr lang="en-IN" sz="3200" dirty="0" smtClean="0"/>
          </a:p>
          <a:p>
            <a:pPr algn="just">
              <a:buNone/>
            </a:pPr>
            <a:r>
              <a:rPr lang="en-IN" sz="3200" dirty="0" smtClean="0"/>
              <a:t>As an example, L(tan t) does not exist since tan t is not piecewise continuous. i.e., </a:t>
            </a:r>
            <a:r>
              <a:rPr lang="en-IN" sz="3200" dirty="0" err="1" smtClean="0"/>
              <a:t>tant</a:t>
            </a:r>
            <a:r>
              <a:rPr lang="en-IN" sz="3200" dirty="0" smtClean="0"/>
              <a:t> has infinite number of infinite.</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Laplace transform of standard functions</a:t>
            </a:r>
            <a:endParaRPr lang="en-IN" b="1" dirty="0"/>
          </a:p>
        </p:txBody>
      </p:sp>
      <p:sp>
        <p:nvSpPr>
          <p:cNvPr id="3" name="Content Placeholder 2"/>
          <p:cNvSpPr>
            <a:spLocks noGrp="1"/>
          </p:cNvSpPr>
          <p:nvPr>
            <p:ph idx="1"/>
          </p:nvPr>
        </p:nvSpPr>
        <p:spPr/>
        <p:txBody>
          <a:bodyPr/>
          <a:lstStyle/>
          <a:p>
            <a:pPr>
              <a:buNone/>
            </a:pPr>
            <a:r>
              <a:rPr lang="en-US" dirty="0" smtClean="0"/>
              <a:t>1.</a:t>
            </a:r>
          </a:p>
          <a:p>
            <a:pPr>
              <a:buNone/>
            </a:pPr>
            <a:endParaRPr lang="en-US" dirty="0" smtClean="0"/>
          </a:p>
          <a:p>
            <a:pPr>
              <a:buNone/>
            </a:pPr>
            <a:r>
              <a:rPr lang="en-US" dirty="0" smtClean="0"/>
              <a:t>2</a:t>
            </a:r>
            <a:r>
              <a:rPr lang="en-US" dirty="0" smtClean="0"/>
              <a:t>.</a:t>
            </a:r>
          </a:p>
          <a:p>
            <a:pPr>
              <a:buNone/>
            </a:pPr>
            <a:endParaRPr lang="en-US" dirty="0" smtClean="0"/>
          </a:p>
          <a:p>
            <a:pPr>
              <a:buNone/>
            </a:pPr>
            <a:r>
              <a:rPr lang="en-US" dirty="0" smtClean="0"/>
              <a:t>3.</a:t>
            </a:r>
          </a:p>
          <a:p>
            <a:pPr>
              <a:buNone/>
            </a:pPr>
            <a:endParaRPr lang="en-US" dirty="0" smtClean="0"/>
          </a:p>
          <a:p>
            <a:pPr>
              <a:buNone/>
            </a:pPr>
            <a:r>
              <a:rPr lang="en-US" dirty="0" smtClean="0"/>
              <a:t>4.      </a:t>
            </a:r>
            <a:endParaRPr lang="en-IN" dirty="0"/>
          </a:p>
        </p:txBody>
      </p:sp>
      <p:graphicFrame>
        <p:nvGraphicFramePr>
          <p:cNvPr id="36867" name="Object 3"/>
          <p:cNvGraphicFramePr>
            <a:graphicFrameLocks noChangeAspect="1"/>
          </p:cNvGraphicFramePr>
          <p:nvPr/>
        </p:nvGraphicFramePr>
        <p:xfrm>
          <a:off x="914400" y="1447800"/>
          <a:ext cx="3810000" cy="990600"/>
        </p:xfrm>
        <a:graphic>
          <a:graphicData uri="http://schemas.openxmlformats.org/presentationml/2006/ole">
            <p:oleObj spid="_x0000_s36867" name="Equation" r:id="rId3" imgW="1130040" imgH="393480" progId="Equation.3">
              <p:embed/>
            </p:oleObj>
          </a:graphicData>
        </a:graphic>
      </p:graphicFrame>
      <p:graphicFrame>
        <p:nvGraphicFramePr>
          <p:cNvPr id="36871" name="Object 7"/>
          <p:cNvGraphicFramePr>
            <a:graphicFrameLocks noChangeAspect="1"/>
          </p:cNvGraphicFramePr>
          <p:nvPr/>
        </p:nvGraphicFramePr>
        <p:xfrm>
          <a:off x="914400" y="2590800"/>
          <a:ext cx="3048000" cy="990600"/>
        </p:xfrm>
        <a:graphic>
          <a:graphicData uri="http://schemas.openxmlformats.org/presentationml/2006/ole">
            <p:oleObj spid="_x0000_s36871" name="Equation" r:id="rId4" imgW="876240" imgH="393480" progId="Equation.3">
              <p:embed/>
            </p:oleObj>
          </a:graphicData>
        </a:graphic>
      </p:graphicFrame>
      <p:graphicFrame>
        <p:nvGraphicFramePr>
          <p:cNvPr id="7" name="Object 6"/>
          <p:cNvGraphicFramePr>
            <a:graphicFrameLocks noChangeAspect="1"/>
          </p:cNvGraphicFramePr>
          <p:nvPr/>
        </p:nvGraphicFramePr>
        <p:xfrm>
          <a:off x="3975100" y="3232150"/>
          <a:ext cx="1193800" cy="393700"/>
        </p:xfrm>
        <a:graphic>
          <a:graphicData uri="http://schemas.openxmlformats.org/presentationml/2006/ole">
            <p:oleObj spid="_x0000_s36872" name="Equation" r:id="rId5" imgW="1193760" imgH="393480" progId="Equation.3">
              <p:embed/>
            </p:oleObj>
          </a:graphicData>
        </a:graphic>
      </p:graphicFrame>
      <p:graphicFrame>
        <p:nvGraphicFramePr>
          <p:cNvPr id="36873" name="Object 9"/>
          <p:cNvGraphicFramePr>
            <a:graphicFrameLocks noChangeAspect="1"/>
          </p:cNvGraphicFramePr>
          <p:nvPr/>
        </p:nvGraphicFramePr>
        <p:xfrm>
          <a:off x="990600" y="3733800"/>
          <a:ext cx="2743200" cy="990600"/>
        </p:xfrm>
        <a:graphic>
          <a:graphicData uri="http://schemas.openxmlformats.org/presentationml/2006/ole">
            <p:oleObj spid="_x0000_s36873" name="Equation" r:id="rId6" imgW="1168200" imgH="393480" progId="Equation.3">
              <p:embed/>
            </p:oleObj>
          </a:graphicData>
        </a:graphic>
      </p:graphicFrame>
      <p:graphicFrame>
        <p:nvGraphicFramePr>
          <p:cNvPr id="36874" name="Object 10"/>
          <p:cNvGraphicFramePr>
            <a:graphicFrameLocks noChangeAspect="1"/>
          </p:cNvGraphicFramePr>
          <p:nvPr/>
        </p:nvGraphicFramePr>
        <p:xfrm>
          <a:off x="914400" y="4876800"/>
          <a:ext cx="2819400" cy="1003300"/>
        </p:xfrm>
        <a:graphic>
          <a:graphicData uri="http://schemas.openxmlformats.org/presentationml/2006/ole">
            <p:oleObj spid="_x0000_s36874" name="Equation" r:id="rId7" imgW="1193760" imgH="39348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534400" cy="5016758"/>
          </a:xfrm>
          <a:prstGeom prst="rect">
            <a:avLst/>
          </a:prstGeom>
          <a:noFill/>
        </p:spPr>
        <p:txBody>
          <a:bodyPr wrap="square" rtlCol="0">
            <a:spAutoFit/>
          </a:bodyPr>
          <a:lstStyle/>
          <a:p>
            <a:r>
              <a:rPr lang="en-US" sz="3200" dirty="0" smtClean="0"/>
              <a:t>5.</a:t>
            </a:r>
          </a:p>
          <a:p>
            <a:endParaRPr lang="en-US" sz="3200" dirty="0" smtClean="0"/>
          </a:p>
          <a:p>
            <a:endParaRPr lang="en-US" sz="3200" dirty="0" smtClean="0"/>
          </a:p>
          <a:p>
            <a:r>
              <a:rPr lang="en-US" sz="3200" dirty="0" smtClean="0"/>
              <a:t>6.</a:t>
            </a:r>
          </a:p>
          <a:p>
            <a:endParaRPr lang="en-US" sz="3200" dirty="0" smtClean="0"/>
          </a:p>
          <a:p>
            <a:pPr marL="514350" indent="-514350">
              <a:buAutoNum type="arabicPeriod" startAt="7"/>
            </a:pPr>
            <a:endParaRPr lang="en-US" sz="3200" dirty="0" smtClean="0"/>
          </a:p>
          <a:p>
            <a:pPr marL="514350" indent="-514350">
              <a:buAutoNum type="arabicPeriod" startAt="7"/>
            </a:pPr>
            <a:r>
              <a:rPr lang="en-US" sz="3200" dirty="0" smtClean="0"/>
              <a:t> </a:t>
            </a:r>
          </a:p>
          <a:p>
            <a:pPr marL="514350" indent="-514350"/>
            <a:r>
              <a:rPr lang="en-US" sz="3200" dirty="0" smtClean="0"/>
              <a:t>     </a:t>
            </a:r>
          </a:p>
          <a:p>
            <a:pPr marL="514350" indent="-514350"/>
            <a:r>
              <a:rPr lang="en-US" sz="3200" dirty="0" smtClean="0"/>
              <a:t>where n is nonnegative real number or negative fraction.     </a:t>
            </a:r>
            <a:r>
              <a:rPr lang="en-US" dirty="0" smtClean="0"/>
              <a:t> </a:t>
            </a:r>
            <a:endParaRPr lang="en-IN" dirty="0"/>
          </a:p>
        </p:txBody>
      </p:sp>
      <p:graphicFrame>
        <p:nvGraphicFramePr>
          <p:cNvPr id="62467" name="Object 3"/>
          <p:cNvGraphicFramePr>
            <a:graphicFrameLocks noChangeAspect="1"/>
          </p:cNvGraphicFramePr>
          <p:nvPr/>
        </p:nvGraphicFramePr>
        <p:xfrm>
          <a:off x="685800" y="457200"/>
          <a:ext cx="3505200" cy="990600"/>
        </p:xfrm>
        <a:graphic>
          <a:graphicData uri="http://schemas.openxmlformats.org/presentationml/2006/ole">
            <p:oleObj spid="_x0000_s62467" name="Equation" r:id="rId3" imgW="1244520" imgH="393480" progId="Equation.3">
              <p:embed/>
            </p:oleObj>
          </a:graphicData>
        </a:graphic>
      </p:graphicFrame>
      <p:graphicFrame>
        <p:nvGraphicFramePr>
          <p:cNvPr id="62469" name="Object 5"/>
          <p:cNvGraphicFramePr>
            <a:graphicFrameLocks noChangeAspect="1"/>
          </p:cNvGraphicFramePr>
          <p:nvPr/>
        </p:nvGraphicFramePr>
        <p:xfrm>
          <a:off x="685800" y="1981200"/>
          <a:ext cx="3276600" cy="914400"/>
        </p:xfrm>
        <a:graphic>
          <a:graphicData uri="http://schemas.openxmlformats.org/presentationml/2006/ole">
            <p:oleObj spid="_x0000_s62469" name="Equation" r:id="rId4" imgW="1269720" imgH="393480" progId="Equation.3">
              <p:embed/>
            </p:oleObj>
          </a:graphicData>
        </a:graphic>
      </p:graphicFrame>
      <p:graphicFrame>
        <p:nvGraphicFramePr>
          <p:cNvPr id="62471" name="Object 7"/>
          <p:cNvGraphicFramePr>
            <a:graphicFrameLocks noChangeAspect="1"/>
          </p:cNvGraphicFramePr>
          <p:nvPr/>
        </p:nvGraphicFramePr>
        <p:xfrm>
          <a:off x="762000" y="3352800"/>
          <a:ext cx="2514600" cy="1066800"/>
        </p:xfrm>
        <a:graphic>
          <a:graphicData uri="http://schemas.openxmlformats.org/presentationml/2006/ole">
            <p:oleObj spid="_x0000_s62471" name="Equation" r:id="rId5" imgW="990360" imgH="393480" progId="Equation.3">
              <p:embed/>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626</Words>
  <Application>Microsoft Office PowerPoint</Application>
  <PresentationFormat>On-screen Show (4:3)</PresentationFormat>
  <Paragraphs>118</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6" baseType="lpstr">
      <vt:lpstr>Office Theme</vt:lpstr>
      <vt:lpstr>Equation</vt:lpstr>
      <vt:lpstr>Microsoft Equation 3.0</vt:lpstr>
      <vt:lpstr>Laplace Transform</vt:lpstr>
      <vt:lpstr>Introduction</vt:lpstr>
      <vt:lpstr>Slide 3</vt:lpstr>
      <vt:lpstr>Slide 4</vt:lpstr>
      <vt:lpstr>Slide 5</vt:lpstr>
      <vt:lpstr>Condition for existence of Laplace transform</vt:lpstr>
      <vt:lpstr>Slide 7</vt:lpstr>
      <vt:lpstr>Laplace transform of standard functions</vt:lpstr>
      <vt:lpstr>Slide 9</vt:lpstr>
      <vt:lpstr>Slide 10</vt:lpstr>
      <vt:lpstr>Properties of Laplace transform</vt:lpstr>
      <vt:lpstr>Slide 12</vt:lpstr>
      <vt:lpstr>Slide 13</vt:lpstr>
      <vt:lpstr>Slide 14</vt:lpstr>
      <vt:lpstr>Periodic function</vt:lpstr>
      <vt:lpstr>Slide 16</vt:lpstr>
      <vt:lpstr>Slide 17</vt:lpstr>
      <vt:lpstr>Laplace transform of periodic functions</vt:lpstr>
      <vt:lpstr>Unit impulse function (Dirac Delta function)</vt:lpstr>
      <vt:lpstr>Slide 20</vt:lpstr>
      <vt:lpstr>Unit step function (Heaviside Unit function)</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dc:title>
  <dc:creator>hp</dc:creator>
  <cp:lastModifiedBy>hp</cp:lastModifiedBy>
  <cp:revision>129</cp:revision>
  <dcterms:created xsi:type="dcterms:W3CDTF">2006-08-16T00:00:00Z</dcterms:created>
  <dcterms:modified xsi:type="dcterms:W3CDTF">2020-04-06T14:34:47Z</dcterms:modified>
</cp:coreProperties>
</file>