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Inverse Laplace Transform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Statemnt</a:t>
            </a:r>
            <a:r>
              <a:rPr lang="en-US" sz="3200" dirty="0" smtClean="0"/>
              <a:t>: If                                                         then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Note that f(t)*g(t)=g(t)*f(t)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            f(t)*0=0*f(t)=0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            (f(t)*g(t))*h(t)=f(t)*(g(t)*</a:t>
            </a:r>
            <a:r>
              <a:rPr lang="en-US" sz="3200" dirty="0" smtClean="0"/>
              <a:t>h(t</a:t>
            </a:r>
            <a:r>
              <a:rPr lang="en-US" sz="3200" dirty="0" smtClean="0"/>
              <a:t>)) </a:t>
            </a:r>
            <a:endParaRPr lang="en-IN" sz="3200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14600" y="685800"/>
          <a:ext cx="5486400" cy="533400"/>
        </p:xfrm>
        <a:graphic>
          <a:graphicData uri="http://schemas.openxmlformats.org/presentationml/2006/ole">
            <p:oleObj spid="_x0000_s12290" name="Equation" r:id="rId3" imgW="2108160" imgH="22860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57200" y="1676400"/>
          <a:ext cx="8229600" cy="1143000"/>
        </p:xfrm>
        <a:graphic>
          <a:graphicData uri="http://schemas.openxmlformats.org/presentationml/2006/ole">
            <p:oleObj spid="_x0000_s12292" name="Equation" r:id="rId4" imgW="28954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to differential equations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One of major applications of </a:t>
            </a:r>
            <a:r>
              <a:rPr lang="en-US" dirty="0" err="1" smtClean="0"/>
              <a:t>laplace</a:t>
            </a:r>
            <a:r>
              <a:rPr lang="en-US" dirty="0" smtClean="0"/>
              <a:t> transform is to solve o</a:t>
            </a:r>
            <a:r>
              <a:rPr lang="en-IN" dirty="0" err="1" smtClean="0"/>
              <a:t>rdinary</a:t>
            </a:r>
            <a:r>
              <a:rPr lang="en-IN" dirty="0" smtClean="0"/>
              <a:t> </a:t>
            </a:r>
            <a:r>
              <a:rPr lang="en-IN" dirty="0" smtClean="0"/>
              <a:t>linear differential </a:t>
            </a:r>
            <a:r>
              <a:rPr lang="en-IN" dirty="0" smtClean="0"/>
              <a:t>equations </a:t>
            </a:r>
            <a:r>
              <a:rPr lang="en-IN" dirty="0" smtClean="0"/>
              <a:t>with constant </a:t>
            </a:r>
            <a:r>
              <a:rPr lang="en-IN" dirty="0" smtClean="0"/>
              <a:t>coefficients, and partial </a:t>
            </a:r>
            <a:r>
              <a:rPr lang="en-IN" dirty="0" smtClean="0"/>
              <a:t>differential </a:t>
            </a:r>
            <a:r>
              <a:rPr lang="en-IN" dirty="0" smtClean="0"/>
              <a:t>Equations.</a:t>
            </a:r>
          </a:p>
          <a:p>
            <a:pPr algn="just">
              <a:buNone/>
            </a:pPr>
            <a:r>
              <a:rPr lang="en-IN" i="1" dirty="0" smtClean="0"/>
              <a:t>   </a:t>
            </a:r>
            <a:r>
              <a:rPr lang="en-IN" dirty="0" smtClean="0"/>
              <a:t>The </a:t>
            </a:r>
            <a:r>
              <a:rPr lang="en-IN" dirty="0" smtClean="0"/>
              <a:t>advantage of this method is that it </a:t>
            </a:r>
            <a:r>
              <a:rPr lang="en-IN" dirty="0" smtClean="0"/>
              <a:t>gives </a:t>
            </a:r>
            <a:r>
              <a:rPr lang="en-IN" dirty="0" smtClean="0"/>
              <a:t>the particular solution directly without the necessity of first finding the general solution and then evaluating the arbitrary constants.</a:t>
            </a:r>
          </a:p>
          <a:p>
            <a:pPr algn="just">
              <a:buNone/>
            </a:pPr>
            <a:endParaRPr lang="en-IN" i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Definition:</a:t>
            </a:r>
          </a:p>
          <a:p>
            <a:endParaRPr lang="en-US" sz="3200" dirty="0" smtClean="0"/>
          </a:p>
          <a:p>
            <a:pPr algn="just"/>
            <a:r>
              <a:rPr lang="en-US" sz="3200" dirty="0" smtClean="0"/>
              <a:t>If L(f(t)=F(s), the                 is called the inverse</a:t>
            </a:r>
            <a:endParaRPr lang="en-US" sz="3200" dirty="0" smtClean="0"/>
          </a:p>
          <a:p>
            <a:pPr algn="just"/>
            <a:r>
              <a:rPr lang="en-US" sz="3200" dirty="0" smtClean="0"/>
              <a:t>L</a:t>
            </a:r>
            <a:r>
              <a:rPr lang="en-US" sz="3200" dirty="0" smtClean="0"/>
              <a:t>aplace transform of F(s) and is denoted by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Here   is called the inverse </a:t>
            </a:r>
            <a:r>
              <a:rPr lang="en-US" sz="3200" dirty="0" err="1" smtClean="0"/>
              <a:t>laplace</a:t>
            </a:r>
            <a:r>
              <a:rPr lang="en-US" sz="3200" dirty="0" smtClean="0"/>
              <a:t> transform operator and satisfies the condition    </a:t>
            </a:r>
          </a:p>
          <a:p>
            <a:endParaRPr lang="en-US" sz="3200" dirty="0" smtClean="0"/>
          </a:p>
          <a:p>
            <a:r>
              <a:rPr lang="en-US" sz="3200" dirty="0" smtClean="0"/>
              <a:t>  </a:t>
            </a:r>
            <a:endParaRPr lang="en-IN" sz="32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124200" y="1219200"/>
          <a:ext cx="1371600" cy="609600"/>
        </p:xfrm>
        <a:graphic>
          <a:graphicData uri="http://schemas.openxmlformats.org/presentationml/2006/ole">
            <p:oleObj spid="_x0000_s3075" name="Equation" r:id="rId3" imgW="622080" imgH="2286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590800" y="2667000"/>
          <a:ext cx="3124200" cy="609600"/>
        </p:xfrm>
        <a:graphic>
          <a:graphicData uri="http://schemas.openxmlformats.org/presentationml/2006/ole">
            <p:oleObj spid="_x0000_s3077" name="Equation" r:id="rId4" imgW="1041120" imgH="2286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324600" y="4267200"/>
          <a:ext cx="2133600" cy="381000"/>
        </p:xfrm>
        <a:graphic>
          <a:graphicData uri="http://schemas.openxmlformats.org/presentationml/2006/ole">
            <p:oleObj spid="_x0000_s3080" name="Equation" r:id="rId5" imgW="939600" imgH="19044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295400" y="3733800"/>
          <a:ext cx="381000" cy="381000"/>
        </p:xfrm>
        <a:graphic>
          <a:graphicData uri="http://schemas.openxmlformats.org/presentationml/2006/ole">
            <p:oleObj spid="_x0000_s3082" name="Equation" r:id="rId6" imgW="21564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Inverse</a:t>
            </a:r>
            <a:r>
              <a:rPr lang="en-US" sz="3600" dirty="0" smtClean="0"/>
              <a:t> </a:t>
            </a:r>
            <a:r>
              <a:rPr lang="en-US" sz="3600" dirty="0" smtClean="0"/>
              <a:t>L</a:t>
            </a:r>
            <a:r>
              <a:rPr lang="en-US" sz="3600" dirty="0" smtClean="0"/>
              <a:t>aplace transform of elementary 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57200" y="1600200"/>
          <a:ext cx="2743200" cy="914400"/>
        </p:xfrm>
        <a:graphic>
          <a:graphicData uri="http://schemas.openxmlformats.org/presentationml/2006/ole">
            <p:oleObj spid="_x0000_s4101" name="Equation" r:id="rId3" imgW="863280" imgH="43164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57200" y="2895600"/>
          <a:ext cx="2362200" cy="1143000"/>
        </p:xfrm>
        <a:graphic>
          <a:graphicData uri="http://schemas.openxmlformats.org/presentationml/2006/ole">
            <p:oleObj spid="_x0000_s4103" name="Equation" r:id="rId4" imgW="977760" imgH="431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81000" y="4495800"/>
          <a:ext cx="2743200" cy="1219200"/>
        </p:xfrm>
        <a:graphic>
          <a:graphicData uri="http://schemas.openxmlformats.org/presentationml/2006/ole">
            <p:oleObj spid="_x0000_s4105" name="Equation" r:id="rId5" imgW="1295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57200" y="838200"/>
          <a:ext cx="3200400" cy="1143000"/>
        </p:xfrm>
        <a:graphic>
          <a:graphicData uri="http://schemas.openxmlformats.org/presentationml/2006/ole">
            <p:oleObj spid="_x0000_s5123" name="Equation" r:id="rId3" imgW="1320480" imgH="431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33400" y="2057400"/>
          <a:ext cx="2895600" cy="990600"/>
        </p:xfrm>
        <a:graphic>
          <a:graphicData uri="http://schemas.openxmlformats.org/presentationml/2006/ole">
            <p:oleObj spid="_x0000_s5125" name="Equation" r:id="rId4" imgW="1371600" imgH="43164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200" y="3276600"/>
          <a:ext cx="3352800" cy="1143000"/>
        </p:xfrm>
        <a:graphic>
          <a:graphicData uri="http://schemas.openxmlformats.org/presentationml/2006/ole">
            <p:oleObj spid="_x0000_s5127" name="Equation" r:id="rId5" imgW="1396800" imgH="431640" progId="Equation.3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57200" y="4800600"/>
          <a:ext cx="3048000" cy="990600"/>
        </p:xfrm>
        <a:graphic>
          <a:graphicData uri="http://schemas.openxmlformats.org/presentationml/2006/ole">
            <p:oleObj spid="_x0000_s5129" name="Equation" r:id="rId6" imgW="9144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Properties of </a:t>
            </a:r>
            <a:r>
              <a:rPr lang="en-US" sz="4000" b="1" dirty="0" smtClean="0"/>
              <a:t>Inverse Laplace </a:t>
            </a:r>
            <a:r>
              <a:rPr lang="en-US" sz="4000" b="1" dirty="0" smtClean="0"/>
              <a:t>transform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Linearity property</a:t>
            </a:r>
            <a:r>
              <a:rPr lang="en-US" dirty="0" smtClean="0"/>
              <a:t>: </a:t>
            </a:r>
            <a:r>
              <a:rPr lang="en-US" dirty="0" smtClean="0"/>
              <a:t> If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None/>
            </a:pPr>
            <a:r>
              <a:rPr lang="en-US" dirty="0" smtClean="0"/>
              <a:t>      then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05000" y="2819400"/>
          <a:ext cx="6858000" cy="609600"/>
        </p:xfrm>
        <a:graphic>
          <a:graphicData uri="http://schemas.openxmlformats.org/presentationml/2006/ole">
            <p:oleObj spid="_x0000_s6148" name="Equation" r:id="rId3" imgW="2286000" imgH="2286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295400" y="2286000"/>
          <a:ext cx="6781800" cy="533400"/>
        </p:xfrm>
        <a:graphic>
          <a:graphicData uri="http://schemas.openxmlformats.org/presentationml/2006/ole">
            <p:oleObj spid="_x0000_s6149" name="Equation" r:id="rId4" imgW="21081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1"/>
            <a:ext cx="84582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2. Change </a:t>
            </a:r>
            <a:r>
              <a:rPr lang="en-US" sz="3200" b="1" dirty="0" smtClean="0"/>
              <a:t>of scale property</a:t>
            </a:r>
            <a:r>
              <a:rPr lang="en-US" sz="3200" dirty="0" smtClean="0"/>
              <a:t>:   If</a:t>
            </a:r>
          </a:p>
          <a:p>
            <a:r>
              <a:rPr lang="en-US" sz="3200" dirty="0" smtClean="0"/>
              <a:t>  </a:t>
            </a:r>
          </a:p>
          <a:p>
            <a:r>
              <a:rPr lang="en-US" sz="3200" dirty="0" smtClean="0"/>
              <a:t>    Then</a:t>
            </a:r>
          </a:p>
          <a:p>
            <a:endParaRPr lang="en-US" sz="3200" dirty="0" smtClean="0"/>
          </a:p>
          <a:p>
            <a:r>
              <a:rPr lang="en-US" sz="3200" b="1" dirty="0" smtClean="0"/>
              <a:t>    3. Inverse </a:t>
            </a:r>
            <a:r>
              <a:rPr lang="en-US" sz="3200" b="1" dirty="0" err="1" smtClean="0"/>
              <a:t>laplace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tranform</a:t>
            </a:r>
            <a:r>
              <a:rPr lang="en-US" sz="3200" b="1" dirty="0" smtClean="0"/>
              <a:t> of F(s-a) (First    </a:t>
            </a:r>
          </a:p>
          <a:p>
            <a:r>
              <a:rPr lang="en-US" sz="3200" b="1" dirty="0" smtClean="0"/>
              <a:t> </a:t>
            </a:r>
            <a:r>
              <a:rPr lang="en-US" sz="3200" b="1" dirty="0" smtClean="0"/>
              <a:t>       shifting property): </a:t>
            </a:r>
          </a:p>
          <a:p>
            <a:endParaRPr lang="en-US" sz="3200" dirty="0" smtClean="0"/>
          </a:p>
          <a:p>
            <a:r>
              <a:rPr lang="en-US" sz="3200" dirty="0" smtClean="0"/>
              <a:t>     If                             , then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                           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   </a:t>
            </a:r>
          </a:p>
          <a:p>
            <a:endParaRPr lang="en-US" sz="3200" dirty="0" smtClean="0"/>
          </a:p>
          <a:p>
            <a:r>
              <a:rPr lang="en-US" dirty="0" smtClean="0"/>
              <a:t>+</a:t>
            </a:r>
            <a:endParaRPr lang="en-IN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943600" y="457200"/>
          <a:ext cx="2819400" cy="609600"/>
        </p:xfrm>
        <a:graphic>
          <a:graphicData uri="http://schemas.openxmlformats.org/presentationml/2006/ole">
            <p:oleObj spid="_x0000_s7171" name="Equation" r:id="rId3" imgW="1041120" imgH="2286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752600" y="1371600"/>
          <a:ext cx="3886200" cy="990600"/>
        </p:xfrm>
        <a:graphic>
          <a:graphicData uri="http://schemas.openxmlformats.org/presentationml/2006/ole">
            <p:oleObj spid="_x0000_s7173" name="Equation" r:id="rId4" imgW="1307880" imgH="43164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143000" y="3886200"/>
          <a:ext cx="2514600" cy="609600"/>
        </p:xfrm>
        <a:graphic>
          <a:graphicData uri="http://schemas.openxmlformats.org/presentationml/2006/ole">
            <p:oleObj spid="_x0000_s7176" name="Equation" r:id="rId5" imgW="1041120" imgH="22860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724400" y="3886200"/>
          <a:ext cx="3657600" cy="609600"/>
        </p:xfrm>
        <a:graphic>
          <a:graphicData uri="http://schemas.openxmlformats.org/presentationml/2006/ole">
            <p:oleObj spid="_x0000_s7177" name="Equation" r:id="rId6" imgW="13968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7724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Inverse </a:t>
            </a:r>
            <a:r>
              <a:rPr lang="en-US" sz="3200" b="1" dirty="0" err="1" smtClean="0"/>
              <a:t>laplace</a:t>
            </a:r>
            <a:r>
              <a:rPr lang="en-US" sz="3200" b="1" dirty="0" smtClean="0"/>
              <a:t> transform of       </a:t>
            </a:r>
            <a:r>
              <a:rPr lang="en-US" sz="3200" dirty="0" smtClean="0"/>
              <a:t>: If</a:t>
            </a:r>
          </a:p>
          <a:p>
            <a:endParaRPr lang="en-US" sz="3200" dirty="0" smtClean="0"/>
          </a:p>
          <a:p>
            <a:r>
              <a:rPr lang="en-US" sz="3200" dirty="0" smtClean="0"/>
              <a:t>                            , then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smtClean="0"/>
              <a:t>5.Evaluation of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      </a:t>
            </a:r>
            <a:endParaRPr lang="en-IN" sz="3200" b="1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943600" y="533400"/>
          <a:ext cx="762000" cy="609600"/>
        </p:xfrm>
        <a:graphic>
          <a:graphicData uri="http://schemas.openxmlformats.org/presentationml/2006/ole">
            <p:oleObj spid="_x0000_s8195" name="Equation" r:id="rId3" imgW="152280" imgH="20304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14400" y="1524000"/>
          <a:ext cx="2514600" cy="609600"/>
        </p:xfrm>
        <a:graphic>
          <a:graphicData uri="http://schemas.openxmlformats.org/presentationml/2006/ole">
            <p:oleObj spid="_x0000_s8196" name="Equation" r:id="rId4" imgW="1041120" imgH="22860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90600" y="2286000"/>
          <a:ext cx="6553200" cy="1066800"/>
        </p:xfrm>
        <a:graphic>
          <a:graphicData uri="http://schemas.openxmlformats.org/presentationml/2006/ole">
            <p:oleObj spid="_x0000_s8198" name="Equation" r:id="rId5" imgW="2616120" imgH="482400" progId="Equation.3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429000" y="3733800"/>
          <a:ext cx="2057400" cy="1143000"/>
        </p:xfrm>
        <a:graphic>
          <a:graphicData uri="http://schemas.openxmlformats.org/presentationml/2006/ole">
            <p:oleObj spid="_x0000_s8201" name="Equation" r:id="rId6" imgW="888840" imgH="507960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838200" y="4800600"/>
          <a:ext cx="3810000" cy="990600"/>
        </p:xfrm>
        <a:graphic>
          <a:graphicData uri="http://schemas.openxmlformats.org/presentationml/2006/ole">
            <p:oleObj spid="_x0000_s8203" name="Equation" r:id="rId7" imgW="133344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6.Evaluation of</a:t>
            </a:r>
            <a:r>
              <a:rPr lang="en-US" sz="3200" dirty="0" smtClean="0"/>
              <a:t>                       : If                            ,</a:t>
            </a:r>
          </a:p>
          <a:p>
            <a:endParaRPr lang="en-US" sz="3200" dirty="0" smtClean="0"/>
          </a:p>
          <a:p>
            <a:r>
              <a:rPr lang="en-US" sz="3200" dirty="0" smtClean="0"/>
              <a:t>Then</a:t>
            </a:r>
          </a:p>
          <a:p>
            <a:endParaRPr lang="en-US" sz="3200" dirty="0" smtClean="0"/>
          </a:p>
          <a:p>
            <a:r>
              <a:rPr lang="en-US" sz="3200" b="1" dirty="0" smtClean="0"/>
              <a:t>Second shifting theorem</a:t>
            </a:r>
            <a:r>
              <a:rPr lang="en-US" sz="3200" dirty="0" smtClean="0"/>
              <a:t>:  If                            , then</a:t>
            </a:r>
          </a:p>
          <a:p>
            <a:endParaRPr lang="en-US" sz="3200" dirty="0" smtClean="0"/>
          </a:p>
          <a:p>
            <a:endParaRPr lang="en-IN" sz="3200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562600" y="457200"/>
          <a:ext cx="2514600" cy="609600"/>
        </p:xfrm>
        <a:graphic>
          <a:graphicData uri="http://schemas.openxmlformats.org/presentationml/2006/ole">
            <p:oleObj spid="_x0000_s9221" name="Equation" r:id="rId3" imgW="1041120" imgH="2286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48000" y="381000"/>
          <a:ext cx="2057400" cy="914400"/>
        </p:xfrm>
        <a:graphic>
          <a:graphicData uri="http://schemas.openxmlformats.org/presentationml/2006/ole">
            <p:oleObj spid="_x0000_s9223" name="Equation" r:id="rId4" imgW="685800" imgH="431640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447800" y="1219200"/>
          <a:ext cx="3276600" cy="1066800"/>
        </p:xfrm>
        <a:graphic>
          <a:graphicData uri="http://schemas.openxmlformats.org/presentationml/2006/ole">
            <p:oleObj spid="_x0000_s9224" name="Equation" r:id="rId5" imgW="1320480" imgH="48240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181600" y="2362200"/>
          <a:ext cx="2514600" cy="609600"/>
        </p:xfrm>
        <a:graphic>
          <a:graphicData uri="http://schemas.openxmlformats.org/presentationml/2006/ole">
            <p:oleObj spid="_x0000_s9225" name="Equation" r:id="rId6" imgW="1041120" imgH="228600" progId="Equation.3">
              <p:embed/>
            </p:oleObj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57200" y="3124200"/>
          <a:ext cx="5486400" cy="533400"/>
        </p:xfrm>
        <a:graphic>
          <a:graphicData uri="http://schemas.openxmlformats.org/presentationml/2006/ole">
            <p:oleObj spid="_x0000_s9227" name="Equation" r:id="rId7" imgW="19173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Theorem: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i="1" dirty="0" smtClean="0"/>
              <a:t>Convolution theorem </a:t>
            </a:r>
            <a:r>
              <a:rPr lang="en-US" dirty="0" smtClean="0"/>
              <a:t>is used to find the inverse </a:t>
            </a:r>
            <a:r>
              <a:rPr lang="en-US" dirty="0" err="1" smtClean="0"/>
              <a:t>laplace</a:t>
            </a:r>
            <a:r>
              <a:rPr lang="en-US" dirty="0" smtClean="0"/>
              <a:t> transform of product of two functions.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b="1" dirty="0" smtClean="0"/>
              <a:t>Definition</a:t>
            </a:r>
            <a:r>
              <a:rPr lang="en-US" dirty="0" smtClean="0"/>
              <a:t>: The convolution of two functions, namely, f(t) and g(t), written f(t)*g(t), is defined by </a:t>
            </a:r>
            <a:endParaRPr lang="en-IN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590800" y="4114800"/>
          <a:ext cx="4724400" cy="838200"/>
        </p:xfrm>
        <a:graphic>
          <a:graphicData uri="http://schemas.openxmlformats.org/presentationml/2006/ole">
            <p:oleObj spid="_x0000_s10243" name="Equation" r:id="rId3" imgW="18288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256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Microsoft Equation 3.0</vt:lpstr>
      <vt:lpstr>Equation</vt:lpstr>
      <vt:lpstr>Inverse Laplace Transform</vt:lpstr>
      <vt:lpstr>Slide 2</vt:lpstr>
      <vt:lpstr>Inverse Laplace transform of elementary functions</vt:lpstr>
      <vt:lpstr>Slide 4</vt:lpstr>
      <vt:lpstr>Properties of Inverse Laplace transform</vt:lpstr>
      <vt:lpstr>Slide 6</vt:lpstr>
      <vt:lpstr>Slide 7</vt:lpstr>
      <vt:lpstr>Slide 8</vt:lpstr>
      <vt:lpstr>Convolution Theorem:</vt:lpstr>
      <vt:lpstr>Slide 10</vt:lpstr>
      <vt:lpstr>Application to differential equations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Laplace Transform</dc:title>
  <dc:creator>hp</dc:creator>
  <cp:lastModifiedBy>hp</cp:lastModifiedBy>
  <cp:revision>28</cp:revision>
  <dcterms:created xsi:type="dcterms:W3CDTF">2006-08-16T00:00:00Z</dcterms:created>
  <dcterms:modified xsi:type="dcterms:W3CDTF">2020-04-12T14:38:44Z</dcterms:modified>
</cp:coreProperties>
</file>