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7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D2B1-85FD-461A-B42F-078542364A6F}" type="datetimeFigureOut">
              <a:rPr lang="en-US" smtClean="0"/>
              <a:pPr/>
              <a:t>4/7/2020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07B35-2226-4247-9B33-AAC3C9D5A6E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LcParenBoth"/>
            </a:pPr>
            <a:r>
              <a:rPr lang="en-US" dirty="0" smtClean="0"/>
              <a:t>Putting </a:t>
            </a:r>
            <a:r>
              <a:rPr lang="el-GR" dirty="0" smtClean="0"/>
              <a:t>α</a:t>
            </a:r>
            <a:r>
              <a:rPr lang="en-US" dirty="0" smtClean="0"/>
              <a:t>=0, the interval (0,2</a:t>
            </a:r>
            <a:r>
              <a:rPr lang="el-GR" dirty="0" smtClean="0"/>
              <a:t>π</a:t>
            </a:r>
            <a:r>
              <a:rPr lang="en-US" dirty="0" smtClean="0"/>
              <a:t>) and Euler formulae become</a:t>
            </a:r>
          </a:p>
          <a:p>
            <a:pPr marL="571500" indent="-571500">
              <a:buAutoNum type="romanLcParenBoth"/>
            </a:pPr>
            <a:endParaRPr lang="en-US" dirty="0" smtClean="0"/>
          </a:p>
          <a:p>
            <a:pPr marL="571500" indent="-571500">
              <a:buAutoNum type="romanLcParenBoth"/>
            </a:pPr>
            <a:endParaRPr lang="en-US" dirty="0" smtClean="0"/>
          </a:p>
          <a:p>
            <a:pPr marL="571500" indent="-571500">
              <a:buNone/>
            </a:pPr>
            <a:r>
              <a:rPr lang="en-US" dirty="0" smtClean="0"/>
              <a:t>       </a:t>
            </a:r>
          </a:p>
          <a:p>
            <a:pPr marL="571500" indent="-571500"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143000" y="2819400"/>
          <a:ext cx="3733800" cy="914400"/>
        </p:xfrm>
        <a:graphic>
          <a:graphicData uri="http://schemas.openxmlformats.org/presentationml/2006/ole">
            <p:oleObj spid="_x0000_s4103" name="Equation" r:id="rId3" imgW="1066680" imgH="48240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219200" y="3810000"/>
          <a:ext cx="4191000" cy="1143000"/>
        </p:xfrm>
        <a:graphic>
          <a:graphicData uri="http://schemas.openxmlformats.org/presentationml/2006/ole">
            <p:oleObj spid="_x0000_s4104" name="Equation" r:id="rId4" imgW="1447560" imgH="482400" progId="Equation.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219200" y="5105400"/>
          <a:ext cx="4419600" cy="1143000"/>
        </p:xfrm>
        <a:graphic>
          <a:graphicData uri="http://schemas.openxmlformats.org/presentationml/2006/ole">
            <p:oleObj spid="_x0000_s4105" name="Equation" r:id="rId5" imgW="14094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533400"/>
            <a:ext cx="7848600" cy="1388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(ii) Putting </a:t>
            </a:r>
            <a:r>
              <a:rPr lang="el-GR" sz="3200" dirty="0" smtClean="0"/>
              <a:t>α</a:t>
            </a:r>
            <a:r>
              <a:rPr lang="en-US" sz="3200" dirty="0" smtClean="0"/>
              <a:t>=-</a:t>
            </a:r>
            <a:r>
              <a:rPr lang="el-GR" sz="3200" dirty="0" smtClean="0"/>
              <a:t>π</a:t>
            </a:r>
            <a:r>
              <a:rPr lang="en-US" sz="3200" dirty="0" smtClean="0"/>
              <a:t>, the interval becomes (-</a:t>
            </a:r>
            <a:r>
              <a:rPr lang="el-GR" sz="3200" dirty="0" smtClean="0"/>
              <a:t>π</a:t>
            </a:r>
            <a:r>
              <a:rPr lang="en-US" sz="3200" dirty="0" smtClean="0"/>
              <a:t>, </a:t>
            </a:r>
            <a:r>
              <a:rPr lang="el-GR" sz="3200" dirty="0" smtClean="0"/>
              <a:t>π</a:t>
            </a:r>
            <a:r>
              <a:rPr lang="en-US" sz="3200" dirty="0" smtClean="0"/>
              <a:t>) and Euler formulae reduce to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IN" sz="3200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09600" y="1905000"/>
          <a:ext cx="2971800" cy="990600"/>
        </p:xfrm>
        <a:graphic>
          <a:graphicData uri="http://schemas.openxmlformats.org/presentationml/2006/ole">
            <p:oleObj spid="_x0000_s5124" name="Equation" r:id="rId3" imgW="1066680" imgH="46980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85800" y="3200400"/>
          <a:ext cx="3200400" cy="1143000"/>
        </p:xfrm>
        <a:graphic>
          <a:graphicData uri="http://schemas.openxmlformats.org/presentationml/2006/ole">
            <p:oleObj spid="_x0000_s5125" name="Equation" r:id="rId4" imgW="1447560" imgH="4698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685800" y="4876800"/>
          <a:ext cx="3505200" cy="990600"/>
        </p:xfrm>
        <a:graphic>
          <a:graphicData uri="http://schemas.openxmlformats.org/presentationml/2006/ole">
            <p:oleObj spid="_x0000_s5126" name="Equation" r:id="rId5" imgW="14223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4582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Fourier series of Even and Odd functions:</a:t>
            </a:r>
          </a:p>
          <a:p>
            <a:r>
              <a:rPr lang="en-US" sz="3200" dirty="0" smtClean="0"/>
              <a:t>Fourier series of an even function consists of cosine terms only. </a:t>
            </a:r>
          </a:p>
          <a:p>
            <a:r>
              <a:rPr lang="en-US" sz="3200" dirty="0" smtClean="0"/>
              <a:t>Let f(x) be an even periodic function defined in</a:t>
            </a:r>
          </a:p>
          <a:p>
            <a:r>
              <a:rPr lang="en-US" sz="3200" dirty="0" smtClean="0"/>
              <a:t>(-</a:t>
            </a:r>
            <a:r>
              <a:rPr lang="el-GR" sz="3200" dirty="0" smtClean="0"/>
              <a:t>π</a:t>
            </a:r>
            <a:r>
              <a:rPr lang="en-US" sz="3200" dirty="0" smtClean="0"/>
              <a:t>,</a:t>
            </a:r>
            <a:r>
              <a:rPr lang="el-GR" sz="3200" dirty="0" smtClean="0"/>
              <a:t>π</a:t>
            </a:r>
            <a:r>
              <a:rPr lang="en-US" sz="3200" dirty="0" smtClean="0"/>
              <a:t>) with f(x+2</a:t>
            </a:r>
            <a:r>
              <a:rPr lang="el-GR" sz="3200" dirty="0" smtClean="0"/>
              <a:t>π</a:t>
            </a:r>
            <a:r>
              <a:rPr lang="en-US" sz="3200" dirty="0" smtClean="0"/>
              <a:t>)=f(x). Then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IN" sz="3200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85800" y="2971800"/>
          <a:ext cx="5334000" cy="1219200"/>
        </p:xfrm>
        <a:graphic>
          <a:graphicData uri="http://schemas.openxmlformats.org/presentationml/2006/ole">
            <p:oleObj spid="_x0000_s8194" name="Equation" r:id="rId3" imgW="1917360" imgH="4824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33400" y="4419600"/>
          <a:ext cx="7620000" cy="1371600"/>
        </p:xfrm>
        <a:graphic>
          <a:graphicData uri="http://schemas.openxmlformats.org/presentationml/2006/ole">
            <p:oleObj spid="_x0000_s8195" name="Equation" r:id="rId4" imgW="26794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447800" y="3276600"/>
          <a:ext cx="4876800" cy="1219200"/>
        </p:xfrm>
        <a:graphic>
          <a:graphicData uri="http://schemas.openxmlformats.org/presentationml/2006/ole">
            <p:oleObj spid="_x0000_s7174" name="Equation" r:id="rId3" imgW="1498320" imgH="43164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447800" y="685800"/>
          <a:ext cx="4648200" cy="1295400"/>
        </p:xfrm>
        <a:graphic>
          <a:graphicData uri="http://schemas.openxmlformats.org/presentationml/2006/ole">
            <p:oleObj spid="_x0000_s7175" name="Equation" r:id="rId4" imgW="1638000" imgH="4698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5334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Therefore, we have the Fourier cosine series as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61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Fourier series of an odd function consists of sine terms only. </a:t>
            </a:r>
          </a:p>
          <a:p>
            <a:r>
              <a:rPr lang="en-US" sz="3200" dirty="0" smtClean="0"/>
              <a:t>Let f(x) be an even periodic function defined in</a:t>
            </a:r>
          </a:p>
          <a:p>
            <a:r>
              <a:rPr lang="en-US" sz="3200" dirty="0" smtClean="0"/>
              <a:t>(-</a:t>
            </a:r>
            <a:r>
              <a:rPr lang="el-GR" sz="3200" dirty="0" smtClean="0"/>
              <a:t>π</a:t>
            </a:r>
            <a:r>
              <a:rPr lang="en-US" sz="3200" dirty="0" smtClean="0"/>
              <a:t>,</a:t>
            </a:r>
            <a:r>
              <a:rPr lang="el-GR" sz="3200" dirty="0" smtClean="0"/>
              <a:t>π</a:t>
            </a:r>
            <a:r>
              <a:rPr lang="en-US" sz="3200" dirty="0" smtClean="0"/>
              <a:t>) with f(x+2</a:t>
            </a:r>
            <a:r>
              <a:rPr lang="el-GR" sz="3200" dirty="0" smtClean="0"/>
              <a:t>π</a:t>
            </a:r>
            <a:r>
              <a:rPr lang="en-US" sz="3200" dirty="0" smtClean="0"/>
              <a:t>)=f(x). Then</a:t>
            </a:r>
          </a:p>
          <a:p>
            <a:endParaRPr lang="en-US" sz="3200" dirty="0" smtClean="0"/>
          </a:p>
          <a:p>
            <a:r>
              <a:rPr lang="en-US" sz="3200" dirty="0" smtClean="0"/>
              <a:t>                                   and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57200" y="2819400"/>
          <a:ext cx="2971800" cy="1066800"/>
        </p:xfrm>
        <a:graphic>
          <a:graphicData uri="http://schemas.openxmlformats.org/presentationml/2006/ole">
            <p:oleObj spid="_x0000_s28674" name="Equation" r:id="rId3" imgW="1295280" imgH="4698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267200" y="2590800"/>
          <a:ext cx="4572000" cy="1371600"/>
        </p:xfrm>
        <a:graphic>
          <a:graphicData uri="http://schemas.openxmlformats.org/presentationml/2006/ole">
            <p:oleObj spid="_x0000_s28675" name="Equation" r:id="rId4" imgW="1676160" imgH="4698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33400" y="3962400"/>
          <a:ext cx="7467600" cy="1143000"/>
        </p:xfrm>
        <a:graphic>
          <a:graphicData uri="http://schemas.openxmlformats.org/presentationml/2006/ole">
            <p:oleObj spid="_x0000_s28676" name="Equation" r:id="rId5" imgW="26287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179888" y="2130425"/>
          <a:ext cx="325437" cy="614363"/>
        </p:xfrm>
        <a:graphic>
          <a:graphicData uri="http://schemas.openxmlformats.org/presentationml/2006/ole">
            <p:oleObj spid="_x0000_s27651" name="Equation" r:id="rId3" imgW="91440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6858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Therefore, we have the Fourier sine series as</a:t>
            </a:r>
          </a:p>
          <a:p>
            <a:endParaRPr lang="en-IN" sz="3200" dirty="0" smtClean="0"/>
          </a:p>
          <a:p>
            <a:endParaRPr lang="en-IN" sz="3200" dirty="0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057400" y="1219200"/>
          <a:ext cx="4114800" cy="1219200"/>
        </p:xfrm>
        <a:graphic>
          <a:graphicData uri="http://schemas.openxmlformats.org/presentationml/2006/ole">
            <p:oleObj spid="_x0000_s27656" name="Equation" r:id="rId4" imgW="11682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 in other intervals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Consider the periodic function f(x) of period 2l defined in (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 smtClean="0"/>
              <a:t> α</a:t>
            </a:r>
            <a:r>
              <a:rPr lang="en-US" dirty="0" smtClean="0"/>
              <a:t>+2l). Put             . Then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9698" name="Equation" r:id="rId3" imgW="914400" imgH="215640" progId="Equation.3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876800" y="2133600"/>
          <a:ext cx="1143000" cy="533400"/>
        </p:xfrm>
        <a:graphic>
          <a:graphicData uri="http://schemas.openxmlformats.org/presentationml/2006/ole">
            <p:oleObj spid="_x0000_s29699" name="Equation" r:id="rId4" imgW="495000" imgH="393480" progId="Equation.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143000" y="2819400"/>
          <a:ext cx="6705600" cy="914400"/>
        </p:xfrm>
        <a:graphic>
          <a:graphicData uri="http://schemas.openxmlformats.org/presentationml/2006/ole">
            <p:oleObj spid="_x0000_s29700" name="Equation" r:id="rId5" imgW="2628720" imgH="43164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295400" y="4038600"/>
          <a:ext cx="3505200" cy="914400"/>
        </p:xfrm>
        <a:graphic>
          <a:graphicData uri="http://schemas.openxmlformats.org/presentationml/2006/ole">
            <p:oleObj spid="_x0000_s29701" name="Equation" r:id="rId6" imgW="1054080" imgH="4824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4724400" y="3810000"/>
          <a:ext cx="3886200" cy="1295400"/>
        </p:xfrm>
        <a:graphic>
          <a:graphicData uri="http://schemas.openxmlformats.org/presentationml/2006/ole">
            <p:oleObj spid="_x0000_s29702" name="Equation" r:id="rId7" imgW="1574640" imgH="482400" progId="Equation.3">
              <p:embed/>
            </p:oleObj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371600" y="5105400"/>
          <a:ext cx="4495800" cy="1219200"/>
        </p:xfrm>
        <a:graphic>
          <a:graphicData uri="http://schemas.openxmlformats.org/presentationml/2006/ole">
            <p:oleObj spid="_x0000_s29703" name="Equation" r:id="rId8" imgW="15490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Corollary 1</a:t>
            </a:r>
            <a:r>
              <a:rPr lang="en-US" sz="3200" dirty="0" smtClean="0"/>
              <a:t>: If f(x) is defined in (0,2l), then the Fourier coefficients are: </a:t>
            </a:r>
          </a:p>
          <a:p>
            <a:r>
              <a:rPr lang="en-US" sz="3200" dirty="0" smtClean="0"/>
              <a:t> </a:t>
            </a:r>
            <a:endParaRPr lang="en-IN" sz="3200" dirty="0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286000" y="1600200"/>
          <a:ext cx="2971800" cy="1295400"/>
        </p:xfrm>
        <a:graphic>
          <a:graphicData uri="http://schemas.openxmlformats.org/presentationml/2006/ole">
            <p:oleObj spid="_x0000_s30725" name="Equation" r:id="rId3" imgW="965160" imgH="48240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752600" y="2971800"/>
          <a:ext cx="4800600" cy="1219200"/>
        </p:xfrm>
        <a:graphic>
          <a:graphicData uri="http://schemas.openxmlformats.org/presentationml/2006/ole">
            <p:oleObj spid="_x0000_s30726" name="Equation" r:id="rId4" imgW="1460160" imgH="482400" progId="Equation.3">
              <p:embed/>
            </p:oleObj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752600" y="4343400"/>
          <a:ext cx="4724400" cy="1295400"/>
        </p:xfrm>
        <a:graphic>
          <a:graphicData uri="http://schemas.openxmlformats.org/presentationml/2006/ole">
            <p:oleObj spid="_x0000_s30727" name="Equation" r:id="rId5" imgW="14223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Corollary 2</a:t>
            </a:r>
            <a:r>
              <a:rPr lang="en-US" sz="3200" dirty="0" smtClean="0"/>
              <a:t>: If f(x) is defined in (-</a:t>
            </a:r>
            <a:r>
              <a:rPr lang="en-US" sz="3200" dirty="0" err="1" smtClean="0"/>
              <a:t>l,l</a:t>
            </a:r>
            <a:r>
              <a:rPr lang="en-US" sz="3200" dirty="0" smtClean="0"/>
              <a:t>), then the Fourier coefficients are:</a:t>
            </a:r>
          </a:p>
          <a:p>
            <a:endParaRPr lang="en-IN" sz="3200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667000" y="1676400"/>
          <a:ext cx="3124200" cy="1295400"/>
        </p:xfrm>
        <a:graphic>
          <a:graphicData uri="http://schemas.openxmlformats.org/presentationml/2006/ole">
            <p:oleObj spid="_x0000_s32770" name="Equation" r:id="rId3" imgW="965160" imgH="48240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286000" y="3048000"/>
          <a:ext cx="4419600" cy="1143000"/>
        </p:xfrm>
        <a:graphic>
          <a:graphicData uri="http://schemas.openxmlformats.org/presentationml/2006/ole">
            <p:oleObj spid="_x0000_s32771" name="Equation" r:id="rId4" imgW="1460160" imgH="482400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438400" y="4495800"/>
          <a:ext cx="4495800" cy="1143000"/>
        </p:xfrm>
        <a:graphic>
          <a:graphicData uri="http://schemas.openxmlformats.org/presentationml/2006/ole">
            <p:oleObj spid="_x0000_s32772" name="Equation" r:id="rId5" imgW="14223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Range Series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In many physical problems we require the Fourier series expansion of a function f(x) defined in a finite interval (0,l) [which is half of the interval (-</a:t>
            </a:r>
            <a:r>
              <a:rPr lang="en-US" dirty="0" err="1" smtClean="0"/>
              <a:t>l,l</a:t>
            </a:r>
            <a:r>
              <a:rPr lang="en-US" dirty="0" smtClean="0"/>
              <a:t>)] in a series of cosines only or a series of </a:t>
            </a:r>
            <a:r>
              <a:rPr lang="en-US" dirty="0" err="1" smtClean="0"/>
              <a:t>sines</a:t>
            </a:r>
            <a:r>
              <a:rPr lang="en-US" dirty="0" smtClean="0"/>
              <a:t> only. For this purpose we make periodic extensions of f(x).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6868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3200" dirty="0" smtClean="0"/>
          </a:p>
          <a:p>
            <a:pPr algn="ctr"/>
            <a:r>
              <a:rPr lang="en-US" sz="4000" dirty="0" smtClean="0"/>
              <a:t>Introduction:</a:t>
            </a:r>
          </a:p>
          <a:p>
            <a:pPr algn="just"/>
            <a:r>
              <a:rPr lang="en-IN" sz="3200" dirty="0" smtClean="0"/>
              <a:t>In mathematics, infinite series are very important. They are used extensively in calculators and computers for evaluating values of many functions.</a:t>
            </a:r>
          </a:p>
          <a:p>
            <a:pPr algn="just"/>
            <a:r>
              <a:rPr lang="en-IN" sz="3200" dirty="0" smtClean="0"/>
              <a:t>Fourier series are used in the analysis of </a:t>
            </a:r>
            <a:r>
              <a:rPr lang="en-IN" sz="3200" b="1" dirty="0" smtClean="0"/>
              <a:t>periodic</a:t>
            </a:r>
            <a:r>
              <a:rPr lang="en-IN" sz="3200" dirty="0" smtClean="0"/>
              <a:t> functions. Many of the phenomena studied in engineering and science are periodic in nature, for example, the current and voltage in an alternating current circuit. 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Range Fourier Cosine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We extend the function f(x) defined in (o, l) to the other half (-l, 0) in such a way that the resulting function  f1(x) is an even periodic function of period 2l and also f1(x)= f(x) in (0,l). The function f1(x) is called the even periodic extension of f(x) of period 2l. As f1(x) is an even function defined in (-</a:t>
            </a:r>
            <a:r>
              <a:rPr lang="en-US" dirty="0" err="1" smtClean="0"/>
              <a:t>l,l</a:t>
            </a:r>
            <a:r>
              <a:rPr lang="en-US" dirty="0" smtClean="0"/>
              <a:t>), its Fourier expansion consists of cosine terms only.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Thus, </a:t>
            </a:r>
          </a:p>
          <a:p>
            <a:endParaRPr lang="en-US" sz="3200" dirty="0" smtClean="0"/>
          </a:p>
          <a:p>
            <a:r>
              <a:rPr lang="en-US" sz="3200" dirty="0" smtClean="0"/>
              <a:t>where </a:t>
            </a:r>
            <a:endParaRPr lang="en-IN" sz="3200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447800" y="381000"/>
          <a:ext cx="5105400" cy="838200"/>
        </p:xfrm>
        <a:graphic>
          <a:graphicData uri="http://schemas.openxmlformats.org/presentationml/2006/ole">
            <p:oleObj spid="_x0000_s35842" name="Equation" r:id="rId3" imgW="1815840" imgH="431640" progId="Equation.3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600200" y="1219200"/>
          <a:ext cx="3429000" cy="1219200"/>
        </p:xfrm>
        <a:graphic>
          <a:graphicData uri="http://schemas.openxmlformats.org/presentationml/2006/ole">
            <p:oleObj spid="_x0000_s35843" name="Equation" r:id="rId4" imgW="990360" imgH="482400" progId="Equation.3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676400" y="2514600"/>
          <a:ext cx="5867400" cy="1066800"/>
        </p:xfrm>
        <a:graphic>
          <a:graphicData uri="http://schemas.openxmlformats.org/presentationml/2006/ole">
            <p:oleObj spid="_x0000_s35844" name="Equation" r:id="rId5" imgW="14731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Range Fourier Sine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Extend the function f(x) defined in (o, l) to the other half (-l, 0) in such a way that the resulting function  f2(x) is an odd periodic function of period 2l and also f2(x)= f(x) in (0,l). The function f2(x) is called the odd periodic extension of f(x) of period 2l. As f2(x) is an odd function defined in (-</a:t>
            </a:r>
            <a:r>
              <a:rPr lang="en-US" dirty="0" err="1" smtClean="0"/>
              <a:t>l,l</a:t>
            </a:r>
            <a:r>
              <a:rPr lang="en-US" dirty="0" smtClean="0"/>
              <a:t>), its Fourier expansion consists of sine terms only.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382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Then,</a:t>
            </a:r>
          </a:p>
          <a:p>
            <a:endParaRPr lang="en-US" sz="3200" dirty="0" smtClean="0"/>
          </a:p>
          <a:p>
            <a:r>
              <a:rPr lang="en-US" sz="3200" dirty="0" smtClean="0"/>
              <a:t>Where</a:t>
            </a:r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  <a:endParaRPr lang="en-IN" sz="3200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600200" y="685800"/>
          <a:ext cx="5638800" cy="990600"/>
        </p:xfrm>
        <a:graphic>
          <a:graphicData uri="http://schemas.openxmlformats.org/presentationml/2006/ole">
            <p:oleObj spid="_x0000_s36866" name="Equation" r:id="rId3" imgW="1346040" imgH="431640" progId="Equation.3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752600" y="1676400"/>
          <a:ext cx="4038600" cy="990600"/>
        </p:xfrm>
        <a:graphic>
          <a:graphicData uri="http://schemas.openxmlformats.org/presentationml/2006/ole">
            <p:oleObj spid="_x0000_s36867" name="Equation" r:id="rId4" imgW="14475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Special case</a:t>
            </a:r>
            <a:r>
              <a:rPr lang="en-US" sz="3200" dirty="0" smtClean="0"/>
              <a:t>: If f(x) is defined in (0,</a:t>
            </a:r>
            <a:r>
              <a:rPr lang="el-GR" sz="3200" dirty="0" smtClean="0"/>
              <a:t>π</a:t>
            </a:r>
            <a:r>
              <a:rPr lang="en-US" sz="3200" dirty="0" smtClean="0"/>
              <a:t>),  Fourier cosine series is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where  </a:t>
            </a:r>
            <a:endParaRPr lang="en-IN" sz="3200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676400" y="1600200"/>
          <a:ext cx="4876800" cy="1219200"/>
        </p:xfrm>
        <a:graphic>
          <a:graphicData uri="http://schemas.openxmlformats.org/presentationml/2006/ole">
            <p:oleObj spid="_x0000_s40962" name="Equation" r:id="rId3" imgW="1498320" imgH="43164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5000" y="2743200"/>
          <a:ext cx="5334000" cy="1219200"/>
        </p:xfrm>
        <a:graphic>
          <a:graphicData uri="http://schemas.openxmlformats.org/presentationml/2006/ole">
            <p:oleObj spid="_x0000_s40963" name="Equation" r:id="rId4" imgW="1917360" imgH="48240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838200" y="4191000"/>
          <a:ext cx="7620000" cy="1371600"/>
        </p:xfrm>
        <a:graphic>
          <a:graphicData uri="http://schemas.openxmlformats.org/presentationml/2006/ole">
            <p:oleObj spid="_x0000_s40964" name="Equation" r:id="rId5" imgW="26794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Fourier sine series corresponding to f(x) is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where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  <a:endParaRPr lang="en-IN" sz="3200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060575" y="1219200"/>
          <a:ext cx="3803650" cy="1219200"/>
        </p:xfrm>
        <a:graphic>
          <a:graphicData uri="http://schemas.openxmlformats.org/presentationml/2006/ole">
            <p:oleObj spid="_x0000_s41986" name="Equation" r:id="rId3" imgW="1168200" imgH="431640" progId="Equation.3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066800" y="2743200"/>
          <a:ext cx="7467600" cy="1143000"/>
        </p:xfrm>
        <a:graphic>
          <a:graphicData uri="http://schemas.openxmlformats.org/presentationml/2006/ole">
            <p:oleObj spid="_x0000_s41987" name="Equation" r:id="rId4" imgW="26287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The Fourier coefficients</a:t>
            </a:r>
          </a:p>
          <a:p>
            <a:pPr algn="just">
              <a:buNone/>
            </a:pPr>
            <a:r>
              <a:rPr lang="en-US" dirty="0" smtClean="0"/>
              <a:t>   are evaluated by integration when the function f(x) is given explicitly by an analytical expression. When the function is given by a graph or a table of values, this integration cannot be performed. But approximate values of the first few coefficients can be obtained by numerical techniques. Normally first few terms of a Fourier series dominate.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76800" y="1676400"/>
          <a:ext cx="3657600" cy="457200"/>
        </p:xfrm>
        <a:graphic>
          <a:graphicData uri="http://schemas.openxmlformats.org/presentationml/2006/ole">
            <p:oleObj spid="_x0000_s43010" name="Equation" r:id="rId3" imgW="1231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Consider a periodic function y=f(x) of a period 2</a:t>
            </a:r>
            <a:r>
              <a:rPr lang="el-GR" sz="3200" dirty="0" smtClean="0"/>
              <a:t>π</a:t>
            </a:r>
            <a:r>
              <a:rPr lang="en-US" sz="3200" dirty="0" smtClean="0"/>
              <a:t> defined in [0,2</a:t>
            </a:r>
            <a:r>
              <a:rPr lang="el-GR" sz="3200" dirty="0" smtClean="0"/>
              <a:t>π</a:t>
            </a:r>
            <a:r>
              <a:rPr lang="en-US" sz="3200" dirty="0" smtClean="0"/>
              <a:t>]. Suppose that the values of the function corresponding to a given set of </a:t>
            </a:r>
            <a:r>
              <a:rPr lang="en-US" sz="3200" dirty="0" err="1" smtClean="0"/>
              <a:t>equi</a:t>
            </a:r>
            <a:r>
              <a:rPr lang="en-US" sz="3200" dirty="0" smtClean="0"/>
              <a:t>-spaced values</a:t>
            </a:r>
          </a:p>
          <a:p>
            <a:r>
              <a:rPr lang="en-US" sz="3200" dirty="0" smtClean="0"/>
              <a:t>of x are tabulated and let the corresponding values of f(x) be                                        respectively. Then the interval [0,2</a:t>
            </a:r>
            <a:r>
              <a:rPr lang="el-GR" sz="3200" dirty="0" smtClean="0"/>
              <a:t>π</a:t>
            </a:r>
            <a:r>
              <a:rPr lang="en-US" sz="3200" dirty="0" smtClean="0"/>
              <a:t>] is denoted into m equal parts and the spacing is             .</a:t>
            </a:r>
            <a:endParaRPr lang="en-IN" sz="3200" dirty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971800" y="2438400"/>
          <a:ext cx="4953000" cy="457200"/>
        </p:xfrm>
        <a:graphic>
          <a:graphicData uri="http://schemas.openxmlformats.org/presentationml/2006/ole">
            <p:oleObj spid="_x0000_s44035" name="Equation" r:id="rId3" imgW="1714320" imgH="228600" progId="Equation.3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3276600" y="3352800"/>
          <a:ext cx="3581400" cy="533400"/>
        </p:xfrm>
        <a:graphic>
          <a:graphicData uri="http://schemas.openxmlformats.org/presentationml/2006/ole">
            <p:oleObj spid="_x0000_s44037" name="Equation" r:id="rId4" imgW="1066680" imgH="228600" progId="Equation.3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629400" y="4343400"/>
          <a:ext cx="1143000" cy="457200"/>
        </p:xfrm>
        <a:graphic>
          <a:graphicData uri="http://schemas.openxmlformats.org/presentationml/2006/ole">
            <p:oleObj spid="_x0000_s44039" name="Equation" r:id="rId5" imgW="5079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Fourier series is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We have</a:t>
            </a:r>
          </a:p>
          <a:p>
            <a:endParaRPr lang="en-US" sz="3200" dirty="0" smtClean="0"/>
          </a:p>
          <a:p>
            <a:r>
              <a:rPr lang="en-US" sz="3200" dirty="0" smtClean="0"/>
              <a:t>Similarly,  </a:t>
            </a:r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  <a:endParaRPr lang="en-IN" sz="3200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57200" y="990600"/>
          <a:ext cx="7543800" cy="838200"/>
        </p:xfrm>
        <a:graphic>
          <a:graphicData uri="http://schemas.openxmlformats.org/presentationml/2006/ole">
            <p:oleObj spid="_x0000_s45059" name="Equation" r:id="rId3" imgW="3365280" imgH="393480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905000" y="1905000"/>
          <a:ext cx="6172200" cy="457200"/>
        </p:xfrm>
        <a:graphic>
          <a:graphicData uri="http://schemas.openxmlformats.org/presentationml/2006/ole">
            <p:oleObj spid="_x0000_s45061" name="Equation" r:id="rId4" imgW="2565360" imgH="228600" progId="Equation.3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1905000" y="2895600"/>
          <a:ext cx="6096000" cy="457200"/>
        </p:xfrm>
        <a:graphic>
          <a:graphicData uri="http://schemas.openxmlformats.org/presentationml/2006/ole">
            <p:oleObj spid="_x0000_s45063" name="Equation" r:id="rId5" imgW="2717640" imgH="228600" progId="Equation.3">
              <p:embed/>
            </p:oleObj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905000" y="4038600"/>
          <a:ext cx="6019800" cy="457200"/>
        </p:xfrm>
        <a:graphic>
          <a:graphicData uri="http://schemas.openxmlformats.org/presentationml/2006/ole">
            <p:oleObj spid="_x0000_s45065" name="Equation" r:id="rId6" imgW="2679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Complex Fourier Series</a:t>
            </a:r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r>
              <a:rPr lang="en-US" sz="3200" dirty="0" smtClean="0"/>
              <a:t>This </a:t>
            </a:r>
            <a:r>
              <a:rPr lang="en-US" sz="3200" dirty="0" smtClean="0"/>
              <a:t>is a form which is commonly used in fields such as signal analysis. The Fourier series of a periodic function f(x) of period 2l defined in </a:t>
            </a:r>
            <a:r>
              <a:rPr lang="en-US" sz="3200" dirty="0" smtClean="0"/>
              <a:t>(-</a:t>
            </a:r>
            <a:r>
              <a:rPr lang="en-US" sz="3200" dirty="0" err="1" smtClean="0"/>
              <a:t>l,l</a:t>
            </a:r>
            <a:r>
              <a:rPr lang="en-US" sz="3200" dirty="0" smtClean="0"/>
              <a:t>) </a:t>
            </a:r>
            <a:r>
              <a:rPr lang="en-US" sz="3200" dirty="0" smtClean="0"/>
              <a:t>is</a:t>
            </a:r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r>
              <a:rPr lang="en-US" sz="3200" dirty="0" smtClean="0"/>
              <a:t> </a:t>
            </a:r>
            <a:endParaRPr lang="en-IN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47106" name="Equation" r:id="rId3" imgW="914400" imgH="215640" progId="Equation.3">
              <p:embed/>
            </p:oleObj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057400" y="3429000"/>
          <a:ext cx="4419600" cy="1219200"/>
        </p:xfrm>
        <a:graphic>
          <a:graphicData uri="http://schemas.openxmlformats.org/presentationml/2006/ole">
            <p:oleObj spid="_x0000_s47107" name="Equation" r:id="rId4" imgW="1091880" imgH="444240" progId="Equation.3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524000" y="4876800"/>
          <a:ext cx="6400800" cy="1143000"/>
        </p:xfrm>
        <a:graphic>
          <a:graphicData uri="http://schemas.openxmlformats.org/presentationml/2006/ole">
            <p:oleObj spid="_x0000_s47108" name="Equation" r:id="rId5" imgW="251460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861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These periodic functions can be analysed into their constituent components (fundamentals and harmonics) by a process called </a:t>
            </a:r>
            <a:r>
              <a:rPr lang="en-IN" sz="3200" b="1" dirty="0" smtClean="0"/>
              <a:t>Fourier analysis</a:t>
            </a:r>
            <a:r>
              <a:rPr lang="en-IN" sz="3200" dirty="0" smtClean="0"/>
              <a:t>. Fourier series are used in the analysis of </a:t>
            </a:r>
            <a:r>
              <a:rPr lang="en-IN" sz="3200" b="1" dirty="0" smtClean="0"/>
              <a:t>periodic</a:t>
            </a:r>
            <a:r>
              <a:rPr lang="en-IN" sz="3200" dirty="0" smtClean="0"/>
              <a:t> functions. </a:t>
            </a:r>
          </a:p>
          <a:p>
            <a:pPr algn="just"/>
            <a:r>
              <a:rPr lang="en-US" sz="3200" dirty="0" smtClean="0"/>
              <a:t>Fourier series is an infinite series representation of a periodic function in terms of trignometric </a:t>
            </a:r>
            <a:r>
              <a:rPr lang="en-US" sz="3200" dirty="0" err="1" smtClean="0"/>
              <a:t>sines</a:t>
            </a:r>
            <a:r>
              <a:rPr lang="en-US" sz="3200" dirty="0" smtClean="0"/>
              <a:t> and cosines functions. </a:t>
            </a: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5334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 smtClean="0"/>
              <a:t>Fourier series</a:t>
            </a:r>
            <a:r>
              <a:rPr lang="en-IN" sz="3200" dirty="0" smtClean="0"/>
              <a:t> are used in applied mathematics, and especially in physics and electronics, to express periodic functions such as those that comprise communications signal waveforms.</a:t>
            </a:r>
          </a:p>
          <a:p>
            <a:pPr algn="just"/>
            <a:r>
              <a:rPr lang="en-IN" sz="3200" dirty="0" smtClean="0"/>
              <a:t>The main </a:t>
            </a:r>
            <a:r>
              <a:rPr lang="en-IN" sz="3200" b="1" dirty="0" smtClean="0"/>
              <a:t>advantage of Fourier</a:t>
            </a:r>
            <a:r>
              <a:rPr lang="en-IN" sz="3200" dirty="0" smtClean="0"/>
              <a:t> analysis is that very little information is lost from the signal during the transformation. 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 for Fourier series expansion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The Fourier series corresponding to a given function f(x) may not converge in all cases and if it converges its sum may not be f(x). For the Fourier expansion of a given function f(x) to be possible, its sufficient that f(x) satisfies the following conditions: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f(x) is periodic, single valued and finite.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f(x) can have only a finite number of finite discontinuities in any one period.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3. f(x) has at the most a finite number of maxima    </a:t>
            </a:r>
          </a:p>
          <a:p>
            <a:pPr algn="just"/>
            <a:r>
              <a:rPr lang="en-US" sz="3200" dirty="0" smtClean="0"/>
              <a:t>    and minima in any one period.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    The above conditions are known as “</a:t>
            </a:r>
            <a:r>
              <a:rPr lang="en-US" sz="3200" dirty="0" err="1" smtClean="0"/>
              <a:t>Dirichlet’s</a:t>
            </a:r>
            <a:r>
              <a:rPr lang="en-US" sz="3200" dirty="0" smtClean="0"/>
              <a:t>    </a:t>
            </a:r>
          </a:p>
          <a:p>
            <a:pPr algn="just"/>
            <a:r>
              <a:rPr lang="en-US" sz="3200" dirty="0" smtClean="0"/>
              <a:t>    conditions”. These are sufficient but not </a:t>
            </a:r>
          </a:p>
          <a:p>
            <a:pPr algn="just"/>
            <a:r>
              <a:rPr lang="en-US" sz="3200" dirty="0" smtClean="0"/>
              <a:t>    necessary.</a:t>
            </a:r>
          </a:p>
          <a:p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formulae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Let f(x) be a function defined in the interval</a:t>
            </a:r>
          </a:p>
          <a:p>
            <a:pPr>
              <a:buNone/>
            </a:pPr>
            <a:r>
              <a:rPr lang="en-US" dirty="0" smtClean="0"/>
              <a:t>                         and let                           , i.e., f(x) is </a:t>
            </a:r>
          </a:p>
          <a:p>
            <a:pPr>
              <a:buNone/>
            </a:pPr>
            <a:r>
              <a:rPr lang="en-US" dirty="0" smtClean="0"/>
              <a:t>  periodic with period  2</a:t>
            </a:r>
            <a:r>
              <a:rPr lang="el-GR" dirty="0" smtClean="0"/>
              <a:t>π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Assuming that f(x) can be represented by a series as given below:  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14800" y="2286000"/>
          <a:ext cx="2362200" cy="457200"/>
        </p:xfrm>
        <a:graphic>
          <a:graphicData uri="http://schemas.openxmlformats.org/presentationml/2006/ole">
            <p:oleObj spid="_x0000_s1027" name="Equation" r:id="rId3" imgW="1104840" imgH="2156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09600" y="2286000"/>
          <a:ext cx="2133600" cy="533400"/>
        </p:xfrm>
        <a:graphic>
          <a:graphicData uri="http://schemas.openxmlformats.org/presentationml/2006/ole">
            <p:oleObj spid="_x0000_s1029" name="Equation" r:id="rId4" imgW="736560" imgH="2156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838200" y="4495800"/>
          <a:ext cx="6705600" cy="1219200"/>
        </p:xfrm>
        <a:graphic>
          <a:graphicData uri="http://schemas.openxmlformats.org/presentationml/2006/ole">
            <p:oleObj spid="_x0000_s1032" name="Equation" r:id="rId5" imgW="2222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86868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Then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143000" y="304800"/>
          <a:ext cx="3505200" cy="1143000"/>
        </p:xfrm>
        <a:graphic>
          <a:graphicData uri="http://schemas.openxmlformats.org/presentationml/2006/ole">
            <p:oleObj spid="_x0000_s2051" name="Equation" r:id="rId3" imgW="1117440" imgH="48240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295400" y="1676400"/>
          <a:ext cx="3429000" cy="1219200"/>
        </p:xfrm>
        <a:graphic>
          <a:graphicData uri="http://schemas.openxmlformats.org/presentationml/2006/ole">
            <p:oleObj spid="_x0000_s2053" name="Equation" r:id="rId4" imgW="1511280" imgH="48240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295400" y="3124200"/>
          <a:ext cx="3657600" cy="1143000"/>
        </p:xfrm>
        <a:graphic>
          <a:graphicData uri="http://schemas.openxmlformats.org/presentationml/2006/ole">
            <p:oleObj spid="_x0000_s2054" name="Equation" r:id="rId5" imgW="1473120" imgH="4824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055" name="Equation" r:id="rId6" imgW="914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33400"/>
            <a:ext cx="838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the Fourier expansion of f(x)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</a:t>
            </a:r>
            <a:r>
              <a:rPr lang="en-US" sz="3200" dirty="0" smtClean="0"/>
              <a:t>is called the first harmonic or</a:t>
            </a:r>
          </a:p>
          <a:p>
            <a:endParaRPr lang="en-US" sz="3200" dirty="0" smtClean="0"/>
          </a:p>
          <a:p>
            <a:r>
              <a:rPr lang="en-US" sz="3200" dirty="0" smtClean="0"/>
              <a:t>fundamental mode</a:t>
            </a:r>
            <a:r>
              <a:rPr lang="en-US" dirty="0" smtClean="0"/>
              <a:t>, </a:t>
            </a:r>
            <a:r>
              <a:rPr lang="en-US" sz="3200" dirty="0" smtClean="0"/>
              <a:t>whose frequency is</a:t>
            </a:r>
          </a:p>
          <a:p>
            <a:endParaRPr lang="en-US" sz="3200" dirty="0" smtClean="0"/>
          </a:p>
          <a:p>
            <a:r>
              <a:rPr lang="en-US" sz="3200" dirty="0" smtClean="0"/>
              <a:t>The term                                    is called the nth</a:t>
            </a:r>
          </a:p>
          <a:p>
            <a:endParaRPr lang="en-US" sz="3200" dirty="0" smtClean="0"/>
          </a:p>
          <a:p>
            <a:r>
              <a:rPr lang="en-US" sz="3200" dirty="0" smtClean="0"/>
              <a:t>harmonic whose frequency is        , that is, n </a:t>
            </a:r>
          </a:p>
          <a:p>
            <a:endParaRPr lang="en-US" sz="3200" dirty="0" smtClean="0"/>
          </a:p>
          <a:p>
            <a:r>
              <a:rPr lang="en-US" sz="3200" dirty="0" smtClean="0"/>
              <a:t>times the fundamental frequency.      </a:t>
            </a:r>
            <a:endParaRPr lang="en-IN" sz="32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57200" y="1295400"/>
          <a:ext cx="3124200" cy="533400"/>
        </p:xfrm>
        <a:graphic>
          <a:graphicData uri="http://schemas.openxmlformats.org/presentationml/2006/ole">
            <p:oleObj spid="_x0000_s3074" name="Equation" r:id="rId3" imgW="1028520" imgH="21564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086600" y="2286000"/>
          <a:ext cx="685800" cy="609600"/>
        </p:xfrm>
        <a:graphic>
          <a:graphicData uri="http://schemas.openxmlformats.org/presentationml/2006/ole">
            <p:oleObj spid="_x0000_s3076" name="Equation" r:id="rId4" imgW="266400" imgH="39348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133600" y="3276600"/>
          <a:ext cx="3048000" cy="609600"/>
        </p:xfrm>
        <a:graphic>
          <a:graphicData uri="http://schemas.openxmlformats.org/presentationml/2006/ole">
            <p:oleObj spid="_x0000_s3078" name="Equation" r:id="rId5" imgW="1206360" imgH="22860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5410200" y="4114800"/>
          <a:ext cx="533400" cy="685800"/>
        </p:xfrm>
        <a:graphic>
          <a:graphicData uri="http://schemas.openxmlformats.org/presentationml/2006/ole">
            <p:oleObj spid="_x0000_s3080" name="Equation" r:id="rId6" imgW="2664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933</Words>
  <Application>Microsoft Office PowerPoint</Application>
  <PresentationFormat>On-screen Show (4:3)</PresentationFormat>
  <Paragraphs>163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Equation</vt:lpstr>
      <vt:lpstr>Microsoft Equation 3.0</vt:lpstr>
      <vt:lpstr>Fourier Series</vt:lpstr>
      <vt:lpstr>Slide 2</vt:lpstr>
      <vt:lpstr>Slide 3</vt:lpstr>
      <vt:lpstr>Slide 4</vt:lpstr>
      <vt:lpstr>Condition for Fourier series expansion</vt:lpstr>
      <vt:lpstr>Slide 6</vt:lpstr>
      <vt:lpstr>Euler’s formulae</vt:lpstr>
      <vt:lpstr>Slide 8</vt:lpstr>
      <vt:lpstr>Slide 9</vt:lpstr>
      <vt:lpstr>Special cases:</vt:lpstr>
      <vt:lpstr>Slide 11</vt:lpstr>
      <vt:lpstr>Slide 12</vt:lpstr>
      <vt:lpstr>Slide 13</vt:lpstr>
      <vt:lpstr>Slide 14</vt:lpstr>
      <vt:lpstr>Slide 15</vt:lpstr>
      <vt:lpstr>Fourier series in other intervals</vt:lpstr>
      <vt:lpstr>Slide 17</vt:lpstr>
      <vt:lpstr>Slide 18</vt:lpstr>
      <vt:lpstr>Half Range Series</vt:lpstr>
      <vt:lpstr>Half Range Fourier Cosine series</vt:lpstr>
      <vt:lpstr>Slide 21</vt:lpstr>
      <vt:lpstr>Half Range Fourier Sine series</vt:lpstr>
      <vt:lpstr>Slide 23</vt:lpstr>
      <vt:lpstr>Slide 24</vt:lpstr>
      <vt:lpstr>Slide 25</vt:lpstr>
      <vt:lpstr>Harmonic Analysis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Series</dc:title>
  <dc:creator>hp</dc:creator>
  <cp:lastModifiedBy>hp</cp:lastModifiedBy>
  <cp:revision>59</cp:revision>
  <dcterms:created xsi:type="dcterms:W3CDTF">2006-08-16T00:00:00Z</dcterms:created>
  <dcterms:modified xsi:type="dcterms:W3CDTF">2020-04-07T13:52:19Z</dcterms:modified>
</cp:coreProperties>
</file>