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59" r:id="rId6"/>
    <p:sldId id="283" r:id="rId7"/>
    <p:sldId id="260" r:id="rId8"/>
    <p:sldId id="261" r:id="rId9"/>
    <p:sldId id="284" r:id="rId10"/>
    <p:sldId id="262" r:id="rId11"/>
    <p:sldId id="263" r:id="rId12"/>
    <p:sldId id="264" r:id="rId13"/>
    <p:sldId id="265" r:id="rId14"/>
    <p:sldId id="266" r:id="rId15"/>
    <p:sldId id="285" r:id="rId16"/>
    <p:sldId id="286" r:id="rId17"/>
    <p:sldId id="288" r:id="rId18"/>
    <p:sldId id="287" r:id="rId19"/>
    <p:sldId id="267" r:id="rId20"/>
    <p:sldId id="268" r:id="rId21"/>
    <p:sldId id="269" r:id="rId22"/>
    <p:sldId id="289" r:id="rId23"/>
    <p:sldId id="290" r:id="rId24"/>
    <p:sldId id="270" r:id="rId25"/>
    <p:sldId id="271" r:id="rId26"/>
    <p:sldId id="274" r:id="rId27"/>
    <p:sldId id="275" r:id="rId28"/>
    <p:sldId id="278" r:id="rId29"/>
    <p:sldId id="279" r:id="rId30"/>
    <p:sldId id="280" r:id="rId31"/>
    <p:sldId id="276" r:id="rId32"/>
    <p:sldId id="277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250D742-80DC-42EB-8E18-E71995F35E46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FC4B2E7-EA23-4046-86AA-5E3A4A6EEB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COMMUNICATION SYSTEMS</a:t>
            </a:r>
            <a:endParaRPr lang="en-IN" sz="36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By 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Prof. </a:t>
            </a:r>
            <a:r>
              <a:rPr lang="en-US" b="1" dirty="0" err="1" smtClean="0">
                <a:solidFill>
                  <a:schemeClr val="tx1"/>
                </a:solidFill>
                <a:latin typeface="Algerian" pitchFamily="82" charset="0"/>
              </a:rPr>
              <a:t>Prajeesha</a:t>
            </a:r>
            <a:endParaRPr lang="en-US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r"/>
            <a:endParaRPr lang="en-US" b="1" dirty="0">
              <a:solidFill>
                <a:schemeClr val="tx1"/>
              </a:solidFill>
              <a:latin typeface="Algerian" pitchFamily="82" charset="0"/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E&amp;CE Dept</a:t>
            </a:r>
            <a:endParaRPr lang="en-IN" b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Modulation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Modulation is a process of changing the carrier </a:t>
            </a:r>
            <a:r>
              <a:rPr lang="en-US" sz="2400" dirty="0" smtClean="0"/>
              <a:t>signal </a:t>
            </a:r>
            <a:r>
              <a:rPr lang="en-US" sz="2400" dirty="0"/>
              <a:t>characteristics according to the message </a:t>
            </a:r>
            <a:r>
              <a:rPr lang="en-US" sz="2400" dirty="0" smtClean="0"/>
              <a:t>Signal.</a:t>
            </a:r>
          </a:p>
          <a:p>
            <a:r>
              <a:rPr lang="en-US" sz="2400" dirty="0"/>
              <a:t>Types of Modulation: </a:t>
            </a:r>
          </a:p>
          <a:p>
            <a:pPr>
              <a:buNone/>
            </a:pPr>
            <a:r>
              <a:rPr lang="en-US" sz="2400" dirty="0"/>
              <a:t>	Continuous  Modulation : AM,FM</a:t>
            </a:r>
          </a:p>
          <a:p>
            <a:pPr>
              <a:buNone/>
            </a:pPr>
            <a:r>
              <a:rPr lang="en-US" sz="2400" dirty="0"/>
              <a:t>	Digital Modulation: ASK,PSK,FSK</a:t>
            </a:r>
            <a:endParaRPr lang="en-IN" sz="2400" dirty="0" smtClean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Amplitude Modulation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If the amplitude of the carrier is varied according to the message it is called as Amplitude modulation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13792" t="29349" r="18967"/>
          <a:stretch>
            <a:fillRect/>
          </a:stretch>
        </p:blipFill>
        <p:spPr bwMode="auto">
          <a:xfrm>
            <a:off x="1785918" y="3143248"/>
            <a:ext cx="592935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Frequency Modulation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 smtClean="0"/>
              <a:t>If the frequency of the carrier is varied according to message it is called as Frequency modulation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2746" r="15025" b="61249"/>
          <a:stretch>
            <a:fillRect/>
          </a:stretch>
        </p:blipFill>
        <p:spPr bwMode="auto">
          <a:xfrm>
            <a:off x="1357290" y="3000372"/>
            <a:ext cx="628654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Need for Modulation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9416"/>
            <a:ext cx="7858180" cy="4846320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IN" dirty="0" smtClean="0"/>
              <a:t>Modulation increases the distance over which the signal can be transmitted faithfully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Modulation for efficient transmission; Modulation to overcome hardware limitation;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Modulation reduces the height of the antenna.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Modulation avoid Mixing of signals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Modulation will reduce noise and interference.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Modulation  for multiplexing</a:t>
            </a:r>
          </a:p>
          <a:p>
            <a:pPr algn="just">
              <a:buFont typeface="Arial" charset="0"/>
              <a:buChar char="•"/>
            </a:pPr>
            <a:r>
              <a:rPr lang="en-IN" dirty="0" smtClean="0"/>
              <a:t>Modulation helps to adjust bandwidth.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Demodulation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process of recovering the message from the modulated signal is called demodulation.</a:t>
            </a:r>
          </a:p>
          <a:p>
            <a:pPr algn="just">
              <a:buNone/>
            </a:pPr>
            <a:endParaRPr lang="en-IN" dirty="0" smtClean="0"/>
          </a:p>
          <a:p>
            <a:r>
              <a:rPr lang="en-IN" dirty="0" smtClean="0"/>
              <a:t>Two types of demodulation</a:t>
            </a:r>
          </a:p>
          <a:p>
            <a:pPr>
              <a:buNone/>
            </a:pPr>
            <a:endParaRPr lang="en-IN" dirty="0" smtClean="0"/>
          </a:p>
          <a:p>
            <a:pPr lvl="1" algn="just">
              <a:buFont typeface="Arial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Coherent : systems need carrier phase information at the receiver to detect and decide what data was sent</a:t>
            </a:r>
          </a:p>
          <a:p>
            <a:pPr lvl="1" algn="just">
              <a:buFont typeface="Arial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Non coherent : systems do not need carrier phase information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Fundamental Limitations in Communications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867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Limitations Due to Technological Problems 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• Hardware availability </a:t>
            </a:r>
          </a:p>
          <a:p>
            <a:pPr>
              <a:buNone/>
            </a:pPr>
            <a:r>
              <a:rPr lang="en-IN" sz="2800" dirty="0" smtClean="0"/>
              <a:t>• Economic factors </a:t>
            </a:r>
          </a:p>
          <a:p>
            <a:pPr>
              <a:buNone/>
            </a:pPr>
            <a:r>
              <a:rPr lang="en-IN" sz="2800" dirty="0" smtClean="0"/>
              <a:t>• International and national regulating norms</a:t>
            </a:r>
            <a:endParaRPr lang="en-IN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Fundamental Physical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8143932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Transmission Bandwidth B. </a:t>
            </a:r>
          </a:p>
          <a:p>
            <a:pPr>
              <a:buNone/>
            </a:pPr>
            <a:r>
              <a:rPr lang="en-IN" dirty="0" smtClean="0"/>
              <a:t>• Limits the spectrum of the transmitted signal, i.e. the maximum speed of variation of the transmitted signal. </a:t>
            </a:r>
          </a:p>
          <a:p>
            <a:pPr>
              <a:buNone/>
            </a:pPr>
            <a:r>
              <a:rPr lang="en-IN" dirty="0" smtClean="0"/>
              <a:t>• The time required for transmission of a given amount of information is inversely proportional to the transmission bandwidth B.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Noise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• Noise is generated in all conductors and in electronic devices as well. </a:t>
            </a:r>
          </a:p>
          <a:p>
            <a:pPr>
              <a:buNone/>
            </a:pPr>
            <a:r>
              <a:rPr lang="en-IN" dirty="0" smtClean="0"/>
              <a:t>• Thermal noise due to random motion of the charged particles like electrons.</a:t>
            </a:r>
          </a:p>
          <a:p>
            <a:pPr>
              <a:buNone/>
            </a:pPr>
            <a:r>
              <a:rPr lang="en-IN" dirty="0" smtClean="0"/>
              <a:t> • Noises generated in electronic devices: shot, flicker, popcorn, avalanche.  </a:t>
            </a:r>
          </a:p>
          <a:p>
            <a:pPr algn="just">
              <a:buNone/>
            </a:pPr>
            <a:r>
              <a:rPr lang="en-IN" dirty="0" smtClean="0"/>
              <a:t>   The noise degrades the fidelity in analog communication systems and produces errors in digital communications. </a:t>
            </a:r>
          </a:p>
          <a:p>
            <a:pPr algn="just">
              <a:buNone/>
            </a:pPr>
            <a:r>
              <a:rPr lang="en-IN" dirty="0" smtClean="0"/>
              <a:t>   Noise generation limits the weakest transmitted signal. </a:t>
            </a:r>
          </a:p>
          <a:p>
            <a:pPr algn="just">
              <a:buNone/>
            </a:pPr>
            <a:r>
              <a:rPr lang="en-IN" dirty="0" smtClean="0"/>
              <a:t>   Significant in long-distance communications when the signal attenuation is large.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20" y="1142984"/>
            <a:ext cx="7858180" cy="5313379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Signal-to-noise ratio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S/N = signal power / noise power</a:t>
            </a:r>
          </a:p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Hartley-Shannon low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The rate of information transmission cannot exceed the channel capacity</a:t>
            </a:r>
          </a:p>
          <a:p>
            <a:pPr>
              <a:buNone/>
            </a:pPr>
            <a:r>
              <a:rPr lang="en-US" dirty="0" smtClean="0"/>
              <a:t>				C = Blog(1+S/N)</a:t>
            </a:r>
            <a:endParaRPr lang="en-I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Cellular Concept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System Design Fundamentals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Electronic Communication systems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communication system is composed of following blocks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12299" t="36458" r="10394" b="43750"/>
          <a:stretch>
            <a:fillRect/>
          </a:stretch>
        </p:blipFill>
        <p:spPr bwMode="auto">
          <a:xfrm>
            <a:off x="0" y="2500306"/>
            <a:ext cx="807246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marL="465138" indent="-465138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600" dirty="0"/>
              <a:t>Goals of a Cellular System</a:t>
            </a:r>
          </a:p>
          <a:p>
            <a:pPr marL="903288" lvl="1" indent="-433388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200" dirty="0"/>
              <a:t>High capacity</a:t>
            </a:r>
          </a:p>
          <a:p>
            <a:pPr marL="903288" lvl="1" indent="-433388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200" dirty="0"/>
              <a:t>Large coverage area</a:t>
            </a:r>
          </a:p>
          <a:p>
            <a:pPr marL="903288" lvl="1" indent="-433388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200" dirty="0"/>
              <a:t>Efficient use of limited spectrum</a:t>
            </a:r>
          </a:p>
          <a:p>
            <a:pPr marL="465138" indent="-465138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600" dirty="0"/>
              <a:t>Large coverage area - Bell system in New York City had early mobile radio</a:t>
            </a:r>
          </a:p>
          <a:p>
            <a:pPr marL="903288" lvl="1" indent="-433388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200" dirty="0"/>
              <a:t>Single </a:t>
            </a:r>
            <a:r>
              <a:rPr lang="en-US" sz="2200" dirty="0" err="1"/>
              <a:t>Tx</a:t>
            </a:r>
            <a:r>
              <a:rPr lang="en-US" sz="2200" dirty="0"/>
              <a:t>, high power, and tall tower</a:t>
            </a:r>
          </a:p>
          <a:p>
            <a:pPr marL="903288" lvl="1" indent="-433388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200" dirty="0"/>
              <a:t>Low cost</a:t>
            </a:r>
          </a:p>
          <a:p>
            <a:pPr marL="903288" lvl="1" indent="-433388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200" dirty="0"/>
              <a:t>Large coverage area - Bell system in New York City had 12 simultaneous channels for 1000 square miles</a:t>
            </a:r>
          </a:p>
          <a:p>
            <a:pPr marL="903288" lvl="1" indent="-433388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200" dirty="0"/>
              <a:t>Small # users</a:t>
            </a:r>
          </a:p>
          <a:p>
            <a:pPr marL="903288" lvl="1" indent="-433388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sz="2200" dirty="0"/>
              <a:t>Poor spectrum utilization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Cellular concept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Frequency reuse pattern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7672415" cy="42116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Cells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4714908"/>
          </a:xfrm>
        </p:spPr>
        <p:txBody>
          <a:bodyPr>
            <a:noAutofit/>
          </a:bodyPr>
          <a:lstStyle/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000" b="1" dirty="0"/>
              <a:t>B</a:t>
            </a:r>
            <a:r>
              <a:rPr lang="en-US" sz="2000" b="1" dirty="0" smtClean="0"/>
              <a:t>ase station antennas designed to cover specific cell area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000" b="1" dirty="0"/>
              <a:t>H</a:t>
            </a:r>
            <a:r>
              <a:rPr lang="en-US" sz="2000" b="1" dirty="0" smtClean="0"/>
              <a:t>exagonal cell shape assumed for planning</a:t>
            </a:r>
          </a:p>
          <a:p>
            <a:pPr marL="1300163" lvl="2" indent="-392113"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b="1" dirty="0" smtClean="0"/>
              <a:t>simple model for easy analysis → circles leave gaps</a:t>
            </a:r>
          </a:p>
          <a:p>
            <a:pPr marL="1300163" lvl="2" indent="-392113"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b="1" dirty="0" smtClean="0"/>
              <a:t>actual cell “footprint” is amorphous (no specific shape)</a:t>
            </a:r>
          </a:p>
          <a:p>
            <a:pPr marL="1689100" lvl="3" indent="-387350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b="1" dirty="0" smtClean="0"/>
              <a:t>where </a:t>
            </a:r>
            <a:r>
              <a:rPr lang="en-US" b="1" dirty="0" err="1" smtClean="0"/>
              <a:t>Tx</a:t>
            </a:r>
            <a:r>
              <a:rPr lang="en-US" b="1" dirty="0" smtClean="0"/>
              <a:t> successfully serves mobile unit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000" b="1" dirty="0"/>
              <a:t>B</a:t>
            </a:r>
            <a:r>
              <a:rPr lang="en-US" sz="2000" b="1" dirty="0" smtClean="0"/>
              <a:t>ase station location</a:t>
            </a:r>
          </a:p>
          <a:p>
            <a:pPr marL="1300163" lvl="2" indent="-392113"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b="1" dirty="0" smtClean="0"/>
              <a:t>cell center → </a:t>
            </a:r>
            <a:r>
              <a:rPr lang="en-US" b="1" dirty="0" err="1" smtClean="0"/>
              <a:t>omni</a:t>
            </a:r>
            <a:r>
              <a:rPr lang="en-US" b="1" dirty="0" smtClean="0"/>
              <a:t>-directional antenna (360° coverage)</a:t>
            </a:r>
          </a:p>
          <a:p>
            <a:pPr marL="1689100" lvl="3" indent="-387350">
              <a:spcBef>
                <a:spcPts val="55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b="1" dirty="0" smtClean="0"/>
              <a:t>not necessarily in the exact center (can be up to </a:t>
            </a:r>
            <a:r>
              <a:rPr lang="en-US" b="1" i="1" dirty="0" smtClean="0"/>
              <a:t>R/4 </a:t>
            </a:r>
            <a:r>
              <a:rPr lang="en-US" b="1" dirty="0" smtClean="0"/>
              <a:t>from the ideal location)</a:t>
            </a:r>
            <a:endParaRPr lang="en-IN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000164" y="857250"/>
            <a:ext cx="9929852" cy="5268913"/>
          </a:xfrm>
        </p:spPr>
        <p:txBody>
          <a:bodyPr>
            <a:normAutofit/>
          </a:bodyPr>
          <a:lstStyle/>
          <a:p>
            <a:pPr marL="1300163" lvl="2" indent="-392113" algn="just">
              <a:spcBef>
                <a:spcPts val="650"/>
              </a:spcBef>
              <a:buClr>
                <a:srgbClr val="CC0000"/>
              </a:buClr>
              <a:buSzPct val="60000"/>
              <a:buNone/>
              <a:tabLst>
                <a:tab pos="1300163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  <a:tab pos="10039350" algn="l"/>
              </a:tabLst>
            </a:pPr>
            <a:r>
              <a:rPr lang="en-US" sz="2400" dirty="0" smtClean="0"/>
              <a:t>	cell corners </a:t>
            </a:r>
            <a:r>
              <a:rPr lang="en-US" sz="2400" b="1" dirty="0" smtClean="0"/>
              <a:t>→</a:t>
            </a:r>
            <a:r>
              <a:rPr lang="en-US" sz="2400" dirty="0" smtClean="0"/>
              <a:t> sectored or directional antennas on 3 corners with 120° coverage.</a:t>
            </a:r>
          </a:p>
          <a:p>
            <a:pPr marL="1689100" lvl="3" indent="-387350" algn="just">
              <a:spcBef>
                <a:spcPts val="60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1300163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  <a:tab pos="10039350" algn="l"/>
              </a:tabLst>
            </a:pPr>
            <a:r>
              <a:rPr lang="en-US" sz="2400" dirty="0" smtClean="0"/>
              <a:t>very common</a:t>
            </a:r>
          </a:p>
          <a:p>
            <a:pPr marL="1689100" lvl="3" indent="-387350" algn="just">
              <a:spcBef>
                <a:spcPts val="60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1300163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  <a:tab pos="10039350" algn="l"/>
              </a:tabLst>
            </a:pPr>
            <a:r>
              <a:rPr lang="en-US" sz="2400" dirty="0" smtClean="0"/>
              <a:t>Note that what is defined as a “corner” is somewhat flexible → a sectored antenna covers 120° of a hexagonal cell.</a:t>
            </a:r>
          </a:p>
          <a:p>
            <a:pPr marL="1689100" lvl="3" indent="-387350" algn="just">
              <a:spcBef>
                <a:spcPts val="60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1300163" algn="l"/>
                <a:tab pos="1503363" algn="l"/>
                <a:tab pos="1952625" algn="l"/>
                <a:tab pos="2401888" algn="l"/>
                <a:tab pos="2851150" algn="l"/>
                <a:tab pos="3300413" algn="l"/>
                <a:tab pos="3749675" algn="l"/>
                <a:tab pos="4198938" algn="l"/>
                <a:tab pos="4648200" algn="l"/>
                <a:tab pos="5097463" algn="l"/>
                <a:tab pos="5546725" algn="l"/>
                <a:tab pos="5995988" algn="l"/>
                <a:tab pos="6445250" algn="l"/>
                <a:tab pos="6894513" algn="l"/>
                <a:tab pos="7343775" algn="l"/>
                <a:tab pos="7793038" algn="l"/>
                <a:tab pos="8242300" algn="l"/>
                <a:tab pos="8691563" algn="l"/>
                <a:tab pos="9140825" algn="l"/>
                <a:tab pos="9590088" algn="l"/>
                <a:tab pos="10039350" algn="l"/>
              </a:tabLst>
            </a:pPr>
            <a:r>
              <a:rPr lang="en-US" sz="2400" dirty="0" smtClean="0"/>
              <a:t>So one can define a cell as having three antennas in the center or antennas at 3 corners.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Cellular concept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sz="3100" dirty="0" smtClean="0"/>
              <a:t> 	continued…</a:t>
            </a: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5138" indent="-465138" algn="just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IN" sz="2400" dirty="0" smtClean="0"/>
              <a:t>Cells labelled with the same letter use the same group of channels.</a:t>
            </a:r>
          </a:p>
          <a:p>
            <a:pPr marL="465138" indent="-465138" algn="just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IN" sz="2400" dirty="0" smtClean="0"/>
              <a:t>Cell Cluster: group of </a:t>
            </a:r>
            <a:r>
              <a:rPr lang="en-IN" sz="2400" i="1" dirty="0" smtClean="0"/>
              <a:t>N </a:t>
            </a:r>
            <a:r>
              <a:rPr lang="en-IN" sz="2400" dirty="0" smtClean="0"/>
              <a:t>cells using complete set of available channels</a:t>
            </a:r>
          </a:p>
          <a:p>
            <a:pPr marL="465138" indent="-465138" algn="just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IN" sz="2400" dirty="0" smtClean="0"/>
              <a:t>Many base stations, lower power, and shorter towers</a:t>
            </a:r>
          </a:p>
          <a:p>
            <a:pPr marL="465138" indent="-465138" algn="just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IN" sz="2400" dirty="0" smtClean="0"/>
              <a:t>Small coverage areas called “cells”</a:t>
            </a:r>
          </a:p>
          <a:p>
            <a:pPr marL="465138" indent="-465138" algn="just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IN" sz="2400" dirty="0" smtClean="0"/>
              <a:t>Each cell allocated a % of the total number of available channels</a:t>
            </a:r>
          </a:p>
          <a:p>
            <a:pPr marL="465138" indent="-465138" algn="just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IN" sz="2400" dirty="0" smtClean="0"/>
              <a:t>Nearby (adjacent) cells assigned different channel groups</a:t>
            </a:r>
          </a:p>
          <a:p>
            <a:pPr marL="903288" lvl="1" indent="-433388" algn="just">
              <a:lnSpc>
                <a:spcPct val="90000"/>
              </a:lnSpc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IN" sz="2400" dirty="0" smtClean="0"/>
              <a:t>to prevent interference between neighbouring base stations and mobile users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28688"/>
            <a:ext cx="8072438" cy="5197475"/>
          </a:xfrm>
        </p:spPr>
        <p:txBody>
          <a:bodyPr>
            <a:normAutofit lnSpcReduction="10000"/>
          </a:bodyPr>
          <a:lstStyle/>
          <a:p>
            <a:pPr marL="465138" indent="-465138" algn="just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Same frequency channels may be reused by cells a “reasonable” distance away</a:t>
            </a:r>
          </a:p>
          <a:p>
            <a:pPr marL="903288" lvl="1" indent="-433388" algn="just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reused </a:t>
            </a:r>
            <a:r>
              <a:rPr lang="en-US" sz="2400" b="1" dirty="0" smtClean="0"/>
              <a:t>many </a:t>
            </a:r>
            <a:r>
              <a:rPr lang="en-US" sz="2400" dirty="0" smtClean="0"/>
              <a:t>times as long as interference between same channel (co-channel) cells is &lt; acceptable level</a:t>
            </a:r>
          </a:p>
          <a:p>
            <a:pPr marL="465138" indent="-465138" algn="just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As frequency reuse↑</a:t>
            </a:r>
            <a:r>
              <a:rPr lang="en-US" sz="2400" b="1" dirty="0" smtClean="0"/>
              <a:t> →</a:t>
            </a:r>
            <a:r>
              <a:rPr lang="en-US" sz="2400" dirty="0" smtClean="0"/>
              <a:t> # possible simultaneous users↑</a:t>
            </a:r>
            <a:r>
              <a:rPr lang="en-US" sz="2400" b="1" dirty="0" smtClean="0"/>
              <a:t>→ </a:t>
            </a:r>
            <a:r>
              <a:rPr lang="en-US" sz="2400" dirty="0" smtClean="0"/>
              <a:t># subscribers ↑</a:t>
            </a:r>
            <a:r>
              <a:rPr lang="en-US" sz="2400" b="1" dirty="0" smtClean="0"/>
              <a:t>→</a:t>
            </a:r>
            <a:r>
              <a:rPr lang="en-US" sz="2400" dirty="0" smtClean="0"/>
              <a:t> but system cost ↑ (more towers)</a:t>
            </a:r>
          </a:p>
          <a:p>
            <a:pPr marL="465138" indent="-465138" algn="just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To increase number of users without increasing radio frequency allocation, reduce cell sizes (more base stations) ↑</a:t>
            </a:r>
            <a:r>
              <a:rPr lang="en-US" sz="2400" b="1" dirty="0" smtClean="0"/>
              <a:t>→</a:t>
            </a:r>
            <a:r>
              <a:rPr lang="en-US" sz="2400" dirty="0" smtClean="0"/>
              <a:t> # possible simultaneous users ↑</a:t>
            </a:r>
          </a:p>
          <a:p>
            <a:pPr marL="465138" indent="-465138" algn="just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The cellular concept allows all mobiles to be manufactured to use the same set of </a:t>
            </a:r>
            <a:r>
              <a:rPr lang="en-US" sz="2400" dirty="0" err="1" smtClean="0"/>
              <a:t>freqencies</a:t>
            </a:r>
            <a:endParaRPr lang="en-US" sz="2400" dirty="0" smtClean="0"/>
          </a:p>
          <a:p>
            <a:pPr marL="465138" indent="-465138" algn="just">
              <a:lnSpc>
                <a:spcPct val="80000"/>
              </a:lnSpc>
              <a:spcBef>
                <a:spcPts val="300"/>
              </a:spcBef>
              <a:buSzPct val="65000"/>
              <a:buNone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endParaRPr lang="en-US" sz="2400" b="1" dirty="0" smtClean="0"/>
          </a:p>
          <a:p>
            <a:pPr marL="465138" indent="-465138" algn="just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b="1" dirty="0" smtClean="0"/>
              <a:t>*** A fixed # of channels serves a large # of users by reusing channels in a coverage area ***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Handoff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dirty="0" smtClean="0"/>
              <a:t>Handoff: when a mobile unit moves from one cell to another while a call is in progress, the MSC must transfer (handoff) the call to a </a:t>
            </a:r>
            <a:r>
              <a:rPr lang="en-US" b="1" dirty="0" smtClean="0"/>
              <a:t>new </a:t>
            </a:r>
            <a:r>
              <a:rPr lang="en-US" dirty="0" smtClean="0"/>
              <a:t>channel belonging to a </a:t>
            </a:r>
            <a:r>
              <a:rPr lang="en-US" b="1" dirty="0" smtClean="0"/>
              <a:t>new </a:t>
            </a:r>
            <a:r>
              <a:rPr lang="en-US" dirty="0" smtClean="0"/>
              <a:t>base station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dirty="0" smtClean="0"/>
              <a:t>new voice </a:t>
            </a:r>
            <a:r>
              <a:rPr lang="en-US" i="1" dirty="0" smtClean="0"/>
              <a:t>and </a:t>
            </a:r>
            <a:r>
              <a:rPr lang="en-US" dirty="0" smtClean="0"/>
              <a:t>control channel frequencies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dirty="0" smtClean="0"/>
              <a:t>very important task </a:t>
            </a:r>
            <a:r>
              <a:rPr lang="en-US" sz="2700" b="1" dirty="0" smtClean="0"/>
              <a:t>→</a:t>
            </a:r>
            <a:r>
              <a:rPr lang="en-US" dirty="0" smtClean="0"/>
              <a:t> often given higher priority than new call</a:t>
            </a:r>
          </a:p>
          <a:p>
            <a:pPr marL="1300163" lvl="2" indent="-392113"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dirty="0" smtClean="0"/>
              <a:t>It is worse to drop an in-progress call than to deny a new one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0034" y="857250"/>
            <a:ext cx="7715304" cy="5500688"/>
          </a:xfrm>
        </p:spPr>
        <p:txBody>
          <a:bodyPr/>
          <a:lstStyle/>
          <a:p>
            <a:pPr marL="465138" indent="-465138"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dirty="0"/>
              <a:t>choose a (handoff threshold) &gt; (minimum useable signal level)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dirty="0"/>
              <a:t>so there is time to switch channels before level becomes too low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US" dirty="0"/>
              <a:t>as mobile moves away from base station and toward another base station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Typical handoff parameters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marL="903288" lvl="1" indent="-433388">
              <a:lnSpc>
                <a:spcPct val="90000"/>
              </a:lnSpc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Analog cellular (1st generation)</a:t>
            </a:r>
          </a:p>
          <a:p>
            <a:pPr marL="1300163" lvl="2" indent="-392113">
              <a:lnSpc>
                <a:spcPct val="90000"/>
              </a:lnSpc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threshold margin △ </a:t>
            </a:r>
            <a:r>
              <a:rPr lang="en-US" sz="2400" dirty="0" smtClean="0">
                <a:cs typeface="Times New Roman" pitchFamily="18" charset="0"/>
              </a:rPr>
              <a:t>≈</a:t>
            </a:r>
            <a:r>
              <a:rPr lang="en-US" sz="2400" dirty="0" smtClean="0"/>
              <a:t> 6 to 12 dB</a:t>
            </a:r>
          </a:p>
          <a:p>
            <a:pPr marL="1300163" lvl="2" indent="-392113">
              <a:lnSpc>
                <a:spcPct val="90000"/>
              </a:lnSpc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total time to complete handoff </a:t>
            </a:r>
            <a:r>
              <a:rPr lang="en-US" sz="2400" dirty="0" smtClean="0">
                <a:cs typeface="Times New Roman" pitchFamily="18" charset="0"/>
              </a:rPr>
              <a:t>≈</a:t>
            </a:r>
            <a:r>
              <a:rPr lang="en-US" sz="2400" dirty="0" smtClean="0"/>
              <a:t> 8 to 10 sec</a:t>
            </a:r>
          </a:p>
          <a:p>
            <a:pPr marL="903288" lvl="1" indent="-433388">
              <a:lnSpc>
                <a:spcPct val="90000"/>
              </a:lnSpc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Digital cellular (2nd generation)</a:t>
            </a:r>
          </a:p>
          <a:p>
            <a:pPr marL="1300163" lvl="2" indent="-392113">
              <a:lnSpc>
                <a:spcPct val="90000"/>
              </a:lnSpc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total time to complete handoff </a:t>
            </a:r>
            <a:r>
              <a:rPr lang="en-US" sz="2400" dirty="0" smtClean="0">
                <a:cs typeface="Times New Roman" pitchFamily="18" charset="0"/>
              </a:rPr>
              <a:t>≈</a:t>
            </a:r>
            <a:r>
              <a:rPr lang="en-US" sz="2400" dirty="0" smtClean="0"/>
              <a:t> 1 to 2 sec</a:t>
            </a:r>
          </a:p>
          <a:p>
            <a:pPr marL="1300163" lvl="2" indent="-392113">
              <a:lnSpc>
                <a:spcPct val="90000"/>
              </a:lnSpc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lower necessary threshold margin △ </a:t>
            </a:r>
            <a:r>
              <a:rPr lang="en-US" sz="2400" dirty="0" smtClean="0">
                <a:cs typeface="Times New Roman" pitchFamily="18" charset="0"/>
              </a:rPr>
              <a:t>≈</a:t>
            </a:r>
            <a:r>
              <a:rPr lang="en-US" sz="2400" dirty="0" smtClean="0"/>
              <a:t> 0 to 6 dB</a:t>
            </a:r>
          </a:p>
          <a:p>
            <a:pPr marL="1300163" lvl="2" indent="-392113">
              <a:lnSpc>
                <a:spcPct val="90000"/>
              </a:lnSpc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sz="2400" dirty="0" smtClean="0"/>
              <a:t>enabled by mobile assisted handoff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857250"/>
            <a:ext cx="8786813" cy="5268913"/>
          </a:xfrm>
        </p:spPr>
        <p:txBody>
          <a:bodyPr>
            <a:normAutofit lnSpcReduction="10000"/>
          </a:bodyPr>
          <a:lstStyle/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 smtClean="0"/>
              <a:t>benefits of small handoff time</a:t>
            </a:r>
          </a:p>
          <a:p>
            <a:pPr marL="1300163" lvl="2" indent="-392113">
              <a:spcBef>
                <a:spcPts val="65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sz="2600" dirty="0" smtClean="0"/>
              <a:t>greater flexibility in handling high/low speed users</a:t>
            </a:r>
          </a:p>
          <a:p>
            <a:pPr marL="1300163" lvl="2" indent="-392113">
              <a:spcBef>
                <a:spcPts val="65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sz="2600" dirty="0" smtClean="0"/>
              <a:t>queuing handoffs &amp; prioritizing</a:t>
            </a:r>
          </a:p>
          <a:p>
            <a:pPr marL="1300163" lvl="2" indent="-392113">
              <a:spcBef>
                <a:spcPts val="65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sz="2600" dirty="0" smtClean="0"/>
              <a:t>more time to “rescue” calls needing urgent handoff</a:t>
            </a:r>
          </a:p>
          <a:p>
            <a:pPr marL="1300163" lvl="2" indent="-392113">
              <a:spcBef>
                <a:spcPts val="65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sz="2600" dirty="0" smtClean="0"/>
              <a:t>fewer dropped calls </a:t>
            </a:r>
            <a:r>
              <a:rPr lang="en-IN" b="1" dirty="0"/>
              <a:t>→</a:t>
            </a:r>
            <a:r>
              <a:rPr lang="en-IN" sz="2600" dirty="0" smtClean="0"/>
              <a:t> GOS increased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 smtClean="0"/>
              <a:t>can make decisions based on a wide range of metrics other than signal strength</a:t>
            </a:r>
          </a:p>
          <a:p>
            <a:pPr marL="1300163" lvl="2" indent="-392113">
              <a:spcBef>
                <a:spcPts val="65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sz="2600" dirty="0" smtClean="0"/>
              <a:t>such as also measure interference levels</a:t>
            </a:r>
          </a:p>
          <a:p>
            <a:pPr marL="1300163" lvl="2" indent="-392113">
              <a:spcBef>
                <a:spcPts val="65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sz="2600" dirty="0" smtClean="0"/>
              <a:t>can have a multidimensional algorithm for making decisions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Transducer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Source: Analog or digital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Example: Speech, music, written text</a:t>
            </a:r>
          </a:p>
          <a:p>
            <a:pPr algn="just"/>
            <a:r>
              <a:rPr lang="en-US" dirty="0" smtClean="0"/>
              <a:t>Input Transducer: Converts the message produced by a source to a form suitable for the communication system.</a:t>
            </a:r>
          </a:p>
          <a:p>
            <a:pPr algn="just"/>
            <a:r>
              <a:rPr lang="en-US" b="1" dirty="0" smtClean="0"/>
              <a:t>Example: </a:t>
            </a:r>
          </a:p>
          <a:p>
            <a:pPr>
              <a:buNone/>
            </a:pPr>
            <a:r>
              <a:rPr lang="en-US" b="1" dirty="0" smtClean="0"/>
              <a:t>   Speech waves </a:t>
            </a:r>
            <a:r>
              <a:rPr lang="en-US" b="1" dirty="0" smtClean="0">
                <a:sym typeface="Wingdings" pitchFamily="2" charset="2"/>
              </a:rPr>
              <a:t> Microphone Voltage</a:t>
            </a:r>
            <a:endParaRPr lang="en-US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785813"/>
            <a:ext cx="8229600" cy="5643562"/>
          </a:xfrm>
        </p:spPr>
        <p:txBody>
          <a:bodyPr/>
          <a:lstStyle/>
          <a:p>
            <a:pPr marL="903288" lvl="1" indent="-433388"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/>
              <a:t>MSC dynamically decides which signal is best and then listens to that one</a:t>
            </a:r>
          </a:p>
          <a:p>
            <a:pPr marL="1300163" lvl="2" indent="-392113">
              <a:spcBef>
                <a:spcPts val="60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/>
              <a:t>Soft Handoff</a:t>
            </a:r>
          </a:p>
          <a:p>
            <a:pPr marL="1300163" lvl="2" indent="-392113">
              <a:spcBef>
                <a:spcPts val="60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/>
              <a:t>passes data from that base station on to the PSTN</a:t>
            </a:r>
          </a:p>
          <a:p>
            <a:pPr marL="903288" lvl="1" indent="-433388"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/>
              <a:t>This choice of best signal can keep changing.</a:t>
            </a:r>
          </a:p>
          <a:p>
            <a:pPr marL="903288" lvl="1" indent="-433388"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/>
              <a:t>Mobile user does nothing for handoffs except just transmit, MSC does all the work</a:t>
            </a:r>
          </a:p>
          <a:p>
            <a:pPr marL="903288" lvl="1" indent="-433388">
              <a:spcBef>
                <a:spcPts val="70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/>
              <a:t>Advantage unique to CDMA systems</a:t>
            </a:r>
          </a:p>
          <a:p>
            <a:pPr marL="1300163" lvl="2" indent="-392113">
              <a:spcBef>
                <a:spcPts val="60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903288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/>
              <a:t>As long as there are enough codes available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Co-Channel Interference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>
              <a:lnSpc>
                <a:spcPct val="90000"/>
              </a:lnSpc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IN" dirty="0"/>
              <a:t>Interference is </a:t>
            </a:r>
            <a:r>
              <a:rPr lang="en-IN" b="1" dirty="0"/>
              <a:t>the </a:t>
            </a:r>
            <a:r>
              <a:rPr lang="en-IN" dirty="0"/>
              <a:t>limiting factor in performance of </a:t>
            </a:r>
            <a:r>
              <a:rPr lang="en-IN" b="1" dirty="0"/>
              <a:t>all </a:t>
            </a:r>
            <a:r>
              <a:rPr lang="en-IN" dirty="0"/>
              <a:t>cellular radio systems</a:t>
            </a:r>
          </a:p>
          <a:p>
            <a:pPr marL="465138" indent="-465138">
              <a:lnSpc>
                <a:spcPct val="90000"/>
              </a:lnSpc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IN" dirty="0"/>
              <a:t>What are the sources of interference for a mobile receiver?</a:t>
            </a:r>
          </a:p>
          <a:p>
            <a:pPr marL="465138" indent="-465138">
              <a:lnSpc>
                <a:spcPct val="90000"/>
              </a:lnSpc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IN" dirty="0"/>
              <a:t>Interference is in both</a:t>
            </a:r>
          </a:p>
          <a:p>
            <a:pPr marL="903288" lvl="1" indent="-433388">
              <a:lnSpc>
                <a:spcPct val="90000"/>
              </a:lnSpc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IN" dirty="0">
                <a:solidFill>
                  <a:schemeClr val="tx1"/>
                </a:solidFill>
              </a:rPr>
              <a:t>voice channels</a:t>
            </a:r>
          </a:p>
          <a:p>
            <a:pPr marL="903288" lvl="1" indent="-433388">
              <a:lnSpc>
                <a:spcPct val="90000"/>
              </a:lnSpc>
              <a:buClr>
                <a:srgbClr val="CC0000"/>
              </a:buClr>
              <a:buSzPct val="65000"/>
              <a:buFont typeface="Wingdings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  <a:defRPr/>
            </a:pPr>
            <a:r>
              <a:rPr lang="en-IN" dirty="0">
                <a:solidFill>
                  <a:schemeClr val="tx1"/>
                </a:solidFill>
              </a:rPr>
              <a:t>control channels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20675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28688"/>
            <a:ext cx="7858148" cy="5527675"/>
          </a:xfrm>
        </p:spPr>
        <p:txBody>
          <a:bodyPr/>
          <a:lstStyle/>
          <a:p>
            <a:pPr marL="465138" indent="-465138"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b="1" dirty="0" smtClean="0"/>
              <a:t>Frequency Reuse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dirty="0" smtClean="0"/>
              <a:t>Many cells in a given coverage area use the same set of channel frequencies to increase system capacity 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dirty="0" smtClean="0"/>
              <a:t>Co-channel cells </a:t>
            </a:r>
            <a:r>
              <a:rPr lang="en-US" b="1" dirty="0" smtClean="0"/>
              <a:t>→</a:t>
            </a:r>
            <a:r>
              <a:rPr lang="en-US" dirty="0" smtClean="0"/>
              <a:t> cells that share the same set of frequencies</a:t>
            </a:r>
          </a:p>
          <a:p>
            <a:pPr marL="903288" lvl="1" indent="-433388"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465138" algn="l"/>
                <a:tab pos="569913" algn="l"/>
                <a:tab pos="1019175" algn="l"/>
                <a:tab pos="1468438" algn="l"/>
                <a:tab pos="1917700" algn="l"/>
                <a:tab pos="2366963" algn="l"/>
                <a:tab pos="2816225" algn="l"/>
                <a:tab pos="3265488" algn="l"/>
                <a:tab pos="3714750" algn="l"/>
                <a:tab pos="4164013" algn="l"/>
                <a:tab pos="4613275" algn="l"/>
                <a:tab pos="5062538" algn="l"/>
                <a:tab pos="5511800" algn="l"/>
                <a:tab pos="5961063" algn="l"/>
                <a:tab pos="6410325" algn="l"/>
                <a:tab pos="6859588" algn="l"/>
                <a:tab pos="7308850" algn="l"/>
                <a:tab pos="7758113" algn="l"/>
                <a:tab pos="8207375" algn="l"/>
                <a:tab pos="8656638" algn="l"/>
                <a:tab pos="9105900" algn="l"/>
              </a:tabLst>
            </a:pPr>
            <a:r>
              <a:rPr lang="en-US" dirty="0" smtClean="0"/>
              <a:t>VC &amp; CC traffic in co-channel cells is an interfering source to mobiles in Several different cells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Possible Solutions?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66788" lvl="1" indent="-490538">
              <a:buSzPct val="65000"/>
              <a:buNone/>
              <a:tabLst>
                <a:tab pos="5667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dirty="0" smtClean="0"/>
              <a:t>1)  Increase base station </a:t>
            </a:r>
            <a:r>
              <a:rPr lang="en-US" dirty="0" err="1" smtClean="0"/>
              <a:t>Tx</a:t>
            </a:r>
            <a:r>
              <a:rPr lang="en-US" dirty="0" smtClean="0"/>
              <a:t> power to improve radio signal reception? </a:t>
            </a:r>
            <a:r>
              <a:rPr lang="en-US" i="1" dirty="0" smtClean="0"/>
              <a:t>_</a:t>
            </a:r>
          </a:p>
          <a:p>
            <a:pPr marL="1343025" lvl="2" indent="-436563"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5667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dirty="0" smtClean="0"/>
              <a:t>this will also increase interference from co-channel cells by the same amount</a:t>
            </a:r>
          </a:p>
          <a:p>
            <a:pPr marL="1343025" lvl="2" indent="-436563"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5667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dirty="0" smtClean="0"/>
              <a:t>no net improvement</a:t>
            </a:r>
          </a:p>
          <a:p>
            <a:pPr marL="966788" lvl="1" indent="-490538">
              <a:buSzPct val="65000"/>
              <a:buNone/>
              <a:tabLst>
                <a:tab pos="5667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dirty="0" smtClean="0"/>
              <a:t>2)  Separate co-channel cells by some minimum distance to provide sufficient isolation from propagation of radio signals? </a:t>
            </a:r>
          </a:p>
          <a:p>
            <a:pPr marL="1343025" lvl="2" indent="-436563"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5667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dirty="0"/>
              <a:t>I</a:t>
            </a:r>
            <a:r>
              <a:rPr lang="en-US" dirty="0" smtClean="0"/>
              <a:t>f all cell sizes, transmit powers, and coverage patterns </a:t>
            </a:r>
            <a:r>
              <a:rPr lang="en-US" sz="1600" dirty="0" smtClean="0">
                <a:cs typeface="Times New Roman" pitchFamily="18" charset="0"/>
              </a:rPr>
              <a:t>≈</a:t>
            </a:r>
            <a:r>
              <a:rPr lang="en-US" dirty="0" smtClean="0"/>
              <a:t> same </a:t>
            </a:r>
            <a:r>
              <a:rPr lang="en-US" b="1" dirty="0"/>
              <a:t>→</a:t>
            </a:r>
            <a:r>
              <a:rPr lang="en-US" dirty="0" smtClean="0"/>
              <a:t> co-channel interference is independent of </a:t>
            </a:r>
            <a:r>
              <a:rPr lang="en-US" dirty="0" err="1" smtClean="0"/>
              <a:t>Tx</a:t>
            </a:r>
            <a:r>
              <a:rPr lang="en-US" dirty="0" smtClean="0"/>
              <a:t> power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transmitter converts the input signal to transmitted signal suited for the transmission channel. 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Basic operations in the transmitter</a:t>
            </a:r>
          </a:p>
          <a:p>
            <a:pPr algn="just">
              <a:buNone/>
            </a:pPr>
            <a:r>
              <a:rPr lang="en-IN" dirty="0" smtClean="0"/>
              <a:t> • Modulation</a:t>
            </a:r>
          </a:p>
          <a:p>
            <a:pPr algn="just">
              <a:buNone/>
            </a:pPr>
            <a:r>
              <a:rPr lang="en-IN" dirty="0" smtClean="0"/>
              <a:t> • Coding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Channel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Physical medium that does the transmission</a:t>
            </a:r>
          </a:p>
          <a:p>
            <a:pPr algn="just"/>
            <a:r>
              <a:rPr lang="en-US" dirty="0" smtClean="0"/>
              <a:t>Examples: Air, wires, coaxial cable, radio wave, laser beam, fiber optic cable</a:t>
            </a:r>
          </a:p>
          <a:p>
            <a:pPr algn="just"/>
            <a:r>
              <a:rPr lang="en-US" dirty="0" smtClean="0"/>
              <a:t>Every channel introduces some amount of distortion, noise and interference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Effects of the channel on the transmitted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9416"/>
            <a:ext cx="8001056" cy="4846320"/>
          </a:xfrm>
        </p:spPr>
        <p:txBody>
          <a:bodyPr/>
          <a:lstStyle/>
          <a:p>
            <a:pPr algn="just">
              <a:buNone/>
            </a:pPr>
            <a:r>
              <a:rPr lang="en-IN" dirty="0" smtClean="0"/>
              <a:t>• Attenuation: decreasing the signal strength; </a:t>
            </a:r>
          </a:p>
          <a:p>
            <a:pPr algn="just">
              <a:buNone/>
            </a:pPr>
            <a:r>
              <a:rPr lang="en-IN" dirty="0" smtClean="0"/>
              <a:t>• Distortion of the signal waveform: caused by channel characteristics (linearity, frequency response, etc.) </a:t>
            </a:r>
          </a:p>
          <a:p>
            <a:pPr algn="just">
              <a:buNone/>
            </a:pPr>
            <a:r>
              <a:rPr lang="en-IN" dirty="0" smtClean="0"/>
              <a:t>• Noise: contamination of random natural signals added to the transmitted signal</a:t>
            </a:r>
          </a:p>
          <a:p>
            <a:pPr algn="just">
              <a:buNone/>
            </a:pPr>
            <a:r>
              <a:rPr lang="en-IN" dirty="0" smtClean="0"/>
              <a:t> • Interference: contaminations of extraneous signal of human sources – machinery, power lines, digital switching circuits, etc.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24" cy="4846320"/>
          </a:xfrm>
        </p:spPr>
        <p:txBody>
          <a:bodyPr/>
          <a:lstStyle/>
          <a:p>
            <a:r>
              <a:rPr lang="en-US" dirty="0" smtClean="0"/>
              <a:t>Extracts message from the received signal</a:t>
            </a:r>
          </a:p>
          <a:p>
            <a:r>
              <a:rPr lang="en-US" dirty="0" smtClean="0"/>
              <a:t>Operations: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Amplification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Demodulation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Filtering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Decoding</a:t>
            </a:r>
          </a:p>
          <a:p>
            <a:r>
              <a:rPr lang="en-US" dirty="0" smtClean="0"/>
              <a:t>Goal: The receiver output is a scaled, possibly delayed version of the message signal (ideal transmission)</a:t>
            </a:r>
          </a:p>
          <a:p>
            <a:r>
              <a:rPr lang="en-US" dirty="0" smtClean="0"/>
              <a:t>Examples: TV set, radio, web 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Transducer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electrical signal into the form desired by the system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Examples: Loudspeakers, PC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14356"/>
            <a:ext cx="8001024" cy="5742007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One-way or simplex (SX) transmission - Transmission in one direction only. </a:t>
            </a:r>
          </a:p>
          <a:p>
            <a:pPr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Full-duplex (FDX) system – a system, which channel allows transmission in both directions.</a:t>
            </a:r>
          </a:p>
          <a:p>
            <a:pPr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 Full-duplex (HDX) system – a system, which channel allows transmission in both directions but not simultaneously.</a:t>
            </a:r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309</TotalTime>
  <Words>1371</Words>
  <Application>Microsoft Office PowerPoint</Application>
  <PresentationFormat>On-screen Show (4:3)</PresentationFormat>
  <Paragraphs>187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Opulent</vt:lpstr>
      <vt:lpstr>COMMUNICATION SYSTEMS</vt:lpstr>
      <vt:lpstr>Electronic Communication systems</vt:lpstr>
      <vt:lpstr>Input Transducer</vt:lpstr>
      <vt:lpstr>transmitter</vt:lpstr>
      <vt:lpstr>Channel</vt:lpstr>
      <vt:lpstr>Effects of the channel on the transmitted signal</vt:lpstr>
      <vt:lpstr>Receiver</vt:lpstr>
      <vt:lpstr>Output Transducer</vt:lpstr>
      <vt:lpstr>Slide 9</vt:lpstr>
      <vt:lpstr>Modulation </vt:lpstr>
      <vt:lpstr>Amplitude Modulation</vt:lpstr>
      <vt:lpstr>Frequency Modulation</vt:lpstr>
      <vt:lpstr>Need for Modulation</vt:lpstr>
      <vt:lpstr>Demodulation</vt:lpstr>
      <vt:lpstr>Fundamental Limitations in Communications</vt:lpstr>
      <vt:lpstr>Fundamental Physical Limitations</vt:lpstr>
      <vt:lpstr>        Noise </vt:lpstr>
      <vt:lpstr>Slide 18</vt:lpstr>
      <vt:lpstr>The Cellular Concept  </vt:lpstr>
      <vt:lpstr>Introduction</vt:lpstr>
      <vt:lpstr> Cellular concept </vt:lpstr>
      <vt:lpstr>  Cells </vt:lpstr>
      <vt:lpstr>Slide 23</vt:lpstr>
      <vt:lpstr>Cellular concept       continued…</vt:lpstr>
      <vt:lpstr>Slide 25</vt:lpstr>
      <vt:lpstr>Handoff Strategies</vt:lpstr>
      <vt:lpstr>Slide 27</vt:lpstr>
      <vt:lpstr> Typical handoff parameters </vt:lpstr>
      <vt:lpstr>Slide 29</vt:lpstr>
      <vt:lpstr>Slide 30</vt:lpstr>
      <vt:lpstr>Co-Channel Interference</vt:lpstr>
      <vt:lpstr> </vt:lpstr>
      <vt:lpstr> Possible Solutions?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SYSTEMS</dc:title>
  <dc:creator>Home</dc:creator>
  <cp:lastModifiedBy>Home</cp:lastModifiedBy>
  <cp:revision>37</cp:revision>
  <dcterms:created xsi:type="dcterms:W3CDTF">2019-10-19T07:11:57Z</dcterms:created>
  <dcterms:modified xsi:type="dcterms:W3CDTF">2019-10-23T08:57:44Z</dcterms:modified>
</cp:coreProperties>
</file>