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85" r:id="rId19"/>
    <p:sldId id="273" r:id="rId20"/>
    <p:sldId id="274" r:id="rId21"/>
    <p:sldId id="275" r:id="rId22"/>
    <p:sldId id="276" r:id="rId23"/>
    <p:sldId id="286" r:id="rId24"/>
    <p:sldId id="277" r:id="rId25"/>
    <p:sldId id="278" r:id="rId26"/>
    <p:sldId id="279" r:id="rId27"/>
    <p:sldId id="280" r:id="rId28"/>
    <p:sldId id="281" r:id="rId29"/>
    <p:sldId id="282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4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07ED-BB19-4BEC-BC72-0D378E42AFF9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4DFE3-1166-43A6-91AA-9FD2AFA281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A1B64-62F4-4F53-BAF6-BF49385FEE3C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7C66-6627-4C41-810F-584D8C9556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37C66-6627-4C41-810F-584D8C9556D2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B73E8EA-65EE-45E1-87C9-1B1FDE2F9574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66172D-52FA-430E-AE65-1C293416FE89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D6706FC-4E66-4E1C-9472-EEE313145699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22B01D-3ECB-4055-BF24-76ACDAA3C6BA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B9F0C00-0B11-4DCF-9901-161D992579E0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198313-B4BB-4DF5-9B33-86E54F16222F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2804C6-E8C4-4492-B019-72ABC5D7E348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26B10A-EEC7-4802-8344-7BD29B94F742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E98240-FA14-40C0-9461-9C63BD26FBEC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75945-BB95-4B36-81B8-9C76D69CD9BB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8730CE-ED1A-4AEE-A902-C154633C9FC9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A02A92-3178-4A42-96F8-5BA91690DC51}" type="datetime1">
              <a:rPr lang="en-US" smtClean="0"/>
              <a:pPr/>
              <a:t>10/23/2019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C86EC74-4C2B-4ECC-92F2-613C66DB2E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Algerian" pitchFamily="82" charset="0"/>
              </a:rPr>
              <a:t>TRANSISTORS</a:t>
            </a:r>
            <a:endParaRPr lang="en-IN" b="1" dirty="0">
              <a:latin typeface="Algerian" pitchFamily="8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571744"/>
            <a:ext cx="464347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Transistor operation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9416"/>
            <a:ext cx="7615262" cy="4846320"/>
          </a:xfrm>
        </p:spPr>
        <p:txBody>
          <a:bodyPr/>
          <a:lstStyle/>
          <a:p>
            <a:pPr algn="just"/>
            <a:r>
              <a:rPr lang="en-US" dirty="0" smtClean="0"/>
              <a:t>CASE 1: UNBIASED TRANSISTOR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CASE 2: EB junction is opened, CB junction is reverse biased.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CASE 3: : EB junction is forward biased with CB junction is reverse biased.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Currents in a transistor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9416"/>
            <a:ext cx="7972452" cy="4846320"/>
          </a:xfrm>
        </p:spPr>
        <p:txBody>
          <a:bodyPr/>
          <a:lstStyle/>
          <a:p>
            <a:r>
              <a:rPr lang="en-US" dirty="0" smtClean="0"/>
              <a:t>Emitter : I</a:t>
            </a:r>
            <a:r>
              <a:rPr lang="en-US" baseline="-25000" dirty="0" smtClean="0"/>
              <a:t>E</a:t>
            </a:r>
            <a:r>
              <a:rPr lang="en-US" dirty="0" smtClean="0"/>
              <a:t> = I</a:t>
            </a:r>
            <a:r>
              <a:rPr lang="en-US" baseline="-25000" dirty="0" smtClean="0"/>
              <a:t>PE</a:t>
            </a:r>
            <a:r>
              <a:rPr lang="en-US" dirty="0" smtClean="0"/>
              <a:t> + I</a:t>
            </a:r>
            <a:r>
              <a:rPr lang="en-US" baseline="-25000" dirty="0" smtClean="0"/>
              <a:t>NE</a:t>
            </a:r>
            <a:r>
              <a:rPr lang="en-US" dirty="0" smtClean="0"/>
              <a:t>   (largest (</a:t>
            </a:r>
            <a:r>
              <a:rPr lang="en-US" dirty="0" err="1" smtClean="0"/>
              <a:t>mA</a:t>
            </a:r>
            <a:r>
              <a:rPr lang="en-US" dirty="0" smtClean="0"/>
              <a:t>))</a:t>
            </a:r>
          </a:p>
          <a:p>
            <a:r>
              <a:rPr lang="en-US" dirty="0" smtClean="0"/>
              <a:t>Base: I</a:t>
            </a:r>
            <a:r>
              <a:rPr lang="en-US" baseline="-25000" dirty="0" smtClean="0"/>
              <a:t>B</a:t>
            </a:r>
            <a:r>
              <a:rPr lang="en-US" dirty="0" smtClean="0"/>
              <a:t> = I</a:t>
            </a:r>
            <a:r>
              <a:rPr lang="en-US" baseline="-25000" dirty="0" smtClean="0"/>
              <a:t>PE</a:t>
            </a:r>
            <a:r>
              <a:rPr lang="en-US" dirty="0" smtClean="0"/>
              <a:t> + (I</a:t>
            </a:r>
            <a:r>
              <a:rPr lang="en-US" baseline="-25000" dirty="0" smtClean="0"/>
              <a:t>NE</a:t>
            </a:r>
            <a:r>
              <a:rPr lang="en-US" dirty="0" smtClean="0"/>
              <a:t> – I</a:t>
            </a:r>
            <a:r>
              <a:rPr lang="en-US" baseline="-25000" dirty="0" smtClean="0"/>
              <a:t>NC</a:t>
            </a:r>
            <a:r>
              <a:rPr lang="en-US" dirty="0" smtClean="0"/>
              <a:t>)- I</a:t>
            </a:r>
            <a:r>
              <a:rPr lang="en-US" baseline="-25000" dirty="0" smtClean="0"/>
              <a:t>CBO</a:t>
            </a:r>
            <a:r>
              <a:rPr lang="en-US" dirty="0" smtClean="0"/>
              <a:t> (very less(micro A))</a:t>
            </a:r>
          </a:p>
          <a:p>
            <a:r>
              <a:rPr lang="en-US" dirty="0" smtClean="0"/>
              <a:t>Collector: I</a:t>
            </a:r>
            <a:r>
              <a:rPr lang="en-US" baseline="-25000" dirty="0" smtClean="0"/>
              <a:t>C</a:t>
            </a:r>
            <a:r>
              <a:rPr lang="en-US" dirty="0" smtClean="0"/>
              <a:t> = I</a:t>
            </a:r>
            <a:r>
              <a:rPr lang="en-US" baseline="-25000" dirty="0" smtClean="0"/>
              <a:t>NC</a:t>
            </a:r>
            <a:r>
              <a:rPr lang="en-US" dirty="0" smtClean="0"/>
              <a:t> + I</a:t>
            </a:r>
            <a:r>
              <a:rPr lang="en-US" baseline="-25000" dirty="0" smtClean="0"/>
              <a:t>CBO </a:t>
            </a:r>
            <a:r>
              <a:rPr lang="en-US" dirty="0" smtClean="0"/>
              <a:t>(large (</a:t>
            </a:r>
            <a:r>
              <a:rPr lang="en-US" dirty="0" err="1" smtClean="0"/>
              <a:t>mA</a:t>
            </a:r>
            <a:r>
              <a:rPr lang="en-US" dirty="0" smtClean="0"/>
              <a:t>))</a:t>
            </a:r>
            <a:endParaRPr lang="en-US" baseline="-25000" dirty="0" smtClean="0"/>
          </a:p>
          <a:p>
            <a:pPr>
              <a:buNone/>
            </a:pPr>
            <a:endParaRPr lang="en-US" dirty="0" smtClean="0"/>
          </a:p>
          <a:p>
            <a:r>
              <a:rPr lang="en-IN" b="1" dirty="0" smtClean="0"/>
              <a:t>Emitter current is the sum of the collector and base currents: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 I</a:t>
            </a:r>
            <a:r>
              <a:rPr lang="en-US" baseline="-25000" dirty="0" smtClean="0"/>
              <a:t>E </a:t>
            </a:r>
            <a:r>
              <a:rPr lang="en-US" dirty="0" smtClean="0"/>
              <a:t> = I</a:t>
            </a:r>
            <a:r>
              <a:rPr lang="en-US" baseline="-25000" dirty="0" smtClean="0"/>
              <a:t>B</a:t>
            </a:r>
            <a:r>
              <a:rPr lang="en-US" dirty="0" smtClean="0"/>
              <a:t> + I</a:t>
            </a:r>
            <a:r>
              <a:rPr lang="en-US" baseline="-25000" dirty="0" smtClean="0"/>
              <a:t>C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TRANSISTOR CONFIGURATIONS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Common terminal, there are 3 transistor configurations:</a:t>
            </a:r>
          </a:p>
          <a:p>
            <a:r>
              <a:rPr lang="en-US" dirty="0" smtClean="0"/>
              <a:t>Common Base</a:t>
            </a:r>
          </a:p>
          <a:p>
            <a:r>
              <a:rPr lang="en-US" dirty="0" smtClean="0"/>
              <a:t>Common Emitter</a:t>
            </a:r>
          </a:p>
          <a:p>
            <a:r>
              <a:rPr lang="en-US" dirty="0" smtClean="0"/>
              <a:t>Common Collector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Transistor Characteristics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8043890" cy="4846320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The characteristics is the graph between voltage and current variations plot</a:t>
            </a:r>
          </a:p>
          <a:p>
            <a:r>
              <a:rPr lang="en-IN" dirty="0" smtClean="0"/>
              <a:t>Transistors characteristics are categorised as,</a:t>
            </a:r>
          </a:p>
          <a:p>
            <a:r>
              <a:rPr lang="en-IN" dirty="0" smtClean="0"/>
              <a:t>1.CB mode characteristics</a:t>
            </a:r>
          </a:p>
          <a:p>
            <a:r>
              <a:rPr lang="en-IN" dirty="0" smtClean="0"/>
              <a:t>2.CC mode characteristics</a:t>
            </a:r>
          </a:p>
          <a:p>
            <a:r>
              <a:rPr lang="en-IN" dirty="0" smtClean="0"/>
              <a:t>3.CE mode characteristics</a:t>
            </a:r>
          </a:p>
          <a:p>
            <a:r>
              <a:rPr lang="en-IN" dirty="0" smtClean="0"/>
              <a:t>In each mode of transistors characteristics, the study of its input</a:t>
            </a:r>
          </a:p>
          <a:p>
            <a:pPr>
              <a:buNone/>
            </a:pPr>
            <a:r>
              <a:rPr lang="en-IN" dirty="0" smtClean="0"/>
              <a:t>    characteristics &amp; output characteristics is conducted.</a:t>
            </a:r>
          </a:p>
          <a:p>
            <a:pPr>
              <a:buNone/>
            </a:pPr>
            <a:r>
              <a:rPr lang="en-IN" dirty="0" smtClean="0"/>
              <a:t>• Input characteristics is, the graph between Input voltage</a:t>
            </a:r>
          </a:p>
          <a:p>
            <a:pPr>
              <a:buNone/>
            </a:pPr>
            <a:r>
              <a:rPr lang="en-IN" dirty="0" smtClean="0"/>
              <a:t>     variations and the respective changes in the input current for</a:t>
            </a:r>
          </a:p>
          <a:p>
            <a:pPr>
              <a:buNone/>
            </a:pPr>
            <a:r>
              <a:rPr lang="en-IN" dirty="0" smtClean="0"/>
              <a:t>     the constant control by output voltage</a:t>
            </a:r>
          </a:p>
          <a:p>
            <a:pPr>
              <a:buNone/>
            </a:pPr>
            <a:r>
              <a:rPr lang="en-IN" dirty="0" smtClean="0"/>
              <a:t>• Output characteristics is, the graph between Output voltage</a:t>
            </a:r>
          </a:p>
          <a:p>
            <a:pPr>
              <a:buNone/>
            </a:pPr>
            <a:r>
              <a:rPr lang="en-IN" dirty="0" smtClean="0"/>
              <a:t>    variations and the respective changes in the Output current for</a:t>
            </a:r>
          </a:p>
          <a:p>
            <a:pPr>
              <a:buNone/>
            </a:pPr>
            <a:r>
              <a:rPr lang="en-IN" dirty="0" smtClean="0"/>
              <a:t>    the constant control by input current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Common base configuration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21523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57224" y="5357826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The base is common to both input (emitter–base) and output</a:t>
            </a:r>
          </a:p>
          <a:p>
            <a:r>
              <a:rPr lang="en-IN" b="1" dirty="0" smtClean="0"/>
              <a:t>(collector–base) of the transistor.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CB mode - Input Characteristics</a:t>
            </a:r>
            <a:endParaRPr lang="en-IN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57620" y="3000372"/>
            <a:ext cx="4786346" cy="3125791"/>
          </a:xfrm>
        </p:spPr>
        <p:txBody>
          <a:bodyPr>
            <a:normAutofit/>
          </a:bodyPr>
          <a:lstStyle/>
          <a:p>
            <a:r>
              <a:rPr lang="en-IN" sz="2200" b="1" dirty="0" smtClean="0"/>
              <a:t>Input Resistance (</a:t>
            </a:r>
            <a:r>
              <a:rPr lang="en-IN" sz="2200" b="1" dirty="0" err="1" smtClean="0"/>
              <a:t>Rin</a:t>
            </a:r>
            <a:r>
              <a:rPr lang="en-IN" sz="2200" b="1" dirty="0" smtClean="0"/>
              <a:t>) is the ratio of input voltage to the input current of the transistor for a constant value of output voltage.</a:t>
            </a:r>
          </a:p>
          <a:p>
            <a:r>
              <a:rPr lang="en-IN" sz="2200" b="1" dirty="0" err="1" smtClean="0"/>
              <a:t>i.e</a:t>
            </a:r>
            <a:r>
              <a:rPr lang="en-IN" sz="2200" b="1" dirty="0" smtClean="0"/>
              <a:t> </a:t>
            </a:r>
            <a:r>
              <a:rPr lang="en-IN" sz="2200" b="1" dirty="0" err="1" smtClean="0"/>
              <a:t>Rin</a:t>
            </a:r>
            <a:r>
              <a:rPr lang="en-IN" sz="2200" b="1" dirty="0" smtClean="0"/>
              <a:t> = VEB/IE for a constant value of VCB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7050" y="2786856"/>
            <a:ext cx="33813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14348" y="1714488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This curve shows the relationship between of input current (IE)</a:t>
            </a:r>
          </a:p>
          <a:p>
            <a:r>
              <a:rPr lang="en-IN" b="1" dirty="0" smtClean="0"/>
              <a:t>to input voltage (VBE) for three output voltage (VCB) levels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CB mode - Output Characteristics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2214555"/>
            <a:ext cx="3357586" cy="3143272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Output Resistance (Rout) is the ratio of output voltage to the output current of the transistor for a constant value of input current.</a:t>
            </a:r>
          </a:p>
          <a:p>
            <a:pPr algn="just"/>
            <a:r>
              <a:rPr lang="en-IN" sz="2000" b="1" dirty="0" err="1" smtClean="0"/>
              <a:t>i.e</a:t>
            </a:r>
            <a:r>
              <a:rPr lang="en-IN" sz="2000" b="1" dirty="0" smtClean="0"/>
              <a:t> Rout = VCB/IC for a constant value of </a:t>
            </a:r>
            <a:r>
              <a:rPr lang="en-IN" sz="2400" b="1" dirty="0" smtClean="0"/>
              <a:t>IE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8" name="Content Placeholder 7" descr="oputputcharacteristicscbconfiguratio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7620" y="1928803"/>
            <a:ext cx="4357718" cy="347534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OPERATING REGIONS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Active – Operating range of the amplifier.</a:t>
            </a:r>
          </a:p>
          <a:p>
            <a:r>
              <a:rPr lang="en-IN" b="1" dirty="0" err="1" smtClean="0"/>
              <a:t>Cutoff</a:t>
            </a:r>
            <a:r>
              <a:rPr lang="en-IN" b="1" dirty="0" smtClean="0"/>
              <a:t> – The amplifier is basically off.</a:t>
            </a:r>
          </a:p>
          <a:p>
            <a:r>
              <a:rPr lang="en-IN" b="1" dirty="0" smtClean="0"/>
              <a:t>Saturation – The amplifier is ON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CURRENT GAIN – ALPHA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current gain ‘</a:t>
            </a:r>
            <a:r>
              <a:rPr lang="el-GR" b="1" dirty="0" smtClean="0"/>
              <a:t>α</a:t>
            </a:r>
            <a:r>
              <a:rPr lang="en-US" b="1" dirty="0" smtClean="0"/>
              <a:t>’ of a transistor in CB configuration </a:t>
            </a:r>
            <a:r>
              <a:rPr lang="en-IN" b="1" dirty="0" smtClean="0"/>
              <a:t> </a:t>
            </a:r>
            <a:r>
              <a:rPr lang="en-IN" b="1" dirty="0" smtClean="0"/>
              <a:t>is </a:t>
            </a:r>
            <a:r>
              <a:rPr lang="en-IN" b="1" dirty="0" smtClean="0"/>
              <a:t>defined as the </a:t>
            </a:r>
            <a:r>
              <a:rPr lang="en-IN" b="1" dirty="0" smtClean="0"/>
              <a:t>ratio of </a:t>
            </a:r>
            <a:r>
              <a:rPr lang="en-IN" b="1" dirty="0" smtClean="0"/>
              <a:t>output current (</a:t>
            </a:r>
            <a:r>
              <a:rPr lang="en-IN" b="1" i="1" dirty="0" err="1" smtClean="0"/>
              <a:t>Ic</a:t>
            </a:r>
            <a:r>
              <a:rPr lang="en-IN" b="1" i="1" dirty="0" smtClean="0"/>
              <a:t>) to the input current (</a:t>
            </a:r>
            <a:r>
              <a:rPr lang="en-US" dirty="0" smtClean="0"/>
              <a:t>I</a:t>
            </a:r>
            <a:r>
              <a:rPr lang="en-US" baseline="-25000" dirty="0" smtClean="0"/>
              <a:t>E</a:t>
            </a:r>
            <a:r>
              <a:rPr lang="en-IN" b="1" i="1" baseline="-25000" dirty="0" smtClean="0"/>
              <a:t> </a:t>
            </a:r>
            <a:r>
              <a:rPr lang="en-IN" b="1" i="1" dirty="0" smtClean="0"/>
              <a:t>)</a:t>
            </a:r>
            <a:endParaRPr lang="en-IN" b="1" i="1" baseline="-25000" dirty="0" smtClean="0"/>
          </a:p>
          <a:p>
            <a:pPr>
              <a:buNone/>
            </a:pPr>
            <a:endParaRPr lang="en-IN" b="1" i="1" dirty="0" smtClean="0"/>
          </a:p>
          <a:p>
            <a:r>
              <a:rPr lang="en-IN" b="1" dirty="0" smtClean="0"/>
              <a:t>Ideally, </a:t>
            </a:r>
            <a:r>
              <a:rPr lang="el-GR" b="1" dirty="0" smtClean="0"/>
              <a:t>α</a:t>
            </a:r>
            <a:r>
              <a:rPr lang="en-IN" b="1" dirty="0" smtClean="0"/>
              <a:t> </a:t>
            </a:r>
            <a:r>
              <a:rPr lang="en-IN" b="1" dirty="0" smtClean="0"/>
              <a:t>is </a:t>
            </a:r>
            <a:r>
              <a:rPr lang="en-IN" b="1" dirty="0" smtClean="0"/>
              <a:t>having value </a:t>
            </a:r>
            <a:r>
              <a:rPr lang="en-IN" b="1" dirty="0" smtClean="0"/>
              <a:t>1</a:t>
            </a:r>
          </a:p>
          <a:p>
            <a:pPr>
              <a:buNone/>
            </a:pPr>
            <a:endParaRPr lang="en-IN" b="1" dirty="0" smtClean="0"/>
          </a:p>
          <a:p>
            <a:r>
              <a:rPr lang="en-IN" b="1" dirty="0" smtClean="0"/>
              <a:t>In reality, it is between </a:t>
            </a:r>
            <a:r>
              <a:rPr lang="en-IN" b="1" dirty="0" smtClean="0"/>
              <a:t>0.95 </a:t>
            </a:r>
            <a:r>
              <a:rPr lang="en-IN" b="1" dirty="0" smtClean="0"/>
              <a:t>and 0.998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			</a:t>
            </a:r>
            <a:r>
              <a:rPr lang="el-GR" b="1" dirty="0" smtClean="0"/>
              <a:t>α</a:t>
            </a:r>
            <a:r>
              <a:rPr lang="en-US" b="1" dirty="0" smtClean="0"/>
              <a:t>= </a:t>
            </a:r>
            <a:r>
              <a:rPr lang="en-US" b="1" dirty="0" err="1" smtClean="0"/>
              <a:t>Ic</a:t>
            </a:r>
            <a:r>
              <a:rPr lang="en-US" b="1" dirty="0" smtClean="0"/>
              <a:t>/</a:t>
            </a:r>
            <a:r>
              <a:rPr lang="en-US" dirty="0" smtClean="0"/>
              <a:t> I</a:t>
            </a:r>
            <a:r>
              <a:rPr lang="en-US" baseline="-25000" dirty="0" smtClean="0"/>
              <a:t>E</a:t>
            </a:r>
            <a:r>
              <a:rPr lang="en-IN" b="1" i="1" baseline="-25000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Transistor as an amplifier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51816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857628"/>
            <a:ext cx="2752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000504"/>
            <a:ext cx="25336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Invention of the Transistor</a:t>
            </a:r>
            <a:endParaRPr lang="en-IN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NPN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PNP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928802"/>
            <a:ext cx="3520440" cy="3897838"/>
          </a:xfrm>
        </p:spPr>
        <p:txBody>
          <a:bodyPr/>
          <a:lstStyle/>
          <a:p>
            <a:r>
              <a:rPr lang="en-IN" dirty="0" smtClean="0"/>
              <a:t>Bell Labs (1947): Bardeen, Brattain, and Shockley</a:t>
            </a:r>
          </a:p>
          <a:p>
            <a:r>
              <a:rPr lang="en-IN" dirty="0" smtClean="0"/>
              <a:t>Originally made of germanium</a:t>
            </a:r>
          </a:p>
          <a:p>
            <a:r>
              <a:rPr lang="en-IN" dirty="0" smtClean="0"/>
              <a:t>Current transistors made of doped silicon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785926"/>
            <a:ext cx="3521075" cy="290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 smtClean="0"/>
              <a:t>Transistor characteristics in CE mode</a:t>
            </a:r>
            <a:endParaRPr lang="en-IN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0034" y="2357430"/>
            <a:ext cx="4143404" cy="292895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The emitter is common to both input (base emitter) and output (collector-emitter).</a:t>
            </a:r>
          </a:p>
          <a:p>
            <a:pPr>
              <a:buNone/>
            </a:pPr>
            <a:endParaRPr lang="en-IN" sz="2000" b="1" dirty="0" smtClean="0"/>
          </a:p>
          <a:p>
            <a:pPr algn="just"/>
            <a:r>
              <a:rPr lang="en-IN" sz="2000" b="1" dirty="0" smtClean="0"/>
              <a:t>The input is on the base and the output is on the collector.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285992"/>
            <a:ext cx="285752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CE mode - Input &amp; Output Characteristics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2638425" cy="386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78300" y="1857364"/>
            <a:ext cx="352107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Common-Emitter Amplifier Currents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	Ideal Currents:</a:t>
            </a:r>
          </a:p>
          <a:p>
            <a:pPr>
              <a:buNone/>
            </a:pPr>
            <a:r>
              <a:rPr lang="en-US" dirty="0" smtClean="0"/>
              <a:t>				I</a:t>
            </a:r>
            <a:r>
              <a:rPr lang="en-US" baseline="-25000" dirty="0" smtClean="0"/>
              <a:t>E </a:t>
            </a:r>
            <a:r>
              <a:rPr lang="en-US" dirty="0" smtClean="0"/>
              <a:t> = I</a:t>
            </a:r>
            <a:r>
              <a:rPr lang="en-US" baseline="-25000" dirty="0" smtClean="0"/>
              <a:t>B</a:t>
            </a:r>
            <a:r>
              <a:rPr lang="en-US" dirty="0" smtClean="0"/>
              <a:t> + I</a:t>
            </a:r>
            <a:r>
              <a:rPr lang="en-US" baseline="-25000" dirty="0" smtClean="0"/>
              <a:t>C</a:t>
            </a:r>
          </a:p>
          <a:p>
            <a:pPr>
              <a:buNone/>
            </a:pPr>
            <a:r>
              <a:rPr lang="en-US" baseline="-25000" dirty="0" smtClean="0"/>
              <a:t>				</a:t>
            </a:r>
            <a:r>
              <a:rPr lang="en-US" dirty="0" smtClean="0"/>
              <a:t>I</a:t>
            </a:r>
            <a:r>
              <a:rPr lang="en-US" baseline="-25000" dirty="0" smtClean="0"/>
              <a:t>C   </a:t>
            </a:r>
            <a:r>
              <a:rPr lang="en-US" dirty="0" smtClean="0"/>
              <a:t>= </a:t>
            </a:r>
            <a:r>
              <a:rPr lang="el-GR" dirty="0" smtClean="0"/>
              <a:t>α</a:t>
            </a:r>
            <a:r>
              <a:rPr lang="en-US" dirty="0" smtClean="0"/>
              <a:t> I</a:t>
            </a:r>
            <a:r>
              <a:rPr lang="en-US" baseline="-25000" dirty="0" smtClean="0"/>
              <a:t>E </a:t>
            </a:r>
            <a:r>
              <a:rPr lang="en-US" dirty="0" smtClean="0"/>
              <a:t>+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I</a:t>
            </a:r>
            <a:r>
              <a:rPr lang="en-US" baseline="-25000" dirty="0" smtClean="0"/>
              <a:t>CBO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endParaRPr lang="en-US" baseline="-25000" dirty="0" smtClean="0"/>
          </a:p>
          <a:p>
            <a:pPr>
              <a:buNone/>
            </a:pPr>
            <a:r>
              <a:rPr lang="en-IN" b="1" dirty="0" smtClean="0"/>
              <a:t>	Actual </a:t>
            </a:r>
            <a:r>
              <a:rPr lang="en-IN" b="1" dirty="0" smtClean="0"/>
              <a:t>Currents:</a:t>
            </a:r>
          </a:p>
          <a:p>
            <a:pPr>
              <a:buNone/>
            </a:pPr>
            <a:r>
              <a:rPr lang="en-US" b="1" dirty="0" smtClean="0"/>
              <a:t>				</a:t>
            </a:r>
            <a:r>
              <a:rPr lang="en-US" dirty="0" smtClean="0"/>
              <a:t> I</a:t>
            </a:r>
            <a:r>
              <a:rPr lang="en-US" baseline="-25000" dirty="0" smtClean="0"/>
              <a:t>E </a:t>
            </a:r>
            <a:r>
              <a:rPr lang="en-US" dirty="0" smtClean="0"/>
              <a:t> = I</a:t>
            </a:r>
            <a:r>
              <a:rPr lang="en-US" baseline="-25000" dirty="0" smtClean="0"/>
              <a:t>B</a:t>
            </a:r>
            <a:r>
              <a:rPr lang="en-US" dirty="0" smtClean="0"/>
              <a:t> + I</a:t>
            </a:r>
            <a:r>
              <a:rPr lang="en-US" baseline="-25000" dirty="0" smtClean="0"/>
              <a:t>C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smtClean="0"/>
              <a:t>		</a:t>
            </a:r>
            <a:r>
              <a:rPr lang="en-US" dirty="0" smtClean="0"/>
              <a:t> I</a:t>
            </a:r>
            <a:r>
              <a:rPr lang="en-US" baseline="-25000" dirty="0" smtClean="0"/>
              <a:t>C   </a:t>
            </a:r>
            <a:r>
              <a:rPr lang="en-US" dirty="0" smtClean="0"/>
              <a:t>= </a:t>
            </a:r>
            <a:r>
              <a:rPr lang="el-GR" dirty="0" smtClean="0"/>
              <a:t>β</a:t>
            </a:r>
            <a:r>
              <a:rPr lang="en-US" dirty="0" smtClean="0"/>
              <a:t> I</a:t>
            </a:r>
            <a:r>
              <a:rPr lang="en-US" baseline="-25000" dirty="0" smtClean="0"/>
              <a:t>B </a:t>
            </a:r>
            <a:r>
              <a:rPr lang="en-US" dirty="0" smtClean="0"/>
              <a:t>+ (</a:t>
            </a:r>
            <a:r>
              <a:rPr lang="el-GR" dirty="0" smtClean="0"/>
              <a:t>β</a:t>
            </a:r>
            <a:r>
              <a:rPr lang="en-US" dirty="0" smtClean="0"/>
              <a:t>+1)</a:t>
            </a:r>
            <a:r>
              <a:rPr lang="en-US" baseline="-25000" dirty="0" smtClean="0"/>
              <a:t> </a:t>
            </a:r>
            <a:r>
              <a:rPr lang="en-US" dirty="0" smtClean="0"/>
              <a:t> I</a:t>
            </a:r>
            <a:r>
              <a:rPr lang="en-US" baseline="-25000" dirty="0" smtClean="0"/>
              <a:t>CBO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		     = </a:t>
            </a:r>
            <a:r>
              <a:rPr lang="el-GR" dirty="0" smtClean="0"/>
              <a:t>β</a:t>
            </a:r>
            <a:r>
              <a:rPr lang="en-US" dirty="0" smtClean="0"/>
              <a:t> I</a:t>
            </a:r>
            <a:r>
              <a:rPr lang="en-US" baseline="-25000" dirty="0" smtClean="0"/>
              <a:t>B </a:t>
            </a:r>
            <a:r>
              <a:rPr lang="en-US" dirty="0" smtClean="0"/>
              <a:t>+ </a:t>
            </a:r>
            <a:r>
              <a:rPr lang="en-US" dirty="0" smtClean="0"/>
              <a:t>I</a:t>
            </a:r>
            <a:r>
              <a:rPr lang="en-US" baseline="-25000" dirty="0" smtClean="0"/>
              <a:t>CEO</a:t>
            </a:r>
            <a:endParaRPr lang="en-IN" b="1" dirty="0" smtClean="0"/>
          </a:p>
          <a:p>
            <a:pPr>
              <a:buNone/>
            </a:pPr>
            <a:r>
              <a:rPr lang="en-US" b="1" dirty="0" smtClean="0"/>
              <a:t>				</a:t>
            </a:r>
            <a:endParaRPr lang="en-IN" b="1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CURRENT GAIN – </a:t>
            </a:r>
            <a:r>
              <a:rPr lang="en-US" sz="4000" dirty="0" smtClean="0"/>
              <a:t>beta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current gain </a:t>
            </a:r>
            <a:r>
              <a:rPr lang="en-US" b="1" dirty="0" smtClean="0"/>
              <a:t>‘</a:t>
            </a:r>
            <a:r>
              <a:rPr lang="el-GR" b="1" dirty="0" smtClean="0"/>
              <a:t>β</a:t>
            </a:r>
            <a:r>
              <a:rPr lang="en-US" b="1" dirty="0" smtClean="0"/>
              <a:t>’ </a:t>
            </a:r>
            <a:r>
              <a:rPr lang="en-US" b="1" dirty="0" smtClean="0"/>
              <a:t>of a transistor in </a:t>
            </a:r>
            <a:r>
              <a:rPr lang="en-US" b="1" dirty="0" smtClean="0"/>
              <a:t>CE </a:t>
            </a:r>
            <a:r>
              <a:rPr lang="en-US" b="1" dirty="0" smtClean="0"/>
              <a:t>configuration </a:t>
            </a:r>
            <a:r>
              <a:rPr lang="en-IN" b="1" dirty="0" smtClean="0"/>
              <a:t> is defined as the ratio of </a:t>
            </a:r>
            <a:r>
              <a:rPr lang="en-IN" b="1" dirty="0" smtClean="0"/>
              <a:t>change in collector </a:t>
            </a:r>
            <a:r>
              <a:rPr lang="en-IN" b="1" dirty="0" smtClean="0"/>
              <a:t>current (</a:t>
            </a:r>
            <a:r>
              <a:rPr lang="en-IN" b="1" i="1" dirty="0" err="1" smtClean="0"/>
              <a:t>Ic</a:t>
            </a:r>
            <a:r>
              <a:rPr lang="en-IN" b="1" i="1" dirty="0" smtClean="0"/>
              <a:t>) to the </a:t>
            </a:r>
            <a:r>
              <a:rPr lang="en-IN" b="1" i="1" dirty="0" smtClean="0"/>
              <a:t>base </a:t>
            </a:r>
            <a:r>
              <a:rPr lang="en-IN" b="1" i="1" dirty="0" smtClean="0"/>
              <a:t>current </a:t>
            </a:r>
            <a:r>
              <a:rPr lang="en-IN" b="1" i="1" dirty="0" smtClean="0"/>
              <a:t>(</a:t>
            </a:r>
            <a:r>
              <a:rPr lang="en-US" dirty="0" smtClean="0"/>
              <a:t>I</a:t>
            </a:r>
            <a:r>
              <a:rPr lang="en-US" baseline="-25000" dirty="0" smtClean="0"/>
              <a:t>B</a:t>
            </a:r>
            <a:r>
              <a:rPr lang="en-US" dirty="0" smtClean="0"/>
              <a:t> )</a:t>
            </a:r>
            <a:r>
              <a:rPr lang="en-IN" b="1" i="1" baseline="-25000" dirty="0" smtClean="0"/>
              <a:t>.</a:t>
            </a:r>
            <a:endParaRPr lang="en-IN" b="1" i="1" baseline="-25000" dirty="0" smtClean="0"/>
          </a:p>
          <a:p>
            <a:pPr>
              <a:buNone/>
            </a:pPr>
            <a:endParaRPr lang="en-IN" b="1" dirty="0" smtClean="0"/>
          </a:p>
          <a:p>
            <a:r>
              <a:rPr lang="en-IN" b="1" dirty="0" smtClean="0"/>
              <a:t>In reality, it is between </a:t>
            </a:r>
            <a:r>
              <a:rPr lang="en-IN" b="1" dirty="0" smtClean="0"/>
              <a:t>50 </a:t>
            </a:r>
            <a:r>
              <a:rPr lang="en-IN" b="1" dirty="0" smtClean="0"/>
              <a:t>and </a:t>
            </a:r>
            <a:r>
              <a:rPr lang="en-IN" b="1" dirty="0" smtClean="0"/>
              <a:t>400</a:t>
            </a:r>
            <a:endParaRPr lang="en-IN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			</a:t>
            </a:r>
            <a:r>
              <a:rPr lang="el-GR" b="1" dirty="0" smtClean="0"/>
              <a:t>β</a:t>
            </a:r>
            <a:r>
              <a:rPr lang="en-US" b="1" dirty="0" smtClean="0"/>
              <a:t>= </a:t>
            </a:r>
            <a:r>
              <a:rPr lang="en-US" b="1" dirty="0" err="1" smtClean="0"/>
              <a:t>Ic</a:t>
            </a:r>
            <a:r>
              <a:rPr lang="en-US" b="1" dirty="0" smtClean="0"/>
              <a:t>/</a:t>
            </a:r>
            <a:r>
              <a:rPr lang="en-US" dirty="0" smtClean="0"/>
              <a:t> </a:t>
            </a:r>
            <a:r>
              <a:rPr lang="en-US" dirty="0" smtClean="0"/>
              <a:t>I</a:t>
            </a:r>
            <a:r>
              <a:rPr lang="en-US" b="1" baseline="-25000" dirty="0" smtClean="0"/>
              <a:t>B</a:t>
            </a:r>
            <a:r>
              <a:rPr lang="en-IN" b="1" i="1" baseline="-25000" dirty="0" smtClean="0"/>
              <a:t>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8" name="Content Placeholder 7" descr="main-qimg-6e9965e96e6aa527becb3af6fc40271c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00034" y="785794"/>
            <a:ext cx="7143750" cy="540067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mosfet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21533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Types of mosfet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800" b="1" dirty="0" smtClean="0"/>
              <a:t>MOSFET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Depletion Type           Enhancement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N channel  P channel     N </a:t>
            </a:r>
            <a:r>
              <a:rPr lang="en-US" b="1" dirty="0" smtClean="0"/>
              <a:t>channel </a:t>
            </a:r>
            <a:r>
              <a:rPr lang="en-US" b="1" dirty="0" smtClean="0"/>
              <a:t> P </a:t>
            </a:r>
            <a:r>
              <a:rPr lang="en-US" b="1" dirty="0" smtClean="0"/>
              <a:t>channel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26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928926" y="2285992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715406" y="24995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072860" y="24995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1142976" y="321468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4714876" y="3143248"/>
            <a:ext cx="900122" cy="671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71670" y="3214686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43570" y="3143248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E- type mosfet construction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728667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Basic operation of the e type mosfet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7700989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 type mosfet transfer curve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7643866" cy="446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Bipolar Junction Transistor (BJT)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BJT is a three terminal device consisting of either a p type semi-conductor or n-type semi-conductor sandwiched between opposite types.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2 TYPES OF TRANSISTORS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dirty="0" smtClean="0"/>
              <a:t>NPN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dirty="0" smtClean="0"/>
              <a:t>PNP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Mosfet symbols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592935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TYPES OF TRANSISTORS</a:t>
            </a:r>
            <a:endParaRPr lang="en-IN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71472" y="4500570"/>
            <a:ext cx="3520440" cy="428628"/>
          </a:xfrm>
        </p:spPr>
        <p:txBody>
          <a:bodyPr/>
          <a:lstStyle/>
          <a:p>
            <a:r>
              <a:rPr lang="en-US" dirty="0" smtClean="0"/>
              <a:t>NPN SYMBOL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>
          <a:xfrm>
            <a:off x="4572000" y="5715016"/>
            <a:ext cx="3520440" cy="457200"/>
          </a:xfrm>
        </p:spPr>
        <p:txBody>
          <a:bodyPr/>
          <a:lstStyle/>
          <a:p>
            <a:r>
              <a:rPr lang="en-US" dirty="0" smtClean="0"/>
              <a:t>PNP SYMBOL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1714489"/>
            <a:ext cx="352107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4572000" y="3000372"/>
            <a:ext cx="352107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TRANSISTOR REGIONS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9416"/>
            <a:ext cx="8043890" cy="48463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EMITTER </a:t>
            </a:r>
          </a:p>
          <a:p>
            <a:pPr lvl="1" algn="just"/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Region to the left end</a:t>
            </a:r>
          </a:p>
          <a:p>
            <a:pPr lvl="1" algn="just"/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heavily doped Region</a:t>
            </a:r>
          </a:p>
          <a:p>
            <a:pPr lvl="1" algn="just"/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 connected from this region is the emitter terminal</a:t>
            </a:r>
          </a:p>
          <a:p>
            <a:pPr lvl="1" algn="just"/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: To supply majority charge carriers</a:t>
            </a:r>
          </a:p>
          <a:p>
            <a:pPr lvl="1" algn="just">
              <a:buNone/>
            </a:pPr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Centre region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Doping is least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Smallest of the 3 regions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terminal taken out from this region is base terminal.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Function: Controls the movement of  majority charge carriers from the emitter to the collector.</a:t>
            </a:r>
          </a:p>
          <a:p>
            <a:pPr lvl="1">
              <a:buNone/>
            </a:pPr>
            <a:endParaRPr lang="en-US" sz="21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TRANSISTOR REGIONS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dirty="0" err="1" smtClean="0"/>
              <a:t>Contd</a:t>
            </a:r>
            <a:r>
              <a:rPr lang="en-US" dirty="0" smtClean="0"/>
              <a:t>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COLLECTOR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Region to the right end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Moderately doped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Widest of the 3 regions 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dirty="0" smtClean="0"/>
              <a:t>(maximum power is dissipated in this region)</a:t>
            </a:r>
          </a:p>
          <a:p>
            <a:pPr lvl="2">
              <a:buNone/>
            </a:pP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terminal taken out from this region is collector terminal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 : Collects the majority charge carriers supplied by the emitter.</a:t>
            </a:r>
          </a:p>
          <a:p>
            <a:pPr>
              <a:buFont typeface="Wingdings" pitchFamily="2" charset="2"/>
              <a:buChar char="§"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Transistor biasing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71612"/>
            <a:ext cx="8115328" cy="4846320"/>
          </a:xfrm>
        </p:spPr>
        <p:txBody>
          <a:bodyPr>
            <a:normAutofit/>
          </a:bodyPr>
          <a:lstStyle/>
          <a:p>
            <a:r>
              <a:rPr lang="en-IN" dirty="0" smtClean="0"/>
              <a:t>Transistor is made of two junctions.</a:t>
            </a:r>
          </a:p>
          <a:p>
            <a:pPr>
              <a:buNone/>
            </a:pPr>
            <a:r>
              <a:rPr lang="en-IN" dirty="0" smtClean="0"/>
              <a:t>		  EB-junction&amp; CB-junction</a:t>
            </a:r>
          </a:p>
          <a:p>
            <a:r>
              <a:rPr lang="en-IN" dirty="0" smtClean="0"/>
              <a:t>Hence a transistor can be biased in 4 ways as: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EB &amp; CB junctions both are forward biased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EB &amp; CB junctions both are reverse biased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EB junction is forward biased &amp;CB is reverse biased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EB junction is reverse biased &amp;CB is forward biased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IN" sz="2000" b="1" dirty="0" smtClean="0"/>
              <a:t>Best biasing technique is EB-Forward biased &amp;CB-Reverse biased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Transistor biasing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1" y="1656556"/>
            <a:ext cx="5072099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Transistors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EC74-4C2B-4ECC-92F2-613C66DB2EF9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5897563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Transistor operation</a:t>
            </a:r>
            <a:endParaRPr lang="en-IN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0" y="1357313"/>
            <a:ext cx="8186738" cy="1428750"/>
          </a:xfrm>
        </p:spPr>
        <p:txBody>
          <a:bodyPr>
            <a:normAutofit lnSpcReduction="10000"/>
          </a:bodyPr>
          <a:lstStyle/>
          <a:p>
            <a:r>
              <a:rPr lang="en-IN" sz="2000" b="1" dirty="0" smtClean="0"/>
              <a:t>With the external sources, VBE and VCB, connected as shown:</a:t>
            </a:r>
          </a:p>
          <a:p>
            <a:endParaRPr lang="en-IN" sz="2000" b="1" dirty="0" smtClean="0"/>
          </a:p>
          <a:p>
            <a:r>
              <a:rPr lang="en-IN" sz="2000" dirty="0" smtClean="0"/>
              <a:t>• </a:t>
            </a:r>
            <a:r>
              <a:rPr lang="en-IN" sz="2000" b="1" dirty="0" smtClean="0"/>
              <a:t>The emitter-base junction is forward biased</a:t>
            </a:r>
          </a:p>
          <a:p>
            <a:r>
              <a:rPr lang="en-IN" sz="2000" dirty="0" smtClean="0"/>
              <a:t>• </a:t>
            </a:r>
            <a:r>
              <a:rPr lang="en-IN" sz="2000" b="1" dirty="0" smtClean="0"/>
              <a:t>The base-collector junction is reverse biased</a:t>
            </a:r>
          </a:p>
          <a:p>
            <a:endParaRPr lang="en-IN" sz="2000" b="1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86124"/>
            <a:ext cx="5072098" cy="259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920</TotalTime>
  <Words>770</Words>
  <Application>Microsoft Office PowerPoint</Application>
  <PresentationFormat>On-screen Show (4:3)</PresentationFormat>
  <Paragraphs>204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Opulent</vt:lpstr>
      <vt:lpstr>TRANSISTORS</vt:lpstr>
      <vt:lpstr>Invention of the Transistor</vt:lpstr>
      <vt:lpstr>Bipolar Junction Transistor (BJT)</vt:lpstr>
      <vt:lpstr>TYPES OF TRANSISTORS</vt:lpstr>
      <vt:lpstr>TRANSISTOR REGIONS</vt:lpstr>
      <vt:lpstr>TRANSISTOR REGIONS      Contd…..</vt:lpstr>
      <vt:lpstr>Transistor biasing</vt:lpstr>
      <vt:lpstr>Transistor biasing      contd….</vt:lpstr>
      <vt:lpstr>Transistor operation</vt:lpstr>
      <vt:lpstr>Transistor operation</vt:lpstr>
      <vt:lpstr>Currents in a transistor</vt:lpstr>
      <vt:lpstr>TRANSISTOR CONFIGURATIONS</vt:lpstr>
      <vt:lpstr>Transistor Characteristics</vt:lpstr>
      <vt:lpstr>Common base configuration</vt:lpstr>
      <vt:lpstr>CB mode - Input Characteristics</vt:lpstr>
      <vt:lpstr>CB mode - Output Characteristics</vt:lpstr>
      <vt:lpstr>OPERATING REGIONS</vt:lpstr>
      <vt:lpstr>CURRENT GAIN – ALPHA</vt:lpstr>
      <vt:lpstr>Transistor as an amplifier</vt:lpstr>
      <vt:lpstr>Transistor characteristics in CE mode</vt:lpstr>
      <vt:lpstr>CE mode - Input &amp; Output Characteristics</vt:lpstr>
      <vt:lpstr>Common-Emitter Amplifier Currents</vt:lpstr>
      <vt:lpstr>CURRENT GAIN – beta</vt:lpstr>
      <vt:lpstr>Slide 24</vt:lpstr>
      <vt:lpstr>mosfet</vt:lpstr>
      <vt:lpstr>Types of mosfet</vt:lpstr>
      <vt:lpstr>E- type mosfet construction</vt:lpstr>
      <vt:lpstr>Basic operation of the e type mosfet</vt:lpstr>
      <vt:lpstr>e type mosfet transfer curve</vt:lpstr>
      <vt:lpstr>Mosfet symbols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TRANSISTORS</dc:title>
  <dc:creator>Home</dc:creator>
  <cp:lastModifiedBy>Home</cp:lastModifiedBy>
  <cp:revision>58</cp:revision>
  <dcterms:created xsi:type="dcterms:W3CDTF">2019-10-13T16:17:40Z</dcterms:created>
  <dcterms:modified xsi:type="dcterms:W3CDTF">2019-10-23T08:52:49Z</dcterms:modified>
</cp:coreProperties>
</file>