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11" r:id="rId4"/>
    <p:sldId id="406" r:id="rId5"/>
    <p:sldId id="412" r:id="rId6"/>
    <p:sldId id="407" r:id="rId7"/>
    <p:sldId id="408" r:id="rId8"/>
    <p:sldId id="409" r:id="rId9"/>
    <p:sldId id="410" r:id="rId10"/>
    <p:sldId id="413" r:id="rId11"/>
    <p:sldId id="414" r:id="rId12"/>
    <p:sldId id="415" r:id="rId13"/>
    <p:sldId id="3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-10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569577" y="3234225"/>
            <a:ext cx="5203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</a:t>
            </a:r>
          </a:p>
          <a:p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415503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ADVANTAGES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422229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200" b="1" dirty="0" smtClean="0">
                <a:solidFill>
                  <a:schemeClr val="accent2"/>
                </a:solidFill>
              </a:rPr>
              <a:t>ADVANTAGES OF SHELL SCRIPTING</a:t>
            </a:r>
            <a:endParaRPr lang="en-IN" sz="2200" b="1" dirty="0" smtClean="0">
              <a:solidFill>
                <a:schemeClr val="accent2"/>
              </a:solidFill>
            </a:endParaRPr>
          </a:p>
          <a:p>
            <a:pPr marL="0" indent="0" algn="just">
              <a:buNone/>
            </a:pPr>
            <a:endParaRPr lang="en-IN" sz="2400" dirty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Quicker than Programming in any languages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To automate frequently performed task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Easy to use and understand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Non geeks can also modify the scripts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Easy to work with files and String processing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Great for prototyping, No compilation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IN" sz="2200" dirty="0" smtClean="0"/>
              <a:t>  </a:t>
            </a:r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7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Features of Shell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4222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Shells are </a:t>
            </a:r>
            <a:r>
              <a:rPr lang="en-US" sz="2400" b="1" dirty="0" err="1" smtClean="0"/>
              <a:t>CaSe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SeNsItIvE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It allows Interaction with the Kernel</a:t>
            </a:r>
          </a:p>
          <a:p>
            <a:pPr marL="0" indent="0">
              <a:buNone/>
            </a:pPr>
            <a:r>
              <a:rPr lang="en-US" sz="2400" dirty="0" smtClean="0"/>
              <a:t>You can create functions and pass arguments</a:t>
            </a:r>
          </a:p>
          <a:p>
            <a:pPr marL="0" indent="0">
              <a:buNone/>
            </a:pPr>
            <a:r>
              <a:rPr lang="en-US" sz="2400" b="1" dirty="0" smtClean="0"/>
              <a:t>MAN Page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IN" sz="2200" dirty="0" smtClean="0"/>
              <a:t>  </a:t>
            </a:r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Shell in use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749826" cy="50530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b="1" dirty="0" smtClean="0"/>
              <a:t>Shell </a:t>
            </a:r>
            <a:r>
              <a:rPr lang="en-US" sz="4400" b="1" dirty="0"/>
              <a:t>Types:</a:t>
            </a:r>
            <a:endParaRPr lang="en-US" sz="4400" dirty="0"/>
          </a:p>
          <a:p>
            <a:r>
              <a:rPr lang="en-US" sz="4400" b="1" dirty="0">
                <a:solidFill>
                  <a:schemeClr val="accent2"/>
                </a:solidFill>
              </a:rPr>
              <a:t>Bourne shell</a:t>
            </a:r>
            <a:r>
              <a:rPr lang="en-US" sz="4400" dirty="0">
                <a:solidFill>
                  <a:schemeClr val="accent2"/>
                </a:solidFill>
              </a:rPr>
              <a:t> ( </a:t>
            </a:r>
            <a:r>
              <a:rPr lang="en-US" sz="4400" b="1" dirty="0" err="1">
                <a:solidFill>
                  <a:schemeClr val="accent2"/>
                </a:solidFill>
              </a:rPr>
              <a:t>sh</a:t>
            </a:r>
            <a:r>
              <a:rPr lang="en-US" sz="4400" dirty="0">
                <a:solidFill>
                  <a:schemeClr val="accent2"/>
                </a:solidFill>
              </a:rPr>
              <a:t>)</a:t>
            </a:r>
          </a:p>
          <a:p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</a:rPr>
              <a:t>Korn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 shell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 ( 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</a:rPr>
              <a:t>ksh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Bourne Again shell</a:t>
            </a:r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 ( bash)</a:t>
            </a:r>
          </a:p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POSIX shell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 ( </a:t>
            </a:r>
            <a:r>
              <a:rPr lang="en-US" sz="4400" b="1" dirty="0" err="1">
                <a:solidFill>
                  <a:schemeClr val="accent6">
                    <a:lumMod val="75000"/>
                  </a:schemeClr>
                </a:solidFill>
              </a:rPr>
              <a:t>sh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C Shell  (</a:t>
            </a:r>
            <a:r>
              <a:rPr lang="en-US" sz="4400" b="1" dirty="0" err="1" smtClean="0">
                <a:solidFill>
                  <a:schemeClr val="accent5">
                    <a:lumMod val="75000"/>
                  </a:schemeClr>
                </a:solidFill>
              </a:rPr>
              <a:t>csh</a:t>
            </a:r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4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b="1" dirty="0" err="1" smtClean="0"/>
              <a:t>csh</a:t>
            </a:r>
            <a:r>
              <a:rPr lang="en-US" sz="4400" b="1" dirty="0" smtClean="0"/>
              <a:t> and </a:t>
            </a:r>
            <a:r>
              <a:rPr lang="en-US" sz="4400" b="1" dirty="0" err="1" smtClean="0"/>
              <a:t>ksh</a:t>
            </a:r>
            <a:r>
              <a:rPr lang="en-US" sz="4400" b="1" dirty="0" smtClean="0"/>
              <a:t> </a:t>
            </a:r>
            <a:r>
              <a:rPr lang="en-US" sz="4400" dirty="0" smtClean="0"/>
              <a:t>are recommended for </a:t>
            </a:r>
            <a:r>
              <a:rPr lang="en-US" sz="4400" b="1" dirty="0" smtClean="0"/>
              <a:t>command line usage</a:t>
            </a:r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r>
              <a:rPr lang="en-US" sz="4400" b="1" dirty="0" err="1"/>
              <a:t>s</a:t>
            </a:r>
            <a:r>
              <a:rPr lang="en-US" sz="4400" b="1" dirty="0" err="1" smtClean="0"/>
              <a:t>h</a:t>
            </a:r>
            <a:r>
              <a:rPr lang="en-US" sz="4400" b="1" dirty="0" smtClean="0"/>
              <a:t> and bash </a:t>
            </a:r>
            <a:r>
              <a:rPr lang="en-US" sz="4400" dirty="0" smtClean="0"/>
              <a:t>are recommended for</a:t>
            </a:r>
            <a:r>
              <a:rPr lang="en-US" sz="4400" b="1" dirty="0" smtClean="0"/>
              <a:t> writing scripts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IN" sz="2200" dirty="0" smtClean="0"/>
              <a:t>  </a:t>
            </a:r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1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Assistant Professor , Department </a:t>
            </a:r>
            <a:r>
              <a:rPr lang="en-US" sz="2400" dirty="0"/>
              <a:t>of Computer Science</a:t>
            </a:r>
            <a:endParaRPr lang="en-IN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preethip</a:t>
            </a:r>
            <a:r>
              <a:rPr lang="en-US" sz="2400" b="1" dirty="0" smtClean="0"/>
              <a:t>@pes.edu</a:t>
            </a:r>
            <a:endParaRPr lang="en-IN"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427869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730823"/>
            <a:ext cx="50494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COURSE INTRODUCTION 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INTRODUCTION TO UNIX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2"/>
                </a:solidFill>
              </a:rPr>
              <a:t>UNIX</a:t>
            </a:r>
          </a:p>
          <a:p>
            <a:pPr marL="0" indent="0" algn="just">
              <a:buNone/>
            </a:pPr>
            <a:r>
              <a:rPr lang="en-IN" sz="2400" b="1" dirty="0" smtClean="0"/>
              <a:t>Unix is an operating system </a:t>
            </a:r>
          </a:p>
          <a:p>
            <a:pPr marL="0" indent="0" algn="just">
              <a:buNone/>
            </a:pPr>
            <a:r>
              <a:rPr lang="en-IN" sz="2400" b="1" dirty="0" smtClean="0"/>
              <a:t>A set of programs that acts as a link between the computer and user.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2"/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History:</a:t>
            </a:r>
          </a:p>
          <a:p>
            <a:pPr marL="0" indent="0" algn="just">
              <a:buNone/>
            </a:pPr>
            <a:r>
              <a:rPr lang="en-IN" sz="2400" b="1" dirty="0" smtClean="0"/>
              <a:t>Developed in 1969 by a group of AT &amp; T Employees</a:t>
            </a:r>
          </a:p>
          <a:p>
            <a:pPr marL="0" indent="0" algn="just">
              <a:buNone/>
            </a:pPr>
            <a:r>
              <a:rPr lang="en-IN" sz="2400" b="1" dirty="0" smtClean="0"/>
              <a:t>Linux, Solaris </a:t>
            </a:r>
            <a:r>
              <a:rPr lang="en-IN" sz="2400" b="1" dirty="0"/>
              <a:t>U</a:t>
            </a:r>
            <a:r>
              <a:rPr lang="en-IN" sz="2400" b="1" dirty="0" smtClean="0"/>
              <a:t>nix, AIX, HP Unix and BSD are few flavours of Unix.</a:t>
            </a:r>
          </a:p>
          <a:p>
            <a:pPr marL="0" indent="0" algn="just">
              <a:buNone/>
            </a:pPr>
            <a:r>
              <a:rPr lang="en-IN" sz="2400" b="1" dirty="0" smtClean="0"/>
              <a:t>Multiuser system and Multitasking Environment</a:t>
            </a:r>
            <a:endParaRPr lang="en-IN" sz="2400" b="1" dirty="0" smtClean="0"/>
          </a:p>
          <a:p>
            <a:pPr marL="0" indent="0" algn="just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IN" sz="2200" dirty="0" smtClean="0"/>
              <a:t>  </a:t>
            </a:r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INTRODUCTION TO SHELL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42222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b="1" dirty="0" smtClean="0">
                <a:solidFill>
                  <a:schemeClr val="accent2"/>
                </a:solidFill>
              </a:rPr>
              <a:t>SHELL</a:t>
            </a:r>
            <a:endParaRPr lang="en-IN" sz="2200" b="1" dirty="0" smtClean="0">
              <a:solidFill>
                <a:schemeClr val="accent2"/>
              </a:solidFill>
            </a:endParaRPr>
          </a:p>
          <a:p>
            <a:pPr marL="0" indent="0" algn="just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A</a:t>
            </a:r>
            <a:r>
              <a:rPr lang="en-US" sz="2400" dirty="0"/>
              <a:t> </a:t>
            </a:r>
            <a:r>
              <a:rPr lang="en-US" sz="2400" b="1" dirty="0"/>
              <a:t>Shell</a:t>
            </a:r>
            <a:r>
              <a:rPr lang="en-US" sz="2400" dirty="0"/>
              <a:t> provides you with an interface to </a:t>
            </a:r>
            <a:r>
              <a:rPr lang="en-US" sz="2400" b="1" dirty="0"/>
              <a:t>the Unix</a:t>
            </a:r>
            <a:r>
              <a:rPr lang="en-US" sz="2400" dirty="0"/>
              <a:t> </a:t>
            </a:r>
            <a:r>
              <a:rPr lang="en-US" sz="2400" b="1" dirty="0" smtClean="0"/>
              <a:t>operating system</a:t>
            </a:r>
            <a:r>
              <a:rPr lang="en-US" sz="2400" b="1" dirty="0"/>
              <a:t>.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It </a:t>
            </a:r>
            <a:r>
              <a:rPr lang="en-US" sz="2400" dirty="0"/>
              <a:t>gathers input from </a:t>
            </a:r>
            <a:r>
              <a:rPr lang="en-US" sz="2400" dirty="0" smtClean="0"/>
              <a:t>user </a:t>
            </a:r>
            <a:r>
              <a:rPr lang="en-US" sz="2400" dirty="0"/>
              <a:t>and executes programs based on that input.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b="1" dirty="0"/>
              <a:t>Shell</a:t>
            </a:r>
            <a:r>
              <a:rPr lang="en-US" sz="2400" dirty="0"/>
              <a:t> is an environment in which we can run our </a:t>
            </a:r>
            <a:r>
              <a:rPr lang="en-US" sz="2400" b="1" dirty="0"/>
              <a:t>commands</a:t>
            </a:r>
            <a:r>
              <a:rPr lang="en-US" sz="2400" dirty="0"/>
              <a:t>, </a:t>
            </a:r>
            <a:r>
              <a:rPr lang="en-US" sz="2400" b="1" dirty="0"/>
              <a:t>programs</a:t>
            </a:r>
            <a:r>
              <a:rPr lang="en-US" sz="2400" dirty="0"/>
              <a:t>, and </a:t>
            </a:r>
            <a:r>
              <a:rPr lang="en-US" sz="2400" b="1" dirty="0"/>
              <a:t>shell</a:t>
            </a:r>
            <a:r>
              <a:rPr lang="en-US" sz="2400" dirty="0"/>
              <a:t> </a:t>
            </a:r>
            <a:r>
              <a:rPr lang="en-US" sz="2400" b="1" dirty="0"/>
              <a:t>scripts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IN" sz="2200" dirty="0" smtClean="0"/>
              <a:t>  </a:t>
            </a:r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INTRODUCTION TO UNIX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323832"/>
            <a:ext cx="7869120" cy="4431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IN" sz="2200" dirty="0" smtClean="0"/>
              <a:t>  </a:t>
            </a:r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C:\Users\User\Downloads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8" y="1692322"/>
            <a:ext cx="4859237" cy="446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4776" y="6297649"/>
            <a:ext cx="8059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Image reference: tutorialspoint.com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832"/>
            <a:ext cx="9225887" cy="518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57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6" y="1445772"/>
            <a:ext cx="8398986" cy="4722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58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75" y="1460310"/>
            <a:ext cx="9106852" cy="529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9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-743388" y="953536"/>
            <a:ext cx="1042714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https://krebsonsecurity.com/wp-content/uploads/2020/07/skillscyb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1" y="1760561"/>
            <a:ext cx="7639050" cy="301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40501" y="5155650"/>
            <a:ext cx="8059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Table reference: kerbsonsecurity.com</a:t>
            </a:r>
          </a:p>
        </p:txBody>
      </p:sp>
      <p:sp>
        <p:nvSpPr>
          <p:cNvPr id="3" name="Oval 2"/>
          <p:cNvSpPr/>
          <p:nvPr/>
        </p:nvSpPr>
        <p:spPr>
          <a:xfrm>
            <a:off x="440501" y="3712191"/>
            <a:ext cx="7591660" cy="395785"/>
          </a:xfrm>
          <a:prstGeom prst="ellipse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8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5957</TotalTime>
  <Words>197</Words>
  <Application>Microsoft Office PowerPoint</Application>
  <PresentationFormat>Custom</PresentationFormat>
  <Paragraphs>248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MHR</dc:creator>
  <cp:lastModifiedBy>User</cp:lastModifiedBy>
  <cp:revision>490</cp:revision>
  <dcterms:created xsi:type="dcterms:W3CDTF">2020-06-03T14:19:11Z</dcterms:created>
  <dcterms:modified xsi:type="dcterms:W3CDTF">2020-08-23T11:58:47Z</dcterms:modified>
</cp:coreProperties>
</file>