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16" r:id="rId5"/>
    <p:sldId id="412" r:id="rId6"/>
    <p:sldId id="420" r:id="rId7"/>
    <p:sldId id="407" r:id="rId8"/>
    <p:sldId id="415" r:id="rId9"/>
    <p:sldId id="417" r:id="rId10"/>
    <p:sldId id="418" r:id="rId11"/>
    <p:sldId id="419" r:id="rId12"/>
    <p:sldId id="421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SETTING YOUR HOME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5"/>
            <a:ext cx="8775968" cy="52084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Different shells – </a:t>
            </a:r>
            <a:r>
              <a:rPr lang="en-GB" sz="2400" dirty="0" err="1"/>
              <a:t>sh</a:t>
            </a:r>
            <a:r>
              <a:rPr lang="en-GB" sz="2400" dirty="0"/>
              <a:t>, </a:t>
            </a:r>
            <a:r>
              <a:rPr lang="en-GB" sz="2400" dirty="0" err="1"/>
              <a:t>csh</a:t>
            </a:r>
            <a:r>
              <a:rPr lang="en-GB" sz="2400" dirty="0"/>
              <a:t>, bash, </a:t>
            </a:r>
            <a:r>
              <a:rPr lang="en-GB" sz="2400" dirty="0" err="1"/>
              <a:t>tcsh</a:t>
            </a:r>
            <a:r>
              <a:rPr lang="en-GB" sz="2400" dirty="0"/>
              <a:t>, </a:t>
            </a:r>
            <a:r>
              <a:rPr lang="en-GB" sz="2400" dirty="0" err="1"/>
              <a:t>ksh</a:t>
            </a:r>
            <a:endParaRPr lang="en-GB" sz="2400" dirty="0"/>
          </a:p>
          <a:p>
            <a:pPr lvl="3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‘</a:t>
            </a:r>
            <a:r>
              <a:rPr lang="en-GB" sz="2400" dirty="0" err="1"/>
              <a:t>csh</a:t>
            </a:r>
            <a:r>
              <a:rPr lang="en-GB" sz="2400" dirty="0"/>
              <a:t>’ more programmer friendly- default in Philips </a:t>
            </a:r>
            <a:r>
              <a:rPr lang="en-GB" sz="2400" dirty="0" smtClean="0"/>
              <a:t>lab</a:t>
            </a:r>
          </a:p>
          <a:p>
            <a:pPr marL="1371600" lvl="3" indent="0">
              <a:lnSpc>
                <a:spcPct val="8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marL="1371600" lvl="3" indent="0">
              <a:lnSpc>
                <a:spcPct val="8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Different desktops – gnome, </a:t>
            </a:r>
            <a:r>
              <a:rPr lang="en-GB" sz="2400" dirty="0" err="1"/>
              <a:t>kde</a:t>
            </a:r>
            <a:r>
              <a:rPr lang="en-GB" sz="2400" dirty="0"/>
              <a:t>, windows-maker </a:t>
            </a:r>
          </a:p>
          <a:p>
            <a:pPr lvl="3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Gnome or </a:t>
            </a:r>
            <a:r>
              <a:rPr lang="en-GB" sz="2400" dirty="0" err="1"/>
              <a:t>Kde</a:t>
            </a:r>
            <a:r>
              <a:rPr lang="en-GB" sz="2400" dirty="0"/>
              <a:t> more user friendly </a:t>
            </a:r>
          </a:p>
          <a:p>
            <a:pPr lvl="3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Windows-maker – fast and simple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dirty="0" smtClean="0"/>
              <a:t>  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MISCELLANEOUS COMMANDS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5"/>
            <a:ext cx="8775968" cy="52084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/>
              <a:t>Use man and man –k</a:t>
            </a:r>
          </a:p>
          <a:p>
            <a:pPr lvl="2">
              <a:defRPr/>
            </a:pPr>
            <a:r>
              <a:rPr lang="en-GB" sz="2400" dirty="0"/>
              <a:t>Help for using any command</a:t>
            </a:r>
          </a:p>
          <a:p>
            <a:pPr>
              <a:defRPr/>
            </a:pPr>
            <a:r>
              <a:rPr lang="en-GB" sz="2400" dirty="0"/>
              <a:t>Change password- ‘</a:t>
            </a:r>
            <a:r>
              <a:rPr lang="en-GB" sz="2400" dirty="0" err="1"/>
              <a:t>passwd</a:t>
            </a:r>
            <a:r>
              <a:rPr lang="en-GB" sz="2400" dirty="0"/>
              <a:t>’, ‘</a:t>
            </a:r>
            <a:r>
              <a:rPr lang="en-GB" sz="2400" dirty="0" err="1"/>
              <a:t>yppasswd</a:t>
            </a:r>
            <a:r>
              <a:rPr lang="en-GB" sz="2400" dirty="0"/>
              <a:t>’, ‘</a:t>
            </a:r>
            <a:r>
              <a:rPr lang="en-GB" sz="2400" dirty="0" err="1"/>
              <a:t>kpasswd</a:t>
            </a:r>
            <a:r>
              <a:rPr lang="en-GB" sz="2400" dirty="0"/>
              <a:t>’</a:t>
            </a:r>
          </a:p>
          <a:p>
            <a:pPr>
              <a:defRPr/>
            </a:pPr>
            <a:r>
              <a:rPr lang="en-GB" sz="2400" dirty="0"/>
              <a:t>‘talk </a:t>
            </a:r>
            <a:r>
              <a:rPr lang="en-GB" sz="2400" dirty="0" err="1"/>
              <a:t>username@machine</a:t>
            </a:r>
            <a:r>
              <a:rPr lang="en-GB" sz="2400" dirty="0"/>
              <a:t>’  Try this when one of your friend is login on another machine. This you will feel better than yahoo or msn messenger</a:t>
            </a:r>
          </a:p>
          <a:p>
            <a:pPr>
              <a:defRPr/>
            </a:pPr>
            <a:r>
              <a:rPr lang="en-GB" sz="2400" dirty="0"/>
              <a:t>Printing- </a:t>
            </a:r>
            <a:r>
              <a:rPr lang="en-GB" sz="2400" dirty="0" err="1"/>
              <a:t>lp</a:t>
            </a:r>
            <a:r>
              <a:rPr lang="en-GB" sz="2400" dirty="0"/>
              <a:t>, </a:t>
            </a:r>
            <a:r>
              <a:rPr lang="en-GB" sz="2400" dirty="0" err="1"/>
              <a:t>lpr</a:t>
            </a:r>
            <a:endParaRPr lang="en-GB" sz="2400" dirty="0"/>
          </a:p>
          <a:p>
            <a:pPr lvl="2">
              <a:defRPr/>
            </a:pPr>
            <a:r>
              <a:rPr lang="en-GB" sz="2400" dirty="0"/>
              <a:t>‘</a:t>
            </a:r>
            <a:r>
              <a:rPr lang="en-GB" sz="2400" dirty="0" err="1"/>
              <a:t>lpq</a:t>
            </a:r>
            <a:r>
              <a:rPr lang="en-GB" sz="2400" dirty="0"/>
              <a:t>’ for checking request queue on printer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MISCELLANEOUS COMMANDS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5"/>
            <a:ext cx="8775968" cy="52084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Process : </a:t>
            </a:r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instance of a running </a:t>
            </a:r>
            <a:r>
              <a:rPr lang="en-US" sz="2400" dirty="0" smtClean="0"/>
              <a:t>program</a:t>
            </a:r>
          </a:p>
          <a:p>
            <a:pPr marL="0" indent="0" algn="just">
              <a:buNone/>
            </a:pPr>
            <a:r>
              <a:rPr lang="en-US" sz="2400" dirty="0" smtClean="0"/>
              <a:t>‘</a:t>
            </a:r>
            <a:r>
              <a:rPr lang="en-US" sz="2400" dirty="0" err="1" smtClean="0"/>
              <a:t>p</a:t>
            </a:r>
            <a:r>
              <a:rPr lang="en-US" sz="2400" dirty="0" err="1" smtClean="0"/>
              <a:t>s</a:t>
            </a:r>
            <a:r>
              <a:rPr lang="en-US" sz="2400" dirty="0" smtClean="0"/>
              <a:t>’ command </a:t>
            </a:r>
          </a:p>
          <a:p>
            <a:pPr marL="0" indent="0" algn="just">
              <a:buNone/>
            </a:pPr>
            <a:r>
              <a:rPr lang="en-US" sz="2400" dirty="0"/>
              <a:t>Each process in the </a:t>
            </a:r>
            <a:r>
              <a:rPr lang="en-US" sz="2400" dirty="0" smtClean="0"/>
              <a:t>system is denoted by process id-’</a:t>
            </a:r>
            <a:r>
              <a:rPr lang="en-US" sz="2400" dirty="0" err="1" smtClean="0"/>
              <a:t>pid</a:t>
            </a:r>
            <a:r>
              <a:rPr lang="en-US" sz="2400" dirty="0" smtClean="0"/>
              <a:t>’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Two ways to run :</a:t>
            </a:r>
          </a:p>
          <a:p>
            <a:r>
              <a:rPr lang="en-US" sz="2400" dirty="0"/>
              <a:t>Foreground Processes</a:t>
            </a:r>
          </a:p>
          <a:p>
            <a:r>
              <a:rPr lang="en-US" sz="2400" dirty="0"/>
              <a:t>Background Processes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smtClean="0"/>
              <a:t>EX: $</a:t>
            </a:r>
            <a:r>
              <a:rPr lang="en-US" sz="2400" dirty="0" err="1" smtClean="0"/>
              <a:t>ls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*.pdf </a:t>
            </a:r>
            <a:r>
              <a:rPr lang="en-US" sz="2400" dirty="0"/>
              <a:t>&amp;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/>
              <a:t>Introduction to Unix/Linux as OS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Topics to Discuss: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Salient Features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Layered Architecture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Concept </a:t>
            </a:r>
            <a:r>
              <a:rPr lang="en-US" dirty="0"/>
              <a:t>of </a:t>
            </a:r>
            <a:r>
              <a:rPr lang="en-US" dirty="0" smtClean="0"/>
              <a:t>  Shell </a:t>
            </a:r>
            <a:r>
              <a:rPr lang="en-US" dirty="0"/>
              <a:t>and </a:t>
            </a:r>
            <a:r>
              <a:rPr lang="en-US" dirty="0" smtClean="0"/>
              <a:t>Kernel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File System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File </a:t>
            </a:r>
            <a:r>
              <a:rPr lang="en-US" dirty="0"/>
              <a:t>Commands </a:t>
            </a:r>
            <a:endParaRPr lang="en-US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Concept of Process.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INTRODUCTION TO UNIX/LINUX AS OS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6"/>
            <a:ext cx="8584899" cy="50856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/>
              <a:t> </a:t>
            </a:r>
            <a:r>
              <a:rPr lang="en-IN" sz="2400" dirty="0" smtClean="0"/>
              <a:t>  </a:t>
            </a:r>
            <a:r>
              <a:rPr lang="en-GB" sz="2400" dirty="0"/>
              <a:t>Multi-tasking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Linux directory structure	</a:t>
            </a:r>
          </a:p>
          <a:p>
            <a:pPr lvl="4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\   - Root directory</a:t>
            </a:r>
          </a:p>
          <a:p>
            <a:pPr lvl="4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\home  - Home directory</a:t>
            </a:r>
          </a:p>
          <a:p>
            <a:pPr lvl="4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\</a:t>
            </a:r>
            <a:r>
              <a:rPr lang="en-GB" sz="2400" dirty="0" err="1"/>
              <a:t>usr</a:t>
            </a:r>
            <a:r>
              <a:rPr lang="en-GB" sz="2400" dirty="0"/>
              <a:t>\bin  - Most </a:t>
            </a:r>
            <a:r>
              <a:rPr lang="en-GB" sz="2400" dirty="0" smtClean="0"/>
              <a:t>commonly </a:t>
            </a:r>
            <a:r>
              <a:rPr lang="en-GB" sz="2400" dirty="0"/>
              <a:t>used binaries</a:t>
            </a:r>
          </a:p>
          <a:p>
            <a:pPr lvl="4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\</a:t>
            </a:r>
            <a:r>
              <a:rPr lang="en-GB" sz="2400" dirty="0" err="1"/>
              <a:t>usr</a:t>
            </a:r>
            <a:r>
              <a:rPr lang="en-GB" sz="2400" dirty="0"/>
              <a:t>\local  - Tools those are installed specifically in the machines, </a:t>
            </a:r>
          </a:p>
          <a:p>
            <a:pPr lvl="4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better to have a look to see what is there in machine on which you are sitting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Versions of </a:t>
            </a:r>
            <a:r>
              <a:rPr lang="en-GB" sz="2400" dirty="0" err="1"/>
              <a:t>linux</a:t>
            </a:r>
            <a:endParaRPr lang="en-GB" sz="240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Fedora Core 2.0 – One of the stable </a:t>
            </a:r>
            <a:r>
              <a:rPr lang="en-GB" dirty="0" err="1"/>
              <a:t>linux</a:t>
            </a:r>
            <a:endParaRPr lang="en-GB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Fedora Core 11/10/9/8/7 – One of the latest version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Latest version doesn't means better</a:t>
            </a:r>
            <a:r>
              <a:rPr lang="en-GB" dirty="0" smtClean="0"/>
              <a:t>!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C:\Users\User\Download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" y="1692322"/>
            <a:ext cx="4859237" cy="44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4776" y="6297649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Image reference: tutorialspoint.com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DIRECTORY STRUCTURE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776" y="6297649"/>
            <a:ext cx="8059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Image reference: linuxstories.com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User\Downloads\un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2" y="1362075"/>
            <a:ext cx="753586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FILE COMMANDS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2263" y="1555846"/>
            <a:ext cx="77594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Unix directory structure revisited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'cd ~'  change directory to your home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'cd </a:t>
            </a:r>
            <a:r>
              <a:rPr lang="en-GB" sz="2400" dirty="0" smtClean="0"/>
              <a:t>~XYZ' </a:t>
            </a:r>
            <a:r>
              <a:rPr lang="en-GB" sz="2400" dirty="0"/>
              <a:t>change directory to </a:t>
            </a:r>
            <a:r>
              <a:rPr lang="en-GB" sz="2400" dirty="0" smtClean="0"/>
              <a:t>XYZ's </a:t>
            </a:r>
            <a:r>
              <a:rPr lang="en-GB" sz="2400" dirty="0"/>
              <a:t>home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'cd ..'   change directory to upper directory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'cd / '    change directory to root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Use tabs to complete the file name (write partial file name and then use tab)</a:t>
            </a:r>
          </a:p>
        </p:txBody>
      </p:sp>
    </p:spTree>
    <p:extLst>
      <p:ext uri="{BB962C8B-B14F-4D97-AF65-F5344CB8AC3E}">
        <p14:creationId xmlns:p14="http://schemas.microsoft.com/office/powerpoint/2010/main" val="579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FILE SYSTEM RELATED COMMANDS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5"/>
            <a:ext cx="8380183" cy="52084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Some other general commands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 err="1"/>
              <a:t>ls</a:t>
            </a:r>
            <a:r>
              <a:rPr lang="en-GB" sz="3100" dirty="0"/>
              <a:t>,  list the files, 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'-a' option means 'list all', will show hidden files as well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all filenames starting with . are hidden file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Other options you can try is '-l', '--</a:t>
            </a:r>
            <a:r>
              <a:rPr lang="en-GB" sz="3100" dirty="0" err="1"/>
              <a:t>color</a:t>
            </a:r>
            <a:r>
              <a:rPr lang="en-GB" sz="3100" dirty="0"/>
              <a:t>'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 err="1"/>
              <a:t>mkdir</a:t>
            </a:r>
            <a:r>
              <a:rPr lang="en-GB" sz="3100" dirty="0"/>
              <a:t>,  making new directories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 err="1"/>
              <a:t>rm</a:t>
            </a:r>
            <a:r>
              <a:rPr lang="en-GB" sz="3100" dirty="0"/>
              <a:t>,  removing a file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BEWARE!! There is no recycle bin in Unix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'</a:t>
            </a:r>
            <a:r>
              <a:rPr lang="en-GB" sz="3100" dirty="0" err="1"/>
              <a:t>rm</a:t>
            </a:r>
            <a:r>
              <a:rPr lang="en-GB" sz="3100" dirty="0"/>
              <a:t> -i'  will ask “are you sure that you want to delete”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'</a:t>
            </a:r>
            <a:r>
              <a:rPr lang="en-GB" sz="3100" dirty="0" err="1"/>
              <a:t>rm</a:t>
            </a:r>
            <a:r>
              <a:rPr lang="en-GB" sz="3100" dirty="0"/>
              <a:t> -r'  will do everything </a:t>
            </a:r>
            <a:r>
              <a:rPr lang="en-GB" sz="3100" dirty="0" err="1"/>
              <a:t>recursivily</a:t>
            </a:r>
            <a:r>
              <a:rPr lang="en-GB" sz="3100" dirty="0"/>
              <a:t>, '-f' force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 err="1"/>
              <a:t>rmdir</a:t>
            </a:r>
            <a:r>
              <a:rPr lang="en-GB" sz="3100" dirty="0"/>
              <a:t>, remove directory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100" dirty="0"/>
              <a:t>'</a:t>
            </a:r>
            <a:r>
              <a:rPr lang="en-GB" sz="3100" dirty="0" err="1"/>
              <a:t>cp</a:t>
            </a:r>
            <a:r>
              <a:rPr lang="en-GB" sz="3100" dirty="0"/>
              <a:t>', means copy  'mv', means rename or move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FILE SYSTEM RELATED COMMANDS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5"/>
            <a:ext cx="8775968" cy="5208469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Permissions – important for sharing your files and restricting access on your work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'</a:t>
            </a:r>
            <a:r>
              <a:rPr lang="en-GB" sz="2600" dirty="0" err="1"/>
              <a:t>chmod</a:t>
            </a:r>
            <a:r>
              <a:rPr lang="en-GB" sz="2600" dirty="0"/>
              <a:t> </a:t>
            </a:r>
            <a:r>
              <a:rPr lang="en-GB" sz="2600" i="1" dirty="0"/>
              <a:t>755</a:t>
            </a:r>
            <a:r>
              <a:rPr lang="en-GB" sz="2600" dirty="0"/>
              <a:t>'  =&gt; </a:t>
            </a:r>
            <a:r>
              <a:rPr lang="en-GB" sz="2600" dirty="0" err="1"/>
              <a:t>rwx</a:t>
            </a:r>
            <a:r>
              <a:rPr lang="en-GB" sz="2600" dirty="0"/>
              <a:t> </a:t>
            </a:r>
            <a:r>
              <a:rPr lang="en-GB" sz="2600" dirty="0" err="1"/>
              <a:t>rwx</a:t>
            </a:r>
            <a:r>
              <a:rPr lang="en-GB" sz="2600" dirty="0"/>
              <a:t> </a:t>
            </a:r>
            <a:r>
              <a:rPr lang="en-GB" sz="2600" dirty="0" err="1"/>
              <a:t>rwx</a:t>
            </a:r>
            <a:r>
              <a:rPr lang="en-GB" sz="2600" dirty="0"/>
              <a:t> (user group all)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'</a:t>
            </a:r>
            <a:r>
              <a:rPr lang="en-GB" sz="2600" dirty="0" err="1"/>
              <a:t>chmod</a:t>
            </a:r>
            <a:r>
              <a:rPr lang="en-GB" sz="2600" dirty="0"/>
              <a:t> </a:t>
            </a:r>
            <a:r>
              <a:rPr lang="en-GB" sz="2600" i="1" dirty="0" err="1"/>
              <a:t>a+r</a:t>
            </a:r>
            <a:r>
              <a:rPr lang="en-GB" sz="2600" dirty="0"/>
              <a:t>'   =&gt; (u/g/a) ( +/ -) (r/w/x)   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‘file’ utility tells type of file like text, word or </a:t>
            </a:r>
            <a:r>
              <a:rPr lang="en-GB" sz="2600" dirty="0" err="1"/>
              <a:t>pdf</a:t>
            </a:r>
            <a:endParaRPr lang="en-GB" sz="2600" dirty="0"/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Helpful when extension is not given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Important filters- (Best way to learn is use commands)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'</a:t>
            </a:r>
            <a:r>
              <a:rPr lang="en-GB" sz="2600" dirty="0" err="1"/>
              <a:t>grep</a:t>
            </a:r>
            <a:r>
              <a:rPr lang="en-GB" sz="2600" dirty="0"/>
              <a:t> </a:t>
            </a:r>
            <a:r>
              <a:rPr lang="en-GB" sz="2600" i="1" dirty="0"/>
              <a:t>word</a:t>
            </a:r>
            <a:r>
              <a:rPr lang="en-GB" sz="2600" dirty="0"/>
              <a:t> </a:t>
            </a:r>
            <a:r>
              <a:rPr lang="en-GB" sz="2600" i="1" dirty="0"/>
              <a:t>path/filename</a:t>
            </a:r>
            <a:r>
              <a:rPr lang="en-GB" sz="2600" dirty="0"/>
              <a:t>', </a:t>
            </a:r>
            <a:r>
              <a:rPr lang="en-GB" sz="2600" dirty="0" err="1"/>
              <a:t>grep</a:t>
            </a:r>
            <a:r>
              <a:rPr lang="en-GB" sz="2600" dirty="0"/>
              <a:t> find a word in a file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pipes ' | ' : redirect output of one command to other command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'more' or 'less' shows files </a:t>
            </a:r>
            <a:r>
              <a:rPr lang="en-GB" sz="2600" dirty="0" err="1"/>
              <a:t>pagewise</a:t>
            </a:r>
            <a:endParaRPr lang="en-GB" sz="26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‘find’ and ‘locate’ utility help to find a file by filename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‘find –r </a:t>
            </a:r>
            <a:r>
              <a:rPr lang="en-GB" sz="2600" i="1" dirty="0"/>
              <a:t>path </a:t>
            </a:r>
            <a:r>
              <a:rPr lang="en-GB" sz="2600" dirty="0"/>
              <a:t>–name </a:t>
            </a:r>
            <a:r>
              <a:rPr lang="en-GB" sz="2600" i="1" dirty="0"/>
              <a:t>filename’ </a:t>
            </a:r>
            <a:r>
              <a:rPr lang="en-GB" sz="2600" dirty="0"/>
              <a:t>will find the location of file in given path. Useful command as we can use wild card pattern 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6037</TotalTime>
  <Words>575</Words>
  <Application>Microsoft Office PowerPoint</Application>
  <PresentationFormat>Custom</PresentationFormat>
  <Paragraphs>255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497</cp:revision>
  <dcterms:created xsi:type="dcterms:W3CDTF">2020-06-03T14:19:11Z</dcterms:created>
  <dcterms:modified xsi:type="dcterms:W3CDTF">2020-08-25T17:02:38Z</dcterms:modified>
</cp:coreProperties>
</file>