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la.ed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569577" y="3234225"/>
            <a:ext cx="5203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LINKS AND INODES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</a:t>
            </a:r>
          </a:p>
          <a:p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41550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SYMBOLIC LINK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3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Why Symbolic </a:t>
            </a:r>
            <a:r>
              <a:rPr lang="en-GB" sz="2400" dirty="0" smtClean="0"/>
              <a:t>link</a:t>
            </a:r>
            <a:r>
              <a:rPr lang="en-GB" sz="2400" dirty="0" smtClean="0"/>
              <a:t>: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>
                <a:solidFill>
                  <a:srgbClr val="FF0000"/>
                </a:solidFill>
              </a:rPr>
              <a:t>With Hard Link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FF0000"/>
                </a:solidFill>
              </a:rPr>
              <a:t>You can not have two linked filenames in two file systems.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FF0000"/>
                </a:solidFill>
              </a:rPr>
              <a:t>You can not link a directory with in the same file system.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This limitation can be overcome by symbolic link.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Symbolic link provides path name of the file that pointed to.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It is also called as Soft Link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SYMBOLIC LINK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 </a:t>
            </a:r>
            <a:r>
              <a:rPr lang="en-GB" sz="2400" dirty="0" err="1" smtClean="0"/>
              <a:t>ln</a:t>
            </a:r>
            <a:r>
              <a:rPr lang="en-GB" sz="2400" dirty="0" smtClean="0"/>
              <a:t> –s  filename1 filename2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Observe the same using </a:t>
            </a:r>
            <a:r>
              <a:rPr lang="en-GB" sz="2400" dirty="0" err="1" smtClean="0"/>
              <a:t>ls</a:t>
            </a:r>
            <a:r>
              <a:rPr lang="en-GB" sz="2400" dirty="0" smtClean="0"/>
              <a:t> –</a:t>
            </a:r>
            <a:r>
              <a:rPr lang="en-GB" sz="2400" dirty="0" err="1" smtClean="0"/>
              <a:t>il</a:t>
            </a:r>
            <a:endParaRPr lang="en-GB" sz="2400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You can see the changes in the attributes indicating symbolic link.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File type l, File size 4 (size of path name)</a:t>
            </a:r>
            <a:r>
              <a:rPr lang="en-GB" sz="2400" dirty="0"/>
              <a:t> </a:t>
            </a:r>
            <a:r>
              <a:rPr lang="en-GB" sz="2400" dirty="0" smtClean="0"/>
              <a:t>and file name having -&gt; symbol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User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4" y="4229172"/>
            <a:ext cx="5038434" cy="230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62448" y="6396335"/>
            <a:ext cx="8059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1200" dirty="0" smtClean="0"/>
              <a:t>Image ref: medium.com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SYMBOLIC LINK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 Note: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Exists two files but not same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Removing a symbolic link will not affect much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Removing original file would make symbolic link to a dangling pointer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Symbolic links can be used with relative path names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Can span multiple file systems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/>
              <a:t>Inode</a:t>
            </a:r>
            <a:r>
              <a:rPr lang="en-GB" sz="2400" dirty="0" smtClean="0"/>
              <a:t> number is : 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Can be connected to directories ?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Assistant Professor , Department </a:t>
            </a:r>
            <a:r>
              <a:rPr lang="en-US" sz="2400" dirty="0"/>
              <a:t>of Computer Science</a:t>
            </a:r>
            <a:endParaRPr lang="en-IN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preethip@pes.edu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2786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730823"/>
            <a:ext cx="504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LINKS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AND INODES</a:t>
            </a: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LINKS AND INODES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Topics to Discuss: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1. Hard links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 </a:t>
            </a:r>
            <a:r>
              <a:rPr lang="en-GB" dirty="0" smtClean="0"/>
              <a:t>2. Soft links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 </a:t>
            </a:r>
            <a:r>
              <a:rPr lang="en-GB" dirty="0" smtClean="0"/>
              <a:t>3. </a:t>
            </a:r>
            <a:r>
              <a:rPr lang="en-GB" dirty="0" err="1" smtClean="0"/>
              <a:t>Inode</a:t>
            </a:r>
            <a:endParaRPr lang="en-GB" dirty="0"/>
          </a:p>
          <a:p>
            <a:pPr marL="0" indent="0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INODES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323832"/>
            <a:ext cx="7869120" cy="52953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0" indent="0">
              <a:buNone/>
            </a:pPr>
            <a:r>
              <a:rPr lang="en-IN" sz="3100" dirty="0" smtClean="0"/>
              <a:t>Every file is associated with a table called INODE. </a:t>
            </a:r>
          </a:p>
          <a:p>
            <a:pPr marL="0" indent="0">
              <a:buNone/>
            </a:pPr>
            <a:r>
              <a:rPr lang="en-IN" sz="3100" dirty="0" smtClean="0"/>
              <a:t>Accessed using </a:t>
            </a:r>
            <a:r>
              <a:rPr lang="en-IN" sz="3100" dirty="0" err="1" smtClean="0"/>
              <a:t>Inode</a:t>
            </a:r>
            <a:r>
              <a:rPr lang="en-IN" sz="3100" dirty="0" smtClean="0"/>
              <a:t> number.</a:t>
            </a:r>
          </a:p>
          <a:p>
            <a:pPr marL="0" indent="0">
              <a:buNone/>
            </a:pPr>
            <a:r>
              <a:rPr lang="en-IN" sz="3100" dirty="0" smtClean="0"/>
              <a:t>Contains – File type,</a:t>
            </a:r>
          </a:p>
          <a:p>
            <a:pPr marL="0" indent="0">
              <a:buNone/>
            </a:pPr>
            <a:r>
              <a:rPr lang="en-IN" sz="3100" dirty="0"/>
              <a:t>	</a:t>
            </a:r>
            <a:r>
              <a:rPr lang="en-IN" sz="3100" dirty="0" smtClean="0"/>
              <a:t>File Permission</a:t>
            </a:r>
          </a:p>
          <a:p>
            <a:pPr marL="0" indent="0">
              <a:buNone/>
            </a:pPr>
            <a:r>
              <a:rPr lang="en-IN" sz="3100" dirty="0" smtClean="0"/>
              <a:t>	Number of Links</a:t>
            </a:r>
          </a:p>
          <a:p>
            <a:pPr marL="0" indent="0">
              <a:buNone/>
            </a:pPr>
            <a:r>
              <a:rPr lang="en-IN" sz="3100" dirty="0"/>
              <a:t>	</a:t>
            </a:r>
            <a:r>
              <a:rPr lang="en-IN" sz="3100" dirty="0" smtClean="0"/>
              <a:t>The UID </a:t>
            </a:r>
            <a:r>
              <a:rPr lang="en-IN" sz="3100" dirty="0" smtClean="0"/>
              <a:t>of </a:t>
            </a:r>
            <a:r>
              <a:rPr lang="en-IN" sz="3100" dirty="0" smtClean="0"/>
              <a:t>the owner</a:t>
            </a:r>
          </a:p>
          <a:p>
            <a:pPr marL="0" indent="0">
              <a:buNone/>
            </a:pPr>
            <a:r>
              <a:rPr lang="en-IN" sz="3100" dirty="0"/>
              <a:t>	</a:t>
            </a:r>
            <a:r>
              <a:rPr lang="en-IN" sz="3100" dirty="0" smtClean="0"/>
              <a:t>GID of the Group Owner</a:t>
            </a:r>
          </a:p>
          <a:p>
            <a:pPr marL="0" indent="0">
              <a:buNone/>
            </a:pPr>
            <a:r>
              <a:rPr lang="en-IN" sz="3100" dirty="0"/>
              <a:t>	</a:t>
            </a:r>
            <a:r>
              <a:rPr lang="en-IN" sz="3100" dirty="0" smtClean="0"/>
              <a:t>File Size</a:t>
            </a:r>
          </a:p>
          <a:p>
            <a:pPr marL="0" indent="0">
              <a:buNone/>
            </a:pPr>
            <a:r>
              <a:rPr lang="en-IN" sz="3100" dirty="0"/>
              <a:t>	</a:t>
            </a:r>
            <a:r>
              <a:rPr lang="en-IN" sz="3100" dirty="0" smtClean="0"/>
              <a:t>Date and Time - Last modification</a:t>
            </a:r>
          </a:p>
          <a:p>
            <a:pPr marL="0" indent="0">
              <a:buNone/>
            </a:pPr>
            <a:r>
              <a:rPr lang="en-IN" sz="3100" dirty="0"/>
              <a:t>	Date and </a:t>
            </a:r>
            <a:r>
              <a:rPr lang="en-IN" sz="3100" dirty="0" smtClean="0"/>
              <a:t>Time - </a:t>
            </a:r>
            <a:r>
              <a:rPr lang="en-IN" sz="3100" dirty="0"/>
              <a:t>Last </a:t>
            </a:r>
            <a:r>
              <a:rPr lang="en-IN" sz="3100" dirty="0" smtClean="0"/>
              <a:t>access</a:t>
            </a:r>
            <a:endParaRPr lang="en-IN" sz="3100" dirty="0"/>
          </a:p>
          <a:p>
            <a:pPr marL="0" indent="0">
              <a:buNone/>
            </a:pPr>
            <a:r>
              <a:rPr lang="en-IN" sz="3100" dirty="0"/>
              <a:t>	Date and </a:t>
            </a:r>
            <a:r>
              <a:rPr lang="en-IN" sz="3100" dirty="0" smtClean="0"/>
              <a:t>Time - Last change of the </a:t>
            </a:r>
            <a:r>
              <a:rPr lang="en-IN" sz="3100" dirty="0" err="1" smtClean="0"/>
              <a:t>inode</a:t>
            </a:r>
            <a:endParaRPr lang="en-IN" sz="3100" dirty="0" smtClean="0"/>
          </a:p>
          <a:p>
            <a:pPr marL="0" indent="0">
              <a:buNone/>
            </a:pPr>
            <a:r>
              <a:rPr lang="en-IN" sz="3100" dirty="0"/>
              <a:t>	</a:t>
            </a:r>
            <a:r>
              <a:rPr lang="en-IN" sz="3100" dirty="0" smtClean="0"/>
              <a:t>An array of pointers that keep track of disk blocks used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/>
              <a:t>	</a:t>
            </a:r>
          </a:p>
          <a:p>
            <a:pPr marL="0" indent="0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37480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INODES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0" indent="0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2375" y="6229411"/>
            <a:ext cx="8059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1200" dirty="0" smtClean="0"/>
              <a:t>Image ref: </a:t>
            </a:r>
            <a:r>
              <a:rPr lang="en-US" sz="1200" dirty="0">
                <a:hlinkClick r:id="rId3"/>
              </a:rPr>
              <a:t>http://web.cs.ucla.edu/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75" y="1428811"/>
            <a:ext cx="64198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4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INODES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/>
              <a:t>NOTES:</a:t>
            </a:r>
          </a:p>
          <a:p>
            <a:pPr marL="457200" indent="-457200" algn="just">
              <a:buAutoNum type="arabicPeriod"/>
            </a:pPr>
            <a:r>
              <a:rPr lang="en-IN" sz="2400" dirty="0" err="1" smtClean="0"/>
              <a:t>Inode</a:t>
            </a:r>
            <a:r>
              <a:rPr lang="en-IN" sz="2400" dirty="0" smtClean="0"/>
              <a:t> table wont have file name or </a:t>
            </a:r>
            <a:r>
              <a:rPr lang="en-IN" sz="2400" dirty="0" err="1" smtClean="0"/>
              <a:t>inode</a:t>
            </a:r>
            <a:r>
              <a:rPr lang="en-IN" sz="2400" dirty="0" smtClean="0"/>
              <a:t> number</a:t>
            </a:r>
          </a:p>
          <a:p>
            <a:pPr marL="457200" indent="-457200" algn="just">
              <a:buAutoNum type="arabicPeriod"/>
            </a:pPr>
            <a:r>
              <a:rPr lang="en-IN" sz="2400" dirty="0" smtClean="0"/>
              <a:t>Directory file maintains the file name and </a:t>
            </a:r>
            <a:r>
              <a:rPr lang="en-IN" sz="2400" dirty="0" err="1" smtClean="0"/>
              <a:t>inode</a:t>
            </a:r>
            <a:r>
              <a:rPr lang="en-IN" sz="2400" dirty="0" smtClean="0"/>
              <a:t> number</a:t>
            </a:r>
          </a:p>
          <a:p>
            <a:pPr marL="457200" indent="-457200" algn="just">
              <a:buAutoNum type="arabicPeriod"/>
            </a:pPr>
            <a:r>
              <a:rPr lang="en-IN" sz="2400" dirty="0" smtClean="0"/>
              <a:t>Command with filename : Behaviour of Kernel</a:t>
            </a:r>
          </a:p>
          <a:p>
            <a:pPr marL="457200" indent="-457200" algn="just">
              <a:buAutoNum type="arabicPeriod"/>
            </a:pPr>
            <a:r>
              <a:rPr lang="en-IN" sz="2400" dirty="0" err="1" smtClean="0"/>
              <a:t>Inode</a:t>
            </a:r>
            <a:r>
              <a:rPr lang="en-IN" sz="2400" dirty="0" smtClean="0"/>
              <a:t> number is unique in the Single file system.</a:t>
            </a:r>
          </a:p>
          <a:p>
            <a:pPr marL="457200" indent="-457200" algn="just">
              <a:buAutoNum type="arabicPeriod"/>
            </a:pPr>
            <a:r>
              <a:rPr lang="en-IN" sz="2400" dirty="0" smtClean="0"/>
              <a:t>Use of </a:t>
            </a:r>
            <a:r>
              <a:rPr lang="en-IN" sz="2400" dirty="0" err="1" smtClean="0"/>
              <a:t>ls</a:t>
            </a:r>
            <a:r>
              <a:rPr lang="en-IN" sz="2400" dirty="0" smtClean="0"/>
              <a:t> – i 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endParaRPr lang="en-IN" sz="2400" dirty="0" smtClean="0"/>
          </a:p>
          <a:p>
            <a:pPr marL="0" indent="0" algn="just">
              <a:buNone/>
            </a:pPr>
            <a:r>
              <a:rPr lang="en-IN" sz="2400" dirty="0" smtClean="0"/>
              <a:t>Case study: Describe the Working of command vi note1 where note1 exists.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marL="457200" indent="-457200" algn="just">
              <a:buAutoNum type="arabicPeriod"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LINKS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File having multiple names stored in common </a:t>
            </a:r>
            <a:r>
              <a:rPr lang="en-GB" sz="2400" dirty="0" err="1" smtClean="0"/>
              <a:t>inode</a:t>
            </a:r>
            <a:r>
              <a:rPr lang="en-GB" sz="2400" dirty="0" smtClean="0"/>
              <a:t> number and with one link.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Types are : Hard Link and Soft Link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All attributes seem to be identical but the file names.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LINKS : creating hard links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A file is linked with </a:t>
            </a:r>
            <a:r>
              <a:rPr lang="en-GB" sz="2400" dirty="0" err="1" smtClean="0"/>
              <a:t>ln</a:t>
            </a:r>
            <a:r>
              <a:rPr lang="en-GB" sz="2400" dirty="0" smtClean="0"/>
              <a:t> command. The command can create both hard and soft links.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Ln filename1 fileame2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Ln no* </a:t>
            </a:r>
            <a:r>
              <a:rPr lang="en-GB" sz="2400" dirty="0" err="1" smtClean="0"/>
              <a:t>Dir</a:t>
            </a:r>
            <a:endParaRPr lang="en-GB" sz="2400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User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31" y="3927894"/>
            <a:ext cx="3777230" cy="293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LINKS : Where to use hard links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You have written a number of programs which refer to foo.txt.</a:t>
            </a:r>
            <a:r>
              <a:rPr lang="en-GB" sz="2400" dirty="0"/>
              <a:t> </a:t>
            </a:r>
            <a:r>
              <a:rPr lang="en-GB" sz="2400" dirty="0" smtClean="0"/>
              <a:t>Later you move your directory to some other destination. When you run your programs the foo.txt does not exists in original location ? 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 </a:t>
            </a:r>
            <a:r>
              <a:rPr lang="en-GB" sz="2400" dirty="0" smtClean="0"/>
              <a:t> just link foo.txt to the old directory.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 </a:t>
            </a:r>
            <a:r>
              <a:rPr lang="en-GB" sz="2400" dirty="0" smtClean="0"/>
              <a:t>2 . Links acts as a back up 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 </a:t>
            </a:r>
            <a:endParaRPr lang="en-GB" sz="2400" dirty="0" smtClean="0"/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6515</TotalTime>
  <Words>467</Words>
  <Application>Microsoft Office PowerPoint</Application>
  <PresentationFormat>Custom</PresentationFormat>
  <Paragraphs>227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MHR</dc:creator>
  <cp:lastModifiedBy>User</cp:lastModifiedBy>
  <cp:revision>534</cp:revision>
  <dcterms:created xsi:type="dcterms:W3CDTF">2020-06-03T14:19:11Z</dcterms:created>
  <dcterms:modified xsi:type="dcterms:W3CDTF">2020-09-03T03:43:57Z</dcterms:modified>
</cp:coreProperties>
</file>