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tiff" ContentType="image/tif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4.xml" ContentType="application/vnd.openxmlformats-officedocument.presentationml.tags+xml"/>
  <Override PartName="/ppt/notesSlides/notesSlide1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ags/tag5.xml" ContentType="application/vnd.openxmlformats-officedocument.presentationml.tags+xml"/>
  <Override PartName="/ppt/notesSlides/notesSlide18.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ags/tag6.xml" ContentType="application/vnd.openxmlformats-officedocument.presentationml.tags+xml"/>
  <Override PartName="/ppt/notesSlides/notesSlide19.xml" ContentType="application/vnd.openxmlformats-officedocument.presentationml.notesSlide+xml"/>
  <Override PartName="/ppt/tags/tag7.xml" ContentType="application/vnd.openxmlformats-officedocument.presentationml.tags+xml"/>
  <Override PartName="/ppt/notesSlides/notesSlide20.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21.xml" ContentType="application/vnd.openxmlformats-officedocument.presentationml.notesSlide+xml"/>
  <Override PartName="/ppt/tags/tag8.xml" ContentType="application/vnd.openxmlformats-officedocument.presentationml.tags+xml"/>
  <Override PartName="/ppt/notesSlides/notesSlide22.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tags/tag9.xml" ContentType="application/vnd.openxmlformats-officedocument.presentationml.tags+xml"/>
  <Override PartName="/ppt/notesSlides/notesSlide23.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tags/tag10.xml" ContentType="application/vnd.openxmlformats-officedocument.presentationml.tags+xml"/>
  <Override PartName="/ppt/notesSlides/notesSlide24.xml" ContentType="application/vnd.openxmlformats-officedocument.presentationml.notesSl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0" r:id="rId1"/>
  </p:sldMasterIdLst>
  <p:notesMasterIdLst>
    <p:notesMasterId r:id="rId27"/>
  </p:notesMasterIdLst>
  <p:sldIdLst>
    <p:sldId id="256" r:id="rId2"/>
    <p:sldId id="474" r:id="rId3"/>
    <p:sldId id="463" r:id="rId4"/>
    <p:sldId id="567" r:id="rId5"/>
    <p:sldId id="541" r:id="rId6"/>
    <p:sldId id="543" r:id="rId7"/>
    <p:sldId id="557" r:id="rId8"/>
    <p:sldId id="532" r:id="rId9"/>
    <p:sldId id="558" r:id="rId10"/>
    <p:sldId id="559" r:id="rId11"/>
    <p:sldId id="546" r:id="rId12"/>
    <p:sldId id="547" r:id="rId13"/>
    <p:sldId id="548" r:id="rId14"/>
    <p:sldId id="549" r:id="rId15"/>
    <p:sldId id="533" r:id="rId16"/>
    <p:sldId id="561" r:id="rId17"/>
    <p:sldId id="564" r:id="rId18"/>
    <p:sldId id="566" r:id="rId19"/>
    <p:sldId id="562" r:id="rId20"/>
    <p:sldId id="535" r:id="rId21"/>
    <p:sldId id="271" r:id="rId22"/>
    <p:sldId id="395" r:id="rId23"/>
    <p:sldId id="538" r:id="rId24"/>
    <p:sldId id="551" r:id="rId25"/>
    <p:sldId id="536"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988F8AB-5985-FD4C-8770-484B66B86F7A}">
          <p14:sldIdLst>
            <p14:sldId id="256"/>
            <p14:sldId id="474"/>
            <p14:sldId id="463"/>
            <p14:sldId id="567"/>
            <p14:sldId id="541"/>
            <p14:sldId id="543"/>
            <p14:sldId id="557"/>
            <p14:sldId id="532"/>
            <p14:sldId id="558"/>
            <p14:sldId id="559"/>
            <p14:sldId id="546"/>
            <p14:sldId id="547"/>
            <p14:sldId id="548"/>
            <p14:sldId id="549"/>
            <p14:sldId id="533"/>
            <p14:sldId id="561"/>
            <p14:sldId id="564"/>
            <p14:sldId id="566"/>
            <p14:sldId id="562"/>
            <p14:sldId id="535"/>
            <p14:sldId id="271"/>
            <p14:sldId id="395"/>
            <p14:sldId id="538"/>
            <p14:sldId id="551"/>
            <p14:sldId id="53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browse/>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ED7237"/>
    <a:srgbClr val="0432FF"/>
    <a:srgbClr val="A271A9"/>
    <a:srgbClr val="D93B11"/>
    <a:srgbClr val="E44525"/>
    <a:srgbClr val="008C01"/>
    <a:srgbClr val="069CD9"/>
    <a:srgbClr val="E1EBF2"/>
    <a:srgbClr val="37C196"/>
    <a:srgbClr val="00919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9310"/>
    <p:restoredTop sz="57674"/>
  </p:normalViewPr>
  <p:slideViewPr>
    <p:cSldViewPr snapToGrid="0" snapToObjects="1">
      <p:cViewPr varScale="1">
        <p:scale>
          <a:sx n="58" d="100"/>
          <a:sy n="58" d="100"/>
        </p:scale>
        <p:origin x="432" y="192"/>
      </p:cViewPr>
      <p:guideLst/>
    </p:cSldViewPr>
  </p:slideViewPr>
  <p:outlineViewPr>
    <p:cViewPr>
      <p:scale>
        <a:sx n="33" d="100"/>
        <a:sy n="33" d="100"/>
      </p:scale>
      <p:origin x="0" y="0"/>
    </p:cViewPr>
  </p:outlineViewPr>
  <p:notesTextViewPr>
    <p:cViewPr>
      <p:scale>
        <a:sx n="90" d="100"/>
        <a:sy n="90" d="100"/>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Star</c:v>
                </c:pt>
              </c:strCache>
            </c:strRef>
          </c:tx>
          <c:spPr>
            <a:ln w="38100" cap="rnd">
              <a:solidFill>
                <a:schemeClr val="accent4">
                  <a:lumMod val="50000"/>
                </a:schemeClr>
              </a:solidFill>
              <a:round/>
            </a:ln>
            <a:effectLst/>
          </c:spPr>
          <c:marker>
            <c:symbol val="none"/>
          </c:marker>
          <c:cat>
            <c:numRef>
              <c:f>Sheet1!$A$2:$A$61</c:f>
              <c:numCache>
                <c:formatCode>0.00</c:formatCode>
                <c:ptCount val="60"/>
                <c:pt idx="0">
                  <c:v>50</c:v>
                </c:pt>
                <c:pt idx="1">
                  <c:v>100</c:v>
                </c:pt>
                <c:pt idx="2">
                  <c:v>150</c:v>
                </c:pt>
                <c:pt idx="3">
                  <c:v>200</c:v>
                </c:pt>
                <c:pt idx="4">
                  <c:v>250</c:v>
                </c:pt>
                <c:pt idx="5">
                  <c:v>300</c:v>
                </c:pt>
                <c:pt idx="6">
                  <c:v>350</c:v>
                </c:pt>
                <c:pt idx="7">
                  <c:v>400</c:v>
                </c:pt>
                <c:pt idx="8">
                  <c:v>450</c:v>
                </c:pt>
                <c:pt idx="9">
                  <c:v>500</c:v>
                </c:pt>
                <c:pt idx="10">
                  <c:v>550</c:v>
                </c:pt>
                <c:pt idx="11">
                  <c:v>600</c:v>
                </c:pt>
                <c:pt idx="12">
                  <c:v>650</c:v>
                </c:pt>
                <c:pt idx="13">
                  <c:v>700</c:v>
                </c:pt>
                <c:pt idx="14">
                  <c:v>750</c:v>
                </c:pt>
                <c:pt idx="15">
                  <c:v>800</c:v>
                </c:pt>
                <c:pt idx="16">
                  <c:v>850</c:v>
                </c:pt>
                <c:pt idx="17">
                  <c:v>900</c:v>
                </c:pt>
                <c:pt idx="18">
                  <c:v>950</c:v>
                </c:pt>
                <c:pt idx="19">
                  <c:v>1000</c:v>
                </c:pt>
                <c:pt idx="20">
                  <c:v>1050</c:v>
                </c:pt>
                <c:pt idx="21">
                  <c:v>1100</c:v>
                </c:pt>
                <c:pt idx="22">
                  <c:v>1150</c:v>
                </c:pt>
                <c:pt idx="23">
                  <c:v>1200</c:v>
                </c:pt>
                <c:pt idx="24">
                  <c:v>1250</c:v>
                </c:pt>
                <c:pt idx="25">
                  <c:v>1300</c:v>
                </c:pt>
                <c:pt idx="26">
                  <c:v>1350</c:v>
                </c:pt>
                <c:pt idx="27">
                  <c:v>1400</c:v>
                </c:pt>
                <c:pt idx="28">
                  <c:v>1450</c:v>
                </c:pt>
                <c:pt idx="29">
                  <c:v>1500</c:v>
                </c:pt>
                <c:pt idx="30">
                  <c:v>1550</c:v>
                </c:pt>
                <c:pt idx="31">
                  <c:v>1600</c:v>
                </c:pt>
                <c:pt idx="32">
                  <c:v>1650</c:v>
                </c:pt>
                <c:pt idx="33">
                  <c:v>1700</c:v>
                </c:pt>
                <c:pt idx="34">
                  <c:v>1750</c:v>
                </c:pt>
                <c:pt idx="35">
                  <c:v>1800</c:v>
                </c:pt>
                <c:pt idx="36">
                  <c:v>1850</c:v>
                </c:pt>
                <c:pt idx="37">
                  <c:v>1900</c:v>
                </c:pt>
                <c:pt idx="38">
                  <c:v>1950</c:v>
                </c:pt>
                <c:pt idx="39">
                  <c:v>2000</c:v>
                </c:pt>
                <c:pt idx="40">
                  <c:v>2050</c:v>
                </c:pt>
                <c:pt idx="41">
                  <c:v>2100</c:v>
                </c:pt>
                <c:pt idx="42">
                  <c:v>2150</c:v>
                </c:pt>
                <c:pt idx="43">
                  <c:v>2200</c:v>
                </c:pt>
                <c:pt idx="44">
                  <c:v>2250</c:v>
                </c:pt>
                <c:pt idx="45">
                  <c:v>2300</c:v>
                </c:pt>
                <c:pt idx="46">
                  <c:v>2350</c:v>
                </c:pt>
                <c:pt idx="47">
                  <c:v>2400</c:v>
                </c:pt>
                <c:pt idx="48">
                  <c:v>2450</c:v>
                </c:pt>
                <c:pt idx="49">
                  <c:v>2500</c:v>
                </c:pt>
                <c:pt idx="50">
                  <c:v>2550</c:v>
                </c:pt>
                <c:pt idx="51">
                  <c:v>2600</c:v>
                </c:pt>
                <c:pt idx="52">
                  <c:v>2650</c:v>
                </c:pt>
                <c:pt idx="53">
                  <c:v>2700</c:v>
                </c:pt>
                <c:pt idx="54">
                  <c:v>2750</c:v>
                </c:pt>
                <c:pt idx="55">
                  <c:v>2800</c:v>
                </c:pt>
                <c:pt idx="56">
                  <c:v>2850</c:v>
                </c:pt>
                <c:pt idx="57">
                  <c:v>2900</c:v>
                </c:pt>
                <c:pt idx="58">
                  <c:v>2950</c:v>
                </c:pt>
                <c:pt idx="59">
                  <c:v>3000</c:v>
                </c:pt>
              </c:numCache>
            </c:numRef>
          </c:cat>
          <c:val>
            <c:numRef>
              <c:f>Sheet1!$B$2:$B$61</c:f>
              <c:numCache>
                <c:formatCode>0.00</c:formatCode>
                <c:ptCount val="60"/>
                <c:pt idx="0">
                  <c:v>99</c:v>
                </c:pt>
                <c:pt idx="1">
                  <c:v>99</c:v>
                </c:pt>
                <c:pt idx="2">
                  <c:v>91.4</c:v>
                </c:pt>
                <c:pt idx="3">
                  <c:v>55.2</c:v>
                </c:pt>
                <c:pt idx="4">
                  <c:v>18.5</c:v>
                </c:pt>
                <c:pt idx="5">
                  <c:v>18.8</c:v>
                </c:pt>
                <c:pt idx="6">
                  <c:v>17.3</c:v>
                </c:pt>
                <c:pt idx="7">
                  <c:v>13.8</c:v>
                </c:pt>
                <c:pt idx="8">
                  <c:v>2</c:v>
                </c:pt>
                <c:pt idx="9">
                  <c:v>0.9</c:v>
                </c:pt>
                <c:pt idx="10">
                  <c:v>0.85714285714285698</c:v>
                </c:pt>
                <c:pt idx="11">
                  <c:v>0.5</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numCache>
            </c:numRef>
          </c:val>
          <c:smooth val="0"/>
          <c:extLst>
            <c:ext xmlns:c16="http://schemas.microsoft.com/office/drawing/2014/chart" uri="{C3380CC4-5D6E-409C-BE32-E72D297353CC}">
              <c16:uniqueId val="{00000000-0A9C-A847-AC56-42272FB8D615}"/>
            </c:ext>
          </c:extLst>
        </c:ser>
        <c:ser>
          <c:idx val="1"/>
          <c:order val="1"/>
          <c:tx>
            <c:strRef>
              <c:f>Sheet1!$C$1</c:f>
              <c:strCache>
                <c:ptCount val="1"/>
                <c:pt idx="0">
                  <c:v>Regular</c:v>
                </c:pt>
              </c:strCache>
            </c:strRef>
          </c:tx>
          <c:spPr>
            <a:ln w="38100" cap="rnd">
              <a:solidFill>
                <a:schemeClr val="accent3"/>
              </a:solidFill>
              <a:round/>
            </a:ln>
            <a:effectLst/>
          </c:spPr>
          <c:marker>
            <c:symbol val="none"/>
          </c:marker>
          <c:cat>
            <c:numRef>
              <c:f>Sheet1!$A$2:$A$61</c:f>
              <c:numCache>
                <c:formatCode>0.00</c:formatCode>
                <c:ptCount val="60"/>
                <c:pt idx="0">
                  <c:v>50</c:v>
                </c:pt>
                <c:pt idx="1">
                  <c:v>100</c:v>
                </c:pt>
                <c:pt idx="2">
                  <c:v>150</c:v>
                </c:pt>
                <c:pt idx="3">
                  <c:v>200</c:v>
                </c:pt>
                <c:pt idx="4">
                  <c:v>250</c:v>
                </c:pt>
                <c:pt idx="5">
                  <c:v>300</c:v>
                </c:pt>
                <c:pt idx="6">
                  <c:v>350</c:v>
                </c:pt>
                <c:pt idx="7">
                  <c:v>400</c:v>
                </c:pt>
                <c:pt idx="8">
                  <c:v>450</c:v>
                </c:pt>
                <c:pt idx="9">
                  <c:v>500</c:v>
                </c:pt>
                <c:pt idx="10">
                  <c:v>550</c:v>
                </c:pt>
                <c:pt idx="11">
                  <c:v>600</c:v>
                </c:pt>
                <c:pt idx="12">
                  <c:v>650</c:v>
                </c:pt>
                <c:pt idx="13">
                  <c:v>700</c:v>
                </c:pt>
                <c:pt idx="14">
                  <c:v>750</c:v>
                </c:pt>
                <c:pt idx="15">
                  <c:v>800</c:v>
                </c:pt>
                <c:pt idx="16">
                  <c:v>850</c:v>
                </c:pt>
                <c:pt idx="17">
                  <c:v>900</c:v>
                </c:pt>
                <c:pt idx="18">
                  <c:v>950</c:v>
                </c:pt>
                <c:pt idx="19">
                  <c:v>1000</c:v>
                </c:pt>
                <c:pt idx="20">
                  <c:v>1050</c:v>
                </c:pt>
                <c:pt idx="21">
                  <c:v>1100</c:v>
                </c:pt>
                <c:pt idx="22">
                  <c:v>1150</c:v>
                </c:pt>
                <c:pt idx="23">
                  <c:v>1200</c:v>
                </c:pt>
                <c:pt idx="24">
                  <c:v>1250</c:v>
                </c:pt>
                <c:pt idx="25">
                  <c:v>1300</c:v>
                </c:pt>
                <c:pt idx="26">
                  <c:v>1350</c:v>
                </c:pt>
                <c:pt idx="27">
                  <c:v>1400</c:v>
                </c:pt>
                <c:pt idx="28">
                  <c:v>1450</c:v>
                </c:pt>
                <c:pt idx="29">
                  <c:v>1500</c:v>
                </c:pt>
                <c:pt idx="30">
                  <c:v>1550</c:v>
                </c:pt>
                <c:pt idx="31">
                  <c:v>1600</c:v>
                </c:pt>
                <c:pt idx="32">
                  <c:v>1650</c:v>
                </c:pt>
                <c:pt idx="33">
                  <c:v>1700</c:v>
                </c:pt>
                <c:pt idx="34">
                  <c:v>1750</c:v>
                </c:pt>
                <c:pt idx="35">
                  <c:v>1800</c:v>
                </c:pt>
                <c:pt idx="36">
                  <c:v>1850</c:v>
                </c:pt>
                <c:pt idx="37">
                  <c:v>1900</c:v>
                </c:pt>
                <c:pt idx="38">
                  <c:v>1950</c:v>
                </c:pt>
                <c:pt idx="39">
                  <c:v>2000</c:v>
                </c:pt>
                <c:pt idx="40">
                  <c:v>2050</c:v>
                </c:pt>
                <c:pt idx="41">
                  <c:v>2100</c:v>
                </c:pt>
                <c:pt idx="42">
                  <c:v>2150</c:v>
                </c:pt>
                <c:pt idx="43">
                  <c:v>2200</c:v>
                </c:pt>
                <c:pt idx="44">
                  <c:v>2250</c:v>
                </c:pt>
                <c:pt idx="45">
                  <c:v>2300</c:v>
                </c:pt>
                <c:pt idx="46">
                  <c:v>2350</c:v>
                </c:pt>
                <c:pt idx="47">
                  <c:v>2400</c:v>
                </c:pt>
                <c:pt idx="48">
                  <c:v>2450</c:v>
                </c:pt>
                <c:pt idx="49">
                  <c:v>2500</c:v>
                </c:pt>
                <c:pt idx="50">
                  <c:v>2550</c:v>
                </c:pt>
                <c:pt idx="51">
                  <c:v>2600</c:v>
                </c:pt>
                <c:pt idx="52">
                  <c:v>2650</c:v>
                </c:pt>
                <c:pt idx="53">
                  <c:v>2700</c:v>
                </c:pt>
                <c:pt idx="54">
                  <c:v>2750</c:v>
                </c:pt>
                <c:pt idx="55">
                  <c:v>2800</c:v>
                </c:pt>
                <c:pt idx="56">
                  <c:v>2850</c:v>
                </c:pt>
                <c:pt idx="57">
                  <c:v>2900</c:v>
                </c:pt>
                <c:pt idx="58">
                  <c:v>2950</c:v>
                </c:pt>
                <c:pt idx="59">
                  <c:v>3000</c:v>
                </c:pt>
              </c:numCache>
            </c:numRef>
          </c:cat>
          <c:val>
            <c:numRef>
              <c:f>Sheet1!$C$2:$C$61</c:f>
              <c:numCache>
                <c:formatCode>0.00</c:formatCode>
                <c:ptCount val="60"/>
                <c:pt idx="0">
                  <c:v>300</c:v>
                </c:pt>
                <c:pt idx="1">
                  <c:v>300</c:v>
                </c:pt>
                <c:pt idx="2">
                  <c:v>299.89999999999998</c:v>
                </c:pt>
                <c:pt idx="3">
                  <c:v>299.5</c:v>
                </c:pt>
                <c:pt idx="4">
                  <c:v>300</c:v>
                </c:pt>
                <c:pt idx="5">
                  <c:v>299.3</c:v>
                </c:pt>
                <c:pt idx="6">
                  <c:v>298.7</c:v>
                </c:pt>
                <c:pt idx="7">
                  <c:v>298.3</c:v>
                </c:pt>
                <c:pt idx="8">
                  <c:v>298.3</c:v>
                </c:pt>
                <c:pt idx="9">
                  <c:v>296.8</c:v>
                </c:pt>
                <c:pt idx="10">
                  <c:v>292.8</c:v>
                </c:pt>
                <c:pt idx="11">
                  <c:v>289.7</c:v>
                </c:pt>
                <c:pt idx="12">
                  <c:v>231.2</c:v>
                </c:pt>
                <c:pt idx="13">
                  <c:v>203.3</c:v>
                </c:pt>
                <c:pt idx="14">
                  <c:v>121.9</c:v>
                </c:pt>
                <c:pt idx="15">
                  <c:v>63.1</c:v>
                </c:pt>
                <c:pt idx="16">
                  <c:v>28.2</c:v>
                </c:pt>
                <c:pt idx="17">
                  <c:v>21.5</c:v>
                </c:pt>
                <c:pt idx="18">
                  <c:v>15.6</c:v>
                </c:pt>
                <c:pt idx="19">
                  <c:v>14.6</c:v>
                </c:pt>
                <c:pt idx="20">
                  <c:v>11.3</c:v>
                </c:pt>
                <c:pt idx="21">
                  <c:v>9.3000000000000007</c:v>
                </c:pt>
                <c:pt idx="22">
                  <c:v>7.4</c:v>
                </c:pt>
                <c:pt idx="23">
                  <c:v>7.6</c:v>
                </c:pt>
                <c:pt idx="24">
                  <c:v>5.5</c:v>
                </c:pt>
                <c:pt idx="25">
                  <c:v>4</c:v>
                </c:pt>
                <c:pt idx="26">
                  <c:v>5.3</c:v>
                </c:pt>
                <c:pt idx="27">
                  <c:v>2.8888888888888902</c:v>
                </c:pt>
                <c:pt idx="28">
                  <c:v>2</c:v>
                </c:pt>
                <c:pt idx="29">
                  <c:v>1.5</c:v>
                </c:pt>
                <c:pt idx="30">
                  <c:v>2</c:v>
                </c:pt>
                <c:pt idx="31">
                  <c:v>2.5</c:v>
                </c:pt>
                <c:pt idx="32">
                  <c:v>2.25</c:v>
                </c:pt>
                <c:pt idx="33">
                  <c:v>1.6666666666666701</c:v>
                </c:pt>
                <c:pt idx="34">
                  <c:v>1.5</c:v>
                </c:pt>
                <c:pt idx="35">
                  <c:v>1</c:v>
                </c:pt>
                <c:pt idx="36">
                  <c:v>1.5</c:v>
                </c:pt>
                <c:pt idx="37">
                  <c:v>2.5</c:v>
                </c:pt>
                <c:pt idx="38">
                  <c:v>0.5</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numCache>
            </c:numRef>
          </c:val>
          <c:smooth val="0"/>
          <c:extLst>
            <c:ext xmlns:c16="http://schemas.microsoft.com/office/drawing/2014/chart" uri="{C3380CC4-5D6E-409C-BE32-E72D297353CC}">
              <c16:uniqueId val="{00000001-0A9C-A847-AC56-42272FB8D615}"/>
            </c:ext>
          </c:extLst>
        </c:ser>
        <c:ser>
          <c:idx val="2"/>
          <c:order val="2"/>
          <c:tx>
            <c:strRef>
              <c:f>Sheet1!$D$1</c:f>
              <c:strCache>
                <c:ptCount val="1"/>
                <c:pt idx="0">
                  <c:v>Scale-free</c:v>
                </c:pt>
              </c:strCache>
            </c:strRef>
          </c:tx>
          <c:spPr>
            <a:ln w="38100" cap="rnd">
              <a:solidFill>
                <a:schemeClr val="accent1"/>
              </a:solidFill>
              <a:prstDash val="solid"/>
              <a:round/>
            </a:ln>
            <a:effectLst/>
          </c:spPr>
          <c:marker>
            <c:symbol val="none"/>
          </c:marker>
          <c:cat>
            <c:numRef>
              <c:f>Sheet1!$A$2:$A$61</c:f>
              <c:numCache>
                <c:formatCode>0.00</c:formatCode>
                <c:ptCount val="60"/>
                <c:pt idx="0">
                  <c:v>50</c:v>
                </c:pt>
                <c:pt idx="1">
                  <c:v>100</c:v>
                </c:pt>
                <c:pt idx="2">
                  <c:v>150</c:v>
                </c:pt>
                <c:pt idx="3">
                  <c:v>200</c:v>
                </c:pt>
                <c:pt idx="4">
                  <c:v>250</c:v>
                </c:pt>
                <c:pt idx="5">
                  <c:v>300</c:v>
                </c:pt>
                <c:pt idx="6">
                  <c:v>350</c:v>
                </c:pt>
                <c:pt idx="7">
                  <c:v>400</c:v>
                </c:pt>
                <c:pt idx="8">
                  <c:v>450</c:v>
                </c:pt>
                <c:pt idx="9">
                  <c:v>500</c:v>
                </c:pt>
                <c:pt idx="10">
                  <c:v>550</c:v>
                </c:pt>
                <c:pt idx="11">
                  <c:v>600</c:v>
                </c:pt>
                <c:pt idx="12">
                  <c:v>650</c:v>
                </c:pt>
                <c:pt idx="13">
                  <c:v>700</c:v>
                </c:pt>
                <c:pt idx="14">
                  <c:v>750</c:v>
                </c:pt>
                <c:pt idx="15">
                  <c:v>800</c:v>
                </c:pt>
                <c:pt idx="16">
                  <c:v>850</c:v>
                </c:pt>
                <c:pt idx="17">
                  <c:v>900</c:v>
                </c:pt>
                <c:pt idx="18">
                  <c:v>950</c:v>
                </c:pt>
                <c:pt idx="19">
                  <c:v>1000</c:v>
                </c:pt>
                <c:pt idx="20">
                  <c:v>1050</c:v>
                </c:pt>
                <c:pt idx="21">
                  <c:v>1100</c:v>
                </c:pt>
                <c:pt idx="22">
                  <c:v>1150</c:v>
                </c:pt>
                <c:pt idx="23">
                  <c:v>1200</c:v>
                </c:pt>
                <c:pt idx="24">
                  <c:v>1250</c:v>
                </c:pt>
                <c:pt idx="25">
                  <c:v>1300</c:v>
                </c:pt>
                <c:pt idx="26">
                  <c:v>1350</c:v>
                </c:pt>
                <c:pt idx="27">
                  <c:v>1400</c:v>
                </c:pt>
                <c:pt idx="28">
                  <c:v>1450</c:v>
                </c:pt>
                <c:pt idx="29">
                  <c:v>1500</c:v>
                </c:pt>
                <c:pt idx="30">
                  <c:v>1550</c:v>
                </c:pt>
                <c:pt idx="31">
                  <c:v>1600</c:v>
                </c:pt>
                <c:pt idx="32">
                  <c:v>1650</c:v>
                </c:pt>
                <c:pt idx="33">
                  <c:v>1700</c:v>
                </c:pt>
                <c:pt idx="34">
                  <c:v>1750</c:v>
                </c:pt>
                <c:pt idx="35">
                  <c:v>1800</c:v>
                </c:pt>
                <c:pt idx="36">
                  <c:v>1850</c:v>
                </c:pt>
                <c:pt idx="37">
                  <c:v>1900</c:v>
                </c:pt>
                <c:pt idx="38">
                  <c:v>1950</c:v>
                </c:pt>
                <c:pt idx="39">
                  <c:v>2000</c:v>
                </c:pt>
                <c:pt idx="40">
                  <c:v>2050</c:v>
                </c:pt>
                <c:pt idx="41">
                  <c:v>2100</c:v>
                </c:pt>
                <c:pt idx="42">
                  <c:v>2150</c:v>
                </c:pt>
                <c:pt idx="43">
                  <c:v>2200</c:v>
                </c:pt>
                <c:pt idx="44">
                  <c:v>2250</c:v>
                </c:pt>
                <c:pt idx="45">
                  <c:v>2300</c:v>
                </c:pt>
                <c:pt idx="46">
                  <c:v>2350</c:v>
                </c:pt>
                <c:pt idx="47">
                  <c:v>2400</c:v>
                </c:pt>
                <c:pt idx="48">
                  <c:v>2450</c:v>
                </c:pt>
                <c:pt idx="49">
                  <c:v>2500</c:v>
                </c:pt>
                <c:pt idx="50">
                  <c:v>2550</c:v>
                </c:pt>
                <c:pt idx="51">
                  <c:v>2600</c:v>
                </c:pt>
                <c:pt idx="52">
                  <c:v>2650</c:v>
                </c:pt>
                <c:pt idx="53">
                  <c:v>2700</c:v>
                </c:pt>
                <c:pt idx="54">
                  <c:v>2750</c:v>
                </c:pt>
                <c:pt idx="55">
                  <c:v>2800</c:v>
                </c:pt>
                <c:pt idx="56">
                  <c:v>2850</c:v>
                </c:pt>
                <c:pt idx="57">
                  <c:v>2900</c:v>
                </c:pt>
                <c:pt idx="58">
                  <c:v>2950</c:v>
                </c:pt>
                <c:pt idx="59">
                  <c:v>3000</c:v>
                </c:pt>
              </c:numCache>
            </c:numRef>
          </c:cat>
          <c:val>
            <c:numRef>
              <c:f>Sheet1!$D$2:$D$61</c:f>
              <c:numCache>
                <c:formatCode>0.00</c:formatCode>
                <c:ptCount val="60"/>
                <c:pt idx="0">
                  <c:v>564</c:v>
                </c:pt>
                <c:pt idx="1">
                  <c:v>563.9</c:v>
                </c:pt>
                <c:pt idx="2">
                  <c:v>563.9</c:v>
                </c:pt>
                <c:pt idx="3">
                  <c:v>563.70000000000005</c:v>
                </c:pt>
                <c:pt idx="4">
                  <c:v>563</c:v>
                </c:pt>
                <c:pt idx="5">
                  <c:v>559</c:v>
                </c:pt>
                <c:pt idx="6">
                  <c:v>559.6</c:v>
                </c:pt>
                <c:pt idx="7">
                  <c:v>554.1</c:v>
                </c:pt>
                <c:pt idx="8">
                  <c:v>548.79999999999995</c:v>
                </c:pt>
                <c:pt idx="9">
                  <c:v>532.29999999999995</c:v>
                </c:pt>
                <c:pt idx="10">
                  <c:v>509.8</c:v>
                </c:pt>
                <c:pt idx="11">
                  <c:v>498.3</c:v>
                </c:pt>
                <c:pt idx="12">
                  <c:v>469.5</c:v>
                </c:pt>
                <c:pt idx="13">
                  <c:v>450.1</c:v>
                </c:pt>
                <c:pt idx="14">
                  <c:v>424.2</c:v>
                </c:pt>
                <c:pt idx="15">
                  <c:v>405.9</c:v>
                </c:pt>
                <c:pt idx="16">
                  <c:v>392.5</c:v>
                </c:pt>
                <c:pt idx="17">
                  <c:v>380.4</c:v>
                </c:pt>
                <c:pt idx="18">
                  <c:v>359.4</c:v>
                </c:pt>
                <c:pt idx="19">
                  <c:v>349.8</c:v>
                </c:pt>
                <c:pt idx="20">
                  <c:v>341.7</c:v>
                </c:pt>
                <c:pt idx="21">
                  <c:v>325.39999999999998</c:v>
                </c:pt>
                <c:pt idx="22">
                  <c:v>300.60000000000002</c:v>
                </c:pt>
                <c:pt idx="23">
                  <c:v>301</c:v>
                </c:pt>
                <c:pt idx="24">
                  <c:v>276.7</c:v>
                </c:pt>
                <c:pt idx="25">
                  <c:v>279.89999999999998</c:v>
                </c:pt>
                <c:pt idx="26">
                  <c:v>269.89999999999998</c:v>
                </c:pt>
                <c:pt idx="27">
                  <c:v>260.10000000000002</c:v>
                </c:pt>
                <c:pt idx="28">
                  <c:v>243.8</c:v>
                </c:pt>
                <c:pt idx="29">
                  <c:v>238.1</c:v>
                </c:pt>
                <c:pt idx="30">
                  <c:v>230.6</c:v>
                </c:pt>
                <c:pt idx="31">
                  <c:v>218</c:v>
                </c:pt>
                <c:pt idx="32">
                  <c:v>221.2</c:v>
                </c:pt>
                <c:pt idx="33">
                  <c:v>206.3</c:v>
                </c:pt>
                <c:pt idx="34">
                  <c:v>201.4</c:v>
                </c:pt>
                <c:pt idx="35">
                  <c:v>193.3</c:v>
                </c:pt>
                <c:pt idx="36">
                  <c:v>188.2</c:v>
                </c:pt>
                <c:pt idx="37">
                  <c:v>178.4</c:v>
                </c:pt>
                <c:pt idx="38">
                  <c:v>172.9</c:v>
                </c:pt>
                <c:pt idx="39">
                  <c:v>162.80000000000001</c:v>
                </c:pt>
                <c:pt idx="40">
                  <c:v>163.80000000000001</c:v>
                </c:pt>
                <c:pt idx="41">
                  <c:v>158.9</c:v>
                </c:pt>
                <c:pt idx="42">
                  <c:v>156.1</c:v>
                </c:pt>
                <c:pt idx="43">
                  <c:v>149</c:v>
                </c:pt>
                <c:pt idx="44">
                  <c:v>147.19999999999999</c:v>
                </c:pt>
                <c:pt idx="45">
                  <c:v>140.80000000000001</c:v>
                </c:pt>
                <c:pt idx="46">
                  <c:v>135.69999999999999</c:v>
                </c:pt>
                <c:pt idx="47">
                  <c:v>130.1</c:v>
                </c:pt>
                <c:pt idx="48">
                  <c:v>125</c:v>
                </c:pt>
                <c:pt idx="49">
                  <c:v>121.5</c:v>
                </c:pt>
                <c:pt idx="50">
                  <c:v>120.3</c:v>
                </c:pt>
                <c:pt idx="51">
                  <c:v>109.5</c:v>
                </c:pt>
                <c:pt idx="52">
                  <c:v>112.4</c:v>
                </c:pt>
                <c:pt idx="53">
                  <c:v>111.5</c:v>
                </c:pt>
                <c:pt idx="54">
                  <c:v>103.3</c:v>
                </c:pt>
                <c:pt idx="55">
                  <c:v>100.6</c:v>
                </c:pt>
                <c:pt idx="56">
                  <c:v>98.6</c:v>
                </c:pt>
                <c:pt idx="57">
                  <c:v>100.2</c:v>
                </c:pt>
                <c:pt idx="58">
                  <c:v>96.6</c:v>
                </c:pt>
                <c:pt idx="59">
                  <c:v>97.2</c:v>
                </c:pt>
              </c:numCache>
            </c:numRef>
          </c:val>
          <c:smooth val="0"/>
          <c:extLst>
            <c:ext xmlns:c16="http://schemas.microsoft.com/office/drawing/2014/chart" uri="{C3380CC4-5D6E-409C-BE32-E72D297353CC}">
              <c16:uniqueId val="{00000002-0A9C-A847-AC56-42272FB8D615}"/>
            </c:ext>
          </c:extLst>
        </c:ser>
        <c:ser>
          <c:idx val="3"/>
          <c:order val="3"/>
          <c:tx>
            <c:strRef>
              <c:f>Sheet1!$E$1</c:f>
              <c:strCache>
                <c:ptCount val="1"/>
                <c:pt idx="0">
                  <c:v>Lightning Network</c:v>
                </c:pt>
              </c:strCache>
            </c:strRef>
          </c:tx>
          <c:spPr>
            <a:ln w="38100" cap="rnd">
              <a:solidFill>
                <a:schemeClr val="accent4"/>
              </a:solidFill>
              <a:round/>
            </a:ln>
            <a:effectLst/>
          </c:spPr>
          <c:marker>
            <c:symbol val="none"/>
          </c:marker>
          <c:cat>
            <c:numRef>
              <c:f>Sheet1!$A$2:$A$61</c:f>
              <c:numCache>
                <c:formatCode>0.00</c:formatCode>
                <c:ptCount val="60"/>
                <c:pt idx="0">
                  <c:v>50</c:v>
                </c:pt>
                <c:pt idx="1">
                  <c:v>100</c:v>
                </c:pt>
                <c:pt idx="2">
                  <c:v>150</c:v>
                </c:pt>
                <c:pt idx="3">
                  <c:v>200</c:v>
                </c:pt>
                <c:pt idx="4">
                  <c:v>250</c:v>
                </c:pt>
                <c:pt idx="5">
                  <c:v>300</c:v>
                </c:pt>
                <c:pt idx="6">
                  <c:v>350</c:v>
                </c:pt>
                <c:pt idx="7">
                  <c:v>400</c:v>
                </c:pt>
                <c:pt idx="8">
                  <c:v>450</c:v>
                </c:pt>
                <c:pt idx="9">
                  <c:v>500</c:v>
                </c:pt>
                <c:pt idx="10">
                  <c:v>550</c:v>
                </c:pt>
                <c:pt idx="11">
                  <c:v>600</c:v>
                </c:pt>
                <c:pt idx="12">
                  <c:v>650</c:v>
                </c:pt>
                <c:pt idx="13">
                  <c:v>700</c:v>
                </c:pt>
                <c:pt idx="14">
                  <c:v>750</c:v>
                </c:pt>
                <c:pt idx="15">
                  <c:v>800</c:v>
                </c:pt>
                <c:pt idx="16">
                  <c:v>850</c:v>
                </c:pt>
                <c:pt idx="17">
                  <c:v>900</c:v>
                </c:pt>
                <c:pt idx="18">
                  <c:v>950</c:v>
                </c:pt>
                <c:pt idx="19">
                  <c:v>1000</c:v>
                </c:pt>
                <c:pt idx="20">
                  <c:v>1050</c:v>
                </c:pt>
                <c:pt idx="21">
                  <c:v>1100</c:v>
                </c:pt>
                <c:pt idx="22">
                  <c:v>1150</c:v>
                </c:pt>
                <c:pt idx="23">
                  <c:v>1200</c:v>
                </c:pt>
                <c:pt idx="24">
                  <c:v>1250</c:v>
                </c:pt>
                <c:pt idx="25">
                  <c:v>1300</c:v>
                </c:pt>
                <c:pt idx="26">
                  <c:v>1350</c:v>
                </c:pt>
                <c:pt idx="27">
                  <c:v>1400</c:v>
                </c:pt>
                <c:pt idx="28">
                  <c:v>1450</c:v>
                </c:pt>
                <c:pt idx="29">
                  <c:v>1500</c:v>
                </c:pt>
                <c:pt idx="30">
                  <c:v>1550</c:v>
                </c:pt>
                <c:pt idx="31">
                  <c:v>1600</c:v>
                </c:pt>
                <c:pt idx="32">
                  <c:v>1650</c:v>
                </c:pt>
                <c:pt idx="33">
                  <c:v>1700</c:v>
                </c:pt>
                <c:pt idx="34">
                  <c:v>1750</c:v>
                </c:pt>
                <c:pt idx="35">
                  <c:v>1800</c:v>
                </c:pt>
                <c:pt idx="36">
                  <c:v>1850</c:v>
                </c:pt>
                <c:pt idx="37">
                  <c:v>1900</c:v>
                </c:pt>
                <c:pt idx="38">
                  <c:v>1950</c:v>
                </c:pt>
                <c:pt idx="39">
                  <c:v>2000</c:v>
                </c:pt>
                <c:pt idx="40">
                  <c:v>2050</c:v>
                </c:pt>
                <c:pt idx="41">
                  <c:v>2100</c:v>
                </c:pt>
                <c:pt idx="42">
                  <c:v>2150</c:v>
                </c:pt>
                <c:pt idx="43">
                  <c:v>2200</c:v>
                </c:pt>
                <c:pt idx="44">
                  <c:v>2250</c:v>
                </c:pt>
                <c:pt idx="45">
                  <c:v>2300</c:v>
                </c:pt>
                <c:pt idx="46">
                  <c:v>2350</c:v>
                </c:pt>
                <c:pt idx="47">
                  <c:v>2400</c:v>
                </c:pt>
                <c:pt idx="48">
                  <c:v>2450</c:v>
                </c:pt>
                <c:pt idx="49">
                  <c:v>2500</c:v>
                </c:pt>
                <c:pt idx="50">
                  <c:v>2550</c:v>
                </c:pt>
                <c:pt idx="51">
                  <c:v>2600</c:v>
                </c:pt>
                <c:pt idx="52">
                  <c:v>2650</c:v>
                </c:pt>
                <c:pt idx="53">
                  <c:v>2700</c:v>
                </c:pt>
                <c:pt idx="54">
                  <c:v>2750</c:v>
                </c:pt>
                <c:pt idx="55">
                  <c:v>2800</c:v>
                </c:pt>
                <c:pt idx="56">
                  <c:v>2850</c:v>
                </c:pt>
                <c:pt idx="57">
                  <c:v>2900</c:v>
                </c:pt>
                <c:pt idx="58">
                  <c:v>2950</c:v>
                </c:pt>
                <c:pt idx="59">
                  <c:v>3000</c:v>
                </c:pt>
              </c:numCache>
            </c:numRef>
          </c:cat>
          <c:val>
            <c:numRef>
              <c:f>Sheet1!$E$2:$E$61</c:f>
              <c:numCache>
                <c:formatCode>0.00</c:formatCode>
                <c:ptCount val="60"/>
                <c:pt idx="0">
                  <c:v>227.9</c:v>
                </c:pt>
                <c:pt idx="1">
                  <c:v>228</c:v>
                </c:pt>
                <c:pt idx="2">
                  <c:v>228</c:v>
                </c:pt>
                <c:pt idx="3">
                  <c:v>228</c:v>
                </c:pt>
                <c:pt idx="4">
                  <c:v>228</c:v>
                </c:pt>
                <c:pt idx="5">
                  <c:v>227.6</c:v>
                </c:pt>
                <c:pt idx="6">
                  <c:v>227.3</c:v>
                </c:pt>
                <c:pt idx="7">
                  <c:v>227.9</c:v>
                </c:pt>
                <c:pt idx="8">
                  <c:v>227.1</c:v>
                </c:pt>
                <c:pt idx="9">
                  <c:v>226.8</c:v>
                </c:pt>
                <c:pt idx="10">
                  <c:v>221.1</c:v>
                </c:pt>
                <c:pt idx="11">
                  <c:v>225.3</c:v>
                </c:pt>
                <c:pt idx="12">
                  <c:v>217.6</c:v>
                </c:pt>
                <c:pt idx="13">
                  <c:v>205.9</c:v>
                </c:pt>
                <c:pt idx="14">
                  <c:v>222.4</c:v>
                </c:pt>
                <c:pt idx="15">
                  <c:v>203.5</c:v>
                </c:pt>
                <c:pt idx="16">
                  <c:v>137.69999999999999</c:v>
                </c:pt>
                <c:pt idx="17">
                  <c:v>138.6</c:v>
                </c:pt>
                <c:pt idx="18">
                  <c:v>53</c:v>
                </c:pt>
                <c:pt idx="19">
                  <c:v>94.5</c:v>
                </c:pt>
                <c:pt idx="20">
                  <c:v>28.2</c:v>
                </c:pt>
                <c:pt idx="21">
                  <c:v>6.2</c:v>
                </c:pt>
                <c:pt idx="22">
                  <c:v>3.6</c:v>
                </c:pt>
                <c:pt idx="23">
                  <c:v>27.4444444444444</c:v>
                </c:pt>
                <c:pt idx="24">
                  <c:v>3</c:v>
                </c:pt>
                <c:pt idx="25">
                  <c:v>3.5</c:v>
                </c:pt>
                <c:pt idx="26">
                  <c:v>4</c:v>
                </c:pt>
                <c:pt idx="27">
                  <c:v>2.625</c:v>
                </c:pt>
                <c:pt idx="28">
                  <c:v>2.4285714285714302</c:v>
                </c:pt>
                <c:pt idx="29">
                  <c:v>2.71428571428571</c:v>
                </c:pt>
                <c:pt idx="30">
                  <c:v>1.8333333333333299</c:v>
                </c:pt>
                <c:pt idx="31">
                  <c:v>1.4</c:v>
                </c:pt>
                <c:pt idx="32">
                  <c:v>0.5</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numCache>
            </c:numRef>
          </c:val>
          <c:smooth val="0"/>
          <c:extLst>
            <c:ext xmlns:c16="http://schemas.microsoft.com/office/drawing/2014/chart" uri="{C3380CC4-5D6E-409C-BE32-E72D297353CC}">
              <c16:uniqueId val="{00000004-0A9C-A847-AC56-42272FB8D615}"/>
            </c:ext>
          </c:extLst>
        </c:ser>
        <c:dLbls>
          <c:showLegendKey val="0"/>
          <c:showVal val="0"/>
          <c:showCatName val="0"/>
          <c:showSerName val="0"/>
          <c:showPercent val="0"/>
          <c:showBubbleSize val="0"/>
        </c:dLbls>
        <c:smooth val="0"/>
        <c:axId val="1583933344"/>
        <c:axId val="1188093632"/>
      </c:lineChart>
      <c:catAx>
        <c:axId val="1583933344"/>
        <c:scaling>
          <c:orientation val="minMax"/>
        </c:scaling>
        <c:delete val="0"/>
        <c:axPos val="b"/>
        <c:majorGridlines>
          <c:spPr>
            <a:ln w="9525" cap="flat" cmpd="sng" algn="ctr">
              <a:solidFill>
                <a:schemeClr val="dk1">
                  <a:lumMod val="15000"/>
                  <a:lumOff val="85000"/>
                  <a:alpha val="54000"/>
                </a:schemeClr>
              </a:solidFill>
              <a:round/>
            </a:ln>
            <a:effectLst/>
          </c:spPr>
        </c:majorGridlines>
        <c:minorGridlines>
          <c:spPr>
            <a:ln w="9525" cap="flat" cmpd="sng" algn="ctr">
              <a:solidFill>
                <a:schemeClr val="dk1">
                  <a:lumMod val="15000"/>
                  <a:lumOff val="85000"/>
                  <a:alpha val="51000"/>
                </a:schemeClr>
              </a:solidFill>
              <a:round/>
            </a:ln>
            <a:effectLst/>
          </c:spPr>
        </c:minorGridlines>
        <c:title>
          <c:tx>
            <c:rich>
              <a:bodyPr rot="0" spcFirstLastPara="1" vertOverflow="ellipsis" vert="horz" wrap="square" anchor="ctr" anchorCtr="1"/>
              <a:lstStyle/>
              <a:p>
                <a:pPr>
                  <a:defRPr sz="2400" b="1" i="0" u="none" strike="noStrike" kern="1200" baseline="0">
                    <a:solidFill>
                      <a:schemeClr val="dk1">
                        <a:lumMod val="65000"/>
                        <a:lumOff val="35000"/>
                      </a:schemeClr>
                    </a:solidFill>
                    <a:latin typeface="+mn-lt"/>
                    <a:ea typeface="+mn-ea"/>
                    <a:cs typeface="+mn-cs"/>
                  </a:defRPr>
                </a:pPr>
                <a:r>
                  <a:rPr lang="en-US" sz="2400"/>
                  <a:t>Number of Flows</a:t>
                </a:r>
              </a:p>
            </c:rich>
          </c:tx>
          <c:overlay val="0"/>
          <c:spPr>
            <a:noFill/>
            <a:ln>
              <a:noFill/>
            </a:ln>
            <a:effectLst/>
          </c:spPr>
          <c:txPr>
            <a:bodyPr rot="0" spcFirstLastPara="1" vertOverflow="ellipsis" vert="horz" wrap="square" anchor="ctr" anchorCtr="1"/>
            <a:lstStyle/>
            <a:p>
              <a:pPr>
                <a:defRPr sz="2400" b="1" i="0" u="none" strike="noStrike" kern="1200" baseline="0">
                  <a:solidFill>
                    <a:schemeClr val="dk1">
                      <a:lumMod val="65000"/>
                      <a:lumOff val="35000"/>
                    </a:schemeClr>
                  </a:solidFill>
                  <a:latin typeface="+mn-lt"/>
                  <a:ea typeface="+mn-ea"/>
                  <a:cs typeface="+mn-cs"/>
                </a:defRPr>
              </a:pPr>
              <a:endParaRPr lang="en-US"/>
            </a:p>
          </c:txPr>
        </c:title>
        <c:numFmt formatCode="0" sourceLinked="0"/>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600" b="0" i="0" u="none" strike="noStrike" kern="1200" cap="none" spc="0" normalizeH="0" baseline="0">
                <a:solidFill>
                  <a:schemeClr val="dk1">
                    <a:lumMod val="65000"/>
                    <a:lumOff val="35000"/>
                  </a:schemeClr>
                </a:solidFill>
                <a:latin typeface="+mn-lt"/>
                <a:ea typeface="+mn-ea"/>
                <a:cs typeface="+mn-cs"/>
              </a:defRPr>
            </a:pPr>
            <a:endParaRPr lang="en-US"/>
          </a:p>
        </c:txPr>
        <c:crossAx val="1188093632"/>
        <c:crosses val="autoZero"/>
        <c:auto val="1"/>
        <c:lblAlgn val="ctr"/>
        <c:lblOffset val="100"/>
        <c:tickMarkSkip val="5"/>
        <c:noMultiLvlLbl val="0"/>
      </c:catAx>
      <c:valAx>
        <c:axId val="1188093632"/>
        <c:scaling>
          <c:orientation val="minMax"/>
        </c:scaling>
        <c:delete val="0"/>
        <c:axPos val="l"/>
        <c:majorGridlines>
          <c:spPr>
            <a:ln w="9525" cap="flat" cmpd="sng" algn="ctr">
              <a:solidFill>
                <a:schemeClr val="dk1">
                  <a:lumMod val="15000"/>
                  <a:lumOff val="85000"/>
                  <a:alpha val="54000"/>
                </a:schemeClr>
              </a:solidFill>
              <a:round/>
            </a:ln>
            <a:effectLst/>
          </c:spPr>
        </c:majorGridlines>
        <c:title>
          <c:tx>
            <c:rich>
              <a:bodyPr rot="-5400000" spcFirstLastPara="1" vertOverflow="ellipsis" vert="horz" wrap="square" anchor="ctr" anchorCtr="1"/>
              <a:lstStyle/>
              <a:p>
                <a:pPr>
                  <a:defRPr sz="2400" b="1" i="0" u="none" strike="noStrike" kern="1200" baseline="0">
                    <a:solidFill>
                      <a:schemeClr val="dk1">
                        <a:lumMod val="65000"/>
                        <a:lumOff val="35000"/>
                      </a:schemeClr>
                    </a:solidFill>
                    <a:latin typeface="+mn-lt"/>
                    <a:ea typeface="+mn-ea"/>
                    <a:cs typeface="+mn-cs"/>
                  </a:defRPr>
                </a:pPr>
                <a:r>
                  <a:rPr lang="en-US" sz="2400" dirty="0"/>
                  <a:t>Channels Deadlocked</a:t>
                </a:r>
              </a:p>
            </c:rich>
          </c:tx>
          <c:overlay val="0"/>
          <c:spPr>
            <a:noFill/>
            <a:ln>
              <a:noFill/>
            </a:ln>
            <a:effectLst/>
          </c:spPr>
          <c:txPr>
            <a:bodyPr rot="-5400000" spcFirstLastPara="1" vertOverflow="ellipsis" vert="horz" wrap="square" anchor="ctr" anchorCtr="1"/>
            <a:lstStyle/>
            <a:p>
              <a:pPr>
                <a:defRPr sz="2400" b="1" i="0" u="none" strike="noStrike" kern="1200" baseline="0">
                  <a:solidFill>
                    <a:schemeClr val="dk1">
                      <a:lumMod val="65000"/>
                      <a:lumOff val="35000"/>
                    </a:schemeClr>
                  </a:solidFill>
                  <a:latin typeface="+mn-lt"/>
                  <a:ea typeface="+mn-ea"/>
                  <a:cs typeface="+mn-cs"/>
                </a:defRPr>
              </a:pPr>
              <a:endParaRPr lang="en-US"/>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dk1">
                    <a:lumMod val="65000"/>
                    <a:lumOff val="35000"/>
                  </a:schemeClr>
                </a:solidFill>
                <a:latin typeface="+mn-lt"/>
                <a:ea typeface="+mn-ea"/>
                <a:cs typeface="+mn-cs"/>
              </a:defRPr>
            </a:pPr>
            <a:endParaRPr lang="en-US"/>
          </a:p>
        </c:txPr>
        <c:crossAx val="1583933344"/>
        <c:crosses val="autoZero"/>
        <c:crossBetween val="between"/>
      </c:valAx>
      <c:spPr>
        <a:pattFill prst="ltDnDiag">
          <a:fgClr>
            <a:schemeClr val="dk1">
              <a:lumMod val="15000"/>
              <a:lumOff val="85000"/>
            </a:schemeClr>
          </a:fgClr>
          <a:bgClr>
            <a:schemeClr val="lt1"/>
          </a:bgClr>
        </a:pattFill>
        <a:ln>
          <a:noFill/>
        </a:ln>
        <a:effectLst/>
      </c:spPr>
    </c:plotArea>
    <c:legend>
      <c:legendPos val="b"/>
      <c:overlay val="0"/>
      <c:spPr>
        <a:noFill/>
        <a:ln>
          <a:noFill/>
        </a:ln>
        <a:effectLst/>
      </c:spPr>
      <c:txPr>
        <a:bodyPr rot="0" spcFirstLastPara="1" vertOverflow="ellipsis" vert="horz" wrap="square" anchor="ctr" anchorCtr="1"/>
        <a:lstStyle/>
        <a:p>
          <a:pPr>
            <a:defRPr sz="1800" b="0" i="0" u="none" strike="noStrike" kern="1200" baseline="0">
              <a:solidFill>
                <a:schemeClr val="dk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9525" cap="flat" cmpd="sng" algn="ctr">
      <a:no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Star</c:v>
                </c:pt>
              </c:strCache>
            </c:strRef>
          </c:tx>
          <c:spPr>
            <a:ln w="38100" cap="rnd">
              <a:solidFill>
                <a:schemeClr val="accent4">
                  <a:lumMod val="50000"/>
                </a:schemeClr>
              </a:solidFill>
              <a:round/>
            </a:ln>
            <a:effectLst/>
          </c:spPr>
          <c:marker>
            <c:symbol val="triangle"/>
            <c:size val="8"/>
            <c:spPr>
              <a:solidFill>
                <a:schemeClr val="accent4">
                  <a:lumMod val="50000"/>
                </a:schemeClr>
              </a:solidFill>
              <a:ln w="15875">
                <a:noFill/>
                <a:round/>
              </a:ln>
              <a:effectLst/>
            </c:spPr>
          </c:marker>
          <c:cat>
            <c:numRef>
              <c:f>Sheet1!$A$2:$A$61</c:f>
              <c:numCache>
                <c:formatCode>0.00</c:formatCode>
                <c:ptCount val="60"/>
                <c:pt idx="0">
                  <c:v>50</c:v>
                </c:pt>
                <c:pt idx="1">
                  <c:v>100</c:v>
                </c:pt>
                <c:pt idx="2">
                  <c:v>150</c:v>
                </c:pt>
                <c:pt idx="3">
                  <c:v>200</c:v>
                </c:pt>
                <c:pt idx="4">
                  <c:v>250</c:v>
                </c:pt>
                <c:pt idx="5">
                  <c:v>300</c:v>
                </c:pt>
                <c:pt idx="6">
                  <c:v>350</c:v>
                </c:pt>
                <c:pt idx="7">
                  <c:v>400</c:v>
                </c:pt>
                <c:pt idx="8">
                  <c:v>450</c:v>
                </c:pt>
                <c:pt idx="9">
                  <c:v>500</c:v>
                </c:pt>
                <c:pt idx="10">
                  <c:v>550</c:v>
                </c:pt>
                <c:pt idx="11">
                  <c:v>600</c:v>
                </c:pt>
                <c:pt idx="12">
                  <c:v>650</c:v>
                </c:pt>
                <c:pt idx="13">
                  <c:v>700</c:v>
                </c:pt>
                <c:pt idx="14">
                  <c:v>750</c:v>
                </c:pt>
                <c:pt idx="15">
                  <c:v>800</c:v>
                </c:pt>
                <c:pt idx="16">
                  <c:v>850</c:v>
                </c:pt>
                <c:pt idx="17">
                  <c:v>900</c:v>
                </c:pt>
                <c:pt idx="18">
                  <c:v>950</c:v>
                </c:pt>
                <c:pt idx="19">
                  <c:v>1000</c:v>
                </c:pt>
                <c:pt idx="20">
                  <c:v>1050</c:v>
                </c:pt>
                <c:pt idx="21">
                  <c:v>1100</c:v>
                </c:pt>
                <c:pt idx="22">
                  <c:v>1150</c:v>
                </c:pt>
                <c:pt idx="23">
                  <c:v>1200</c:v>
                </c:pt>
                <c:pt idx="24">
                  <c:v>1250</c:v>
                </c:pt>
                <c:pt idx="25">
                  <c:v>1300</c:v>
                </c:pt>
                <c:pt idx="26">
                  <c:v>1350</c:v>
                </c:pt>
                <c:pt idx="27">
                  <c:v>1400</c:v>
                </c:pt>
                <c:pt idx="28">
                  <c:v>1450</c:v>
                </c:pt>
                <c:pt idx="29">
                  <c:v>1500</c:v>
                </c:pt>
                <c:pt idx="30">
                  <c:v>1550</c:v>
                </c:pt>
                <c:pt idx="31">
                  <c:v>1600</c:v>
                </c:pt>
                <c:pt idx="32">
                  <c:v>1650</c:v>
                </c:pt>
                <c:pt idx="33">
                  <c:v>1700</c:v>
                </c:pt>
                <c:pt idx="34">
                  <c:v>1750</c:v>
                </c:pt>
                <c:pt idx="35">
                  <c:v>1800</c:v>
                </c:pt>
                <c:pt idx="36">
                  <c:v>1850</c:v>
                </c:pt>
                <c:pt idx="37">
                  <c:v>1900</c:v>
                </c:pt>
                <c:pt idx="38">
                  <c:v>1950</c:v>
                </c:pt>
                <c:pt idx="39">
                  <c:v>2000</c:v>
                </c:pt>
                <c:pt idx="40">
                  <c:v>2050</c:v>
                </c:pt>
                <c:pt idx="41">
                  <c:v>2100</c:v>
                </c:pt>
                <c:pt idx="42">
                  <c:v>2150</c:v>
                </c:pt>
                <c:pt idx="43">
                  <c:v>2200</c:v>
                </c:pt>
                <c:pt idx="44">
                  <c:v>2250</c:v>
                </c:pt>
                <c:pt idx="45">
                  <c:v>2300</c:v>
                </c:pt>
                <c:pt idx="46">
                  <c:v>2350</c:v>
                </c:pt>
                <c:pt idx="47">
                  <c:v>2400</c:v>
                </c:pt>
                <c:pt idx="48">
                  <c:v>2450</c:v>
                </c:pt>
                <c:pt idx="49">
                  <c:v>2500</c:v>
                </c:pt>
                <c:pt idx="50">
                  <c:v>2550</c:v>
                </c:pt>
                <c:pt idx="51">
                  <c:v>2600</c:v>
                </c:pt>
                <c:pt idx="52">
                  <c:v>2650</c:v>
                </c:pt>
                <c:pt idx="53">
                  <c:v>2700</c:v>
                </c:pt>
                <c:pt idx="54">
                  <c:v>2750</c:v>
                </c:pt>
                <c:pt idx="55">
                  <c:v>2800</c:v>
                </c:pt>
                <c:pt idx="56">
                  <c:v>2850</c:v>
                </c:pt>
                <c:pt idx="57">
                  <c:v>2900</c:v>
                </c:pt>
                <c:pt idx="58">
                  <c:v>2950</c:v>
                </c:pt>
                <c:pt idx="59">
                  <c:v>3000</c:v>
                </c:pt>
              </c:numCache>
            </c:numRef>
          </c:cat>
          <c:val>
            <c:numRef>
              <c:f>Sheet1!$B$2:$B$61</c:f>
              <c:numCache>
                <c:formatCode>0.00</c:formatCode>
                <c:ptCount val="60"/>
                <c:pt idx="0">
                  <c:v>99</c:v>
                </c:pt>
                <c:pt idx="1">
                  <c:v>99</c:v>
                </c:pt>
                <c:pt idx="2">
                  <c:v>91.4</c:v>
                </c:pt>
                <c:pt idx="3">
                  <c:v>55.2</c:v>
                </c:pt>
                <c:pt idx="4">
                  <c:v>18.5</c:v>
                </c:pt>
                <c:pt idx="5">
                  <c:v>18.8</c:v>
                </c:pt>
                <c:pt idx="6">
                  <c:v>17.3</c:v>
                </c:pt>
                <c:pt idx="7">
                  <c:v>13.8</c:v>
                </c:pt>
                <c:pt idx="8">
                  <c:v>2</c:v>
                </c:pt>
                <c:pt idx="9">
                  <c:v>0.9</c:v>
                </c:pt>
                <c:pt idx="10">
                  <c:v>0.85714285714285698</c:v>
                </c:pt>
                <c:pt idx="11">
                  <c:v>0.5</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numCache>
            </c:numRef>
          </c:val>
          <c:smooth val="0"/>
          <c:extLst>
            <c:ext xmlns:c16="http://schemas.microsoft.com/office/drawing/2014/chart" uri="{C3380CC4-5D6E-409C-BE32-E72D297353CC}">
              <c16:uniqueId val="{00000000-0A9C-A847-AC56-42272FB8D615}"/>
            </c:ext>
          </c:extLst>
        </c:ser>
        <c:ser>
          <c:idx val="1"/>
          <c:order val="1"/>
          <c:tx>
            <c:strRef>
              <c:f>Sheet1!$C$1</c:f>
              <c:strCache>
                <c:ptCount val="1"/>
                <c:pt idx="0">
                  <c:v>Regular</c:v>
                </c:pt>
              </c:strCache>
            </c:strRef>
          </c:tx>
          <c:spPr>
            <a:ln w="38100" cap="rnd">
              <a:solidFill>
                <a:schemeClr val="accent3"/>
              </a:solidFill>
              <a:round/>
            </a:ln>
            <a:effectLst/>
          </c:spPr>
          <c:marker>
            <c:symbol val="plus"/>
            <c:size val="6"/>
            <c:spPr>
              <a:solidFill>
                <a:schemeClr val="accent3"/>
              </a:solidFill>
              <a:ln w="15875">
                <a:noFill/>
                <a:round/>
              </a:ln>
              <a:effectLst/>
            </c:spPr>
          </c:marker>
          <c:cat>
            <c:numRef>
              <c:f>Sheet1!$A$2:$A$61</c:f>
              <c:numCache>
                <c:formatCode>0.00</c:formatCode>
                <c:ptCount val="60"/>
                <c:pt idx="0">
                  <c:v>50</c:v>
                </c:pt>
                <c:pt idx="1">
                  <c:v>100</c:v>
                </c:pt>
                <c:pt idx="2">
                  <c:v>150</c:v>
                </c:pt>
                <c:pt idx="3">
                  <c:v>200</c:v>
                </c:pt>
                <c:pt idx="4">
                  <c:v>250</c:v>
                </c:pt>
                <c:pt idx="5">
                  <c:v>300</c:v>
                </c:pt>
                <c:pt idx="6">
                  <c:v>350</c:v>
                </c:pt>
                <c:pt idx="7">
                  <c:v>400</c:v>
                </c:pt>
                <c:pt idx="8">
                  <c:v>450</c:v>
                </c:pt>
                <c:pt idx="9">
                  <c:v>500</c:v>
                </c:pt>
                <c:pt idx="10">
                  <c:v>550</c:v>
                </c:pt>
                <c:pt idx="11">
                  <c:v>600</c:v>
                </c:pt>
                <c:pt idx="12">
                  <c:v>650</c:v>
                </c:pt>
                <c:pt idx="13">
                  <c:v>700</c:v>
                </c:pt>
                <c:pt idx="14">
                  <c:v>750</c:v>
                </c:pt>
                <c:pt idx="15">
                  <c:v>800</c:v>
                </c:pt>
                <c:pt idx="16">
                  <c:v>850</c:v>
                </c:pt>
                <c:pt idx="17">
                  <c:v>900</c:v>
                </c:pt>
                <c:pt idx="18">
                  <c:v>950</c:v>
                </c:pt>
                <c:pt idx="19">
                  <c:v>1000</c:v>
                </c:pt>
                <c:pt idx="20">
                  <c:v>1050</c:v>
                </c:pt>
                <c:pt idx="21">
                  <c:v>1100</c:v>
                </c:pt>
                <c:pt idx="22">
                  <c:v>1150</c:v>
                </c:pt>
                <c:pt idx="23">
                  <c:v>1200</c:v>
                </c:pt>
                <c:pt idx="24">
                  <c:v>1250</c:v>
                </c:pt>
                <c:pt idx="25">
                  <c:v>1300</c:v>
                </c:pt>
                <c:pt idx="26">
                  <c:v>1350</c:v>
                </c:pt>
                <c:pt idx="27">
                  <c:v>1400</c:v>
                </c:pt>
                <c:pt idx="28">
                  <c:v>1450</c:v>
                </c:pt>
                <c:pt idx="29">
                  <c:v>1500</c:v>
                </c:pt>
                <c:pt idx="30">
                  <c:v>1550</c:v>
                </c:pt>
                <c:pt idx="31">
                  <c:v>1600</c:v>
                </c:pt>
                <c:pt idx="32">
                  <c:v>1650</c:v>
                </c:pt>
                <c:pt idx="33">
                  <c:v>1700</c:v>
                </c:pt>
                <c:pt idx="34">
                  <c:v>1750</c:v>
                </c:pt>
                <c:pt idx="35">
                  <c:v>1800</c:v>
                </c:pt>
                <c:pt idx="36">
                  <c:v>1850</c:v>
                </c:pt>
                <c:pt idx="37">
                  <c:v>1900</c:v>
                </c:pt>
                <c:pt idx="38">
                  <c:v>1950</c:v>
                </c:pt>
                <c:pt idx="39">
                  <c:v>2000</c:v>
                </c:pt>
                <c:pt idx="40">
                  <c:v>2050</c:v>
                </c:pt>
                <c:pt idx="41">
                  <c:v>2100</c:v>
                </c:pt>
                <c:pt idx="42">
                  <c:v>2150</c:v>
                </c:pt>
                <c:pt idx="43">
                  <c:v>2200</c:v>
                </c:pt>
                <c:pt idx="44">
                  <c:v>2250</c:v>
                </c:pt>
                <c:pt idx="45">
                  <c:v>2300</c:v>
                </c:pt>
                <c:pt idx="46">
                  <c:v>2350</c:v>
                </c:pt>
                <c:pt idx="47">
                  <c:v>2400</c:v>
                </c:pt>
                <c:pt idx="48">
                  <c:v>2450</c:v>
                </c:pt>
                <c:pt idx="49">
                  <c:v>2500</c:v>
                </c:pt>
                <c:pt idx="50">
                  <c:v>2550</c:v>
                </c:pt>
                <c:pt idx="51">
                  <c:v>2600</c:v>
                </c:pt>
                <c:pt idx="52">
                  <c:v>2650</c:v>
                </c:pt>
                <c:pt idx="53">
                  <c:v>2700</c:v>
                </c:pt>
                <c:pt idx="54">
                  <c:v>2750</c:v>
                </c:pt>
                <c:pt idx="55">
                  <c:v>2800</c:v>
                </c:pt>
                <c:pt idx="56">
                  <c:v>2850</c:v>
                </c:pt>
                <c:pt idx="57">
                  <c:v>2900</c:v>
                </c:pt>
                <c:pt idx="58">
                  <c:v>2950</c:v>
                </c:pt>
                <c:pt idx="59">
                  <c:v>3000</c:v>
                </c:pt>
              </c:numCache>
            </c:numRef>
          </c:cat>
          <c:val>
            <c:numRef>
              <c:f>Sheet1!$C$2:$C$61</c:f>
              <c:numCache>
                <c:formatCode>0.00</c:formatCode>
                <c:ptCount val="60"/>
                <c:pt idx="0">
                  <c:v>300</c:v>
                </c:pt>
                <c:pt idx="1">
                  <c:v>300</c:v>
                </c:pt>
                <c:pt idx="2">
                  <c:v>299.89999999999998</c:v>
                </c:pt>
                <c:pt idx="3">
                  <c:v>299.5</c:v>
                </c:pt>
                <c:pt idx="4">
                  <c:v>300</c:v>
                </c:pt>
                <c:pt idx="5">
                  <c:v>299.3</c:v>
                </c:pt>
                <c:pt idx="6">
                  <c:v>298.7</c:v>
                </c:pt>
                <c:pt idx="7">
                  <c:v>298.3</c:v>
                </c:pt>
                <c:pt idx="8">
                  <c:v>298.3</c:v>
                </c:pt>
                <c:pt idx="9">
                  <c:v>296.8</c:v>
                </c:pt>
                <c:pt idx="10">
                  <c:v>292.8</c:v>
                </c:pt>
                <c:pt idx="11">
                  <c:v>289.7</c:v>
                </c:pt>
                <c:pt idx="12">
                  <c:v>231.2</c:v>
                </c:pt>
                <c:pt idx="13">
                  <c:v>203.3</c:v>
                </c:pt>
                <c:pt idx="14">
                  <c:v>121.9</c:v>
                </c:pt>
                <c:pt idx="15">
                  <c:v>63.1</c:v>
                </c:pt>
                <c:pt idx="16">
                  <c:v>28.2</c:v>
                </c:pt>
                <c:pt idx="17">
                  <c:v>21.5</c:v>
                </c:pt>
                <c:pt idx="18">
                  <c:v>15.6</c:v>
                </c:pt>
                <c:pt idx="19">
                  <c:v>14.6</c:v>
                </c:pt>
                <c:pt idx="20">
                  <c:v>11.3</c:v>
                </c:pt>
                <c:pt idx="21">
                  <c:v>9.3000000000000007</c:v>
                </c:pt>
                <c:pt idx="22">
                  <c:v>7.4</c:v>
                </c:pt>
                <c:pt idx="23">
                  <c:v>7.6</c:v>
                </c:pt>
                <c:pt idx="24">
                  <c:v>5.5</c:v>
                </c:pt>
                <c:pt idx="25">
                  <c:v>4</c:v>
                </c:pt>
                <c:pt idx="26">
                  <c:v>5.3</c:v>
                </c:pt>
                <c:pt idx="27">
                  <c:v>2.8888888888888902</c:v>
                </c:pt>
                <c:pt idx="28">
                  <c:v>2</c:v>
                </c:pt>
                <c:pt idx="29">
                  <c:v>1.5</c:v>
                </c:pt>
                <c:pt idx="30">
                  <c:v>2</c:v>
                </c:pt>
                <c:pt idx="31">
                  <c:v>2.5</c:v>
                </c:pt>
                <c:pt idx="32">
                  <c:v>2.25</c:v>
                </c:pt>
                <c:pt idx="33">
                  <c:v>1.6666666666666701</c:v>
                </c:pt>
                <c:pt idx="34">
                  <c:v>1.5</c:v>
                </c:pt>
                <c:pt idx="35">
                  <c:v>1</c:v>
                </c:pt>
                <c:pt idx="36">
                  <c:v>1.5</c:v>
                </c:pt>
                <c:pt idx="37">
                  <c:v>2.5</c:v>
                </c:pt>
                <c:pt idx="38">
                  <c:v>0.5</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numCache>
            </c:numRef>
          </c:val>
          <c:smooth val="0"/>
          <c:extLst>
            <c:ext xmlns:c16="http://schemas.microsoft.com/office/drawing/2014/chart" uri="{C3380CC4-5D6E-409C-BE32-E72D297353CC}">
              <c16:uniqueId val="{00000001-0A9C-A847-AC56-42272FB8D615}"/>
            </c:ext>
          </c:extLst>
        </c:ser>
        <c:ser>
          <c:idx val="2"/>
          <c:order val="2"/>
          <c:tx>
            <c:strRef>
              <c:f>Sheet1!$D$1</c:f>
              <c:strCache>
                <c:ptCount val="1"/>
                <c:pt idx="0">
                  <c:v>Scale-free</c:v>
                </c:pt>
              </c:strCache>
            </c:strRef>
          </c:tx>
          <c:spPr>
            <a:ln w="38100" cap="rnd">
              <a:solidFill>
                <a:schemeClr val="accent1"/>
              </a:solidFill>
              <a:prstDash val="solid"/>
              <a:round/>
            </a:ln>
            <a:effectLst/>
          </c:spPr>
          <c:marker>
            <c:symbol val="square"/>
            <c:size val="6"/>
            <c:spPr>
              <a:solidFill>
                <a:schemeClr val="accent1"/>
              </a:solidFill>
              <a:ln w="15875">
                <a:noFill/>
                <a:round/>
              </a:ln>
              <a:effectLst/>
            </c:spPr>
          </c:marker>
          <c:cat>
            <c:numRef>
              <c:f>Sheet1!$A$2:$A$61</c:f>
              <c:numCache>
                <c:formatCode>0.00</c:formatCode>
                <c:ptCount val="60"/>
                <c:pt idx="0">
                  <c:v>50</c:v>
                </c:pt>
                <c:pt idx="1">
                  <c:v>100</c:v>
                </c:pt>
                <c:pt idx="2">
                  <c:v>150</c:v>
                </c:pt>
                <c:pt idx="3">
                  <c:v>200</c:v>
                </c:pt>
                <c:pt idx="4">
                  <c:v>250</c:v>
                </c:pt>
                <c:pt idx="5">
                  <c:v>300</c:v>
                </c:pt>
                <c:pt idx="6">
                  <c:v>350</c:v>
                </c:pt>
                <c:pt idx="7">
                  <c:v>400</c:v>
                </c:pt>
                <c:pt idx="8">
                  <c:v>450</c:v>
                </c:pt>
                <c:pt idx="9">
                  <c:v>500</c:v>
                </c:pt>
                <c:pt idx="10">
                  <c:v>550</c:v>
                </c:pt>
                <c:pt idx="11">
                  <c:v>600</c:v>
                </c:pt>
                <c:pt idx="12">
                  <c:v>650</c:v>
                </c:pt>
                <c:pt idx="13">
                  <c:v>700</c:v>
                </c:pt>
                <c:pt idx="14">
                  <c:v>750</c:v>
                </c:pt>
                <c:pt idx="15">
                  <c:v>800</c:v>
                </c:pt>
                <c:pt idx="16">
                  <c:v>850</c:v>
                </c:pt>
                <c:pt idx="17">
                  <c:v>900</c:v>
                </c:pt>
                <c:pt idx="18">
                  <c:v>950</c:v>
                </c:pt>
                <c:pt idx="19">
                  <c:v>1000</c:v>
                </c:pt>
                <c:pt idx="20">
                  <c:v>1050</c:v>
                </c:pt>
                <c:pt idx="21">
                  <c:v>1100</c:v>
                </c:pt>
                <c:pt idx="22">
                  <c:v>1150</c:v>
                </c:pt>
                <c:pt idx="23">
                  <c:v>1200</c:v>
                </c:pt>
                <c:pt idx="24">
                  <c:v>1250</c:v>
                </c:pt>
                <c:pt idx="25">
                  <c:v>1300</c:v>
                </c:pt>
                <c:pt idx="26">
                  <c:v>1350</c:v>
                </c:pt>
                <c:pt idx="27">
                  <c:v>1400</c:v>
                </c:pt>
                <c:pt idx="28">
                  <c:v>1450</c:v>
                </c:pt>
                <c:pt idx="29">
                  <c:v>1500</c:v>
                </c:pt>
                <c:pt idx="30">
                  <c:v>1550</c:v>
                </c:pt>
                <c:pt idx="31">
                  <c:v>1600</c:v>
                </c:pt>
                <c:pt idx="32">
                  <c:v>1650</c:v>
                </c:pt>
                <c:pt idx="33">
                  <c:v>1700</c:v>
                </c:pt>
                <c:pt idx="34">
                  <c:v>1750</c:v>
                </c:pt>
                <c:pt idx="35">
                  <c:v>1800</c:v>
                </c:pt>
                <c:pt idx="36">
                  <c:v>1850</c:v>
                </c:pt>
                <c:pt idx="37">
                  <c:v>1900</c:v>
                </c:pt>
                <c:pt idx="38">
                  <c:v>1950</c:v>
                </c:pt>
                <c:pt idx="39">
                  <c:v>2000</c:v>
                </c:pt>
                <c:pt idx="40">
                  <c:v>2050</c:v>
                </c:pt>
                <c:pt idx="41">
                  <c:v>2100</c:v>
                </c:pt>
                <c:pt idx="42">
                  <c:v>2150</c:v>
                </c:pt>
                <c:pt idx="43">
                  <c:v>2200</c:v>
                </c:pt>
                <c:pt idx="44">
                  <c:v>2250</c:v>
                </c:pt>
                <c:pt idx="45">
                  <c:v>2300</c:v>
                </c:pt>
                <c:pt idx="46">
                  <c:v>2350</c:v>
                </c:pt>
                <c:pt idx="47">
                  <c:v>2400</c:v>
                </c:pt>
                <c:pt idx="48">
                  <c:v>2450</c:v>
                </c:pt>
                <c:pt idx="49">
                  <c:v>2500</c:v>
                </c:pt>
                <c:pt idx="50">
                  <c:v>2550</c:v>
                </c:pt>
                <c:pt idx="51">
                  <c:v>2600</c:v>
                </c:pt>
                <c:pt idx="52">
                  <c:v>2650</c:v>
                </c:pt>
                <c:pt idx="53">
                  <c:v>2700</c:v>
                </c:pt>
                <c:pt idx="54">
                  <c:v>2750</c:v>
                </c:pt>
                <c:pt idx="55">
                  <c:v>2800</c:v>
                </c:pt>
                <c:pt idx="56">
                  <c:v>2850</c:v>
                </c:pt>
                <c:pt idx="57">
                  <c:v>2900</c:v>
                </c:pt>
                <c:pt idx="58">
                  <c:v>2950</c:v>
                </c:pt>
                <c:pt idx="59">
                  <c:v>3000</c:v>
                </c:pt>
              </c:numCache>
            </c:numRef>
          </c:cat>
          <c:val>
            <c:numRef>
              <c:f>Sheet1!$D$2:$D$61</c:f>
              <c:numCache>
                <c:formatCode>0.00</c:formatCode>
                <c:ptCount val="60"/>
                <c:pt idx="0">
                  <c:v>564</c:v>
                </c:pt>
                <c:pt idx="1">
                  <c:v>563.9</c:v>
                </c:pt>
                <c:pt idx="2">
                  <c:v>563.9</c:v>
                </c:pt>
                <c:pt idx="3">
                  <c:v>563.70000000000005</c:v>
                </c:pt>
                <c:pt idx="4">
                  <c:v>563</c:v>
                </c:pt>
                <c:pt idx="5">
                  <c:v>559</c:v>
                </c:pt>
                <c:pt idx="6">
                  <c:v>559.6</c:v>
                </c:pt>
                <c:pt idx="7">
                  <c:v>554.1</c:v>
                </c:pt>
                <c:pt idx="8">
                  <c:v>548.79999999999995</c:v>
                </c:pt>
                <c:pt idx="9">
                  <c:v>532.29999999999995</c:v>
                </c:pt>
                <c:pt idx="10">
                  <c:v>509.8</c:v>
                </c:pt>
                <c:pt idx="11">
                  <c:v>498.3</c:v>
                </c:pt>
                <c:pt idx="12">
                  <c:v>469.5</c:v>
                </c:pt>
                <c:pt idx="13">
                  <c:v>450.1</c:v>
                </c:pt>
                <c:pt idx="14">
                  <c:v>424.2</c:v>
                </c:pt>
                <c:pt idx="15">
                  <c:v>405.9</c:v>
                </c:pt>
                <c:pt idx="16">
                  <c:v>392.5</c:v>
                </c:pt>
                <c:pt idx="17">
                  <c:v>380.4</c:v>
                </c:pt>
                <c:pt idx="18">
                  <c:v>359.4</c:v>
                </c:pt>
                <c:pt idx="19">
                  <c:v>349.8</c:v>
                </c:pt>
                <c:pt idx="20">
                  <c:v>341.7</c:v>
                </c:pt>
                <c:pt idx="21">
                  <c:v>325.39999999999998</c:v>
                </c:pt>
                <c:pt idx="22">
                  <c:v>300.60000000000002</c:v>
                </c:pt>
                <c:pt idx="23">
                  <c:v>301</c:v>
                </c:pt>
                <c:pt idx="24">
                  <c:v>276.7</c:v>
                </c:pt>
                <c:pt idx="25">
                  <c:v>279.89999999999998</c:v>
                </c:pt>
                <c:pt idx="26">
                  <c:v>269.89999999999998</c:v>
                </c:pt>
                <c:pt idx="27">
                  <c:v>260.10000000000002</c:v>
                </c:pt>
                <c:pt idx="28">
                  <c:v>243.8</c:v>
                </c:pt>
                <c:pt idx="29">
                  <c:v>238.1</c:v>
                </c:pt>
                <c:pt idx="30">
                  <c:v>230.6</c:v>
                </c:pt>
                <c:pt idx="31">
                  <c:v>218</c:v>
                </c:pt>
                <c:pt idx="32">
                  <c:v>221.2</c:v>
                </c:pt>
                <c:pt idx="33">
                  <c:v>206.3</c:v>
                </c:pt>
                <c:pt idx="34">
                  <c:v>201.4</c:v>
                </c:pt>
                <c:pt idx="35">
                  <c:v>193.3</c:v>
                </c:pt>
                <c:pt idx="36">
                  <c:v>188.2</c:v>
                </c:pt>
                <c:pt idx="37">
                  <c:v>178.4</c:v>
                </c:pt>
                <c:pt idx="38">
                  <c:v>172.9</c:v>
                </c:pt>
                <c:pt idx="39">
                  <c:v>162.80000000000001</c:v>
                </c:pt>
                <c:pt idx="40">
                  <c:v>163.80000000000001</c:v>
                </c:pt>
                <c:pt idx="41">
                  <c:v>158.9</c:v>
                </c:pt>
                <c:pt idx="42">
                  <c:v>156.1</c:v>
                </c:pt>
                <c:pt idx="43">
                  <c:v>149</c:v>
                </c:pt>
                <c:pt idx="44">
                  <c:v>147.19999999999999</c:v>
                </c:pt>
                <c:pt idx="45">
                  <c:v>140.80000000000001</c:v>
                </c:pt>
                <c:pt idx="46">
                  <c:v>135.69999999999999</c:v>
                </c:pt>
                <c:pt idx="47">
                  <c:v>130.1</c:v>
                </c:pt>
                <c:pt idx="48">
                  <c:v>125</c:v>
                </c:pt>
                <c:pt idx="49">
                  <c:v>121.5</c:v>
                </c:pt>
                <c:pt idx="50">
                  <c:v>120.3</c:v>
                </c:pt>
                <c:pt idx="51">
                  <c:v>109.5</c:v>
                </c:pt>
                <c:pt idx="52">
                  <c:v>112.4</c:v>
                </c:pt>
                <c:pt idx="53">
                  <c:v>111.5</c:v>
                </c:pt>
                <c:pt idx="54">
                  <c:v>103.3</c:v>
                </c:pt>
                <c:pt idx="55">
                  <c:v>100.6</c:v>
                </c:pt>
                <c:pt idx="56">
                  <c:v>98.6</c:v>
                </c:pt>
                <c:pt idx="57">
                  <c:v>100.2</c:v>
                </c:pt>
                <c:pt idx="58">
                  <c:v>96.6</c:v>
                </c:pt>
                <c:pt idx="59">
                  <c:v>97.2</c:v>
                </c:pt>
              </c:numCache>
            </c:numRef>
          </c:val>
          <c:smooth val="0"/>
          <c:extLst>
            <c:ext xmlns:c16="http://schemas.microsoft.com/office/drawing/2014/chart" uri="{C3380CC4-5D6E-409C-BE32-E72D297353CC}">
              <c16:uniqueId val="{00000002-0A9C-A847-AC56-42272FB8D615}"/>
            </c:ext>
          </c:extLst>
        </c:ser>
        <c:ser>
          <c:idx val="3"/>
          <c:order val="3"/>
          <c:tx>
            <c:strRef>
              <c:f>Sheet1!$E$1</c:f>
              <c:strCache>
                <c:ptCount val="1"/>
                <c:pt idx="0">
                  <c:v>Lightning Network</c:v>
                </c:pt>
              </c:strCache>
            </c:strRef>
          </c:tx>
          <c:spPr>
            <a:ln w="38100" cap="rnd">
              <a:solidFill>
                <a:schemeClr val="accent4"/>
              </a:solidFill>
              <a:round/>
            </a:ln>
            <a:effectLst/>
          </c:spPr>
          <c:marker>
            <c:symbol val="circle"/>
            <c:size val="6"/>
            <c:spPr>
              <a:solidFill>
                <a:schemeClr val="accent4"/>
              </a:solidFill>
              <a:ln w="15875">
                <a:noFill/>
                <a:round/>
              </a:ln>
              <a:effectLst/>
            </c:spPr>
          </c:marker>
          <c:cat>
            <c:numRef>
              <c:f>Sheet1!$A$2:$A$61</c:f>
              <c:numCache>
                <c:formatCode>0.00</c:formatCode>
                <c:ptCount val="60"/>
                <c:pt idx="0">
                  <c:v>50</c:v>
                </c:pt>
                <c:pt idx="1">
                  <c:v>100</c:v>
                </c:pt>
                <c:pt idx="2">
                  <c:v>150</c:v>
                </c:pt>
                <c:pt idx="3">
                  <c:v>200</c:v>
                </c:pt>
                <c:pt idx="4">
                  <c:v>250</c:v>
                </c:pt>
                <c:pt idx="5">
                  <c:v>300</c:v>
                </c:pt>
                <c:pt idx="6">
                  <c:v>350</c:v>
                </c:pt>
                <c:pt idx="7">
                  <c:v>400</c:v>
                </c:pt>
                <c:pt idx="8">
                  <c:v>450</c:v>
                </c:pt>
                <c:pt idx="9">
                  <c:v>500</c:v>
                </c:pt>
                <c:pt idx="10">
                  <c:v>550</c:v>
                </c:pt>
                <c:pt idx="11">
                  <c:v>600</c:v>
                </c:pt>
                <c:pt idx="12">
                  <c:v>650</c:v>
                </c:pt>
                <c:pt idx="13">
                  <c:v>700</c:v>
                </c:pt>
                <c:pt idx="14">
                  <c:v>750</c:v>
                </c:pt>
                <c:pt idx="15">
                  <c:v>800</c:v>
                </c:pt>
                <c:pt idx="16">
                  <c:v>850</c:v>
                </c:pt>
                <c:pt idx="17">
                  <c:v>900</c:v>
                </c:pt>
                <c:pt idx="18">
                  <c:v>950</c:v>
                </c:pt>
                <c:pt idx="19">
                  <c:v>1000</c:v>
                </c:pt>
                <c:pt idx="20">
                  <c:v>1050</c:v>
                </c:pt>
                <c:pt idx="21">
                  <c:v>1100</c:v>
                </c:pt>
                <c:pt idx="22">
                  <c:v>1150</c:v>
                </c:pt>
                <c:pt idx="23">
                  <c:v>1200</c:v>
                </c:pt>
                <c:pt idx="24">
                  <c:v>1250</c:v>
                </c:pt>
                <c:pt idx="25">
                  <c:v>1300</c:v>
                </c:pt>
                <c:pt idx="26">
                  <c:v>1350</c:v>
                </c:pt>
                <c:pt idx="27">
                  <c:v>1400</c:v>
                </c:pt>
                <c:pt idx="28">
                  <c:v>1450</c:v>
                </c:pt>
                <c:pt idx="29">
                  <c:v>1500</c:v>
                </c:pt>
                <c:pt idx="30">
                  <c:v>1550</c:v>
                </c:pt>
                <c:pt idx="31">
                  <c:v>1600</c:v>
                </c:pt>
                <c:pt idx="32">
                  <c:v>1650</c:v>
                </c:pt>
                <c:pt idx="33">
                  <c:v>1700</c:v>
                </c:pt>
                <c:pt idx="34">
                  <c:v>1750</c:v>
                </c:pt>
                <c:pt idx="35">
                  <c:v>1800</c:v>
                </c:pt>
                <c:pt idx="36">
                  <c:v>1850</c:v>
                </c:pt>
                <c:pt idx="37">
                  <c:v>1900</c:v>
                </c:pt>
                <c:pt idx="38">
                  <c:v>1950</c:v>
                </c:pt>
                <c:pt idx="39">
                  <c:v>2000</c:v>
                </c:pt>
                <c:pt idx="40">
                  <c:v>2050</c:v>
                </c:pt>
                <c:pt idx="41">
                  <c:v>2100</c:v>
                </c:pt>
                <c:pt idx="42">
                  <c:v>2150</c:v>
                </c:pt>
                <c:pt idx="43">
                  <c:v>2200</c:v>
                </c:pt>
                <c:pt idx="44">
                  <c:v>2250</c:v>
                </c:pt>
                <c:pt idx="45">
                  <c:v>2300</c:v>
                </c:pt>
                <c:pt idx="46">
                  <c:v>2350</c:v>
                </c:pt>
                <c:pt idx="47">
                  <c:v>2400</c:v>
                </c:pt>
                <c:pt idx="48">
                  <c:v>2450</c:v>
                </c:pt>
                <c:pt idx="49">
                  <c:v>2500</c:v>
                </c:pt>
                <c:pt idx="50">
                  <c:v>2550</c:v>
                </c:pt>
                <c:pt idx="51">
                  <c:v>2600</c:v>
                </c:pt>
                <c:pt idx="52">
                  <c:v>2650</c:v>
                </c:pt>
                <c:pt idx="53">
                  <c:v>2700</c:v>
                </c:pt>
                <c:pt idx="54">
                  <c:v>2750</c:v>
                </c:pt>
                <c:pt idx="55">
                  <c:v>2800</c:v>
                </c:pt>
                <c:pt idx="56">
                  <c:v>2850</c:v>
                </c:pt>
                <c:pt idx="57">
                  <c:v>2900</c:v>
                </c:pt>
                <c:pt idx="58">
                  <c:v>2950</c:v>
                </c:pt>
                <c:pt idx="59">
                  <c:v>3000</c:v>
                </c:pt>
              </c:numCache>
            </c:numRef>
          </c:cat>
          <c:val>
            <c:numRef>
              <c:f>Sheet1!$E$2:$E$61</c:f>
              <c:numCache>
                <c:formatCode>0.00</c:formatCode>
                <c:ptCount val="60"/>
                <c:pt idx="0">
                  <c:v>227.9</c:v>
                </c:pt>
                <c:pt idx="1">
                  <c:v>228</c:v>
                </c:pt>
                <c:pt idx="2">
                  <c:v>228</c:v>
                </c:pt>
                <c:pt idx="3">
                  <c:v>228</c:v>
                </c:pt>
                <c:pt idx="4">
                  <c:v>228</c:v>
                </c:pt>
                <c:pt idx="5">
                  <c:v>227.6</c:v>
                </c:pt>
                <c:pt idx="6">
                  <c:v>227.3</c:v>
                </c:pt>
                <c:pt idx="7">
                  <c:v>227.9</c:v>
                </c:pt>
                <c:pt idx="8">
                  <c:v>227.1</c:v>
                </c:pt>
                <c:pt idx="9">
                  <c:v>226.8</c:v>
                </c:pt>
                <c:pt idx="10">
                  <c:v>221.1</c:v>
                </c:pt>
                <c:pt idx="11">
                  <c:v>225.3</c:v>
                </c:pt>
                <c:pt idx="12">
                  <c:v>217.6</c:v>
                </c:pt>
                <c:pt idx="13">
                  <c:v>205.9</c:v>
                </c:pt>
                <c:pt idx="14">
                  <c:v>222.4</c:v>
                </c:pt>
                <c:pt idx="15">
                  <c:v>203.5</c:v>
                </c:pt>
                <c:pt idx="16">
                  <c:v>137.69999999999999</c:v>
                </c:pt>
                <c:pt idx="17">
                  <c:v>138.6</c:v>
                </c:pt>
                <c:pt idx="18">
                  <c:v>53</c:v>
                </c:pt>
                <c:pt idx="19">
                  <c:v>94.5</c:v>
                </c:pt>
                <c:pt idx="20">
                  <c:v>28.2</c:v>
                </c:pt>
                <c:pt idx="21">
                  <c:v>6.2</c:v>
                </c:pt>
                <c:pt idx="22">
                  <c:v>3.6</c:v>
                </c:pt>
                <c:pt idx="23">
                  <c:v>27.4444444444444</c:v>
                </c:pt>
                <c:pt idx="24">
                  <c:v>3</c:v>
                </c:pt>
                <c:pt idx="25">
                  <c:v>3.5</c:v>
                </c:pt>
                <c:pt idx="26">
                  <c:v>4</c:v>
                </c:pt>
                <c:pt idx="27">
                  <c:v>2.625</c:v>
                </c:pt>
                <c:pt idx="28">
                  <c:v>2.4285714285714302</c:v>
                </c:pt>
                <c:pt idx="29">
                  <c:v>2.71428571428571</c:v>
                </c:pt>
                <c:pt idx="30">
                  <c:v>1.8333333333333299</c:v>
                </c:pt>
                <c:pt idx="31">
                  <c:v>1.4</c:v>
                </c:pt>
                <c:pt idx="32">
                  <c:v>0.5</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numCache>
            </c:numRef>
          </c:val>
          <c:smooth val="0"/>
          <c:extLst>
            <c:ext xmlns:c16="http://schemas.microsoft.com/office/drawing/2014/chart" uri="{C3380CC4-5D6E-409C-BE32-E72D297353CC}">
              <c16:uniqueId val="{00000004-0A9C-A847-AC56-42272FB8D615}"/>
            </c:ext>
          </c:extLst>
        </c:ser>
        <c:dLbls>
          <c:showLegendKey val="0"/>
          <c:showVal val="0"/>
          <c:showCatName val="0"/>
          <c:showSerName val="0"/>
          <c:showPercent val="0"/>
          <c:showBubbleSize val="0"/>
        </c:dLbls>
        <c:marker val="1"/>
        <c:smooth val="0"/>
        <c:axId val="1583933344"/>
        <c:axId val="1188093632"/>
      </c:lineChart>
      <c:catAx>
        <c:axId val="1583933344"/>
        <c:scaling>
          <c:orientation val="minMax"/>
        </c:scaling>
        <c:delete val="0"/>
        <c:axPos val="b"/>
        <c:majorGridlines>
          <c:spPr>
            <a:ln w="9525" cap="flat" cmpd="sng" algn="ctr">
              <a:solidFill>
                <a:schemeClr val="dk1">
                  <a:lumMod val="15000"/>
                  <a:lumOff val="85000"/>
                  <a:alpha val="54000"/>
                </a:schemeClr>
              </a:solidFill>
              <a:round/>
            </a:ln>
            <a:effectLst/>
          </c:spPr>
        </c:majorGridlines>
        <c:minorGridlines>
          <c:spPr>
            <a:ln w="9525" cap="flat" cmpd="sng" algn="ctr">
              <a:solidFill>
                <a:schemeClr val="dk1">
                  <a:lumMod val="15000"/>
                  <a:lumOff val="85000"/>
                  <a:alpha val="51000"/>
                </a:schemeClr>
              </a:solidFill>
              <a:round/>
            </a:ln>
            <a:effectLst/>
          </c:spPr>
        </c:minorGridlines>
        <c:title>
          <c:tx>
            <c:rich>
              <a:bodyPr rot="0" spcFirstLastPara="1" vertOverflow="ellipsis" vert="horz" wrap="square" anchor="ctr" anchorCtr="1"/>
              <a:lstStyle/>
              <a:p>
                <a:pPr>
                  <a:defRPr sz="2400" b="1" i="0" u="none" strike="noStrike" kern="1200" baseline="0">
                    <a:solidFill>
                      <a:schemeClr val="dk1">
                        <a:lumMod val="65000"/>
                        <a:lumOff val="35000"/>
                      </a:schemeClr>
                    </a:solidFill>
                    <a:latin typeface="+mn-lt"/>
                    <a:ea typeface="+mn-ea"/>
                    <a:cs typeface="+mn-cs"/>
                  </a:defRPr>
                </a:pPr>
                <a:r>
                  <a:rPr lang="en-US" sz="2400"/>
                  <a:t>Number of Flows</a:t>
                </a:r>
              </a:p>
            </c:rich>
          </c:tx>
          <c:overlay val="0"/>
          <c:spPr>
            <a:noFill/>
            <a:ln>
              <a:noFill/>
            </a:ln>
            <a:effectLst/>
          </c:spPr>
          <c:txPr>
            <a:bodyPr rot="0" spcFirstLastPara="1" vertOverflow="ellipsis" vert="horz" wrap="square" anchor="ctr" anchorCtr="1"/>
            <a:lstStyle/>
            <a:p>
              <a:pPr>
                <a:defRPr sz="2400" b="1" i="0" u="none" strike="noStrike" kern="1200" baseline="0">
                  <a:solidFill>
                    <a:schemeClr val="dk1">
                      <a:lumMod val="65000"/>
                      <a:lumOff val="35000"/>
                    </a:schemeClr>
                  </a:solidFill>
                  <a:latin typeface="+mn-lt"/>
                  <a:ea typeface="+mn-ea"/>
                  <a:cs typeface="+mn-cs"/>
                </a:defRPr>
              </a:pPr>
              <a:endParaRPr lang="en-US"/>
            </a:p>
          </c:txPr>
        </c:title>
        <c:numFmt formatCode="0" sourceLinked="0"/>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600" b="0" i="0" u="none" strike="noStrike" kern="1200" cap="none" spc="0" normalizeH="0" baseline="0">
                <a:solidFill>
                  <a:schemeClr val="dk1">
                    <a:lumMod val="65000"/>
                    <a:lumOff val="35000"/>
                  </a:schemeClr>
                </a:solidFill>
                <a:latin typeface="+mn-lt"/>
                <a:ea typeface="+mn-ea"/>
                <a:cs typeface="+mn-cs"/>
              </a:defRPr>
            </a:pPr>
            <a:endParaRPr lang="en-US"/>
          </a:p>
        </c:txPr>
        <c:crossAx val="1188093632"/>
        <c:crosses val="autoZero"/>
        <c:auto val="1"/>
        <c:lblAlgn val="ctr"/>
        <c:lblOffset val="100"/>
        <c:tickMarkSkip val="5"/>
        <c:noMultiLvlLbl val="0"/>
      </c:catAx>
      <c:valAx>
        <c:axId val="1188093632"/>
        <c:scaling>
          <c:orientation val="minMax"/>
        </c:scaling>
        <c:delete val="0"/>
        <c:axPos val="l"/>
        <c:majorGridlines>
          <c:spPr>
            <a:ln w="9525" cap="flat" cmpd="sng" algn="ctr">
              <a:solidFill>
                <a:schemeClr val="dk1">
                  <a:lumMod val="15000"/>
                  <a:lumOff val="85000"/>
                  <a:alpha val="54000"/>
                </a:schemeClr>
              </a:solidFill>
              <a:round/>
            </a:ln>
            <a:effectLst/>
          </c:spPr>
        </c:majorGridlines>
        <c:title>
          <c:tx>
            <c:rich>
              <a:bodyPr rot="-5400000" spcFirstLastPara="1" vertOverflow="ellipsis" vert="horz" wrap="square" anchor="ctr" anchorCtr="1"/>
              <a:lstStyle/>
              <a:p>
                <a:pPr>
                  <a:defRPr sz="2400" b="1" i="0" u="none" strike="noStrike" kern="1200" baseline="0">
                    <a:solidFill>
                      <a:schemeClr val="dk1">
                        <a:lumMod val="65000"/>
                        <a:lumOff val="35000"/>
                      </a:schemeClr>
                    </a:solidFill>
                    <a:latin typeface="+mn-lt"/>
                    <a:ea typeface="+mn-ea"/>
                    <a:cs typeface="+mn-cs"/>
                  </a:defRPr>
                </a:pPr>
                <a:r>
                  <a:rPr lang="en-US" sz="2400" dirty="0"/>
                  <a:t>Channels Unpeeled/Deadlocked</a:t>
                </a:r>
              </a:p>
            </c:rich>
          </c:tx>
          <c:overlay val="0"/>
          <c:spPr>
            <a:noFill/>
            <a:ln>
              <a:noFill/>
            </a:ln>
            <a:effectLst/>
          </c:spPr>
          <c:txPr>
            <a:bodyPr rot="-5400000" spcFirstLastPara="1" vertOverflow="ellipsis" vert="horz" wrap="square" anchor="ctr" anchorCtr="1"/>
            <a:lstStyle/>
            <a:p>
              <a:pPr>
                <a:defRPr sz="2400" b="1" i="0" u="none" strike="noStrike" kern="1200" baseline="0">
                  <a:solidFill>
                    <a:schemeClr val="dk1">
                      <a:lumMod val="65000"/>
                      <a:lumOff val="35000"/>
                    </a:schemeClr>
                  </a:solidFill>
                  <a:latin typeface="+mn-lt"/>
                  <a:ea typeface="+mn-ea"/>
                  <a:cs typeface="+mn-cs"/>
                </a:defRPr>
              </a:pPr>
              <a:endParaRPr lang="en-US"/>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dk1">
                    <a:lumMod val="65000"/>
                    <a:lumOff val="35000"/>
                  </a:schemeClr>
                </a:solidFill>
                <a:latin typeface="+mn-lt"/>
                <a:ea typeface="+mn-ea"/>
                <a:cs typeface="+mn-cs"/>
              </a:defRPr>
            </a:pPr>
            <a:endParaRPr lang="en-US"/>
          </a:p>
        </c:txPr>
        <c:crossAx val="1583933344"/>
        <c:crosses val="autoZero"/>
        <c:crossBetween val="between"/>
      </c:valAx>
      <c:spPr>
        <a:pattFill prst="ltDnDiag">
          <a:fgClr>
            <a:schemeClr val="dk1">
              <a:lumMod val="15000"/>
              <a:lumOff val="85000"/>
            </a:schemeClr>
          </a:fgClr>
          <a:bgClr>
            <a:schemeClr val="lt1"/>
          </a:bgClr>
        </a:pattFill>
        <a:ln>
          <a:noFill/>
        </a:ln>
        <a:effectLst/>
      </c:spPr>
    </c:plotArea>
    <c:legend>
      <c:legendPos val="b"/>
      <c:overlay val="0"/>
      <c:spPr>
        <a:noFill/>
        <a:ln>
          <a:noFill/>
        </a:ln>
        <a:effectLst/>
      </c:spPr>
      <c:txPr>
        <a:bodyPr rot="0" spcFirstLastPara="1" vertOverflow="ellipsis" vert="horz" wrap="square" anchor="ctr" anchorCtr="1"/>
        <a:lstStyle/>
        <a:p>
          <a:pPr>
            <a:defRPr sz="1800" b="0" i="0" u="none" strike="noStrike" kern="1200" baseline="0">
              <a:solidFill>
                <a:schemeClr val="dk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9525" cap="flat" cmpd="sng" algn="ctr">
      <a:noFill/>
      <a:round/>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8866675076239026"/>
          <c:y val="4.0312904639845146E-2"/>
          <c:w val="0.78661759864012615"/>
          <c:h val="0.64757504305570712"/>
        </c:manualLayout>
      </c:layout>
      <c:lineChart>
        <c:grouping val="standard"/>
        <c:varyColors val="0"/>
        <c:ser>
          <c:idx val="4"/>
          <c:order val="0"/>
          <c:tx>
            <c:strRef>
              <c:f>Sheet1!$B$1</c:f>
              <c:strCache>
                <c:ptCount val="1"/>
                <c:pt idx="0">
                  <c:v>Regular</c:v>
                </c:pt>
              </c:strCache>
            </c:strRef>
          </c:tx>
          <c:spPr>
            <a:ln w="38100" cap="rnd">
              <a:solidFill>
                <a:schemeClr val="accent3"/>
              </a:solidFill>
              <a:prstDash val="solid"/>
              <a:round/>
            </a:ln>
            <a:effectLst/>
          </c:spPr>
          <c:marker>
            <c:symbol val="plus"/>
            <c:size val="6"/>
            <c:spPr>
              <a:solidFill>
                <a:schemeClr val="accent3"/>
              </a:solidFill>
              <a:ln w="25400">
                <a:solidFill>
                  <a:schemeClr val="accent3"/>
                </a:solidFill>
                <a:round/>
              </a:ln>
              <a:effectLst/>
            </c:spPr>
          </c:marker>
          <c:cat>
            <c:numRef>
              <c:f>Sheet1!$A$2:$A$19</c:f>
              <c:numCache>
                <c:formatCode>General</c:formatCode>
                <c:ptCount val="18"/>
                <c:pt idx="0">
                  <c:v>1000</c:v>
                </c:pt>
                <c:pt idx="1">
                  <c:v>2000</c:v>
                </c:pt>
                <c:pt idx="2">
                  <c:v>2250</c:v>
                </c:pt>
                <c:pt idx="3">
                  <c:v>2500</c:v>
                </c:pt>
                <c:pt idx="4">
                  <c:v>2750</c:v>
                </c:pt>
                <c:pt idx="5">
                  <c:v>3000</c:v>
                </c:pt>
                <c:pt idx="6">
                  <c:v>3250</c:v>
                </c:pt>
                <c:pt idx="7">
                  <c:v>3500</c:v>
                </c:pt>
                <c:pt idx="8">
                  <c:v>3750</c:v>
                </c:pt>
                <c:pt idx="9">
                  <c:v>4000</c:v>
                </c:pt>
                <c:pt idx="10">
                  <c:v>5000</c:v>
                </c:pt>
                <c:pt idx="11">
                  <c:v>6000</c:v>
                </c:pt>
                <c:pt idx="12">
                  <c:v>7000</c:v>
                </c:pt>
                <c:pt idx="13">
                  <c:v>8000</c:v>
                </c:pt>
                <c:pt idx="14">
                  <c:v>9000</c:v>
                </c:pt>
                <c:pt idx="15">
                  <c:v>10000</c:v>
                </c:pt>
                <c:pt idx="16">
                  <c:v>11000</c:v>
                </c:pt>
                <c:pt idx="17">
                  <c:v>12000</c:v>
                </c:pt>
              </c:numCache>
            </c:numRef>
          </c:cat>
          <c:val>
            <c:numRef>
              <c:f>Sheet1!$B$2:$B$19</c:f>
              <c:numCache>
                <c:formatCode>General</c:formatCode>
                <c:ptCount val="18"/>
                <c:pt idx="0">
                  <c:v>0.25833333333333297</c:v>
                </c:pt>
                <c:pt idx="1">
                  <c:v>1.7433333333333301</c:v>
                </c:pt>
                <c:pt idx="2">
                  <c:v>3.2875000000000001</c:v>
                </c:pt>
                <c:pt idx="3">
                  <c:v>6.6143306574046505</c:v>
                </c:pt>
                <c:pt idx="4">
                  <c:v>12.905067487674701</c:v>
                </c:pt>
                <c:pt idx="5">
                  <c:v>17.555440826744199</c:v>
                </c:pt>
                <c:pt idx="6">
                  <c:v>20.344555499464999</c:v>
                </c:pt>
                <c:pt idx="7">
                  <c:v>23.481586325269198</c:v>
                </c:pt>
                <c:pt idx="8">
                  <c:v>25.913967705473201</c:v>
                </c:pt>
                <c:pt idx="9">
                  <c:v>28.147070195416301</c:v>
                </c:pt>
                <c:pt idx="10">
                  <c:v>34.400811026442099</c:v>
                </c:pt>
                <c:pt idx="11">
                  <c:v>38.586161219534695</c:v>
                </c:pt>
                <c:pt idx="12">
                  <c:v>41.723530835600904</c:v>
                </c:pt>
                <c:pt idx="13">
                  <c:v>44.402172664614994</c:v>
                </c:pt>
                <c:pt idx="14">
                  <c:v>46.362306977086199</c:v>
                </c:pt>
                <c:pt idx="15">
                  <c:v>48.062386980644199</c:v>
                </c:pt>
                <c:pt idx="16">
                  <c:v>49.446289529914999</c:v>
                </c:pt>
                <c:pt idx="17">
                  <c:v>50.814586095260609</c:v>
                </c:pt>
              </c:numCache>
            </c:numRef>
          </c:val>
          <c:smooth val="0"/>
          <c:extLst>
            <c:ext xmlns:c16="http://schemas.microsoft.com/office/drawing/2014/chart" uri="{C3380CC4-5D6E-409C-BE32-E72D297353CC}">
              <c16:uniqueId val="{00000004-A0C7-BE48-89D5-025E3FFC586F}"/>
            </c:ext>
          </c:extLst>
        </c:ser>
        <c:ser>
          <c:idx val="0"/>
          <c:order val="1"/>
          <c:tx>
            <c:strRef>
              <c:f>Sheet1!$C$1</c:f>
              <c:strCache>
                <c:ptCount val="1"/>
                <c:pt idx="0">
                  <c:v>Scale-free</c:v>
                </c:pt>
              </c:strCache>
            </c:strRef>
          </c:tx>
          <c:spPr>
            <a:ln w="38100" cap="rnd">
              <a:solidFill>
                <a:schemeClr val="accent1"/>
              </a:solidFill>
              <a:round/>
            </a:ln>
            <a:effectLst/>
          </c:spPr>
          <c:marker>
            <c:symbol val="square"/>
            <c:size val="8"/>
            <c:spPr>
              <a:solidFill>
                <a:schemeClr val="accent1"/>
              </a:solidFill>
              <a:ln w="22225">
                <a:solidFill>
                  <a:schemeClr val="accent1"/>
                </a:solidFill>
                <a:round/>
              </a:ln>
              <a:effectLst/>
            </c:spPr>
          </c:marker>
          <c:cat>
            <c:numRef>
              <c:f>Sheet1!$A$2:$A$19</c:f>
              <c:numCache>
                <c:formatCode>General</c:formatCode>
                <c:ptCount val="18"/>
                <c:pt idx="0">
                  <c:v>1000</c:v>
                </c:pt>
                <c:pt idx="1">
                  <c:v>2000</c:v>
                </c:pt>
                <c:pt idx="2">
                  <c:v>2250</c:v>
                </c:pt>
                <c:pt idx="3">
                  <c:v>2500</c:v>
                </c:pt>
                <c:pt idx="4">
                  <c:v>2750</c:v>
                </c:pt>
                <c:pt idx="5">
                  <c:v>3000</c:v>
                </c:pt>
                <c:pt idx="6">
                  <c:v>3250</c:v>
                </c:pt>
                <c:pt idx="7">
                  <c:v>3500</c:v>
                </c:pt>
                <c:pt idx="8">
                  <c:v>3750</c:v>
                </c:pt>
                <c:pt idx="9">
                  <c:v>4000</c:v>
                </c:pt>
                <c:pt idx="10">
                  <c:v>5000</c:v>
                </c:pt>
                <c:pt idx="11">
                  <c:v>6000</c:v>
                </c:pt>
                <c:pt idx="12">
                  <c:v>7000</c:v>
                </c:pt>
                <c:pt idx="13">
                  <c:v>8000</c:v>
                </c:pt>
                <c:pt idx="14">
                  <c:v>9000</c:v>
                </c:pt>
                <c:pt idx="15">
                  <c:v>10000</c:v>
                </c:pt>
                <c:pt idx="16">
                  <c:v>11000</c:v>
                </c:pt>
                <c:pt idx="17">
                  <c:v>12000</c:v>
                </c:pt>
              </c:numCache>
            </c:numRef>
          </c:cat>
          <c:val>
            <c:numRef>
              <c:f>Sheet1!$C$2:$C$19</c:f>
              <c:numCache>
                <c:formatCode>General</c:formatCode>
                <c:ptCount val="18"/>
                <c:pt idx="0">
                  <c:v>0.663276836158192</c:v>
                </c:pt>
                <c:pt idx="1">
                  <c:v>6.7563059763927198</c:v>
                </c:pt>
                <c:pt idx="2">
                  <c:v>8.8494076263743402</c:v>
                </c:pt>
                <c:pt idx="3">
                  <c:v>10.5446852191918</c:v>
                </c:pt>
                <c:pt idx="4">
                  <c:v>12.4466857232261</c:v>
                </c:pt>
                <c:pt idx="5">
                  <c:v>13.8717341096498</c:v>
                </c:pt>
                <c:pt idx="6">
                  <c:v>15.574376661850801</c:v>
                </c:pt>
                <c:pt idx="7">
                  <c:v>16.811616774799102</c:v>
                </c:pt>
                <c:pt idx="8">
                  <c:v>18.432062226278699</c:v>
                </c:pt>
                <c:pt idx="9">
                  <c:v>20.041722948594103</c:v>
                </c:pt>
                <c:pt idx="10">
                  <c:v>25.3618277675087</c:v>
                </c:pt>
                <c:pt idx="11">
                  <c:v>29.5926387745446</c:v>
                </c:pt>
                <c:pt idx="12">
                  <c:v>32.971025484923103</c:v>
                </c:pt>
                <c:pt idx="13">
                  <c:v>36.151396203192398</c:v>
                </c:pt>
                <c:pt idx="14">
                  <c:v>39.471064033183602</c:v>
                </c:pt>
                <c:pt idx="15">
                  <c:v>41.282621599553401</c:v>
                </c:pt>
                <c:pt idx="16">
                  <c:v>43.731091314860798</c:v>
                </c:pt>
                <c:pt idx="17">
                  <c:v>45.213010589573798</c:v>
                </c:pt>
              </c:numCache>
            </c:numRef>
          </c:val>
          <c:smooth val="0"/>
          <c:extLst>
            <c:ext xmlns:c16="http://schemas.microsoft.com/office/drawing/2014/chart" uri="{C3380CC4-5D6E-409C-BE32-E72D297353CC}">
              <c16:uniqueId val="{00000001-7644-A34B-A45E-5B27FBC30C92}"/>
            </c:ext>
          </c:extLst>
        </c:ser>
        <c:ser>
          <c:idx val="1"/>
          <c:order val="2"/>
          <c:tx>
            <c:strRef>
              <c:f>Sheet1!$D$1</c:f>
              <c:strCache>
                <c:ptCount val="1"/>
                <c:pt idx="0">
                  <c:v>Synthesized</c:v>
                </c:pt>
              </c:strCache>
            </c:strRef>
          </c:tx>
          <c:spPr>
            <a:ln w="38100" cap="rnd">
              <a:solidFill>
                <a:schemeClr val="accent4"/>
              </a:solidFill>
              <a:round/>
            </a:ln>
            <a:effectLst/>
          </c:spPr>
          <c:marker>
            <c:symbol val="circle"/>
            <c:size val="6"/>
            <c:spPr>
              <a:solidFill>
                <a:schemeClr val="accent4"/>
              </a:solidFill>
              <a:ln w="25400">
                <a:solidFill>
                  <a:schemeClr val="accent4"/>
                </a:solidFill>
                <a:round/>
              </a:ln>
              <a:effectLst/>
            </c:spPr>
          </c:marker>
          <c:cat>
            <c:numRef>
              <c:f>Sheet1!$A$2:$A$19</c:f>
              <c:numCache>
                <c:formatCode>General</c:formatCode>
                <c:ptCount val="18"/>
                <c:pt idx="0">
                  <c:v>1000</c:v>
                </c:pt>
                <c:pt idx="1">
                  <c:v>2000</c:v>
                </c:pt>
                <c:pt idx="2">
                  <c:v>2250</c:v>
                </c:pt>
                <c:pt idx="3">
                  <c:v>2500</c:v>
                </c:pt>
                <c:pt idx="4">
                  <c:v>2750</c:v>
                </c:pt>
                <c:pt idx="5">
                  <c:v>3000</c:v>
                </c:pt>
                <c:pt idx="6">
                  <c:v>3250</c:v>
                </c:pt>
                <c:pt idx="7">
                  <c:v>3500</c:v>
                </c:pt>
                <c:pt idx="8">
                  <c:v>3750</c:v>
                </c:pt>
                <c:pt idx="9">
                  <c:v>4000</c:v>
                </c:pt>
                <c:pt idx="10">
                  <c:v>5000</c:v>
                </c:pt>
                <c:pt idx="11">
                  <c:v>6000</c:v>
                </c:pt>
                <c:pt idx="12">
                  <c:v>7000</c:v>
                </c:pt>
                <c:pt idx="13">
                  <c:v>8000</c:v>
                </c:pt>
                <c:pt idx="14">
                  <c:v>9000</c:v>
                </c:pt>
                <c:pt idx="15">
                  <c:v>10000</c:v>
                </c:pt>
                <c:pt idx="16">
                  <c:v>11000</c:v>
                </c:pt>
                <c:pt idx="17">
                  <c:v>12000</c:v>
                </c:pt>
              </c:numCache>
            </c:numRef>
          </c:cat>
          <c:val>
            <c:numRef>
              <c:f>Sheet1!$D$2:$D$19</c:f>
              <c:numCache>
                <c:formatCode>General</c:formatCode>
                <c:ptCount val="18"/>
                <c:pt idx="0">
                  <c:v>0.33873099801718404</c:v>
                </c:pt>
                <c:pt idx="1">
                  <c:v>2.5346992729676101</c:v>
                </c:pt>
                <c:pt idx="2">
                  <c:v>4.0376410395618807</c:v>
                </c:pt>
                <c:pt idx="3">
                  <c:v>6.4554385297334305</c:v>
                </c:pt>
                <c:pt idx="4">
                  <c:v>9.9183136610615499</c:v>
                </c:pt>
                <c:pt idx="5">
                  <c:v>12.785567734227902</c:v>
                </c:pt>
                <c:pt idx="6">
                  <c:v>16.242672707296801</c:v>
                </c:pt>
                <c:pt idx="7">
                  <c:v>19.423161499181099</c:v>
                </c:pt>
                <c:pt idx="8">
                  <c:v>21.8252352518161</c:v>
                </c:pt>
                <c:pt idx="9">
                  <c:v>24.380670893159699</c:v>
                </c:pt>
                <c:pt idx="10">
                  <c:v>31.867633789455002</c:v>
                </c:pt>
                <c:pt idx="11">
                  <c:v>37.715877900230801</c:v>
                </c:pt>
                <c:pt idx="12">
                  <c:v>41.9859183391344</c:v>
                </c:pt>
                <c:pt idx="13">
                  <c:v>45.413416798239197</c:v>
                </c:pt>
                <c:pt idx="14">
                  <c:v>47.980099627706899</c:v>
                </c:pt>
                <c:pt idx="15">
                  <c:v>50.426160716882293</c:v>
                </c:pt>
                <c:pt idx="16">
                  <c:v>52.207826322283701</c:v>
                </c:pt>
                <c:pt idx="17">
                  <c:v>53.770002182721299</c:v>
                </c:pt>
              </c:numCache>
            </c:numRef>
          </c:val>
          <c:smooth val="0"/>
          <c:extLst>
            <c:ext xmlns:c16="http://schemas.microsoft.com/office/drawing/2014/chart" uri="{C3380CC4-5D6E-409C-BE32-E72D297353CC}">
              <c16:uniqueId val="{00000002-7644-A34B-A45E-5B27FBC30C92}"/>
            </c:ext>
          </c:extLst>
        </c:ser>
        <c:dLbls>
          <c:showLegendKey val="0"/>
          <c:showVal val="0"/>
          <c:showCatName val="0"/>
          <c:showSerName val="0"/>
          <c:showPercent val="0"/>
          <c:showBubbleSize val="0"/>
        </c:dLbls>
        <c:marker val="1"/>
        <c:smooth val="0"/>
        <c:axId val="-2039855920"/>
        <c:axId val="-2039853488"/>
      </c:lineChart>
      <c:catAx>
        <c:axId val="-2039855920"/>
        <c:scaling>
          <c:orientation val="minMax"/>
        </c:scaling>
        <c:delete val="0"/>
        <c:axPos val="b"/>
        <c:majorGridlines>
          <c:spPr>
            <a:ln w="9525" cap="flat" cmpd="sng" algn="ctr">
              <a:solidFill>
                <a:schemeClr val="dk1">
                  <a:lumMod val="15000"/>
                  <a:lumOff val="85000"/>
                  <a:alpha val="54000"/>
                </a:schemeClr>
              </a:solidFill>
              <a:round/>
            </a:ln>
            <a:effectLst/>
          </c:spPr>
        </c:majorGridlines>
        <c:minorGridlines>
          <c:spPr>
            <a:ln w="9525" cap="flat" cmpd="sng" algn="ctr">
              <a:solidFill>
                <a:schemeClr val="dk1">
                  <a:lumMod val="15000"/>
                  <a:lumOff val="85000"/>
                  <a:alpha val="51000"/>
                </a:schemeClr>
              </a:solidFill>
              <a:round/>
            </a:ln>
            <a:effectLst/>
          </c:spPr>
        </c:minorGridlines>
        <c:title>
          <c:tx>
            <c:rich>
              <a:bodyPr rot="0" spcFirstLastPara="1" vertOverflow="ellipsis" vert="horz" wrap="square" anchor="ctr" anchorCtr="1"/>
              <a:lstStyle/>
              <a:p>
                <a:pPr>
                  <a:defRPr sz="1197" b="1" i="0" u="none" strike="noStrike" kern="1200" baseline="0">
                    <a:solidFill>
                      <a:schemeClr val="dk1">
                        <a:lumMod val="65000"/>
                        <a:lumOff val="35000"/>
                      </a:schemeClr>
                    </a:solidFill>
                    <a:latin typeface="+mn-lt"/>
                    <a:ea typeface="+mn-ea"/>
                    <a:cs typeface="+mn-cs"/>
                  </a:defRPr>
                </a:pPr>
                <a:r>
                  <a:rPr lang="en-US" sz="2400" dirty="0"/>
                  <a:t>Number of Flows</a:t>
                </a:r>
              </a:p>
            </c:rich>
          </c:tx>
          <c:overlay val="0"/>
          <c:spPr>
            <a:noFill/>
            <a:ln>
              <a:noFill/>
            </a:ln>
            <a:effectLst/>
          </c:spPr>
          <c:txPr>
            <a:bodyPr rot="0" spcFirstLastPara="1" vertOverflow="ellipsis" vert="horz" wrap="square" anchor="ctr" anchorCtr="1"/>
            <a:lstStyle/>
            <a:p>
              <a:pPr>
                <a:defRPr sz="1197" b="1" i="0" u="none" strike="noStrike" kern="1200" baseline="0">
                  <a:solidFill>
                    <a:schemeClr val="dk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600" b="0" i="0" u="none" strike="noStrike" kern="1200" cap="none" spc="0" normalizeH="0" baseline="0">
                <a:solidFill>
                  <a:schemeClr val="dk1">
                    <a:lumMod val="65000"/>
                    <a:lumOff val="35000"/>
                  </a:schemeClr>
                </a:solidFill>
                <a:latin typeface="+mn-lt"/>
                <a:ea typeface="+mn-ea"/>
                <a:cs typeface="+mn-cs"/>
              </a:defRPr>
            </a:pPr>
            <a:endParaRPr lang="en-US"/>
          </a:p>
        </c:txPr>
        <c:crossAx val="-2039853488"/>
        <c:crosses val="autoZero"/>
        <c:auto val="1"/>
        <c:lblAlgn val="ctr"/>
        <c:lblOffset val="100"/>
        <c:tickLblSkip val="2"/>
        <c:tickMarkSkip val="2"/>
        <c:noMultiLvlLbl val="0"/>
      </c:catAx>
      <c:valAx>
        <c:axId val="-2039853488"/>
        <c:scaling>
          <c:orientation val="minMax"/>
          <c:max val="55"/>
          <c:min val="0"/>
        </c:scaling>
        <c:delete val="0"/>
        <c:axPos val="l"/>
        <c:majorGridlines>
          <c:spPr>
            <a:ln w="9525" cap="flat" cmpd="sng" algn="ctr">
              <a:solidFill>
                <a:schemeClr val="dk1">
                  <a:lumMod val="15000"/>
                  <a:lumOff val="85000"/>
                  <a:alpha val="54000"/>
                </a:schemeClr>
              </a:solidFill>
              <a:round/>
            </a:ln>
            <a:effectLst/>
          </c:spPr>
        </c:majorGridlines>
        <c:title>
          <c:tx>
            <c:rich>
              <a:bodyPr rot="-5400000" spcFirstLastPara="1" vertOverflow="ellipsis" vert="horz" wrap="square" anchor="ctr" anchorCtr="1"/>
              <a:lstStyle/>
              <a:p>
                <a:pPr>
                  <a:defRPr sz="1197" b="1" i="0" u="none" strike="noStrike" kern="1200" baseline="0">
                    <a:solidFill>
                      <a:schemeClr val="dk1">
                        <a:lumMod val="65000"/>
                        <a:lumOff val="35000"/>
                      </a:schemeClr>
                    </a:solidFill>
                    <a:latin typeface="+mn-lt"/>
                    <a:ea typeface="+mn-ea"/>
                    <a:cs typeface="+mn-cs"/>
                  </a:defRPr>
                </a:pPr>
                <a:r>
                  <a:rPr lang="en-US" sz="2400" dirty="0"/>
                  <a:t>Norm.</a:t>
                </a:r>
                <a:r>
                  <a:rPr lang="en-US" sz="2400" baseline="0" dirty="0"/>
                  <a:t> Max Throughput (%)</a:t>
                </a:r>
                <a:endParaRPr lang="en-US" sz="2400" dirty="0"/>
              </a:p>
            </c:rich>
          </c:tx>
          <c:overlay val="0"/>
          <c:spPr>
            <a:noFill/>
            <a:ln>
              <a:noFill/>
            </a:ln>
            <a:effectLst/>
          </c:spPr>
          <c:txPr>
            <a:bodyPr rot="-5400000" spcFirstLastPara="1" vertOverflow="ellipsis" vert="horz" wrap="square" anchor="ctr" anchorCtr="1"/>
            <a:lstStyle/>
            <a:p>
              <a:pPr>
                <a:defRPr sz="1197" b="1" i="0" u="none" strike="noStrike" kern="1200" baseline="0">
                  <a:solidFill>
                    <a:schemeClr val="dk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dk1">
                    <a:lumMod val="65000"/>
                    <a:lumOff val="35000"/>
                  </a:schemeClr>
                </a:solidFill>
                <a:latin typeface="+mn-lt"/>
                <a:ea typeface="+mn-ea"/>
                <a:cs typeface="+mn-cs"/>
              </a:defRPr>
            </a:pPr>
            <a:endParaRPr lang="en-US"/>
          </a:p>
        </c:txPr>
        <c:crossAx val="-2039855920"/>
        <c:crosses val="autoZero"/>
        <c:crossBetween val="between"/>
      </c:valAx>
      <c:spPr>
        <a:pattFill prst="ltDnDiag">
          <a:fgClr>
            <a:schemeClr val="dk1">
              <a:lumMod val="15000"/>
              <a:lumOff val="85000"/>
            </a:schemeClr>
          </a:fgClr>
          <a:bgClr>
            <a:schemeClr val="lt1"/>
          </a:bgClr>
        </a:pattFill>
        <a:ln>
          <a:noFill/>
        </a:ln>
        <a:effectLst/>
      </c:spPr>
    </c:plotArea>
    <c:legend>
      <c:legendPos val="b"/>
      <c:layout>
        <c:manualLayout>
          <c:xMode val="edge"/>
          <c:yMode val="edge"/>
          <c:x val="0"/>
          <c:y val="0.8447369705298039"/>
          <c:w val="1"/>
          <c:h val="0.15477538498853499"/>
        </c:manualLayout>
      </c:layout>
      <c:overlay val="0"/>
      <c:spPr>
        <a:noFill/>
        <a:ln>
          <a:noFill/>
        </a:ln>
        <a:effectLst/>
      </c:spPr>
      <c:txPr>
        <a:bodyPr rot="0" spcFirstLastPara="1" vertOverflow="ellipsis" vert="horz" wrap="square" anchor="ctr" anchorCtr="1"/>
        <a:lstStyle/>
        <a:p>
          <a:pPr>
            <a:defRPr sz="1800" b="0" i="0" u="none" strike="noStrike" kern="1200" baseline="0">
              <a:solidFill>
                <a:schemeClr val="dk1">
                  <a:lumMod val="65000"/>
                  <a:lumOff val="35000"/>
                </a:schemeClr>
              </a:solidFill>
              <a:latin typeface="+mn-lt"/>
              <a:ea typeface="+mn-ea"/>
              <a:cs typeface="+mn-cs"/>
            </a:defRPr>
          </a:pPr>
          <a:endParaRPr lang="en-US"/>
        </a:p>
      </c:txPr>
    </c:legend>
    <c:plotVisOnly val="1"/>
    <c:dispBlanksAs val="zero"/>
    <c:showDLblsOverMax val="0"/>
  </c:chart>
  <c:spPr>
    <a:solidFill>
      <a:schemeClr val="lt1"/>
    </a:solidFill>
    <a:ln w="9525" cap="flat" cmpd="sng" algn="ctr">
      <a:noFill/>
      <a:round/>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8866675076239026"/>
          <c:y val="4.0312904639845146E-2"/>
          <c:w val="0.78661759864012615"/>
          <c:h val="0.64757504305570712"/>
        </c:manualLayout>
      </c:layout>
      <c:lineChart>
        <c:grouping val="standard"/>
        <c:varyColors val="0"/>
        <c:ser>
          <c:idx val="4"/>
          <c:order val="0"/>
          <c:tx>
            <c:strRef>
              <c:f>Sheet1!$B$1</c:f>
              <c:strCache>
                <c:ptCount val="1"/>
                <c:pt idx="0">
                  <c:v>Regular</c:v>
                </c:pt>
              </c:strCache>
            </c:strRef>
          </c:tx>
          <c:spPr>
            <a:ln w="38100" cap="rnd">
              <a:solidFill>
                <a:schemeClr val="accent3"/>
              </a:solidFill>
              <a:prstDash val="solid"/>
              <a:round/>
            </a:ln>
            <a:effectLst/>
          </c:spPr>
          <c:marker>
            <c:symbol val="plus"/>
            <c:size val="6"/>
            <c:spPr>
              <a:solidFill>
                <a:schemeClr val="accent3"/>
              </a:solidFill>
              <a:ln w="25400">
                <a:solidFill>
                  <a:schemeClr val="accent3"/>
                </a:solidFill>
                <a:round/>
              </a:ln>
              <a:effectLst/>
            </c:spPr>
          </c:marker>
          <c:cat>
            <c:numRef>
              <c:f>Sheet1!$A$2:$A$19</c:f>
              <c:numCache>
                <c:formatCode>General</c:formatCode>
                <c:ptCount val="18"/>
                <c:pt idx="0">
                  <c:v>1000</c:v>
                </c:pt>
                <c:pt idx="1">
                  <c:v>2000</c:v>
                </c:pt>
                <c:pt idx="2">
                  <c:v>2250</c:v>
                </c:pt>
                <c:pt idx="3">
                  <c:v>2500</c:v>
                </c:pt>
                <c:pt idx="4">
                  <c:v>2750</c:v>
                </c:pt>
                <c:pt idx="5">
                  <c:v>3000</c:v>
                </c:pt>
                <c:pt idx="6">
                  <c:v>3250</c:v>
                </c:pt>
                <c:pt idx="7">
                  <c:v>3500</c:v>
                </c:pt>
                <c:pt idx="8">
                  <c:v>3750</c:v>
                </c:pt>
                <c:pt idx="9">
                  <c:v>4000</c:v>
                </c:pt>
                <c:pt idx="10">
                  <c:v>5000</c:v>
                </c:pt>
                <c:pt idx="11">
                  <c:v>6000</c:v>
                </c:pt>
                <c:pt idx="12">
                  <c:v>7000</c:v>
                </c:pt>
                <c:pt idx="13">
                  <c:v>8000</c:v>
                </c:pt>
                <c:pt idx="14">
                  <c:v>9000</c:v>
                </c:pt>
                <c:pt idx="15">
                  <c:v>10000</c:v>
                </c:pt>
                <c:pt idx="16">
                  <c:v>11000</c:v>
                </c:pt>
                <c:pt idx="17">
                  <c:v>12000</c:v>
                </c:pt>
              </c:numCache>
            </c:numRef>
          </c:cat>
          <c:val>
            <c:numRef>
              <c:f>Sheet1!$B$2:$B$19</c:f>
              <c:numCache>
                <c:formatCode>General</c:formatCode>
                <c:ptCount val="18"/>
                <c:pt idx="0">
                  <c:v>0.01</c:v>
                </c:pt>
                <c:pt idx="1">
                  <c:v>0.09</c:v>
                </c:pt>
                <c:pt idx="2">
                  <c:v>0.15333333333333299</c:v>
                </c:pt>
                <c:pt idx="3">
                  <c:v>0.2</c:v>
                </c:pt>
                <c:pt idx="4">
                  <c:v>0.293333333333333</c:v>
                </c:pt>
                <c:pt idx="5">
                  <c:v>0.43666666666666604</c:v>
                </c:pt>
                <c:pt idx="6">
                  <c:v>1.5517623805891299</c:v>
                </c:pt>
                <c:pt idx="7">
                  <c:v>11.891665180800901</c:v>
                </c:pt>
                <c:pt idx="8">
                  <c:v>20.763133395705697</c:v>
                </c:pt>
                <c:pt idx="9">
                  <c:v>28.017855647982298</c:v>
                </c:pt>
                <c:pt idx="10">
                  <c:v>34.362835313220103</c:v>
                </c:pt>
                <c:pt idx="11">
                  <c:v>38.572586390072203</c:v>
                </c:pt>
                <c:pt idx="12">
                  <c:v>41.719911249401896</c:v>
                </c:pt>
                <c:pt idx="13">
                  <c:v>44.402172664614994</c:v>
                </c:pt>
                <c:pt idx="14">
                  <c:v>46.362306977086298</c:v>
                </c:pt>
                <c:pt idx="15">
                  <c:v>48.062386980644298</c:v>
                </c:pt>
                <c:pt idx="16">
                  <c:v>49.446289529914999</c:v>
                </c:pt>
                <c:pt idx="17">
                  <c:v>50.814586095260609</c:v>
                </c:pt>
              </c:numCache>
            </c:numRef>
          </c:val>
          <c:smooth val="0"/>
          <c:extLst>
            <c:ext xmlns:c16="http://schemas.microsoft.com/office/drawing/2014/chart" uri="{C3380CC4-5D6E-409C-BE32-E72D297353CC}">
              <c16:uniqueId val="{00000000-9E67-2C47-BFE8-4516FAAC8BF6}"/>
            </c:ext>
          </c:extLst>
        </c:ser>
        <c:ser>
          <c:idx val="0"/>
          <c:order val="1"/>
          <c:tx>
            <c:strRef>
              <c:f>Sheet1!$C$1</c:f>
              <c:strCache>
                <c:ptCount val="1"/>
                <c:pt idx="0">
                  <c:v>Scale-free</c:v>
                </c:pt>
              </c:strCache>
            </c:strRef>
          </c:tx>
          <c:spPr>
            <a:ln w="38100" cap="rnd">
              <a:solidFill>
                <a:schemeClr val="accent1"/>
              </a:solidFill>
              <a:round/>
            </a:ln>
            <a:effectLst/>
          </c:spPr>
          <c:marker>
            <c:symbol val="square"/>
            <c:size val="8"/>
            <c:spPr>
              <a:solidFill>
                <a:schemeClr val="accent1"/>
              </a:solidFill>
              <a:ln w="12700">
                <a:solidFill>
                  <a:schemeClr val="accent1"/>
                </a:solidFill>
                <a:round/>
              </a:ln>
              <a:effectLst/>
            </c:spPr>
          </c:marker>
          <c:cat>
            <c:numRef>
              <c:f>Sheet1!$A$2:$A$19</c:f>
              <c:numCache>
                <c:formatCode>General</c:formatCode>
                <c:ptCount val="18"/>
                <c:pt idx="0">
                  <c:v>1000</c:v>
                </c:pt>
                <c:pt idx="1">
                  <c:v>2000</c:v>
                </c:pt>
                <c:pt idx="2">
                  <c:v>2250</c:v>
                </c:pt>
                <c:pt idx="3">
                  <c:v>2500</c:v>
                </c:pt>
                <c:pt idx="4">
                  <c:v>2750</c:v>
                </c:pt>
                <c:pt idx="5">
                  <c:v>3000</c:v>
                </c:pt>
                <c:pt idx="6">
                  <c:v>3250</c:v>
                </c:pt>
                <c:pt idx="7">
                  <c:v>3500</c:v>
                </c:pt>
                <c:pt idx="8">
                  <c:v>3750</c:v>
                </c:pt>
                <c:pt idx="9">
                  <c:v>4000</c:v>
                </c:pt>
                <c:pt idx="10">
                  <c:v>5000</c:v>
                </c:pt>
                <c:pt idx="11">
                  <c:v>6000</c:v>
                </c:pt>
                <c:pt idx="12">
                  <c:v>7000</c:v>
                </c:pt>
                <c:pt idx="13">
                  <c:v>8000</c:v>
                </c:pt>
                <c:pt idx="14">
                  <c:v>9000</c:v>
                </c:pt>
                <c:pt idx="15">
                  <c:v>10000</c:v>
                </c:pt>
                <c:pt idx="16">
                  <c:v>11000</c:v>
                </c:pt>
                <c:pt idx="17">
                  <c:v>12000</c:v>
                </c:pt>
              </c:numCache>
            </c:numRef>
          </c:cat>
          <c:val>
            <c:numRef>
              <c:f>Sheet1!$C$2:$C$19</c:f>
              <c:numCache>
                <c:formatCode>General</c:formatCode>
                <c:ptCount val="18"/>
                <c:pt idx="0">
                  <c:v>2.8813559322033798E-2</c:v>
                </c:pt>
                <c:pt idx="1">
                  <c:v>2.0678125798901199</c:v>
                </c:pt>
                <c:pt idx="2">
                  <c:v>6.8466654557231497</c:v>
                </c:pt>
                <c:pt idx="3">
                  <c:v>9.3148257454270791</c:v>
                </c:pt>
                <c:pt idx="4">
                  <c:v>10.957467501236801</c:v>
                </c:pt>
                <c:pt idx="5">
                  <c:v>12.7326440402625</c:v>
                </c:pt>
                <c:pt idx="6">
                  <c:v>14.491444659956402</c:v>
                </c:pt>
                <c:pt idx="7">
                  <c:v>15.819024733125101</c:v>
                </c:pt>
                <c:pt idx="8">
                  <c:v>17.651555202456599</c:v>
                </c:pt>
                <c:pt idx="9">
                  <c:v>19.238972448657201</c:v>
                </c:pt>
                <c:pt idx="10">
                  <c:v>24.744075817341599</c:v>
                </c:pt>
                <c:pt idx="11">
                  <c:v>29.139042531760701</c:v>
                </c:pt>
                <c:pt idx="12">
                  <c:v>32.531297014980396</c:v>
                </c:pt>
                <c:pt idx="13">
                  <c:v>35.855649063516601</c:v>
                </c:pt>
                <c:pt idx="14">
                  <c:v>39.263069546369898</c:v>
                </c:pt>
                <c:pt idx="15">
                  <c:v>41.061312426049803</c:v>
                </c:pt>
                <c:pt idx="16">
                  <c:v>43.618129474718998</c:v>
                </c:pt>
                <c:pt idx="17">
                  <c:v>45.118892644089897</c:v>
                </c:pt>
              </c:numCache>
            </c:numRef>
          </c:val>
          <c:smooth val="0"/>
          <c:extLst>
            <c:ext xmlns:c16="http://schemas.microsoft.com/office/drawing/2014/chart" uri="{C3380CC4-5D6E-409C-BE32-E72D297353CC}">
              <c16:uniqueId val="{00000001-9E67-2C47-BFE8-4516FAAC8BF6}"/>
            </c:ext>
          </c:extLst>
        </c:ser>
        <c:ser>
          <c:idx val="1"/>
          <c:order val="2"/>
          <c:tx>
            <c:strRef>
              <c:f>Sheet1!$D$1</c:f>
              <c:strCache>
                <c:ptCount val="1"/>
                <c:pt idx="0">
                  <c:v>Synthesized</c:v>
                </c:pt>
              </c:strCache>
            </c:strRef>
          </c:tx>
          <c:spPr>
            <a:ln w="38100" cap="rnd">
              <a:solidFill>
                <a:schemeClr val="accent4"/>
              </a:solidFill>
              <a:round/>
            </a:ln>
            <a:effectLst/>
          </c:spPr>
          <c:marker>
            <c:symbol val="circle"/>
            <c:size val="6"/>
            <c:spPr>
              <a:solidFill>
                <a:schemeClr val="accent4"/>
              </a:solidFill>
              <a:ln w="25400">
                <a:solidFill>
                  <a:schemeClr val="accent4"/>
                </a:solidFill>
                <a:round/>
              </a:ln>
              <a:effectLst/>
            </c:spPr>
          </c:marker>
          <c:cat>
            <c:numRef>
              <c:f>Sheet1!$A$2:$A$19</c:f>
              <c:numCache>
                <c:formatCode>General</c:formatCode>
                <c:ptCount val="18"/>
                <c:pt idx="0">
                  <c:v>1000</c:v>
                </c:pt>
                <c:pt idx="1">
                  <c:v>2000</c:v>
                </c:pt>
                <c:pt idx="2">
                  <c:v>2250</c:v>
                </c:pt>
                <c:pt idx="3">
                  <c:v>2500</c:v>
                </c:pt>
                <c:pt idx="4">
                  <c:v>2750</c:v>
                </c:pt>
                <c:pt idx="5">
                  <c:v>3000</c:v>
                </c:pt>
                <c:pt idx="6">
                  <c:v>3250</c:v>
                </c:pt>
                <c:pt idx="7">
                  <c:v>3500</c:v>
                </c:pt>
                <c:pt idx="8">
                  <c:v>3750</c:v>
                </c:pt>
                <c:pt idx="9">
                  <c:v>4000</c:v>
                </c:pt>
                <c:pt idx="10">
                  <c:v>5000</c:v>
                </c:pt>
                <c:pt idx="11">
                  <c:v>6000</c:v>
                </c:pt>
                <c:pt idx="12">
                  <c:v>7000</c:v>
                </c:pt>
                <c:pt idx="13">
                  <c:v>8000</c:v>
                </c:pt>
                <c:pt idx="14">
                  <c:v>9000</c:v>
                </c:pt>
                <c:pt idx="15">
                  <c:v>10000</c:v>
                </c:pt>
                <c:pt idx="16">
                  <c:v>11000</c:v>
                </c:pt>
                <c:pt idx="17">
                  <c:v>12000</c:v>
                </c:pt>
              </c:numCache>
            </c:numRef>
          </c:cat>
          <c:val>
            <c:numRef>
              <c:f>Sheet1!$D$2:$D$19</c:f>
              <c:numCache>
                <c:formatCode>General</c:formatCode>
                <c:ptCount val="18"/>
                <c:pt idx="0">
                  <c:v>2.4785194976867098E-2</c:v>
                </c:pt>
                <c:pt idx="1">
                  <c:v>0.24289491077329803</c:v>
                </c:pt>
                <c:pt idx="2">
                  <c:v>0.38995373430270902</c:v>
                </c:pt>
                <c:pt idx="3">
                  <c:v>0.63615333773959004</c:v>
                </c:pt>
                <c:pt idx="4">
                  <c:v>1.9686582506788401</c:v>
                </c:pt>
                <c:pt idx="5">
                  <c:v>6.8183768973330103</c:v>
                </c:pt>
                <c:pt idx="6">
                  <c:v>14.864909609201399</c:v>
                </c:pt>
                <c:pt idx="7">
                  <c:v>18.940585537738698</c:v>
                </c:pt>
                <c:pt idx="8">
                  <c:v>21.416439831414198</c:v>
                </c:pt>
                <c:pt idx="9">
                  <c:v>24.052549862078703</c:v>
                </c:pt>
                <c:pt idx="10">
                  <c:v>31.728767150577298</c:v>
                </c:pt>
                <c:pt idx="11">
                  <c:v>37.662000008360103</c:v>
                </c:pt>
                <c:pt idx="12">
                  <c:v>41.926569534155298</c:v>
                </c:pt>
                <c:pt idx="13">
                  <c:v>45.3883982279064</c:v>
                </c:pt>
                <c:pt idx="14">
                  <c:v>47.961748606032302</c:v>
                </c:pt>
                <c:pt idx="15">
                  <c:v>50.417226719680897</c:v>
                </c:pt>
                <c:pt idx="16">
                  <c:v>52.173016962145503</c:v>
                </c:pt>
                <c:pt idx="17">
                  <c:v>53.762521154676904</c:v>
                </c:pt>
              </c:numCache>
            </c:numRef>
          </c:val>
          <c:smooth val="0"/>
          <c:extLst>
            <c:ext xmlns:c16="http://schemas.microsoft.com/office/drawing/2014/chart" uri="{C3380CC4-5D6E-409C-BE32-E72D297353CC}">
              <c16:uniqueId val="{00000002-9E67-2C47-BFE8-4516FAAC8BF6}"/>
            </c:ext>
          </c:extLst>
        </c:ser>
        <c:dLbls>
          <c:showLegendKey val="0"/>
          <c:showVal val="0"/>
          <c:showCatName val="0"/>
          <c:showSerName val="0"/>
          <c:showPercent val="0"/>
          <c:showBubbleSize val="0"/>
        </c:dLbls>
        <c:marker val="1"/>
        <c:smooth val="0"/>
        <c:axId val="-2039855920"/>
        <c:axId val="-2039853488"/>
      </c:lineChart>
      <c:catAx>
        <c:axId val="-2039855920"/>
        <c:scaling>
          <c:orientation val="minMax"/>
        </c:scaling>
        <c:delete val="0"/>
        <c:axPos val="b"/>
        <c:majorGridlines>
          <c:spPr>
            <a:ln w="9525" cap="flat" cmpd="sng" algn="ctr">
              <a:solidFill>
                <a:schemeClr val="dk1">
                  <a:lumMod val="15000"/>
                  <a:lumOff val="85000"/>
                  <a:alpha val="54000"/>
                </a:schemeClr>
              </a:solidFill>
              <a:round/>
            </a:ln>
            <a:effectLst/>
          </c:spPr>
        </c:majorGridlines>
        <c:minorGridlines>
          <c:spPr>
            <a:ln w="9525" cap="flat" cmpd="sng" algn="ctr">
              <a:solidFill>
                <a:schemeClr val="dk1">
                  <a:lumMod val="15000"/>
                  <a:lumOff val="85000"/>
                  <a:alpha val="51000"/>
                </a:schemeClr>
              </a:solidFill>
              <a:round/>
            </a:ln>
            <a:effectLst/>
          </c:spPr>
        </c:minorGridlines>
        <c:title>
          <c:tx>
            <c:rich>
              <a:bodyPr rot="0" spcFirstLastPara="1" vertOverflow="ellipsis" vert="horz" wrap="square" anchor="ctr" anchorCtr="1"/>
              <a:lstStyle/>
              <a:p>
                <a:pPr>
                  <a:defRPr sz="1197" b="1" i="0" u="none" strike="noStrike" kern="1200" baseline="0">
                    <a:solidFill>
                      <a:schemeClr val="dk1">
                        <a:lumMod val="65000"/>
                        <a:lumOff val="35000"/>
                      </a:schemeClr>
                    </a:solidFill>
                    <a:latin typeface="+mn-lt"/>
                    <a:ea typeface="+mn-ea"/>
                    <a:cs typeface="+mn-cs"/>
                  </a:defRPr>
                </a:pPr>
                <a:r>
                  <a:rPr lang="en-US" sz="2400" dirty="0"/>
                  <a:t>Number of Flows</a:t>
                </a:r>
              </a:p>
            </c:rich>
          </c:tx>
          <c:overlay val="0"/>
          <c:spPr>
            <a:noFill/>
            <a:ln>
              <a:noFill/>
            </a:ln>
            <a:effectLst/>
          </c:spPr>
          <c:txPr>
            <a:bodyPr rot="0" spcFirstLastPara="1" vertOverflow="ellipsis" vert="horz" wrap="square" anchor="ctr" anchorCtr="1"/>
            <a:lstStyle/>
            <a:p>
              <a:pPr>
                <a:defRPr sz="1197" b="1" i="0" u="none" strike="noStrike" kern="1200" baseline="0">
                  <a:solidFill>
                    <a:schemeClr val="dk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600" b="0" i="0" u="none" strike="noStrike" kern="1200" cap="none" spc="0" normalizeH="0" baseline="0">
                <a:solidFill>
                  <a:schemeClr val="dk1">
                    <a:lumMod val="65000"/>
                    <a:lumOff val="35000"/>
                  </a:schemeClr>
                </a:solidFill>
                <a:latin typeface="+mn-lt"/>
                <a:ea typeface="+mn-ea"/>
                <a:cs typeface="+mn-cs"/>
              </a:defRPr>
            </a:pPr>
            <a:endParaRPr lang="en-US"/>
          </a:p>
        </c:txPr>
        <c:crossAx val="-2039853488"/>
        <c:crosses val="autoZero"/>
        <c:auto val="1"/>
        <c:lblAlgn val="ctr"/>
        <c:lblOffset val="100"/>
        <c:tickLblSkip val="2"/>
        <c:tickMarkSkip val="2"/>
        <c:noMultiLvlLbl val="0"/>
      </c:catAx>
      <c:valAx>
        <c:axId val="-2039853488"/>
        <c:scaling>
          <c:orientation val="minMax"/>
          <c:max val="55"/>
          <c:min val="0"/>
        </c:scaling>
        <c:delete val="0"/>
        <c:axPos val="l"/>
        <c:majorGridlines>
          <c:spPr>
            <a:ln w="9525" cap="flat" cmpd="sng" algn="ctr">
              <a:solidFill>
                <a:schemeClr val="dk1">
                  <a:lumMod val="15000"/>
                  <a:lumOff val="85000"/>
                  <a:alpha val="54000"/>
                </a:schemeClr>
              </a:solidFill>
              <a:round/>
            </a:ln>
            <a:effectLst/>
          </c:spPr>
        </c:majorGridlines>
        <c:title>
          <c:tx>
            <c:rich>
              <a:bodyPr rot="-5400000" spcFirstLastPara="1" vertOverflow="ellipsis" vert="horz" wrap="square" anchor="ctr" anchorCtr="1"/>
              <a:lstStyle/>
              <a:p>
                <a:pPr>
                  <a:defRPr sz="1197" b="1" i="0" u="none" strike="noStrike" kern="1200" baseline="0">
                    <a:solidFill>
                      <a:schemeClr val="dk1">
                        <a:lumMod val="65000"/>
                        <a:lumOff val="35000"/>
                      </a:schemeClr>
                    </a:solidFill>
                    <a:latin typeface="+mn-lt"/>
                    <a:ea typeface="+mn-ea"/>
                    <a:cs typeface="+mn-cs"/>
                  </a:defRPr>
                </a:pPr>
                <a:r>
                  <a:rPr lang="en-US" sz="2400" dirty="0"/>
                  <a:t>Norm.</a:t>
                </a:r>
                <a:r>
                  <a:rPr lang="en-US" sz="2400" baseline="0" dirty="0"/>
                  <a:t> Min Throughput (%)</a:t>
                </a:r>
                <a:endParaRPr lang="en-US" sz="2400" dirty="0"/>
              </a:p>
            </c:rich>
          </c:tx>
          <c:overlay val="0"/>
          <c:spPr>
            <a:noFill/>
            <a:ln>
              <a:noFill/>
            </a:ln>
            <a:effectLst/>
          </c:spPr>
          <c:txPr>
            <a:bodyPr rot="-5400000" spcFirstLastPara="1" vertOverflow="ellipsis" vert="horz" wrap="square" anchor="ctr" anchorCtr="1"/>
            <a:lstStyle/>
            <a:p>
              <a:pPr>
                <a:defRPr sz="1197" b="1" i="0" u="none" strike="noStrike" kern="1200" baseline="0">
                  <a:solidFill>
                    <a:schemeClr val="dk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dk1">
                    <a:lumMod val="65000"/>
                    <a:lumOff val="35000"/>
                  </a:schemeClr>
                </a:solidFill>
                <a:latin typeface="+mn-lt"/>
                <a:ea typeface="+mn-ea"/>
                <a:cs typeface="+mn-cs"/>
              </a:defRPr>
            </a:pPr>
            <a:endParaRPr lang="en-US"/>
          </a:p>
        </c:txPr>
        <c:crossAx val="-2039855920"/>
        <c:crosses val="autoZero"/>
        <c:crossBetween val="between"/>
      </c:valAx>
      <c:spPr>
        <a:pattFill prst="ltDnDiag">
          <a:fgClr>
            <a:schemeClr val="dk1">
              <a:lumMod val="15000"/>
              <a:lumOff val="85000"/>
            </a:schemeClr>
          </a:fgClr>
          <a:bgClr>
            <a:schemeClr val="lt1"/>
          </a:bgClr>
        </a:pattFill>
        <a:ln>
          <a:noFill/>
        </a:ln>
        <a:effectLst/>
      </c:spPr>
    </c:plotArea>
    <c:legend>
      <c:legendPos val="b"/>
      <c:layout>
        <c:manualLayout>
          <c:xMode val="edge"/>
          <c:yMode val="edge"/>
          <c:x val="0"/>
          <c:y val="0.8447369705298039"/>
          <c:w val="1"/>
          <c:h val="0.15477538498853499"/>
        </c:manualLayout>
      </c:layout>
      <c:overlay val="0"/>
      <c:spPr>
        <a:noFill/>
        <a:ln>
          <a:noFill/>
        </a:ln>
        <a:effectLst/>
      </c:spPr>
      <c:txPr>
        <a:bodyPr rot="0" spcFirstLastPara="1" vertOverflow="ellipsis" vert="horz" wrap="square" anchor="ctr" anchorCtr="1"/>
        <a:lstStyle/>
        <a:p>
          <a:pPr>
            <a:defRPr sz="1800" b="0" i="0" u="none" strike="noStrike" kern="1200" baseline="0">
              <a:solidFill>
                <a:schemeClr val="dk1">
                  <a:lumMod val="65000"/>
                  <a:lumOff val="35000"/>
                </a:schemeClr>
              </a:solidFill>
              <a:latin typeface="+mn-lt"/>
              <a:ea typeface="+mn-ea"/>
              <a:cs typeface="+mn-cs"/>
            </a:defRPr>
          </a:pPr>
          <a:endParaRPr lang="en-US"/>
        </a:p>
      </c:txPr>
    </c:legend>
    <c:plotVisOnly val="1"/>
    <c:dispBlanksAs val="zero"/>
    <c:showDLblsOverMax val="0"/>
  </c:chart>
  <c:spPr>
    <a:solidFill>
      <a:schemeClr val="lt1"/>
    </a:solidFill>
    <a:ln w="9525" cap="flat" cmpd="sng" algn="ctr">
      <a:noFill/>
      <a:round/>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8866675076239026"/>
          <c:y val="4.0312904639845146E-2"/>
          <c:w val="0.78661759864012615"/>
          <c:h val="0.64757504305570712"/>
        </c:manualLayout>
      </c:layout>
      <c:barChart>
        <c:barDir val="col"/>
        <c:grouping val="clustered"/>
        <c:varyColors val="0"/>
        <c:ser>
          <c:idx val="4"/>
          <c:order val="0"/>
          <c:tx>
            <c:strRef>
              <c:f>Sheet1!$B$1</c:f>
              <c:strCache>
                <c:ptCount val="1"/>
                <c:pt idx="0">
                  <c:v>1</c:v>
                </c:pt>
              </c:strCache>
            </c:strRef>
          </c:tx>
          <c:spPr>
            <a:solidFill>
              <a:schemeClr val="accent4">
                <a:lumMod val="60000"/>
              </a:schemeClr>
            </a:solidFill>
            <a:ln>
              <a:noFill/>
            </a:ln>
            <a:effectLst/>
          </c:spPr>
          <c:invertIfNegative val="0"/>
          <c:cat>
            <c:strRef>
              <c:f>Sheet1!$A$2</c:f>
              <c:strCache>
                <c:ptCount val="1"/>
                <c:pt idx="0">
                  <c:v>Optimized</c:v>
                </c:pt>
              </c:strCache>
            </c:strRef>
          </c:cat>
          <c:val>
            <c:numRef>
              <c:f>Sheet1!$B$2</c:f>
              <c:numCache>
                <c:formatCode>General</c:formatCode>
                <c:ptCount val="1"/>
                <c:pt idx="0">
                  <c:v>2.13</c:v>
                </c:pt>
              </c:numCache>
            </c:numRef>
          </c:val>
          <c:extLst>
            <c:ext xmlns:c16="http://schemas.microsoft.com/office/drawing/2014/chart" uri="{C3380CC4-5D6E-409C-BE32-E72D297353CC}">
              <c16:uniqueId val="{00000000-83C1-5847-A087-788A8196001C}"/>
            </c:ext>
          </c:extLst>
        </c:ser>
        <c:ser>
          <c:idx val="0"/>
          <c:order val="1"/>
          <c:tx>
            <c:strRef>
              <c:f>Sheet1!$C$1</c:f>
              <c:strCache>
                <c:ptCount val="1"/>
                <c:pt idx="0">
                  <c:v>2</c:v>
                </c:pt>
              </c:strCache>
            </c:strRef>
          </c:tx>
          <c:spPr>
            <a:solidFill>
              <a:schemeClr val="accent2"/>
            </a:solidFill>
            <a:ln>
              <a:noFill/>
            </a:ln>
            <a:effectLst/>
          </c:spPr>
          <c:invertIfNegative val="0"/>
          <c:cat>
            <c:strRef>
              <c:f>Sheet1!$A$2</c:f>
              <c:strCache>
                <c:ptCount val="1"/>
                <c:pt idx="0">
                  <c:v>Optimized</c:v>
                </c:pt>
              </c:strCache>
            </c:strRef>
          </c:cat>
          <c:val>
            <c:numRef>
              <c:f>Sheet1!$C$2</c:f>
              <c:numCache>
                <c:formatCode>General</c:formatCode>
                <c:ptCount val="1"/>
                <c:pt idx="0">
                  <c:v>33.33</c:v>
                </c:pt>
              </c:numCache>
            </c:numRef>
          </c:val>
          <c:extLst>
            <c:ext xmlns:c16="http://schemas.microsoft.com/office/drawing/2014/chart" uri="{C3380CC4-5D6E-409C-BE32-E72D297353CC}">
              <c16:uniqueId val="{00000001-83C1-5847-A087-788A8196001C}"/>
            </c:ext>
          </c:extLst>
        </c:ser>
        <c:ser>
          <c:idx val="1"/>
          <c:order val="2"/>
          <c:tx>
            <c:strRef>
              <c:f>Sheet1!$D$1</c:f>
              <c:strCache>
                <c:ptCount val="1"/>
                <c:pt idx="0">
                  <c:v>3</c:v>
                </c:pt>
              </c:strCache>
            </c:strRef>
          </c:tx>
          <c:spPr>
            <a:solidFill>
              <a:schemeClr val="accent4">
                <a:lumMod val="75000"/>
              </a:schemeClr>
            </a:solidFill>
            <a:ln>
              <a:noFill/>
            </a:ln>
            <a:effectLst/>
          </c:spPr>
          <c:invertIfNegative val="0"/>
          <c:cat>
            <c:strRef>
              <c:f>Sheet1!$A$2</c:f>
              <c:strCache>
                <c:ptCount val="1"/>
                <c:pt idx="0">
                  <c:v>Optimized</c:v>
                </c:pt>
              </c:strCache>
            </c:strRef>
          </c:cat>
          <c:val>
            <c:numRef>
              <c:f>Sheet1!$D$2</c:f>
              <c:numCache>
                <c:formatCode>General</c:formatCode>
                <c:ptCount val="1"/>
                <c:pt idx="0">
                  <c:v>33.33</c:v>
                </c:pt>
              </c:numCache>
            </c:numRef>
          </c:val>
          <c:extLst>
            <c:ext xmlns:c16="http://schemas.microsoft.com/office/drawing/2014/chart" uri="{C3380CC4-5D6E-409C-BE32-E72D297353CC}">
              <c16:uniqueId val="{00000001-EC24-1E41-B966-EAA157F707FC}"/>
            </c:ext>
          </c:extLst>
        </c:ser>
        <c:ser>
          <c:idx val="2"/>
          <c:order val="3"/>
          <c:tx>
            <c:strRef>
              <c:f>Sheet1!$E$1</c:f>
              <c:strCache>
                <c:ptCount val="1"/>
                <c:pt idx="0">
                  <c:v>4</c:v>
                </c:pt>
              </c:strCache>
            </c:strRef>
          </c:tx>
          <c:spPr>
            <a:solidFill>
              <a:schemeClr val="accent6"/>
            </a:solidFill>
            <a:ln>
              <a:noFill/>
            </a:ln>
            <a:effectLst/>
          </c:spPr>
          <c:invertIfNegative val="0"/>
          <c:cat>
            <c:strRef>
              <c:f>Sheet1!$A$2</c:f>
              <c:strCache>
                <c:ptCount val="1"/>
                <c:pt idx="0">
                  <c:v>Optimized</c:v>
                </c:pt>
              </c:strCache>
            </c:strRef>
          </c:cat>
          <c:val>
            <c:numRef>
              <c:f>Sheet1!$E$2</c:f>
              <c:numCache>
                <c:formatCode>General</c:formatCode>
                <c:ptCount val="1"/>
                <c:pt idx="0">
                  <c:v>4.7300000000000004</c:v>
                </c:pt>
              </c:numCache>
            </c:numRef>
          </c:val>
          <c:extLst>
            <c:ext xmlns:c16="http://schemas.microsoft.com/office/drawing/2014/chart" uri="{C3380CC4-5D6E-409C-BE32-E72D297353CC}">
              <c16:uniqueId val="{00000002-EC24-1E41-B966-EAA157F707FC}"/>
            </c:ext>
          </c:extLst>
        </c:ser>
        <c:ser>
          <c:idx val="3"/>
          <c:order val="4"/>
          <c:tx>
            <c:strRef>
              <c:f>Sheet1!$F$1</c:f>
              <c:strCache>
                <c:ptCount val="1"/>
                <c:pt idx="0">
                  <c:v>5</c:v>
                </c:pt>
              </c:strCache>
            </c:strRef>
          </c:tx>
          <c:spPr>
            <a:solidFill>
              <a:schemeClr val="accent2">
                <a:lumMod val="60000"/>
              </a:schemeClr>
            </a:solidFill>
            <a:ln>
              <a:noFill/>
            </a:ln>
            <a:effectLst/>
          </c:spPr>
          <c:invertIfNegative val="0"/>
          <c:cat>
            <c:strRef>
              <c:f>Sheet1!$A$2</c:f>
              <c:strCache>
                <c:ptCount val="1"/>
                <c:pt idx="0">
                  <c:v>Optimized</c:v>
                </c:pt>
              </c:strCache>
            </c:strRef>
          </c:cat>
          <c:val>
            <c:numRef>
              <c:f>Sheet1!$F$2</c:f>
              <c:numCache>
                <c:formatCode>General</c:formatCode>
                <c:ptCount val="1"/>
                <c:pt idx="0">
                  <c:v>4.41</c:v>
                </c:pt>
              </c:numCache>
            </c:numRef>
          </c:val>
          <c:extLst>
            <c:ext xmlns:c16="http://schemas.microsoft.com/office/drawing/2014/chart" uri="{C3380CC4-5D6E-409C-BE32-E72D297353CC}">
              <c16:uniqueId val="{00000003-EC24-1E41-B966-EAA157F707FC}"/>
            </c:ext>
          </c:extLst>
        </c:ser>
        <c:ser>
          <c:idx val="5"/>
          <c:order val="5"/>
          <c:tx>
            <c:strRef>
              <c:f>Sheet1!$G$1</c:f>
              <c:strCache>
                <c:ptCount val="1"/>
                <c:pt idx="0">
                  <c:v>6</c:v>
                </c:pt>
              </c:strCache>
            </c:strRef>
          </c:tx>
          <c:spPr>
            <a:solidFill>
              <a:schemeClr val="accent6">
                <a:lumMod val="60000"/>
              </a:schemeClr>
            </a:solidFill>
            <a:ln>
              <a:noFill/>
            </a:ln>
            <a:effectLst/>
          </c:spPr>
          <c:invertIfNegative val="0"/>
          <c:cat>
            <c:strRef>
              <c:f>Sheet1!$A$2</c:f>
              <c:strCache>
                <c:ptCount val="1"/>
                <c:pt idx="0">
                  <c:v>Optimized</c:v>
                </c:pt>
              </c:strCache>
            </c:strRef>
          </c:cat>
          <c:val>
            <c:numRef>
              <c:f>Sheet1!$G$2</c:f>
              <c:numCache>
                <c:formatCode>General</c:formatCode>
                <c:ptCount val="1"/>
                <c:pt idx="0">
                  <c:v>4.41</c:v>
                </c:pt>
              </c:numCache>
            </c:numRef>
          </c:val>
          <c:extLst>
            <c:ext xmlns:c16="http://schemas.microsoft.com/office/drawing/2014/chart" uri="{C3380CC4-5D6E-409C-BE32-E72D297353CC}">
              <c16:uniqueId val="{00000001-302B-034B-9722-10F868B8EC7E}"/>
            </c:ext>
          </c:extLst>
        </c:ser>
        <c:ser>
          <c:idx val="6"/>
          <c:order val="6"/>
          <c:tx>
            <c:strRef>
              <c:f>Sheet1!$H$1</c:f>
              <c:strCache>
                <c:ptCount val="1"/>
                <c:pt idx="0">
                  <c:v>7</c:v>
                </c:pt>
              </c:strCache>
            </c:strRef>
          </c:tx>
          <c:spPr>
            <a:solidFill>
              <a:schemeClr val="accent2">
                <a:lumMod val="80000"/>
                <a:lumOff val="20000"/>
              </a:schemeClr>
            </a:solidFill>
            <a:ln>
              <a:noFill/>
            </a:ln>
            <a:effectLst/>
          </c:spPr>
          <c:invertIfNegative val="0"/>
          <c:cat>
            <c:strRef>
              <c:f>Sheet1!$A$2</c:f>
              <c:strCache>
                <c:ptCount val="1"/>
                <c:pt idx="0">
                  <c:v>Optimized</c:v>
                </c:pt>
              </c:strCache>
            </c:strRef>
          </c:cat>
          <c:val>
            <c:numRef>
              <c:f>Sheet1!$H$2</c:f>
              <c:numCache>
                <c:formatCode>General</c:formatCode>
                <c:ptCount val="1"/>
                <c:pt idx="0">
                  <c:v>4.41</c:v>
                </c:pt>
              </c:numCache>
            </c:numRef>
          </c:val>
          <c:extLst>
            <c:ext xmlns:c16="http://schemas.microsoft.com/office/drawing/2014/chart" uri="{C3380CC4-5D6E-409C-BE32-E72D297353CC}">
              <c16:uniqueId val="{00000002-302B-034B-9722-10F868B8EC7E}"/>
            </c:ext>
          </c:extLst>
        </c:ser>
        <c:ser>
          <c:idx val="7"/>
          <c:order val="7"/>
          <c:tx>
            <c:strRef>
              <c:f>Sheet1!$I$1</c:f>
              <c:strCache>
                <c:ptCount val="1"/>
                <c:pt idx="0">
                  <c:v>8</c:v>
                </c:pt>
              </c:strCache>
            </c:strRef>
          </c:tx>
          <c:spPr>
            <a:solidFill>
              <a:schemeClr val="accent4">
                <a:lumMod val="80000"/>
                <a:lumOff val="20000"/>
              </a:schemeClr>
            </a:solidFill>
            <a:ln>
              <a:noFill/>
            </a:ln>
            <a:effectLst/>
          </c:spPr>
          <c:invertIfNegative val="0"/>
          <c:cat>
            <c:strRef>
              <c:f>Sheet1!$A$2</c:f>
              <c:strCache>
                <c:ptCount val="1"/>
                <c:pt idx="0">
                  <c:v>Optimized</c:v>
                </c:pt>
              </c:strCache>
            </c:strRef>
          </c:cat>
          <c:val>
            <c:numRef>
              <c:f>Sheet1!$I$2</c:f>
              <c:numCache>
                <c:formatCode>General</c:formatCode>
                <c:ptCount val="1"/>
                <c:pt idx="0">
                  <c:v>4.41</c:v>
                </c:pt>
              </c:numCache>
            </c:numRef>
          </c:val>
          <c:extLst>
            <c:ext xmlns:c16="http://schemas.microsoft.com/office/drawing/2014/chart" uri="{C3380CC4-5D6E-409C-BE32-E72D297353CC}">
              <c16:uniqueId val="{00000003-302B-034B-9722-10F868B8EC7E}"/>
            </c:ext>
          </c:extLst>
        </c:ser>
        <c:ser>
          <c:idx val="8"/>
          <c:order val="8"/>
          <c:tx>
            <c:strRef>
              <c:f>Sheet1!$J$1</c:f>
              <c:strCache>
                <c:ptCount val="1"/>
                <c:pt idx="0">
                  <c:v>9</c:v>
                </c:pt>
              </c:strCache>
            </c:strRef>
          </c:tx>
          <c:spPr>
            <a:solidFill>
              <a:schemeClr val="accent6">
                <a:lumMod val="80000"/>
                <a:lumOff val="20000"/>
              </a:schemeClr>
            </a:solidFill>
            <a:ln>
              <a:noFill/>
            </a:ln>
            <a:effectLst/>
          </c:spPr>
          <c:invertIfNegative val="0"/>
          <c:cat>
            <c:strRef>
              <c:f>Sheet1!$A$2</c:f>
              <c:strCache>
                <c:ptCount val="1"/>
                <c:pt idx="0">
                  <c:v>Optimized</c:v>
                </c:pt>
              </c:strCache>
            </c:strRef>
          </c:cat>
          <c:val>
            <c:numRef>
              <c:f>Sheet1!$J$2</c:f>
              <c:numCache>
                <c:formatCode>General</c:formatCode>
                <c:ptCount val="1"/>
                <c:pt idx="0">
                  <c:v>4.41</c:v>
                </c:pt>
              </c:numCache>
            </c:numRef>
          </c:val>
          <c:extLst>
            <c:ext xmlns:c16="http://schemas.microsoft.com/office/drawing/2014/chart" uri="{C3380CC4-5D6E-409C-BE32-E72D297353CC}">
              <c16:uniqueId val="{00000004-302B-034B-9722-10F868B8EC7E}"/>
            </c:ext>
          </c:extLst>
        </c:ser>
        <c:ser>
          <c:idx val="9"/>
          <c:order val="9"/>
          <c:tx>
            <c:strRef>
              <c:f>Sheet1!$K$1</c:f>
              <c:strCache>
                <c:ptCount val="1"/>
                <c:pt idx="0">
                  <c:v>10</c:v>
                </c:pt>
              </c:strCache>
            </c:strRef>
          </c:tx>
          <c:spPr>
            <a:solidFill>
              <a:schemeClr val="accent2">
                <a:lumMod val="80000"/>
              </a:schemeClr>
            </a:solidFill>
            <a:ln>
              <a:noFill/>
            </a:ln>
            <a:effectLst/>
          </c:spPr>
          <c:invertIfNegative val="0"/>
          <c:cat>
            <c:strRef>
              <c:f>Sheet1!$A$2</c:f>
              <c:strCache>
                <c:ptCount val="1"/>
                <c:pt idx="0">
                  <c:v>Optimized</c:v>
                </c:pt>
              </c:strCache>
            </c:strRef>
          </c:cat>
          <c:val>
            <c:numRef>
              <c:f>Sheet1!$K$2</c:f>
              <c:numCache>
                <c:formatCode>General</c:formatCode>
                <c:ptCount val="1"/>
                <c:pt idx="0">
                  <c:v>4.41</c:v>
                </c:pt>
              </c:numCache>
            </c:numRef>
          </c:val>
          <c:extLst>
            <c:ext xmlns:c16="http://schemas.microsoft.com/office/drawing/2014/chart" uri="{C3380CC4-5D6E-409C-BE32-E72D297353CC}">
              <c16:uniqueId val="{00000005-302B-034B-9722-10F868B8EC7E}"/>
            </c:ext>
          </c:extLst>
        </c:ser>
        <c:dLbls>
          <c:showLegendKey val="0"/>
          <c:showVal val="0"/>
          <c:showCatName val="0"/>
          <c:showSerName val="0"/>
          <c:showPercent val="0"/>
          <c:showBubbleSize val="0"/>
        </c:dLbls>
        <c:gapWidth val="150"/>
        <c:axId val="-2039855920"/>
        <c:axId val="-2039853488"/>
      </c:barChart>
      <c:catAx>
        <c:axId val="-2039855920"/>
        <c:scaling>
          <c:orientation val="minMax"/>
        </c:scaling>
        <c:delete val="0"/>
        <c:axPos val="b"/>
        <c:majorGridlines>
          <c:spPr>
            <a:ln w="9525" cap="flat" cmpd="sng" algn="ctr">
              <a:solidFill>
                <a:schemeClr val="dk1">
                  <a:lumMod val="15000"/>
                  <a:lumOff val="85000"/>
                  <a:alpha val="54000"/>
                </a:schemeClr>
              </a:solidFill>
              <a:round/>
            </a:ln>
            <a:effectLst/>
          </c:spPr>
        </c:majorGridlines>
        <c:minorGridlines>
          <c:spPr>
            <a:ln w="9525" cap="flat" cmpd="sng" algn="ctr">
              <a:solidFill>
                <a:schemeClr val="dk1">
                  <a:lumMod val="15000"/>
                  <a:lumOff val="85000"/>
                  <a:alpha val="51000"/>
                </a:schemeClr>
              </a:solidFill>
              <a:round/>
            </a:ln>
            <a:effectLst/>
          </c:spPr>
        </c:minorGridlines>
        <c:title>
          <c:tx>
            <c:rich>
              <a:bodyPr rot="0" spcFirstLastPara="1" vertOverflow="ellipsis" vert="horz" wrap="square" anchor="ctr" anchorCtr="1"/>
              <a:lstStyle/>
              <a:p>
                <a:pPr>
                  <a:defRPr sz="1197" b="1" i="0" u="none" strike="noStrike" kern="1200" baseline="0">
                    <a:solidFill>
                      <a:schemeClr val="dk1">
                        <a:lumMod val="65000"/>
                        <a:lumOff val="35000"/>
                      </a:schemeClr>
                    </a:solidFill>
                    <a:latin typeface="+mn-lt"/>
                    <a:ea typeface="+mn-ea"/>
                    <a:cs typeface="+mn-cs"/>
                  </a:defRPr>
                </a:pPr>
                <a:r>
                  <a:rPr lang="en-US" sz="2400" dirty="0"/>
                  <a:t>Topology</a:t>
                </a:r>
              </a:p>
            </c:rich>
          </c:tx>
          <c:overlay val="0"/>
          <c:spPr>
            <a:noFill/>
            <a:ln>
              <a:noFill/>
            </a:ln>
            <a:effectLst/>
          </c:spPr>
          <c:txPr>
            <a:bodyPr rot="0" spcFirstLastPara="1" vertOverflow="ellipsis" vert="horz" wrap="square" anchor="ctr" anchorCtr="1"/>
            <a:lstStyle/>
            <a:p>
              <a:pPr>
                <a:defRPr sz="1197" b="1" i="0" u="none" strike="noStrike" kern="1200" baseline="0">
                  <a:solidFill>
                    <a:schemeClr val="dk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2000" b="0" i="0" u="none" strike="noStrike" kern="1200" cap="none" spc="0" normalizeH="0" baseline="0">
                <a:solidFill>
                  <a:schemeClr val="dk1">
                    <a:lumMod val="65000"/>
                    <a:lumOff val="35000"/>
                  </a:schemeClr>
                </a:solidFill>
                <a:latin typeface="+mn-lt"/>
                <a:ea typeface="+mn-ea"/>
                <a:cs typeface="+mn-cs"/>
              </a:defRPr>
            </a:pPr>
            <a:endParaRPr lang="en-US"/>
          </a:p>
        </c:txPr>
        <c:crossAx val="-2039853488"/>
        <c:crosses val="autoZero"/>
        <c:auto val="1"/>
        <c:lblAlgn val="ctr"/>
        <c:lblOffset val="100"/>
        <c:noMultiLvlLbl val="0"/>
      </c:catAx>
      <c:valAx>
        <c:axId val="-2039853488"/>
        <c:scaling>
          <c:orientation val="minMax"/>
          <c:min val="0"/>
        </c:scaling>
        <c:delete val="0"/>
        <c:axPos val="l"/>
        <c:majorGridlines>
          <c:spPr>
            <a:ln w="9525" cap="flat" cmpd="sng" algn="ctr">
              <a:solidFill>
                <a:schemeClr val="dk1">
                  <a:lumMod val="15000"/>
                  <a:lumOff val="85000"/>
                  <a:alpha val="54000"/>
                </a:schemeClr>
              </a:solidFill>
              <a:round/>
            </a:ln>
            <a:effectLst/>
          </c:spPr>
        </c:majorGridlines>
        <c:title>
          <c:tx>
            <c:rich>
              <a:bodyPr rot="-5400000" spcFirstLastPara="1" vertOverflow="ellipsis" vert="horz" wrap="square" anchor="ctr" anchorCtr="1"/>
              <a:lstStyle/>
              <a:p>
                <a:pPr>
                  <a:defRPr sz="1197" b="1" i="0" u="none" strike="noStrike" kern="1200" baseline="0">
                    <a:solidFill>
                      <a:schemeClr val="dk1">
                        <a:lumMod val="65000"/>
                        <a:lumOff val="35000"/>
                      </a:schemeClr>
                    </a:solidFill>
                    <a:latin typeface="+mn-lt"/>
                    <a:ea typeface="+mn-ea"/>
                    <a:cs typeface="+mn-cs"/>
                  </a:defRPr>
                </a:pPr>
                <a:r>
                  <a:rPr lang="en-US" sz="2400" dirty="0"/>
                  <a:t>Path Length Prob. </a:t>
                </a:r>
                <a:r>
                  <a:rPr lang="en-US" sz="2400" baseline="0" dirty="0"/>
                  <a:t>(%)</a:t>
                </a:r>
                <a:endParaRPr lang="en-US" sz="2400" dirty="0"/>
              </a:p>
            </c:rich>
          </c:tx>
          <c:overlay val="0"/>
          <c:spPr>
            <a:noFill/>
            <a:ln>
              <a:noFill/>
            </a:ln>
            <a:effectLst/>
          </c:spPr>
          <c:txPr>
            <a:bodyPr rot="-5400000" spcFirstLastPara="1" vertOverflow="ellipsis" vert="horz" wrap="square" anchor="ctr" anchorCtr="1"/>
            <a:lstStyle/>
            <a:p>
              <a:pPr>
                <a:defRPr sz="1197" b="1" i="0" u="none" strike="noStrike" kern="1200" baseline="0">
                  <a:solidFill>
                    <a:schemeClr val="dk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dk1">
                    <a:lumMod val="65000"/>
                    <a:lumOff val="35000"/>
                  </a:schemeClr>
                </a:solidFill>
                <a:latin typeface="+mn-lt"/>
                <a:ea typeface="+mn-ea"/>
                <a:cs typeface="+mn-cs"/>
              </a:defRPr>
            </a:pPr>
            <a:endParaRPr lang="en-US"/>
          </a:p>
        </c:txPr>
        <c:crossAx val="-2039855920"/>
        <c:crosses val="autoZero"/>
        <c:crossBetween val="between"/>
      </c:valAx>
      <c:spPr>
        <a:pattFill prst="ltDnDiag">
          <a:fgClr>
            <a:schemeClr val="dk1">
              <a:lumMod val="15000"/>
              <a:lumOff val="85000"/>
            </a:schemeClr>
          </a:fgClr>
          <a:bgClr>
            <a:schemeClr val="lt1"/>
          </a:bgClr>
        </a:pattFill>
        <a:ln>
          <a:noFill/>
        </a:ln>
        <a:effectLst/>
      </c:spPr>
    </c:plotArea>
    <c:legend>
      <c:legendPos val="b"/>
      <c:layout>
        <c:manualLayout>
          <c:xMode val="edge"/>
          <c:yMode val="edge"/>
          <c:x val="0.30557531647797909"/>
          <c:y val="0.87301891616835692"/>
          <c:w val="0.69442468352202091"/>
          <c:h val="8.9993564166314585E-2"/>
        </c:manualLayout>
      </c:layout>
      <c:overlay val="0"/>
      <c:spPr>
        <a:noFill/>
        <a:ln>
          <a:noFill/>
        </a:ln>
        <a:effectLst/>
      </c:spPr>
      <c:txPr>
        <a:bodyPr rot="0" spcFirstLastPara="1" vertOverflow="ellipsis" vert="horz" wrap="square" anchor="ctr" anchorCtr="1"/>
        <a:lstStyle/>
        <a:p>
          <a:pPr>
            <a:defRPr sz="2400" b="0" i="0" u="none" strike="noStrike" kern="1200" baseline="0">
              <a:solidFill>
                <a:schemeClr val="dk1">
                  <a:lumMod val="65000"/>
                  <a:lumOff val="35000"/>
                </a:schemeClr>
              </a:solidFill>
              <a:latin typeface="+mn-lt"/>
              <a:ea typeface="+mn-ea"/>
              <a:cs typeface="+mn-cs"/>
            </a:defRPr>
          </a:pPr>
          <a:endParaRPr lang="en-US"/>
        </a:p>
      </c:txPr>
    </c:legend>
    <c:plotVisOnly val="1"/>
    <c:dispBlanksAs val="zero"/>
    <c:showDLblsOverMax val="0"/>
  </c:chart>
  <c:spPr>
    <a:solidFill>
      <a:schemeClr val="lt1"/>
    </a:solidFill>
    <a:ln w="9525" cap="flat" cmpd="sng" algn="ctr">
      <a:noFill/>
      <a:round/>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8866675076239026"/>
          <c:y val="4.0312904639845146E-2"/>
          <c:w val="0.78661759864012615"/>
          <c:h val="0.64757504305570712"/>
        </c:manualLayout>
      </c:layout>
      <c:lineChart>
        <c:grouping val="standard"/>
        <c:varyColors val="0"/>
        <c:ser>
          <c:idx val="4"/>
          <c:order val="0"/>
          <c:tx>
            <c:strRef>
              <c:f>Sheet1!$B$1</c:f>
              <c:strCache>
                <c:ptCount val="1"/>
                <c:pt idx="0">
                  <c:v>Regular</c:v>
                </c:pt>
              </c:strCache>
            </c:strRef>
          </c:tx>
          <c:spPr>
            <a:ln w="38100" cap="rnd">
              <a:solidFill>
                <a:schemeClr val="accent3"/>
              </a:solidFill>
              <a:prstDash val="solid"/>
              <a:round/>
            </a:ln>
            <a:effectLst/>
          </c:spPr>
          <c:marker>
            <c:symbol val="plus"/>
            <c:size val="6"/>
            <c:spPr>
              <a:solidFill>
                <a:schemeClr val="accent3"/>
              </a:solidFill>
              <a:ln w="25400">
                <a:solidFill>
                  <a:schemeClr val="accent3"/>
                </a:solidFill>
                <a:round/>
              </a:ln>
              <a:effectLst/>
            </c:spPr>
          </c:marker>
          <c:cat>
            <c:numRef>
              <c:f>Sheet1!$A$2:$A$11</c:f>
              <c:numCache>
                <c:formatCode>General</c:formatCode>
                <c:ptCount val="10"/>
                <c:pt idx="0">
                  <c:v>2500</c:v>
                </c:pt>
                <c:pt idx="1">
                  <c:v>5000</c:v>
                </c:pt>
                <c:pt idx="2">
                  <c:v>7500</c:v>
                </c:pt>
                <c:pt idx="3">
                  <c:v>10000</c:v>
                </c:pt>
                <c:pt idx="4">
                  <c:v>12500</c:v>
                </c:pt>
                <c:pt idx="5">
                  <c:v>15000</c:v>
                </c:pt>
                <c:pt idx="6">
                  <c:v>17500</c:v>
                </c:pt>
                <c:pt idx="7">
                  <c:v>20000</c:v>
                </c:pt>
                <c:pt idx="8">
                  <c:v>22500</c:v>
                </c:pt>
                <c:pt idx="9">
                  <c:v>25000</c:v>
                </c:pt>
              </c:numCache>
            </c:numRef>
          </c:cat>
          <c:val>
            <c:numRef>
              <c:f>Sheet1!$B$2:$B$11</c:f>
              <c:numCache>
                <c:formatCode>General</c:formatCode>
                <c:ptCount val="10"/>
                <c:pt idx="0">
                  <c:v>0.01</c:v>
                </c:pt>
                <c:pt idx="1">
                  <c:v>4.1250000000000002E-2</c:v>
                </c:pt>
                <c:pt idx="2">
                  <c:v>1.82195881853437</c:v>
                </c:pt>
                <c:pt idx="3">
                  <c:v>34.217315139949697</c:v>
                </c:pt>
                <c:pt idx="4">
                  <c:v>38.923289368832201</c:v>
                </c:pt>
                <c:pt idx="5">
                  <c:v>41.180726808297202</c:v>
                </c:pt>
                <c:pt idx="6">
                  <c:v>43.083961809401004</c:v>
                </c:pt>
                <c:pt idx="7">
                  <c:v>44.620897335713998</c:v>
                </c:pt>
                <c:pt idx="8">
                  <c:v>46.008470276542901</c:v>
                </c:pt>
                <c:pt idx="9">
                  <c:v>47.293681110607501</c:v>
                </c:pt>
              </c:numCache>
            </c:numRef>
          </c:val>
          <c:smooth val="0"/>
          <c:extLst>
            <c:ext xmlns:c16="http://schemas.microsoft.com/office/drawing/2014/chart" uri="{C3380CC4-5D6E-409C-BE32-E72D297353CC}">
              <c16:uniqueId val="{00000004-A0C7-BE48-89D5-025E3FFC586F}"/>
            </c:ext>
          </c:extLst>
        </c:ser>
        <c:ser>
          <c:idx val="0"/>
          <c:order val="1"/>
          <c:tx>
            <c:strRef>
              <c:f>Sheet1!$C$1</c:f>
              <c:strCache>
                <c:ptCount val="1"/>
                <c:pt idx="0">
                  <c:v>Scale-free</c:v>
                </c:pt>
              </c:strCache>
            </c:strRef>
          </c:tx>
          <c:spPr>
            <a:ln w="38100" cap="rnd">
              <a:solidFill>
                <a:schemeClr val="accent1"/>
              </a:solidFill>
              <a:round/>
            </a:ln>
            <a:effectLst/>
          </c:spPr>
          <c:marker>
            <c:symbol val="square"/>
            <c:size val="8"/>
            <c:spPr>
              <a:solidFill>
                <a:schemeClr val="accent1"/>
              </a:solidFill>
              <a:ln w="22225">
                <a:solidFill>
                  <a:schemeClr val="accent1"/>
                </a:solidFill>
                <a:round/>
              </a:ln>
              <a:effectLst/>
            </c:spPr>
          </c:marker>
          <c:cat>
            <c:numRef>
              <c:f>Sheet1!$A$2:$A$11</c:f>
              <c:numCache>
                <c:formatCode>General</c:formatCode>
                <c:ptCount val="10"/>
                <c:pt idx="0">
                  <c:v>2500</c:v>
                </c:pt>
                <c:pt idx="1">
                  <c:v>5000</c:v>
                </c:pt>
                <c:pt idx="2">
                  <c:v>7500</c:v>
                </c:pt>
                <c:pt idx="3">
                  <c:v>10000</c:v>
                </c:pt>
                <c:pt idx="4">
                  <c:v>12500</c:v>
                </c:pt>
                <c:pt idx="5">
                  <c:v>15000</c:v>
                </c:pt>
                <c:pt idx="6">
                  <c:v>17500</c:v>
                </c:pt>
                <c:pt idx="7">
                  <c:v>20000</c:v>
                </c:pt>
                <c:pt idx="8">
                  <c:v>22500</c:v>
                </c:pt>
                <c:pt idx="9">
                  <c:v>25000</c:v>
                </c:pt>
              </c:numCache>
            </c:numRef>
          </c:cat>
          <c:val>
            <c:numRef>
              <c:f>Sheet1!$C$2:$C$11</c:f>
              <c:numCache>
                <c:formatCode>General</c:formatCode>
                <c:ptCount val="10"/>
                <c:pt idx="0">
                  <c:v>2.2681451612903199E-2</c:v>
                </c:pt>
                <c:pt idx="1">
                  <c:v>12.4399356707953</c:v>
                </c:pt>
                <c:pt idx="2">
                  <c:v>24.442234034930298</c:v>
                </c:pt>
                <c:pt idx="3">
                  <c:v>30.223528526556198</c:v>
                </c:pt>
                <c:pt idx="4">
                  <c:v>34.4457793883848</c:v>
                </c:pt>
                <c:pt idx="5">
                  <c:v>37.541836552100996</c:v>
                </c:pt>
                <c:pt idx="6">
                  <c:v>39.999520571847505</c:v>
                </c:pt>
                <c:pt idx="7">
                  <c:v>42.080312576481901</c:v>
                </c:pt>
                <c:pt idx="8">
                  <c:v>43.8341416415456</c:v>
                </c:pt>
                <c:pt idx="9">
                  <c:v>45.561304667119202</c:v>
                </c:pt>
              </c:numCache>
            </c:numRef>
          </c:val>
          <c:smooth val="0"/>
          <c:extLst>
            <c:ext xmlns:c16="http://schemas.microsoft.com/office/drawing/2014/chart" uri="{C3380CC4-5D6E-409C-BE32-E72D297353CC}">
              <c16:uniqueId val="{00000001-7644-A34B-A45E-5B27FBC30C92}"/>
            </c:ext>
          </c:extLst>
        </c:ser>
        <c:dLbls>
          <c:showLegendKey val="0"/>
          <c:showVal val="0"/>
          <c:showCatName val="0"/>
          <c:showSerName val="0"/>
          <c:showPercent val="0"/>
          <c:showBubbleSize val="0"/>
        </c:dLbls>
        <c:marker val="1"/>
        <c:smooth val="0"/>
        <c:axId val="-2039855920"/>
        <c:axId val="-2039853488"/>
      </c:lineChart>
      <c:catAx>
        <c:axId val="-2039855920"/>
        <c:scaling>
          <c:orientation val="minMax"/>
        </c:scaling>
        <c:delete val="0"/>
        <c:axPos val="b"/>
        <c:majorGridlines>
          <c:spPr>
            <a:ln w="9525" cap="flat" cmpd="sng" algn="ctr">
              <a:solidFill>
                <a:schemeClr val="dk1">
                  <a:lumMod val="15000"/>
                  <a:lumOff val="85000"/>
                  <a:alpha val="54000"/>
                </a:schemeClr>
              </a:solidFill>
              <a:round/>
            </a:ln>
            <a:effectLst/>
          </c:spPr>
        </c:majorGridlines>
        <c:minorGridlines>
          <c:spPr>
            <a:ln w="9525" cap="flat" cmpd="sng" algn="ctr">
              <a:solidFill>
                <a:schemeClr val="dk1">
                  <a:lumMod val="15000"/>
                  <a:lumOff val="85000"/>
                  <a:alpha val="51000"/>
                </a:schemeClr>
              </a:solidFill>
              <a:round/>
            </a:ln>
            <a:effectLst/>
          </c:spPr>
        </c:minorGridlines>
        <c:title>
          <c:tx>
            <c:rich>
              <a:bodyPr rot="0" spcFirstLastPara="1" vertOverflow="ellipsis" vert="horz" wrap="square" anchor="ctr" anchorCtr="1"/>
              <a:lstStyle/>
              <a:p>
                <a:pPr>
                  <a:defRPr sz="1197" b="1" i="0" u="none" strike="noStrike" kern="1200" baseline="0">
                    <a:solidFill>
                      <a:schemeClr val="dk1">
                        <a:lumMod val="65000"/>
                        <a:lumOff val="35000"/>
                      </a:schemeClr>
                    </a:solidFill>
                    <a:latin typeface="+mn-lt"/>
                    <a:ea typeface="+mn-ea"/>
                    <a:cs typeface="+mn-cs"/>
                  </a:defRPr>
                </a:pPr>
                <a:r>
                  <a:rPr lang="en-US" sz="2400" dirty="0"/>
                  <a:t>Number of Flows</a:t>
                </a:r>
              </a:p>
            </c:rich>
          </c:tx>
          <c:overlay val="0"/>
          <c:spPr>
            <a:noFill/>
            <a:ln>
              <a:noFill/>
            </a:ln>
            <a:effectLst/>
          </c:spPr>
          <c:txPr>
            <a:bodyPr rot="0" spcFirstLastPara="1" vertOverflow="ellipsis" vert="horz" wrap="square" anchor="ctr" anchorCtr="1"/>
            <a:lstStyle/>
            <a:p>
              <a:pPr>
                <a:defRPr sz="1197" b="1" i="0" u="none" strike="noStrike" kern="1200" baseline="0">
                  <a:solidFill>
                    <a:schemeClr val="dk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600" b="0" i="0" u="none" strike="noStrike" kern="1200" cap="none" spc="0" normalizeH="0" baseline="0">
                <a:solidFill>
                  <a:schemeClr val="dk1">
                    <a:lumMod val="65000"/>
                    <a:lumOff val="35000"/>
                  </a:schemeClr>
                </a:solidFill>
                <a:latin typeface="+mn-lt"/>
                <a:ea typeface="+mn-ea"/>
                <a:cs typeface="+mn-cs"/>
              </a:defRPr>
            </a:pPr>
            <a:endParaRPr lang="en-US"/>
          </a:p>
        </c:txPr>
        <c:crossAx val="-2039853488"/>
        <c:crosses val="autoZero"/>
        <c:auto val="1"/>
        <c:lblAlgn val="ctr"/>
        <c:lblOffset val="100"/>
        <c:tickLblSkip val="2"/>
        <c:tickMarkSkip val="2"/>
        <c:noMultiLvlLbl val="0"/>
      </c:catAx>
      <c:valAx>
        <c:axId val="-2039853488"/>
        <c:scaling>
          <c:orientation val="minMax"/>
          <c:max val="55"/>
          <c:min val="0"/>
        </c:scaling>
        <c:delete val="0"/>
        <c:axPos val="l"/>
        <c:majorGridlines>
          <c:spPr>
            <a:ln w="9525" cap="flat" cmpd="sng" algn="ctr">
              <a:solidFill>
                <a:schemeClr val="dk1">
                  <a:lumMod val="15000"/>
                  <a:lumOff val="85000"/>
                  <a:alpha val="54000"/>
                </a:schemeClr>
              </a:solidFill>
              <a:round/>
            </a:ln>
            <a:effectLst/>
          </c:spPr>
        </c:majorGridlines>
        <c:title>
          <c:tx>
            <c:rich>
              <a:bodyPr rot="-5400000" spcFirstLastPara="1" vertOverflow="ellipsis" vert="horz" wrap="square" anchor="ctr" anchorCtr="1"/>
              <a:lstStyle/>
              <a:p>
                <a:pPr>
                  <a:defRPr sz="1197" b="1" i="0" u="none" strike="noStrike" kern="1200" baseline="0">
                    <a:solidFill>
                      <a:schemeClr val="dk1">
                        <a:lumMod val="65000"/>
                        <a:lumOff val="35000"/>
                      </a:schemeClr>
                    </a:solidFill>
                    <a:latin typeface="+mn-lt"/>
                    <a:ea typeface="+mn-ea"/>
                    <a:cs typeface="+mn-cs"/>
                  </a:defRPr>
                </a:pPr>
                <a:r>
                  <a:rPr lang="en-US" sz="2400" dirty="0"/>
                  <a:t>Norm.</a:t>
                </a:r>
                <a:r>
                  <a:rPr lang="en-US" sz="2400" baseline="0" dirty="0"/>
                  <a:t> Min Throughput (%)</a:t>
                </a:r>
                <a:endParaRPr lang="en-US" sz="2400" dirty="0"/>
              </a:p>
            </c:rich>
          </c:tx>
          <c:overlay val="0"/>
          <c:spPr>
            <a:noFill/>
            <a:ln>
              <a:noFill/>
            </a:ln>
            <a:effectLst/>
          </c:spPr>
          <c:txPr>
            <a:bodyPr rot="-5400000" spcFirstLastPara="1" vertOverflow="ellipsis" vert="horz" wrap="square" anchor="ctr" anchorCtr="1"/>
            <a:lstStyle/>
            <a:p>
              <a:pPr>
                <a:defRPr sz="1197" b="1" i="0" u="none" strike="noStrike" kern="1200" baseline="0">
                  <a:solidFill>
                    <a:schemeClr val="dk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dk1">
                    <a:lumMod val="65000"/>
                    <a:lumOff val="35000"/>
                  </a:schemeClr>
                </a:solidFill>
                <a:latin typeface="+mn-lt"/>
                <a:ea typeface="+mn-ea"/>
                <a:cs typeface="+mn-cs"/>
              </a:defRPr>
            </a:pPr>
            <a:endParaRPr lang="en-US"/>
          </a:p>
        </c:txPr>
        <c:crossAx val="-2039855920"/>
        <c:crosses val="autoZero"/>
        <c:crossBetween val="between"/>
      </c:valAx>
      <c:spPr>
        <a:pattFill prst="ltDnDiag">
          <a:fgClr>
            <a:schemeClr val="dk1">
              <a:lumMod val="15000"/>
              <a:lumOff val="85000"/>
            </a:schemeClr>
          </a:fgClr>
          <a:bgClr>
            <a:schemeClr val="lt1"/>
          </a:bgClr>
        </a:pattFill>
        <a:ln>
          <a:noFill/>
        </a:ln>
        <a:effectLst/>
      </c:spPr>
    </c:plotArea>
    <c:legend>
      <c:legendPos val="b"/>
      <c:layout>
        <c:manualLayout>
          <c:xMode val="edge"/>
          <c:yMode val="edge"/>
          <c:x val="0"/>
          <c:y val="0.8447369705298039"/>
          <c:w val="1"/>
          <c:h val="0.15477538498853499"/>
        </c:manualLayout>
      </c:layout>
      <c:overlay val="0"/>
      <c:spPr>
        <a:noFill/>
        <a:ln>
          <a:noFill/>
        </a:ln>
        <a:effectLst/>
      </c:spPr>
      <c:txPr>
        <a:bodyPr rot="0" spcFirstLastPara="1" vertOverflow="ellipsis" vert="horz" wrap="square" anchor="ctr" anchorCtr="1"/>
        <a:lstStyle/>
        <a:p>
          <a:pPr>
            <a:defRPr sz="1800" b="0" i="0" u="none" strike="noStrike" kern="1200" baseline="0">
              <a:solidFill>
                <a:schemeClr val="dk1">
                  <a:lumMod val="65000"/>
                  <a:lumOff val="35000"/>
                </a:schemeClr>
              </a:solidFill>
              <a:latin typeface="+mn-lt"/>
              <a:ea typeface="+mn-ea"/>
              <a:cs typeface="+mn-cs"/>
            </a:defRPr>
          </a:pPr>
          <a:endParaRPr lang="en-US"/>
        </a:p>
      </c:txPr>
    </c:legend>
    <c:plotVisOnly val="1"/>
    <c:dispBlanksAs val="zero"/>
    <c:showDLblsOverMax val="0"/>
  </c:chart>
  <c:spPr>
    <a:solidFill>
      <a:schemeClr val="lt1"/>
    </a:solidFill>
    <a:ln w="9525" cap="flat" cmpd="sng" algn="ctr">
      <a:noFill/>
      <a:round/>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8866675076239026"/>
          <c:y val="4.0312904639845146E-2"/>
          <c:w val="0.78661759864012615"/>
          <c:h val="0.64757504305570712"/>
        </c:manualLayout>
      </c:layout>
      <c:lineChart>
        <c:grouping val="standard"/>
        <c:varyColors val="0"/>
        <c:ser>
          <c:idx val="4"/>
          <c:order val="0"/>
          <c:tx>
            <c:strRef>
              <c:f>Sheet1!$B$1</c:f>
              <c:strCache>
                <c:ptCount val="1"/>
                <c:pt idx="0">
                  <c:v>Regular</c:v>
                </c:pt>
              </c:strCache>
            </c:strRef>
          </c:tx>
          <c:spPr>
            <a:ln w="38100" cap="rnd">
              <a:solidFill>
                <a:schemeClr val="accent3"/>
              </a:solidFill>
              <a:prstDash val="solid"/>
              <a:round/>
            </a:ln>
            <a:effectLst/>
          </c:spPr>
          <c:marker>
            <c:symbol val="plus"/>
            <c:size val="6"/>
            <c:spPr>
              <a:solidFill>
                <a:schemeClr val="accent3"/>
              </a:solidFill>
              <a:ln w="25400">
                <a:solidFill>
                  <a:schemeClr val="accent3"/>
                </a:solidFill>
                <a:round/>
              </a:ln>
              <a:effectLst/>
            </c:spPr>
          </c:marker>
          <c:cat>
            <c:numRef>
              <c:f>Sheet1!$A$2:$A$11</c:f>
              <c:numCache>
                <c:formatCode>General</c:formatCode>
                <c:ptCount val="10"/>
                <c:pt idx="0">
                  <c:v>2500</c:v>
                </c:pt>
                <c:pt idx="1">
                  <c:v>5000</c:v>
                </c:pt>
                <c:pt idx="2">
                  <c:v>7500</c:v>
                </c:pt>
                <c:pt idx="3">
                  <c:v>10000</c:v>
                </c:pt>
                <c:pt idx="4">
                  <c:v>12500</c:v>
                </c:pt>
                <c:pt idx="5">
                  <c:v>15000</c:v>
                </c:pt>
                <c:pt idx="6">
                  <c:v>17500</c:v>
                </c:pt>
                <c:pt idx="7">
                  <c:v>20000</c:v>
                </c:pt>
                <c:pt idx="8">
                  <c:v>22500</c:v>
                </c:pt>
                <c:pt idx="9">
                  <c:v>25000</c:v>
                </c:pt>
              </c:numCache>
            </c:numRef>
          </c:cat>
          <c:val>
            <c:numRef>
              <c:f>Sheet1!$B$2:$B$11</c:f>
              <c:numCache>
                <c:formatCode>General</c:formatCode>
                <c:ptCount val="10"/>
                <c:pt idx="0">
                  <c:v>9.9999999999988987E-3</c:v>
                </c:pt>
                <c:pt idx="1">
                  <c:v>4.750000000000032E-2</c:v>
                </c:pt>
                <c:pt idx="2">
                  <c:v>5.3950000000000049</c:v>
                </c:pt>
                <c:pt idx="3">
                  <c:v>94.847499999999997</c:v>
                </c:pt>
                <c:pt idx="4">
                  <c:v>99.960000000000008</c:v>
                </c:pt>
                <c:pt idx="5">
                  <c:v>99.992499999999993</c:v>
                </c:pt>
                <c:pt idx="6">
                  <c:v>99.997499999999988</c:v>
                </c:pt>
                <c:pt idx="7">
                  <c:v>100</c:v>
                </c:pt>
                <c:pt idx="8">
                  <c:v>100</c:v>
                </c:pt>
                <c:pt idx="9">
                  <c:v>100</c:v>
                </c:pt>
              </c:numCache>
            </c:numRef>
          </c:val>
          <c:smooth val="0"/>
          <c:extLst>
            <c:ext xmlns:c16="http://schemas.microsoft.com/office/drawing/2014/chart" uri="{C3380CC4-5D6E-409C-BE32-E72D297353CC}">
              <c16:uniqueId val="{00000000-83C1-5847-A087-788A8196001C}"/>
            </c:ext>
          </c:extLst>
        </c:ser>
        <c:ser>
          <c:idx val="0"/>
          <c:order val="1"/>
          <c:tx>
            <c:strRef>
              <c:f>Sheet1!$C$1</c:f>
              <c:strCache>
                <c:ptCount val="1"/>
                <c:pt idx="0">
                  <c:v>Scale-free</c:v>
                </c:pt>
              </c:strCache>
            </c:strRef>
          </c:tx>
          <c:spPr>
            <a:ln w="38100" cap="rnd">
              <a:solidFill>
                <a:schemeClr val="accent1"/>
              </a:solidFill>
              <a:round/>
            </a:ln>
            <a:effectLst/>
          </c:spPr>
          <c:marker>
            <c:symbol val="square"/>
            <c:size val="8"/>
            <c:spPr>
              <a:solidFill>
                <a:schemeClr val="accent1"/>
              </a:solidFill>
              <a:ln w="22225">
                <a:solidFill>
                  <a:schemeClr val="accent1"/>
                </a:solidFill>
                <a:round/>
              </a:ln>
              <a:effectLst/>
            </c:spPr>
          </c:marker>
          <c:cat>
            <c:numRef>
              <c:f>Sheet1!$A$2:$A$11</c:f>
              <c:numCache>
                <c:formatCode>General</c:formatCode>
                <c:ptCount val="10"/>
                <c:pt idx="0">
                  <c:v>2500</c:v>
                </c:pt>
                <c:pt idx="1">
                  <c:v>5000</c:v>
                </c:pt>
                <c:pt idx="2">
                  <c:v>7500</c:v>
                </c:pt>
                <c:pt idx="3">
                  <c:v>10000</c:v>
                </c:pt>
                <c:pt idx="4">
                  <c:v>12500</c:v>
                </c:pt>
                <c:pt idx="5">
                  <c:v>15000</c:v>
                </c:pt>
                <c:pt idx="6">
                  <c:v>17500</c:v>
                </c:pt>
                <c:pt idx="7">
                  <c:v>20000</c:v>
                </c:pt>
                <c:pt idx="8">
                  <c:v>22500</c:v>
                </c:pt>
                <c:pt idx="9">
                  <c:v>25000</c:v>
                </c:pt>
              </c:numCache>
            </c:numRef>
          </c:cat>
          <c:val>
            <c:numRef>
              <c:f>Sheet1!$C$2:$C$11</c:f>
              <c:numCache>
                <c:formatCode>General</c:formatCode>
                <c:ptCount val="10"/>
                <c:pt idx="0">
                  <c:v>2.5201612903202886E-2</c:v>
                </c:pt>
                <c:pt idx="1">
                  <c:v>49.077620967742</c:v>
                </c:pt>
                <c:pt idx="2">
                  <c:v>79.196068548387103</c:v>
                </c:pt>
                <c:pt idx="3">
                  <c:v>87.230342741935502</c:v>
                </c:pt>
                <c:pt idx="4">
                  <c:v>91.315524193548399</c:v>
                </c:pt>
                <c:pt idx="5">
                  <c:v>94.145665322580655</c:v>
                </c:pt>
                <c:pt idx="6">
                  <c:v>95.604838709677423</c:v>
                </c:pt>
                <c:pt idx="7">
                  <c:v>96.663306451612911</c:v>
                </c:pt>
                <c:pt idx="8">
                  <c:v>97.351310483870961</c:v>
                </c:pt>
                <c:pt idx="9">
                  <c:v>98.006552419354847</c:v>
                </c:pt>
              </c:numCache>
            </c:numRef>
          </c:val>
          <c:smooth val="0"/>
          <c:extLst>
            <c:ext xmlns:c16="http://schemas.microsoft.com/office/drawing/2014/chart" uri="{C3380CC4-5D6E-409C-BE32-E72D297353CC}">
              <c16:uniqueId val="{00000001-83C1-5847-A087-788A8196001C}"/>
            </c:ext>
          </c:extLst>
        </c:ser>
        <c:dLbls>
          <c:showLegendKey val="0"/>
          <c:showVal val="0"/>
          <c:showCatName val="0"/>
          <c:showSerName val="0"/>
          <c:showPercent val="0"/>
          <c:showBubbleSize val="0"/>
        </c:dLbls>
        <c:marker val="1"/>
        <c:smooth val="0"/>
        <c:axId val="-2039855920"/>
        <c:axId val="-2039853488"/>
      </c:lineChart>
      <c:catAx>
        <c:axId val="-2039855920"/>
        <c:scaling>
          <c:orientation val="minMax"/>
        </c:scaling>
        <c:delete val="0"/>
        <c:axPos val="b"/>
        <c:majorGridlines>
          <c:spPr>
            <a:ln w="9525" cap="flat" cmpd="sng" algn="ctr">
              <a:solidFill>
                <a:schemeClr val="dk1">
                  <a:lumMod val="15000"/>
                  <a:lumOff val="85000"/>
                  <a:alpha val="54000"/>
                </a:schemeClr>
              </a:solidFill>
              <a:round/>
            </a:ln>
            <a:effectLst/>
          </c:spPr>
        </c:majorGridlines>
        <c:minorGridlines>
          <c:spPr>
            <a:ln w="9525" cap="flat" cmpd="sng" algn="ctr">
              <a:solidFill>
                <a:schemeClr val="dk1">
                  <a:lumMod val="15000"/>
                  <a:lumOff val="85000"/>
                  <a:alpha val="51000"/>
                </a:schemeClr>
              </a:solidFill>
              <a:round/>
            </a:ln>
            <a:effectLst/>
          </c:spPr>
        </c:minorGridlines>
        <c:title>
          <c:tx>
            <c:rich>
              <a:bodyPr rot="0" spcFirstLastPara="1" vertOverflow="ellipsis" vert="horz" wrap="square" anchor="ctr" anchorCtr="1"/>
              <a:lstStyle/>
              <a:p>
                <a:pPr>
                  <a:defRPr sz="1197" b="1" i="0" u="none" strike="noStrike" kern="1200" baseline="0">
                    <a:solidFill>
                      <a:schemeClr val="dk1">
                        <a:lumMod val="65000"/>
                        <a:lumOff val="35000"/>
                      </a:schemeClr>
                    </a:solidFill>
                    <a:latin typeface="+mn-lt"/>
                    <a:ea typeface="+mn-ea"/>
                    <a:cs typeface="+mn-cs"/>
                  </a:defRPr>
                </a:pPr>
                <a:r>
                  <a:rPr lang="en-US" sz="2400" dirty="0"/>
                  <a:t>Number of Flows</a:t>
                </a:r>
              </a:p>
            </c:rich>
          </c:tx>
          <c:overlay val="0"/>
          <c:spPr>
            <a:noFill/>
            <a:ln>
              <a:noFill/>
            </a:ln>
            <a:effectLst/>
          </c:spPr>
          <c:txPr>
            <a:bodyPr rot="0" spcFirstLastPara="1" vertOverflow="ellipsis" vert="horz" wrap="square" anchor="ctr" anchorCtr="1"/>
            <a:lstStyle/>
            <a:p>
              <a:pPr>
                <a:defRPr sz="1197" b="1" i="0" u="none" strike="noStrike" kern="1200" baseline="0">
                  <a:solidFill>
                    <a:schemeClr val="dk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600" b="0" i="0" u="none" strike="noStrike" kern="1200" cap="none" spc="0" normalizeH="0" baseline="0">
                <a:solidFill>
                  <a:schemeClr val="dk1">
                    <a:lumMod val="65000"/>
                    <a:lumOff val="35000"/>
                  </a:schemeClr>
                </a:solidFill>
                <a:latin typeface="+mn-lt"/>
                <a:ea typeface="+mn-ea"/>
                <a:cs typeface="+mn-cs"/>
              </a:defRPr>
            </a:pPr>
            <a:endParaRPr lang="en-US"/>
          </a:p>
        </c:txPr>
        <c:crossAx val="-2039853488"/>
        <c:crosses val="autoZero"/>
        <c:auto val="1"/>
        <c:lblAlgn val="ctr"/>
        <c:lblOffset val="100"/>
        <c:tickLblSkip val="2"/>
        <c:tickMarkSkip val="2"/>
        <c:noMultiLvlLbl val="0"/>
      </c:catAx>
      <c:valAx>
        <c:axId val="-2039853488"/>
        <c:scaling>
          <c:orientation val="minMax"/>
          <c:max val="100"/>
          <c:min val="0"/>
        </c:scaling>
        <c:delete val="0"/>
        <c:axPos val="l"/>
        <c:majorGridlines>
          <c:spPr>
            <a:ln w="9525" cap="flat" cmpd="sng" algn="ctr">
              <a:solidFill>
                <a:schemeClr val="dk1">
                  <a:lumMod val="15000"/>
                  <a:lumOff val="85000"/>
                  <a:alpha val="54000"/>
                </a:schemeClr>
              </a:solidFill>
              <a:round/>
            </a:ln>
            <a:effectLst/>
          </c:spPr>
        </c:majorGridlines>
        <c:title>
          <c:tx>
            <c:rich>
              <a:bodyPr rot="-5400000" spcFirstLastPara="1" vertOverflow="ellipsis" vert="horz" wrap="square" anchor="ctr" anchorCtr="1"/>
              <a:lstStyle/>
              <a:p>
                <a:pPr>
                  <a:defRPr sz="1197" b="1" i="0" u="none" strike="noStrike" kern="1200" baseline="0">
                    <a:solidFill>
                      <a:schemeClr val="dk1">
                        <a:lumMod val="65000"/>
                        <a:lumOff val="35000"/>
                      </a:schemeClr>
                    </a:solidFill>
                    <a:latin typeface="+mn-lt"/>
                    <a:ea typeface="+mn-ea"/>
                    <a:cs typeface="+mn-cs"/>
                  </a:defRPr>
                </a:pPr>
                <a:r>
                  <a:rPr lang="en-US" sz="2400" dirty="0"/>
                  <a:t>Channels</a:t>
                </a:r>
                <a:r>
                  <a:rPr lang="en-US" sz="2400" baseline="0" dirty="0"/>
                  <a:t> Peeled (%)</a:t>
                </a:r>
                <a:endParaRPr lang="en-US" sz="2400" dirty="0"/>
              </a:p>
            </c:rich>
          </c:tx>
          <c:overlay val="0"/>
          <c:spPr>
            <a:noFill/>
            <a:ln>
              <a:noFill/>
            </a:ln>
            <a:effectLst/>
          </c:spPr>
          <c:txPr>
            <a:bodyPr rot="-5400000" spcFirstLastPara="1" vertOverflow="ellipsis" vert="horz" wrap="square" anchor="ctr" anchorCtr="1"/>
            <a:lstStyle/>
            <a:p>
              <a:pPr>
                <a:defRPr sz="1197" b="1" i="0" u="none" strike="noStrike" kern="1200" baseline="0">
                  <a:solidFill>
                    <a:schemeClr val="dk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dk1">
                    <a:lumMod val="65000"/>
                    <a:lumOff val="35000"/>
                  </a:schemeClr>
                </a:solidFill>
                <a:latin typeface="+mn-lt"/>
                <a:ea typeface="+mn-ea"/>
                <a:cs typeface="+mn-cs"/>
              </a:defRPr>
            </a:pPr>
            <a:endParaRPr lang="en-US"/>
          </a:p>
        </c:txPr>
        <c:crossAx val="-2039855920"/>
        <c:crosses val="autoZero"/>
        <c:crossBetween val="between"/>
      </c:valAx>
      <c:spPr>
        <a:pattFill prst="ltDnDiag">
          <a:fgClr>
            <a:schemeClr val="dk1">
              <a:lumMod val="15000"/>
              <a:lumOff val="85000"/>
            </a:schemeClr>
          </a:fgClr>
          <a:bgClr>
            <a:schemeClr val="lt1"/>
          </a:bgClr>
        </a:pattFill>
        <a:ln>
          <a:noFill/>
        </a:ln>
        <a:effectLst/>
      </c:spPr>
    </c:plotArea>
    <c:legend>
      <c:legendPos val="b"/>
      <c:layout>
        <c:manualLayout>
          <c:xMode val="edge"/>
          <c:yMode val="edge"/>
          <c:x val="0"/>
          <c:y val="0.8447369705298039"/>
          <c:w val="1"/>
          <c:h val="0.15477538498853499"/>
        </c:manualLayout>
      </c:layout>
      <c:overlay val="0"/>
      <c:spPr>
        <a:noFill/>
        <a:ln>
          <a:noFill/>
        </a:ln>
        <a:effectLst/>
      </c:spPr>
      <c:txPr>
        <a:bodyPr rot="0" spcFirstLastPara="1" vertOverflow="ellipsis" vert="horz" wrap="square" anchor="ctr" anchorCtr="1"/>
        <a:lstStyle/>
        <a:p>
          <a:pPr>
            <a:defRPr sz="1800" b="0" i="0" u="none" strike="noStrike" kern="1200" baseline="0">
              <a:solidFill>
                <a:schemeClr val="dk1">
                  <a:lumMod val="65000"/>
                  <a:lumOff val="35000"/>
                </a:schemeClr>
              </a:solidFill>
              <a:latin typeface="+mn-lt"/>
              <a:ea typeface="+mn-ea"/>
              <a:cs typeface="+mn-cs"/>
            </a:defRPr>
          </a:pPr>
          <a:endParaRPr lang="en-US"/>
        </a:p>
      </c:txPr>
    </c:legend>
    <c:plotVisOnly val="1"/>
    <c:dispBlanksAs val="zero"/>
    <c:showDLblsOverMax val="0"/>
  </c:chart>
  <c:spPr>
    <a:solidFill>
      <a:schemeClr val="lt1"/>
    </a:solidFill>
    <a:ln w="9525" cap="flat" cmpd="sng" algn="ctr">
      <a:noFill/>
      <a:round/>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9316050541647817"/>
          <c:y val="4.6949039382339484E-2"/>
          <c:w val="0.78661759864012615"/>
          <c:h val="0.64757504305570712"/>
        </c:manualLayout>
      </c:layout>
      <c:lineChart>
        <c:grouping val="standard"/>
        <c:varyColors val="0"/>
        <c:ser>
          <c:idx val="4"/>
          <c:order val="0"/>
          <c:tx>
            <c:strRef>
              <c:f>Sheet1!$B$1</c:f>
              <c:strCache>
                <c:ptCount val="1"/>
                <c:pt idx="0">
                  <c:v>Regular 7500</c:v>
                </c:pt>
              </c:strCache>
            </c:strRef>
          </c:tx>
          <c:spPr>
            <a:ln w="38100" cap="rnd">
              <a:solidFill>
                <a:schemeClr val="accent3"/>
              </a:solidFill>
              <a:round/>
            </a:ln>
            <a:effectLst/>
          </c:spPr>
          <c:marker>
            <c:symbol val="none"/>
          </c:marker>
          <c:cat>
            <c:numRef>
              <c:f>Sheet1!$A$2:$A$81</c:f>
              <c:numCache>
                <c:formatCode>General</c:formatCode>
                <c:ptCount val="80"/>
                <c:pt idx="0">
                  <c:v>4000</c:v>
                </c:pt>
                <c:pt idx="1">
                  <c:v>3950</c:v>
                </c:pt>
                <c:pt idx="2">
                  <c:v>3900</c:v>
                </c:pt>
                <c:pt idx="3">
                  <c:v>3850</c:v>
                </c:pt>
                <c:pt idx="4">
                  <c:v>3800</c:v>
                </c:pt>
                <c:pt idx="5">
                  <c:v>3750</c:v>
                </c:pt>
                <c:pt idx="6">
                  <c:v>3700</c:v>
                </c:pt>
                <c:pt idx="7">
                  <c:v>3650</c:v>
                </c:pt>
                <c:pt idx="8">
                  <c:v>3600</c:v>
                </c:pt>
                <c:pt idx="9">
                  <c:v>3550</c:v>
                </c:pt>
                <c:pt idx="10">
                  <c:v>3500</c:v>
                </c:pt>
                <c:pt idx="11">
                  <c:v>3450</c:v>
                </c:pt>
                <c:pt idx="12">
                  <c:v>3400</c:v>
                </c:pt>
                <c:pt idx="13">
                  <c:v>3350</c:v>
                </c:pt>
                <c:pt idx="14">
                  <c:v>3300</c:v>
                </c:pt>
                <c:pt idx="15">
                  <c:v>3250</c:v>
                </c:pt>
                <c:pt idx="16">
                  <c:v>3200</c:v>
                </c:pt>
                <c:pt idx="17">
                  <c:v>3150</c:v>
                </c:pt>
                <c:pt idx="18">
                  <c:v>3100</c:v>
                </c:pt>
                <c:pt idx="19">
                  <c:v>3050</c:v>
                </c:pt>
                <c:pt idx="20">
                  <c:v>3000</c:v>
                </c:pt>
                <c:pt idx="21">
                  <c:v>2950</c:v>
                </c:pt>
                <c:pt idx="22">
                  <c:v>2900</c:v>
                </c:pt>
                <c:pt idx="23">
                  <c:v>2850</c:v>
                </c:pt>
                <c:pt idx="24">
                  <c:v>2800</c:v>
                </c:pt>
                <c:pt idx="25">
                  <c:v>2750</c:v>
                </c:pt>
                <c:pt idx="26">
                  <c:v>2700</c:v>
                </c:pt>
                <c:pt idx="27">
                  <c:v>2650</c:v>
                </c:pt>
                <c:pt idx="28">
                  <c:v>2600</c:v>
                </c:pt>
                <c:pt idx="29">
                  <c:v>2550</c:v>
                </c:pt>
                <c:pt idx="30">
                  <c:v>2500</c:v>
                </c:pt>
                <c:pt idx="31">
                  <c:v>2450</c:v>
                </c:pt>
                <c:pt idx="32">
                  <c:v>2400</c:v>
                </c:pt>
                <c:pt idx="33">
                  <c:v>2350</c:v>
                </c:pt>
                <c:pt idx="34">
                  <c:v>2300</c:v>
                </c:pt>
                <c:pt idx="35">
                  <c:v>2250</c:v>
                </c:pt>
                <c:pt idx="36">
                  <c:v>2200</c:v>
                </c:pt>
                <c:pt idx="37">
                  <c:v>2150</c:v>
                </c:pt>
                <c:pt idx="38">
                  <c:v>2100</c:v>
                </c:pt>
                <c:pt idx="39">
                  <c:v>2050</c:v>
                </c:pt>
                <c:pt idx="40">
                  <c:v>2000</c:v>
                </c:pt>
                <c:pt idx="41">
                  <c:v>1950</c:v>
                </c:pt>
                <c:pt idx="42">
                  <c:v>1900</c:v>
                </c:pt>
                <c:pt idx="43">
                  <c:v>1850</c:v>
                </c:pt>
                <c:pt idx="44">
                  <c:v>1800</c:v>
                </c:pt>
                <c:pt idx="45">
                  <c:v>1750</c:v>
                </c:pt>
                <c:pt idx="46">
                  <c:v>1700</c:v>
                </c:pt>
                <c:pt idx="47">
                  <c:v>1650</c:v>
                </c:pt>
                <c:pt idx="48">
                  <c:v>1600</c:v>
                </c:pt>
                <c:pt idx="49">
                  <c:v>1550</c:v>
                </c:pt>
                <c:pt idx="50">
                  <c:v>1500</c:v>
                </c:pt>
                <c:pt idx="51">
                  <c:v>1450</c:v>
                </c:pt>
                <c:pt idx="52">
                  <c:v>1400</c:v>
                </c:pt>
                <c:pt idx="53">
                  <c:v>1350</c:v>
                </c:pt>
                <c:pt idx="54">
                  <c:v>1300</c:v>
                </c:pt>
                <c:pt idx="55">
                  <c:v>1250</c:v>
                </c:pt>
                <c:pt idx="56">
                  <c:v>1200</c:v>
                </c:pt>
                <c:pt idx="57">
                  <c:v>1150</c:v>
                </c:pt>
                <c:pt idx="58">
                  <c:v>1100</c:v>
                </c:pt>
                <c:pt idx="59">
                  <c:v>1050</c:v>
                </c:pt>
                <c:pt idx="60">
                  <c:v>1000</c:v>
                </c:pt>
                <c:pt idx="61">
                  <c:v>950</c:v>
                </c:pt>
                <c:pt idx="62">
                  <c:v>900</c:v>
                </c:pt>
                <c:pt idx="63">
                  <c:v>850</c:v>
                </c:pt>
                <c:pt idx="64">
                  <c:v>800</c:v>
                </c:pt>
                <c:pt idx="65">
                  <c:v>750</c:v>
                </c:pt>
                <c:pt idx="66">
                  <c:v>700</c:v>
                </c:pt>
                <c:pt idx="67">
                  <c:v>650</c:v>
                </c:pt>
                <c:pt idx="68">
                  <c:v>600</c:v>
                </c:pt>
                <c:pt idx="69">
                  <c:v>550</c:v>
                </c:pt>
                <c:pt idx="70">
                  <c:v>500</c:v>
                </c:pt>
                <c:pt idx="71">
                  <c:v>450</c:v>
                </c:pt>
                <c:pt idx="72">
                  <c:v>400</c:v>
                </c:pt>
                <c:pt idx="73">
                  <c:v>350</c:v>
                </c:pt>
                <c:pt idx="74">
                  <c:v>300</c:v>
                </c:pt>
                <c:pt idx="75">
                  <c:v>250</c:v>
                </c:pt>
                <c:pt idx="76">
                  <c:v>200</c:v>
                </c:pt>
                <c:pt idx="77">
                  <c:v>150</c:v>
                </c:pt>
                <c:pt idx="78">
                  <c:v>100</c:v>
                </c:pt>
                <c:pt idx="79">
                  <c:v>50</c:v>
                </c:pt>
              </c:numCache>
            </c:numRef>
          </c:cat>
          <c:val>
            <c:numRef>
              <c:f>Sheet1!$B$2:$B$81</c:f>
              <c:numCache>
                <c:formatCode>General</c:formatCode>
                <c:ptCount val="80"/>
                <c:pt idx="0">
                  <c:v>114.75</c:v>
                </c:pt>
                <c:pt idx="1">
                  <c:v>80.5</c:v>
                </c:pt>
                <c:pt idx="2">
                  <c:v>82.3333333333333</c:v>
                </c:pt>
                <c:pt idx="3">
                  <c:v>55.3333333333333</c:v>
                </c:pt>
                <c:pt idx="4">
                  <c:v>34.6666666666666</c:v>
                </c:pt>
                <c:pt idx="5">
                  <c:v>15</c:v>
                </c:pt>
                <c:pt idx="6">
                  <c:v>24</c:v>
                </c:pt>
                <c:pt idx="7">
                  <c:v>7</c:v>
                </c:pt>
              </c:numCache>
            </c:numRef>
          </c:val>
          <c:smooth val="0"/>
          <c:extLst>
            <c:ext xmlns:c16="http://schemas.microsoft.com/office/drawing/2014/chart" uri="{C3380CC4-5D6E-409C-BE32-E72D297353CC}">
              <c16:uniqueId val="{00000004-A0C7-BE48-89D5-025E3FFC586F}"/>
            </c:ext>
          </c:extLst>
        </c:ser>
        <c:ser>
          <c:idx val="0"/>
          <c:order val="1"/>
          <c:tx>
            <c:strRef>
              <c:f>Sheet1!$C$1</c:f>
              <c:strCache>
                <c:ptCount val="1"/>
                <c:pt idx="0">
                  <c:v>Scale-free 7500</c:v>
                </c:pt>
              </c:strCache>
            </c:strRef>
          </c:tx>
          <c:spPr>
            <a:ln w="38100" cap="rnd">
              <a:solidFill>
                <a:schemeClr val="accent1"/>
              </a:solidFill>
              <a:round/>
            </a:ln>
            <a:effectLst/>
          </c:spPr>
          <c:marker>
            <c:symbol val="none"/>
          </c:marker>
          <c:cat>
            <c:numRef>
              <c:f>Sheet1!$A$2:$A$81</c:f>
              <c:numCache>
                <c:formatCode>General</c:formatCode>
                <c:ptCount val="80"/>
                <c:pt idx="0">
                  <c:v>4000</c:v>
                </c:pt>
                <c:pt idx="1">
                  <c:v>3950</c:v>
                </c:pt>
                <c:pt idx="2">
                  <c:v>3900</c:v>
                </c:pt>
                <c:pt idx="3">
                  <c:v>3850</c:v>
                </c:pt>
                <c:pt idx="4">
                  <c:v>3800</c:v>
                </c:pt>
                <c:pt idx="5">
                  <c:v>3750</c:v>
                </c:pt>
                <c:pt idx="6">
                  <c:v>3700</c:v>
                </c:pt>
                <c:pt idx="7">
                  <c:v>3650</c:v>
                </c:pt>
                <c:pt idx="8">
                  <c:v>3600</c:v>
                </c:pt>
                <c:pt idx="9">
                  <c:v>3550</c:v>
                </c:pt>
                <c:pt idx="10">
                  <c:v>3500</c:v>
                </c:pt>
                <c:pt idx="11">
                  <c:v>3450</c:v>
                </c:pt>
                <c:pt idx="12">
                  <c:v>3400</c:v>
                </c:pt>
                <c:pt idx="13">
                  <c:v>3350</c:v>
                </c:pt>
                <c:pt idx="14">
                  <c:v>3300</c:v>
                </c:pt>
                <c:pt idx="15">
                  <c:v>3250</c:v>
                </c:pt>
                <c:pt idx="16">
                  <c:v>3200</c:v>
                </c:pt>
                <c:pt idx="17">
                  <c:v>3150</c:v>
                </c:pt>
                <c:pt idx="18">
                  <c:v>3100</c:v>
                </c:pt>
                <c:pt idx="19">
                  <c:v>3050</c:v>
                </c:pt>
                <c:pt idx="20">
                  <c:v>3000</c:v>
                </c:pt>
                <c:pt idx="21">
                  <c:v>2950</c:v>
                </c:pt>
                <c:pt idx="22">
                  <c:v>2900</c:v>
                </c:pt>
                <c:pt idx="23">
                  <c:v>2850</c:v>
                </c:pt>
                <c:pt idx="24">
                  <c:v>2800</c:v>
                </c:pt>
                <c:pt idx="25">
                  <c:v>2750</c:v>
                </c:pt>
                <c:pt idx="26">
                  <c:v>2700</c:v>
                </c:pt>
                <c:pt idx="27">
                  <c:v>2650</c:v>
                </c:pt>
                <c:pt idx="28">
                  <c:v>2600</c:v>
                </c:pt>
                <c:pt idx="29">
                  <c:v>2550</c:v>
                </c:pt>
                <c:pt idx="30">
                  <c:v>2500</c:v>
                </c:pt>
                <c:pt idx="31">
                  <c:v>2450</c:v>
                </c:pt>
                <c:pt idx="32">
                  <c:v>2400</c:v>
                </c:pt>
                <c:pt idx="33">
                  <c:v>2350</c:v>
                </c:pt>
                <c:pt idx="34">
                  <c:v>2300</c:v>
                </c:pt>
                <c:pt idx="35">
                  <c:v>2250</c:v>
                </c:pt>
                <c:pt idx="36">
                  <c:v>2200</c:v>
                </c:pt>
                <c:pt idx="37">
                  <c:v>2150</c:v>
                </c:pt>
                <c:pt idx="38">
                  <c:v>2100</c:v>
                </c:pt>
                <c:pt idx="39">
                  <c:v>2050</c:v>
                </c:pt>
                <c:pt idx="40">
                  <c:v>2000</c:v>
                </c:pt>
                <c:pt idx="41">
                  <c:v>1950</c:v>
                </c:pt>
                <c:pt idx="42">
                  <c:v>1900</c:v>
                </c:pt>
                <c:pt idx="43">
                  <c:v>1850</c:v>
                </c:pt>
                <c:pt idx="44">
                  <c:v>1800</c:v>
                </c:pt>
                <c:pt idx="45">
                  <c:v>1750</c:v>
                </c:pt>
                <c:pt idx="46">
                  <c:v>1700</c:v>
                </c:pt>
                <c:pt idx="47">
                  <c:v>1650</c:v>
                </c:pt>
                <c:pt idx="48">
                  <c:v>1600</c:v>
                </c:pt>
                <c:pt idx="49">
                  <c:v>1550</c:v>
                </c:pt>
                <c:pt idx="50">
                  <c:v>1500</c:v>
                </c:pt>
                <c:pt idx="51">
                  <c:v>1450</c:v>
                </c:pt>
                <c:pt idx="52">
                  <c:v>1400</c:v>
                </c:pt>
                <c:pt idx="53">
                  <c:v>1350</c:v>
                </c:pt>
                <c:pt idx="54">
                  <c:v>1300</c:v>
                </c:pt>
                <c:pt idx="55">
                  <c:v>1250</c:v>
                </c:pt>
                <c:pt idx="56">
                  <c:v>1200</c:v>
                </c:pt>
                <c:pt idx="57">
                  <c:v>1150</c:v>
                </c:pt>
                <c:pt idx="58">
                  <c:v>1100</c:v>
                </c:pt>
                <c:pt idx="59">
                  <c:v>1050</c:v>
                </c:pt>
                <c:pt idx="60">
                  <c:v>1000</c:v>
                </c:pt>
                <c:pt idx="61">
                  <c:v>950</c:v>
                </c:pt>
                <c:pt idx="62">
                  <c:v>900</c:v>
                </c:pt>
                <c:pt idx="63">
                  <c:v>850</c:v>
                </c:pt>
                <c:pt idx="64">
                  <c:v>800</c:v>
                </c:pt>
                <c:pt idx="65">
                  <c:v>750</c:v>
                </c:pt>
                <c:pt idx="66">
                  <c:v>700</c:v>
                </c:pt>
                <c:pt idx="67">
                  <c:v>650</c:v>
                </c:pt>
                <c:pt idx="68">
                  <c:v>600</c:v>
                </c:pt>
                <c:pt idx="69">
                  <c:v>550</c:v>
                </c:pt>
                <c:pt idx="70">
                  <c:v>500</c:v>
                </c:pt>
                <c:pt idx="71">
                  <c:v>450</c:v>
                </c:pt>
                <c:pt idx="72">
                  <c:v>400</c:v>
                </c:pt>
                <c:pt idx="73">
                  <c:v>350</c:v>
                </c:pt>
                <c:pt idx="74">
                  <c:v>300</c:v>
                </c:pt>
                <c:pt idx="75">
                  <c:v>250</c:v>
                </c:pt>
                <c:pt idx="76">
                  <c:v>200</c:v>
                </c:pt>
                <c:pt idx="77">
                  <c:v>150</c:v>
                </c:pt>
                <c:pt idx="78">
                  <c:v>100</c:v>
                </c:pt>
                <c:pt idx="79">
                  <c:v>50</c:v>
                </c:pt>
              </c:numCache>
            </c:numRef>
          </c:cat>
          <c:val>
            <c:numRef>
              <c:f>Sheet1!$C$2:$C$81</c:f>
              <c:numCache>
                <c:formatCode>General</c:formatCode>
                <c:ptCount val="80"/>
                <c:pt idx="0">
                  <c:v>118.75</c:v>
                </c:pt>
                <c:pt idx="1">
                  <c:v>118.75</c:v>
                </c:pt>
                <c:pt idx="2">
                  <c:v>123.25</c:v>
                </c:pt>
                <c:pt idx="3">
                  <c:v>153.5</c:v>
                </c:pt>
                <c:pt idx="4">
                  <c:v>179.25</c:v>
                </c:pt>
                <c:pt idx="5">
                  <c:v>332.33333333333297</c:v>
                </c:pt>
                <c:pt idx="6">
                  <c:v>402.33333333333297</c:v>
                </c:pt>
                <c:pt idx="7">
                  <c:v>465.666666666666</c:v>
                </c:pt>
                <c:pt idx="8">
                  <c:v>507</c:v>
                </c:pt>
                <c:pt idx="9">
                  <c:v>543</c:v>
                </c:pt>
                <c:pt idx="10">
                  <c:v>570.66666666666595</c:v>
                </c:pt>
                <c:pt idx="11">
                  <c:v>602.33333333333303</c:v>
                </c:pt>
                <c:pt idx="12">
                  <c:v>638.66666666666595</c:v>
                </c:pt>
                <c:pt idx="13">
                  <c:v>664</c:v>
                </c:pt>
                <c:pt idx="14">
                  <c:v>676</c:v>
                </c:pt>
                <c:pt idx="15">
                  <c:v>707</c:v>
                </c:pt>
                <c:pt idx="16">
                  <c:v>725</c:v>
                </c:pt>
                <c:pt idx="17">
                  <c:v>738.33333333333303</c:v>
                </c:pt>
                <c:pt idx="18">
                  <c:v>746.66666666666595</c:v>
                </c:pt>
                <c:pt idx="19">
                  <c:v>770</c:v>
                </c:pt>
                <c:pt idx="20">
                  <c:v>778</c:v>
                </c:pt>
                <c:pt idx="21">
                  <c:v>777.33333333333303</c:v>
                </c:pt>
                <c:pt idx="22">
                  <c:v>787.66666666666595</c:v>
                </c:pt>
                <c:pt idx="23">
                  <c:v>788</c:v>
                </c:pt>
                <c:pt idx="24">
                  <c:v>778.66666666666595</c:v>
                </c:pt>
                <c:pt idx="25">
                  <c:v>770.33333333333303</c:v>
                </c:pt>
                <c:pt idx="26">
                  <c:v>782.66666666666595</c:v>
                </c:pt>
                <c:pt idx="27">
                  <c:v>788.66666666666595</c:v>
                </c:pt>
                <c:pt idx="28">
                  <c:v>788.33333333333303</c:v>
                </c:pt>
                <c:pt idx="29">
                  <c:v>791</c:v>
                </c:pt>
                <c:pt idx="30">
                  <c:v>781</c:v>
                </c:pt>
                <c:pt idx="31">
                  <c:v>791.66666666666595</c:v>
                </c:pt>
                <c:pt idx="32">
                  <c:v>788</c:v>
                </c:pt>
                <c:pt idx="33">
                  <c:v>786</c:v>
                </c:pt>
                <c:pt idx="34">
                  <c:v>775</c:v>
                </c:pt>
                <c:pt idx="35">
                  <c:v>761</c:v>
                </c:pt>
                <c:pt idx="36">
                  <c:v>755.66666666666595</c:v>
                </c:pt>
                <c:pt idx="37">
                  <c:v>752.33333333333303</c:v>
                </c:pt>
                <c:pt idx="38">
                  <c:v>745</c:v>
                </c:pt>
                <c:pt idx="39">
                  <c:v>731.33333333333303</c:v>
                </c:pt>
                <c:pt idx="40">
                  <c:v>718.33333333333303</c:v>
                </c:pt>
                <c:pt idx="41">
                  <c:v>707.66666666666595</c:v>
                </c:pt>
                <c:pt idx="42">
                  <c:v>690.33333333333303</c:v>
                </c:pt>
                <c:pt idx="43">
                  <c:v>683</c:v>
                </c:pt>
                <c:pt idx="44">
                  <c:v>662.66666666666595</c:v>
                </c:pt>
                <c:pt idx="45">
                  <c:v>647</c:v>
                </c:pt>
                <c:pt idx="46">
                  <c:v>634</c:v>
                </c:pt>
                <c:pt idx="47">
                  <c:v>635.33333333333303</c:v>
                </c:pt>
                <c:pt idx="48">
                  <c:v>619.66666666666595</c:v>
                </c:pt>
                <c:pt idx="49">
                  <c:v>603</c:v>
                </c:pt>
                <c:pt idx="50">
                  <c:v>583.33333333333303</c:v>
                </c:pt>
                <c:pt idx="51">
                  <c:v>568</c:v>
                </c:pt>
                <c:pt idx="52">
                  <c:v>550.66666666666595</c:v>
                </c:pt>
                <c:pt idx="53">
                  <c:v>524.33333333333303</c:v>
                </c:pt>
                <c:pt idx="54">
                  <c:v>498.33333333333297</c:v>
                </c:pt>
                <c:pt idx="55">
                  <c:v>471</c:v>
                </c:pt>
                <c:pt idx="56">
                  <c:v>447.33333333333297</c:v>
                </c:pt>
                <c:pt idx="57">
                  <c:v>420.666666666666</c:v>
                </c:pt>
                <c:pt idx="58">
                  <c:v>387.666666666666</c:v>
                </c:pt>
                <c:pt idx="59">
                  <c:v>360</c:v>
                </c:pt>
                <c:pt idx="60">
                  <c:v>330.666666666666</c:v>
                </c:pt>
                <c:pt idx="61">
                  <c:v>299.33333333333297</c:v>
                </c:pt>
                <c:pt idx="62">
                  <c:v>262</c:v>
                </c:pt>
                <c:pt idx="63">
                  <c:v>226.333333333333</c:v>
                </c:pt>
                <c:pt idx="64">
                  <c:v>191</c:v>
                </c:pt>
                <c:pt idx="65">
                  <c:v>157</c:v>
                </c:pt>
                <c:pt idx="66">
                  <c:v>119.666666666666</c:v>
                </c:pt>
                <c:pt idx="67">
                  <c:v>79.3333333333333</c:v>
                </c:pt>
                <c:pt idx="68">
                  <c:v>43</c:v>
                </c:pt>
                <c:pt idx="69">
                  <c:v>21</c:v>
                </c:pt>
              </c:numCache>
            </c:numRef>
          </c:val>
          <c:smooth val="0"/>
          <c:extLst>
            <c:ext xmlns:c16="http://schemas.microsoft.com/office/drawing/2014/chart" uri="{C3380CC4-5D6E-409C-BE32-E72D297353CC}">
              <c16:uniqueId val="{00000001-7644-A34B-A45E-5B27FBC30C92}"/>
            </c:ext>
          </c:extLst>
        </c:ser>
        <c:ser>
          <c:idx val="1"/>
          <c:order val="2"/>
          <c:tx>
            <c:strRef>
              <c:f>Sheet1!$D$1</c:f>
              <c:strCache>
                <c:ptCount val="1"/>
                <c:pt idx="0">
                  <c:v>Regular 10000</c:v>
                </c:pt>
              </c:strCache>
            </c:strRef>
          </c:tx>
          <c:spPr>
            <a:ln w="38100" cap="rnd">
              <a:solidFill>
                <a:schemeClr val="accent3"/>
              </a:solidFill>
              <a:prstDash val="sysDot"/>
              <a:round/>
            </a:ln>
            <a:effectLst/>
          </c:spPr>
          <c:marker>
            <c:symbol val="none"/>
          </c:marker>
          <c:cat>
            <c:numRef>
              <c:f>Sheet1!$A$2:$A$81</c:f>
              <c:numCache>
                <c:formatCode>General</c:formatCode>
                <c:ptCount val="80"/>
                <c:pt idx="0">
                  <c:v>4000</c:v>
                </c:pt>
                <c:pt idx="1">
                  <c:v>3950</c:v>
                </c:pt>
                <c:pt idx="2">
                  <c:v>3900</c:v>
                </c:pt>
                <c:pt idx="3">
                  <c:v>3850</c:v>
                </c:pt>
                <c:pt idx="4">
                  <c:v>3800</c:v>
                </c:pt>
                <c:pt idx="5">
                  <c:v>3750</c:v>
                </c:pt>
                <c:pt idx="6">
                  <c:v>3700</c:v>
                </c:pt>
                <c:pt idx="7">
                  <c:v>3650</c:v>
                </c:pt>
                <c:pt idx="8">
                  <c:v>3600</c:v>
                </c:pt>
                <c:pt idx="9">
                  <c:v>3550</c:v>
                </c:pt>
                <c:pt idx="10">
                  <c:v>3500</c:v>
                </c:pt>
                <c:pt idx="11">
                  <c:v>3450</c:v>
                </c:pt>
                <c:pt idx="12">
                  <c:v>3400</c:v>
                </c:pt>
                <c:pt idx="13">
                  <c:v>3350</c:v>
                </c:pt>
                <c:pt idx="14">
                  <c:v>3300</c:v>
                </c:pt>
                <c:pt idx="15">
                  <c:v>3250</c:v>
                </c:pt>
                <c:pt idx="16">
                  <c:v>3200</c:v>
                </c:pt>
                <c:pt idx="17">
                  <c:v>3150</c:v>
                </c:pt>
                <c:pt idx="18">
                  <c:v>3100</c:v>
                </c:pt>
                <c:pt idx="19">
                  <c:v>3050</c:v>
                </c:pt>
                <c:pt idx="20">
                  <c:v>3000</c:v>
                </c:pt>
                <c:pt idx="21">
                  <c:v>2950</c:v>
                </c:pt>
                <c:pt idx="22">
                  <c:v>2900</c:v>
                </c:pt>
                <c:pt idx="23">
                  <c:v>2850</c:v>
                </c:pt>
                <c:pt idx="24">
                  <c:v>2800</c:v>
                </c:pt>
                <c:pt idx="25">
                  <c:v>2750</c:v>
                </c:pt>
                <c:pt idx="26">
                  <c:v>2700</c:v>
                </c:pt>
                <c:pt idx="27">
                  <c:v>2650</c:v>
                </c:pt>
                <c:pt idx="28">
                  <c:v>2600</c:v>
                </c:pt>
                <c:pt idx="29">
                  <c:v>2550</c:v>
                </c:pt>
                <c:pt idx="30">
                  <c:v>2500</c:v>
                </c:pt>
                <c:pt idx="31">
                  <c:v>2450</c:v>
                </c:pt>
                <c:pt idx="32">
                  <c:v>2400</c:v>
                </c:pt>
                <c:pt idx="33">
                  <c:v>2350</c:v>
                </c:pt>
                <c:pt idx="34">
                  <c:v>2300</c:v>
                </c:pt>
                <c:pt idx="35">
                  <c:v>2250</c:v>
                </c:pt>
                <c:pt idx="36">
                  <c:v>2200</c:v>
                </c:pt>
                <c:pt idx="37">
                  <c:v>2150</c:v>
                </c:pt>
                <c:pt idx="38">
                  <c:v>2100</c:v>
                </c:pt>
                <c:pt idx="39">
                  <c:v>2050</c:v>
                </c:pt>
                <c:pt idx="40">
                  <c:v>2000</c:v>
                </c:pt>
                <c:pt idx="41">
                  <c:v>1950</c:v>
                </c:pt>
                <c:pt idx="42">
                  <c:v>1900</c:v>
                </c:pt>
                <c:pt idx="43">
                  <c:v>1850</c:v>
                </c:pt>
                <c:pt idx="44">
                  <c:v>1800</c:v>
                </c:pt>
                <c:pt idx="45">
                  <c:v>1750</c:v>
                </c:pt>
                <c:pt idx="46">
                  <c:v>1700</c:v>
                </c:pt>
                <c:pt idx="47">
                  <c:v>1650</c:v>
                </c:pt>
                <c:pt idx="48">
                  <c:v>1600</c:v>
                </c:pt>
                <c:pt idx="49">
                  <c:v>1550</c:v>
                </c:pt>
                <c:pt idx="50">
                  <c:v>1500</c:v>
                </c:pt>
                <c:pt idx="51">
                  <c:v>1450</c:v>
                </c:pt>
                <c:pt idx="52">
                  <c:v>1400</c:v>
                </c:pt>
                <c:pt idx="53">
                  <c:v>1350</c:v>
                </c:pt>
                <c:pt idx="54">
                  <c:v>1300</c:v>
                </c:pt>
                <c:pt idx="55">
                  <c:v>1250</c:v>
                </c:pt>
                <c:pt idx="56">
                  <c:v>1200</c:v>
                </c:pt>
                <c:pt idx="57">
                  <c:v>1150</c:v>
                </c:pt>
                <c:pt idx="58">
                  <c:v>1100</c:v>
                </c:pt>
                <c:pt idx="59">
                  <c:v>1050</c:v>
                </c:pt>
                <c:pt idx="60">
                  <c:v>1000</c:v>
                </c:pt>
                <c:pt idx="61">
                  <c:v>950</c:v>
                </c:pt>
                <c:pt idx="62">
                  <c:v>900</c:v>
                </c:pt>
                <c:pt idx="63">
                  <c:v>850</c:v>
                </c:pt>
                <c:pt idx="64">
                  <c:v>800</c:v>
                </c:pt>
                <c:pt idx="65">
                  <c:v>750</c:v>
                </c:pt>
                <c:pt idx="66">
                  <c:v>700</c:v>
                </c:pt>
                <c:pt idx="67">
                  <c:v>650</c:v>
                </c:pt>
                <c:pt idx="68">
                  <c:v>600</c:v>
                </c:pt>
                <c:pt idx="69">
                  <c:v>550</c:v>
                </c:pt>
                <c:pt idx="70">
                  <c:v>500</c:v>
                </c:pt>
                <c:pt idx="71">
                  <c:v>450</c:v>
                </c:pt>
                <c:pt idx="72">
                  <c:v>400</c:v>
                </c:pt>
                <c:pt idx="73">
                  <c:v>350</c:v>
                </c:pt>
                <c:pt idx="74">
                  <c:v>300</c:v>
                </c:pt>
                <c:pt idx="75">
                  <c:v>250</c:v>
                </c:pt>
                <c:pt idx="76">
                  <c:v>200</c:v>
                </c:pt>
                <c:pt idx="77">
                  <c:v>150</c:v>
                </c:pt>
                <c:pt idx="78">
                  <c:v>100</c:v>
                </c:pt>
                <c:pt idx="79">
                  <c:v>50</c:v>
                </c:pt>
              </c:numCache>
            </c:numRef>
          </c:cat>
          <c:val>
            <c:numRef>
              <c:f>Sheet1!$D$2:$D$81</c:f>
              <c:numCache>
                <c:formatCode>General</c:formatCode>
                <c:ptCount val="80"/>
                <c:pt idx="0">
                  <c:v>140</c:v>
                </c:pt>
                <c:pt idx="1">
                  <c:v>113.25</c:v>
                </c:pt>
                <c:pt idx="2">
                  <c:v>130.333333333333</c:v>
                </c:pt>
                <c:pt idx="3">
                  <c:v>113.333333333333</c:v>
                </c:pt>
                <c:pt idx="4">
                  <c:v>99</c:v>
                </c:pt>
                <c:pt idx="5">
                  <c:v>93.3333333333333</c:v>
                </c:pt>
                <c:pt idx="6">
                  <c:v>93.3333333333333</c:v>
                </c:pt>
                <c:pt idx="7">
                  <c:v>99.3333333333333</c:v>
                </c:pt>
                <c:pt idx="8">
                  <c:v>99.3333333333333</c:v>
                </c:pt>
                <c:pt idx="9">
                  <c:v>114.333333333333</c:v>
                </c:pt>
                <c:pt idx="10">
                  <c:v>127</c:v>
                </c:pt>
                <c:pt idx="11">
                  <c:v>139</c:v>
                </c:pt>
                <c:pt idx="12">
                  <c:v>159.666666666666</c:v>
                </c:pt>
                <c:pt idx="13">
                  <c:v>181.666666666666</c:v>
                </c:pt>
                <c:pt idx="14">
                  <c:v>201.333333333333</c:v>
                </c:pt>
                <c:pt idx="15">
                  <c:v>228</c:v>
                </c:pt>
                <c:pt idx="16">
                  <c:v>262</c:v>
                </c:pt>
                <c:pt idx="17">
                  <c:v>296</c:v>
                </c:pt>
                <c:pt idx="18">
                  <c:v>331</c:v>
                </c:pt>
                <c:pt idx="19">
                  <c:v>371</c:v>
                </c:pt>
                <c:pt idx="20">
                  <c:v>404.33333333333297</c:v>
                </c:pt>
                <c:pt idx="21">
                  <c:v>434.666666666666</c:v>
                </c:pt>
                <c:pt idx="22">
                  <c:v>469</c:v>
                </c:pt>
                <c:pt idx="23">
                  <c:v>510</c:v>
                </c:pt>
                <c:pt idx="24">
                  <c:v>542.66666666666595</c:v>
                </c:pt>
                <c:pt idx="25">
                  <c:v>572.33333333333303</c:v>
                </c:pt>
                <c:pt idx="26">
                  <c:v>607</c:v>
                </c:pt>
                <c:pt idx="27">
                  <c:v>640</c:v>
                </c:pt>
                <c:pt idx="28">
                  <c:v>673.33333333333303</c:v>
                </c:pt>
                <c:pt idx="29">
                  <c:v>698</c:v>
                </c:pt>
                <c:pt idx="30">
                  <c:v>720.66666666666595</c:v>
                </c:pt>
                <c:pt idx="31">
                  <c:v>740</c:v>
                </c:pt>
                <c:pt idx="32">
                  <c:v>766.33333333333303</c:v>
                </c:pt>
                <c:pt idx="33">
                  <c:v>786</c:v>
                </c:pt>
                <c:pt idx="34">
                  <c:v>798.66666666666595</c:v>
                </c:pt>
                <c:pt idx="35">
                  <c:v>821.33333333333303</c:v>
                </c:pt>
                <c:pt idx="36">
                  <c:v>842.33333333333303</c:v>
                </c:pt>
                <c:pt idx="37">
                  <c:v>860.33333333333303</c:v>
                </c:pt>
                <c:pt idx="38">
                  <c:v>877</c:v>
                </c:pt>
                <c:pt idx="39">
                  <c:v>884.66666666666595</c:v>
                </c:pt>
                <c:pt idx="40">
                  <c:v>889</c:v>
                </c:pt>
                <c:pt idx="41">
                  <c:v>907.33333333333303</c:v>
                </c:pt>
                <c:pt idx="42">
                  <c:v>916.33333333333303</c:v>
                </c:pt>
                <c:pt idx="43">
                  <c:v>921.66666666666595</c:v>
                </c:pt>
                <c:pt idx="44">
                  <c:v>927.33333333333303</c:v>
                </c:pt>
                <c:pt idx="45">
                  <c:v>924</c:v>
                </c:pt>
                <c:pt idx="46">
                  <c:v>923.33333333333303</c:v>
                </c:pt>
                <c:pt idx="47">
                  <c:v>920</c:v>
                </c:pt>
                <c:pt idx="48">
                  <c:v>919.33333333333303</c:v>
                </c:pt>
                <c:pt idx="49">
                  <c:v>911</c:v>
                </c:pt>
                <c:pt idx="50">
                  <c:v>908</c:v>
                </c:pt>
                <c:pt idx="51">
                  <c:v>903.33333333333303</c:v>
                </c:pt>
                <c:pt idx="52">
                  <c:v>897.66666666666595</c:v>
                </c:pt>
                <c:pt idx="53">
                  <c:v>895.33333333333303</c:v>
                </c:pt>
                <c:pt idx="54">
                  <c:v>879.33333333333303</c:v>
                </c:pt>
                <c:pt idx="55">
                  <c:v>865.66666666666595</c:v>
                </c:pt>
                <c:pt idx="56">
                  <c:v>851.33333333333303</c:v>
                </c:pt>
                <c:pt idx="57">
                  <c:v>835.33333333333303</c:v>
                </c:pt>
                <c:pt idx="58">
                  <c:v>816</c:v>
                </c:pt>
                <c:pt idx="59">
                  <c:v>793.33333333333303</c:v>
                </c:pt>
                <c:pt idx="60">
                  <c:v>770</c:v>
                </c:pt>
                <c:pt idx="61">
                  <c:v>742.33333333333303</c:v>
                </c:pt>
                <c:pt idx="62">
                  <c:v>714.33333333333303</c:v>
                </c:pt>
                <c:pt idx="63">
                  <c:v>686.33333333333303</c:v>
                </c:pt>
                <c:pt idx="64">
                  <c:v>659.66666666666595</c:v>
                </c:pt>
                <c:pt idx="65">
                  <c:v>631.33333333333303</c:v>
                </c:pt>
                <c:pt idx="66">
                  <c:v>602</c:v>
                </c:pt>
                <c:pt idx="67">
                  <c:v>570.66666666666595</c:v>
                </c:pt>
                <c:pt idx="68">
                  <c:v>536.33333333333303</c:v>
                </c:pt>
                <c:pt idx="69">
                  <c:v>499.666666666666</c:v>
                </c:pt>
                <c:pt idx="70">
                  <c:v>461.33333333333297</c:v>
                </c:pt>
                <c:pt idx="71">
                  <c:v>418.33333333333297</c:v>
                </c:pt>
                <c:pt idx="72">
                  <c:v>372</c:v>
                </c:pt>
                <c:pt idx="73">
                  <c:v>327</c:v>
                </c:pt>
                <c:pt idx="74">
                  <c:v>282.666666666666</c:v>
                </c:pt>
                <c:pt idx="75">
                  <c:v>236</c:v>
                </c:pt>
                <c:pt idx="76">
                  <c:v>189.333333333333</c:v>
                </c:pt>
                <c:pt idx="77">
                  <c:v>141.333333333333</c:v>
                </c:pt>
                <c:pt idx="78">
                  <c:v>93.3333333333333</c:v>
                </c:pt>
                <c:pt idx="79">
                  <c:v>46</c:v>
                </c:pt>
              </c:numCache>
            </c:numRef>
          </c:val>
          <c:smooth val="0"/>
          <c:extLst>
            <c:ext xmlns:c16="http://schemas.microsoft.com/office/drawing/2014/chart" uri="{C3380CC4-5D6E-409C-BE32-E72D297353CC}">
              <c16:uniqueId val="{00000001-CBD7-9B45-9555-630306328EAA}"/>
            </c:ext>
          </c:extLst>
        </c:ser>
        <c:ser>
          <c:idx val="2"/>
          <c:order val="3"/>
          <c:tx>
            <c:strRef>
              <c:f>Sheet1!$E$1</c:f>
              <c:strCache>
                <c:ptCount val="1"/>
                <c:pt idx="0">
                  <c:v>Scale-free 10000</c:v>
                </c:pt>
              </c:strCache>
            </c:strRef>
          </c:tx>
          <c:spPr>
            <a:ln w="38100" cap="rnd">
              <a:solidFill>
                <a:schemeClr val="accent1"/>
              </a:solidFill>
              <a:prstDash val="sysDot"/>
              <a:round/>
            </a:ln>
            <a:effectLst/>
          </c:spPr>
          <c:marker>
            <c:symbol val="none"/>
          </c:marker>
          <c:cat>
            <c:numRef>
              <c:f>Sheet1!$A$2:$A$81</c:f>
              <c:numCache>
                <c:formatCode>General</c:formatCode>
                <c:ptCount val="80"/>
                <c:pt idx="0">
                  <c:v>4000</c:v>
                </c:pt>
                <c:pt idx="1">
                  <c:v>3950</c:v>
                </c:pt>
                <c:pt idx="2">
                  <c:v>3900</c:v>
                </c:pt>
                <c:pt idx="3">
                  <c:v>3850</c:v>
                </c:pt>
                <c:pt idx="4">
                  <c:v>3800</c:v>
                </c:pt>
                <c:pt idx="5">
                  <c:v>3750</c:v>
                </c:pt>
                <c:pt idx="6">
                  <c:v>3700</c:v>
                </c:pt>
                <c:pt idx="7">
                  <c:v>3650</c:v>
                </c:pt>
                <c:pt idx="8">
                  <c:v>3600</c:v>
                </c:pt>
                <c:pt idx="9">
                  <c:v>3550</c:v>
                </c:pt>
                <c:pt idx="10">
                  <c:v>3500</c:v>
                </c:pt>
                <c:pt idx="11">
                  <c:v>3450</c:v>
                </c:pt>
                <c:pt idx="12">
                  <c:v>3400</c:v>
                </c:pt>
                <c:pt idx="13">
                  <c:v>3350</c:v>
                </c:pt>
                <c:pt idx="14">
                  <c:v>3300</c:v>
                </c:pt>
                <c:pt idx="15">
                  <c:v>3250</c:v>
                </c:pt>
                <c:pt idx="16">
                  <c:v>3200</c:v>
                </c:pt>
                <c:pt idx="17">
                  <c:v>3150</c:v>
                </c:pt>
                <c:pt idx="18">
                  <c:v>3100</c:v>
                </c:pt>
                <c:pt idx="19">
                  <c:v>3050</c:v>
                </c:pt>
                <c:pt idx="20">
                  <c:v>3000</c:v>
                </c:pt>
                <c:pt idx="21">
                  <c:v>2950</c:v>
                </c:pt>
                <c:pt idx="22">
                  <c:v>2900</c:v>
                </c:pt>
                <c:pt idx="23">
                  <c:v>2850</c:v>
                </c:pt>
                <c:pt idx="24">
                  <c:v>2800</c:v>
                </c:pt>
                <c:pt idx="25">
                  <c:v>2750</c:v>
                </c:pt>
                <c:pt idx="26">
                  <c:v>2700</c:v>
                </c:pt>
                <c:pt idx="27">
                  <c:v>2650</c:v>
                </c:pt>
                <c:pt idx="28">
                  <c:v>2600</c:v>
                </c:pt>
                <c:pt idx="29">
                  <c:v>2550</c:v>
                </c:pt>
                <c:pt idx="30">
                  <c:v>2500</c:v>
                </c:pt>
                <c:pt idx="31">
                  <c:v>2450</c:v>
                </c:pt>
                <c:pt idx="32">
                  <c:v>2400</c:v>
                </c:pt>
                <c:pt idx="33">
                  <c:v>2350</c:v>
                </c:pt>
                <c:pt idx="34">
                  <c:v>2300</c:v>
                </c:pt>
                <c:pt idx="35">
                  <c:v>2250</c:v>
                </c:pt>
                <c:pt idx="36">
                  <c:v>2200</c:v>
                </c:pt>
                <c:pt idx="37">
                  <c:v>2150</c:v>
                </c:pt>
                <c:pt idx="38">
                  <c:v>2100</c:v>
                </c:pt>
                <c:pt idx="39">
                  <c:v>2050</c:v>
                </c:pt>
                <c:pt idx="40">
                  <c:v>2000</c:v>
                </c:pt>
                <c:pt idx="41">
                  <c:v>1950</c:v>
                </c:pt>
                <c:pt idx="42">
                  <c:v>1900</c:v>
                </c:pt>
                <c:pt idx="43">
                  <c:v>1850</c:v>
                </c:pt>
                <c:pt idx="44">
                  <c:v>1800</c:v>
                </c:pt>
                <c:pt idx="45">
                  <c:v>1750</c:v>
                </c:pt>
                <c:pt idx="46">
                  <c:v>1700</c:v>
                </c:pt>
                <c:pt idx="47">
                  <c:v>1650</c:v>
                </c:pt>
                <c:pt idx="48">
                  <c:v>1600</c:v>
                </c:pt>
                <c:pt idx="49">
                  <c:v>1550</c:v>
                </c:pt>
                <c:pt idx="50">
                  <c:v>1500</c:v>
                </c:pt>
                <c:pt idx="51">
                  <c:v>1450</c:v>
                </c:pt>
                <c:pt idx="52">
                  <c:v>1400</c:v>
                </c:pt>
                <c:pt idx="53">
                  <c:v>1350</c:v>
                </c:pt>
                <c:pt idx="54">
                  <c:v>1300</c:v>
                </c:pt>
                <c:pt idx="55">
                  <c:v>1250</c:v>
                </c:pt>
                <c:pt idx="56">
                  <c:v>1200</c:v>
                </c:pt>
                <c:pt idx="57">
                  <c:v>1150</c:v>
                </c:pt>
                <c:pt idx="58">
                  <c:v>1100</c:v>
                </c:pt>
                <c:pt idx="59">
                  <c:v>1050</c:v>
                </c:pt>
                <c:pt idx="60">
                  <c:v>1000</c:v>
                </c:pt>
                <c:pt idx="61">
                  <c:v>950</c:v>
                </c:pt>
                <c:pt idx="62">
                  <c:v>900</c:v>
                </c:pt>
                <c:pt idx="63">
                  <c:v>850</c:v>
                </c:pt>
                <c:pt idx="64">
                  <c:v>800</c:v>
                </c:pt>
                <c:pt idx="65">
                  <c:v>750</c:v>
                </c:pt>
                <c:pt idx="66">
                  <c:v>700</c:v>
                </c:pt>
                <c:pt idx="67">
                  <c:v>650</c:v>
                </c:pt>
                <c:pt idx="68">
                  <c:v>600</c:v>
                </c:pt>
                <c:pt idx="69">
                  <c:v>550</c:v>
                </c:pt>
                <c:pt idx="70">
                  <c:v>500</c:v>
                </c:pt>
                <c:pt idx="71">
                  <c:v>450</c:v>
                </c:pt>
                <c:pt idx="72">
                  <c:v>400</c:v>
                </c:pt>
                <c:pt idx="73">
                  <c:v>350</c:v>
                </c:pt>
                <c:pt idx="74">
                  <c:v>300</c:v>
                </c:pt>
                <c:pt idx="75">
                  <c:v>250</c:v>
                </c:pt>
                <c:pt idx="76">
                  <c:v>200</c:v>
                </c:pt>
                <c:pt idx="77">
                  <c:v>150</c:v>
                </c:pt>
                <c:pt idx="78">
                  <c:v>100</c:v>
                </c:pt>
                <c:pt idx="79">
                  <c:v>50</c:v>
                </c:pt>
              </c:numCache>
            </c:numRef>
          </c:cat>
          <c:val>
            <c:numRef>
              <c:f>Sheet1!$E$2:$E$81</c:f>
              <c:numCache>
                <c:formatCode>General</c:formatCode>
                <c:ptCount val="80"/>
                <c:pt idx="0">
                  <c:v>158.75</c:v>
                </c:pt>
                <c:pt idx="1">
                  <c:v>158.75</c:v>
                </c:pt>
                <c:pt idx="2">
                  <c:v>173</c:v>
                </c:pt>
                <c:pt idx="3">
                  <c:v>221.25</c:v>
                </c:pt>
                <c:pt idx="4">
                  <c:v>259.25</c:v>
                </c:pt>
                <c:pt idx="5">
                  <c:v>419.666666666666</c:v>
                </c:pt>
                <c:pt idx="6">
                  <c:v>460.666666666666</c:v>
                </c:pt>
                <c:pt idx="7">
                  <c:v>505</c:v>
                </c:pt>
                <c:pt idx="8">
                  <c:v>590</c:v>
                </c:pt>
                <c:pt idx="9">
                  <c:v>620.33333333333303</c:v>
                </c:pt>
                <c:pt idx="10">
                  <c:v>662</c:v>
                </c:pt>
                <c:pt idx="11">
                  <c:v>707.66666666666595</c:v>
                </c:pt>
                <c:pt idx="12">
                  <c:v>743</c:v>
                </c:pt>
                <c:pt idx="13">
                  <c:v>779.33333333333303</c:v>
                </c:pt>
                <c:pt idx="14">
                  <c:v>804.66666666666595</c:v>
                </c:pt>
                <c:pt idx="15">
                  <c:v>838.66666666666595</c:v>
                </c:pt>
                <c:pt idx="16">
                  <c:v>865</c:v>
                </c:pt>
                <c:pt idx="17">
                  <c:v>883</c:v>
                </c:pt>
                <c:pt idx="18">
                  <c:v>900</c:v>
                </c:pt>
                <c:pt idx="19">
                  <c:v>899.66666666666595</c:v>
                </c:pt>
                <c:pt idx="20">
                  <c:v>926.66666666666595</c:v>
                </c:pt>
                <c:pt idx="21">
                  <c:v>953.33333333333303</c:v>
                </c:pt>
                <c:pt idx="22">
                  <c:v>964.33333333333303</c:v>
                </c:pt>
                <c:pt idx="23">
                  <c:v>988.33333333333303</c:v>
                </c:pt>
                <c:pt idx="24">
                  <c:v>998</c:v>
                </c:pt>
                <c:pt idx="25">
                  <c:v>1014.66666666666</c:v>
                </c:pt>
                <c:pt idx="26">
                  <c:v>1026</c:v>
                </c:pt>
                <c:pt idx="27">
                  <c:v>1030.3333333333301</c:v>
                </c:pt>
                <c:pt idx="28">
                  <c:v>1033.6666666666599</c:v>
                </c:pt>
                <c:pt idx="29">
                  <c:v>1035.3333333333301</c:v>
                </c:pt>
                <c:pt idx="30">
                  <c:v>1042.3333333333301</c:v>
                </c:pt>
                <c:pt idx="31">
                  <c:v>1052.6666666666599</c:v>
                </c:pt>
                <c:pt idx="32">
                  <c:v>1056.3333333333301</c:v>
                </c:pt>
                <c:pt idx="33">
                  <c:v>1052.6666666666599</c:v>
                </c:pt>
                <c:pt idx="34">
                  <c:v>1049</c:v>
                </c:pt>
                <c:pt idx="35">
                  <c:v>1040.6666666666599</c:v>
                </c:pt>
                <c:pt idx="36">
                  <c:v>1030.6666666666599</c:v>
                </c:pt>
                <c:pt idx="37">
                  <c:v>1016.33333333333</c:v>
                </c:pt>
                <c:pt idx="38">
                  <c:v>1006.66666666666</c:v>
                </c:pt>
                <c:pt idx="39">
                  <c:v>997.66666666666595</c:v>
                </c:pt>
                <c:pt idx="40">
                  <c:v>983</c:v>
                </c:pt>
                <c:pt idx="41">
                  <c:v>964.66666666666595</c:v>
                </c:pt>
                <c:pt idx="42">
                  <c:v>951.66666666666595</c:v>
                </c:pt>
                <c:pt idx="43">
                  <c:v>933</c:v>
                </c:pt>
                <c:pt idx="44">
                  <c:v>916.66666666666595</c:v>
                </c:pt>
                <c:pt idx="45">
                  <c:v>899.33333333333303</c:v>
                </c:pt>
                <c:pt idx="46">
                  <c:v>880.33333333333303</c:v>
                </c:pt>
                <c:pt idx="47">
                  <c:v>855</c:v>
                </c:pt>
                <c:pt idx="48">
                  <c:v>834.66666666666595</c:v>
                </c:pt>
                <c:pt idx="49">
                  <c:v>811.33333333333303</c:v>
                </c:pt>
                <c:pt idx="50">
                  <c:v>790</c:v>
                </c:pt>
                <c:pt idx="51">
                  <c:v>761.66666666666595</c:v>
                </c:pt>
                <c:pt idx="52">
                  <c:v>737.66666666666595</c:v>
                </c:pt>
                <c:pt idx="53">
                  <c:v>705</c:v>
                </c:pt>
                <c:pt idx="54">
                  <c:v>679.66666666666595</c:v>
                </c:pt>
                <c:pt idx="55">
                  <c:v>651.66666666666595</c:v>
                </c:pt>
                <c:pt idx="56">
                  <c:v>625</c:v>
                </c:pt>
                <c:pt idx="57">
                  <c:v>592.66666666666595</c:v>
                </c:pt>
                <c:pt idx="58">
                  <c:v>561</c:v>
                </c:pt>
                <c:pt idx="59">
                  <c:v>529</c:v>
                </c:pt>
                <c:pt idx="60">
                  <c:v>496</c:v>
                </c:pt>
                <c:pt idx="61">
                  <c:v>466.33333333333297</c:v>
                </c:pt>
                <c:pt idx="62">
                  <c:v>432.33333333333297</c:v>
                </c:pt>
                <c:pt idx="63">
                  <c:v>396.666666666666</c:v>
                </c:pt>
                <c:pt idx="64">
                  <c:v>359.33333333333297</c:v>
                </c:pt>
                <c:pt idx="65">
                  <c:v>323.666666666666</c:v>
                </c:pt>
                <c:pt idx="66">
                  <c:v>291</c:v>
                </c:pt>
                <c:pt idx="67">
                  <c:v>255.333333333333</c:v>
                </c:pt>
                <c:pt idx="68">
                  <c:v>225</c:v>
                </c:pt>
                <c:pt idx="69">
                  <c:v>187</c:v>
                </c:pt>
                <c:pt idx="70">
                  <c:v>147.666666666666</c:v>
                </c:pt>
                <c:pt idx="71">
                  <c:v>102.333333333333</c:v>
                </c:pt>
                <c:pt idx="72">
                  <c:v>60.6666666666666</c:v>
                </c:pt>
                <c:pt idx="73">
                  <c:v>29.5</c:v>
                </c:pt>
              </c:numCache>
            </c:numRef>
          </c:val>
          <c:smooth val="0"/>
          <c:extLst>
            <c:ext xmlns:c16="http://schemas.microsoft.com/office/drawing/2014/chart" uri="{C3380CC4-5D6E-409C-BE32-E72D297353CC}">
              <c16:uniqueId val="{00000002-CBD7-9B45-9555-630306328EAA}"/>
            </c:ext>
          </c:extLst>
        </c:ser>
        <c:dLbls>
          <c:showLegendKey val="0"/>
          <c:showVal val="0"/>
          <c:showCatName val="0"/>
          <c:showSerName val="0"/>
          <c:showPercent val="0"/>
          <c:showBubbleSize val="0"/>
        </c:dLbls>
        <c:smooth val="0"/>
        <c:axId val="-2039855920"/>
        <c:axId val="-2039853488"/>
      </c:lineChart>
      <c:catAx>
        <c:axId val="-2039855920"/>
        <c:scaling>
          <c:orientation val="minMax"/>
        </c:scaling>
        <c:delete val="0"/>
        <c:axPos val="b"/>
        <c:majorGridlines>
          <c:spPr>
            <a:ln w="9525" cap="flat" cmpd="sng" algn="ctr">
              <a:solidFill>
                <a:schemeClr val="dk1">
                  <a:lumMod val="15000"/>
                  <a:lumOff val="85000"/>
                  <a:alpha val="54000"/>
                </a:schemeClr>
              </a:solidFill>
              <a:round/>
            </a:ln>
            <a:effectLst/>
          </c:spPr>
        </c:majorGridlines>
        <c:minorGridlines>
          <c:spPr>
            <a:ln w="9525" cap="flat" cmpd="sng" algn="ctr">
              <a:solidFill>
                <a:schemeClr val="dk1">
                  <a:lumMod val="15000"/>
                  <a:lumOff val="85000"/>
                  <a:alpha val="51000"/>
                </a:schemeClr>
              </a:solidFill>
              <a:round/>
            </a:ln>
            <a:effectLst/>
          </c:spPr>
        </c:minorGridlines>
        <c:title>
          <c:tx>
            <c:rich>
              <a:bodyPr rot="0" spcFirstLastPara="1" vertOverflow="ellipsis" vert="horz" wrap="square" anchor="ctr" anchorCtr="1"/>
              <a:lstStyle/>
              <a:p>
                <a:pPr>
                  <a:defRPr sz="2400" b="1" i="0" u="none" strike="noStrike" kern="1200" baseline="0">
                    <a:solidFill>
                      <a:schemeClr val="dk1">
                        <a:lumMod val="65000"/>
                        <a:lumOff val="35000"/>
                      </a:schemeClr>
                    </a:solidFill>
                    <a:latin typeface="+mn-lt"/>
                    <a:ea typeface="+mn-ea"/>
                    <a:cs typeface="+mn-cs"/>
                  </a:defRPr>
                </a:pPr>
                <a:r>
                  <a:rPr lang="en-US" sz="2400"/>
                  <a:t>Channels Unprocessed</a:t>
                </a:r>
              </a:p>
            </c:rich>
          </c:tx>
          <c:layout>
            <c:manualLayout>
              <c:xMode val="edge"/>
              <c:yMode val="edge"/>
              <c:x val="0.31800107885495588"/>
              <c:y val="0.778124886755443"/>
            </c:manualLayout>
          </c:layout>
          <c:overlay val="0"/>
          <c:spPr>
            <a:noFill/>
            <a:ln>
              <a:noFill/>
            </a:ln>
            <a:effectLst/>
          </c:spPr>
          <c:txPr>
            <a:bodyPr rot="0" spcFirstLastPara="1" vertOverflow="ellipsis" vert="horz" wrap="square" anchor="ctr" anchorCtr="1"/>
            <a:lstStyle/>
            <a:p>
              <a:pPr>
                <a:defRPr sz="2400" b="1" i="0" u="none" strike="noStrike" kern="1200" baseline="0">
                  <a:solidFill>
                    <a:schemeClr val="dk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400" b="0" i="0" u="none" strike="noStrike" kern="1200" cap="none" spc="0" normalizeH="0" baseline="0">
                <a:solidFill>
                  <a:schemeClr val="dk1">
                    <a:lumMod val="65000"/>
                    <a:lumOff val="35000"/>
                  </a:schemeClr>
                </a:solidFill>
                <a:latin typeface="+mn-lt"/>
                <a:ea typeface="+mn-ea"/>
                <a:cs typeface="+mn-cs"/>
              </a:defRPr>
            </a:pPr>
            <a:endParaRPr lang="en-US"/>
          </a:p>
        </c:txPr>
        <c:crossAx val="-2039853488"/>
        <c:crosses val="autoZero"/>
        <c:auto val="1"/>
        <c:lblAlgn val="ctr"/>
        <c:lblOffset val="100"/>
        <c:tickLblSkip val="10"/>
        <c:tickMarkSkip val="10"/>
        <c:noMultiLvlLbl val="0"/>
      </c:catAx>
      <c:valAx>
        <c:axId val="-2039853488"/>
        <c:scaling>
          <c:orientation val="minMax"/>
          <c:min val="0"/>
        </c:scaling>
        <c:delete val="0"/>
        <c:axPos val="l"/>
        <c:majorGridlines>
          <c:spPr>
            <a:ln w="9525" cap="flat" cmpd="sng" algn="ctr">
              <a:solidFill>
                <a:schemeClr val="dk1">
                  <a:lumMod val="15000"/>
                  <a:lumOff val="85000"/>
                  <a:alpha val="54000"/>
                </a:schemeClr>
              </a:solidFill>
              <a:round/>
            </a:ln>
            <a:effectLst/>
          </c:spPr>
        </c:majorGridlines>
        <c:title>
          <c:tx>
            <c:rich>
              <a:bodyPr rot="-5400000" spcFirstLastPara="1" vertOverflow="ellipsis" vert="horz" wrap="square" anchor="ctr" anchorCtr="1"/>
              <a:lstStyle/>
              <a:p>
                <a:pPr>
                  <a:defRPr sz="2400" b="1" i="0" u="none" strike="noStrike" kern="1200" baseline="0">
                    <a:solidFill>
                      <a:schemeClr val="dk1">
                        <a:lumMod val="65000"/>
                        <a:lumOff val="35000"/>
                      </a:schemeClr>
                    </a:solidFill>
                    <a:latin typeface="+mn-lt"/>
                    <a:ea typeface="+mn-ea"/>
                    <a:cs typeface="+mn-cs"/>
                  </a:defRPr>
                </a:pPr>
                <a:r>
                  <a:rPr lang="en-US" sz="2400" b="1"/>
                  <a:t>Ripple Size </a:t>
                </a:r>
              </a:p>
            </c:rich>
          </c:tx>
          <c:layout>
            <c:manualLayout>
              <c:xMode val="edge"/>
              <c:yMode val="edge"/>
              <c:x val="1.2957936156484568E-2"/>
              <c:y val="0.2291436170761961"/>
            </c:manualLayout>
          </c:layout>
          <c:overlay val="0"/>
          <c:spPr>
            <a:noFill/>
            <a:ln>
              <a:noFill/>
            </a:ln>
            <a:effectLst/>
          </c:spPr>
          <c:txPr>
            <a:bodyPr rot="-5400000" spcFirstLastPara="1" vertOverflow="ellipsis" vert="horz" wrap="square" anchor="ctr" anchorCtr="1"/>
            <a:lstStyle/>
            <a:p>
              <a:pPr>
                <a:defRPr sz="2400" b="1" i="0" u="none" strike="noStrike" kern="1200" baseline="0">
                  <a:solidFill>
                    <a:schemeClr val="dk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dk1">
                    <a:lumMod val="65000"/>
                    <a:lumOff val="35000"/>
                  </a:schemeClr>
                </a:solidFill>
                <a:latin typeface="+mn-lt"/>
                <a:ea typeface="+mn-ea"/>
                <a:cs typeface="+mn-cs"/>
              </a:defRPr>
            </a:pPr>
            <a:endParaRPr lang="en-US"/>
          </a:p>
        </c:txPr>
        <c:crossAx val="-2039855920"/>
        <c:crosses val="autoZero"/>
        <c:crossBetween val="between"/>
      </c:valAx>
      <c:spPr>
        <a:pattFill prst="ltDnDiag">
          <a:fgClr>
            <a:schemeClr val="dk1">
              <a:lumMod val="15000"/>
              <a:lumOff val="85000"/>
            </a:schemeClr>
          </a:fgClr>
          <a:bgClr>
            <a:schemeClr val="lt1"/>
          </a:bgClr>
        </a:pattFill>
        <a:ln>
          <a:noFill/>
        </a:ln>
        <a:effectLst/>
      </c:spPr>
    </c:plotArea>
    <c:legend>
      <c:legendPos val="b"/>
      <c:overlay val="0"/>
      <c:spPr>
        <a:noFill/>
        <a:ln>
          <a:noFill/>
        </a:ln>
        <a:effectLst/>
      </c:spPr>
      <c:txPr>
        <a:bodyPr rot="0" spcFirstLastPara="1" vertOverflow="ellipsis" vert="horz" wrap="square" anchor="ctr" anchorCtr="1"/>
        <a:lstStyle/>
        <a:p>
          <a:pPr>
            <a:defRPr sz="1800" b="0" i="0" u="none" strike="noStrike" kern="1200" baseline="0">
              <a:solidFill>
                <a:schemeClr val="dk1">
                  <a:lumMod val="65000"/>
                  <a:lumOff val="35000"/>
                </a:schemeClr>
              </a:solidFill>
              <a:latin typeface="+mn-lt"/>
              <a:ea typeface="+mn-ea"/>
              <a:cs typeface="+mn-cs"/>
            </a:defRPr>
          </a:pPr>
          <a:endParaRPr lang="en-US"/>
        </a:p>
      </c:txPr>
    </c:legend>
    <c:plotVisOnly val="1"/>
    <c:dispBlanksAs val="zero"/>
    <c:showDLblsOverMax val="0"/>
  </c:chart>
  <c:spPr>
    <a:solidFill>
      <a:schemeClr val="lt1"/>
    </a:solidFill>
    <a:ln w="9525" cap="flat" cmpd="sng" algn="ctr">
      <a:noFill/>
      <a:round/>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8866675076239026"/>
          <c:y val="4.0312904639845146E-2"/>
          <c:w val="0.78661759864012615"/>
          <c:h val="0.64757504305570712"/>
        </c:manualLayout>
      </c:layout>
      <c:barChart>
        <c:barDir val="col"/>
        <c:grouping val="clustered"/>
        <c:varyColors val="0"/>
        <c:ser>
          <c:idx val="4"/>
          <c:order val="0"/>
          <c:tx>
            <c:strRef>
              <c:f>Sheet1!$B$1</c:f>
              <c:strCache>
                <c:ptCount val="1"/>
                <c:pt idx="0">
                  <c:v>1</c:v>
                </c:pt>
              </c:strCache>
            </c:strRef>
          </c:tx>
          <c:spPr>
            <a:solidFill>
              <a:schemeClr val="accent4">
                <a:lumMod val="60000"/>
              </a:schemeClr>
            </a:solidFill>
            <a:ln>
              <a:noFill/>
            </a:ln>
            <a:effectLst/>
          </c:spPr>
          <c:invertIfNegative val="0"/>
          <c:cat>
            <c:strRef>
              <c:f>Sheet1!$A$2:$A$3</c:f>
              <c:strCache>
                <c:ptCount val="2"/>
                <c:pt idx="0">
                  <c:v>Regular</c:v>
                </c:pt>
                <c:pt idx="1">
                  <c:v>Scale-free</c:v>
                </c:pt>
              </c:strCache>
            </c:strRef>
          </c:cat>
          <c:val>
            <c:numRef>
              <c:f>Sheet1!$B$2:$B$3</c:f>
              <c:numCache>
                <c:formatCode>General</c:formatCode>
                <c:ptCount val="2"/>
                <c:pt idx="0">
                  <c:v>1.6</c:v>
                </c:pt>
                <c:pt idx="1">
                  <c:v>1.59</c:v>
                </c:pt>
              </c:numCache>
            </c:numRef>
          </c:val>
          <c:extLst>
            <c:ext xmlns:c16="http://schemas.microsoft.com/office/drawing/2014/chart" uri="{C3380CC4-5D6E-409C-BE32-E72D297353CC}">
              <c16:uniqueId val="{00000000-83C1-5847-A087-788A8196001C}"/>
            </c:ext>
          </c:extLst>
        </c:ser>
        <c:ser>
          <c:idx val="0"/>
          <c:order val="1"/>
          <c:tx>
            <c:strRef>
              <c:f>Sheet1!$C$1</c:f>
              <c:strCache>
                <c:ptCount val="1"/>
                <c:pt idx="0">
                  <c:v>2</c:v>
                </c:pt>
              </c:strCache>
            </c:strRef>
          </c:tx>
          <c:spPr>
            <a:solidFill>
              <a:schemeClr val="accent2"/>
            </a:solidFill>
            <a:ln>
              <a:noFill/>
            </a:ln>
            <a:effectLst/>
          </c:spPr>
          <c:invertIfNegative val="0"/>
          <c:cat>
            <c:strRef>
              <c:f>Sheet1!$A$2:$A$3</c:f>
              <c:strCache>
                <c:ptCount val="2"/>
                <c:pt idx="0">
                  <c:v>Regular</c:v>
                </c:pt>
                <c:pt idx="1">
                  <c:v>Scale-free</c:v>
                </c:pt>
              </c:strCache>
            </c:strRef>
          </c:cat>
          <c:val>
            <c:numRef>
              <c:f>Sheet1!$C$2:$C$3</c:f>
              <c:numCache>
                <c:formatCode>General</c:formatCode>
                <c:ptCount val="2"/>
                <c:pt idx="0">
                  <c:v>10.61</c:v>
                </c:pt>
                <c:pt idx="1">
                  <c:v>18.89</c:v>
                </c:pt>
              </c:numCache>
            </c:numRef>
          </c:val>
          <c:extLst>
            <c:ext xmlns:c16="http://schemas.microsoft.com/office/drawing/2014/chart" uri="{C3380CC4-5D6E-409C-BE32-E72D297353CC}">
              <c16:uniqueId val="{00000001-83C1-5847-A087-788A8196001C}"/>
            </c:ext>
          </c:extLst>
        </c:ser>
        <c:ser>
          <c:idx val="1"/>
          <c:order val="2"/>
          <c:tx>
            <c:strRef>
              <c:f>Sheet1!$D$1</c:f>
              <c:strCache>
                <c:ptCount val="1"/>
                <c:pt idx="0">
                  <c:v>3</c:v>
                </c:pt>
              </c:strCache>
            </c:strRef>
          </c:tx>
          <c:spPr>
            <a:solidFill>
              <a:schemeClr val="accent4">
                <a:lumMod val="75000"/>
              </a:schemeClr>
            </a:solidFill>
            <a:ln>
              <a:noFill/>
            </a:ln>
            <a:effectLst/>
          </c:spPr>
          <c:invertIfNegative val="0"/>
          <c:cat>
            <c:strRef>
              <c:f>Sheet1!$A$2:$A$3</c:f>
              <c:strCache>
                <c:ptCount val="2"/>
                <c:pt idx="0">
                  <c:v>Regular</c:v>
                </c:pt>
                <c:pt idx="1">
                  <c:v>Scale-free</c:v>
                </c:pt>
              </c:strCache>
            </c:strRef>
          </c:cat>
          <c:val>
            <c:numRef>
              <c:f>Sheet1!$D$2:$D$3</c:f>
              <c:numCache>
                <c:formatCode>General</c:formatCode>
                <c:ptCount val="2"/>
                <c:pt idx="0">
                  <c:v>48.6</c:v>
                </c:pt>
                <c:pt idx="1">
                  <c:v>63.37</c:v>
                </c:pt>
              </c:numCache>
            </c:numRef>
          </c:val>
          <c:extLst>
            <c:ext xmlns:c16="http://schemas.microsoft.com/office/drawing/2014/chart" uri="{C3380CC4-5D6E-409C-BE32-E72D297353CC}">
              <c16:uniqueId val="{00000001-EC24-1E41-B966-EAA157F707FC}"/>
            </c:ext>
          </c:extLst>
        </c:ser>
        <c:ser>
          <c:idx val="2"/>
          <c:order val="3"/>
          <c:tx>
            <c:strRef>
              <c:f>Sheet1!$E$1</c:f>
              <c:strCache>
                <c:ptCount val="1"/>
                <c:pt idx="0">
                  <c:v>4</c:v>
                </c:pt>
              </c:strCache>
            </c:strRef>
          </c:tx>
          <c:spPr>
            <a:solidFill>
              <a:schemeClr val="accent6"/>
            </a:solidFill>
            <a:ln>
              <a:noFill/>
            </a:ln>
            <a:effectLst/>
          </c:spPr>
          <c:invertIfNegative val="0"/>
          <c:cat>
            <c:strRef>
              <c:f>Sheet1!$A$2:$A$3</c:f>
              <c:strCache>
                <c:ptCount val="2"/>
                <c:pt idx="0">
                  <c:v>Regular</c:v>
                </c:pt>
                <c:pt idx="1">
                  <c:v>Scale-free</c:v>
                </c:pt>
              </c:strCache>
            </c:strRef>
          </c:cat>
          <c:val>
            <c:numRef>
              <c:f>Sheet1!$E$2:$E$3</c:f>
              <c:numCache>
                <c:formatCode>General</c:formatCode>
                <c:ptCount val="2"/>
                <c:pt idx="0">
                  <c:v>39.04</c:v>
                </c:pt>
                <c:pt idx="1">
                  <c:v>16.11</c:v>
                </c:pt>
              </c:numCache>
            </c:numRef>
          </c:val>
          <c:extLst>
            <c:ext xmlns:c16="http://schemas.microsoft.com/office/drawing/2014/chart" uri="{C3380CC4-5D6E-409C-BE32-E72D297353CC}">
              <c16:uniqueId val="{00000002-EC24-1E41-B966-EAA157F707FC}"/>
            </c:ext>
          </c:extLst>
        </c:ser>
        <c:ser>
          <c:idx val="3"/>
          <c:order val="4"/>
          <c:tx>
            <c:strRef>
              <c:f>Sheet1!$F$1</c:f>
              <c:strCache>
                <c:ptCount val="1"/>
                <c:pt idx="0">
                  <c:v>5</c:v>
                </c:pt>
              </c:strCache>
            </c:strRef>
          </c:tx>
          <c:spPr>
            <a:solidFill>
              <a:schemeClr val="accent2">
                <a:lumMod val="60000"/>
              </a:schemeClr>
            </a:solidFill>
            <a:ln>
              <a:noFill/>
            </a:ln>
            <a:effectLst/>
          </c:spPr>
          <c:invertIfNegative val="0"/>
          <c:cat>
            <c:strRef>
              <c:f>Sheet1!$A$2:$A$3</c:f>
              <c:strCache>
                <c:ptCount val="2"/>
                <c:pt idx="0">
                  <c:v>Regular</c:v>
                </c:pt>
                <c:pt idx="1">
                  <c:v>Scale-free</c:v>
                </c:pt>
              </c:strCache>
            </c:strRef>
          </c:cat>
          <c:val>
            <c:numRef>
              <c:f>Sheet1!$F$2:$F$3</c:f>
              <c:numCache>
                <c:formatCode>General</c:formatCode>
                <c:ptCount val="2"/>
                <c:pt idx="0">
                  <c:v>0.12</c:v>
                </c:pt>
                <c:pt idx="1">
                  <c:v>0.02</c:v>
                </c:pt>
              </c:numCache>
            </c:numRef>
          </c:val>
          <c:extLst>
            <c:ext xmlns:c16="http://schemas.microsoft.com/office/drawing/2014/chart" uri="{C3380CC4-5D6E-409C-BE32-E72D297353CC}">
              <c16:uniqueId val="{00000003-EC24-1E41-B966-EAA157F707FC}"/>
            </c:ext>
          </c:extLst>
        </c:ser>
        <c:dLbls>
          <c:showLegendKey val="0"/>
          <c:showVal val="0"/>
          <c:showCatName val="0"/>
          <c:showSerName val="0"/>
          <c:showPercent val="0"/>
          <c:showBubbleSize val="0"/>
        </c:dLbls>
        <c:gapWidth val="150"/>
        <c:axId val="-2039855920"/>
        <c:axId val="-2039853488"/>
      </c:barChart>
      <c:catAx>
        <c:axId val="-2039855920"/>
        <c:scaling>
          <c:orientation val="minMax"/>
        </c:scaling>
        <c:delete val="0"/>
        <c:axPos val="b"/>
        <c:majorGridlines>
          <c:spPr>
            <a:ln w="9525" cap="flat" cmpd="sng" algn="ctr">
              <a:solidFill>
                <a:schemeClr val="dk1">
                  <a:lumMod val="15000"/>
                  <a:lumOff val="85000"/>
                  <a:alpha val="54000"/>
                </a:schemeClr>
              </a:solidFill>
              <a:round/>
            </a:ln>
            <a:effectLst/>
          </c:spPr>
        </c:majorGridlines>
        <c:minorGridlines>
          <c:spPr>
            <a:ln w="9525" cap="flat" cmpd="sng" algn="ctr">
              <a:solidFill>
                <a:schemeClr val="dk1">
                  <a:lumMod val="15000"/>
                  <a:lumOff val="85000"/>
                  <a:alpha val="51000"/>
                </a:schemeClr>
              </a:solidFill>
              <a:round/>
            </a:ln>
            <a:effectLst/>
          </c:spPr>
        </c:minorGridlines>
        <c:title>
          <c:tx>
            <c:rich>
              <a:bodyPr rot="0" spcFirstLastPara="1" vertOverflow="ellipsis" vert="horz" wrap="square" anchor="ctr" anchorCtr="1"/>
              <a:lstStyle/>
              <a:p>
                <a:pPr>
                  <a:defRPr sz="1197" b="1" i="0" u="none" strike="noStrike" kern="1200" baseline="0">
                    <a:solidFill>
                      <a:schemeClr val="dk1">
                        <a:lumMod val="65000"/>
                        <a:lumOff val="35000"/>
                      </a:schemeClr>
                    </a:solidFill>
                    <a:latin typeface="+mn-lt"/>
                    <a:ea typeface="+mn-ea"/>
                    <a:cs typeface="+mn-cs"/>
                  </a:defRPr>
                </a:pPr>
                <a:r>
                  <a:rPr lang="en-US" sz="2400" dirty="0"/>
                  <a:t>Topology</a:t>
                </a:r>
              </a:p>
            </c:rich>
          </c:tx>
          <c:overlay val="0"/>
          <c:spPr>
            <a:noFill/>
            <a:ln>
              <a:noFill/>
            </a:ln>
            <a:effectLst/>
          </c:spPr>
          <c:txPr>
            <a:bodyPr rot="0" spcFirstLastPara="1" vertOverflow="ellipsis" vert="horz" wrap="square" anchor="ctr" anchorCtr="1"/>
            <a:lstStyle/>
            <a:p>
              <a:pPr>
                <a:defRPr sz="1197" b="1" i="0" u="none" strike="noStrike" kern="1200" baseline="0">
                  <a:solidFill>
                    <a:schemeClr val="dk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2000" b="0" i="0" u="none" strike="noStrike" kern="1200" cap="none" spc="0" normalizeH="0" baseline="0">
                <a:solidFill>
                  <a:schemeClr val="dk1">
                    <a:lumMod val="65000"/>
                    <a:lumOff val="35000"/>
                  </a:schemeClr>
                </a:solidFill>
                <a:latin typeface="+mn-lt"/>
                <a:ea typeface="+mn-ea"/>
                <a:cs typeface="+mn-cs"/>
              </a:defRPr>
            </a:pPr>
            <a:endParaRPr lang="en-US"/>
          </a:p>
        </c:txPr>
        <c:crossAx val="-2039853488"/>
        <c:crosses val="autoZero"/>
        <c:auto val="1"/>
        <c:lblAlgn val="ctr"/>
        <c:lblOffset val="100"/>
        <c:noMultiLvlLbl val="0"/>
      </c:catAx>
      <c:valAx>
        <c:axId val="-2039853488"/>
        <c:scaling>
          <c:orientation val="minMax"/>
          <c:max val="100"/>
          <c:min val="0"/>
        </c:scaling>
        <c:delete val="0"/>
        <c:axPos val="l"/>
        <c:majorGridlines>
          <c:spPr>
            <a:ln w="9525" cap="flat" cmpd="sng" algn="ctr">
              <a:solidFill>
                <a:schemeClr val="dk1">
                  <a:lumMod val="15000"/>
                  <a:lumOff val="85000"/>
                  <a:alpha val="54000"/>
                </a:schemeClr>
              </a:solidFill>
              <a:round/>
            </a:ln>
            <a:effectLst/>
          </c:spPr>
        </c:majorGridlines>
        <c:title>
          <c:tx>
            <c:rich>
              <a:bodyPr rot="-5400000" spcFirstLastPara="1" vertOverflow="ellipsis" vert="horz" wrap="square" anchor="ctr" anchorCtr="1"/>
              <a:lstStyle/>
              <a:p>
                <a:pPr>
                  <a:defRPr sz="1197" b="1" i="0" u="none" strike="noStrike" kern="1200" baseline="0">
                    <a:solidFill>
                      <a:schemeClr val="dk1">
                        <a:lumMod val="65000"/>
                        <a:lumOff val="35000"/>
                      </a:schemeClr>
                    </a:solidFill>
                    <a:latin typeface="+mn-lt"/>
                    <a:ea typeface="+mn-ea"/>
                    <a:cs typeface="+mn-cs"/>
                  </a:defRPr>
                </a:pPr>
                <a:r>
                  <a:rPr lang="en-US" sz="2400" dirty="0"/>
                  <a:t>Path Length Prob. </a:t>
                </a:r>
                <a:r>
                  <a:rPr lang="en-US" sz="2400" baseline="0" dirty="0"/>
                  <a:t>(%)</a:t>
                </a:r>
                <a:endParaRPr lang="en-US" sz="2400" dirty="0"/>
              </a:p>
            </c:rich>
          </c:tx>
          <c:overlay val="0"/>
          <c:spPr>
            <a:noFill/>
            <a:ln>
              <a:noFill/>
            </a:ln>
            <a:effectLst/>
          </c:spPr>
          <c:txPr>
            <a:bodyPr rot="-5400000" spcFirstLastPara="1" vertOverflow="ellipsis" vert="horz" wrap="square" anchor="ctr" anchorCtr="1"/>
            <a:lstStyle/>
            <a:p>
              <a:pPr>
                <a:defRPr sz="1197" b="1" i="0" u="none" strike="noStrike" kern="1200" baseline="0">
                  <a:solidFill>
                    <a:schemeClr val="dk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dk1">
                    <a:lumMod val="65000"/>
                    <a:lumOff val="35000"/>
                  </a:schemeClr>
                </a:solidFill>
                <a:latin typeface="+mn-lt"/>
                <a:ea typeface="+mn-ea"/>
                <a:cs typeface="+mn-cs"/>
              </a:defRPr>
            </a:pPr>
            <a:endParaRPr lang="en-US"/>
          </a:p>
        </c:txPr>
        <c:crossAx val="-2039855920"/>
        <c:crosses val="autoZero"/>
        <c:crossBetween val="between"/>
      </c:valAx>
      <c:spPr>
        <a:pattFill prst="ltDnDiag">
          <a:fgClr>
            <a:schemeClr val="dk1">
              <a:lumMod val="15000"/>
              <a:lumOff val="85000"/>
            </a:schemeClr>
          </a:fgClr>
          <a:bgClr>
            <a:schemeClr val="lt1"/>
          </a:bgClr>
        </a:pattFill>
        <a:ln>
          <a:noFill/>
        </a:ln>
        <a:effectLst/>
      </c:spPr>
    </c:plotArea>
    <c:legend>
      <c:legendPos val="b"/>
      <c:layout>
        <c:manualLayout>
          <c:xMode val="edge"/>
          <c:yMode val="edge"/>
          <c:x val="0.30557531647797909"/>
          <c:y val="0.87301891616835692"/>
          <c:w val="0.51944053108395549"/>
          <c:h val="8.9993564166314585E-2"/>
        </c:manualLayout>
      </c:layout>
      <c:overlay val="0"/>
      <c:spPr>
        <a:noFill/>
        <a:ln>
          <a:noFill/>
        </a:ln>
        <a:effectLst/>
      </c:spPr>
      <c:txPr>
        <a:bodyPr rot="0" spcFirstLastPara="1" vertOverflow="ellipsis" vert="horz" wrap="square" anchor="ctr" anchorCtr="1"/>
        <a:lstStyle/>
        <a:p>
          <a:pPr>
            <a:defRPr sz="2400" b="0" i="0" u="none" strike="noStrike" kern="1200" baseline="0">
              <a:solidFill>
                <a:schemeClr val="dk1">
                  <a:lumMod val="65000"/>
                  <a:lumOff val="35000"/>
                </a:schemeClr>
              </a:solidFill>
              <a:latin typeface="+mn-lt"/>
              <a:ea typeface="+mn-ea"/>
              <a:cs typeface="+mn-cs"/>
            </a:defRPr>
          </a:pPr>
          <a:endParaRPr lang="en-US"/>
        </a:p>
      </c:txPr>
    </c:legend>
    <c:plotVisOnly val="1"/>
    <c:dispBlanksAs val="zero"/>
    <c:showDLblsOverMax val="0"/>
  </c:chart>
  <c:spPr>
    <a:solidFill>
      <a:schemeClr val="lt1"/>
    </a:solidFill>
    <a:ln w="9525" cap="flat" cmpd="sng" algn="ctr">
      <a:no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2">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64"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alpha val="54000"/>
          </a:schemeClr>
        </a:solidFill>
        <a:round/>
      </a:ln>
    </cs:spPr>
  </cs:gridlineMajor>
  <cs:gridlineMinor>
    <cs:lnRef idx="0"/>
    <cs:fillRef idx="0"/>
    <cs:effectRef idx="0"/>
    <cs:fontRef idx="minor">
      <a:schemeClr val="dk1"/>
    </cs:fontRef>
    <cs:spPr>
      <a:ln w="9525" cap="flat" cmpd="sng" algn="ctr">
        <a:solidFill>
          <a:schemeClr val="dk1">
            <a:lumMod val="15000"/>
            <a:lumOff val="85000"/>
            <a:alpha val="51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2128"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harts/style2.xml><?xml version="1.0" encoding="utf-8"?>
<cs:chartStyle xmlns:cs="http://schemas.microsoft.com/office/drawing/2012/chartStyle" xmlns:a="http://schemas.openxmlformats.org/drawingml/2006/main" id="232">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64"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alpha val="54000"/>
          </a:schemeClr>
        </a:solidFill>
        <a:round/>
      </a:ln>
    </cs:spPr>
  </cs:gridlineMajor>
  <cs:gridlineMinor>
    <cs:lnRef idx="0"/>
    <cs:fillRef idx="0"/>
    <cs:effectRef idx="0"/>
    <cs:fontRef idx="minor">
      <a:schemeClr val="dk1"/>
    </cs:fontRef>
    <cs:spPr>
      <a:ln w="9525" cap="flat" cmpd="sng" algn="ctr">
        <a:solidFill>
          <a:schemeClr val="dk1">
            <a:lumMod val="15000"/>
            <a:lumOff val="85000"/>
            <a:alpha val="51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2128"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harts/style3.xml><?xml version="1.0" encoding="utf-8"?>
<cs:chartStyle xmlns:cs="http://schemas.microsoft.com/office/drawing/2012/chartStyle" xmlns:a="http://schemas.openxmlformats.org/drawingml/2006/main" id="232">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64"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alpha val="54000"/>
          </a:schemeClr>
        </a:solidFill>
        <a:round/>
      </a:ln>
    </cs:spPr>
  </cs:gridlineMajor>
  <cs:gridlineMinor>
    <cs:lnRef idx="0"/>
    <cs:fillRef idx="0"/>
    <cs:effectRef idx="0"/>
    <cs:fontRef idx="minor">
      <a:schemeClr val="dk1"/>
    </cs:fontRef>
    <cs:spPr>
      <a:ln w="9525" cap="flat" cmpd="sng" algn="ctr">
        <a:solidFill>
          <a:schemeClr val="dk1">
            <a:lumMod val="15000"/>
            <a:lumOff val="85000"/>
            <a:alpha val="51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2128"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harts/style4.xml><?xml version="1.0" encoding="utf-8"?>
<cs:chartStyle xmlns:cs="http://schemas.microsoft.com/office/drawing/2012/chartStyle" xmlns:a="http://schemas.openxmlformats.org/drawingml/2006/main" id="232">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64"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alpha val="54000"/>
          </a:schemeClr>
        </a:solidFill>
        <a:round/>
      </a:ln>
    </cs:spPr>
  </cs:gridlineMajor>
  <cs:gridlineMinor>
    <cs:lnRef idx="0"/>
    <cs:fillRef idx="0"/>
    <cs:effectRef idx="0"/>
    <cs:fontRef idx="minor">
      <a:schemeClr val="dk1"/>
    </cs:fontRef>
    <cs:spPr>
      <a:ln w="9525" cap="flat" cmpd="sng" algn="ctr">
        <a:solidFill>
          <a:schemeClr val="dk1">
            <a:lumMod val="15000"/>
            <a:lumOff val="85000"/>
            <a:alpha val="51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2128"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harts/style5.xml><?xml version="1.0" encoding="utf-8"?>
<cs:chartStyle xmlns:cs="http://schemas.microsoft.com/office/drawing/2012/chartStyle" xmlns:a="http://schemas.openxmlformats.org/drawingml/2006/main" id="232">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64"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alpha val="54000"/>
          </a:schemeClr>
        </a:solidFill>
        <a:round/>
      </a:ln>
    </cs:spPr>
  </cs:gridlineMajor>
  <cs:gridlineMinor>
    <cs:lnRef idx="0"/>
    <cs:fillRef idx="0"/>
    <cs:effectRef idx="0"/>
    <cs:fontRef idx="minor">
      <a:schemeClr val="dk1"/>
    </cs:fontRef>
    <cs:spPr>
      <a:ln w="9525" cap="flat" cmpd="sng" algn="ctr">
        <a:solidFill>
          <a:schemeClr val="dk1">
            <a:lumMod val="15000"/>
            <a:lumOff val="85000"/>
            <a:alpha val="51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2128"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harts/style6.xml><?xml version="1.0" encoding="utf-8"?>
<cs:chartStyle xmlns:cs="http://schemas.microsoft.com/office/drawing/2012/chartStyle" xmlns:a="http://schemas.openxmlformats.org/drawingml/2006/main" id="232">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64"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alpha val="54000"/>
          </a:schemeClr>
        </a:solidFill>
        <a:round/>
      </a:ln>
    </cs:spPr>
  </cs:gridlineMajor>
  <cs:gridlineMinor>
    <cs:lnRef idx="0"/>
    <cs:fillRef idx="0"/>
    <cs:effectRef idx="0"/>
    <cs:fontRef idx="minor">
      <a:schemeClr val="dk1"/>
    </cs:fontRef>
    <cs:spPr>
      <a:ln w="9525" cap="flat" cmpd="sng" algn="ctr">
        <a:solidFill>
          <a:schemeClr val="dk1">
            <a:lumMod val="15000"/>
            <a:lumOff val="85000"/>
            <a:alpha val="51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2128"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harts/style7.xml><?xml version="1.0" encoding="utf-8"?>
<cs:chartStyle xmlns:cs="http://schemas.microsoft.com/office/drawing/2012/chartStyle" xmlns:a="http://schemas.openxmlformats.org/drawingml/2006/main" id="232">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64"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alpha val="54000"/>
          </a:schemeClr>
        </a:solidFill>
        <a:round/>
      </a:ln>
    </cs:spPr>
  </cs:gridlineMajor>
  <cs:gridlineMinor>
    <cs:lnRef idx="0"/>
    <cs:fillRef idx="0"/>
    <cs:effectRef idx="0"/>
    <cs:fontRef idx="minor">
      <a:schemeClr val="dk1"/>
    </cs:fontRef>
    <cs:spPr>
      <a:ln w="9525" cap="flat" cmpd="sng" algn="ctr">
        <a:solidFill>
          <a:schemeClr val="dk1">
            <a:lumMod val="15000"/>
            <a:lumOff val="85000"/>
            <a:alpha val="51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2128"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harts/style8.xml><?xml version="1.0" encoding="utf-8"?>
<cs:chartStyle xmlns:cs="http://schemas.microsoft.com/office/drawing/2012/chartStyle" xmlns:a="http://schemas.openxmlformats.org/drawingml/2006/main" id="232">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64"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alpha val="54000"/>
          </a:schemeClr>
        </a:solidFill>
        <a:round/>
      </a:ln>
    </cs:spPr>
  </cs:gridlineMajor>
  <cs:gridlineMinor>
    <cs:lnRef idx="0"/>
    <cs:fillRef idx="0"/>
    <cs:effectRef idx="0"/>
    <cs:fontRef idx="minor">
      <a:schemeClr val="dk1"/>
    </cs:fontRef>
    <cs:spPr>
      <a:ln w="9525" cap="flat" cmpd="sng" algn="ctr">
        <a:solidFill>
          <a:schemeClr val="dk1">
            <a:lumMod val="15000"/>
            <a:lumOff val="85000"/>
            <a:alpha val="51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2128"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harts/style9.xml><?xml version="1.0" encoding="utf-8"?>
<cs:chartStyle xmlns:cs="http://schemas.microsoft.com/office/drawing/2012/chartStyle" xmlns:a="http://schemas.openxmlformats.org/drawingml/2006/main" id="232">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64"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alpha val="54000"/>
          </a:schemeClr>
        </a:solidFill>
        <a:round/>
      </a:ln>
    </cs:spPr>
  </cs:gridlineMajor>
  <cs:gridlineMinor>
    <cs:lnRef idx="0"/>
    <cs:fillRef idx="0"/>
    <cs:effectRef idx="0"/>
    <cs:fontRef idx="minor">
      <a:schemeClr val="dk1"/>
    </cs:fontRef>
    <cs:spPr>
      <a:ln w="9525" cap="flat" cmpd="sng" algn="ctr">
        <a:solidFill>
          <a:schemeClr val="dk1">
            <a:lumMod val="15000"/>
            <a:lumOff val="85000"/>
            <a:alpha val="51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2128"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6B60DE-C2D6-464B-82DD-6111AE8D6AF6}" type="datetimeFigureOut">
              <a:rPr lang="en-US" smtClean="0"/>
              <a:t>10/23/21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AA499C-663F-4143-9262-3FD0D1B512B2}" type="slidenum">
              <a:rPr lang="en-US" smtClean="0"/>
              <a:t>‹#›</a:t>
            </a:fld>
            <a:endParaRPr lang="en-US"/>
          </a:p>
        </p:txBody>
      </p:sp>
    </p:spTree>
    <p:extLst>
      <p:ext uri="{BB962C8B-B14F-4D97-AF65-F5344CB8AC3E}">
        <p14:creationId xmlns:p14="http://schemas.microsoft.com/office/powerpoint/2010/main" val="18613212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Thanks </a:t>
            </a:r>
          </a:p>
          <a:p>
            <a:endParaRPr lang="en-US" dirty="0"/>
          </a:p>
          <a:p>
            <a:r>
              <a:rPr lang="en-US" dirty="0"/>
              <a:t>It’s great to be here and I am going to be talking about how we can increase transaction throughput on payment channels in today’s blockchains using ideas from computer networks.</a:t>
            </a:r>
          </a:p>
          <a:p>
            <a:r>
              <a:rPr lang="en-US" dirty="0"/>
              <a:t>This is joint work with my collaborators at MIT, CMU and Ohio State.</a:t>
            </a:r>
          </a:p>
        </p:txBody>
      </p:sp>
      <p:sp>
        <p:nvSpPr>
          <p:cNvPr id="4" name="Slide Number Placeholder 3"/>
          <p:cNvSpPr>
            <a:spLocks noGrp="1"/>
          </p:cNvSpPr>
          <p:nvPr>
            <p:ph type="sldNum" sz="quarter" idx="10"/>
          </p:nvPr>
        </p:nvSpPr>
        <p:spPr/>
        <p:txBody>
          <a:bodyPr/>
          <a:lstStyle/>
          <a:p>
            <a:fld id="{81AA499C-663F-4143-9262-3FD0D1B512B2}" type="slidenum">
              <a:rPr lang="en-US" smtClean="0"/>
              <a:t>1</a:t>
            </a:fld>
            <a:endParaRPr lang="en-US"/>
          </a:p>
        </p:txBody>
      </p:sp>
    </p:spTree>
    <p:extLst>
      <p:ext uri="{BB962C8B-B14F-4D97-AF65-F5344CB8AC3E}">
        <p14:creationId xmlns:p14="http://schemas.microsoft.com/office/powerpoint/2010/main" val="15917978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Nice thing about these results is that you don’t have to think about entire state of possible balances, just can think about finite number of deadlocked states – 2**n</a:t>
            </a:r>
          </a:p>
          <a:p>
            <a:endParaRPr lang="en-US" dirty="0"/>
          </a:p>
          <a:p>
            <a:r>
              <a:rPr lang="en-US" dirty="0"/>
              <a:t>Does it really help up? No – here’s what we can do.</a:t>
            </a:r>
          </a:p>
          <a:p>
            <a:endParaRPr lang="en-US" dirty="0"/>
          </a:p>
          <a:p>
            <a:r>
              <a:rPr lang="en-US" dirty="0"/>
              <a:t>Can you add a visualization on corner points</a:t>
            </a:r>
          </a:p>
          <a:p>
            <a:endParaRPr lang="en-US" dirty="0"/>
          </a:p>
        </p:txBody>
      </p:sp>
      <p:sp>
        <p:nvSpPr>
          <p:cNvPr id="4" name="Slide Number Placeholder 3"/>
          <p:cNvSpPr>
            <a:spLocks noGrp="1"/>
          </p:cNvSpPr>
          <p:nvPr>
            <p:ph type="sldNum" sz="quarter" idx="10"/>
          </p:nvPr>
        </p:nvSpPr>
        <p:spPr/>
        <p:txBody>
          <a:bodyPr/>
          <a:lstStyle/>
          <a:p>
            <a:fld id="{65242A04-6684-9D4B-B04F-C4679E1D62A4}" type="slidenum">
              <a:rPr lang="en-US" smtClean="0"/>
              <a:t>10</a:t>
            </a:fld>
            <a:endParaRPr lang="en-US"/>
          </a:p>
        </p:txBody>
      </p:sp>
    </p:spTree>
    <p:extLst>
      <p:ext uri="{BB962C8B-B14F-4D97-AF65-F5344CB8AC3E}">
        <p14:creationId xmlns:p14="http://schemas.microsoft.com/office/powerpoint/2010/main" val="32000973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example give this topology, demand pairs. How many channels are deadlocked</a:t>
            </a:r>
          </a:p>
          <a:p>
            <a:pPr marL="0" indent="0">
              <a:buNone/>
            </a:pPr>
            <a:r>
              <a:rPr lang="en-US" dirty="0">
                <a:latin typeface="Gill Sans" panose="020B0502020104020203" pitchFamily="34" charset="-79"/>
                <a:cs typeface="Gill Sans" panose="020B0502020104020203" pitchFamily="34" charset="-79"/>
              </a:rPr>
              <a:t>Consider a particular channel – many flows of different lengths</a:t>
            </a:r>
          </a:p>
          <a:p>
            <a:pPr marL="0" indent="0">
              <a:buNone/>
            </a:pPr>
            <a:r>
              <a:rPr lang="en-US" dirty="0">
                <a:latin typeface="Gill Sans" panose="020B0502020104020203" pitchFamily="34" charset="-79"/>
                <a:cs typeface="Gill Sans" panose="020B0502020104020203" pitchFamily="34" charset="-79"/>
              </a:rPr>
              <a:t>Dedicated flows are key</a:t>
            </a:r>
          </a:p>
          <a:p>
            <a:pPr marL="0" indent="0">
              <a:buNone/>
            </a:pPr>
            <a:r>
              <a:rPr lang="en-US" dirty="0">
                <a:latin typeface="Gill Sans" panose="020B0502020104020203" pitchFamily="34" charset="-79"/>
                <a:cs typeface="Gill Sans" panose="020B0502020104020203" pitchFamily="34" charset="-79"/>
              </a:rPr>
              <a:t>If it has flows of length 1, it can never be deadlocked in the </a:t>
            </a:r>
            <a:r>
              <a:rPr lang="en-US" dirty="0" err="1">
                <a:latin typeface="Gill Sans" panose="020B0502020104020203" pitchFamily="34" charset="-79"/>
                <a:cs typeface="Gill Sans" panose="020B0502020104020203" pitchFamily="34" charset="-79"/>
              </a:rPr>
              <a:t>opp</a:t>
            </a:r>
            <a:r>
              <a:rPr lang="en-US" dirty="0">
                <a:latin typeface="Gill Sans" panose="020B0502020104020203" pitchFamily="34" charset="-79"/>
                <a:cs typeface="Gill Sans" panose="020B0502020104020203" pitchFamily="34" charset="-79"/>
              </a:rPr>
              <a:t> </a:t>
            </a:r>
            <a:r>
              <a:rPr lang="en-US" dirty="0" err="1">
                <a:latin typeface="Gill Sans" panose="020B0502020104020203" pitchFamily="34" charset="-79"/>
                <a:cs typeface="Gill Sans" panose="020B0502020104020203" pitchFamily="34" charset="-79"/>
              </a:rPr>
              <a:t>dir</a:t>
            </a:r>
            <a:endParaRPr lang="en-US" dirty="0">
              <a:latin typeface="Gill Sans" panose="020B0502020104020203" pitchFamily="34" charset="-79"/>
              <a:cs typeface="Gill Sans" panose="020B0502020104020203" pitchFamily="34" charset="-79"/>
            </a:endParaRPr>
          </a:p>
          <a:p>
            <a:pPr marL="0" indent="0">
              <a:buNone/>
            </a:pPr>
            <a:r>
              <a:rPr lang="en-US" dirty="0">
                <a:latin typeface="Gill Sans" panose="020B0502020104020203" pitchFamily="34" charset="-79"/>
                <a:cs typeface="Gill Sans" panose="020B0502020104020203" pitchFamily="34" charset="-79"/>
              </a:rPr>
              <a:t>2 flows of length 1 in opp. Directions, never deadlocked</a:t>
            </a:r>
          </a:p>
          <a:p>
            <a:pPr marL="0" indent="0">
              <a:buNone/>
            </a:pPr>
            <a:r>
              <a:rPr lang="en-US" dirty="0">
                <a:latin typeface="Gill Sans" panose="020B0502020104020203" pitchFamily="34" charset="-79"/>
                <a:cs typeface="Gill Sans" panose="020B0502020104020203" pitchFamily="34" charset="-79"/>
              </a:rPr>
              <a:t>Consider other flows going through such directions, if you find a deadlock-free channel, they can ignore the deadlock-free channel.</a:t>
            </a:r>
          </a:p>
          <a:p>
            <a:pPr marL="0" indent="0">
              <a:buNone/>
            </a:pPr>
            <a:r>
              <a:rPr lang="en-US" dirty="0">
                <a:latin typeface="Gill Sans" panose="020B0502020104020203" pitchFamily="34" charset="-79"/>
                <a:cs typeface="Gill Sans" panose="020B0502020104020203" pitchFamily="34" charset="-79"/>
              </a:rPr>
              <a:t>Imagine you have a flow of length 2, you can treat it as a flow of degree 1, so you can now peel off a new channel and go on</a:t>
            </a:r>
          </a:p>
          <a:p>
            <a:pPr marL="0" indent="0">
              <a:buNone/>
            </a:pPr>
            <a:r>
              <a:rPr lang="en-US" dirty="0">
                <a:latin typeface="Gill Sans" panose="020B0502020104020203" pitchFamily="34" charset="-79"/>
                <a:cs typeface="Gill Sans" panose="020B0502020104020203" pitchFamily="34" charset="-79"/>
              </a:rPr>
              <a:t>Ultimate goal is to find channels with two dedicated flows and keep peeling.</a:t>
            </a:r>
          </a:p>
          <a:p>
            <a:pPr marL="0" indent="0">
              <a:buNone/>
            </a:pPr>
            <a:endParaRPr lang="en-US" dirty="0">
              <a:latin typeface="Gill Sans" panose="020B0502020104020203" pitchFamily="34" charset="-79"/>
              <a:cs typeface="Gill Sans" panose="020B0502020104020203" pitchFamily="34" charset="-79"/>
            </a:endParaRPr>
          </a:p>
          <a:p>
            <a:pPr marL="0" indent="0">
              <a:buNone/>
            </a:pPr>
            <a:r>
              <a:rPr lang="en-US" dirty="0">
                <a:latin typeface="Gill Sans" panose="020B0502020104020203" pitchFamily="34" charset="-79"/>
                <a:cs typeface="Gill Sans" panose="020B0502020104020203" pitchFamily="34" charset="-79"/>
              </a:rPr>
              <a:t>NO NEED TO TALK ABOUT RANDOM DEMANDS</a:t>
            </a:r>
            <a:endParaRPr lang="en-US" dirty="0"/>
          </a:p>
          <a:p>
            <a:endParaRPr lang="en-US" dirty="0"/>
          </a:p>
        </p:txBody>
      </p:sp>
      <p:sp>
        <p:nvSpPr>
          <p:cNvPr id="4" name="Slide Number Placeholder 3"/>
          <p:cNvSpPr>
            <a:spLocks noGrp="1"/>
          </p:cNvSpPr>
          <p:nvPr>
            <p:ph type="sldNum" sz="quarter" idx="10"/>
          </p:nvPr>
        </p:nvSpPr>
        <p:spPr/>
        <p:txBody>
          <a:bodyPr/>
          <a:lstStyle/>
          <a:p>
            <a:fld id="{65242A04-6684-9D4B-B04F-C4679E1D62A4}" type="slidenum">
              <a:rPr lang="en-US" smtClean="0"/>
              <a:t>11</a:t>
            </a:fld>
            <a:endParaRPr lang="en-US"/>
          </a:p>
        </p:txBody>
      </p:sp>
    </p:spTree>
    <p:extLst>
      <p:ext uri="{BB962C8B-B14F-4D97-AF65-F5344CB8AC3E}">
        <p14:creationId xmlns:p14="http://schemas.microsoft.com/office/powerpoint/2010/main" val="243951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Suppose you are given a topology and a set of flows, here's the process we can undertake- you have a demand and a set of routes</a:t>
            </a:r>
          </a:p>
        </p:txBody>
      </p:sp>
      <p:sp>
        <p:nvSpPr>
          <p:cNvPr id="4" name="Slide Number Placeholder 3"/>
          <p:cNvSpPr>
            <a:spLocks noGrp="1"/>
          </p:cNvSpPr>
          <p:nvPr>
            <p:ph type="sldNum" sz="quarter" idx="10"/>
          </p:nvPr>
        </p:nvSpPr>
        <p:spPr/>
        <p:txBody>
          <a:bodyPr/>
          <a:lstStyle/>
          <a:p>
            <a:fld id="{65242A04-6684-9D4B-B04F-C4679E1D62A4}" type="slidenum">
              <a:rPr lang="en-US" smtClean="0"/>
              <a:t>12</a:t>
            </a:fld>
            <a:endParaRPr lang="en-US"/>
          </a:p>
        </p:txBody>
      </p:sp>
    </p:spTree>
    <p:extLst>
      <p:ext uri="{BB962C8B-B14F-4D97-AF65-F5344CB8AC3E}">
        <p14:creationId xmlns:p14="http://schemas.microsoft.com/office/powerpoint/2010/main" val="23262049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Mention that peeling the paths of length 1 really helps convert flows of length 2 into length 1 if you have them</a:t>
            </a:r>
          </a:p>
          <a:p>
            <a:endParaRPr lang="en-US" dirty="0"/>
          </a:p>
          <a:p>
            <a:r>
              <a:rPr lang="en-US" dirty="0"/>
              <a:t>Suppose you are given a topology and a set of flows, here's the process we can undertake- you have a demand and a set of routes</a:t>
            </a:r>
          </a:p>
        </p:txBody>
      </p:sp>
      <p:sp>
        <p:nvSpPr>
          <p:cNvPr id="4" name="Slide Number Placeholder 3"/>
          <p:cNvSpPr>
            <a:spLocks noGrp="1"/>
          </p:cNvSpPr>
          <p:nvPr>
            <p:ph type="sldNum" sz="quarter" idx="10"/>
          </p:nvPr>
        </p:nvSpPr>
        <p:spPr/>
        <p:txBody>
          <a:bodyPr/>
          <a:lstStyle/>
          <a:p>
            <a:fld id="{65242A04-6684-9D4B-B04F-C4679E1D62A4}" type="slidenum">
              <a:rPr lang="en-US" smtClean="0"/>
              <a:t>13</a:t>
            </a:fld>
            <a:endParaRPr lang="en-US"/>
          </a:p>
        </p:txBody>
      </p:sp>
    </p:spTree>
    <p:extLst>
      <p:ext uri="{BB962C8B-B14F-4D97-AF65-F5344CB8AC3E}">
        <p14:creationId xmlns:p14="http://schemas.microsoft.com/office/powerpoint/2010/main" val="36350628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Consider the following example:</a:t>
            </a:r>
          </a:p>
          <a:p>
            <a:endParaRPr lang="en-US" dirty="0"/>
          </a:p>
          <a:p>
            <a:r>
              <a:rPr lang="en-US" dirty="0"/>
              <a:t>It may not always succeed - when it succeeds it tells you phi min</a:t>
            </a:r>
          </a:p>
          <a:p>
            <a:r>
              <a:rPr lang="en-US" dirty="0"/>
              <a:t>accuracy</a:t>
            </a:r>
          </a:p>
        </p:txBody>
      </p:sp>
      <p:sp>
        <p:nvSpPr>
          <p:cNvPr id="4" name="Slide Number Placeholder 3"/>
          <p:cNvSpPr>
            <a:spLocks noGrp="1"/>
          </p:cNvSpPr>
          <p:nvPr>
            <p:ph type="sldNum" sz="quarter" idx="10"/>
          </p:nvPr>
        </p:nvSpPr>
        <p:spPr/>
        <p:txBody>
          <a:bodyPr/>
          <a:lstStyle/>
          <a:p>
            <a:fld id="{65242A04-6684-9D4B-B04F-C4679E1D62A4}" type="slidenum">
              <a:rPr lang="en-US" smtClean="0"/>
              <a:t>14</a:t>
            </a:fld>
            <a:endParaRPr lang="en-US"/>
          </a:p>
        </p:txBody>
      </p:sp>
    </p:spTree>
    <p:extLst>
      <p:ext uri="{BB962C8B-B14F-4D97-AF65-F5344CB8AC3E}">
        <p14:creationId xmlns:p14="http://schemas.microsoft.com/office/powerpoint/2010/main" val="5581276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Can be viewed on a bipartite graph where you keep looking for nodes of degree 1 and removing them. </a:t>
            </a:r>
            <a:r>
              <a:rPr lang="en-US" dirty="0" err="1"/>
              <a:t>Aind</a:t>
            </a:r>
            <a:r>
              <a:rPr lang="en-US" dirty="0"/>
              <a:t> you keep making progress. If all tokens</a:t>
            </a:r>
          </a:p>
          <a:p>
            <a:endParaRPr lang="en-US" dirty="0"/>
          </a:p>
          <a:p>
            <a:r>
              <a:rPr lang="en-US" dirty="0"/>
              <a:t>This kind of </a:t>
            </a:r>
            <a:r>
              <a:rPr lang="en-US" dirty="0" err="1"/>
              <a:t>alg</a:t>
            </a:r>
            <a:r>
              <a:rPr lang="en-US" dirty="0"/>
              <a:t> is called a peeling </a:t>
            </a:r>
            <a:r>
              <a:rPr lang="en-US" dirty="0" err="1"/>
              <a:t>alg</a:t>
            </a:r>
            <a:r>
              <a:rPr lang="en-US" dirty="0"/>
              <a:t> and similar algorithms are used in erasure code - - when you mention degree distribution – reinforce why that’s important </a:t>
            </a:r>
          </a:p>
          <a:p>
            <a:endParaRPr lang="en-US" dirty="0"/>
          </a:p>
          <a:p>
            <a:r>
              <a:rPr lang="en-US" dirty="0"/>
              <a:t>needs more visualization - with a map of the topology</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ERASURE CODES CONNECTION</a:t>
            </a:r>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65242A04-6684-9D4B-B04F-C4679E1D62A4}" type="slidenum">
              <a:rPr lang="en-US" smtClean="0"/>
              <a:t>15</a:t>
            </a:fld>
            <a:endParaRPr lang="en-US"/>
          </a:p>
        </p:txBody>
      </p:sp>
    </p:spTree>
    <p:extLst>
      <p:ext uri="{BB962C8B-B14F-4D97-AF65-F5344CB8AC3E}">
        <p14:creationId xmlns:p14="http://schemas.microsoft.com/office/powerpoint/2010/main" val="25110038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Can be viewed on a bipartite graph where you keep looking for nodes of degree 1 and removing them. </a:t>
            </a:r>
            <a:r>
              <a:rPr lang="en-US" dirty="0" err="1"/>
              <a:t>Aind</a:t>
            </a:r>
            <a:r>
              <a:rPr lang="en-US" dirty="0"/>
              <a:t> you keep making progress. If all tokens</a:t>
            </a:r>
          </a:p>
          <a:p>
            <a:endParaRPr lang="en-US" dirty="0"/>
          </a:p>
          <a:p>
            <a:r>
              <a:rPr lang="en-US" dirty="0"/>
              <a:t>This kind of </a:t>
            </a:r>
            <a:r>
              <a:rPr lang="en-US" dirty="0" err="1"/>
              <a:t>alg</a:t>
            </a:r>
            <a:r>
              <a:rPr lang="en-US" dirty="0"/>
              <a:t> is called a peeling </a:t>
            </a:r>
            <a:r>
              <a:rPr lang="en-US" dirty="0" err="1"/>
              <a:t>alg</a:t>
            </a:r>
            <a:r>
              <a:rPr lang="en-US" dirty="0"/>
              <a:t> and similar algorithms are used in erasure code - - when you mention degree distribution – reinforce why that’s important </a:t>
            </a:r>
          </a:p>
          <a:p>
            <a:endParaRPr lang="en-US" dirty="0"/>
          </a:p>
          <a:p>
            <a:r>
              <a:rPr lang="en-US" dirty="0"/>
              <a:t>needs more visualization - with a map of the topology</a:t>
            </a:r>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65242A04-6684-9D4B-B04F-C4679E1D62A4}" type="slidenum">
              <a:rPr lang="en-US" smtClean="0"/>
              <a:t>16</a:t>
            </a:fld>
            <a:endParaRPr lang="en-US"/>
          </a:p>
        </p:txBody>
      </p:sp>
    </p:spTree>
    <p:extLst>
      <p:ext uri="{BB962C8B-B14F-4D97-AF65-F5344CB8AC3E}">
        <p14:creationId xmlns:p14="http://schemas.microsoft.com/office/powerpoint/2010/main" val="21487362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kern="1200" baseline="0" dirty="0">
                <a:solidFill>
                  <a:schemeClr val="tx1"/>
                </a:solidFill>
                <a:effectLst/>
                <a:latin typeface="+mn-lt"/>
                <a:ea typeface="+mn-ea"/>
                <a:cs typeface="+mn-cs"/>
              </a:rPr>
              <a:t>Now that we have this peeling tool, can we actually use it to extract useful </a:t>
            </a:r>
            <a:r>
              <a:rPr lang="en-US" sz="1200" kern="1200" baseline="0" dirty="0" err="1">
                <a:solidFill>
                  <a:schemeClr val="tx1"/>
                </a:solidFill>
                <a:effectLst/>
                <a:latin typeface="+mn-lt"/>
                <a:ea typeface="+mn-ea"/>
                <a:cs typeface="+mn-cs"/>
              </a:rPr>
              <a:t>tpt</a:t>
            </a:r>
            <a:r>
              <a:rPr lang="en-US" sz="1200" kern="1200" baseline="0" dirty="0">
                <a:solidFill>
                  <a:schemeClr val="tx1"/>
                </a:solidFill>
                <a:effectLst/>
                <a:latin typeface="+mn-lt"/>
                <a:ea typeface="+mn-ea"/>
                <a:cs typeface="+mn-cs"/>
              </a:rPr>
              <a:t> information</a:t>
            </a:r>
          </a:p>
          <a:p>
            <a:pPr marL="0" indent="0">
              <a:buNone/>
            </a:pPr>
            <a:r>
              <a:rPr lang="en-US" sz="1200" kern="1200" baseline="0" dirty="0">
                <a:solidFill>
                  <a:schemeClr val="tx1"/>
                </a:solidFill>
                <a:effectLst/>
                <a:latin typeface="+mn-lt"/>
                <a:ea typeface="+mn-ea"/>
                <a:cs typeface="+mn-cs"/>
              </a:rPr>
              <a:t>So we vary # of demand pairs on the x axis and compute the minimum </a:t>
            </a:r>
            <a:r>
              <a:rPr lang="en-US" sz="1200" kern="1200" baseline="0" dirty="0" err="1">
                <a:solidFill>
                  <a:schemeClr val="tx1"/>
                </a:solidFill>
                <a:effectLst/>
                <a:latin typeface="+mn-lt"/>
                <a:ea typeface="+mn-ea"/>
                <a:cs typeface="+mn-cs"/>
              </a:rPr>
              <a:t>tpt</a:t>
            </a:r>
            <a:r>
              <a:rPr lang="en-US" sz="1200" kern="1200" baseline="0" dirty="0">
                <a:solidFill>
                  <a:schemeClr val="tx1"/>
                </a:solidFill>
                <a:effectLst/>
                <a:latin typeface="+mn-lt"/>
                <a:ea typeface="+mn-ea"/>
                <a:cs typeface="+mn-cs"/>
              </a:rPr>
              <a:t> – turns out trends in number of edges peeled correlates well with the min </a:t>
            </a:r>
            <a:r>
              <a:rPr lang="en-US" sz="1200" kern="1200" baseline="0" dirty="0" err="1">
                <a:solidFill>
                  <a:schemeClr val="tx1"/>
                </a:solidFill>
                <a:effectLst/>
                <a:latin typeface="+mn-lt"/>
                <a:ea typeface="+mn-ea"/>
                <a:cs typeface="+mn-cs"/>
              </a:rPr>
              <a:t>tpt</a:t>
            </a:r>
            <a:r>
              <a:rPr lang="en-US" sz="1200" kern="1200" baseline="0" dirty="0">
                <a:solidFill>
                  <a:schemeClr val="tx1"/>
                </a:solidFill>
                <a:effectLst/>
                <a:latin typeface="+mn-lt"/>
                <a:ea typeface="+mn-ea"/>
                <a:cs typeface="+mn-cs"/>
              </a:rPr>
              <a:t>. Expected because the minimum </a:t>
            </a:r>
            <a:r>
              <a:rPr lang="en-US" sz="1200" kern="1200" baseline="0" dirty="0" err="1">
                <a:solidFill>
                  <a:schemeClr val="tx1"/>
                </a:solidFill>
                <a:effectLst/>
                <a:latin typeface="+mn-lt"/>
                <a:ea typeface="+mn-ea"/>
                <a:cs typeface="+mn-cs"/>
              </a:rPr>
              <a:t>tpt</a:t>
            </a:r>
            <a:r>
              <a:rPr lang="en-US" sz="1200" kern="1200" baseline="0" dirty="0">
                <a:solidFill>
                  <a:schemeClr val="tx1"/>
                </a:solidFill>
                <a:effectLst/>
                <a:latin typeface="+mn-lt"/>
                <a:ea typeface="+mn-ea"/>
                <a:cs typeface="+mn-cs"/>
              </a:rPr>
              <a:t> is computed using channels that are unpeeled</a:t>
            </a:r>
          </a:p>
          <a:p>
            <a:pPr marL="0" indent="0">
              <a:buNone/>
            </a:pPr>
            <a:endParaRPr lang="en-US" sz="1200" kern="1200" baseline="0" dirty="0">
              <a:solidFill>
                <a:schemeClr val="tx1"/>
              </a:solidFill>
              <a:effectLst/>
              <a:latin typeface="+mn-lt"/>
              <a:ea typeface="+mn-ea"/>
              <a:cs typeface="+mn-cs"/>
            </a:endParaRPr>
          </a:p>
          <a:p>
            <a:pPr marL="0" indent="0">
              <a:buNone/>
            </a:pPr>
            <a:r>
              <a:rPr lang="en-US" sz="1200" kern="1200" baseline="0" dirty="0">
                <a:solidFill>
                  <a:schemeClr val="tx1"/>
                </a:solidFill>
                <a:effectLst/>
                <a:latin typeface="+mn-lt"/>
                <a:ea typeface="+mn-ea"/>
                <a:cs typeface="+mn-cs"/>
              </a:rPr>
              <a:t>Animate it with </a:t>
            </a:r>
          </a:p>
        </p:txBody>
      </p:sp>
      <p:sp>
        <p:nvSpPr>
          <p:cNvPr id="4" name="Slide Number Placeholder 3"/>
          <p:cNvSpPr>
            <a:spLocks noGrp="1"/>
          </p:cNvSpPr>
          <p:nvPr>
            <p:ph type="sldNum" sz="quarter" idx="10"/>
          </p:nvPr>
        </p:nvSpPr>
        <p:spPr/>
        <p:txBody>
          <a:bodyPr/>
          <a:lstStyle/>
          <a:p>
            <a:fld id="{65242A04-6684-9D4B-B04F-C4679E1D62A4}" type="slidenum">
              <a:rPr lang="en-US" smtClean="0"/>
              <a:t>17</a:t>
            </a:fld>
            <a:endParaRPr lang="en-US"/>
          </a:p>
        </p:txBody>
      </p:sp>
    </p:spTree>
    <p:extLst>
      <p:ext uri="{BB962C8B-B14F-4D97-AF65-F5344CB8AC3E}">
        <p14:creationId xmlns:p14="http://schemas.microsoft.com/office/powerpoint/2010/main" val="28541920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kern="1200" baseline="0" dirty="0">
                <a:solidFill>
                  <a:schemeClr val="tx1"/>
                </a:solidFill>
                <a:effectLst/>
                <a:latin typeface="+mn-lt"/>
                <a:ea typeface="+mn-ea"/>
                <a:cs typeface="+mn-cs"/>
              </a:rPr>
              <a:t>Now that we have this peeling tool, can we actually use it to extract useful </a:t>
            </a:r>
            <a:r>
              <a:rPr lang="en-US" sz="1200" kern="1200" baseline="0" dirty="0" err="1">
                <a:solidFill>
                  <a:schemeClr val="tx1"/>
                </a:solidFill>
                <a:effectLst/>
                <a:latin typeface="+mn-lt"/>
                <a:ea typeface="+mn-ea"/>
                <a:cs typeface="+mn-cs"/>
              </a:rPr>
              <a:t>tpt</a:t>
            </a:r>
            <a:r>
              <a:rPr lang="en-US" sz="1200" kern="1200" baseline="0" dirty="0">
                <a:solidFill>
                  <a:schemeClr val="tx1"/>
                </a:solidFill>
                <a:effectLst/>
                <a:latin typeface="+mn-lt"/>
                <a:ea typeface="+mn-ea"/>
                <a:cs typeface="+mn-cs"/>
              </a:rPr>
              <a:t> information</a:t>
            </a:r>
          </a:p>
          <a:p>
            <a:pPr marL="0" indent="0">
              <a:buNone/>
            </a:pPr>
            <a:r>
              <a:rPr lang="en-US" sz="1200" kern="1200" baseline="0" dirty="0">
                <a:solidFill>
                  <a:schemeClr val="tx1"/>
                </a:solidFill>
                <a:effectLst/>
                <a:latin typeface="+mn-lt"/>
                <a:ea typeface="+mn-ea"/>
                <a:cs typeface="+mn-cs"/>
              </a:rPr>
              <a:t>So we vary # of demand pairs on the x axis and compute the minimum </a:t>
            </a:r>
            <a:r>
              <a:rPr lang="en-US" sz="1200" kern="1200" baseline="0" dirty="0" err="1">
                <a:solidFill>
                  <a:schemeClr val="tx1"/>
                </a:solidFill>
                <a:effectLst/>
                <a:latin typeface="+mn-lt"/>
                <a:ea typeface="+mn-ea"/>
                <a:cs typeface="+mn-cs"/>
              </a:rPr>
              <a:t>tpt</a:t>
            </a:r>
            <a:r>
              <a:rPr lang="en-US" sz="1200" kern="1200" baseline="0" dirty="0">
                <a:solidFill>
                  <a:schemeClr val="tx1"/>
                </a:solidFill>
                <a:effectLst/>
                <a:latin typeface="+mn-lt"/>
                <a:ea typeface="+mn-ea"/>
                <a:cs typeface="+mn-cs"/>
              </a:rPr>
              <a:t> – turns out trends in number of edges peeled correlates well with the min </a:t>
            </a:r>
            <a:r>
              <a:rPr lang="en-US" sz="1200" kern="1200" baseline="0" dirty="0" err="1">
                <a:solidFill>
                  <a:schemeClr val="tx1"/>
                </a:solidFill>
                <a:effectLst/>
                <a:latin typeface="+mn-lt"/>
                <a:ea typeface="+mn-ea"/>
                <a:cs typeface="+mn-cs"/>
              </a:rPr>
              <a:t>tpt</a:t>
            </a:r>
            <a:r>
              <a:rPr lang="en-US" sz="1200" kern="1200" baseline="0" dirty="0">
                <a:solidFill>
                  <a:schemeClr val="tx1"/>
                </a:solidFill>
                <a:effectLst/>
                <a:latin typeface="+mn-lt"/>
                <a:ea typeface="+mn-ea"/>
                <a:cs typeface="+mn-cs"/>
              </a:rPr>
              <a:t>. Expected because the minimum </a:t>
            </a:r>
            <a:r>
              <a:rPr lang="en-US" sz="1200" kern="1200" baseline="0" dirty="0" err="1">
                <a:solidFill>
                  <a:schemeClr val="tx1"/>
                </a:solidFill>
                <a:effectLst/>
                <a:latin typeface="+mn-lt"/>
                <a:ea typeface="+mn-ea"/>
                <a:cs typeface="+mn-cs"/>
              </a:rPr>
              <a:t>tpt</a:t>
            </a:r>
            <a:r>
              <a:rPr lang="en-US" sz="1200" kern="1200" baseline="0" dirty="0">
                <a:solidFill>
                  <a:schemeClr val="tx1"/>
                </a:solidFill>
                <a:effectLst/>
                <a:latin typeface="+mn-lt"/>
                <a:ea typeface="+mn-ea"/>
                <a:cs typeface="+mn-cs"/>
              </a:rPr>
              <a:t> is computed using channels that are unpeeled</a:t>
            </a:r>
          </a:p>
          <a:p>
            <a:pPr marL="0" indent="0">
              <a:buNone/>
            </a:pPr>
            <a:endParaRPr lang="en-US" sz="1200" kern="1200" baseline="0" dirty="0">
              <a:solidFill>
                <a:schemeClr val="tx1"/>
              </a:solidFill>
              <a:effectLst/>
              <a:latin typeface="+mn-lt"/>
              <a:ea typeface="+mn-ea"/>
              <a:cs typeface="+mn-cs"/>
            </a:endParaRPr>
          </a:p>
          <a:p>
            <a:pPr marL="0" indent="0">
              <a:buNone/>
            </a:pPr>
            <a:r>
              <a:rPr lang="en-US" sz="1200" kern="1200" baseline="0" dirty="0">
                <a:solidFill>
                  <a:schemeClr val="tx1"/>
                </a:solidFill>
                <a:effectLst/>
                <a:latin typeface="+mn-lt"/>
                <a:ea typeface="+mn-ea"/>
                <a:cs typeface="+mn-cs"/>
              </a:rPr>
              <a:t>Animate it with </a:t>
            </a:r>
          </a:p>
        </p:txBody>
      </p:sp>
      <p:sp>
        <p:nvSpPr>
          <p:cNvPr id="4" name="Slide Number Placeholder 3"/>
          <p:cNvSpPr>
            <a:spLocks noGrp="1"/>
          </p:cNvSpPr>
          <p:nvPr>
            <p:ph type="sldNum" sz="quarter" idx="10"/>
          </p:nvPr>
        </p:nvSpPr>
        <p:spPr/>
        <p:txBody>
          <a:bodyPr/>
          <a:lstStyle/>
          <a:p>
            <a:fld id="{65242A04-6684-9D4B-B04F-C4679E1D62A4}" type="slidenum">
              <a:rPr lang="en-US" smtClean="0"/>
              <a:t>18</a:t>
            </a:fld>
            <a:endParaRPr lang="en-US"/>
          </a:p>
        </p:txBody>
      </p:sp>
    </p:spTree>
    <p:extLst>
      <p:ext uri="{BB962C8B-B14F-4D97-AF65-F5344CB8AC3E}">
        <p14:creationId xmlns:p14="http://schemas.microsoft.com/office/powerpoint/2010/main" val="22343070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a:solidFill>
                  <a:schemeClr val="tx1"/>
                </a:solidFill>
                <a:effectLst/>
                <a:latin typeface="+mn-lt"/>
                <a:ea typeface="+mn-ea"/>
                <a:cs typeface="+mn-cs"/>
              </a:rPr>
              <a:t>Max </a:t>
            </a:r>
            <a:r>
              <a:rPr lang="en-US" sz="1200" kern="1200" baseline="0" dirty="0" err="1">
                <a:solidFill>
                  <a:schemeClr val="tx1"/>
                </a:solidFill>
                <a:effectLst/>
                <a:latin typeface="+mn-lt"/>
                <a:ea typeface="+mn-ea"/>
                <a:cs typeface="+mn-cs"/>
              </a:rPr>
              <a:t>tpt</a:t>
            </a:r>
            <a:r>
              <a:rPr lang="en-US" sz="1200" kern="1200" baseline="0" dirty="0">
                <a:solidFill>
                  <a:schemeClr val="tx1"/>
                </a:solidFill>
                <a:effectLst/>
                <a:latin typeface="+mn-lt"/>
                <a:ea typeface="+mn-ea"/>
                <a:cs typeface="+mn-cs"/>
              </a:rPr>
              <a:t> is achieved at center or perfectly balanced state. For min </a:t>
            </a:r>
            <a:r>
              <a:rPr lang="en-US" sz="1200" kern="1200" baseline="0" dirty="0" err="1">
                <a:solidFill>
                  <a:schemeClr val="tx1"/>
                </a:solidFill>
                <a:effectLst/>
                <a:latin typeface="+mn-lt"/>
                <a:ea typeface="+mn-ea"/>
                <a:cs typeface="+mn-cs"/>
              </a:rPr>
              <a:t>tpt</a:t>
            </a:r>
            <a:r>
              <a:rPr lang="en-US" sz="1200" kern="1200" baseline="0" dirty="0">
                <a:solidFill>
                  <a:schemeClr val="tx1"/>
                </a:solidFill>
                <a:effectLst/>
                <a:latin typeface="+mn-lt"/>
                <a:ea typeface="+mn-ea"/>
                <a:cs typeface="+mn-cs"/>
              </a:rPr>
              <a:t>, We first compute the deadlock-free edges based on the peeling algorithm and compute the </a:t>
            </a:r>
            <a:r>
              <a:rPr lang="en-US" sz="1200" kern="1200" baseline="0" dirty="0" err="1">
                <a:solidFill>
                  <a:schemeClr val="tx1"/>
                </a:solidFill>
                <a:effectLst/>
                <a:latin typeface="+mn-lt"/>
                <a:ea typeface="+mn-ea"/>
                <a:cs typeface="+mn-cs"/>
              </a:rPr>
              <a:t>tpt</a:t>
            </a:r>
            <a:r>
              <a:rPr lang="en-US" sz="1200" kern="1200" baseline="0" dirty="0">
                <a:solidFill>
                  <a:schemeClr val="tx1"/>
                </a:solidFill>
                <a:effectLst/>
                <a:latin typeface="+mn-lt"/>
                <a:ea typeface="+mn-ea"/>
                <a:cs typeface="+mn-cs"/>
              </a:rPr>
              <a:t> achievable if only those edges were used and treat all the other channels as deadlocked. </a:t>
            </a:r>
          </a:p>
          <a:p>
            <a:r>
              <a:rPr lang="en-US" sz="1200" kern="1200" baseline="0" dirty="0">
                <a:solidFill>
                  <a:schemeClr val="tx1"/>
                </a:solidFill>
                <a:effectLst/>
                <a:latin typeface="+mn-lt"/>
                <a:ea typeface="+mn-ea"/>
                <a:cs typeface="+mn-cs"/>
              </a:rPr>
              <a:t>300 nodes, 1500 edges, single shortest path between a randomly sampled source-</a:t>
            </a:r>
            <a:r>
              <a:rPr lang="en-US" sz="1200" kern="1200" baseline="0" dirty="0" err="1">
                <a:solidFill>
                  <a:schemeClr val="tx1"/>
                </a:solidFill>
                <a:effectLst/>
                <a:latin typeface="+mn-lt"/>
                <a:ea typeface="+mn-ea"/>
                <a:cs typeface="+mn-cs"/>
              </a:rPr>
              <a:t>dest</a:t>
            </a:r>
            <a:r>
              <a:rPr lang="en-US" sz="1200" kern="1200" baseline="0" dirty="0">
                <a:solidFill>
                  <a:schemeClr val="tx1"/>
                </a:solidFill>
                <a:effectLst/>
                <a:latin typeface="+mn-lt"/>
                <a:ea typeface="+mn-ea"/>
                <a:cs typeface="+mn-cs"/>
              </a:rPr>
              <a:t> pair is a flow.</a:t>
            </a:r>
          </a:p>
          <a:p>
            <a:r>
              <a:rPr lang="en-US" sz="1200" kern="1200" baseline="0" dirty="0">
                <a:solidFill>
                  <a:schemeClr val="tx1"/>
                </a:solidFill>
                <a:effectLst/>
                <a:latin typeface="+mn-lt"/>
                <a:ea typeface="+mn-ea"/>
                <a:cs typeface="+mn-cs"/>
              </a:rPr>
              <a:t>Regular graph has 10% better throughput with a larger number of flows while scale-free has better minimum </a:t>
            </a:r>
            <a:r>
              <a:rPr lang="en-US" sz="1200" kern="1200" baseline="0" dirty="0" err="1">
                <a:solidFill>
                  <a:schemeClr val="tx1"/>
                </a:solidFill>
                <a:effectLst/>
                <a:latin typeface="+mn-lt"/>
                <a:ea typeface="+mn-ea"/>
                <a:cs typeface="+mn-cs"/>
              </a:rPr>
              <a:t>tpt</a:t>
            </a:r>
            <a:r>
              <a:rPr lang="en-US" sz="1200" kern="1200" baseline="0" dirty="0">
                <a:solidFill>
                  <a:schemeClr val="tx1"/>
                </a:solidFill>
                <a:effectLst/>
                <a:latin typeface="+mn-lt"/>
                <a:ea typeface="+mn-ea"/>
                <a:cs typeface="+mn-cs"/>
              </a:rPr>
              <a:t> or is less prone to deadlocks at lower number of flows. We use a combination of degree distribution optimization for LT codes and graph synthesis to match the path length distribution to generate a synthesized graph. Its able to do better at minimum </a:t>
            </a:r>
            <a:r>
              <a:rPr lang="en-US" sz="1200" kern="1200" baseline="0" dirty="0" err="1">
                <a:solidFill>
                  <a:schemeClr val="tx1"/>
                </a:solidFill>
                <a:effectLst/>
                <a:latin typeface="+mn-lt"/>
                <a:ea typeface="+mn-ea"/>
                <a:cs typeface="+mn-cs"/>
              </a:rPr>
              <a:t>tpt</a:t>
            </a:r>
            <a:r>
              <a:rPr lang="en-US" sz="1200" kern="1200" baseline="0" dirty="0">
                <a:solidFill>
                  <a:schemeClr val="tx1"/>
                </a:solidFill>
                <a:effectLst/>
                <a:latin typeface="+mn-lt"/>
                <a:ea typeface="+mn-ea"/>
                <a:cs typeface="+mn-cs"/>
              </a:rPr>
              <a:t> than regular and better than both topologies at the higher number of flows, thus showing that such an approach has promise.</a:t>
            </a:r>
          </a:p>
          <a:p>
            <a:endParaRPr lang="en-US" sz="1200" kern="1200" baseline="0" dirty="0">
              <a:solidFill>
                <a:schemeClr val="tx1"/>
              </a:solidFill>
              <a:effectLst/>
              <a:latin typeface="+mn-lt"/>
              <a:ea typeface="+mn-ea"/>
              <a:cs typeface="+mn-cs"/>
            </a:endParaRPr>
          </a:p>
          <a:p>
            <a:endParaRPr lang="en-US" sz="1200" kern="1200" baseline="0" dirty="0">
              <a:solidFill>
                <a:schemeClr val="tx1"/>
              </a:solidFill>
              <a:effectLst/>
              <a:latin typeface="+mn-lt"/>
              <a:ea typeface="+mn-ea"/>
              <a:cs typeface="+mn-cs"/>
            </a:endParaRPr>
          </a:p>
          <a:p>
            <a:r>
              <a:rPr lang="en-US" sz="1200" kern="1200" baseline="0" dirty="0">
                <a:solidFill>
                  <a:schemeClr val="tx1"/>
                </a:solidFill>
                <a:effectLst/>
                <a:latin typeface="+mn-lt"/>
                <a:ea typeface="+mn-ea"/>
                <a:cs typeface="+mn-cs"/>
              </a:rPr>
              <a:t>Can we synthesize topologies that are robust to deadlocks. </a:t>
            </a:r>
          </a:p>
          <a:p>
            <a:r>
              <a:rPr lang="en-US" sz="1200" kern="1200" baseline="0" dirty="0">
                <a:solidFill>
                  <a:schemeClr val="tx1"/>
                </a:solidFill>
                <a:effectLst/>
                <a:latin typeface="+mn-lt"/>
                <a:ea typeface="+mn-ea"/>
                <a:cs typeface="+mn-cs"/>
              </a:rPr>
              <a:t>Autopilot that suggests peers to connect to to synthesize topologies </a:t>
            </a:r>
          </a:p>
          <a:p>
            <a:r>
              <a:rPr lang="en-US" sz="1200" kern="1200" baseline="0" dirty="0">
                <a:solidFill>
                  <a:schemeClr val="tx1"/>
                </a:solidFill>
                <a:effectLst/>
                <a:latin typeface="+mn-lt"/>
                <a:ea typeface="+mn-ea"/>
                <a:cs typeface="+mn-cs"/>
              </a:rPr>
              <a:t>Why does this matter? Because these systems have a </a:t>
            </a:r>
          </a:p>
          <a:p>
            <a:endParaRPr lang="en-US" sz="1200" kern="1200" baseline="0" dirty="0">
              <a:solidFill>
                <a:schemeClr val="tx1"/>
              </a:solidFill>
              <a:effectLst/>
              <a:latin typeface="+mn-lt"/>
              <a:ea typeface="+mn-ea"/>
              <a:cs typeface="+mn-cs"/>
            </a:endParaRPr>
          </a:p>
          <a:p>
            <a:r>
              <a:rPr lang="en-US" sz="1200" kern="1200" baseline="0" dirty="0">
                <a:solidFill>
                  <a:schemeClr val="tx1"/>
                </a:solidFill>
                <a:effectLst/>
                <a:latin typeface="+mn-lt"/>
                <a:ea typeface="+mn-ea"/>
                <a:cs typeface="+mn-cs"/>
              </a:rPr>
              <a:t>GO slower - before 3250 there exists a giant deadlock </a:t>
            </a:r>
          </a:p>
        </p:txBody>
      </p:sp>
      <p:sp>
        <p:nvSpPr>
          <p:cNvPr id="4" name="Slide Number Placeholder 3"/>
          <p:cNvSpPr>
            <a:spLocks noGrp="1"/>
          </p:cNvSpPr>
          <p:nvPr>
            <p:ph type="sldNum" sz="quarter" idx="10"/>
          </p:nvPr>
        </p:nvSpPr>
        <p:spPr/>
        <p:txBody>
          <a:bodyPr/>
          <a:lstStyle/>
          <a:p>
            <a:fld id="{65242A04-6684-9D4B-B04F-C4679E1D62A4}" type="slidenum">
              <a:rPr lang="en-US" smtClean="0"/>
              <a:t>19</a:t>
            </a:fld>
            <a:endParaRPr lang="en-US"/>
          </a:p>
        </p:txBody>
      </p:sp>
    </p:spTree>
    <p:extLst>
      <p:ext uri="{BB962C8B-B14F-4D97-AF65-F5344CB8AC3E}">
        <p14:creationId xmlns:p14="http://schemas.microsoft.com/office/powerpoint/2010/main" val="37773593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Bidirectional trust establishing a maximum amount of money or goods one is willing to accept and as you send more and more money, the stash depletes and you run out of available trust/capacity at some point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Alice is willing to lend Bob </a:t>
            </a:r>
            <a:r>
              <a:rPr lang="en-US" baseline="0" dirty="0" err="1"/>
              <a:t>upto</a:t>
            </a:r>
            <a:r>
              <a:rPr lang="en-US" baseline="0" dirty="0"/>
              <a:t> $5, </a:t>
            </a:r>
            <a:r>
              <a:rPr lang="en-US" baseline="0" dirty="0" err="1"/>
              <a:t>withbanks</a:t>
            </a:r>
            <a:r>
              <a:rPr lang="en-US" baseline="0" dirty="0"/>
              <a:t> this might be a much larger amount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between people, between institutions </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modern day version of this is payment channels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network of these trust relationships - which is useful</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one more example is </a:t>
            </a:r>
            <a:r>
              <a:rPr lang="en-US" baseline="0" dirty="0" err="1"/>
              <a:t>pcn</a:t>
            </a: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You can chain these trust relationships to now make multi-hop payments</a:t>
            </a:r>
          </a:p>
        </p:txBody>
      </p:sp>
      <p:sp>
        <p:nvSpPr>
          <p:cNvPr id="4" name="Slide Number Placeholder 3"/>
          <p:cNvSpPr>
            <a:spLocks noGrp="1"/>
          </p:cNvSpPr>
          <p:nvPr>
            <p:ph type="sldNum" sz="quarter" idx="10"/>
          </p:nvPr>
        </p:nvSpPr>
        <p:spPr/>
        <p:txBody>
          <a:bodyPr/>
          <a:lstStyle/>
          <a:p>
            <a:fld id="{65242A04-6684-9D4B-B04F-C4679E1D62A4}" type="slidenum">
              <a:rPr lang="en-US" smtClean="0"/>
              <a:t>2</a:t>
            </a:fld>
            <a:endParaRPr lang="en-US"/>
          </a:p>
        </p:txBody>
      </p:sp>
    </p:spTree>
    <p:extLst>
      <p:ext uri="{BB962C8B-B14F-4D97-AF65-F5344CB8AC3E}">
        <p14:creationId xmlns:p14="http://schemas.microsoft.com/office/powerpoint/2010/main" val="1037776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baseline="0" dirty="0">
                <a:solidFill>
                  <a:schemeClr val="tx1"/>
                </a:solidFill>
                <a:effectLst/>
                <a:latin typeface="+mn-lt"/>
                <a:ea typeface="+mn-ea"/>
                <a:cs typeface="+mn-cs"/>
              </a:rPr>
              <a:t>Before we look at the synthesized topology, we look at two classes of random regular graphs for their throughput behaviors. 300 nodes, 1500 edges</a:t>
            </a:r>
          </a:p>
          <a:p>
            <a:r>
              <a:rPr lang="en-US" sz="1200" kern="1200" baseline="0" dirty="0">
                <a:solidFill>
                  <a:schemeClr val="tx1"/>
                </a:solidFill>
                <a:effectLst/>
                <a:latin typeface="+mn-lt"/>
                <a:ea typeface="+mn-ea"/>
                <a:cs typeface="+mn-cs"/>
              </a:rPr>
              <a:t>X axis varies number of randomly chosen demand pairs and we assign the shortest path on the underlying topology for each demand pair. Each demand pair thus gives a flow.</a:t>
            </a:r>
            <a:br>
              <a:rPr lang="en-US" sz="1200" kern="1200" baseline="0" dirty="0">
                <a:solidFill>
                  <a:schemeClr val="tx1"/>
                </a:solidFill>
                <a:effectLst/>
                <a:latin typeface="+mn-lt"/>
                <a:ea typeface="+mn-ea"/>
                <a:cs typeface="+mn-cs"/>
              </a:rPr>
            </a:br>
            <a:endParaRPr lang="en-US" sz="1200" kern="1200" baseline="0" dirty="0">
              <a:solidFill>
                <a:schemeClr val="tx1"/>
              </a:solidFill>
              <a:effectLst/>
              <a:latin typeface="+mn-lt"/>
              <a:ea typeface="+mn-ea"/>
              <a:cs typeface="+mn-cs"/>
            </a:endParaRPr>
          </a:p>
          <a:p>
            <a:endParaRPr lang="en-US" sz="1200" kern="1200" baseline="0" dirty="0">
              <a:solidFill>
                <a:schemeClr val="tx1"/>
              </a:solidFill>
              <a:effectLst/>
              <a:latin typeface="+mn-lt"/>
              <a:ea typeface="+mn-ea"/>
              <a:cs typeface="+mn-cs"/>
            </a:endParaRPr>
          </a:p>
          <a:p>
            <a:r>
              <a:rPr lang="en-US" sz="1200" kern="1200" baseline="0" dirty="0">
                <a:solidFill>
                  <a:schemeClr val="tx1"/>
                </a:solidFill>
                <a:effectLst/>
                <a:latin typeface="+mn-lt"/>
                <a:ea typeface="+mn-ea"/>
                <a:cs typeface="+mn-cs"/>
              </a:rPr>
              <a:t>Regular graph has good throughput at large number of flows, but a deadlock on nearly the entire PCN </a:t>
            </a:r>
            <a:r>
              <a:rPr lang="en-US" sz="1200" kern="1200" baseline="0" dirty="0" err="1">
                <a:solidFill>
                  <a:schemeClr val="tx1"/>
                </a:solidFill>
                <a:effectLst/>
                <a:latin typeface="+mn-lt"/>
                <a:ea typeface="+mn-ea"/>
                <a:cs typeface="+mn-cs"/>
              </a:rPr>
              <a:t>upto</a:t>
            </a:r>
            <a:r>
              <a:rPr lang="en-US" sz="1200" kern="1200" baseline="0" dirty="0">
                <a:solidFill>
                  <a:schemeClr val="tx1"/>
                </a:solidFill>
                <a:effectLst/>
                <a:latin typeface="+mn-lt"/>
                <a:ea typeface="+mn-ea"/>
                <a:cs typeface="+mn-cs"/>
              </a:rPr>
              <a:t> 3250 flows. Giving us nearly 0 </a:t>
            </a:r>
            <a:r>
              <a:rPr lang="en-US" sz="1200" kern="1200" baseline="0" dirty="0" err="1">
                <a:solidFill>
                  <a:schemeClr val="tx1"/>
                </a:solidFill>
                <a:effectLst/>
                <a:latin typeface="+mn-lt"/>
                <a:ea typeface="+mn-ea"/>
                <a:cs typeface="+mn-cs"/>
              </a:rPr>
              <a:t>tpt</a:t>
            </a:r>
            <a:r>
              <a:rPr lang="en-US" sz="1200" kern="1200" baseline="0" dirty="0">
                <a:solidFill>
                  <a:schemeClr val="tx1"/>
                </a:solidFill>
                <a:effectLst/>
                <a:latin typeface="+mn-lt"/>
                <a:ea typeface="+mn-ea"/>
                <a:cs typeface="+mn-cs"/>
              </a:rPr>
              <a:t> in that regime.</a:t>
            </a:r>
          </a:p>
          <a:p>
            <a:r>
              <a:rPr lang="en-US" sz="1200" kern="1200" baseline="0" dirty="0">
                <a:solidFill>
                  <a:schemeClr val="tx1"/>
                </a:solidFill>
                <a:effectLst/>
                <a:latin typeface="+mn-lt"/>
                <a:ea typeface="+mn-ea"/>
                <a:cs typeface="+mn-cs"/>
              </a:rPr>
              <a:t>Scale-free has better minimum </a:t>
            </a:r>
            <a:r>
              <a:rPr lang="en-US" sz="1200" kern="1200" baseline="0" dirty="0" err="1">
                <a:solidFill>
                  <a:schemeClr val="tx1"/>
                </a:solidFill>
                <a:effectLst/>
                <a:latin typeface="+mn-lt"/>
                <a:ea typeface="+mn-ea"/>
                <a:cs typeface="+mn-cs"/>
              </a:rPr>
              <a:t>tpt</a:t>
            </a:r>
            <a:r>
              <a:rPr lang="en-US" sz="1200" kern="1200" baseline="0" dirty="0">
                <a:solidFill>
                  <a:schemeClr val="tx1"/>
                </a:solidFill>
                <a:effectLst/>
                <a:latin typeface="+mn-lt"/>
                <a:ea typeface="+mn-ea"/>
                <a:cs typeface="+mn-cs"/>
              </a:rPr>
              <a:t>  or is less prone to deadlocks at lower number of flows. Because it gets non-zero </a:t>
            </a:r>
            <a:r>
              <a:rPr lang="en-US" sz="1200" kern="1200" baseline="0" dirty="0" err="1">
                <a:solidFill>
                  <a:schemeClr val="tx1"/>
                </a:solidFill>
                <a:effectLst/>
                <a:latin typeface="+mn-lt"/>
                <a:ea typeface="+mn-ea"/>
                <a:cs typeface="+mn-cs"/>
              </a:rPr>
              <a:t>tpt</a:t>
            </a:r>
            <a:r>
              <a:rPr lang="en-US" sz="1200" kern="1200" baseline="0" dirty="0">
                <a:solidFill>
                  <a:schemeClr val="tx1"/>
                </a:solidFill>
                <a:effectLst/>
                <a:latin typeface="+mn-lt"/>
                <a:ea typeface="+mn-ea"/>
                <a:cs typeface="+mn-cs"/>
              </a:rPr>
              <a:t> even with a few flows.. However, its max </a:t>
            </a:r>
            <a:r>
              <a:rPr lang="en-US" sz="1200" kern="1200" baseline="0" dirty="0" err="1">
                <a:solidFill>
                  <a:schemeClr val="tx1"/>
                </a:solidFill>
                <a:effectLst/>
                <a:latin typeface="+mn-lt"/>
                <a:ea typeface="+mn-ea"/>
                <a:cs typeface="+mn-cs"/>
              </a:rPr>
              <a:t>tpt</a:t>
            </a:r>
            <a:r>
              <a:rPr lang="en-US" sz="1200" kern="1200" baseline="0" dirty="0">
                <a:solidFill>
                  <a:schemeClr val="tx1"/>
                </a:solidFill>
                <a:effectLst/>
                <a:latin typeface="+mn-lt"/>
                <a:ea typeface="+mn-ea"/>
                <a:cs typeface="+mn-cs"/>
              </a:rPr>
              <a:t> is about 10% lower than regular.</a:t>
            </a:r>
          </a:p>
          <a:p>
            <a:endParaRPr lang="en-US" sz="1200" kern="1200" baseline="0" dirty="0">
              <a:solidFill>
                <a:schemeClr val="tx1"/>
              </a:solidFill>
              <a:effectLst/>
              <a:latin typeface="+mn-lt"/>
              <a:ea typeface="+mn-ea"/>
              <a:cs typeface="+mn-cs"/>
            </a:endParaRPr>
          </a:p>
          <a:p>
            <a:r>
              <a:rPr lang="en-US" sz="1200" kern="1200" baseline="0" dirty="0">
                <a:solidFill>
                  <a:schemeClr val="tx1"/>
                </a:solidFill>
                <a:effectLst/>
                <a:latin typeface="+mn-lt"/>
                <a:ea typeface="+mn-ea"/>
                <a:cs typeface="+mn-cs"/>
              </a:rPr>
              <a:t>We use a combination of degree distribution optimization for LT codes and graph synthesis to match the path length distribution to generate a synthesized graph. Its able to do better at minimum </a:t>
            </a:r>
            <a:r>
              <a:rPr lang="en-US" sz="1200" kern="1200" baseline="0" dirty="0" err="1">
                <a:solidFill>
                  <a:schemeClr val="tx1"/>
                </a:solidFill>
                <a:effectLst/>
                <a:latin typeface="+mn-lt"/>
                <a:ea typeface="+mn-ea"/>
                <a:cs typeface="+mn-cs"/>
              </a:rPr>
              <a:t>tpt</a:t>
            </a:r>
            <a:r>
              <a:rPr lang="en-US" sz="1200" kern="1200" baseline="0" dirty="0">
                <a:solidFill>
                  <a:schemeClr val="tx1"/>
                </a:solidFill>
                <a:effectLst/>
                <a:latin typeface="+mn-lt"/>
                <a:ea typeface="+mn-ea"/>
                <a:cs typeface="+mn-cs"/>
              </a:rPr>
              <a:t> than regular (starting to see fewer deadlocks at 2750 flows) and better than both topologies at the higher number of flows, thus showing that such an approach has promise.</a:t>
            </a:r>
          </a:p>
          <a:p>
            <a:endParaRPr lang="en-US" sz="1200" kern="1200" baseline="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65242A04-6684-9D4B-B04F-C4679E1D62A4}" type="slidenum">
              <a:rPr lang="en-US" smtClean="0"/>
              <a:t>20</a:t>
            </a:fld>
            <a:endParaRPr lang="en-US"/>
          </a:p>
        </p:txBody>
      </p:sp>
    </p:spTree>
    <p:extLst>
      <p:ext uri="{BB962C8B-B14F-4D97-AF65-F5344CB8AC3E}">
        <p14:creationId xmlns:p14="http://schemas.microsoft.com/office/powerpoint/2010/main" val="14648055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Schedule</a:t>
            </a:r>
            <a:r>
              <a:rPr lang="en-US" baseline="0" dirty="0"/>
              <a:t> different based on payment priorities or reject large transactions</a:t>
            </a:r>
          </a:p>
          <a:p>
            <a:pPr marL="171450" indent="-171450">
              <a:buFontTx/>
              <a:buChar char="-"/>
            </a:pPr>
            <a:r>
              <a:rPr lang="en-US" baseline="0" dirty="0"/>
              <a:t>Routers want to maximize profits </a:t>
            </a:r>
            <a:r>
              <a:rPr lang="mr-IN" baseline="0" dirty="0"/>
              <a:t>–</a:t>
            </a:r>
            <a:r>
              <a:rPr lang="en-US" baseline="0" dirty="0"/>
              <a:t> might alter prices for this purpose</a:t>
            </a:r>
          </a:p>
          <a:p>
            <a:pPr marL="171450" indent="-171450">
              <a:buFontTx/>
              <a:buChar char="-"/>
            </a:pPr>
            <a:r>
              <a:rPr lang="en-US" baseline="0" dirty="0"/>
              <a:t>We assume perfect balance, but routers might add more funds if the perceived return is large</a:t>
            </a:r>
          </a:p>
          <a:p>
            <a:pPr marL="171450" indent="-171450">
              <a:buFontTx/>
              <a:buChar char="-"/>
            </a:pPr>
            <a:endParaRPr lang="en-US" baseline="0" dirty="0"/>
          </a:p>
          <a:p>
            <a:pPr marL="171450" indent="-171450">
              <a:buFontTx/>
              <a:buChar char="-"/>
            </a:pPr>
            <a:r>
              <a:rPr lang="en-US" baseline="0" dirty="0"/>
              <a:t>Privacy?</a:t>
            </a:r>
          </a:p>
          <a:p>
            <a:pPr marL="171450" indent="-171450">
              <a:buFontTx/>
              <a:buChar char="-"/>
            </a:pPr>
            <a:endParaRPr lang="en-US" baseline="0" dirty="0"/>
          </a:p>
          <a:p>
            <a:pPr marL="171450" indent="-171450">
              <a:buFontTx/>
              <a:buChar char="-"/>
            </a:pPr>
            <a:endParaRPr lang="en-US" baseline="0" dirty="0"/>
          </a:p>
          <a:p>
            <a:pPr marL="171450" indent="-171450">
              <a:buFontTx/>
              <a:buChar char="-"/>
            </a:pPr>
            <a:r>
              <a:rPr lang="en-US" baseline="0" dirty="0"/>
              <a:t>Source routing, end-hosts and routers differences, 0% circulation point - stochasticity</a:t>
            </a:r>
          </a:p>
          <a:p>
            <a:pPr marL="171450" indent="-171450">
              <a:buFontTx/>
              <a:buChar char="-"/>
            </a:pPr>
            <a:r>
              <a:rPr lang="en-US" baseline="0" dirty="0" err="1"/>
              <a:t>WHo</a:t>
            </a:r>
            <a:r>
              <a:rPr lang="en-US" baseline="0" dirty="0"/>
              <a:t> is paying the routing fees?</a:t>
            </a:r>
          </a:p>
          <a:p>
            <a:pPr marL="171450" indent="-171450">
              <a:buFontTx/>
              <a:buChar char="-"/>
            </a:pPr>
            <a:endParaRPr lang="en-US" baseline="0" dirty="0"/>
          </a:p>
          <a:p>
            <a:pPr marL="171450" indent="-171450">
              <a:buFontTx/>
              <a:buChar char="-"/>
            </a:pPr>
            <a:r>
              <a:rPr lang="en-US" baseline="0" dirty="0"/>
              <a:t>Feedback:</a:t>
            </a:r>
          </a:p>
          <a:p>
            <a:pPr marL="171450" indent="-171450">
              <a:buFontTx/>
              <a:buChar char="-"/>
            </a:pPr>
            <a:r>
              <a:rPr lang="en-US" baseline="0" dirty="0"/>
              <a:t>LND - atomic shortest path routing</a:t>
            </a:r>
          </a:p>
          <a:p>
            <a:pPr marL="171450" indent="-171450">
              <a:buFontTx/>
              <a:buChar char="-"/>
            </a:pPr>
            <a:r>
              <a:rPr lang="en-US" baseline="0" dirty="0"/>
              <a:t>Circuit switched network vs packet switching</a:t>
            </a:r>
          </a:p>
          <a:p>
            <a:pPr marL="171450" indent="-171450">
              <a:buFontTx/>
              <a:buChar char="-"/>
            </a:pPr>
            <a:endParaRPr lang="en-US" baseline="0" dirty="0"/>
          </a:p>
        </p:txBody>
      </p:sp>
      <p:sp>
        <p:nvSpPr>
          <p:cNvPr id="4" name="Slide Number Placeholder 3"/>
          <p:cNvSpPr>
            <a:spLocks noGrp="1"/>
          </p:cNvSpPr>
          <p:nvPr>
            <p:ph type="sldNum" sz="quarter" idx="10"/>
          </p:nvPr>
        </p:nvSpPr>
        <p:spPr/>
        <p:txBody>
          <a:bodyPr/>
          <a:lstStyle/>
          <a:p>
            <a:fld id="{65242A04-6684-9D4B-B04F-C4679E1D62A4}" type="slidenum">
              <a:rPr lang="en-US" smtClean="0"/>
              <a:t>21</a:t>
            </a:fld>
            <a:endParaRPr lang="en-US"/>
          </a:p>
        </p:txBody>
      </p:sp>
    </p:spTree>
    <p:extLst>
      <p:ext uri="{BB962C8B-B14F-4D97-AF65-F5344CB8AC3E}">
        <p14:creationId xmlns:p14="http://schemas.microsoft.com/office/powerpoint/2010/main" val="11439837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a:solidFill>
                  <a:schemeClr val="tx1"/>
                </a:solidFill>
                <a:effectLst/>
                <a:latin typeface="+mn-lt"/>
                <a:ea typeface="+mn-ea"/>
                <a:cs typeface="+mn-cs"/>
              </a:rPr>
              <a:t>Can you do more? Can you design a good path length distribution that would peel well – literature from peeling theory</a:t>
            </a:r>
          </a:p>
          <a:p>
            <a:r>
              <a:rPr lang="en-US" sz="1200" kern="1200" baseline="0" dirty="0">
                <a:solidFill>
                  <a:schemeClr val="tx1"/>
                </a:solidFill>
                <a:effectLst/>
                <a:latin typeface="+mn-lt"/>
                <a:ea typeface="+mn-ea"/>
                <a:cs typeface="+mn-cs"/>
              </a:rPr>
              <a:t>Notice the high density on paths of short length because these paths of length 2 and 3 are key to picking up on the initial degree 1 flows that release some channels and allow this peeling process to continue.</a:t>
            </a:r>
          </a:p>
          <a:p>
            <a:endParaRPr lang="en-US" sz="1200" kern="1200" baseline="0" dirty="0">
              <a:solidFill>
                <a:schemeClr val="tx1"/>
              </a:solidFill>
              <a:effectLst/>
              <a:latin typeface="+mn-lt"/>
              <a:ea typeface="+mn-ea"/>
              <a:cs typeface="+mn-cs"/>
            </a:endParaRPr>
          </a:p>
          <a:p>
            <a:r>
              <a:rPr lang="en-US" sz="1200" kern="1200" baseline="0" dirty="0" err="1">
                <a:solidFill>
                  <a:schemeClr val="tx1"/>
                </a:solidFill>
                <a:effectLst/>
                <a:latin typeface="+mn-lt"/>
                <a:ea typeface="+mn-ea"/>
                <a:cs typeface="+mn-cs"/>
              </a:rPr>
              <a:t>THis</a:t>
            </a:r>
            <a:r>
              <a:rPr lang="en-US" sz="1200" kern="1200" baseline="0" dirty="0">
                <a:solidFill>
                  <a:schemeClr val="tx1"/>
                </a:solidFill>
                <a:effectLst/>
                <a:latin typeface="+mn-lt"/>
                <a:ea typeface="+mn-ea"/>
                <a:cs typeface="+mn-cs"/>
              </a:rPr>
              <a:t> gives us a way to compute phi min and phi max. Can you go further</a:t>
            </a:r>
          </a:p>
          <a:p>
            <a:r>
              <a:rPr lang="en-US" sz="1200" kern="1200" baseline="0" dirty="0">
                <a:solidFill>
                  <a:schemeClr val="tx1"/>
                </a:solidFill>
                <a:effectLst/>
                <a:latin typeface="+mn-lt"/>
                <a:ea typeface="+mn-ea"/>
                <a:cs typeface="+mn-cs"/>
              </a:rPr>
              <a:t>?</a:t>
            </a:r>
          </a:p>
          <a:p>
            <a:r>
              <a:rPr lang="en-US" sz="1200" kern="1200" baseline="0" dirty="0">
                <a:solidFill>
                  <a:schemeClr val="tx1"/>
                </a:solidFill>
                <a:effectLst/>
                <a:latin typeface="+mn-lt"/>
                <a:ea typeface="+mn-ea"/>
                <a:cs typeface="+mn-cs"/>
              </a:rPr>
              <a:t>why does this matter - autopilot</a:t>
            </a:r>
          </a:p>
          <a:p>
            <a:r>
              <a:rPr lang="en-US" sz="1200" kern="1200" baseline="0" dirty="0">
                <a:solidFill>
                  <a:schemeClr val="tx1"/>
                </a:solidFill>
                <a:effectLst/>
                <a:latin typeface="+mn-lt"/>
                <a:ea typeface="+mn-ea"/>
                <a:cs typeface="+mn-cs"/>
              </a:rPr>
              <a:t>peeling algorithm for erasure codes - Optimized distribution - key thing is this influences</a:t>
            </a:r>
          </a:p>
          <a:p>
            <a:r>
              <a:rPr lang="en-US" sz="1200" kern="1200" baseline="0" dirty="0">
                <a:solidFill>
                  <a:schemeClr val="tx1"/>
                </a:solidFill>
                <a:effectLst/>
                <a:latin typeface="+mn-lt"/>
                <a:ea typeface="+mn-ea"/>
                <a:cs typeface="+mn-cs"/>
              </a:rPr>
              <a:t>Erasure codes also has parity two </a:t>
            </a:r>
          </a:p>
          <a:p>
            <a:endParaRPr lang="en-US" sz="1200" kern="1200" baseline="0" dirty="0">
              <a:solidFill>
                <a:schemeClr val="tx1"/>
              </a:solidFill>
              <a:effectLst/>
              <a:latin typeface="+mn-lt"/>
              <a:ea typeface="+mn-ea"/>
              <a:cs typeface="+mn-cs"/>
            </a:endParaRPr>
          </a:p>
          <a:p>
            <a:r>
              <a:rPr lang="en-US" sz="1200" kern="1200" baseline="0" dirty="0">
                <a:solidFill>
                  <a:schemeClr val="tx1"/>
                </a:solidFill>
                <a:effectLst/>
                <a:latin typeface="+mn-lt"/>
                <a:ea typeface="+mn-ea"/>
                <a:cs typeface="+mn-cs"/>
              </a:rPr>
              <a:t>you could just skip this</a:t>
            </a:r>
          </a:p>
          <a:p>
            <a:r>
              <a:rPr lang="en-US" sz="1200" kern="1200" baseline="0" dirty="0">
                <a:solidFill>
                  <a:schemeClr val="tx1"/>
                </a:solidFill>
                <a:effectLst/>
                <a:latin typeface="+mn-lt"/>
                <a:ea typeface="+mn-ea"/>
                <a:cs typeface="+mn-cs"/>
              </a:rPr>
              <a:t>here's what came out of it</a:t>
            </a:r>
          </a:p>
        </p:txBody>
      </p:sp>
      <p:sp>
        <p:nvSpPr>
          <p:cNvPr id="4" name="Slide Number Placeholder 3"/>
          <p:cNvSpPr>
            <a:spLocks noGrp="1"/>
          </p:cNvSpPr>
          <p:nvPr>
            <p:ph type="sldNum" sz="quarter" idx="10"/>
          </p:nvPr>
        </p:nvSpPr>
        <p:spPr/>
        <p:txBody>
          <a:bodyPr/>
          <a:lstStyle/>
          <a:p>
            <a:fld id="{65242A04-6684-9D4B-B04F-C4679E1D62A4}" type="slidenum">
              <a:rPr lang="en-US" smtClean="0"/>
              <a:t>23</a:t>
            </a:fld>
            <a:endParaRPr lang="en-US"/>
          </a:p>
        </p:txBody>
      </p:sp>
    </p:spTree>
    <p:extLst>
      <p:ext uri="{BB962C8B-B14F-4D97-AF65-F5344CB8AC3E}">
        <p14:creationId xmlns:p14="http://schemas.microsoft.com/office/powerpoint/2010/main" val="1629607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kern="1200" baseline="0" dirty="0">
                <a:solidFill>
                  <a:schemeClr val="tx1"/>
                </a:solidFill>
                <a:effectLst/>
                <a:latin typeface="+mn-lt"/>
                <a:ea typeface="+mn-ea"/>
                <a:cs typeface="+mn-cs"/>
              </a:rPr>
              <a:t>Now that we have this peeling tool, can we actually use it to extract useful </a:t>
            </a:r>
            <a:r>
              <a:rPr lang="en-US" sz="1200" kern="1200" baseline="0" dirty="0" err="1">
                <a:solidFill>
                  <a:schemeClr val="tx1"/>
                </a:solidFill>
                <a:effectLst/>
                <a:latin typeface="+mn-lt"/>
                <a:ea typeface="+mn-ea"/>
                <a:cs typeface="+mn-cs"/>
              </a:rPr>
              <a:t>tpt</a:t>
            </a:r>
            <a:r>
              <a:rPr lang="en-US" sz="1200" kern="1200" baseline="0" dirty="0">
                <a:solidFill>
                  <a:schemeClr val="tx1"/>
                </a:solidFill>
                <a:effectLst/>
                <a:latin typeface="+mn-lt"/>
                <a:ea typeface="+mn-ea"/>
                <a:cs typeface="+mn-cs"/>
              </a:rPr>
              <a:t> information</a:t>
            </a:r>
          </a:p>
          <a:p>
            <a:pPr marL="0" indent="0">
              <a:buNone/>
            </a:pPr>
            <a:r>
              <a:rPr lang="en-US" sz="1200" kern="1200" baseline="0" dirty="0">
                <a:solidFill>
                  <a:schemeClr val="tx1"/>
                </a:solidFill>
                <a:effectLst/>
                <a:latin typeface="+mn-lt"/>
                <a:ea typeface="+mn-ea"/>
                <a:cs typeface="+mn-cs"/>
              </a:rPr>
              <a:t>So we vary # of demand pairs on the x axis and compute the minimum </a:t>
            </a:r>
            <a:r>
              <a:rPr lang="en-US" sz="1200" kern="1200" baseline="0" dirty="0" err="1">
                <a:solidFill>
                  <a:schemeClr val="tx1"/>
                </a:solidFill>
                <a:effectLst/>
                <a:latin typeface="+mn-lt"/>
                <a:ea typeface="+mn-ea"/>
                <a:cs typeface="+mn-cs"/>
              </a:rPr>
              <a:t>tpt</a:t>
            </a:r>
            <a:r>
              <a:rPr lang="en-US" sz="1200" kern="1200" baseline="0" dirty="0">
                <a:solidFill>
                  <a:schemeClr val="tx1"/>
                </a:solidFill>
                <a:effectLst/>
                <a:latin typeface="+mn-lt"/>
                <a:ea typeface="+mn-ea"/>
                <a:cs typeface="+mn-cs"/>
              </a:rPr>
              <a:t> – turns out trends in number of edges peeled correlates well with the min </a:t>
            </a:r>
            <a:r>
              <a:rPr lang="en-US" sz="1200" kern="1200" baseline="0" dirty="0" err="1">
                <a:solidFill>
                  <a:schemeClr val="tx1"/>
                </a:solidFill>
                <a:effectLst/>
                <a:latin typeface="+mn-lt"/>
                <a:ea typeface="+mn-ea"/>
                <a:cs typeface="+mn-cs"/>
              </a:rPr>
              <a:t>tpt</a:t>
            </a:r>
            <a:r>
              <a:rPr lang="en-US" sz="1200" kern="1200" baseline="0" dirty="0">
                <a:solidFill>
                  <a:schemeClr val="tx1"/>
                </a:solidFill>
                <a:effectLst/>
                <a:latin typeface="+mn-lt"/>
                <a:ea typeface="+mn-ea"/>
                <a:cs typeface="+mn-cs"/>
              </a:rPr>
              <a:t>. Expected because the minimum </a:t>
            </a:r>
            <a:r>
              <a:rPr lang="en-US" sz="1200" kern="1200" baseline="0" dirty="0" err="1">
                <a:solidFill>
                  <a:schemeClr val="tx1"/>
                </a:solidFill>
                <a:effectLst/>
                <a:latin typeface="+mn-lt"/>
                <a:ea typeface="+mn-ea"/>
                <a:cs typeface="+mn-cs"/>
              </a:rPr>
              <a:t>tpt</a:t>
            </a:r>
            <a:r>
              <a:rPr lang="en-US" sz="1200" kern="1200" baseline="0" dirty="0">
                <a:solidFill>
                  <a:schemeClr val="tx1"/>
                </a:solidFill>
                <a:effectLst/>
                <a:latin typeface="+mn-lt"/>
                <a:ea typeface="+mn-ea"/>
                <a:cs typeface="+mn-cs"/>
              </a:rPr>
              <a:t> is computed using channels that are unpeeled</a:t>
            </a:r>
          </a:p>
        </p:txBody>
      </p:sp>
      <p:sp>
        <p:nvSpPr>
          <p:cNvPr id="4" name="Slide Number Placeholder 3"/>
          <p:cNvSpPr>
            <a:spLocks noGrp="1"/>
          </p:cNvSpPr>
          <p:nvPr>
            <p:ph type="sldNum" sz="quarter" idx="10"/>
          </p:nvPr>
        </p:nvSpPr>
        <p:spPr/>
        <p:txBody>
          <a:bodyPr/>
          <a:lstStyle/>
          <a:p>
            <a:fld id="{65242A04-6684-9D4B-B04F-C4679E1D62A4}" type="slidenum">
              <a:rPr lang="en-US" smtClean="0"/>
              <a:t>24</a:t>
            </a:fld>
            <a:endParaRPr lang="en-US"/>
          </a:p>
        </p:txBody>
      </p:sp>
    </p:spTree>
    <p:extLst>
      <p:ext uri="{BB962C8B-B14F-4D97-AF65-F5344CB8AC3E}">
        <p14:creationId xmlns:p14="http://schemas.microsoft.com/office/powerpoint/2010/main" val="32982691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a:solidFill>
                  <a:schemeClr val="tx1"/>
                </a:solidFill>
                <a:effectLst/>
                <a:latin typeface="+mn-lt"/>
                <a:ea typeface="+mn-ea"/>
                <a:cs typeface="+mn-cs"/>
              </a:rPr>
              <a:t>Does the evolution of the peeling algorithm explain the relative behaviors of these topologies at 7500 vs 10000 flows?</a:t>
            </a:r>
          </a:p>
          <a:p>
            <a:endParaRPr lang="en-US" sz="1200" kern="1200" baseline="0" dirty="0">
              <a:solidFill>
                <a:schemeClr val="tx1"/>
              </a:solidFill>
              <a:effectLst/>
              <a:latin typeface="+mn-lt"/>
              <a:ea typeface="+mn-ea"/>
              <a:cs typeface="+mn-cs"/>
            </a:endParaRPr>
          </a:p>
          <a:p>
            <a:r>
              <a:rPr lang="en-US" sz="1200" kern="1200" baseline="0" dirty="0">
                <a:solidFill>
                  <a:schemeClr val="tx1"/>
                </a:solidFill>
                <a:effectLst/>
                <a:latin typeface="+mn-lt"/>
                <a:ea typeface="+mn-ea"/>
                <a:cs typeface="+mn-cs"/>
              </a:rPr>
              <a:t>Explain what ripple is – it’s the number of unprocessed channels that are ready to be processed because they have dedicated flows in two directions</a:t>
            </a:r>
          </a:p>
          <a:p>
            <a:r>
              <a:rPr lang="en-US" sz="1200" kern="1200" baseline="0" dirty="0">
                <a:solidFill>
                  <a:schemeClr val="tx1"/>
                </a:solidFill>
                <a:effectLst/>
                <a:latin typeface="+mn-lt"/>
                <a:ea typeface="+mn-ea"/>
                <a:cs typeface="+mn-cs"/>
              </a:rPr>
              <a:t>Essentially they are channels that enable the algorithm to make progress</a:t>
            </a:r>
          </a:p>
          <a:p>
            <a:r>
              <a:rPr lang="en-US" sz="1200" kern="1200" baseline="0" dirty="0">
                <a:solidFill>
                  <a:schemeClr val="tx1"/>
                </a:solidFill>
                <a:effectLst/>
                <a:latin typeface="+mn-lt"/>
                <a:ea typeface="+mn-ea"/>
                <a:cs typeface="+mn-cs"/>
              </a:rPr>
              <a:t>If ripple disappears algorithm is stuck</a:t>
            </a:r>
          </a:p>
          <a:p>
            <a:r>
              <a:rPr lang="en-US" sz="1200" kern="1200" baseline="0" dirty="0">
                <a:solidFill>
                  <a:schemeClr val="tx1"/>
                </a:solidFill>
                <a:effectLst/>
                <a:latin typeface="+mn-lt"/>
                <a:ea typeface="+mn-ea"/>
                <a:cs typeface="+mn-cs"/>
              </a:rPr>
              <a:t>You see that regular ripple disappears at 7500, so very poor </a:t>
            </a:r>
            <a:r>
              <a:rPr lang="en-US" sz="1200" kern="1200" baseline="0" dirty="0" err="1">
                <a:solidFill>
                  <a:schemeClr val="tx1"/>
                </a:solidFill>
                <a:effectLst/>
                <a:latin typeface="+mn-lt"/>
                <a:ea typeface="+mn-ea"/>
                <a:cs typeface="+mn-cs"/>
              </a:rPr>
              <a:t>tpt</a:t>
            </a:r>
            <a:endParaRPr lang="en-US" sz="1200" kern="1200" baseline="0" dirty="0">
              <a:solidFill>
                <a:schemeClr val="tx1"/>
              </a:solidFill>
              <a:effectLst/>
              <a:latin typeface="+mn-lt"/>
              <a:ea typeface="+mn-ea"/>
              <a:cs typeface="+mn-cs"/>
            </a:endParaRPr>
          </a:p>
          <a:p>
            <a:r>
              <a:rPr lang="en-US" sz="1200" kern="1200" baseline="0" dirty="0">
                <a:solidFill>
                  <a:schemeClr val="tx1"/>
                </a:solidFill>
                <a:effectLst/>
                <a:latin typeface="+mn-lt"/>
                <a:ea typeface="+mn-ea"/>
                <a:cs typeface="+mn-cs"/>
              </a:rPr>
              <a:t>Whereas at 10000 it extends further than scale free resulting in better </a:t>
            </a:r>
            <a:r>
              <a:rPr lang="en-US" sz="1200" kern="1200" baseline="0" dirty="0" err="1">
                <a:solidFill>
                  <a:schemeClr val="tx1"/>
                </a:solidFill>
                <a:effectLst/>
                <a:latin typeface="+mn-lt"/>
                <a:ea typeface="+mn-ea"/>
                <a:cs typeface="+mn-cs"/>
              </a:rPr>
              <a:t>tpt</a:t>
            </a:r>
            <a:endParaRPr lang="en-US" sz="1200" kern="1200" baseline="0" dirty="0">
              <a:solidFill>
                <a:schemeClr val="tx1"/>
              </a:solidFill>
              <a:effectLst/>
              <a:latin typeface="+mn-lt"/>
              <a:ea typeface="+mn-ea"/>
              <a:cs typeface="+mn-cs"/>
            </a:endParaRPr>
          </a:p>
          <a:p>
            <a:endParaRPr lang="en-US" sz="1200" kern="1200" baseline="0" dirty="0">
              <a:solidFill>
                <a:schemeClr val="tx1"/>
              </a:solidFill>
              <a:effectLst/>
              <a:latin typeface="+mn-lt"/>
              <a:ea typeface="+mn-ea"/>
              <a:cs typeface="+mn-cs"/>
            </a:endParaRPr>
          </a:p>
          <a:p>
            <a:endParaRPr lang="en-US" sz="1200" kern="1200" baseline="0" dirty="0">
              <a:solidFill>
                <a:schemeClr val="tx1"/>
              </a:solidFill>
              <a:effectLst/>
              <a:latin typeface="+mn-lt"/>
              <a:ea typeface="+mn-ea"/>
              <a:cs typeface="+mn-cs"/>
            </a:endParaRPr>
          </a:p>
          <a:p>
            <a:r>
              <a:rPr lang="en-US" sz="1200" kern="1200" baseline="0" dirty="0">
                <a:solidFill>
                  <a:schemeClr val="tx1"/>
                </a:solidFill>
                <a:effectLst/>
                <a:latin typeface="+mn-lt"/>
                <a:ea typeface="+mn-ea"/>
                <a:cs typeface="+mn-cs"/>
              </a:rPr>
              <a:t>Explaining this with path length probability:</a:t>
            </a:r>
          </a:p>
          <a:p>
            <a:r>
              <a:rPr lang="en-US" sz="1200" kern="1200" baseline="0" dirty="0">
                <a:solidFill>
                  <a:schemeClr val="tx1"/>
                </a:solidFill>
                <a:effectLst/>
                <a:latin typeface="+mn-lt"/>
                <a:ea typeface="+mn-ea"/>
                <a:cs typeface="+mn-cs"/>
              </a:rPr>
              <a:t>Both have same number of paths of length 1, so same starting ripple size</a:t>
            </a:r>
          </a:p>
          <a:p>
            <a:r>
              <a:rPr lang="en-US" sz="1200" kern="1200" baseline="0" dirty="0">
                <a:solidFill>
                  <a:schemeClr val="tx1"/>
                </a:solidFill>
                <a:effectLst/>
                <a:latin typeface="+mn-lt"/>
                <a:ea typeface="+mn-ea"/>
                <a:cs typeface="+mn-cs"/>
              </a:rPr>
              <a:t>Regular – so not able to get as Small number of degree 2 flows, crucial to letting the algorithm make progress</a:t>
            </a:r>
          </a:p>
          <a:p>
            <a:r>
              <a:rPr lang="en-US" sz="1200" kern="1200" baseline="0" dirty="0">
                <a:solidFill>
                  <a:schemeClr val="tx1"/>
                </a:solidFill>
                <a:effectLst/>
                <a:latin typeface="+mn-lt"/>
                <a:ea typeface="+mn-ea"/>
                <a:cs typeface="+mn-cs"/>
              </a:rPr>
              <a:t>Scale-free higher degree 2 flows, so able to pick up and make progress</a:t>
            </a:r>
          </a:p>
          <a:p>
            <a:r>
              <a:rPr lang="en-US" sz="1200" kern="1200" baseline="0" dirty="0">
                <a:solidFill>
                  <a:schemeClr val="tx1"/>
                </a:solidFill>
                <a:effectLst/>
                <a:latin typeface="+mn-lt"/>
                <a:ea typeface="+mn-ea"/>
                <a:cs typeface="+mn-cs"/>
              </a:rPr>
              <a:t>But larger correlations in paths because of hub and spoke structure</a:t>
            </a:r>
          </a:p>
          <a:p>
            <a:endParaRPr lang="en-US" sz="1200" kern="1200" baseline="0" dirty="0">
              <a:solidFill>
                <a:schemeClr val="tx1"/>
              </a:solidFill>
              <a:effectLst/>
              <a:latin typeface="+mn-lt"/>
              <a:ea typeface="+mn-ea"/>
              <a:cs typeface="+mn-cs"/>
            </a:endParaRPr>
          </a:p>
          <a:p>
            <a:r>
              <a:rPr lang="en-US" sz="1200" kern="1200" baseline="0" dirty="0">
                <a:solidFill>
                  <a:schemeClr val="tx1"/>
                </a:solidFill>
                <a:effectLst/>
                <a:latin typeface="+mn-lt"/>
                <a:ea typeface="+mn-ea"/>
                <a:cs typeface="+mn-cs"/>
              </a:rPr>
              <a:t>You can use the path length distribution to predict these trajectories</a:t>
            </a:r>
          </a:p>
        </p:txBody>
      </p:sp>
      <p:sp>
        <p:nvSpPr>
          <p:cNvPr id="4" name="Slide Number Placeholder 3"/>
          <p:cNvSpPr>
            <a:spLocks noGrp="1"/>
          </p:cNvSpPr>
          <p:nvPr>
            <p:ph type="sldNum" sz="quarter" idx="10"/>
          </p:nvPr>
        </p:nvSpPr>
        <p:spPr/>
        <p:txBody>
          <a:bodyPr/>
          <a:lstStyle/>
          <a:p>
            <a:fld id="{65242A04-6684-9D4B-B04F-C4679E1D62A4}" type="slidenum">
              <a:rPr lang="en-US" smtClean="0"/>
              <a:t>25</a:t>
            </a:fld>
            <a:endParaRPr lang="en-US"/>
          </a:p>
        </p:txBody>
      </p:sp>
    </p:spTree>
    <p:extLst>
      <p:ext uri="{BB962C8B-B14F-4D97-AF65-F5344CB8AC3E}">
        <p14:creationId xmlns:p14="http://schemas.microsoft.com/office/powerpoint/2010/main" val="8400998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a:p>
            <a:r>
              <a:rPr lang="en-US" baseline="0" dirty="0"/>
              <a:t>Notice that as more and more transactions complete in the same direction, the more imbalanced channels start becoming and the harder it is to complete future transactions in the same direction.</a:t>
            </a:r>
          </a:p>
          <a:p>
            <a:endParaRPr lang="en-US" baseline="0" dirty="0"/>
          </a:p>
          <a:p>
            <a:endParaRPr lang="en-US" baseline="0" dirty="0"/>
          </a:p>
          <a:p>
            <a:endParaRPr lang="en-US" baseline="0" dirty="0"/>
          </a:p>
          <a:p>
            <a:r>
              <a:rPr lang="en-US" baseline="0" dirty="0"/>
              <a:t>How does money actually flow on these networks</a:t>
            </a:r>
          </a:p>
          <a:p>
            <a:r>
              <a:rPr lang="en-US" baseline="0" dirty="0"/>
              <a:t>Alice and </a:t>
            </a:r>
            <a:r>
              <a:rPr lang="en-US" baseline="0" dirty="0" err="1"/>
              <a:t>charlie</a:t>
            </a:r>
            <a:r>
              <a:rPr lang="en-US" baseline="0" dirty="0"/>
              <a:t> have escrowed or set aside some money or limit that they are willing to transfer to each other </a:t>
            </a:r>
            <a:br>
              <a:rPr lang="en-US" baseline="0" dirty="0"/>
            </a:br>
            <a:r>
              <a:rPr lang="en-US" baseline="0" dirty="0"/>
              <a:t>Charlie and Bob also do this,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First each party sets aside the necessary tokens on each PCN. Once the receiver knows there’s sufficient funds on the path, they release the secret key which propagates back to the sender claiming tokens on each channel and completing the transactions. This ensures that no intermediary can hold up or run away with the funds. </a:t>
            </a:r>
          </a:p>
          <a:p>
            <a:r>
              <a:rPr lang="en-US" baseline="0" dirty="0"/>
              <a:t>and this is how money transfers over from over person to another</a:t>
            </a:r>
          </a:p>
          <a:p>
            <a:endParaRPr lang="en-US" baseline="0" dirty="0"/>
          </a:p>
          <a:p>
            <a:endParaRPr lang="en-US" baseline="0" dirty="0"/>
          </a:p>
          <a:p>
            <a:r>
              <a:rPr lang="en-US" baseline="0" dirty="0"/>
              <a:t>Clearly once this flow of money happens, it transforms the configuration of this PCN and the precise tokens on each of the channels. Now, Alice can no longer send money to Bob.</a:t>
            </a:r>
          </a:p>
          <a:p>
            <a:r>
              <a:rPr lang="en-US" baseline="0" dirty="0"/>
              <a:t>Does the configuration matter?</a:t>
            </a:r>
          </a:p>
          <a:p>
            <a:r>
              <a:rPr lang="en-US" baseline="0" dirty="0"/>
              <a:t>in some topologies, it does matter quite a lot. Point of this work is to understand when does it matter and when doesn't it matter</a:t>
            </a:r>
          </a:p>
          <a:p>
            <a:endParaRPr lang="en-US" baseline="0" dirty="0"/>
          </a:p>
        </p:txBody>
      </p:sp>
      <p:sp>
        <p:nvSpPr>
          <p:cNvPr id="4" name="Slide Number Placeholder 3"/>
          <p:cNvSpPr>
            <a:spLocks noGrp="1"/>
          </p:cNvSpPr>
          <p:nvPr>
            <p:ph type="sldNum" sz="quarter" idx="10"/>
          </p:nvPr>
        </p:nvSpPr>
        <p:spPr/>
        <p:txBody>
          <a:bodyPr/>
          <a:lstStyle/>
          <a:p>
            <a:fld id="{65242A04-6684-9D4B-B04F-C4679E1D62A4}" type="slidenum">
              <a:rPr lang="en-US" smtClean="0"/>
              <a:t>3</a:t>
            </a:fld>
            <a:endParaRPr lang="en-US"/>
          </a:p>
        </p:txBody>
      </p:sp>
    </p:spTree>
    <p:extLst>
      <p:ext uri="{BB962C8B-B14F-4D97-AF65-F5344CB8AC3E}">
        <p14:creationId xmlns:p14="http://schemas.microsoft.com/office/powerpoint/2010/main" val="8558574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a:p>
            <a:r>
              <a:rPr lang="en-US" baseline="0" dirty="0"/>
              <a:t>Notice that as more and more transactions complete in the same direction, the more imbalanced channels start becoming and the harder it is to complete future transactions in the same direction.</a:t>
            </a:r>
          </a:p>
          <a:p>
            <a:endParaRPr lang="en-US" baseline="0" dirty="0"/>
          </a:p>
          <a:p>
            <a:endParaRPr lang="en-US" baseline="0" dirty="0"/>
          </a:p>
          <a:p>
            <a:endParaRPr lang="en-US" baseline="0" dirty="0"/>
          </a:p>
          <a:p>
            <a:r>
              <a:rPr lang="en-US" baseline="0" dirty="0"/>
              <a:t>How does money actually flow on these networks</a:t>
            </a:r>
          </a:p>
          <a:p>
            <a:r>
              <a:rPr lang="en-US" baseline="0" dirty="0"/>
              <a:t>Alice and </a:t>
            </a:r>
            <a:r>
              <a:rPr lang="en-US" baseline="0" dirty="0" err="1"/>
              <a:t>charlie</a:t>
            </a:r>
            <a:r>
              <a:rPr lang="en-US" baseline="0" dirty="0"/>
              <a:t> have escrowed or set aside some money or limit that they are willing to transfer to each other </a:t>
            </a:r>
            <a:br>
              <a:rPr lang="en-US" baseline="0" dirty="0"/>
            </a:br>
            <a:r>
              <a:rPr lang="en-US" baseline="0" dirty="0"/>
              <a:t>Charlie and Bob also do this,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First each party sets aside the necessary tokens on each PCN. Once the receiver knows there’s sufficient funds on the path, they release the secret key which propagates back to the sender claiming tokens on each channel and completing the transactions. This ensures that no intermediary can hold up or run away with the funds. </a:t>
            </a:r>
          </a:p>
          <a:p>
            <a:r>
              <a:rPr lang="en-US" baseline="0" dirty="0"/>
              <a:t>and this is how money transfers over from over person to another</a:t>
            </a:r>
          </a:p>
          <a:p>
            <a:endParaRPr lang="en-US" baseline="0" dirty="0"/>
          </a:p>
          <a:p>
            <a:endParaRPr lang="en-US" baseline="0" dirty="0"/>
          </a:p>
          <a:p>
            <a:r>
              <a:rPr lang="en-US" baseline="0" dirty="0"/>
              <a:t>Clearly once this flow of money happens, it transforms the configuration of this PCN and the precise tokens on each of the channels. Now, Alice can no longer send money to Bob.</a:t>
            </a:r>
          </a:p>
          <a:p>
            <a:r>
              <a:rPr lang="en-US" baseline="0" dirty="0"/>
              <a:t>Does the configuration matter?</a:t>
            </a:r>
          </a:p>
          <a:p>
            <a:r>
              <a:rPr lang="en-US" baseline="0" dirty="0"/>
              <a:t>in some topologies, it does matter quite a lot. Point of this work is to understand when does it matter and when doesn't it matter</a:t>
            </a:r>
          </a:p>
        </p:txBody>
      </p:sp>
      <p:sp>
        <p:nvSpPr>
          <p:cNvPr id="4" name="Slide Number Placeholder 3"/>
          <p:cNvSpPr>
            <a:spLocks noGrp="1"/>
          </p:cNvSpPr>
          <p:nvPr>
            <p:ph type="sldNum" sz="quarter" idx="10"/>
          </p:nvPr>
        </p:nvSpPr>
        <p:spPr/>
        <p:txBody>
          <a:bodyPr/>
          <a:lstStyle/>
          <a:p>
            <a:fld id="{65242A04-6684-9D4B-B04F-C4679E1D62A4}" type="slidenum">
              <a:rPr lang="en-US" smtClean="0"/>
              <a:t>4</a:t>
            </a:fld>
            <a:endParaRPr lang="en-US"/>
          </a:p>
        </p:txBody>
      </p:sp>
    </p:spTree>
    <p:extLst>
      <p:ext uri="{BB962C8B-B14F-4D97-AF65-F5344CB8AC3E}">
        <p14:creationId xmlns:p14="http://schemas.microsoft.com/office/powerpoint/2010/main" val="41454170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Basically what we have here is two states for the same network topology, same set of demands, and same amount of collateral. One where they can pay each other and the other where no payments can be made</a:t>
            </a:r>
          </a:p>
          <a:p>
            <a:endParaRPr lang="en-US" dirty="0"/>
          </a:p>
          <a:p>
            <a:r>
              <a:rPr lang="en-US" dirty="0"/>
              <a:t>Why can’t you make payments in the second situation</a:t>
            </a:r>
          </a:p>
        </p:txBody>
      </p:sp>
      <p:sp>
        <p:nvSpPr>
          <p:cNvPr id="4" name="Slide Number Placeholder 3"/>
          <p:cNvSpPr>
            <a:spLocks noGrp="1"/>
          </p:cNvSpPr>
          <p:nvPr>
            <p:ph type="sldNum" sz="quarter" idx="10"/>
          </p:nvPr>
        </p:nvSpPr>
        <p:spPr/>
        <p:txBody>
          <a:bodyPr/>
          <a:lstStyle/>
          <a:p>
            <a:fld id="{65242A04-6684-9D4B-B04F-C4679E1D62A4}" type="slidenum">
              <a:rPr lang="en-US" smtClean="0"/>
              <a:t>5</a:t>
            </a:fld>
            <a:endParaRPr lang="en-US"/>
          </a:p>
        </p:txBody>
      </p:sp>
    </p:spTree>
    <p:extLst>
      <p:ext uri="{BB962C8B-B14F-4D97-AF65-F5344CB8AC3E}">
        <p14:creationId xmlns:p14="http://schemas.microsoft.com/office/powerpoint/2010/main" val="14216412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Given this notion of throughput, now what we realize is that the minimum </a:t>
            </a:r>
            <a:r>
              <a:rPr lang="en-US" dirty="0" err="1"/>
              <a:t>tpt</a:t>
            </a:r>
            <a:r>
              <a:rPr lang="en-US" dirty="0"/>
              <a:t> and the maximum </a:t>
            </a:r>
            <a:r>
              <a:rPr lang="en-US" dirty="0" err="1"/>
              <a:t>tpt</a:t>
            </a:r>
            <a:r>
              <a:rPr lang="en-US" dirty="0"/>
              <a:t> for the same topology, same amount of collateral is very different based on the starting state. This is </a:t>
            </a:r>
            <a:r>
              <a:rPr lang="en-US" dirty="0" err="1"/>
              <a:t>tpt</a:t>
            </a:r>
            <a:r>
              <a:rPr lang="en-US" dirty="0"/>
              <a:t> sensitivity. We’re interested in understanding when is a topology insensitive or in other words when is the max </a:t>
            </a:r>
            <a:r>
              <a:rPr lang="en-US" dirty="0" err="1"/>
              <a:t>tpt</a:t>
            </a:r>
            <a:r>
              <a:rPr lang="en-US" dirty="0"/>
              <a:t> equal to min </a:t>
            </a:r>
            <a:r>
              <a:rPr lang="en-US" dirty="0" err="1"/>
              <a:t>tpt</a:t>
            </a:r>
            <a:r>
              <a:rPr lang="en-US" dirty="0"/>
              <a:t>.</a:t>
            </a:r>
          </a:p>
          <a:p>
            <a:endParaRPr lang="en-US" dirty="0"/>
          </a:p>
          <a:p>
            <a:r>
              <a:rPr lang="en-US" dirty="0"/>
              <a:t>However, this seems hard to do in practice – the state space is huge, the balances can literally be any real valued number between 0 and the capacity. How do we evaluate the min/max </a:t>
            </a:r>
            <a:r>
              <a:rPr lang="en-US" dirty="0" err="1"/>
              <a:t>tpt</a:t>
            </a:r>
            <a:r>
              <a:rPr lang="en-US" dirty="0"/>
              <a:t> at each point to check for this sensitivity.</a:t>
            </a:r>
          </a:p>
          <a:p>
            <a:endParaRPr lang="en-US" dirty="0"/>
          </a:p>
          <a:p>
            <a:endParaRPr lang="en-US" dirty="0"/>
          </a:p>
          <a:p>
            <a:r>
              <a:rPr lang="en-US" dirty="0"/>
              <a:t>This is a topology and a set of balance states </a:t>
            </a:r>
            <a:r>
              <a:rPr lang="en-US" dirty="0" err="1"/>
              <a:t>wheret</a:t>
            </a:r>
            <a:r>
              <a:rPr lang="en-US" dirty="0"/>
              <a:t> the state that matters</a:t>
            </a:r>
          </a:p>
          <a:p>
            <a:r>
              <a:rPr lang="en-US" dirty="0"/>
              <a:t>Write out the max and min in math </a:t>
            </a:r>
          </a:p>
          <a:p>
            <a:r>
              <a:rPr lang="en-US" dirty="0"/>
              <a:t>and in fact the max throughput is always at perfect balance</a:t>
            </a:r>
          </a:p>
          <a:p>
            <a:r>
              <a:rPr lang="en-US" dirty="0"/>
              <a:t>phi min</a:t>
            </a:r>
          </a:p>
          <a:p>
            <a:endParaRPr lang="en-US" dirty="0"/>
          </a:p>
          <a:p>
            <a:r>
              <a:rPr lang="en-US" dirty="0"/>
              <a:t>TODO:</a:t>
            </a:r>
          </a:p>
          <a:p>
            <a:r>
              <a:rPr lang="en-US" dirty="0"/>
              <a:t>For a graph with a capacity vector</a:t>
            </a:r>
          </a:p>
          <a:p>
            <a:r>
              <a:rPr lang="en-US" dirty="0"/>
              <a:t>Define round at least briefly. Throughput needs to be maximized given a state b using some strategy of sending transactions over each round.</a:t>
            </a:r>
          </a:p>
        </p:txBody>
      </p:sp>
      <p:sp>
        <p:nvSpPr>
          <p:cNvPr id="4" name="Slide Number Placeholder 3"/>
          <p:cNvSpPr>
            <a:spLocks noGrp="1"/>
          </p:cNvSpPr>
          <p:nvPr>
            <p:ph type="sldNum" sz="quarter" idx="10"/>
          </p:nvPr>
        </p:nvSpPr>
        <p:spPr/>
        <p:txBody>
          <a:bodyPr/>
          <a:lstStyle/>
          <a:p>
            <a:fld id="{65242A04-6684-9D4B-B04F-C4679E1D62A4}" type="slidenum">
              <a:rPr lang="en-US" smtClean="0"/>
              <a:t>6</a:t>
            </a:fld>
            <a:endParaRPr lang="en-US"/>
          </a:p>
        </p:txBody>
      </p:sp>
    </p:spTree>
    <p:extLst>
      <p:ext uri="{BB962C8B-B14F-4D97-AF65-F5344CB8AC3E}">
        <p14:creationId xmlns:p14="http://schemas.microsoft.com/office/powerpoint/2010/main" val="34029021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Given this notion of throughput, we can observe two extremes of the max and min </a:t>
            </a:r>
            <a:r>
              <a:rPr lang="en-US" dirty="0" err="1"/>
              <a:t>tpt</a:t>
            </a:r>
            <a:r>
              <a:rPr lang="en-US" dirty="0"/>
              <a:t>. Max is easy to calculate – perfect balance. For example, in the case I’ve been showing, max is attained in the depicted state. </a:t>
            </a:r>
          </a:p>
          <a:p>
            <a:endParaRPr lang="en-US" dirty="0"/>
          </a:p>
          <a:p>
            <a:r>
              <a:rPr lang="en-US" dirty="0"/>
              <a:t>Why is maximum attained at the perfect balance? Can you link the throughput definition to circulation? </a:t>
            </a:r>
          </a:p>
          <a:p>
            <a:endParaRPr lang="en-US" dirty="0"/>
          </a:p>
          <a:p>
            <a:r>
              <a:rPr lang="en-US" dirty="0"/>
              <a:t>But, minimum isn’t easy to calculate. In this case, we have a deadlock and so </a:t>
            </a:r>
            <a:r>
              <a:rPr lang="en-US" dirty="0" err="1"/>
              <a:t>tpt</a:t>
            </a:r>
            <a:r>
              <a:rPr lang="en-US" dirty="0"/>
              <a:t> drops to 0 but a generic question is where is phi min attained? How far is it</a:t>
            </a:r>
          </a:p>
          <a:p>
            <a:endParaRPr lang="en-US" dirty="0"/>
          </a:p>
          <a:p>
            <a:r>
              <a:rPr lang="en-US" dirty="0"/>
              <a:t>However, this seems hard to do in practice – the state space is huge, the balances can literally be any real valued number between 0 and the capacity. How do we evaluate the min/max </a:t>
            </a:r>
            <a:r>
              <a:rPr lang="en-US" dirty="0" err="1"/>
              <a:t>tpt</a:t>
            </a:r>
            <a:r>
              <a:rPr lang="en-US" dirty="0"/>
              <a:t> at each point to check for this sensitivity</a:t>
            </a:r>
          </a:p>
        </p:txBody>
      </p:sp>
      <p:sp>
        <p:nvSpPr>
          <p:cNvPr id="4" name="Slide Number Placeholder 3"/>
          <p:cNvSpPr>
            <a:spLocks noGrp="1"/>
          </p:cNvSpPr>
          <p:nvPr>
            <p:ph type="sldNum" sz="quarter" idx="10"/>
          </p:nvPr>
        </p:nvSpPr>
        <p:spPr/>
        <p:txBody>
          <a:bodyPr/>
          <a:lstStyle/>
          <a:p>
            <a:fld id="{65242A04-6684-9D4B-B04F-C4679E1D62A4}" type="slidenum">
              <a:rPr lang="en-US" smtClean="0"/>
              <a:t>7</a:t>
            </a:fld>
            <a:endParaRPr lang="en-US"/>
          </a:p>
        </p:txBody>
      </p:sp>
    </p:spTree>
    <p:extLst>
      <p:ext uri="{BB962C8B-B14F-4D97-AF65-F5344CB8AC3E}">
        <p14:creationId xmlns:p14="http://schemas.microsoft.com/office/powerpoint/2010/main" val="40240583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Nice thing about these results is that you don’t have to think about entire state of possible balances, just can think about finite number of deadlocked states – 2**n</a:t>
            </a:r>
          </a:p>
          <a:p>
            <a:endParaRPr lang="en-US" dirty="0"/>
          </a:p>
          <a:p>
            <a:r>
              <a:rPr lang="en-US" dirty="0"/>
              <a:t>Does it really help up? No – here’s what we can do.</a:t>
            </a:r>
          </a:p>
          <a:p>
            <a:endParaRPr lang="en-US" dirty="0"/>
          </a:p>
          <a:p>
            <a:r>
              <a:rPr lang="en-US" dirty="0"/>
              <a:t>Can you add a visualization on corner points</a:t>
            </a:r>
          </a:p>
          <a:p>
            <a:endParaRPr lang="en-US" dirty="0"/>
          </a:p>
        </p:txBody>
      </p:sp>
      <p:sp>
        <p:nvSpPr>
          <p:cNvPr id="4" name="Slide Number Placeholder 3"/>
          <p:cNvSpPr>
            <a:spLocks noGrp="1"/>
          </p:cNvSpPr>
          <p:nvPr>
            <p:ph type="sldNum" sz="quarter" idx="10"/>
          </p:nvPr>
        </p:nvSpPr>
        <p:spPr/>
        <p:txBody>
          <a:bodyPr/>
          <a:lstStyle/>
          <a:p>
            <a:fld id="{65242A04-6684-9D4B-B04F-C4679E1D62A4}" type="slidenum">
              <a:rPr lang="en-US" smtClean="0"/>
              <a:t>8</a:t>
            </a:fld>
            <a:endParaRPr lang="en-US"/>
          </a:p>
        </p:txBody>
      </p:sp>
    </p:spTree>
    <p:extLst>
      <p:ext uri="{BB962C8B-B14F-4D97-AF65-F5344CB8AC3E}">
        <p14:creationId xmlns:p14="http://schemas.microsoft.com/office/powerpoint/2010/main" val="1463130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Nice thing about these results is that you don’t have to think about entire state of possible balances, just can think about finite number of deadlocked states – 2**n</a:t>
            </a:r>
          </a:p>
          <a:p>
            <a:endParaRPr lang="en-US" dirty="0"/>
          </a:p>
          <a:p>
            <a:r>
              <a:rPr lang="en-US" dirty="0"/>
              <a:t>Does it really help up? No – here’s what we can do.</a:t>
            </a:r>
          </a:p>
          <a:p>
            <a:endParaRPr lang="en-US" dirty="0"/>
          </a:p>
          <a:p>
            <a:r>
              <a:rPr lang="en-US" dirty="0"/>
              <a:t>Can you add a visualization on corner points</a:t>
            </a:r>
          </a:p>
          <a:p>
            <a:endParaRPr lang="en-US" dirty="0"/>
          </a:p>
        </p:txBody>
      </p:sp>
      <p:sp>
        <p:nvSpPr>
          <p:cNvPr id="4" name="Slide Number Placeholder 3"/>
          <p:cNvSpPr>
            <a:spLocks noGrp="1"/>
          </p:cNvSpPr>
          <p:nvPr>
            <p:ph type="sldNum" sz="quarter" idx="10"/>
          </p:nvPr>
        </p:nvSpPr>
        <p:spPr/>
        <p:txBody>
          <a:bodyPr/>
          <a:lstStyle/>
          <a:p>
            <a:fld id="{65242A04-6684-9D4B-B04F-C4679E1D62A4}" type="slidenum">
              <a:rPr lang="en-US" smtClean="0"/>
              <a:t>9</a:t>
            </a:fld>
            <a:endParaRPr lang="en-US"/>
          </a:p>
        </p:txBody>
      </p:sp>
    </p:spTree>
    <p:extLst>
      <p:ext uri="{BB962C8B-B14F-4D97-AF65-F5344CB8AC3E}">
        <p14:creationId xmlns:p14="http://schemas.microsoft.com/office/powerpoint/2010/main" val="8751911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55B34C4-A048-8944-A001-2040C18BE486}" type="datetime1">
              <a:rPr lang="en-US" smtClean="0"/>
              <a:t>10/23/21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B205A530-55AC-F045-A8E4-D2521CD9D4A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7F48C3A-C3D2-B942-951E-BB88FB14CE2F}" type="datetime1">
              <a:rPr lang="en-US" smtClean="0"/>
              <a:t>10/23/21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B205A530-55AC-F045-A8E4-D2521CD9D4A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DDE3AE1-24B5-9E4E-AE7C-A72EB650E0A1}" type="datetime1">
              <a:rPr lang="en-US" smtClean="0"/>
              <a:t>10/23/21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B205A530-55AC-F045-A8E4-D2521CD9D4A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6000">
                <a:latin typeface="Gill Sans" charset="0"/>
                <a:ea typeface="Gill Sans" charset="0"/>
                <a:cs typeface="Gill Sans" charset="0"/>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sz="2800" b="0" i="0">
                <a:latin typeface="Gill Sans Light" charset="0"/>
                <a:ea typeface="Gill Sans Light" charset="0"/>
                <a:cs typeface="Gill Sans Light" charset="0"/>
              </a:defRPr>
            </a:lvl1pPr>
            <a:lvl2pPr>
              <a:defRPr sz="2800" b="0" i="0">
                <a:latin typeface="Gill Sans Light" charset="0"/>
                <a:ea typeface="Gill Sans Light" charset="0"/>
                <a:cs typeface="Gill Sans Light" charset="0"/>
              </a:defRPr>
            </a:lvl2pPr>
            <a:lvl3pPr>
              <a:defRPr sz="2800" b="0" i="0">
                <a:latin typeface="Gill Sans Light" charset="0"/>
                <a:ea typeface="Gill Sans Light" charset="0"/>
                <a:cs typeface="Gill Sans Light" charset="0"/>
              </a:defRPr>
            </a:lvl3pPr>
            <a:lvl4pPr>
              <a:defRPr sz="2800" b="0" i="0">
                <a:latin typeface="Gill Sans Light" charset="0"/>
                <a:ea typeface="Gill Sans Light" charset="0"/>
                <a:cs typeface="Gill Sans Light" charset="0"/>
              </a:defRPr>
            </a:lvl4pPr>
            <a:lvl5pPr>
              <a:defRPr sz="2800" b="0" i="0">
                <a:latin typeface="Gill Sans Light" charset="0"/>
                <a:ea typeface="Gill Sans Light" charset="0"/>
                <a:cs typeface="Gill Sans Ligh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76A6A69-EF37-614F-980D-70DC746334CD}" type="datetime1">
              <a:rPr lang="en-US" smtClean="0"/>
              <a:t>10/23/21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B205A530-55AC-F045-A8E4-D2521CD9D4A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25892C-C46A-DA48-8D80-A8C7FFADB8A5}" type="datetime1">
              <a:rPr lang="en-US" smtClean="0"/>
              <a:t>10/23/21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B205A530-55AC-F045-A8E4-D2521CD9D4A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608E5A1-FAC7-974E-9190-BF6D88B42441}" type="datetime1">
              <a:rPr lang="en-US" smtClean="0"/>
              <a:t>10/23/21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B205A530-55AC-F045-A8E4-D2521CD9D4A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AABD193-F69C-FE42-9E6A-4DD78BECA7B8}" type="datetime1">
              <a:rPr lang="en-US" smtClean="0"/>
              <a:t>10/23/21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B205A530-55AC-F045-A8E4-D2521CD9D4A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566366E-AA9B-F045-A602-654598D11981}" type="datetime1">
              <a:rPr lang="en-US" smtClean="0"/>
              <a:t>10/23/21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B205A530-55AC-F045-A8E4-D2521CD9D4A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BD98A2-CBAB-454C-8141-7AA75F78471F}" type="datetime1">
              <a:rPr lang="en-US" smtClean="0"/>
              <a:t>10/23/21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B205A530-55AC-F045-A8E4-D2521CD9D4A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7409DCB-4683-714E-8469-D6F0532CE394}" type="datetime1">
              <a:rPr lang="en-US" smtClean="0"/>
              <a:t>10/23/21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B205A530-55AC-F045-A8E4-D2521CD9D4A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C83D590-8191-404E-9F2E-C28174D9F738}" type="datetime1">
              <a:rPr lang="en-US" smtClean="0"/>
              <a:t>10/23/21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B205A530-55AC-F045-A8E4-D2521CD9D4A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3BEDE8-6561-7941-A085-D8AFCF287A2D}" type="datetime1">
              <a:rPr lang="en-US" smtClean="0"/>
              <a:t>10/23/21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152646-FEC5-964C-948B-94A3A6D58D7A}" type="slidenum">
              <a:rPr lang="en-US" smtClean="0"/>
              <a:t>‹#›</a:t>
            </a:fld>
            <a:endParaRPr lang="en-US"/>
          </a:p>
        </p:txBody>
      </p:sp>
    </p:spTree>
    <p:extLst>
      <p:ext uri="{BB962C8B-B14F-4D97-AF65-F5344CB8AC3E}">
        <p14:creationId xmlns:p14="http://schemas.microsoft.com/office/powerpoint/2010/main" val="1138756112"/>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chart" Target="../charts/chart1.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chart" Target="../charts/char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notesSlide" Target="../notesSlides/notesSlide2.xml"/><Relationship Id="rId7"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tiff"/><Relationship Id="rId9" Type="http://schemas.openxmlformats.org/officeDocument/2006/relationships/image" Target="../media/image9.tiff"/></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7.xml"/><Relationship Id="rId5" Type="http://schemas.openxmlformats.org/officeDocument/2006/relationships/chart" Target="../charts/chart4.xml"/><Relationship Id="rId4" Type="http://schemas.openxmlformats.org/officeDocument/2006/relationships/chart" Target="../charts/char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chart" Target="../charts/chart5.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9.xml"/><Relationship Id="rId5" Type="http://schemas.openxmlformats.org/officeDocument/2006/relationships/chart" Target="../charts/chart7.xml"/><Relationship Id="rId4" Type="http://schemas.openxmlformats.org/officeDocument/2006/relationships/chart" Target="../charts/chart6.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10.xml"/><Relationship Id="rId5" Type="http://schemas.openxmlformats.org/officeDocument/2006/relationships/chart" Target="../charts/chart9.xml"/><Relationship Id="rId4" Type="http://schemas.openxmlformats.org/officeDocument/2006/relationships/chart" Target="../charts/chart8.xml"/></Relationships>
</file>

<file path=ppt/slides/_rels/slide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notesSlide" Target="../notesSlides/notesSlide3.xml"/><Relationship Id="rId7" Type="http://schemas.openxmlformats.org/officeDocument/2006/relationships/image" Target="../media/image11.tiff"/><Relationship Id="rId2" Type="http://schemas.openxmlformats.org/officeDocument/2006/relationships/slideLayout" Target="../slideLayouts/slideLayout7.xml"/><Relationship Id="rId1" Type="http://schemas.openxmlformats.org/officeDocument/2006/relationships/tags" Target="../tags/tag2.xml"/><Relationship Id="rId6" Type="http://schemas.openxmlformats.org/officeDocument/2006/relationships/image" Target="../media/image9.tiff"/><Relationship Id="rId5" Type="http://schemas.openxmlformats.org/officeDocument/2006/relationships/image" Target="../media/image4.tiff"/><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3" Type="http://schemas.openxmlformats.org/officeDocument/2006/relationships/image" Target="../media/image4.tiff"/><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9.tiff"/><Relationship Id="rId4" Type="http://schemas.openxmlformats.org/officeDocument/2006/relationships/image" Target="../media/image13.tiff"/></Relationships>
</file>

<file path=ppt/slides/_rels/slide6.xml.rels><?xml version="1.0" encoding="UTF-8" standalone="yes"?>
<Relationships xmlns="http://schemas.openxmlformats.org/package/2006/relationships"><Relationship Id="rId8" Type="http://schemas.openxmlformats.org/officeDocument/2006/relationships/image" Target="../media/image150.png"/><Relationship Id="rId3" Type="http://schemas.openxmlformats.org/officeDocument/2006/relationships/image" Target="../media/image4.tiff"/><Relationship Id="rId7" Type="http://schemas.openxmlformats.org/officeDocument/2006/relationships/image" Target="../media/image15.png"/><Relationship Id="rId12"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4.png"/><Relationship Id="rId11" Type="http://schemas.openxmlformats.org/officeDocument/2006/relationships/image" Target="../media/image18.png"/><Relationship Id="rId5" Type="http://schemas.openxmlformats.org/officeDocument/2006/relationships/image" Target="../media/image9.tiff"/><Relationship Id="rId10" Type="http://schemas.openxmlformats.org/officeDocument/2006/relationships/image" Target="../media/image17.png"/><Relationship Id="rId4" Type="http://schemas.openxmlformats.org/officeDocument/2006/relationships/image" Target="../media/image13.tiff"/><Relationship Id="rId9" Type="http://schemas.openxmlformats.org/officeDocument/2006/relationships/image" Target="../media/image16.png"/></Relationships>
</file>

<file path=ppt/slides/_rels/slide7.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4.tiff"/><Relationship Id="rId7"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9.tiff"/><Relationship Id="rId5" Type="http://schemas.openxmlformats.org/officeDocument/2006/relationships/image" Target="../media/image190.png"/><Relationship Id="rId4" Type="http://schemas.openxmlformats.org/officeDocument/2006/relationships/image" Target="../media/image13.tiff"/><Relationship Id="rId9" Type="http://schemas.openxmlformats.org/officeDocument/2006/relationships/image" Target="../media/image22.png"/></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9668" y="1041400"/>
            <a:ext cx="9872663" cy="2387600"/>
          </a:xfrm>
        </p:spPr>
        <p:txBody>
          <a:bodyPr>
            <a:noAutofit/>
          </a:bodyPr>
          <a:lstStyle/>
          <a:p>
            <a:pPr algn="ctr"/>
            <a:r>
              <a:rPr lang="en-US" dirty="0">
                <a:latin typeface="Gill Sans" panose="020B0502020104020203" pitchFamily="34" charset="-79"/>
                <a:ea typeface="Helvetica Neue" charset="0"/>
                <a:cs typeface="Gill Sans" panose="020B0502020104020203" pitchFamily="34" charset="-79"/>
              </a:rPr>
              <a:t>The Effect of Network Topology on Credit Network Throughput</a:t>
            </a:r>
            <a:endParaRPr lang="en-US" dirty="0">
              <a:latin typeface="Gill Sans" panose="020B0502020104020203" pitchFamily="34" charset="-79"/>
              <a:ea typeface="Helvetica" charset="0"/>
              <a:cs typeface="Gill Sans" panose="020B0502020104020203" pitchFamily="34" charset="-79"/>
            </a:endParaRPr>
          </a:p>
        </p:txBody>
      </p:sp>
      <p:sp>
        <p:nvSpPr>
          <p:cNvPr id="3" name="Subtitle 2"/>
          <p:cNvSpPr>
            <a:spLocks noGrp="1"/>
          </p:cNvSpPr>
          <p:nvPr>
            <p:ph type="subTitle" idx="1"/>
          </p:nvPr>
        </p:nvSpPr>
        <p:spPr>
          <a:xfrm>
            <a:off x="722010" y="3545628"/>
            <a:ext cx="10764253" cy="1655762"/>
          </a:xfrm>
        </p:spPr>
        <p:txBody>
          <a:bodyPr>
            <a:noAutofit/>
          </a:bodyPr>
          <a:lstStyle/>
          <a:p>
            <a:pPr algn="ctr">
              <a:lnSpc>
                <a:spcPct val="110000"/>
              </a:lnSpc>
              <a:spcAft>
                <a:spcPts val="20"/>
              </a:spcAft>
            </a:pPr>
            <a:r>
              <a:rPr lang="en-US" sz="3200" b="1" dirty="0">
                <a:solidFill>
                  <a:schemeClr val="tx1">
                    <a:lumMod val="75000"/>
                    <a:lumOff val="25000"/>
                  </a:schemeClr>
                </a:solidFill>
                <a:latin typeface="Gill Sans Light" panose="020B0302020104020203" pitchFamily="34" charset="-79"/>
                <a:ea typeface="Helvetica" charset="0"/>
                <a:cs typeface="Gill Sans Light" panose="020B0302020104020203" pitchFamily="34" charset="-79"/>
              </a:rPr>
              <a:t>Vibhaalakshmi Sivaraman</a:t>
            </a:r>
            <a:r>
              <a:rPr lang="en-US" sz="3200" dirty="0">
                <a:solidFill>
                  <a:schemeClr val="tx1">
                    <a:lumMod val="75000"/>
                    <a:lumOff val="25000"/>
                  </a:schemeClr>
                </a:solidFill>
                <a:latin typeface="Gill Sans Light" panose="020B0302020104020203" pitchFamily="34" charset="-79"/>
                <a:ea typeface="Helvetica" charset="0"/>
                <a:cs typeface="Gill Sans Light" panose="020B0302020104020203" pitchFamily="34" charset="-79"/>
              </a:rPr>
              <a:t>, </a:t>
            </a:r>
            <a:r>
              <a:rPr lang="en-US" sz="3200" dirty="0" err="1">
                <a:solidFill>
                  <a:schemeClr val="tx1">
                    <a:lumMod val="75000"/>
                    <a:lumOff val="25000"/>
                  </a:schemeClr>
                </a:solidFill>
                <a:latin typeface="Gill Sans Light" panose="020B0302020104020203" pitchFamily="34" charset="-79"/>
                <a:ea typeface="Helvetica" charset="0"/>
                <a:cs typeface="Gill Sans Light" panose="020B0302020104020203" pitchFamily="34" charset="-79"/>
              </a:rPr>
              <a:t>Weizhao</a:t>
            </a:r>
            <a:r>
              <a:rPr lang="en-US" sz="3200" dirty="0">
                <a:solidFill>
                  <a:schemeClr val="tx1">
                    <a:lumMod val="75000"/>
                    <a:lumOff val="25000"/>
                  </a:schemeClr>
                </a:solidFill>
                <a:latin typeface="Gill Sans Light" panose="020B0302020104020203" pitchFamily="34" charset="-79"/>
                <a:ea typeface="Helvetica" charset="0"/>
                <a:cs typeface="Gill Sans Light" panose="020B0302020104020203" pitchFamily="34" charset="-79"/>
              </a:rPr>
              <a:t> Tang, </a:t>
            </a:r>
          </a:p>
          <a:p>
            <a:pPr algn="ctr">
              <a:lnSpc>
                <a:spcPct val="110000"/>
              </a:lnSpc>
              <a:spcAft>
                <a:spcPts val="20"/>
              </a:spcAft>
            </a:pPr>
            <a:r>
              <a:rPr lang="en-US" sz="3200" dirty="0" err="1">
                <a:solidFill>
                  <a:schemeClr val="tx1">
                    <a:lumMod val="75000"/>
                    <a:lumOff val="25000"/>
                  </a:schemeClr>
                </a:solidFill>
                <a:latin typeface="Gill Sans Light" panose="020B0302020104020203" pitchFamily="34" charset="-79"/>
                <a:ea typeface="Helvetica" charset="0"/>
                <a:cs typeface="Gill Sans Light" panose="020B0302020104020203" pitchFamily="34" charset="-79"/>
              </a:rPr>
              <a:t>Shaileshh</a:t>
            </a:r>
            <a:r>
              <a:rPr lang="en-US" sz="3200" dirty="0">
                <a:solidFill>
                  <a:schemeClr val="tx1">
                    <a:lumMod val="75000"/>
                    <a:lumOff val="25000"/>
                  </a:schemeClr>
                </a:solidFill>
                <a:latin typeface="Gill Sans Light" panose="020B0302020104020203" pitchFamily="34" charset="-79"/>
                <a:ea typeface="Helvetica" charset="0"/>
                <a:cs typeface="Gill Sans Light" panose="020B0302020104020203" pitchFamily="34" charset="-79"/>
              </a:rPr>
              <a:t> Bojja </a:t>
            </a:r>
            <a:r>
              <a:rPr lang="en-US" sz="3200" dirty="0" err="1">
                <a:solidFill>
                  <a:schemeClr val="tx1">
                    <a:lumMod val="75000"/>
                    <a:lumOff val="25000"/>
                  </a:schemeClr>
                </a:solidFill>
                <a:latin typeface="Gill Sans Light" panose="020B0302020104020203" pitchFamily="34" charset="-79"/>
                <a:ea typeface="Helvetica" charset="0"/>
                <a:cs typeface="Gill Sans Light" panose="020B0302020104020203" pitchFamily="34" charset="-79"/>
              </a:rPr>
              <a:t>Venkatakrishnan</a:t>
            </a:r>
            <a:r>
              <a:rPr lang="en-US" sz="3200" dirty="0">
                <a:solidFill>
                  <a:schemeClr val="tx1">
                    <a:lumMod val="75000"/>
                    <a:lumOff val="25000"/>
                  </a:schemeClr>
                </a:solidFill>
                <a:latin typeface="Gill Sans Light" panose="020B0302020104020203" pitchFamily="34" charset="-79"/>
                <a:ea typeface="Helvetica" charset="0"/>
                <a:cs typeface="Gill Sans Light" panose="020B0302020104020203" pitchFamily="34" charset="-79"/>
              </a:rPr>
              <a:t>, Giulia Fanti, Mohammad Alizadeh</a:t>
            </a:r>
          </a:p>
        </p:txBody>
      </p:sp>
      <p:pic>
        <p:nvPicPr>
          <p:cNvPr id="4" name="Picture 3">
            <a:extLst>
              <a:ext uri="{FF2B5EF4-FFF2-40B4-BE49-F238E27FC236}">
                <a16:creationId xmlns:a16="http://schemas.microsoft.com/office/drawing/2014/main" id="{281D10BA-2F54-AE41-BCAE-1895C4B5A4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09587" y="5073006"/>
            <a:ext cx="2295147" cy="1291020"/>
          </a:xfrm>
          <a:prstGeom prst="rect">
            <a:avLst/>
          </a:prstGeom>
        </p:spPr>
      </p:pic>
      <p:pic>
        <p:nvPicPr>
          <p:cNvPr id="5" name="Picture 4">
            <a:extLst>
              <a:ext uri="{FF2B5EF4-FFF2-40B4-BE49-F238E27FC236}">
                <a16:creationId xmlns:a16="http://schemas.microsoft.com/office/drawing/2014/main" id="{7CEF9AAE-CF5E-EE43-B896-30E42F03B01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40640" y="5198880"/>
            <a:ext cx="4762144" cy="1167656"/>
          </a:xfrm>
          <a:prstGeom prst="rect">
            <a:avLst/>
          </a:prstGeom>
        </p:spPr>
      </p:pic>
      <p:pic>
        <p:nvPicPr>
          <p:cNvPr id="6" name="Picture 5" descr="A picture containing drawing, table&#10;&#10;Description automatically generated">
            <a:extLst>
              <a:ext uri="{FF2B5EF4-FFF2-40B4-BE49-F238E27FC236}">
                <a16:creationId xmlns:a16="http://schemas.microsoft.com/office/drawing/2014/main" id="{AB818373-C9FB-9A49-8EC0-62945CD69BA0}"/>
              </a:ext>
            </a:extLst>
          </p:cNvPr>
          <p:cNvPicPr>
            <a:picLocks noChangeAspect="1"/>
          </p:cNvPicPr>
          <p:nvPr/>
        </p:nvPicPr>
        <p:blipFill>
          <a:blip r:embed="rId5"/>
          <a:stretch>
            <a:fillRect/>
          </a:stretch>
        </p:blipFill>
        <p:spPr>
          <a:xfrm>
            <a:off x="7621712" y="5074722"/>
            <a:ext cx="2244851" cy="1289304"/>
          </a:xfrm>
          <a:prstGeom prst="rect">
            <a:avLst/>
          </a:prstGeom>
        </p:spPr>
      </p:pic>
    </p:spTree>
    <p:extLst>
      <p:ext uri="{BB962C8B-B14F-4D97-AF65-F5344CB8AC3E}">
        <p14:creationId xmlns:p14="http://schemas.microsoft.com/office/powerpoint/2010/main" val="498138880"/>
      </p:ext>
    </p:extLst>
  </p:cSld>
  <p:clrMapOvr>
    <a:masterClrMapping/>
  </p:clrMapOvr>
  <mc:AlternateContent xmlns:mc="http://schemas.openxmlformats.org/markup-compatibility/2006" xmlns:p14="http://schemas.microsoft.com/office/powerpoint/2010/main">
    <mc:Choice Requires="p14">
      <p:transition spd="slow" p14:dur="2000" advTm="5160"/>
    </mc:Choice>
    <mc:Fallback xmlns="">
      <p:transition spd="slow" advTm="516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0" name="Content Placeholder 2">
                <a:extLst>
                  <a:ext uri="{FF2B5EF4-FFF2-40B4-BE49-F238E27FC236}">
                    <a16:creationId xmlns:a16="http://schemas.microsoft.com/office/drawing/2014/main" id="{93B72D4A-601E-1143-B289-4F78EDB308DA}"/>
                  </a:ext>
                </a:extLst>
              </p:cNvPr>
              <p:cNvSpPr>
                <a:spLocks noGrp="1"/>
              </p:cNvSpPr>
              <p:nvPr>
                <p:ph idx="1"/>
              </p:nvPr>
            </p:nvSpPr>
            <p:spPr>
              <a:xfrm>
                <a:off x="1097280" y="1700331"/>
                <a:ext cx="10424160" cy="4656019"/>
              </a:xfrm>
            </p:spPr>
            <p:txBody>
              <a:bodyPr>
                <a:normAutofit/>
              </a:bodyPr>
              <a:lstStyle/>
              <a:p>
                <a:pPr marL="0" indent="0">
                  <a:buNone/>
                </a:pPr>
                <a:r>
                  <a:rPr lang="en-US" b="1" dirty="0">
                    <a:latin typeface="Gill Sans Light" panose="020B0302020104020203" pitchFamily="34" charset="-79"/>
                    <a:cs typeface="Gill Sans Light" panose="020B0302020104020203" pitchFamily="34" charset="-79"/>
                  </a:rPr>
                  <a:t>Theorem 1: </a:t>
                </a:r>
                <a:r>
                  <a:rPr lang="en-US" dirty="0">
                    <a:latin typeface="Gill Sans Light" panose="020B0302020104020203" pitchFamily="34" charset="-79"/>
                    <a:cs typeface="Gill Sans Light" panose="020B0302020104020203" pitchFamily="34" charset="-79"/>
                  </a:rPr>
                  <a:t>No deadlocks </a:t>
                </a:r>
                <a14:m>
                  <m:oMath xmlns:m="http://schemas.openxmlformats.org/officeDocument/2006/math">
                    <m:r>
                      <a:rPr lang="en-US" b="0" i="0">
                        <a:latin typeface="Cambria Math" panose="02040503050406030204" pitchFamily="18" charset="0"/>
                        <a:ea typeface="Cambria Math" panose="02040503050406030204" pitchFamily="18" charset="0"/>
                      </a:rPr>
                      <m:t>⇒</m:t>
                    </m:r>
                  </m:oMath>
                </a14:m>
                <a:r>
                  <a:rPr lang="en-US" dirty="0">
                    <a:latin typeface="Gill Sans Light" panose="020B0302020104020203" pitchFamily="34" charset="-79"/>
                    <a:cs typeface="Gill Sans Light" panose="020B0302020104020203" pitchFamily="34" charset="-79"/>
                    <a:sym typeface="Wingdings" pitchFamily="2" charset="2"/>
                  </a:rPr>
                  <a:t> Throughput Insensitivity</a:t>
                </a:r>
                <a:r>
                  <a:rPr lang="en-US" dirty="0">
                    <a:latin typeface="Gill Sans Light" panose="020B0302020104020203" pitchFamily="34" charset="-79"/>
                    <a:cs typeface="Gill Sans Light" panose="020B0302020104020203" pitchFamily="34" charset="-79"/>
                  </a:rPr>
                  <a:t> </a:t>
                </a:r>
              </a:p>
              <a:p>
                <a:pPr marL="0" indent="0">
                  <a:buNone/>
                </a:pPr>
                <a:endParaRPr lang="en-US" dirty="0">
                  <a:latin typeface="Gill Sans Light" panose="020B0302020104020203" pitchFamily="34" charset="-79"/>
                  <a:cs typeface="Gill Sans Light" panose="020B0302020104020203" pitchFamily="34" charset="-79"/>
                </a:endParaRPr>
              </a:p>
              <a:p>
                <a:pPr marL="0" indent="0">
                  <a:buNone/>
                </a:pPr>
                <a:r>
                  <a:rPr lang="en-US" b="1" dirty="0">
                    <a:latin typeface="Gill Sans Light" panose="020B0302020104020203" pitchFamily="34" charset="-79"/>
                    <a:cs typeface="Gill Sans Light" panose="020B0302020104020203" pitchFamily="34" charset="-79"/>
                  </a:rPr>
                  <a:t>Theorem 2: </a:t>
                </a:r>
                <a:r>
                  <a:rPr lang="en-US" dirty="0">
                    <a:latin typeface="Gill Sans Light" panose="020B0302020104020203" pitchFamily="34" charset="-79"/>
                    <a:cs typeface="Gill Sans Light" panose="020B0302020104020203" pitchFamily="34" charset="-79"/>
                  </a:rPr>
                  <a:t>Minimum throughput </a:t>
                </a:r>
                <a14:m>
                  <m:oMath xmlns:m="http://schemas.openxmlformats.org/officeDocument/2006/math">
                    <m:r>
                      <m:rPr>
                        <m:sty m:val="p"/>
                      </m:rPr>
                      <a:rPr lang="en-US" b="0" i="0">
                        <a:latin typeface="Cambria Math" panose="02040503050406030204" pitchFamily="18" charset="0"/>
                        <a:ea typeface="Cambria Math" panose="02040503050406030204" pitchFamily="18" charset="0"/>
                      </a:rPr>
                      <m:t>ϕ</m:t>
                    </m:r>
                    <m:r>
                      <m:rPr>
                        <m:sty m:val="p"/>
                      </m:rPr>
                      <a:rPr lang="en-US" b="0" i="0" baseline="-25000">
                        <a:latin typeface="Cambria Math" panose="02040503050406030204" pitchFamily="18" charset="0"/>
                        <a:ea typeface="Cambria Math" panose="02040503050406030204" pitchFamily="18" charset="0"/>
                      </a:rPr>
                      <m:t>min</m:t>
                    </m:r>
                    <m:r>
                      <a:rPr lang="en-US" b="0" i="0" baseline="-25000">
                        <a:latin typeface="Cambria Math" panose="02040503050406030204" pitchFamily="18" charset="0"/>
                        <a:ea typeface="Cambria Math" panose="02040503050406030204" pitchFamily="18" charset="0"/>
                      </a:rPr>
                      <m:t> </m:t>
                    </m:r>
                  </m:oMath>
                </a14:m>
                <a:r>
                  <a:rPr lang="en-US" dirty="0">
                    <a:latin typeface="Gill Sans Light" panose="020B0302020104020203" pitchFamily="34" charset="-79"/>
                    <a:cs typeface="Gill Sans Light" panose="020B0302020104020203" pitchFamily="34" charset="-79"/>
                  </a:rPr>
                  <a:t>achieved at state with most deadlocked channels</a:t>
                </a:r>
              </a:p>
              <a:p>
                <a:pPr marL="0" indent="0">
                  <a:buNone/>
                </a:pPr>
                <a:endParaRPr lang="en-US" dirty="0">
                  <a:latin typeface="Gill Sans Light" panose="020B0302020104020203" pitchFamily="34" charset="-79"/>
                  <a:cs typeface="Gill Sans Light" panose="020B0302020104020203" pitchFamily="34" charset="-79"/>
                </a:endParaRPr>
              </a:p>
              <a:p>
                <a:pPr marL="0" indent="0">
                  <a:buNone/>
                </a:pPr>
                <a:r>
                  <a:rPr lang="en-US" b="1" dirty="0">
                    <a:latin typeface="Gill Sans Light" panose="020B0302020104020203" pitchFamily="34" charset="-79"/>
                    <a:cs typeface="Gill Sans Light" panose="020B0302020104020203" pitchFamily="34" charset="-79"/>
                  </a:rPr>
                  <a:t>Theorem 3: </a:t>
                </a:r>
                <a:r>
                  <a:rPr lang="en-US" dirty="0">
                    <a:latin typeface="Gill Sans Light" panose="020B0302020104020203" pitchFamily="34" charset="-79"/>
                    <a:cs typeface="Gill Sans Light" panose="020B0302020104020203" pitchFamily="34" charset="-79"/>
                  </a:rPr>
                  <a:t>Deadlock detection is NP-Hard</a:t>
                </a:r>
              </a:p>
              <a:p>
                <a:pPr marL="0" indent="0">
                  <a:buNone/>
                </a:pPr>
                <a:endParaRPr lang="en-US" dirty="0">
                  <a:latin typeface="Gill Sans Light" panose="020B0302020104020203" pitchFamily="34" charset="-79"/>
                  <a:cs typeface="Gill Sans Light" panose="020B0302020104020203" pitchFamily="34" charset="-79"/>
                </a:endParaRPr>
              </a:p>
            </p:txBody>
          </p:sp>
        </mc:Choice>
        <mc:Fallback xmlns="">
          <p:sp>
            <p:nvSpPr>
              <p:cNvPr id="30" name="Content Placeholder 2">
                <a:extLst>
                  <a:ext uri="{FF2B5EF4-FFF2-40B4-BE49-F238E27FC236}">
                    <a16:creationId xmlns:a16="http://schemas.microsoft.com/office/drawing/2014/main" id="{93B72D4A-601E-1143-B289-4F78EDB308DA}"/>
                  </a:ext>
                </a:extLst>
              </p:cNvPr>
              <p:cNvSpPr>
                <a:spLocks noGrp="1" noRot="1" noChangeAspect="1" noMove="1" noResize="1" noEditPoints="1" noAdjustHandles="1" noChangeArrowheads="1" noChangeShapeType="1" noTextEdit="1"/>
              </p:cNvSpPr>
              <p:nvPr>
                <p:ph idx="1"/>
              </p:nvPr>
            </p:nvSpPr>
            <p:spPr>
              <a:xfrm>
                <a:off x="1097280" y="1700331"/>
                <a:ext cx="10424160" cy="4656019"/>
              </a:xfrm>
              <a:blipFill>
                <a:blip r:embed="rId3"/>
                <a:stretch>
                  <a:fillRect l="-1217" t="-2446"/>
                </a:stretch>
              </a:blipFill>
            </p:spPr>
            <p:txBody>
              <a:bodyPr/>
              <a:lstStyle/>
              <a:p>
                <a:r>
                  <a:rPr lang="en-US">
                    <a:noFill/>
                  </a:rPr>
                  <a:t> </a:t>
                </a:r>
              </a:p>
            </p:txBody>
          </p:sp>
        </mc:Fallback>
      </mc:AlternateContent>
      <p:sp>
        <p:nvSpPr>
          <p:cNvPr id="4" name="Title 1">
            <a:extLst>
              <a:ext uri="{FF2B5EF4-FFF2-40B4-BE49-F238E27FC236}">
                <a16:creationId xmlns:a16="http://schemas.microsoft.com/office/drawing/2014/main" id="{FD71B2E0-63E0-CA48-B16E-75E48FAA858A}"/>
              </a:ext>
            </a:extLst>
          </p:cNvPr>
          <p:cNvSpPr txBox="1">
            <a:spLocks/>
          </p:cNvSpPr>
          <p:nvPr/>
        </p:nvSpPr>
        <p:spPr>
          <a:xfrm>
            <a:off x="838200" y="365125"/>
            <a:ext cx="10903226" cy="1325563"/>
          </a:xfrm>
          <a:prstGeom prst="rect">
            <a:avLst/>
          </a:prstGeom>
        </p:spPr>
        <p:txBody>
          <a:bodyP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6000" dirty="0">
                <a:latin typeface="Gill Sans" charset="0"/>
                <a:ea typeface="Gill Sans" charset="0"/>
                <a:cs typeface="Gill Sans" charset="0"/>
              </a:rPr>
              <a:t>Deadlocks and Throughput Sensitivity</a:t>
            </a:r>
          </a:p>
        </p:txBody>
      </p:sp>
    </p:spTree>
    <p:extLst>
      <p:ext uri="{BB962C8B-B14F-4D97-AF65-F5344CB8AC3E}">
        <p14:creationId xmlns:p14="http://schemas.microsoft.com/office/powerpoint/2010/main" val="185287997"/>
      </p:ext>
    </p:extLst>
  </p:cSld>
  <p:clrMapOvr>
    <a:masterClrMapping/>
  </p:clrMapOvr>
  <mc:AlternateContent xmlns:mc="http://schemas.openxmlformats.org/markup-compatibility/2006" xmlns:p14="http://schemas.microsoft.com/office/powerpoint/2010/main">
    <mc:Choice Requires="p14">
      <p:transition spd="slow" p14:dur="2000" advTm="20290"/>
    </mc:Choice>
    <mc:Fallback xmlns="">
      <p:transition spd="slow" advTm="2029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CF7ECB4-F00D-3948-925A-3DB02670BDB1}"/>
              </a:ext>
            </a:extLst>
          </p:cNvPr>
          <p:cNvSpPr txBox="1">
            <a:spLocks/>
          </p:cNvSpPr>
          <p:nvPr/>
        </p:nvSpPr>
        <p:spPr>
          <a:xfrm>
            <a:off x="838200" y="365125"/>
            <a:ext cx="10903226"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6000" dirty="0">
                <a:latin typeface="Gill Sans" charset="0"/>
                <a:ea typeface="Gill Sans" charset="0"/>
                <a:cs typeface="Gill Sans" charset="0"/>
              </a:rPr>
              <a:t>Detecting Deadlocks</a:t>
            </a:r>
          </a:p>
        </p:txBody>
      </p:sp>
      <p:sp>
        <p:nvSpPr>
          <p:cNvPr id="7" name="TextBox 6">
            <a:extLst>
              <a:ext uri="{FF2B5EF4-FFF2-40B4-BE49-F238E27FC236}">
                <a16:creationId xmlns:a16="http://schemas.microsoft.com/office/drawing/2014/main" id="{EED6B90B-1C98-6F42-9063-0D7BC4645D44}"/>
              </a:ext>
            </a:extLst>
          </p:cNvPr>
          <p:cNvSpPr txBox="1"/>
          <p:nvPr/>
        </p:nvSpPr>
        <p:spPr>
          <a:xfrm>
            <a:off x="1222075" y="2287316"/>
            <a:ext cx="742511" cy="400110"/>
          </a:xfrm>
          <a:prstGeom prst="rect">
            <a:avLst/>
          </a:prstGeom>
          <a:noFill/>
        </p:spPr>
        <p:txBody>
          <a:bodyPr wrap="none" rtlCol="0">
            <a:spAutoFit/>
          </a:bodyPr>
          <a:lstStyle/>
          <a:p>
            <a:r>
              <a:rPr lang="en-US" sz="2000" dirty="0">
                <a:latin typeface="Helvetica" pitchFamily="2" charset="0"/>
              </a:rPr>
              <a:t>Alice</a:t>
            </a:r>
          </a:p>
        </p:txBody>
      </p:sp>
      <p:sp>
        <p:nvSpPr>
          <p:cNvPr id="8" name="TextBox 7">
            <a:extLst>
              <a:ext uri="{FF2B5EF4-FFF2-40B4-BE49-F238E27FC236}">
                <a16:creationId xmlns:a16="http://schemas.microsoft.com/office/drawing/2014/main" id="{494A352D-8FA5-C74C-A39C-A19185C9E182}"/>
              </a:ext>
            </a:extLst>
          </p:cNvPr>
          <p:cNvSpPr txBox="1"/>
          <p:nvPr/>
        </p:nvSpPr>
        <p:spPr>
          <a:xfrm>
            <a:off x="4062419" y="2286000"/>
            <a:ext cx="998991" cy="400110"/>
          </a:xfrm>
          <a:prstGeom prst="rect">
            <a:avLst/>
          </a:prstGeom>
          <a:noFill/>
        </p:spPr>
        <p:txBody>
          <a:bodyPr wrap="none" rtlCol="0">
            <a:spAutoFit/>
          </a:bodyPr>
          <a:lstStyle/>
          <a:p>
            <a:r>
              <a:rPr lang="en-US" sz="2000" dirty="0">
                <a:latin typeface="Helvetica" pitchFamily="2" charset="0"/>
              </a:rPr>
              <a:t>Charlie</a:t>
            </a:r>
          </a:p>
        </p:txBody>
      </p:sp>
      <p:pic>
        <p:nvPicPr>
          <p:cNvPr id="9" name="Picture 8">
            <a:extLst>
              <a:ext uri="{FF2B5EF4-FFF2-40B4-BE49-F238E27FC236}">
                <a16:creationId xmlns:a16="http://schemas.microsoft.com/office/drawing/2014/main" id="{37220895-31F4-874B-B27C-C1F2DCC3AFD9}"/>
              </a:ext>
            </a:extLst>
          </p:cNvPr>
          <p:cNvPicPr>
            <a:picLocks noChangeAspect="1"/>
          </p:cNvPicPr>
          <p:nvPr/>
        </p:nvPicPr>
        <p:blipFill>
          <a:blip r:embed="rId3">
            <a:duotone>
              <a:srgbClr val="4472C4">
                <a:shade val="45000"/>
                <a:satMod val="135000"/>
              </a:srgbClr>
              <a:prstClr val="white"/>
            </a:duotone>
          </a:blip>
          <a:stretch>
            <a:fillRect/>
          </a:stretch>
        </p:blipFill>
        <p:spPr>
          <a:xfrm>
            <a:off x="1045633" y="2634674"/>
            <a:ext cx="1140280" cy="1588651"/>
          </a:xfrm>
          <a:prstGeom prst="rect">
            <a:avLst/>
          </a:prstGeom>
        </p:spPr>
      </p:pic>
      <p:pic>
        <p:nvPicPr>
          <p:cNvPr id="10" name="Picture 9">
            <a:extLst>
              <a:ext uri="{FF2B5EF4-FFF2-40B4-BE49-F238E27FC236}">
                <a16:creationId xmlns:a16="http://schemas.microsoft.com/office/drawing/2014/main" id="{6532781F-B4ED-4145-804D-6FDDA663B8A3}"/>
              </a:ext>
            </a:extLst>
          </p:cNvPr>
          <p:cNvPicPr>
            <a:picLocks noChangeAspect="1"/>
          </p:cNvPicPr>
          <p:nvPr/>
        </p:nvPicPr>
        <p:blipFill>
          <a:blip r:embed="rId3">
            <a:duotone>
              <a:srgbClr val="ED7D31">
                <a:shade val="45000"/>
                <a:satMod val="135000"/>
              </a:srgbClr>
              <a:prstClr val="white"/>
            </a:duotone>
          </a:blip>
          <a:stretch>
            <a:fillRect/>
          </a:stretch>
        </p:blipFill>
        <p:spPr>
          <a:xfrm>
            <a:off x="7141279" y="2847180"/>
            <a:ext cx="1046279" cy="1293135"/>
          </a:xfrm>
          <a:prstGeom prst="rect">
            <a:avLst/>
          </a:prstGeom>
        </p:spPr>
      </p:pic>
      <p:sp>
        <p:nvSpPr>
          <p:cNvPr id="11" name="TextBox 10">
            <a:extLst>
              <a:ext uri="{FF2B5EF4-FFF2-40B4-BE49-F238E27FC236}">
                <a16:creationId xmlns:a16="http://schemas.microsoft.com/office/drawing/2014/main" id="{61C13331-BFCE-6249-94AB-A6BBA254B099}"/>
              </a:ext>
            </a:extLst>
          </p:cNvPr>
          <p:cNvSpPr txBox="1"/>
          <p:nvPr/>
        </p:nvSpPr>
        <p:spPr>
          <a:xfrm>
            <a:off x="7355520" y="2286000"/>
            <a:ext cx="641522" cy="400110"/>
          </a:xfrm>
          <a:prstGeom prst="rect">
            <a:avLst/>
          </a:prstGeom>
          <a:noFill/>
        </p:spPr>
        <p:txBody>
          <a:bodyPr wrap="none" rtlCol="0">
            <a:spAutoFit/>
          </a:bodyPr>
          <a:lstStyle/>
          <a:p>
            <a:r>
              <a:rPr lang="en-US" sz="2000" dirty="0">
                <a:latin typeface="Helvetica" pitchFamily="2" charset="0"/>
              </a:rPr>
              <a:t>Bob</a:t>
            </a:r>
          </a:p>
        </p:txBody>
      </p:sp>
      <p:grpSp>
        <p:nvGrpSpPr>
          <p:cNvPr id="12" name="Group 11">
            <a:extLst>
              <a:ext uri="{FF2B5EF4-FFF2-40B4-BE49-F238E27FC236}">
                <a16:creationId xmlns:a16="http://schemas.microsoft.com/office/drawing/2014/main" id="{0BB96BE2-ABF2-0C49-8A2B-A9651D7267D1}"/>
              </a:ext>
            </a:extLst>
          </p:cNvPr>
          <p:cNvGrpSpPr/>
          <p:nvPr/>
        </p:nvGrpSpPr>
        <p:grpSpPr>
          <a:xfrm>
            <a:off x="4215675" y="2904525"/>
            <a:ext cx="753393" cy="1020758"/>
            <a:chOff x="5691651" y="1952452"/>
            <a:chExt cx="753393" cy="1020758"/>
          </a:xfrm>
          <a:solidFill>
            <a:schemeClr val="accent3">
              <a:lumMod val="75000"/>
            </a:schemeClr>
          </a:solidFill>
        </p:grpSpPr>
        <p:sp>
          <p:nvSpPr>
            <p:cNvPr id="13" name="Oval 12">
              <a:extLst>
                <a:ext uri="{FF2B5EF4-FFF2-40B4-BE49-F238E27FC236}">
                  <a16:creationId xmlns:a16="http://schemas.microsoft.com/office/drawing/2014/main" id="{A518F823-B474-F94C-83D4-460435A73218}"/>
                </a:ext>
              </a:extLst>
            </p:cNvPr>
            <p:cNvSpPr/>
            <p:nvPr/>
          </p:nvSpPr>
          <p:spPr>
            <a:xfrm>
              <a:off x="5889748" y="1952452"/>
              <a:ext cx="407813" cy="553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4" name="Delay 13">
              <a:extLst>
                <a:ext uri="{FF2B5EF4-FFF2-40B4-BE49-F238E27FC236}">
                  <a16:creationId xmlns:a16="http://schemas.microsoft.com/office/drawing/2014/main" id="{BC1CFBEB-E906-8747-8832-E0885F7E6AD7}"/>
                </a:ext>
              </a:extLst>
            </p:cNvPr>
            <p:cNvSpPr/>
            <p:nvPr/>
          </p:nvSpPr>
          <p:spPr>
            <a:xfrm rot="16200000">
              <a:off x="5883586" y="2411751"/>
              <a:ext cx="369524" cy="753393"/>
            </a:xfrm>
            <a:prstGeom prst="flowChartDelay">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sp>
        <p:nvSpPr>
          <p:cNvPr id="15" name="Left-Right Arrow 14">
            <a:extLst>
              <a:ext uri="{FF2B5EF4-FFF2-40B4-BE49-F238E27FC236}">
                <a16:creationId xmlns:a16="http://schemas.microsoft.com/office/drawing/2014/main" id="{3F801579-1DA0-DD4F-8D3A-9B02F6CA87DE}"/>
              </a:ext>
            </a:extLst>
          </p:cNvPr>
          <p:cNvSpPr/>
          <p:nvPr/>
        </p:nvSpPr>
        <p:spPr>
          <a:xfrm>
            <a:off x="2204041" y="3289997"/>
            <a:ext cx="1840249" cy="146304"/>
          </a:xfrm>
          <a:prstGeom prst="lef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Left-Right Arrow 19">
            <a:extLst>
              <a:ext uri="{FF2B5EF4-FFF2-40B4-BE49-F238E27FC236}">
                <a16:creationId xmlns:a16="http://schemas.microsoft.com/office/drawing/2014/main" id="{DED110D7-BDE7-5045-B378-DE4BB831F169}"/>
              </a:ext>
            </a:extLst>
          </p:cNvPr>
          <p:cNvSpPr/>
          <p:nvPr/>
        </p:nvSpPr>
        <p:spPr>
          <a:xfrm>
            <a:off x="5212508" y="3282695"/>
            <a:ext cx="1840249" cy="146304"/>
          </a:xfrm>
          <a:prstGeom prst="lef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51482680-F2DE-D645-90F2-B66C46A14761}"/>
              </a:ext>
            </a:extLst>
          </p:cNvPr>
          <p:cNvPicPr>
            <a:picLocks noChangeAspect="1"/>
          </p:cNvPicPr>
          <p:nvPr/>
        </p:nvPicPr>
        <p:blipFill>
          <a:blip r:embed="rId3">
            <a:duotone>
              <a:schemeClr val="accent6">
                <a:shade val="45000"/>
                <a:satMod val="135000"/>
              </a:schemeClr>
              <a:prstClr val="white"/>
            </a:duotone>
          </a:blip>
          <a:stretch>
            <a:fillRect/>
          </a:stretch>
        </p:blipFill>
        <p:spPr>
          <a:xfrm>
            <a:off x="9982200" y="2847180"/>
            <a:ext cx="1046279" cy="1293135"/>
          </a:xfrm>
          <a:prstGeom prst="rect">
            <a:avLst/>
          </a:prstGeom>
        </p:spPr>
      </p:pic>
      <p:sp>
        <p:nvSpPr>
          <p:cNvPr id="24" name="Left-Right Arrow 23">
            <a:extLst>
              <a:ext uri="{FF2B5EF4-FFF2-40B4-BE49-F238E27FC236}">
                <a16:creationId xmlns:a16="http://schemas.microsoft.com/office/drawing/2014/main" id="{46981C50-858B-8C44-8EA1-CF27AF280571}"/>
              </a:ext>
            </a:extLst>
          </p:cNvPr>
          <p:cNvSpPr/>
          <p:nvPr/>
        </p:nvSpPr>
        <p:spPr>
          <a:xfrm>
            <a:off x="8216253" y="3282695"/>
            <a:ext cx="1840249" cy="146304"/>
          </a:xfrm>
          <a:prstGeom prst="lef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4D46123E-300A-8144-99AC-310994C97286}"/>
              </a:ext>
            </a:extLst>
          </p:cNvPr>
          <p:cNvSpPr txBox="1"/>
          <p:nvPr/>
        </p:nvSpPr>
        <p:spPr>
          <a:xfrm>
            <a:off x="9910019" y="2286000"/>
            <a:ext cx="753732" cy="400110"/>
          </a:xfrm>
          <a:prstGeom prst="rect">
            <a:avLst/>
          </a:prstGeom>
          <a:noFill/>
        </p:spPr>
        <p:txBody>
          <a:bodyPr wrap="none" rtlCol="0">
            <a:spAutoFit/>
          </a:bodyPr>
          <a:lstStyle/>
          <a:p>
            <a:r>
              <a:rPr lang="en-US" sz="2000" dirty="0">
                <a:latin typeface="Helvetica" pitchFamily="2" charset="0"/>
              </a:rPr>
              <a:t>Mary</a:t>
            </a:r>
          </a:p>
        </p:txBody>
      </p:sp>
      <p:sp>
        <p:nvSpPr>
          <p:cNvPr id="28" name="Arc 27">
            <a:extLst>
              <a:ext uri="{FF2B5EF4-FFF2-40B4-BE49-F238E27FC236}">
                <a16:creationId xmlns:a16="http://schemas.microsoft.com/office/drawing/2014/main" id="{A4064B69-BD4E-784C-AEE6-5918C69AC71A}"/>
              </a:ext>
            </a:extLst>
          </p:cNvPr>
          <p:cNvSpPr/>
          <p:nvPr/>
        </p:nvSpPr>
        <p:spPr>
          <a:xfrm rot="18839361">
            <a:off x="1534836" y="2414507"/>
            <a:ext cx="2927320" cy="2652026"/>
          </a:xfrm>
          <a:prstGeom prst="arc">
            <a:avLst>
              <a:gd name="adj1" fmla="val 15759831"/>
              <a:gd name="adj2" fmla="val 933033"/>
            </a:avLst>
          </a:prstGeom>
          <a:ln w="38100">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 name="Arc 30">
            <a:extLst>
              <a:ext uri="{FF2B5EF4-FFF2-40B4-BE49-F238E27FC236}">
                <a16:creationId xmlns:a16="http://schemas.microsoft.com/office/drawing/2014/main" id="{18988313-C9DC-FB46-89D4-D6A6CAE31593}"/>
              </a:ext>
            </a:extLst>
          </p:cNvPr>
          <p:cNvSpPr/>
          <p:nvPr/>
        </p:nvSpPr>
        <p:spPr>
          <a:xfrm rot="7954119">
            <a:off x="1659102" y="1956683"/>
            <a:ext cx="2927320" cy="2652026"/>
          </a:xfrm>
          <a:prstGeom prst="arc">
            <a:avLst>
              <a:gd name="adj1" fmla="val 15759831"/>
              <a:gd name="adj2" fmla="val 933033"/>
            </a:avLst>
          </a:prstGeom>
          <a:ln w="38100">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 name="Arc 31">
            <a:extLst>
              <a:ext uri="{FF2B5EF4-FFF2-40B4-BE49-F238E27FC236}">
                <a16:creationId xmlns:a16="http://schemas.microsoft.com/office/drawing/2014/main" id="{6D15E6C5-1A51-004F-99A1-2B211C6D520A}"/>
              </a:ext>
            </a:extLst>
          </p:cNvPr>
          <p:cNvSpPr/>
          <p:nvPr/>
        </p:nvSpPr>
        <p:spPr>
          <a:xfrm rot="18839361">
            <a:off x="2548754" y="742717"/>
            <a:ext cx="4117252" cy="4156641"/>
          </a:xfrm>
          <a:custGeom>
            <a:avLst/>
            <a:gdLst>
              <a:gd name="connsiteX0" fmla="*/ 1437544 w 5211674"/>
              <a:gd name="connsiteY0" fmla="*/ 318889 h 6009092"/>
              <a:gd name="connsiteX1" fmla="*/ 4451215 w 5211674"/>
              <a:gd name="connsiteY1" fmla="*/ 883213 h 6009092"/>
              <a:gd name="connsiteX2" fmla="*/ 5138944 w 5211674"/>
              <a:gd name="connsiteY2" fmla="*/ 3709446 h 6009092"/>
              <a:gd name="connsiteX3" fmla="*/ 2605837 w 5211674"/>
              <a:gd name="connsiteY3" fmla="*/ 3004546 h 6009092"/>
              <a:gd name="connsiteX4" fmla="*/ 1437544 w 5211674"/>
              <a:gd name="connsiteY4" fmla="*/ 318889 h 6009092"/>
              <a:gd name="connsiteX0" fmla="*/ 1437544 w 5211674"/>
              <a:gd name="connsiteY0" fmla="*/ 318889 h 6009092"/>
              <a:gd name="connsiteX1" fmla="*/ 4451215 w 5211674"/>
              <a:gd name="connsiteY1" fmla="*/ 883213 h 6009092"/>
              <a:gd name="connsiteX2" fmla="*/ 5138944 w 5211674"/>
              <a:gd name="connsiteY2" fmla="*/ 3709446 h 6009092"/>
              <a:gd name="connsiteX0" fmla="*/ 343069 w 4117252"/>
              <a:gd name="connsiteY0" fmla="*/ 458130 h 3848687"/>
              <a:gd name="connsiteX1" fmla="*/ 3356740 w 4117252"/>
              <a:gd name="connsiteY1" fmla="*/ 1022454 h 3848687"/>
              <a:gd name="connsiteX2" fmla="*/ 4044469 w 4117252"/>
              <a:gd name="connsiteY2" fmla="*/ 3848687 h 3848687"/>
              <a:gd name="connsiteX3" fmla="*/ 1511362 w 4117252"/>
              <a:gd name="connsiteY3" fmla="*/ 3143787 h 3848687"/>
              <a:gd name="connsiteX4" fmla="*/ 343069 w 4117252"/>
              <a:gd name="connsiteY4" fmla="*/ 458130 h 3848687"/>
              <a:gd name="connsiteX0" fmla="*/ 0 w 4117252"/>
              <a:gd name="connsiteY0" fmla="*/ 267313 h 3848687"/>
              <a:gd name="connsiteX1" fmla="*/ 3356740 w 4117252"/>
              <a:gd name="connsiteY1" fmla="*/ 1022454 h 3848687"/>
              <a:gd name="connsiteX2" fmla="*/ 4044469 w 4117252"/>
              <a:gd name="connsiteY2" fmla="*/ 3848687 h 3848687"/>
              <a:gd name="connsiteX0" fmla="*/ 343069 w 4117252"/>
              <a:gd name="connsiteY0" fmla="*/ 458130 h 4194607"/>
              <a:gd name="connsiteX1" fmla="*/ 3356740 w 4117252"/>
              <a:gd name="connsiteY1" fmla="*/ 1022454 h 4194607"/>
              <a:gd name="connsiteX2" fmla="*/ 4044469 w 4117252"/>
              <a:gd name="connsiteY2" fmla="*/ 3848687 h 4194607"/>
              <a:gd name="connsiteX3" fmla="*/ 1511362 w 4117252"/>
              <a:gd name="connsiteY3" fmla="*/ 3143787 h 4194607"/>
              <a:gd name="connsiteX4" fmla="*/ 343069 w 4117252"/>
              <a:gd name="connsiteY4" fmla="*/ 458130 h 4194607"/>
              <a:gd name="connsiteX0" fmla="*/ 0 w 4117252"/>
              <a:gd name="connsiteY0" fmla="*/ 267313 h 4194607"/>
              <a:gd name="connsiteX1" fmla="*/ 3356740 w 4117252"/>
              <a:gd name="connsiteY1" fmla="*/ 1022454 h 4194607"/>
              <a:gd name="connsiteX2" fmla="*/ 4015271 w 4117252"/>
              <a:gd name="connsiteY2" fmla="*/ 4194607 h 4194607"/>
              <a:gd name="connsiteX0" fmla="*/ 343069 w 4117252"/>
              <a:gd name="connsiteY0" fmla="*/ 420164 h 4156641"/>
              <a:gd name="connsiteX1" fmla="*/ 3356740 w 4117252"/>
              <a:gd name="connsiteY1" fmla="*/ 984488 h 4156641"/>
              <a:gd name="connsiteX2" fmla="*/ 4044469 w 4117252"/>
              <a:gd name="connsiteY2" fmla="*/ 3810721 h 4156641"/>
              <a:gd name="connsiteX3" fmla="*/ 1511362 w 4117252"/>
              <a:gd name="connsiteY3" fmla="*/ 3105821 h 4156641"/>
              <a:gd name="connsiteX4" fmla="*/ 343069 w 4117252"/>
              <a:gd name="connsiteY4" fmla="*/ 420164 h 4156641"/>
              <a:gd name="connsiteX0" fmla="*/ 0 w 4117252"/>
              <a:gd name="connsiteY0" fmla="*/ 229347 h 4156641"/>
              <a:gd name="connsiteX1" fmla="*/ 3214951 w 4117252"/>
              <a:gd name="connsiteY1" fmla="*/ 1166752 h 4156641"/>
              <a:gd name="connsiteX2" fmla="*/ 4015271 w 4117252"/>
              <a:gd name="connsiteY2" fmla="*/ 4156641 h 4156641"/>
            </a:gdLst>
            <a:ahLst/>
            <a:cxnLst>
              <a:cxn ang="0">
                <a:pos x="connsiteX0" y="connsiteY0"/>
              </a:cxn>
              <a:cxn ang="0">
                <a:pos x="connsiteX1" y="connsiteY1"/>
              </a:cxn>
              <a:cxn ang="0">
                <a:pos x="connsiteX2" y="connsiteY2"/>
              </a:cxn>
            </a:cxnLst>
            <a:rect l="l" t="t" r="r" b="b"/>
            <a:pathLst>
              <a:path w="4117252" h="4156641" stroke="0" extrusionOk="0">
                <a:moveTo>
                  <a:pt x="343069" y="420164"/>
                </a:moveTo>
                <a:cubicBezTo>
                  <a:pt x="1348024" y="-161017"/>
                  <a:pt x="2562951" y="66484"/>
                  <a:pt x="3356740" y="984488"/>
                </a:cubicBezTo>
                <a:cubicBezTo>
                  <a:pt x="3996668" y="1724554"/>
                  <a:pt x="4257111" y="2794849"/>
                  <a:pt x="4044469" y="3810721"/>
                </a:cubicBezTo>
                <a:lnTo>
                  <a:pt x="1511362" y="3105821"/>
                </a:lnTo>
                <a:lnTo>
                  <a:pt x="343069" y="420164"/>
                </a:lnTo>
                <a:close/>
              </a:path>
              <a:path w="4117252" h="4156641" fill="none">
                <a:moveTo>
                  <a:pt x="0" y="229347"/>
                </a:moveTo>
                <a:cubicBezTo>
                  <a:pt x="1004955" y="-351834"/>
                  <a:pt x="2421162" y="248748"/>
                  <a:pt x="3214951" y="1166752"/>
                </a:cubicBezTo>
                <a:cubicBezTo>
                  <a:pt x="3854879" y="1906818"/>
                  <a:pt x="4227913" y="3140769"/>
                  <a:pt x="4015271" y="4156641"/>
                </a:cubicBezTo>
              </a:path>
            </a:pathLst>
          </a:custGeom>
          <a:ln w="38100">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 name="Arc 31">
            <a:extLst>
              <a:ext uri="{FF2B5EF4-FFF2-40B4-BE49-F238E27FC236}">
                <a16:creationId xmlns:a16="http://schemas.microsoft.com/office/drawing/2014/main" id="{828800E3-CEF7-9742-ADE4-E62DB401A19A}"/>
              </a:ext>
            </a:extLst>
          </p:cNvPr>
          <p:cNvSpPr/>
          <p:nvPr/>
        </p:nvSpPr>
        <p:spPr>
          <a:xfrm rot="7877532">
            <a:off x="5249333" y="2209045"/>
            <a:ext cx="4230334" cy="4303602"/>
          </a:xfrm>
          <a:custGeom>
            <a:avLst/>
            <a:gdLst>
              <a:gd name="connsiteX0" fmla="*/ 1437544 w 5211674"/>
              <a:gd name="connsiteY0" fmla="*/ 318889 h 6009092"/>
              <a:gd name="connsiteX1" fmla="*/ 4451215 w 5211674"/>
              <a:gd name="connsiteY1" fmla="*/ 883213 h 6009092"/>
              <a:gd name="connsiteX2" fmla="*/ 5138944 w 5211674"/>
              <a:gd name="connsiteY2" fmla="*/ 3709446 h 6009092"/>
              <a:gd name="connsiteX3" fmla="*/ 2605837 w 5211674"/>
              <a:gd name="connsiteY3" fmla="*/ 3004546 h 6009092"/>
              <a:gd name="connsiteX4" fmla="*/ 1437544 w 5211674"/>
              <a:gd name="connsiteY4" fmla="*/ 318889 h 6009092"/>
              <a:gd name="connsiteX0" fmla="*/ 1437544 w 5211674"/>
              <a:gd name="connsiteY0" fmla="*/ 318889 h 6009092"/>
              <a:gd name="connsiteX1" fmla="*/ 4451215 w 5211674"/>
              <a:gd name="connsiteY1" fmla="*/ 883213 h 6009092"/>
              <a:gd name="connsiteX2" fmla="*/ 5138944 w 5211674"/>
              <a:gd name="connsiteY2" fmla="*/ 3709446 h 6009092"/>
              <a:gd name="connsiteX0" fmla="*/ 343069 w 4117252"/>
              <a:gd name="connsiteY0" fmla="*/ 458130 h 3848687"/>
              <a:gd name="connsiteX1" fmla="*/ 3356740 w 4117252"/>
              <a:gd name="connsiteY1" fmla="*/ 1022454 h 3848687"/>
              <a:gd name="connsiteX2" fmla="*/ 4044469 w 4117252"/>
              <a:gd name="connsiteY2" fmla="*/ 3848687 h 3848687"/>
              <a:gd name="connsiteX3" fmla="*/ 1511362 w 4117252"/>
              <a:gd name="connsiteY3" fmla="*/ 3143787 h 3848687"/>
              <a:gd name="connsiteX4" fmla="*/ 343069 w 4117252"/>
              <a:gd name="connsiteY4" fmla="*/ 458130 h 3848687"/>
              <a:gd name="connsiteX0" fmla="*/ 0 w 4117252"/>
              <a:gd name="connsiteY0" fmla="*/ 267313 h 3848687"/>
              <a:gd name="connsiteX1" fmla="*/ 3356740 w 4117252"/>
              <a:gd name="connsiteY1" fmla="*/ 1022454 h 3848687"/>
              <a:gd name="connsiteX2" fmla="*/ 4044469 w 4117252"/>
              <a:gd name="connsiteY2" fmla="*/ 3848687 h 3848687"/>
              <a:gd name="connsiteX0" fmla="*/ 343069 w 4117252"/>
              <a:gd name="connsiteY0" fmla="*/ 458130 h 4194607"/>
              <a:gd name="connsiteX1" fmla="*/ 3356740 w 4117252"/>
              <a:gd name="connsiteY1" fmla="*/ 1022454 h 4194607"/>
              <a:gd name="connsiteX2" fmla="*/ 4044469 w 4117252"/>
              <a:gd name="connsiteY2" fmla="*/ 3848687 h 4194607"/>
              <a:gd name="connsiteX3" fmla="*/ 1511362 w 4117252"/>
              <a:gd name="connsiteY3" fmla="*/ 3143787 h 4194607"/>
              <a:gd name="connsiteX4" fmla="*/ 343069 w 4117252"/>
              <a:gd name="connsiteY4" fmla="*/ 458130 h 4194607"/>
              <a:gd name="connsiteX0" fmla="*/ 0 w 4117252"/>
              <a:gd name="connsiteY0" fmla="*/ 267313 h 4194607"/>
              <a:gd name="connsiteX1" fmla="*/ 3356740 w 4117252"/>
              <a:gd name="connsiteY1" fmla="*/ 1022454 h 4194607"/>
              <a:gd name="connsiteX2" fmla="*/ 4015271 w 4117252"/>
              <a:gd name="connsiteY2" fmla="*/ 4194607 h 4194607"/>
              <a:gd name="connsiteX0" fmla="*/ 343069 w 4117252"/>
              <a:gd name="connsiteY0" fmla="*/ 458130 h 4442759"/>
              <a:gd name="connsiteX1" fmla="*/ 3356740 w 4117252"/>
              <a:gd name="connsiteY1" fmla="*/ 1022454 h 4442759"/>
              <a:gd name="connsiteX2" fmla="*/ 4044469 w 4117252"/>
              <a:gd name="connsiteY2" fmla="*/ 3848687 h 4442759"/>
              <a:gd name="connsiteX3" fmla="*/ 1511362 w 4117252"/>
              <a:gd name="connsiteY3" fmla="*/ 3143787 h 4442759"/>
              <a:gd name="connsiteX4" fmla="*/ 343069 w 4117252"/>
              <a:gd name="connsiteY4" fmla="*/ 458130 h 4442759"/>
              <a:gd name="connsiteX0" fmla="*/ 0 w 4117252"/>
              <a:gd name="connsiteY0" fmla="*/ 267313 h 4442759"/>
              <a:gd name="connsiteX1" fmla="*/ 3356740 w 4117252"/>
              <a:gd name="connsiteY1" fmla="*/ 1022454 h 4442759"/>
              <a:gd name="connsiteX2" fmla="*/ 3559519 w 4117252"/>
              <a:gd name="connsiteY2" fmla="*/ 4442759 h 4442759"/>
              <a:gd name="connsiteX0" fmla="*/ 343069 w 4117252"/>
              <a:gd name="connsiteY0" fmla="*/ 395028 h 4379657"/>
              <a:gd name="connsiteX1" fmla="*/ 3356740 w 4117252"/>
              <a:gd name="connsiteY1" fmla="*/ 959352 h 4379657"/>
              <a:gd name="connsiteX2" fmla="*/ 4044469 w 4117252"/>
              <a:gd name="connsiteY2" fmla="*/ 3785585 h 4379657"/>
              <a:gd name="connsiteX3" fmla="*/ 1511362 w 4117252"/>
              <a:gd name="connsiteY3" fmla="*/ 3080685 h 4379657"/>
              <a:gd name="connsiteX4" fmla="*/ 343069 w 4117252"/>
              <a:gd name="connsiteY4" fmla="*/ 395028 h 4379657"/>
              <a:gd name="connsiteX0" fmla="*/ 0 w 4117252"/>
              <a:gd name="connsiteY0" fmla="*/ 204211 h 4379657"/>
              <a:gd name="connsiteX1" fmla="*/ 2976416 w 4117252"/>
              <a:gd name="connsiteY1" fmla="*/ 1293383 h 4379657"/>
              <a:gd name="connsiteX2" fmla="*/ 3559519 w 4117252"/>
              <a:gd name="connsiteY2" fmla="*/ 4379657 h 4379657"/>
              <a:gd name="connsiteX0" fmla="*/ 456151 w 4230334"/>
              <a:gd name="connsiteY0" fmla="*/ 318973 h 4303602"/>
              <a:gd name="connsiteX1" fmla="*/ 3469822 w 4230334"/>
              <a:gd name="connsiteY1" fmla="*/ 883297 h 4303602"/>
              <a:gd name="connsiteX2" fmla="*/ 4157551 w 4230334"/>
              <a:gd name="connsiteY2" fmla="*/ 3709530 h 4303602"/>
              <a:gd name="connsiteX3" fmla="*/ 1624444 w 4230334"/>
              <a:gd name="connsiteY3" fmla="*/ 3004630 h 4303602"/>
              <a:gd name="connsiteX4" fmla="*/ 456151 w 4230334"/>
              <a:gd name="connsiteY4" fmla="*/ 318973 h 4303602"/>
              <a:gd name="connsiteX0" fmla="*/ 0 w 4230334"/>
              <a:gd name="connsiteY0" fmla="*/ 444796 h 4303602"/>
              <a:gd name="connsiteX1" fmla="*/ 3089498 w 4230334"/>
              <a:gd name="connsiteY1" fmla="*/ 1217328 h 4303602"/>
              <a:gd name="connsiteX2" fmla="*/ 3672601 w 4230334"/>
              <a:gd name="connsiteY2" fmla="*/ 4303602 h 4303602"/>
            </a:gdLst>
            <a:ahLst/>
            <a:cxnLst>
              <a:cxn ang="0">
                <a:pos x="connsiteX0" y="connsiteY0"/>
              </a:cxn>
              <a:cxn ang="0">
                <a:pos x="connsiteX1" y="connsiteY1"/>
              </a:cxn>
              <a:cxn ang="0">
                <a:pos x="connsiteX2" y="connsiteY2"/>
              </a:cxn>
            </a:cxnLst>
            <a:rect l="l" t="t" r="r" b="b"/>
            <a:pathLst>
              <a:path w="4230334" h="4303602" stroke="0" extrusionOk="0">
                <a:moveTo>
                  <a:pt x="456151" y="318973"/>
                </a:moveTo>
                <a:cubicBezTo>
                  <a:pt x="1461106" y="-262208"/>
                  <a:pt x="2676033" y="-34707"/>
                  <a:pt x="3469822" y="883297"/>
                </a:cubicBezTo>
                <a:cubicBezTo>
                  <a:pt x="4109750" y="1623363"/>
                  <a:pt x="4370193" y="2693658"/>
                  <a:pt x="4157551" y="3709530"/>
                </a:cubicBezTo>
                <a:lnTo>
                  <a:pt x="1624444" y="3004630"/>
                </a:lnTo>
                <a:lnTo>
                  <a:pt x="456151" y="318973"/>
                </a:lnTo>
                <a:close/>
              </a:path>
              <a:path w="4230334" h="4303602" fill="none">
                <a:moveTo>
                  <a:pt x="0" y="444796"/>
                </a:moveTo>
                <a:cubicBezTo>
                  <a:pt x="1004955" y="-136385"/>
                  <a:pt x="2295709" y="299324"/>
                  <a:pt x="3089498" y="1217328"/>
                </a:cubicBezTo>
                <a:cubicBezTo>
                  <a:pt x="3729426" y="1957394"/>
                  <a:pt x="3885243" y="3287730"/>
                  <a:pt x="3672601" y="4303602"/>
                </a:cubicBezTo>
              </a:path>
            </a:pathLst>
          </a:custGeom>
          <a:ln w="38100">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 name="Arc 33">
            <a:extLst>
              <a:ext uri="{FF2B5EF4-FFF2-40B4-BE49-F238E27FC236}">
                <a16:creationId xmlns:a16="http://schemas.microsoft.com/office/drawing/2014/main" id="{F3D16C52-5E84-944B-B178-97C5FB048710}"/>
              </a:ext>
            </a:extLst>
          </p:cNvPr>
          <p:cNvSpPr/>
          <p:nvPr/>
        </p:nvSpPr>
        <p:spPr>
          <a:xfrm rot="18839361">
            <a:off x="8277948" y="2046166"/>
            <a:ext cx="1633259" cy="1806501"/>
          </a:xfrm>
          <a:custGeom>
            <a:avLst/>
            <a:gdLst>
              <a:gd name="connsiteX0" fmla="*/ 1294093 w 2927320"/>
              <a:gd name="connsiteY0" fmla="*/ 8929 h 2652026"/>
              <a:gd name="connsiteX1" fmla="*/ 2521689 w 2927320"/>
              <a:gd name="connsiteY1" fmla="*/ 409753 h 2652026"/>
              <a:gd name="connsiteX2" fmla="*/ 2862804 w 2927320"/>
              <a:gd name="connsiteY2" fmla="*/ 1715360 h 2652026"/>
              <a:gd name="connsiteX3" fmla="*/ 1463660 w 2927320"/>
              <a:gd name="connsiteY3" fmla="*/ 1326013 h 2652026"/>
              <a:gd name="connsiteX4" fmla="*/ 1294093 w 2927320"/>
              <a:gd name="connsiteY4" fmla="*/ 8929 h 2652026"/>
              <a:gd name="connsiteX0" fmla="*/ 1294093 w 2927320"/>
              <a:gd name="connsiteY0" fmla="*/ 8929 h 2652026"/>
              <a:gd name="connsiteX1" fmla="*/ 2521689 w 2927320"/>
              <a:gd name="connsiteY1" fmla="*/ 409753 h 2652026"/>
              <a:gd name="connsiteX2" fmla="*/ 2862804 w 2927320"/>
              <a:gd name="connsiteY2" fmla="*/ 1715360 h 2652026"/>
              <a:gd name="connsiteX0" fmla="*/ 0 w 1633259"/>
              <a:gd name="connsiteY0" fmla="*/ 8939 h 1715370"/>
              <a:gd name="connsiteX1" fmla="*/ 1227596 w 1633259"/>
              <a:gd name="connsiteY1" fmla="*/ 409763 h 1715370"/>
              <a:gd name="connsiteX2" fmla="*/ 1568711 w 1633259"/>
              <a:gd name="connsiteY2" fmla="*/ 1715370 h 1715370"/>
              <a:gd name="connsiteX3" fmla="*/ 169567 w 1633259"/>
              <a:gd name="connsiteY3" fmla="*/ 1326023 h 1715370"/>
              <a:gd name="connsiteX4" fmla="*/ 0 w 1633259"/>
              <a:gd name="connsiteY4" fmla="*/ 8939 h 1715370"/>
              <a:gd name="connsiteX0" fmla="*/ 55482 w 1633259"/>
              <a:gd name="connsiteY0" fmla="*/ 136946 h 1715370"/>
              <a:gd name="connsiteX1" fmla="*/ 1227596 w 1633259"/>
              <a:gd name="connsiteY1" fmla="*/ 409763 h 1715370"/>
              <a:gd name="connsiteX2" fmla="*/ 1568711 w 1633259"/>
              <a:gd name="connsiteY2" fmla="*/ 1715370 h 1715370"/>
              <a:gd name="connsiteX0" fmla="*/ 0 w 1633259"/>
              <a:gd name="connsiteY0" fmla="*/ 8939 h 1862797"/>
              <a:gd name="connsiteX1" fmla="*/ 1227596 w 1633259"/>
              <a:gd name="connsiteY1" fmla="*/ 409763 h 1862797"/>
              <a:gd name="connsiteX2" fmla="*/ 1568711 w 1633259"/>
              <a:gd name="connsiteY2" fmla="*/ 1715370 h 1862797"/>
              <a:gd name="connsiteX3" fmla="*/ 169567 w 1633259"/>
              <a:gd name="connsiteY3" fmla="*/ 1326023 h 1862797"/>
              <a:gd name="connsiteX4" fmla="*/ 0 w 1633259"/>
              <a:gd name="connsiteY4" fmla="*/ 8939 h 1862797"/>
              <a:gd name="connsiteX0" fmla="*/ 55482 w 1633259"/>
              <a:gd name="connsiteY0" fmla="*/ 136946 h 1862797"/>
              <a:gd name="connsiteX1" fmla="*/ 1227596 w 1633259"/>
              <a:gd name="connsiteY1" fmla="*/ 409763 h 1862797"/>
              <a:gd name="connsiteX2" fmla="*/ 1415988 w 1633259"/>
              <a:gd name="connsiteY2" fmla="*/ 1862797 h 1862797"/>
              <a:gd name="connsiteX0" fmla="*/ 0 w 1633259"/>
              <a:gd name="connsiteY0" fmla="*/ 8939 h 1806501"/>
              <a:gd name="connsiteX1" fmla="*/ 1227596 w 1633259"/>
              <a:gd name="connsiteY1" fmla="*/ 409763 h 1806501"/>
              <a:gd name="connsiteX2" fmla="*/ 1568711 w 1633259"/>
              <a:gd name="connsiteY2" fmla="*/ 1715370 h 1806501"/>
              <a:gd name="connsiteX3" fmla="*/ 169567 w 1633259"/>
              <a:gd name="connsiteY3" fmla="*/ 1326023 h 1806501"/>
              <a:gd name="connsiteX4" fmla="*/ 0 w 1633259"/>
              <a:gd name="connsiteY4" fmla="*/ 8939 h 1806501"/>
              <a:gd name="connsiteX0" fmla="*/ 55482 w 1633259"/>
              <a:gd name="connsiteY0" fmla="*/ 136946 h 1806501"/>
              <a:gd name="connsiteX1" fmla="*/ 1227596 w 1633259"/>
              <a:gd name="connsiteY1" fmla="*/ 409763 h 1806501"/>
              <a:gd name="connsiteX2" fmla="*/ 1497816 w 1633259"/>
              <a:gd name="connsiteY2" fmla="*/ 1806501 h 1806501"/>
            </a:gdLst>
            <a:ahLst/>
            <a:cxnLst>
              <a:cxn ang="0">
                <a:pos x="connsiteX0" y="connsiteY0"/>
              </a:cxn>
              <a:cxn ang="0">
                <a:pos x="connsiteX1" y="connsiteY1"/>
              </a:cxn>
              <a:cxn ang="0">
                <a:pos x="connsiteX2" y="connsiteY2"/>
              </a:cxn>
            </a:cxnLst>
            <a:rect l="l" t="t" r="r" b="b"/>
            <a:pathLst>
              <a:path w="1633259" h="1806501" stroke="0" extrusionOk="0">
                <a:moveTo>
                  <a:pt x="0" y="8939"/>
                </a:moveTo>
                <a:cubicBezTo>
                  <a:pt x="455937" y="-39239"/>
                  <a:pt x="910413" y="109153"/>
                  <a:pt x="1227596" y="409763"/>
                </a:cubicBezTo>
                <a:cubicBezTo>
                  <a:pt x="1593870" y="756899"/>
                  <a:pt x="1724352" y="1256316"/>
                  <a:pt x="1568711" y="1715370"/>
                </a:cubicBezTo>
                <a:lnTo>
                  <a:pt x="169567" y="1326023"/>
                </a:lnTo>
                <a:lnTo>
                  <a:pt x="0" y="8939"/>
                </a:lnTo>
                <a:close/>
              </a:path>
              <a:path w="1633259" h="1806501" fill="none">
                <a:moveTo>
                  <a:pt x="55482" y="136946"/>
                </a:moveTo>
                <a:cubicBezTo>
                  <a:pt x="511419" y="88768"/>
                  <a:pt x="910413" y="109153"/>
                  <a:pt x="1227596" y="409763"/>
                </a:cubicBezTo>
                <a:cubicBezTo>
                  <a:pt x="1593870" y="756899"/>
                  <a:pt x="1653457" y="1347447"/>
                  <a:pt x="1497816" y="1806501"/>
                </a:cubicBezTo>
              </a:path>
            </a:pathLst>
          </a:custGeom>
          <a:ln w="38100">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TextBox 21">
            <a:extLst>
              <a:ext uri="{FF2B5EF4-FFF2-40B4-BE49-F238E27FC236}">
                <a16:creationId xmlns:a16="http://schemas.microsoft.com/office/drawing/2014/main" id="{EAE9174A-9C4D-F346-88BE-3B0D124C9D64}"/>
              </a:ext>
            </a:extLst>
          </p:cNvPr>
          <p:cNvSpPr txBox="1"/>
          <p:nvPr/>
        </p:nvSpPr>
        <p:spPr>
          <a:xfrm>
            <a:off x="2819865" y="2931530"/>
            <a:ext cx="887186" cy="369332"/>
          </a:xfrm>
          <a:prstGeom prst="rect">
            <a:avLst/>
          </a:prstGeom>
          <a:noFill/>
        </p:spPr>
        <p:txBody>
          <a:bodyPr wrap="square" rtlCol="0">
            <a:spAutoFit/>
          </a:bodyPr>
          <a:lstStyle/>
          <a:p>
            <a:r>
              <a:rPr lang="en-US" dirty="0"/>
              <a:t>C</a:t>
            </a:r>
            <a:r>
              <a:rPr lang="en-US" baseline="-25000" dirty="0"/>
              <a:t>1</a:t>
            </a:r>
          </a:p>
        </p:txBody>
      </p:sp>
    </p:spTree>
    <p:extLst>
      <p:ext uri="{BB962C8B-B14F-4D97-AF65-F5344CB8AC3E}">
        <p14:creationId xmlns:p14="http://schemas.microsoft.com/office/powerpoint/2010/main" val="3955441915"/>
      </p:ext>
    </p:extLst>
  </p:cSld>
  <p:clrMapOvr>
    <a:masterClrMapping/>
  </p:clrMapOvr>
  <mc:AlternateContent xmlns:mc="http://schemas.openxmlformats.org/markup-compatibility/2006" xmlns:p14="http://schemas.microsoft.com/office/powerpoint/2010/main">
    <mc:Choice Requires="p14">
      <p:transition spd="slow" p14:dur="2000" advTm="20290"/>
    </mc:Choice>
    <mc:Fallback xmlns="">
      <p:transition spd="slow" advTm="2029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CF7ECB4-F00D-3948-925A-3DB02670BDB1}"/>
              </a:ext>
            </a:extLst>
          </p:cNvPr>
          <p:cNvSpPr txBox="1">
            <a:spLocks/>
          </p:cNvSpPr>
          <p:nvPr/>
        </p:nvSpPr>
        <p:spPr>
          <a:xfrm>
            <a:off x="838200" y="365125"/>
            <a:ext cx="10903226"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6000" dirty="0">
                <a:latin typeface="Gill Sans" charset="0"/>
                <a:ea typeface="Gill Sans" charset="0"/>
                <a:cs typeface="Gill Sans" charset="0"/>
              </a:rPr>
              <a:t>Detecting Deadlocks</a:t>
            </a:r>
          </a:p>
        </p:txBody>
      </p:sp>
      <p:sp>
        <p:nvSpPr>
          <p:cNvPr id="7" name="TextBox 6">
            <a:extLst>
              <a:ext uri="{FF2B5EF4-FFF2-40B4-BE49-F238E27FC236}">
                <a16:creationId xmlns:a16="http://schemas.microsoft.com/office/drawing/2014/main" id="{EED6B90B-1C98-6F42-9063-0D7BC4645D44}"/>
              </a:ext>
            </a:extLst>
          </p:cNvPr>
          <p:cNvSpPr txBox="1"/>
          <p:nvPr/>
        </p:nvSpPr>
        <p:spPr>
          <a:xfrm>
            <a:off x="1222075" y="2287316"/>
            <a:ext cx="742511" cy="400110"/>
          </a:xfrm>
          <a:prstGeom prst="rect">
            <a:avLst/>
          </a:prstGeom>
          <a:noFill/>
        </p:spPr>
        <p:txBody>
          <a:bodyPr wrap="none" rtlCol="0">
            <a:spAutoFit/>
          </a:bodyPr>
          <a:lstStyle/>
          <a:p>
            <a:r>
              <a:rPr lang="en-US" sz="2000" dirty="0">
                <a:latin typeface="Helvetica" pitchFamily="2" charset="0"/>
              </a:rPr>
              <a:t>Alice</a:t>
            </a:r>
          </a:p>
        </p:txBody>
      </p:sp>
      <p:sp>
        <p:nvSpPr>
          <p:cNvPr id="8" name="TextBox 7">
            <a:extLst>
              <a:ext uri="{FF2B5EF4-FFF2-40B4-BE49-F238E27FC236}">
                <a16:creationId xmlns:a16="http://schemas.microsoft.com/office/drawing/2014/main" id="{494A352D-8FA5-C74C-A39C-A19185C9E182}"/>
              </a:ext>
            </a:extLst>
          </p:cNvPr>
          <p:cNvSpPr txBox="1"/>
          <p:nvPr/>
        </p:nvSpPr>
        <p:spPr>
          <a:xfrm>
            <a:off x="4062419" y="2286000"/>
            <a:ext cx="998991" cy="400110"/>
          </a:xfrm>
          <a:prstGeom prst="rect">
            <a:avLst/>
          </a:prstGeom>
          <a:noFill/>
        </p:spPr>
        <p:txBody>
          <a:bodyPr wrap="none" rtlCol="0">
            <a:spAutoFit/>
          </a:bodyPr>
          <a:lstStyle/>
          <a:p>
            <a:r>
              <a:rPr lang="en-US" sz="2000" dirty="0">
                <a:latin typeface="Helvetica" pitchFamily="2" charset="0"/>
              </a:rPr>
              <a:t>Charlie</a:t>
            </a:r>
          </a:p>
        </p:txBody>
      </p:sp>
      <p:pic>
        <p:nvPicPr>
          <p:cNvPr id="9" name="Picture 8">
            <a:extLst>
              <a:ext uri="{FF2B5EF4-FFF2-40B4-BE49-F238E27FC236}">
                <a16:creationId xmlns:a16="http://schemas.microsoft.com/office/drawing/2014/main" id="{37220895-31F4-874B-B27C-C1F2DCC3AFD9}"/>
              </a:ext>
            </a:extLst>
          </p:cNvPr>
          <p:cNvPicPr>
            <a:picLocks noChangeAspect="1"/>
          </p:cNvPicPr>
          <p:nvPr/>
        </p:nvPicPr>
        <p:blipFill>
          <a:blip r:embed="rId3">
            <a:duotone>
              <a:srgbClr val="4472C4">
                <a:shade val="45000"/>
                <a:satMod val="135000"/>
              </a:srgbClr>
              <a:prstClr val="white"/>
            </a:duotone>
          </a:blip>
          <a:stretch>
            <a:fillRect/>
          </a:stretch>
        </p:blipFill>
        <p:spPr>
          <a:xfrm>
            <a:off x="1045633" y="2634674"/>
            <a:ext cx="1140280" cy="1588651"/>
          </a:xfrm>
          <a:prstGeom prst="rect">
            <a:avLst/>
          </a:prstGeom>
        </p:spPr>
      </p:pic>
      <p:pic>
        <p:nvPicPr>
          <p:cNvPr id="10" name="Picture 9">
            <a:extLst>
              <a:ext uri="{FF2B5EF4-FFF2-40B4-BE49-F238E27FC236}">
                <a16:creationId xmlns:a16="http://schemas.microsoft.com/office/drawing/2014/main" id="{6532781F-B4ED-4145-804D-6FDDA663B8A3}"/>
              </a:ext>
            </a:extLst>
          </p:cNvPr>
          <p:cNvPicPr>
            <a:picLocks noChangeAspect="1"/>
          </p:cNvPicPr>
          <p:nvPr/>
        </p:nvPicPr>
        <p:blipFill>
          <a:blip r:embed="rId3">
            <a:duotone>
              <a:srgbClr val="ED7D31">
                <a:shade val="45000"/>
                <a:satMod val="135000"/>
              </a:srgbClr>
              <a:prstClr val="white"/>
            </a:duotone>
          </a:blip>
          <a:stretch>
            <a:fillRect/>
          </a:stretch>
        </p:blipFill>
        <p:spPr>
          <a:xfrm>
            <a:off x="7141279" y="2847180"/>
            <a:ext cx="1046279" cy="1293135"/>
          </a:xfrm>
          <a:prstGeom prst="rect">
            <a:avLst/>
          </a:prstGeom>
        </p:spPr>
      </p:pic>
      <p:sp>
        <p:nvSpPr>
          <p:cNvPr id="11" name="TextBox 10">
            <a:extLst>
              <a:ext uri="{FF2B5EF4-FFF2-40B4-BE49-F238E27FC236}">
                <a16:creationId xmlns:a16="http://schemas.microsoft.com/office/drawing/2014/main" id="{61C13331-BFCE-6249-94AB-A6BBA254B099}"/>
              </a:ext>
            </a:extLst>
          </p:cNvPr>
          <p:cNvSpPr txBox="1"/>
          <p:nvPr/>
        </p:nvSpPr>
        <p:spPr>
          <a:xfrm>
            <a:off x="7355520" y="2286000"/>
            <a:ext cx="641522" cy="400110"/>
          </a:xfrm>
          <a:prstGeom prst="rect">
            <a:avLst/>
          </a:prstGeom>
          <a:noFill/>
        </p:spPr>
        <p:txBody>
          <a:bodyPr wrap="none" rtlCol="0">
            <a:spAutoFit/>
          </a:bodyPr>
          <a:lstStyle/>
          <a:p>
            <a:r>
              <a:rPr lang="en-US" sz="2000" dirty="0">
                <a:latin typeface="Helvetica" pitchFamily="2" charset="0"/>
              </a:rPr>
              <a:t>Bob</a:t>
            </a:r>
          </a:p>
        </p:txBody>
      </p:sp>
      <p:grpSp>
        <p:nvGrpSpPr>
          <p:cNvPr id="12" name="Group 11">
            <a:extLst>
              <a:ext uri="{FF2B5EF4-FFF2-40B4-BE49-F238E27FC236}">
                <a16:creationId xmlns:a16="http://schemas.microsoft.com/office/drawing/2014/main" id="{0BB96BE2-ABF2-0C49-8A2B-A9651D7267D1}"/>
              </a:ext>
            </a:extLst>
          </p:cNvPr>
          <p:cNvGrpSpPr/>
          <p:nvPr/>
        </p:nvGrpSpPr>
        <p:grpSpPr>
          <a:xfrm>
            <a:off x="4215675" y="2904525"/>
            <a:ext cx="753393" cy="1020758"/>
            <a:chOff x="5691651" y="1952452"/>
            <a:chExt cx="753393" cy="1020758"/>
          </a:xfrm>
          <a:solidFill>
            <a:schemeClr val="accent3">
              <a:lumMod val="75000"/>
            </a:schemeClr>
          </a:solidFill>
        </p:grpSpPr>
        <p:sp>
          <p:nvSpPr>
            <p:cNvPr id="13" name="Oval 12">
              <a:extLst>
                <a:ext uri="{FF2B5EF4-FFF2-40B4-BE49-F238E27FC236}">
                  <a16:creationId xmlns:a16="http://schemas.microsoft.com/office/drawing/2014/main" id="{A518F823-B474-F94C-83D4-460435A73218}"/>
                </a:ext>
              </a:extLst>
            </p:cNvPr>
            <p:cNvSpPr/>
            <p:nvPr/>
          </p:nvSpPr>
          <p:spPr>
            <a:xfrm>
              <a:off x="5889748" y="1952452"/>
              <a:ext cx="407813" cy="553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4" name="Delay 13">
              <a:extLst>
                <a:ext uri="{FF2B5EF4-FFF2-40B4-BE49-F238E27FC236}">
                  <a16:creationId xmlns:a16="http://schemas.microsoft.com/office/drawing/2014/main" id="{BC1CFBEB-E906-8747-8832-E0885F7E6AD7}"/>
                </a:ext>
              </a:extLst>
            </p:cNvPr>
            <p:cNvSpPr/>
            <p:nvPr/>
          </p:nvSpPr>
          <p:spPr>
            <a:xfrm rot="16200000">
              <a:off x="5883586" y="2411751"/>
              <a:ext cx="369524" cy="753393"/>
            </a:xfrm>
            <a:prstGeom prst="flowChartDelay">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sp>
        <p:nvSpPr>
          <p:cNvPr id="15" name="Left-Right Arrow 14">
            <a:extLst>
              <a:ext uri="{FF2B5EF4-FFF2-40B4-BE49-F238E27FC236}">
                <a16:creationId xmlns:a16="http://schemas.microsoft.com/office/drawing/2014/main" id="{3F801579-1DA0-DD4F-8D3A-9B02F6CA87DE}"/>
              </a:ext>
            </a:extLst>
          </p:cNvPr>
          <p:cNvSpPr/>
          <p:nvPr/>
        </p:nvSpPr>
        <p:spPr>
          <a:xfrm>
            <a:off x="2204041" y="3289997"/>
            <a:ext cx="1840249" cy="146304"/>
          </a:xfrm>
          <a:prstGeom prst="lef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Left-Right Arrow 19">
            <a:extLst>
              <a:ext uri="{FF2B5EF4-FFF2-40B4-BE49-F238E27FC236}">
                <a16:creationId xmlns:a16="http://schemas.microsoft.com/office/drawing/2014/main" id="{DED110D7-BDE7-5045-B378-DE4BB831F169}"/>
              </a:ext>
            </a:extLst>
          </p:cNvPr>
          <p:cNvSpPr/>
          <p:nvPr/>
        </p:nvSpPr>
        <p:spPr>
          <a:xfrm>
            <a:off x="5212508" y="3282695"/>
            <a:ext cx="1840249" cy="146304"/>
          </a:xfrm>
          <a:prstGeom prst="lef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51482680-F2DE-D645-90F2-B66C46A14761}"/>
              </a:ext>
            </a:extLst>
          </p:cNvPr>
          <p:cNvPicPr>
            <a:picLocks noChangeAspect="1"/>
          </p:cNvPicPr>
          <p:nvPr/>
        </p:nvPicPr>
        <p:blipFill>
          <a:blip r:embed="rId3">
            <a:duotone>
              <a:schemeClr val="accent6">
                <a:shade val="45000"/>
                <a:satMod val="135000"/>
              </a:schemeClr>
              <a:prstClr val="white"/>
            </a:duotone>
          </a:blip>
          <a:stretch>
            <a:fillRect/>
          </a:stretch>
        </p:blipFill>
        <p:spPr>
          <a:xfrm>
            <a:off x="9982200" y="2847180"/>
            <a:ext cx="1046279" cy="1293135"/>
          </a:xfrm>
          <a:prstGeom prst="rect">
            <a:avLst/>
          </a:prstGeom>
        </p:spPr>
      </p:pic>
      <p:sp>
        <p:nvSpPr>
          <p:cNvPr id="24" name="Left-Right Arrow 23">
            <a:extLst>
              <a:ext uri="{FF2B5EF4-FFF2-40B4-BE49-F238E27FC236}">
                <a16:creationId xmlns:a16="http://schemas.microsoft.com/office/drawing/2014/main" id="{46981C50-858B-8C44-8EA1-CF27AF280571}"/>
              </a:ext>
            </a:extLst>
          </p:cNvPr>
          <p:cNvSpPr/>
          <p:nvPr/>
        </p:nvSpPr>
        <p:spPr>
          <a:xfrm>
            <a:off x="8216253" y="3282695"/>
            <a:ext cx="1840249" cy="146304"/>
          </a:xfrm>
          <a:prstGeom prst="lef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4D46123E-300A-8144-99AC-310994C97286}"/>
              </a:ext>
            </a:extLst>
          </p:cNvPr>
          <p:cNvSpPr txBox="1"/>
          <p:nvPr/>
        </p:nvSpPr>
        <p:spPr>
          <a:xfrm>
            <a:off x="9910019" y="2286000"/>
            <a:ext cx="753732" cy="400110"/>
          </a:xfrm>
          <a:prstGeom prst="rect">
            <a:avLst/>
          </a:prstGeom>
          <a:noFill/>
        </p:spPr>
        <p:txBody>
          <a:bodyPr wrap="none" rtlCol="0">
            <a:spAutoFit/>
          </a:bodyPr>
          <a:lstStyle/>
          <a:p>
            <a:r>
              <a:rPr lang="en-US" sz="2000" dirty="0">
                <a:latin typeface="Helvetica" pitchFamily="2" charset="0"/>
              </a:rPr>
              <a:t>Mary</a:t>
            </a:r>
          </a:p>
        </p:txBody>
      </p:sp>
      <p:sp>
        <p:nvSpPr>
          <p:cNvPr id="28" name="Arc 27">
            <a:extLst>
              <a:ext uri="{FF2B5EF4-FFF2-40B4-BE49-F238E27FC236}">
                <a16:creationId xmlns:a16="http://schemas.microsoft.com/office/drawing/2014/main" id="{A4064B69-BD4E-784C-AEE6-5918C69AC71A}"/>
              </a:ext>
            </a:extLst>
          </p:cNvPr>
          <p:cNvSpPr/>
          <p:nvPr/>
        </p:nvSpPr>
        <p:spPr>
          <a:xfrm rot="18839361">
            <a:off x="1534836" y="2414507"/>
            <a:ext cx="2927320" cy="2652026"/>
          </a:xfrm>
          <a:prstGeom prst="arc">
            <a:avLst>
              <a:gd name="adj1" fmla="val 15759831"/>
              <a:gd name="adj2" fmla="val 933033"/>
            </a:avLst>
          </a:prstGeom>
          <a:ln w="38100">
            <a:solidFill>
              <a:srgbClr val="008C01"/>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 name="Arc 30">
            <a:extLst>
              <a:ext uri="{FF2B5EF4-FFF2-40B4-BE49-F238E27FC236}">
                <a16:creationId xmlns:a16="http://schemas.microsoft.com/office/drawing/2014/main" id="{18988313-C9DC-FB46-89D4-D6A6CAE31593}"/>
              </a:ext>
            </a:extLst>
          </p:cNvPr>
          <p:cNvSpPr/>
          <p:nvPr/>
        </p:nvSpPr>
        <p:spPr>
          <a:xfrm rot="7954119">
            <a:off x="1659102" y="1956683"/>
            <a:ext cx="2927320" cy="2652026"/>
          </a:xfrm>
          <a:prstGeom prst="arc">
            <a:avLst>
              <a:gd name="adj1" fmla="val 15759831"/>
              <a:gd name="adj2" fmla="val 933033"/>
            </a:avLst>
          </a:prstGeom>
          <a:ln w="38100">
            <a:solidFill>
              <a:srgbClr val="008C01"/>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 name="Arc 31">
            <a:extLst>
              <a:ext uri="{FF2B5EF4-FFF2-40B4-BE49-F238E27FC236}">
                <a16:creationId xmlns:a16="http://schemas.microsoft.com/office/drawing/2014/main" id="{6D15E6C5-1A51-004F-99A1-2B211C6D520A}"/>
              </a:ext>
            </a:extLst>
          </p:cNvPr>
          <p:cNvSpPr/>
          <p:nvPr/>
        </p:nvSpPr>
        <p:spPr>
          <a:xfrm rot="18839361">
            <a:off x="2548754" y="742717"/>
            <a:ext cx="4117252" cy="4156641"/>
          </a:xfrm>
          <a:custGeom>
            <a:avLst/>
            <a:gdLst>
              <a:gd name="connsiteX0" fmla="*/ 1437544 w 5211674"/>
              <a:gd name="connsiteY0" fmla="*/ 318889 h 6009092"/>
              <a:gd name="connsiteX1" fmla="*/ 4451215 w 5211674"/>
              <a:gd name="connsiteY1" fmla="*/ 883213 h 6009092"/>
              <a:gd name="connsiteX2" fmla="*/ 5138944 w 5211674"/>
              <a:gd name="connsiteY2" fmla="*/ 3709446 h 6009092"/>
              <a:gd name="connsiteX3" fmla="*/ 2605837 w 5211674"/>
              <a:gd name="connsiteY3" fmla="*/ 3004546 h 6009092"/>
              <a:gd name="connsiteX4" fmla="*/ 1437544 w 5211674"/>
              <a:gd name="connsiteY4" fmla="*/ 318889 h 6009092"/>
              <a:gd name="connsiteX0" fmla="*/ 1437544 w 5211674"/>
              <a:gd name="connsiteY0" fmla="*/ 318889 h 6009092"/>
              <a:gd name="connsiteX1" fmla="*/ 4451215 w 5211674"/>
              <a:gd name="connsiteY1" fmla="*/ 883213 h 6009092"/>
              <a:gd name="connsiteX2" fmla="*/ 5138944 w 5211674"/>
              <a:gd name="connsiteY2" fmla="*/ 3709446 h 6009092"/>
              <a:gd name="connsiteX0" fmla="*/ 343069 w 4117252"/>
              <a:gd name="connsiteY0" fmla="*/ 458130 h 3848687"/>
              <a:gd name="connsiteX1" fmla="*/ 3356740 w 4117252"/>
              <a:gd name="connsiteY1" fmla="*/ 1022454 h 3848687"/>
              <a:gd name="connsiteX2" fmla="*/ 4044469 w 4117252"/>
              <a:gd name="connsiteY2" fmla="*/ 3848687 h 3848687"/>
              <a:gd name="connsiteX3" fmla="*/ 1511362 w 4117252"/>
              <a:gd name="connsiteY3" fmla="*/ 3143787 h 3848687"/>
              <a:gd name="connsiteX4" fmla="*/ 343069 w 4117252"/>
              <a:gd name="connsiteY4" fmla="*/ 458130 h 3848687"/>
              <a:gd name="connsiteX0" fmla="*/ 0 w 4117252"/>
              <a:gd name="connsiteY0" fmla="*/ 267313 h 3848687"/>
              <a:gd name="connsiteX1" fmla="*/ 3356740 w 4117252"/>
              <a:gd name="connsiteY1" fmla="*/ 1022454 h 3848687"/>
              <a:gd name="connsiteX2" fmla="*/ 4044469 w 4117252"/>
              <a:gd name="connsiteY2" fmla="*/ 3848687 h 3848687"/>
              <a:gd name="connsiteX0" fmla="*/ 343069 w 4117252"/>
              <a:gd name="connsiteY0" fmla="*/ 458130 h 4194607"/>
              <a:gd name="connsiteX1" fmla="*/ 3356740 w 4117252"/>
              <a:gd name="connsiteY1" fmla="*/ 1022454 h 4194607"/>
              <a:gd name="connsiteX2" fmla="*/ 4044469 w 4117252"/>
              <a:gd name="connsiteY2" fmla="*/ 3848687 h 4194607"/>
              <a:gd name="connsiteX3" fmla="*/ 1511362 w 4117252"/>
              <a:gd name="connsiteY3" fmla="*/ 3143787 h 4194607"/>
              <a:gd name="connsiteX4" fmla="*/ 343069 w 4117252"/>
              <a:gd name="connsiteY4" fmla="*/ 458130 h 4194607"/>
              <a:gd name="connsiteX0" fmla="*/ 0 w 4117252"/>
              <a:gd name="connsiteY0" fmla="*/ 267313 h 4194607"/>
              <a:gd name="connsiteX1" fmla="*/ 3356740 w 4117252"/>
              <a:gd name="connsiteY1" fmla="*/ 1022454 h 4194607"/>
              <a:gd name="connsiteX2" fmla="*/ 4015271 w 4117252"/>
              <a:gd name="connsiteY2" fmla="*/ 4194607 h 4194607"/>
              <a:gd name="connsiteX0" fmla="*/ 343069 w 4117252"/>
              <a:gd name="connsiteY0" fmla="*/ 420164 h 4156641"/>
              <a:gd name="connsiteX1" fmla="*/ 3356740 w 4117252"/>
              <a:gd name="connsiteY1" fmla="*/ 984488 h 4156641"/>
              <a:gd name="connsiteX2" fmla="*/ 4044469 w 4117252"/>
              <a:gd name="connsiteY2" fmla="*/ 3810721 h 4156641"/>
              <a:gd name="connsiteX3" fmla="*/ 1511362 w 4117252"/>
              <a:gd name="connsiteY3" fmla="*/ 3105821 h 4156641"/>
              <a:gd name="connsiteX4" fmla="*/ 343069 w 4117252"/>
              <a:gd name="connsiteY4" fmla="*/ 420164 h 4156641"/>
              <a:gd name="connsiteX0" fmla="*/ 0 w 4117252"/>
              <a:gd name="connsiteY0" fmla="*/ 229347 h 4156641"/>
              <a:gd name="connsiteX1" fmla="*/ 3214951 w 4117252"/>
              <a:gd name="connsiteY1" fmla="*/ 1166752 h 4156641"/>
              <a:gd name="connsiteX2" fmla="*/ 4015271 w 4117252"/>
              <a:gd name="connsiteY2" fmla="*/ 4156641 h 4156641"/>
            </a:gdLst>
            <a:ahLst/>
            <a:cxnLst>
              <a:cxn ang="0">
                <a:pos x="connsiteX0" y="connsiteY0"/>
              </a:cxn>
              <a:cxn ang="0">
                <a:pos x="connsiteX1" y="connsiteY1"/>
              </a:cxn>
              <a:cxn ang="0">
                <a:pos x="connsiteX2" y="connsiteY2"/>
              </a:cxn>
            </a:cxnLst>
            <a:rect l="l" t="t" r="r" b="b"/>
            <a:pathLst>
              <a:path w="4117252" h="4156641" stroke="0" extrusionOk="0">
                <a:moveTo>
                  <a:pt x="343069" y="420164"/>
                </a:moveTo>
                <a:cubicBezTo>
                  <a:pt x="1348024" y="-161017"/>
                  <a:pt x="2562951" y="66484"/>
                  <a:pt x="3356740" y="984488"/>
                </a:cubicBezTo>
                <a:cubicBezTo>
                  <a:pt x="3996668" y="1724554"/>
                  <a:pt x="4257111" y="2794849"/>
                  <a:pt x="4044469" y="3810721"/>
                </a:cubicBezTo>
                <a:lnTo>
                  <a:pt x="1511362" y="3105821"/>
                </a:lnTo>
                <a:lnTo>
                  <a:pt x="343069" y="420164"/>
                </a:lnTo>
                <a:close/>
              </a:path>
              <a:path w="4117252" h="4156641" fill="none">
                <a:moveTo>
                  <a:pt x="0" y="229347"/>
                </a:moveTo>
                <a:cubicBezTo>
                  <a:pt x="1004955" y="-351834"/>
                  <a:pt x="2421162" y="248748"/>
                  <a:pt x="3214951" y="1166752"/>
                </a:cubicBezTo>
                <a:cubicBezTo>
                  <a:pt x="3854879" y="1906818"/>
                  <a:pt x="4227913" y="3140769"/>
                  <a:pt x="4015271" y="4156641"/>
                </a:cubicBezTo>
              </a:path>
            </a:pathLst>
          </a:custGeom>
          <a:ln w="38100">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 name="Arc 31">
            <a:extLst>
              <a:ext uri="{FF2B5EF4-FFF2-40B4-BE49-F238E27FC236}">
                <a16:creationId xmlns:a16="http://schemas.microsoft.com/office/drawing/2014/main" id="{828800E3-CEF7-9742-ADE4-E62DB401A19A}"/>
              </a:ext>
            </a:extLst>
          </p:cNvPr>
          <p:cNvSpPr/>
          <p:nvPr/>
        </p:nvSpPr>
        <p:spPr>
          <a:xfrm rot="7877532">
            <a:off x="5249333" y="2209045"/>
            <a:ext cx="4230334" cy="4303602"/>
          </a:xfrm>
          <a:custGeom>
            <a:avLst/>
            <a:gdLst>
              <a:gd name="connsiteX0" fmla="*/ 1437544 w 5211674"/>
              <a:gd name="connsiteY0" fmla="*/ 318889 h 6009092"/>
              <a:gd name="connsiteX1" fmla="*/ 4451215 w 5211674"/>
              <a:gd name="connsiteY1" fmla="*/ 883213 h 6009092"/>
              <a:gd name="connsiteX2" fmla="*/ 5138944 w 5211674"/>
              <a:gd name="connsiteY2" fmla="*/ 3709446 h 6009092"/>
              <a:gd name="connsiteX3" fmla="*/ 2605837 w 5211674"/>
              <a:gd name="connsiteY3" fmla="*/ 3004546 h 6009092"/>
              <a:gd name="connsiteX4" fmla="*/ 1437544 w 5211674"/>
              <a:gd name="connsiteY4" fmla="*/ 318889 h 6009092"/>
              <a:gd name="connsiteX0" fmla="*/ 1437544 w 5211674"/>
              <a:gd name="connsiteY0" fmla="*/ 318889 h 6009092"/>
              <a:gd name="connsiteX1" fmla="*/ 4451215 w 5211674"/>
              <a:gd name="connsiteY1" fmla="*/ 883213 h 6009092"/>
              <a:gd name="connsiteX2" fmla="*/ 5138944 w 5211674"/>
              <a:gd name="connsiteY2" fmla="*/ 3709446 h 6009092"/>
              <a:gd name="connsiteX0" fmla="*/ 343069 w 4117252"/>
              <a:gd name="connsiteY0" fmla="*/ 458130 h 3848687"/>
              <a:gd name="connsiteX1" fmla="*/ 3356740 w 4117252"/>
              <a:gd name="connsiteY1" fmla="*/ 1022454 h 3848687"/>
              <a:gd name="connsiteX2" fmla="*/ 4044469 w 4117252"/>
              <a:gd name="connsiteY2" fmla="*/ 3848687 h 3848687"/>
              <a:gd name="connsiteX3" fmla="*/ 1511362 w 4117252"/>
              <a:gd name="connsiteY3" fmla="*/ 3143787 h 3848687"/>
              <a:gd name="connsiteX4" fmla="*/ 343069 w 4117252"/>
              <a:gd name="connsiteY4" fmla="*/ 458130 h 3848687"/>
              <a:gd name="connsiteX0" fmla="*/ 0 w 4117252"/>
              <a:gd name="connsiteY0" fmla="*/ 267313 h 3848687"/>
              <a:gd name="connsiteX1" fmla="*/ 3356740 w 4117252"/>
              <a:gd name="connsiteY1" fmla="*/ 1022454 h 3848687"/>
              <a:gd name="connsiteX2" fmla="*/ 4044469 w 4117252"/>
              <a:gd name="connsiteY2" fmla="*/ 3848687 h 3848687"/>
              <a:gd name="connsiteX0" fmla="*/ 343069 w 4117252"/>
              <a:gd name="connsiteY0" fmla="*/ 458130 h 4194607"/>
              <a:gd name="connsiteX1" fmla="*/ 3356740 w 4117252"/>
              <a:gd name="connsiteY1" fmla="*/ 1022454 h 4194607"/>
              <a:gd name="connsiteX2" fmla="*/ 4044469 w 4117252"/>
              <a:gd name="connsiteY2" fmla="*/ 3848687 h 4194607"/>
              <a:gd name="connsiteX3" fmla="*/ 1511362 w 4117252"/>
              <a:gd name="connsiteY3" fmla="*/ 3143787 h 4194607"/>
              <a:gd name="connsiteX4" fmla="*/ 343069 w 4117252"/>
              <a:gd name="connsiteY4" fmla="*/ 458130 h 4194607"/>
              <a:gd name="connsiteX0" fmla="*/ 0 w 4117252"/>
              <a:gd name="connsiteY0" fmla="*/ 267313 h 4194607"/>
              <a:gd name="connsiteX1" fmla="*/ 3356740 w 4117252"/>
              <a:gd name="connsiteY1" fmla="*/ 1022454 h 4194607"/>
              <a:gd name="connsiteX2" fmla="*/ 4015271 w 4117252"/>
              <a:gd name="connsiteY2" fmla="*/ 4194607 h 4194607"/>
              <a:gd name="connsiteX0" fmla="*/ 343069 w 4117252"/>
              <a:gd name="connsiteY0" fmla="*/ 458130 h 4442759"/>
              <a:gd name="connsiteX1" fmla="*/ 3356740 w 4117252"/>
              <a:gd name="connsiteY1" fmla="*/ 1022454 h 4442759"/>
              <a:gd name="connsiteX2" fmla="*/ 4044469 w 4117252"/>
              <a:gd name="connsiteY2" fmla="*/ 3848687 h 4442759"/>
              <a:gd name="connsiteX3" fmla="*/ 1511362 w 4117252"/>
              <a:gd name="connsiteY3" fmla="*/ 3143787 h 4442759"/>
              <a:gd name="connsiteX4" fmla="*/ 343069 w 4117252"/>
              <a:gd name="connsiteY4" fmla="*/ 458130 h 4442759"/>
              <a:gd name="connsiteX0" fmla="*/ 0 w 4117252"/>
              <a:gd name="connsiteY0" fmla="*/ 267313 h 4442759"/>
              <a:gd name="connsiteX1" fmla="*/ 3356740 w 4117252"/>
              <a:gd name="connsiteY1" fmla="*/ 1022454 h 4442759"/>
              <a:gd name="connsiteX2" fmla="*/ 3559519 w 4117252"/>
              <a:gd name="connsiteY2" fmla="*/ 4442759 h 4442759"/>
              <a:gd name="connsiteX0" fmla="*/ 343069 w 4117252"/>
              <a:gd name="connsiteY0" fmla="*/ 395028 h 4379657"/>
              <a:gd name="connsiteX1" fmla="*/ 3356740 w 4117252"/>
              <a:gd name="connsiteY1" fmla="*/ 959352 h 4379657"/>
              <a:gd name="connsiteX2" fmla="*/ 4044469 w 4117252"/>
              <a:gd name="connsiteY2" fmla="*/ 3785585 h 4379657"/>
              <a:gd name="connsiteX3" fmla="*/ 1511362 w 4117252"/>
              <a:gd name="connsiteY3" fmla="*/ 3080685 h 4379657"/>
              <a:gd name="connsiteX4" fmla="*/ 343069 w 4117252"/>
              <a:gd name="connsiteY4" fmla="*/ 395028 h 4379657"/>
              <a:gd name="connsiteX0" fmla="*/ 0 w 4117252"/>
              <a:gd name="connsiteY0" fmla="*/ 204211 h 4379657"/>
              <a:gd name="connsiteX1" fmla="*/ 2976416 w 4117252"/>
              <a:gd name="connsiteY1" fmla="*/ 1293383 h 4379657"/>
              <a:gd name="connsiteX2" fmla="*/ 3559519 w 4117252"/>
              <a:gd name="connsiteY2" fmla="*/ 4379657 h 4379657"/>
              <a:gd name="connsiteX0" fmla="*/ 456151 w 4230334"/>
              <a:gd name="connsiteY0" fmla="*/ 318973 h 4303602"/>
              <a:gd name="connsiteX1" fmla="*/ 3469822 w 4230334"/>
              <a:gd name="connsiteY1" fmla="*/ 883297 h 4303602"/>
              <a:gd name="connsiteX2" fmla="*/ 4157551 w 4230334"/>
              <a:gd name="connsiteY2" fmla="*/ 3709530 h 4303602"/>
              <a:gd name="connsiteX3" fmla="*/ 1624444 w 4230334"/>
              <a:gd name="connsiteY3" fmla="*/ 3004630 h 4303602"/>
              <a:gd name="connsiteX4" fmla="*/ 456151 w 4230334"/>
              <a:gd name="connsiteY4" fmla="*/ 318973 h 4303602"/>
              <a:gd name="connsiteX0" fmla="*/ 0 w 4230334"/>
              <a:gd name="connsiteY0" fmla="*/ 444796 h 4303602"/>
              <a:gd name="connsiteX1" fmla="*/ 3089498 w 4230334"/>
              <a:gd name="connsiteY1" fmla="*/ 1217328 h 4303602"/>
              <a:gd name="connsiteX2" fmla="*/ 3672601 w 4230334"/>
              <a:gd name="connsiteY2" fmla="*/ 4303602 h 4303602"/>
            </a:gdLst>
            <a:ahLst/>
            <a:cxnLst>
              <a:cxn ang="0">
                <a:pos x="connsiteX0" y="connsiteY0"/>
              </a:cxn>
              <a:cxn ang="0">
                <a:pos x="connsiteX1" y="connsiteY1"/>
              </a:cxn>
              <a:cxn ang="0">
                <a:pos x="connsiteX2" y="connsiteY2"/>
              </a:cxn>
            </a:cxnLst>
            <a:rect l="l" t="t" r="r" b="b"/>
            <a:pathLst>
              <a:path w="4230334" h="4303602" stroke="0" extrusionOk="0">
                <a:moveTo>
                  <a:pt x="456151" y="318973"/>
                </a:moveTo>
                <a:cubicBezTo>
                  <a:pt x="1461106" y="-262208"/>
                  <a:pt x="2676033" y="-34707"/>
                  <a:pt x="3469822" y="883297"/>
                </a:cubicBezTo>
                <a:cubicBezTo>
                  <a:pt x="4109750" y="1623363"/>
                  <a:pt x="4370193" y="2693658"/>
                  <a:pt x="4157551" y="3709530"/>
                </a:cubicBezTo>
                <a:lnTo>
                  <a:pt x="1624444" y="3004630"/>
                </a:lnTo>
                <a:lnTo>
                  <a:pt x="456151" y="318973"/>
                </a:lnTo>
                <a:close/>
              </a:path>
              <a:path w="4230334" h="4303602" fill="none">
                <a:moveTo>
                  <a:pt x="0" y="444796"/>
                </a:moveTo>
                <a:cubicBezTo>
                  <a:pt x="1004955" y="-136385"/>
                  <a:pt x="2295709" y="299324"/>
                  <a:pt x="3089498" y="1217328"/>
                </a:cubicBezTo>
                <a:cubicBezTo>
                  <a:pt x="3729426" y="1957394"/>
                  <a:pt x="3885243" y="3287730"/>
                  <a:pt x="3672601" y="4303602"/>
                </a:cubicBezTo>
              </a:path>
            </a:pathLst>
          </a:custGeom>
          <a:ln w="38100">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 name="Arc 33">
            <a:extLst>
              <a:ext uri="{FF2B5EF4-FFF2-40B4-BE49-F238E27FC236}">
                <a16:creationId xmlns:a16="http://schemas.microsoft.com/office/drawing/2014/main" id="{F3D16C52-5E84-944B-B178-97C5FB048710}"/>
              </a:ext>
            </a:extLst>
          </p:cNvPr>
          <p:cNvSpPr/>
          <p:nvPr/>
        </p:nvSpPr>
        <p:spPr>
          <a:xfrm rot="18839361">
            <a:off x="8277948" y="2046166"/>
            <a:ext cx="1633259" cy="1806501"/>
          </a:xfrm>
          <a:custGeom>
            <a:avLst/>
            <a:gdLst>
              <a:gd name="connsiteX0" fmla="*/ 1294093 w 2927320"/>
              <a:gd name="connsiteY0" fmla="*/ 8929 h 2652026"/>
              <a:gd name="connsiteX1" fmla="*/ 2521689 w 2927320"/>
              <a:gd name="connsiteY1" fmla="*/ 409753 h 2652026"/>
              <a:gd name="connsiteX2" fmla="*/ 2862804 w 2927320"/>
              <a:gd name="connsiteY2" fmla="*/ 1715360 h 2652026"/>
              <a:gd name="connsiteX3" fmla="*/ 1463660 w 2927320"/>
              <a:gd name="connsiteY3" fmla="*/ 1326013 h 2652026"/>
              <a:gd name="connsiteX4" fmla="*/ 1294093 w 2927320"/>
              <a:gd name="connsiteY4" fmla="*/ 8929 h 2652026"/>
              <a:gd name="connsiteX0" fmla="*/ 1294093 w 2927320"/>
              <a:gd name="connsiteY0" fmla="*/ 8929 h 2652026"/>
              <a:gd name="connsiteX1" fmla="*/ 2521689 w 2927320"/>
              <a:gd name="connsiteY1" fmla="*/ 409753 h 2652026"/>
              <a:gd name="connsiteX2" fmla="*/ 2862804 w 2927320"/>
              <a:gd name="connsiteY2" fmla="*/ 1715360 h 2652026"/>
              <a:gd name="connsiteX0" fmla="*/ 0 w 1633259"/>
              <a:gd name="connsiteY0" fmla="*/ 8939 h 1715370"/>
              <a:gd name="connsiteX1" fmla="*/ 1227596 w 1633259"/>
              <a:gd name="connsiteY1" fmla="*/ 409763 h 1715370"/>
              <a:gd name="connsiteX2" fmla="*/ 1568711 w 1633259"/>
              <a:gd name="connsiteY2" fmla="*/ 1715370 h 1715370"/>
              <a:gd name="connsiteX3" fmla="*/ 169567 w 1633259"/>
              <a:gd name="connsiteY3" fmla="*/ 1326023 h 1715370"/>
              <a:gd name="connsiteX4" fmla="*/ 0 w 1633259"/>
              <a:gd name="connsiteY4" fmla="*/ 8939 h 1715370"/>
              <a:gd name="connsiteX0" fmla="*/ 55482 w 1633259"/>
              <a:gd name="connsiteY0" fmla="*/ 136946 h 1715370"/>
              <a:gd name="connsiteX1" fmla="*/ 1227596 w 1633259"/>
              <a:gd name="connsiteY1" fmla="*/ 409763 h 1715370"/>
              <a:gd name="connsiteX2" fmla="*/ 1568711 w 1633259"/>
              <a:gd name="connsiteY2" fmla="*/ 1715370 h 1715370"/>
              <a:gd name="connsiteX0" fmla="*/ 0 w 1633259"/>
              <a:gd name="connsiteY0" fmla="*/ 8939 h 1862797"/>
              <a:gd name="connsiteX1" fmla="*/ 1227596 w 1633259"/>
              <a:gd name="connsiteY1" fmla="*/ 409763 h 1862797"/>
              <a:gd name="connsiteX2" fmla="*/ 1568711 w 1633259"/>
              <a:gd name="connsiteY2" fmla="*/ 1715370 h 1862797"/>
              <a:gd name="connsiteX3" fmla="*/ 169567 w 1633259"/>
              <a:gd name="connsiteY3" fmla="*/ 1326023 h 1862797"/>
              <a:gd name="connsiteX4" fmla="*/ 0 w 1633259"/>
              <a:gd name="connsiteY4" fmla="*/ 8939 h 1862797"/>
              <a:gd name="connsiteX0" fmla="*/ 55482 w 1633259"/>
              <a:gd name="connsiteY0" fmla="*/ 136946 h 1862797"/>
              <a:gd name="connsiteX1" fmla="*/ 1227596 w 1633259"/>
              <a:gd name="connsiteY1" fmla="*/ 409763 h 1862797"/>
              <a:gd name="connsiteX2" fmla="*/ 1415988 w 1633259"/>
              <a:gd name="connsiteY2" fmla="*/ 1862797 h 1862797"/>
              <a:gd name="connsiteX0" fmla="*/ 0 w 1633259"/>
              <a:gd name="connsiteY0" fmla="*/ 8939 h 1806501"/>
              <a:gd name="connsiteX1" fmla="*/ 1227596 w 1633259"/>
              <a:gd name="connsiteY1" fmla="*/ 409763 h 1806501"/>
              <a:gd name="connsiteX2" fmla="*/ 1568711 w 1633259"/>
              <a:gd name="connsiteY2" fmla="*/ 1715370 h 1806501"/>
              <a:gd name="connsiteX3" fmla="*/ 169567 w 1633259"/>
              <a:gd name="connsiteY3" fmla="*/ 1326023 h 1806501"/>
              <a:gd name="connsiteX4" fmla="*/ 0 w 1633259"/>
              <a:gd name="connsiteY4" fmla="*/ 8939 h 1806501"/>
              <a:gd name="connsiteX0" fmla="*/ 55482 w 1633259"/>
              <a:gd name="connsiteY0" fmla="*/ 136946 h 1806501"/>
              <a:gd name="connsiteX1" fmla="*/ 1227596 w 1633259"/>
              <a:gd name="connsiteY1" fmla="*/ 409763 h 1806501"/>
              <a:gd name="connsiteX2" fmla="*/ 1497816 w 1633259"/>
              <a:gd name="connsiteY2" fmla="*/ 1806501 h 1806501"/>
            </a:gdLst>
            <a:ahLst/>
            <a:cxnLst>
              <a:cxn ang="0">
                <a:pos x="connsiteX0" y="connsiteY0"/>
              </a:cxn>
              <a:cxn ang="0">
                <a:pos x="connsiteX1" y="connsiteY1"/>
              </a:cxn>
              <a:cxn ang="0">
                <a:pos x="connsiteX2" y="connsiteY2"/>
              </a:cxn>
            </a:cxnLst>
            <a:rect l="l" t="t" r="r" b="b"/>
            <a:pathLst>
              <a:path w="1633259" h="1806501" stroke="0" extrusionOk="0">
                <a:moveTo>
                  <a:pt x="0" y="8939"/>
                </a:moveTo>
                <a:cubicBezTo>
                  <a:pt x="455937" y="-39239"/>
                  <a:pt x="910413" y="109153"/>
                  <a:pt x="1227596" y="409763"/>
                </a:cubicBezTo>
                <a:cubicBezTo>
                  <a:pt x="1593870" y="756899"/>
                  <a:pt x="1724352" y="1256316"/>
                  <a:pt x="1568711" y="1715370"/>
                </a:cubicBezTo>
                <a:lnTo>
                  <a:pt x="169567" y="1326023"/>
                </a:lnTo>
                <a:lnTo>
                  <a:pt x="0" y="8939"/>
                </a:lnTo>
                <a:close/>
              </a:path>
              <a:path w="1633259" h="1806501" fill="none">
                <a:moveTo>
                  <a:pt x="55482" y="136946"/>
                </a:moveTo>
                <a:cubicBezTo>
                  <a:pt x="511419" y="88768"/>
                  <a:pt x="910413" y="109153"/>
                  <a:pt x="1227596" y="409763"/>
                </a:cubicBezTo>
                <a:cubicBezTo>
                  <a:pt x="1593870" y="756899"/>
                  <a:pt x="1653457" y="1347447"/>
                  <a:pt x="1497816" y="1806501"/>
                </a:cubicBezTo>
              </a:path>
            </a:pathLst>
          </a:custGeom>
          <a:ln w="38100">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TextBox 21">
            <a:extLst>
              <a:ext uri="{FF2B5EF4-FFF2-40B4-BE49-F238E27FC236}">
                <a16:creationId xmlns:a16="http://schemas.microsoft.com/office/drawing/2014/main" id="{842270DE-2E35-4B46-92D5-7CA820619416}"/>
              </a:ext>
            </a:extLst>
          </p:cNvPr>
          <p:cNvSpPr txBox="1"/>
          <p:nvPr/>
        </p:nvSpPr>
        <p:spPr>
          <a:xfrm>
            <a:off x="2819865" y="2931530"/>
            <a:ext cx="887186" cy="369332"/>
          </a:xfrm>
          <a:prstGeom prst="rect">
            <a:avLst/>
          </a:prstGeom>
          <a:noFill/>
        </p:spPr>
        <p:txBody>
          <a:bodyPr wrap="square" rtlCol="0">
            <a:spAutoFit/>
          </a:bodyPr>
          <a:lstStyle/>
          <a:p>
            <a:r>
              <a:rPr lang="en-US" dirty="0"/>
              <a:t>C</a:t>
            </a:r>
            <a:r>
              <a:rPr lang="en-US" baseline="-25000" dirty="0"/>
              <a:t>1</a:t>
            </a:r>
          </a:p>
        </p:txBody>
      </p:sp>
      <p:sp>
        <p:nvSpPr>
          <p:cNvPr id="26" name="TextBox 25">
            <a:extLst>
              <a:ext uri="{FF2B5EF4-FFF2-40B4-BE49-F238E27FC236}">
                <a16:creationId xmlns:a16="http://schemas.microsoft.com/office/drawing/2014/main" id="{088D59F0-79AE-C243-8D5A-84082C2EA045}"/>
              </a:ext>
            </a:extLst>
          </p:cNvPr>
          <p:cNvSpPr txBox="1"/>
          <p:nvPr/>
        </p:nvSpPr>
        <p:spPr>
          <a:xfrm>
            <a:off x="2876400" y="4719185"/>
            <a:ext cx="887186" cy="369332"/>
          </a:xfrm>
          <a:prstGeom prst="rect">
            <a:avLst/>
          </a:prstGeom>
          <a:noFill/>
        </p:spPr>
        <p:txBody>
          <a:bodyPr wrap="square" rtlCol="0">
            <a:spAutoFit/>
          </a:bodyPr>
          <a:lstStyle/>
          <a:p>
            <a:r>
              <a:rPr lang="en-US" dirty="0"/>
              <a:t>f</a:t>
            </a:r>
            <a:r>
              <a:rPr lang="en-US" baseline="-25000" dirty="0"/>
              <a:t>1</a:t>
            </a:r>
          </a:p>
        </p:txBody>
      </p:sp>
      <p:sp>
        <p:nvSpPr>
          <p:cNvPr id="27" name="TextBox 26">
            <a:extLst>
              <a:ext uri="{FF2B5EF4-FFF2-40B4-BE49-F238E27FC236}">
                <a16:creationId xmlns:a16="http://schemas.microsoft.com/office/drawing/2014/main" id="{A5BEADDF-FA70-784C-9966-43E3180AED56}"/>
              </a:ext>
            </a:extLst>
          </p:cNvPr>
          <p:cNvSpPr txBox="1"/>
          <p:nvPr/>
        </p:nvSpPr>
        <p:spPr>
          <a:xfrm>
            <a:off x="3311206" y="2343589"/>
            <a:ext cx="887186" cy="369332"/>
          </a:xfrm>
          <a:prstGeom prst="rect">
            <a:avLst/>
          </a:prstGeom>
          <a:noFill/>
        </p:spPr>
        <p:txBody>
          <a:bodyPr wrap="square" rtlCol="0">
            <a:spAutoFit/>
          </a:bodyPr>
          <a:lstStyle/>
          <a:p>
            <a:r>
              <a:rPr lang="en-US" dirty="0"/>
              <a:t>f</a:t>
            </a:r>
            <a:r>
              <a:rPr lang="en-US" baseline="-25000" dirty="0"/>
              <a:t>2</a:t>
            </a:r>
          </a:p>
        </p:txBody>
      </p:sp>
    </p:spTree>
    <p:extLst>
      <p:ext uri="{BB962C8B-B14F-4D97-AF65-F5344CB8AC3E}">
        <p14:creationId xmlns:p14="http://schemas.microsoft.com/office/powerpoint/2010/main" val="3524847297"/>
      </p:ext>
    </p:extLst>
  </p:cSld>
  <p:clrMapOvr>
    <a:masterClrMapping/>
  </p:clrMapOvr>
  <mc:AlternateContent xmlns:mc="http://schemas.openxmlformats.org/markup-compatibility/2006" xmlns:p14="http://schemas.microsoft.com/office/powerpoint/2010/main">
    <mc:Choice Requires="p14">
      <p:transition spd="slow" p14:dur="2000" advTm="20290"/>
    </mc:Choice>
    <mc:Fallback xmlns="">
      <p:transition spd="slow" advTm="2029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6" grpId="0"/>
      <p:bldP spid="2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CF7ECB4-F00D-3948-925A-3DB02670BDB1}"/>
              </a:ext>
            </a:extLst>
          </p:cNvPr>
          <p:cNvSpPr txBox="1">
            <a:spLocks/>
          </p:cNvSpPr>
          <p:nvPr/>
        </p:nvSpPr>
        <p:spPr>
          <a:xfrm>
            <a:off x="838200" y="365125"/>
            <a:ext cx="10903226"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6000" dirty="0">
                <a:latin typeface="Gill Sans" charset="0"/>
                <a:ea typeface="Gill Sans" charset="0"/>
                <a:cs typeface="Gill Sans" charset="0"/>
              </a:rPr>
              <a:t>Detecting Deadlocks</a:t>
            </a:r>
          </a:p>
        </p:txBody>
      </p:sp>
      <p:sp>
        <p:nvSpPr>
          <p:cNvPr id="7" name="TextBox 6">
            <a:extLst>
              <a:ext uri="{FF2B5EF4-FFF2-40B4-BE49-F238E27FC236}">
                <a16:creationId xmlns:a16="http://schemas.microsoft.com/office/drawing/2014/main" id="{EED6B90B-1C98-6F42-9063-0D7BC4645D44}"/>
              </a:ext>
            </a:extLst>
          </p:cNvPr>
          <p:cNvSpPr txBox="1"/>
          <p:nvPr/>
        </p:nvSpPr>
        <p:spPr>
          <a:xfrm>
            <a:off x="1222075" y="2287316"/>
            <a:ext cx="742511" cy="400110"/>
          </a:xfrm>
          <a:prstGeom prst="rect">
            <a:avLst/>
          </a:prstGeom>
          <a:noFill/>
        </p:spPr>
        <p:txBody>
          <a:bodyPr wrap="none" rtlCol="0">
            <a:spAutoFit/>
          </a:bodyPr>
          <a:lstStyle/>
          <a:p>
            <a:r>
              <a:rPr lang="en-US" sz="2000" dirty="0">
                <a:latin typeface="Helvetica" pitchFamily="2" charset="0"/>
              </a:rPr>
              <a:t>Alice</a:t>
            </a:r>
          </a:p>
        </p:txBody>
      </p:sp>
      <p:sp>
        <p:nvSpPr>
          <p:cNvPr id="8" name="TextBox 7">
            <a:extLst>
              <a:ext uri="{FF2B5EF4-FFF2-40B4-BE49-F238E27FC236}">
                <a16:creationId xmlns:a16="http://schemas.microsoft.com/office/drawing/2014/main" id="{494A352D-8FA5-C74C-A39C-A19185C9E182}"/>
              </a:ext>
            </a:extLst>
          </p:cNvPr>
          <p:cNvSpPr txBox="1"/>
          <p:nvPr/>
        </p:nvSpPr>
        <p:spPr>
          <a:xfrm>
            <a:off x="4062419" y="2286000"/>
            <a:ext cx="998991" cy="400110"/>
          </a:xfrm>
          <a:prstGeom prst="rect">
            <a:avLst/>
          </a:prstGeom>
          <a:noFill/>
        </p:spPr>
        <p:txBody>
          <a:bodyPr wrap="none" rtlCol="0">
            <a:spAutoFit/>
          </a:bodyPr>
          <a:lstStyle/>
          <a:p>
            <a:r>
              <a:rPr lang="en-US" sz="2000" dirty="0">
                <a:latin typeface="Helvetica" pitchFamily="2" charset="0"/>
              </a:rPr>
              <a:t>Charlie</a:t>
            </a:r>
          </a:p>
        </p:txBody>
      </p:sp>
      <p:pic>
        <p:nvPicPr>
          <p:cNvPr id="9" name="Picture 8">
            <a:extLst>
              <a:ext uri="{FF2B5EF4-FFF2-40B4-BE49-F238E27FC236}">
                <a16:creationId xmlns:a16="http://schemas.microsoft.com/office/drawing/2014/main" id="{37220895-31F4-874B-B27C-C1F2DCC3AFD9}"/>
              </a:ext>
            </a:extLst>
          </p:cNvPr>
          <p:cNvPicPr>
            <a:picLocks noChangeAspect="1"/>
          </p:cNvPicPr>
          <p:nvPr/>
        </p:nvPicPr>
        <p:blipFill>
          <a:blip r:embed="rId3">
            <a:duotone>
              <a:srgbClr val="4472C4">
                <a:shade val="45000"/>
                <a:satMod val="135000"/>
              </a:srgbClr>
              <a:prstClr val="white"/>
            </a:duotone>
          </a:blip>
          <a:stretch>
            <a:fillRect/>
          </a:stretch>
        </p:blipFill>
        <p:spPr>
          <a:xfrm>
            <a:off x="1045633" y="2634674"/>
            <a:ext cx="1140280" cy="1588651"/>
          </a:xfrm>
          <a:prstGeom prst="rect">
            <a:avLst/>
          </a:prstGeom>
        </p:spPr>
      </p:pic>
      <p:pic>
        <p:nvPicPr>
          <p:cNvPr id="10" name="Picture 9">
            <a:extLst>
              <a:ext uri="{FF2B5EF4-FFF2-40B4-BE49-F238E27FC236}">
                <a16:creationId xmlns:a16="http://schemas.microsoft.com/office/drawing/2014/main" id="{6532781F-B4ED-4145-804D-6FDDA663B8A3}"/>
              </a:ext>
            </a:extLst>
          </p:cNvPr>
          <p:cNvPicPr>
            <a:picLocks noChangeAspect="1"/>
          </p:cNvPicPr>
          <p:nvPr/>
        </p:nvPicPr>
        <p:blipFill>
          <a:blip r:embed="rId3">
            <a:duotone>
              <a:srgbClr val="ED7D31">
                <a:shade val="45000"/>
                <a:satMod val="135000"/>
              </a:srgbClr>
              <a:prstClr val="white"/>
            </a:duotone>
          </a:blip>
          <a:stretch>
            <a:fillRect/>
          </a:stretch>
        </p:blipFill>
        <p:spPr>
          <a:xfrm>
            <a:off x="7141279" y="2847180"/>
            <a:ext cx="1046279" cy="1293135"/>
          </a:xfrm>
          <a:prstGeom prst="rect">
            <a:avLst/>
          </a:prstGeom>
        </p:spPr>
      </p:pic>
      <p:sp>
        <p:nvSpPr>
          <p:cNvPr id="11" name="TextBox 10">
            <a:extLst>
              <a:ext uri="{FF2B5EF4-FFF2-40B4-BE49-F238E27FC236}">
                <a16:creationId xmlns:a16="http://schemas.microsoft.com/office/drawing/2014/main" id="{61C13331-BFCE-6249-94AB-A6BBA254B099}"/>
              </a:ext>
            </a:extLst>
          </p:cNvPr>
          <p:cNvSpPr txBox="1"/>
          <p:nvPr/>
        </p:nvSpPr>
        <p:spPr>
          <a:xfrm>
            <a:off x="7355520" y="2286000"/>
            <a:ext cx="641522" cy="400110"/>
          </a:xfrm>
          <a:prstGeom prst="rect">
            <a:avLst/>
          </a:prstGeom>
          <a:noFill/>
        </p:spPr>
        <p:txBody>
          <a:bodyPr wrap="none" rtlCol="0">
            <a:spAutoFit/>
          </a:bodyPr>
          <a:lstStyle/>
          <a:p>
            <a:r>
              <a:rPr lang="en-US" sz="2000" dirty="0">
                <a:latin typeface="Helvetica" pitchFamily="2" charset="0"/>
              </a:rPr>
              <a:t>Bob</a:t>
            </a:r>
          </a:p>
        </p:txBody>
      </p:sp>
      <p:grpSp>
        <p:nvGrpSpPr>
          <p:cNvPr id="12" name="Group 11">
            <a:extLst>
              <a:ext uri="{FF2B5EF4-FFF2-40B4-BE49-F238E27FC236}">
                <a16:creationId xmlns:a16="http://schemas.microsoft.com/office/drawing/2014/main" id="{0BB96BE2-ABF2-0C49-8A2B-A9651D7267D1}"/>
              </a:ext>
            </a:extLst>
          </p:cNvPr>
          <p:cNvGrpSpPr/>
          <p:nvPr/>
        </p:nvGrpSpPr>
        <p:grpSpPr>
          <a:xfrm>
            <a:off x="4215675" y="2904525"/>
            <a:ext cx="753393" cy="1020758"/>
            <a:chOff x="5691651" y="1952452"/>
            <a:chExt cx="753393" cy="1020758"/>
          </a:xfrm>
          <a:solidFill>
            <a:schemeClr val="accent3">
              <a:lumMod val="75000"/>
            </a:schemeClr>
          </a:solidFill>
        </p:grpSpPr>
        <p:sp>
          <p:nvSpPr>
            <p:cNvPr id="13" name="Oval 12">
              <a:extLst>
                <a:ext uri="{FF2B5EF4-FFF2-40B4-BE49-F238E27FC236}">
                  <a16:creationId xmlns:a16="http://schemas.microsoft.com/office/drawing/2014/main" id="{A518F823-B474-F94C-83D4-460435A73218}"/>
                </a:ext>
              </a:extLst>
            </p:cNvPr>
            <p:cNvSpPr/>
            <p:nvPr/>
          </p:nvSpPr>
          <p:spPr>
            <a:xfrm>
              <a:off x="5889748" y="1952452"/>
              <a:ext cx="407813" cy="553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4" name="Delay 13">
              <a:extLst>
                <a:ext uri="{FF2B5EF4-FFF2-40B4-BE49-F238E27FC236}">
                  <a16:creationId xmlns:a16="http://schemas.microsoft.com/office/drawing/2014/main" id="{BC1CFBEB-E906-8747-8832-E0885F7E6AD7}"/>
                </a:ext>
              </a:extLst>
            </p:cNvPr>
            <p:cNvSpPr/>
            <p:nvPr/>
          </p:nvSpPr>
          <p:spPr>
            <a:xfrm rot="16200000">
              <a:off x="5883586" y="2411751"/>
              <a:ext cx="369524" cy="753393"/>
            </a:xfrm>
            <a:prstGeom prst="flowChartDelay">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sp>
        <p:nvSpPr>
          <p:cNvPr id="15" name="Left-Right Arrow 14">
            <a:extLst>
              <a:ext uri="{FF2B5EF4-FFF2-40B4-BE49-F238E27FC236}">
                <a16:creationId xmlns:a16="http://schemas.microsoft.com/office/drawing/2014/main" id="{3F801579-1DA0-DD4F-8D3A-9B02F6CA87DE}"/>
              </a:ext>
            </a:extLst>
          </p:cNvPr>
          <p:cNvSpPr/>
          <p:nvPr/>
        </p:nvSpPr>
        <p:spPr>
          <a:xfrm>
            <a:off x="2204041" y="3289997"/>
            <a:ext cx="1840249" cy="146304"/>
          </a:xfrm>
          <a:prstGeom prst="leftRightArrow">
            <a:avLst/>
          </a:prstGeom>
          <a:solidFill>
            <a:srgbClr val="008C01"/>
          </a:solidFill>
          <a:ln>
            <a:solidFill>
              <a:srgbClr val="008C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Left-Right Arrow 19">
            <a:extLst>
              <a:ext uri="{FF2B5EF4-FFF2-40B4-BE49-F238E27FC236}">
                <a16:creationId xmlns:a16="http://schemas.microsoft.com/office/drawing/2014/main" id="{DED110D7-BDE7-5045-B378-DE4BB831F169}"/>
              </a:ext>
            </a:extLst>
          </p:cNvPr>
          <p:cNvSpPr/>
          <p:nvPr/>
        </p:nvSpPr>
        <p:spPr>
          <a:xfrm>
            <a:off x="5212508" y="3282695"/>
            <a:ext cx="1840249" cy="146304"/>
          </a:xfrm>
          <a:prstGeom prst="lef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51482680-F2DE-D645-90F2-B66C46A14761}"/>
              </a:ext>
            </a:extLst>
          </p:cNvPr>
          <p:cNvPicPr>
            <a:picLocks noChangeAspect="1"/>
          </p:cNvPicPr>
          <p:nvPr/>
        </p:nvPicPr>
        <p:blipFill>
          <a:blip r:embed="rId3">
            <a:duotone>
              <a:schemeClr val="accent6">
                <a:shade val="45000"/>
                <a:satMod val="135000"/>
              </a:schemeClr>
              <a:prstClr val="white"/>
            </a:duotone>
          </a:blip>
          <a:stretch>
            <a:fillRect/>
          </a:stretch>
        </p:blipFill>
        <p:spPr>
          <a:xfrm>
            <a:off x="9982200" y="2847180"/>
            <a:ext cx="1046279" cy="1293135"/>
          </a:xfrm>
          <a:prstGeom prst="rect">
            <a:avLst/>
          </a:prstGeom>
        </p:spPr>
      </p:pic>
      <p:sp>
        <p:nvSpPr>
          <p:cNvPr id="24" name="Left-Right Arrow 23">
            <a:extLst>
              <a:ext uri="{FF2B5EF4-FFF2-40B4-BE49-F238E27FC236}">
                <a16:creationId xmlns:a16="http://schemas.microsoft.com/office/drawing/2014/main" id="{46981C50-858B-8C44-8EA1-CF27AF280571}"/>
              </a:ext>
            </a:extLst>
          </p:cNvPr>
          <p:cNvSpPr/>
          <p:nvPr/>
        </p:nvSpPr>
        <p:spPr>
          <a:xfrm>
            <a:off x="8216253" y="3282695"/>
            <a:ext cx="1840249" cy="146304"/>
          </a:xfrm>
          <a:prstGeom prst="lef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4D46123E-300A-8144-99AC-310994C97286}"/>
              </a:ext>
            </a:extLst>
          </p:cNvPr>
          <p:cNvSpPr txBox="1"/>
          <p:nvPr/>
        </p:nvSpPr>
        <p:spPr>
          <a:xfrm>
            <a:off x="9910019" y="2286000"/>
            <a:ext cx="753732" cy="400110"/>
          </a:xfrm>
          <a:prstGeom prst="rect">
            <a:avLst/>
          </a:prstGeom>
          <a:noFill/>
        </p:spPr>
        <p:txBody>
          <a:bodyPr wrap="none" rtlCol="0">
            <a:spAutoFit/>
          </a:bodyPr>
          <a:lstStyle/>
          <a:p>
            <a:r>
              <a:rPr lang="en-US" sz="2000" dirty="0">
                <a:latin typeface="Helvetica" pitchFamily="2" charset="0"/>
              </a:rPr>
              <a:t>Mary</a:t>
            </a:r>
          </a:p>
        </p:txBody>
      </p:sp>
      <p:sp>
        <p:nvSpPr>
          <p:cNvPr id="28" name="Arc 27">
            <a:extLst>
              <a:ext uri="{FF2B5EF4-FFF2-40B4-BE49-F238E27FC236}">
                <a16:creationId xmlns:a16="http://schemas.microsoft.com/office/drawing/2014/main" id="{A4064B69-BD4E-784C-AEE6-5918C69AC71A}"/>
              </a:ext>
            </a:extLst>
          </p:cNvPr>
          <p:cNvSpPr/>
          <p:nvPr/>
        </p:nvSpPr>
        <p:spPr>
          <a:xfrm rot="18839361">
            <a:off x="1534836" y="2414507"/>
            <a:ext cx="2927320" cy="2652026"/>
          </a:xfrm>
          <a:prstGeom prst="arc">
            <a:avLst>
              <a:gd name="adj1" fmla="val 15759831"/>
              <a:gd name="adj2" fmla="val 933033"/>
            </a:avLst>
          </a:prstGeom>
          <a:ln w="38100">
            <a:solidFill>
              <a:srgbClr val="008C01"/>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 name="Arc 30">
            <a:extLst>
              <a:ext uri="{FF2B5EF4-FFF2-40B4-BE49-F238E27FC236}">
                <a16:creationId xmlns:a16="http://schemas.microsoft.com/office/drawing/2014/main" id="{18988313-C9DC-FB46-89D4-D6A6CAE31593}"/>
              </a:ext>
            </a:extLst>
          </p:cNvPr>
          <p:cNvSpPr/>
          <p:nvPr/>
        </p:nvSpPr>
        <p:spPr>
          <a:xfrm rot="7954119">
            <a:off x="1659102" y="1956683"/>
            <a:ext cx="2927320" cy="2652026"/>
          </a:xfrm>
          <a:prstGeom prst="arc">
            <a:avLst>
              <a:gd name="adj1" fmla="val 15759831"/>
              <a:gd name="adj2" fmla="val 933033"/>
            </a:avLst>
          </a:prstGeom>
          <a:ln w="38100">
            <a:solidFill>
              <a:srgbClr val="008C01"/>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 name="Arc 31">
            <a:extLst>
              <a:ext uri="{FF2B5EF4-FFF2-40B4-BE49-F238E27FC236}">
                <a16:creationId xmlns:a16="http://schemas.microsoft.com/office/drawing/2014/main" id="{6D15E6C5-1A51-004F-99A1-2B211C6D520A}"/>
              </a:ext>
            </a:extLst>
          </p:cNvPr>
          <p:cNvSpPr/>
          <p:nvPr/>
        </p:nvSpPr>
        <p:spPr>
          <a:xfrm rot="18839361">
            <a:off x="2548754" y="742717"/>
            <a:ext cx="4117252" cy="4156641"/>
          </a:xfrm>
          <a:custGeom>
            <a:avLst/>
            <a:gdLst>
              <a:gd name="connsiteX0" fmla="*/ 1437544 w 5211674"/>
              <a:gd name="connsiteY0" fmla="*/ 318889 h 6009092"/>
              <a:gd name="connsiteX1" fmla="*/ 4451215 w 5211674"/>
              <a:gd name="connsiteY1" fmla="*/ 883213 h 6009092"/>
              <a:gd name="connsiteX2" fmla="*/ 5138944 w 5211674"/>
              <a:gd name="connsiteY2" fmla="*/ 3709446 h 6009092"/>
              <a:gd name="connsiteX3" fmla="*/ 2605837 w 5211674"/>
              <a:gd name="connsiteY3" fmla="*/ 3004546 h 6009092"/>
              <a:gd name="connsiteX4" fmla="*/ 1437544 w 5211674"/>
              <a:gd name="connsiteY4" fmla="*/ 318889 h 6009092"/>
              <a:gd name="connsiteX0" fmla="*/ 1437544 w 5211674"/>
              <a:gd name="connsiteY0" fmla="*/ 318889 h 6009092"/>
              <a:gd name="connsiteX1" fmla="*/ 4451215 w 5211674"/>
              <a:gd name="connsiteY1" fmla="*/ 883213 h 6009092"/>
              <a:gd name="connsiteX2" fmla="*/ 5138944 w 5211674"/>
              <a:gd name="connsiteY2" fmla="*/ 3709446 h 6009092"/>
              <a:gd name="connsiteX0" fmla="*/ 343069 w 4117252"/>
              <a:gd name="connsiteY0" fmla="*/ 458130 h 3848687"/>
              <a:gd name="connsiteX1" fmla="*/ 3356740 w 4117252"/>
              <a:gd name="connsiteY1" fmla="*/ 1022454 h 3848687"/>
              <a:gd name="connsiteX2" fmla="*/ 4044469 w 4117252"/>
              <a:gd name="connsiteY2" fmla="*/ 3848687 h 3848687"/>
              <a:gd name="connsiteX3" fmla="*/ 1511362 w 4117252"/>
              <a:gd name="connsiteY3" fmla="*/ 3143787 h 3848687"/>
              <a:gd name="connsiteX4" fmla="*/ 343069 w 4117252"/>
              <a:gd name="connsiteY4" fmla="*/ 458130 h 3848687"/>
              <a:gd name="connsiteX0" fmla="*/ 0 w 4117252"/>
              <a:gd name="connsiteY0" fmla="*/ 267313 h 3848687"/>
              <a:gd name="connsiteX1" fmla="*/ 3356740 w 4117252"/>
              <a:gd name="connsiteY1" fmla="*/ 1022454 h 3848687"/>
              <a:gd name="connsiteX2" fmla="*/ 4044469 w 4117252"/>
              <a:gd name="connsiteY2" fmla="*/ 3848687 h 3848687"/>
              <a:gd name="connsiteX0" fmla="*/ 343069 w 4117252"/>
              <a:gd name="connsiteY0" fmla="*/ 458130 h 4194607"/>
              <a:gd name="connsiteX1" fmla="*/ 3356740 w 4117252"/>
              <a:gd name="connsiteY1" fmla="*/ 1022454 h 4194607"/>
              <a:gd name="connsiteX2" fmla="*/ 4044469 w 4117252"/>
              <a:gd name="connsiteY2" fmla="*/ 3848687 h 4194607"/>
              <a:gd name="connsiteX3" fmla="*/ 1511362 w 4117252"/>
              <a:gd name="connsiteY3" fmla="*/ 3143787 h 4194607"/>
              <a:gd name="connsiteX4" fmla="*/ 343069 w 4117252"/>
              <a:gd name="connsiteY4" fmla="*/ 458130 h 4194607"/>
              <a:gd name="connsiteX0" fmla="*/ 0 w 4117252"/>
              <a:gd name="connsiteY0" fmla="*/ 267313 h 4194607"/>
              <a:gd name="connsiteX1" fmla="*/ 3356740 w 4117252"/>
              <a:gd name="connsiteY1" fmla="*/ 1022454 h 4194607"/>
              <a:gd name="connsiteX2" fmla="*/ 4015271 w 4117252"/>
              <a:gd name="connsiteY2" fmla="*/ 4194607 h 4194607"/>
              <a:gd name="connsiteX0" fmla="*/ 343069 w 4117252"/>
              <a:gd name="connsiteY0" fmla="*/ 420164 h 4156641"/>
              <a:gd name="connsiteX1" fmla="*/ 3356740 w 4117252"/>
              <a:gd name="connsiteY1" fmla="*/ 984488 h 4156641"/>
              <a:gd name="connsiteX2" fmla="*/ 4044469 w 4117252"/>
              <a:gd name="connsiteY2" fmla="*/ 3810721 h 4156641"/>
              <a:gd name="connsiteX3" fmla="*/ 1511362 w 4117252"/>
              <a:gd name="connsiteY3" fmla="*/ 3105821 h 4156641"/>
              <a:gd name="connsiteX4" fmla="*/ 343069 w 4117252"/>
              <a:gd name="connsiteY4" fmla="*/ 420164 h 4156641"/>
              <a:gd name="connsiteX0" fmla="*/ 0 w 4117252"/>
              <a:gd name="connsiteY0" fmla="*/ 229347 h 4156641"/>
              <a:gd name="connsiteX1" fmla="*/ 3214951 w 4117252"/>
              <a:gd name="connsiteY1" fmla="*/ 1166752 h 4156641"/>
              <a:gd name="connsiteX2" fmla="*/ 4015271 w 4117252"/>
              <a:gd name="connsiteY2" fmla="*/ 4156641 h 4156641"/>
            </a:gdLst>
            <a:ahLst/>
            <a:cxnLst>
              <a:cxn ang="0">
                <a:pos x="connsiteX0" y="connsiteY0"/>
              </a:cxn>
              <a:cxn ang="0">
                <a:pos x="connsiteX1" y="connsiteY1"/>
              </a:cxn>
              <a:cxn ang="0">
                <a:pos x="connsiteX2" y="connsiteY2"/>
              </a:cxn>
            </a:cxnLst>
            <a:rect l="l" t="t" r="r" b="b"/>
            <a:pathLst>
              <a:path w="4117252" h="4156641" stroke="0" extrusionOk="0">
                <a:moveTo>
                  <a:pt x="343069" y="420164"/>
                </a:moveTo>
                <a:cubicBezTo>
                  <a:pt x="1348024" y="-161017"/>
                  <a:pt x="2562951" y="66484"/>
                  <a:pt x="3356740" y="984488"/>
                </a:cubicBezTo>
                <a:cubicBezTo>
                  <a:pt x="3996668" y="1724554"/>
                  <a:pt x="4257111" y="2794849"/>
                  <a:pt x="4044469" y="3810721"/>
                </a:cubicBezTo>
                <a:lnTo>
                  <a:pt x="1511362" y="3105821"/>
                </a:lnTo>
                <a:lnTo>
                  <a:pt x="343069" y="420164"/>
                </a:lnTo>
                <a:close/>
              </a:path>
              <a:path w="4117252" h="4156641" fill="none">
                <a:moveTo>
                  <a:pt x="0" y="229347"/>
                </a:moveTo>
                <a:cubicBezTo>
                  <a:pt x="1004955" y="-351834"/>
                  <a:pt x="2421162" y="248748"/>
                  <a:pt x="3214951" y="1166752"/>
                </a:cubicBezTo>
                <a:cubicBezTo>
                  <a:pt x="3854879" y="1906818"/>
                  <a:pt x="4227913" y="3140769"/>
                  <a:pt x="4015271" y="4156641"/>
                </a:cubicBezTo>
              </a:path>
            </a:pathLst>
          </a:custGeom>
          <a:ln w="38100">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 name="Arc 31">
            <a:extLst>
              <a:ext uri="{FF2B5EF4-FFF2-40B4-BE49-F238E27FC236}">
                <a16:creationId xmlns:a16="http://schemas.microsoft.com/office/drawing/2014/main" id="{828800E3-CEF7-9742-ADE4-E62DB401A19A}"/>
              </a:ext>
            </a:extLst>
          </p:cNvPr>
          <p:cNvSpPr/>
          <p:nvPr/>
        </p:nvSpPr>
        <p:spPr>
          <a:xfrm rot="7877532">
            <a:off x="5249333" y="2209045"/>
            <a:ext cx="4230334" cy="4303602"/>
          </a:xfrm>
          <a:custGeom>
            <a:avLst/>
            <a:gdLst>
              <a:gd name="connsiteX0" fmla="*/ 1437544 w 5211674"/>
              <a:gd name="connsiteY0" fmla="*/ 318889 h 6009092"/>
              <a:gd name="connsiteX1" fmla="*/ 4451215 w 5211674"/>
              <a:gd name="connsiteY1" fmla="*/ 883213 h 6009092"/>
              <a:gd name="connsiteX2" fmla="*/ 5138944 w 5211674"/>
              <a:gd name="connsiteY2" fmla="*/ 3709446 h 6009092"/>
              <a:gd name="connsiteX3" fmla="*/ 2605837 w 5211674"/>
              <a:gd name="connsiteY3" fmla="*/ 3004546 h 6009092"/>
              <a:gd name="connsiteX4" fmla="*/ 1437544 w 5211674"/>
              <a:gd name="connsiteY4" fmla="*/ 318889 h 6009092"/>
              <a:gd name="connsiteX0" fmla="*/ 1437544 w 5211674"/>
              <a:gd name="connsiteY0" fmla="*/ 318889 h 6009092"/>
              <a:gd name="connsiteX1" fmla="*/ 4451215 w 5211674"/>
              <a:gd name="connsiteY1" fmla="*/ 883213 h 6009092"/>
              <a:gd name="connsiteX2" fmla="*/ 5138944 w 5211674"/>
              <a:gd name="connsiteY2" fmla="*/ 3709446 h 6009092"/>
              <a:gd name="connsiteX0" fmla="*/ 343069 w 4117252"/>
              <a:gd name="connsiteY0" fmla="*/ 458130 h 3848687"/>
              <a:gd name="connsiteX1" fmla="*/ 3356740 w 4117252"/>
              <a:gd name="connsiteY1" fmla="*/ 1022454 h 3848687"/>
              <a:gd name="connsiteX2" fmla="*/ 4044469 w 4117252"/>
              <a:gd name="connsiteY2" fmla="*/ 3848687 h 3848687"/>
              <a:gd name="connsiteX3" fmla="*/ 1511362 w 4117252"/>
              <a:gd name="connsiteY3" fmla="*/ 3143787 h 3848687"/>
              <a:gd name="connsiteX4" fmla="*/ 343069 w 4117252"/>
              <a:gd name="connsiteY4" fmla="*/ 458130 h 3848687"/>
              <a:gd name="connsiteX0" fmla="*/ 0 w 4117252"/>
              <a:gd name="connsiteY0" fmla="*/ 267313 h 3848687"/>
              <a:gd name="connsiteX1" fmla="*/ 3356740 w 4117252"/>
              <a:gd name="connsiteY1" fmla="*/ 1022454 h 3848687"/>
              <a:gd name="connsiteX2" fmla="*/ 4044469 w 4117252"/>
              <a:gd name="connsiteY2" fmla="*/ 3848687 h 3848687"/>
              <a:gd name="connsiteX0" fmla="*/ 343069 w 4117252"/>
              <a:gd name="connsiteY0" fmla="*/ 458130 h 4194607"/>
              <a:gd name="connsiteX1" fmla="*/ 3356740 w 4117252"/>
              <a:gd name="connsiteY1" fmla="*/ 1022454 h 4194607"/>
              <a:gd name="connsiteX2" fmla="*/ 4044469 w 4117252"/>
              <a:gd name="connsiteY2" fmla="*/ 3848687 h 4194607"/>
              <a:gd name="connsiteX3" fmla="*/ 1511362 w 4117252"/>
              <a:gd name="connsiteY3" fmla="*/ 3143787 h 4194607"/>
              <a:gd name="connsiteX4" fmla="*/ 343069 w 4117252"/>
              <a:gd name="connsiteY4" fmla="*/ 458130 h 4194607"/>
              <a:gd name="connsiteX0" fmla="*/ 0 w 4117252"/>
              <a:gd name="connsiteY0" fmla="*/ 267313 h 4194607"/>
              <a:gd name="connsiteX1" fmla="*/ 3356740 w 4117252"/>
              <a:gd name="connsiteY1" fmla="*/ 1022454 h 4194607"/>
              <a:gd name="connsiteX2" fmla="*/ 4015271 w 4117252"/>
              <a:gd name="connsiteY2" fmla="*/ 4194607 h 4194607"/>
              <a:gd name="connsiteX0" fmla="*/ 343069 w 4117252"/>
              <a:gd name="connsiteY0" fmla="*/ 458130 h 4442759"/>
              <a:gd name="connsiteX1" fmla="*/ 3356740 w 4117252"/>
              <a:gd name="connsiteY1" fmla="*/ 1022454 h 4442759"/>
              <a:gd name="connsiteX2" fmla="*/ 4044469 w 4117252"/>
              <a:gd name="connsiteY2" fmla="*/ 3848687 h 4442759"/>
              <a:gd name="connsiteX3" fmla="*/ 1511362 w 4117252"/>
              <a:gd name="connsiteY3" fmla="*/ 3143787 h 4442759"/>
              <a:gd name="connsiteX4" fmla="*/ 343069 w 4117252"/>
              <a:gd name="connsiteY4" fmla="*/ 458130 h 4442759"/>
              <a:gd name="connsiteX0" fmla="*/ 0 w 4117252"/>
              <a:gd name="connsiteY0" fmla="*/ 267313 h 4442759"/>
              <a:gd name="connsiteX1" fmla="*/ 3356740 w 4117252"/>
              <a:gd name="connsiteY1" fmla="*/ 1022454 h 4442759"/>
              <a:gd name="connsiteX2" fmla="*/ 3559519 w 4117252"/>
              <a:gd name="connsiteY2" fmla="*/ 4442759 h 4442759"/>
              <a:gd name="connsiteX0" fmla="*/ 343069 w 4117252"/>
              <a:gd name="connsiteY0" fmla="*/ 395028 h 4379657"/>
              <a:gd name="connsiteX1" fmla="*/ 3356740 w 4117252"/>
              <a:gd name="connsiteY1" fmla="*/ 959352 h 4379657"/>
              <a:gd name="connsiteX2" fmla="*/ 4044469 w 4117252"/>
              <a:gd name="connsiteY2" fmla="*/ 3785585 h 4379657"/>
              <a:gd name="connsiteX3" fmla="*/ 1511362 w 4117252"/>
              <a:gd name="connsiteY3" fmla="*/ 3080685 h 4379657"/>
              <a:gd name="connsiteX4" fmla="*/ 343069 w 4117252"/>
              <a:gd name="connsiteY4" fmla="*/ 395028 h 4379657"/>
              <a:gd name="connsiteX0" fmla="*/ 0 w 4117252"/>
              <a:gd name="connsiteY0" fmla="*/ 204211 h 4379657"/>
              <a:gd name="connsiteX1" fmla="*/ 2976416 w 4117252"/>
              <a:gd name="connsiteY1" fmla="*/ 1293383 h 4379657"/>
              <a:gd name="connsiteX2" fmla="*/ 3559519 w 4117252"/>
              <a:gd name="connsiteY2" fmla="*/ 4379657 h 4379657"/>
              <a:gd name="connsiteX0" fmla="*/ 456151 w 4230334"/>
              <a:gd name="connsiteY0" fmla="*/ 318973 h 4303602"/>
              <a:gd name="connsiteX1" fmla="*/ 3469822 w 4230334"/>
              <a:gd name="connsiteY1" fmla="*/ 883297 h 4303602"/>
              <a:gd name="connsiteX2" fmla="*/ 4157551 w 4230334"/>
              <a:gd name="connsiteY2" fmla="*/ 3709530 h 4303602"/>
              <a:gd name="connsiteX3" fmla="*/ 1624444 w 4230334"/>
              <a:gd name="connsiteY3" fmla="*/ 3004630 h 4303602"/>
              <a:gd name="connsiteX4" fmla="*/ 456151 w 4230334"/>
              <a:gd name="connsiteY4" fmla="*/ 318973 h 4303602"/>
              <a:gd name="connsiteX0" fmla="*/ 0 w 4230334"/>
              <a:gd name="connsiteY0" fmla="*/ 444796 h 4303602"/>
              <a:gd name="connsiteX1" fmla="*/ 3089498 w 4230334"/>
              <a:gd name="connsiteY1" fmla="*/ 1217328 h 4303602"/>
              <a:gd name="connsiteX2" fmla="*/ 3672601 w 4230334"/>
              <a:gd name="connsiteY2" fmla="*/ 4303602 h 4303602"/>
            </a:gdLst>
            <a:ahLst/>
            <a:cxnLst>
              <a:cxn ang="0">
                <a:pos x="connsiteX0" y="connsiteY0"/>
              </a:cxn>
              <a:cxn ang="0">
                <a:pos x="connsiteX1" y="connsiteY1"/>
              </a:cxn>
              <a:cxn ang="0">
                <a:pos x="connsiteX2" y="connsiteY2"/>
              </a:cxn>
            </a:cxnLst>
            <a:rect l="l" t="t" r="r" b="b"/>
            <a:pathLst>
              <a:path w="4230334" h="4303602" stroke="0" extrusionOk="0">
                <a:moveTo>
                  <a:pt x="456151" y="318973"/>
                </a:moveTo>
                <a:cubicBezTo>
                  <a:pt x="1461106" y="-262208"/>
                  <a:pt x="2676033" y="-34707"/>
                  <a:pt x="3469822" y="883297"/>
                </a:cubicBezTo>
                <a:cubicBezTo>
                  <a:pt x="4109750" y="1623363"/>
                  <a:pt x="4370193" y="2693658"/>
                  <a:pt x="4157551" y="3709530"/>
                </a:cubicBezTo>
                <a:lnTo>
                  <a:pt x="1624444" y="3004630"/>
                </a:lnTo>
                <a:lnTo>
                  <a:pt x="456151" y="318973"/>
                </a:lnTo>
                <a:close/>
              </a:path>
              <a:path w="4230334" h="4303602" fill="none">
                <a:moveTo>
                  <a:pt x="0" y="444796"/>
                </a:moveTo>
                <a:cubicBezTo>
                  <a:pt x="1004955" y="-136385"/>
                  <a:pt x="2295709" y="299324"/>
                  <a:pt x="3089498" y="1217328"/>
                </a:cubicBezTo>
                <a:cubicBezTo>
                  <a:pt x="3729426" y="1957394"/>
                  <a:pt x="3885243" y="3287730"/>
                  <a:pt x="3672601" y="4303602"/>
                </a:cubicBezTo>
              </a:path>
            </a:pathLst>
          </a:custGeom>
          <a:ln w="38100">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 name="Arc 33">
            <a:extLst>
              <a:ext uri="{FF2B5EF4-FFF2-40B4-BE49-F238E27FC236}">
                <a16:creationId xmlns:a16="http://schemas.microsoft.com/office/drawing/2014/main" id="{F3D16C52-5E84-944B-B178-97C5FB048710}"/>
              </a:ext>
            </a:extLst>
          </p:cNvPr>
          <p:cNvSpPr/>
          <p:nvPr/>
        </p:nvSpPr>
        <p:spPr>
          <a:xfrm rot="18839361">
            <a:off x="8277948" y="2046166"/>
            <a:ext cx="1633259" cy="1806501"/>
          </a:xfrm>
          <a:custGeom>
            <a:avLst/>
            <a:gdLst>
              <a:gd name="connsiteX0" fmla="*/ 1294093 w 2927320"/>
              <a:gd name="connsiteY0" fmla="*/ 8929 h 2652026"/>
              <a:gd name="connsiteX1" fmla="*/ 2521689 w 2927320"/>
              <a:gd name="connsiteY1" fmla="*/ 409753 h 2652026"/>
              <a:gd name="connsiteX2" fmla="*/ 2862804 w 2927320"/>
              <a:gd name="connsiteY2" fmla="*/ 1715360 h 2652026"/>
              <a:gd name="connsiteX3" fmla="*/ 1463660 w 2927320"/>
              <a:gd name="connsiteY3" fmla="*/ 1326013 h 2652026"/>
              <a:gd name="connsiteX4" fmla="*/ 1294093 w 2927320"/>
              <a:gd name="connsiteY4" fmla="*/ 8929 h 2652026"/>
              <a:gd name="connsiteX0" fmla="*/ 1294093 w 2927320"/>
              <a:gd name="connsiteY0" fmla="*/ 8929 h 2652026"/>
              <a:gd name="connsiteX1" fmla="*/ 2521689 w 2927320"/>
              <a:gd name="connsiteY1" fmla="*/ 409753 h 2652026"/>
              <a:gd name="connsiteX2" fmla="*/ 2862804 w 2927320"/>
              <a:gd name="connsiteY2" fmla="*/ 1715360 h 2652026"/>
              <a:gd name="connsiteX0" fmla="*/ 0 w 1633259"/>
              <a:gd name="connsiteY0" fmla="*/ 8939 h 1715370"/>
              <a:gd name="connsiteX1" fmla="*/ 1227596 w 1633259"/>
              <a:gd name="connsiteY1" fmla="*/ 409763 h 1715370"/>
              <a:gd name="connsiteX2" fmla="*/ 1568711 w 1633259"/>
              <a:gd name="connsiteY2" fmla="*/ 1715370 h 1715370"/>
              <a:gd name="connsiteX3" fmla="*/ 169567 w 1633259"/>
              <a:gd name="connsiteY3" fmla="*/ 1326023 h 1715370"/>
              <a:gd name="connsiteX4" fmla="*/ 0 w 1633259"/>
              <a:gd name="connsiteY4" fmla="*/ 8939 h 1715370"/>
              <a:gd name="connsiteX0" fmla="*/ 55482 w 1633259"/>
              <a:gd name="connsiteY0" fmla="*/ 136946 h 1715370"/>
              <a:gd name="connsiteX1" fmla="*/ 1227596 w 1633259"/>
              <a:gd name="connsiteY1" fmla="*/ 409763 h 1715370"/>
              <a:gd name="connsiteX2" fmla="*/ 1568711 w 1633259"/>
              <a:gd name="connsiteY2" fmla="*/ 1715370 h 1715370"/>
              <a:gd name="connsiteX0" fmla="*/ 0 w 1633259"/>
              <a:gd name="connsiteY0" fmla="*/ 8939 h 1862797"/>
              <a:gd name="connsiteX1" fmla="*/ 1227596 w 1633259"/>
              <a:gd name="connsiteY1" fmla="*/ 409763 h 1862797"/>
              <a:gd name="connsiteX2" fmla="*/ 1568711 w 1633259"/>
              <a:gd name="connsiteY2" fmla="*/ 1715370 h 1862797"/>
              <a:gd name="connsiteX3" fmla="*/ 169567 w 1633259"/>
              <a:gd name="connsiteY3" fmla="*/ 1326023 h 1862797"/>
              <a:gd name="connsiteX4" fmla="*/ 0 w 1633259"/>
              <a:gd name="connsiteY4" fmla="*/ 8939 h 1862797"/>
              <a:gd name="connsiteX0" fmla="*/ 55482 w 1633259"/>
              <a:gd name="connsiteY0" fmla="*/ 136946 h 1862797"/>
              <a:gd name="connsiteX1" fmla="*/ 1227596 w 1633259"/>
              <a:gd name="connsiteY1" fmla="*/ 409763 h 1862797"/>
              <a:gd name="connsiteX2" fmla="*/ 1415988 w 1633259"/>
              <a:gd name="connsiteY2" fmla="*/ 1862797 h 1862797"/>
              <a:gd name="connsiteX0" fmla="*/ 0 w 1633259"/>
              <a:gd name="connsiteY0" fmla="*/ 8939 h 1806501"/>
              <a:gd name="connsiteX1" fmla="*/ 1227596 w 1633259"/>
              <a:gd name="connsiteY1" fmla="*/ 409763 h 1806501"/>
              <a:gd name="connsiteX2" fmla="*/ 1568711 w 1633259"/>
              <a:gd name="connsiteY2" fmla="*/ 1715370 h 1806501"/>
              <a:gd name="connsiteX3" fmla="*/ 169567 w 1633259"/>
              <a:gd name="connsiteY3" fmla="*/ 1326023 h 1806501"/>
              <a:gd name="connsiteX4" fmla="*/ 0 w 1633259"/>
              <a:gd name="connsiteY4" fmla="*/ 8939 h 1806501"/>
              <a:gd name="connsiteX0" fmla="*/ 55482 w 1633259"/>
              <a:gd name="connsiteY0" fmla="*/ 136946 h 1806501"/>
              <a:gd name="connsiteX1" fmla="*/ 1227596 w 1633259"/>
              <a:gd name="connsiteY1" fmla="*/ 409763 h 1806501"/>
              <a:gd name="connsiteX2" fmla="*/ 1497816 w 1633259"/>
              <a:gd name="connsiteY2" fmla="*/ 1806501 h 1806501"/>
            </a:gdLst>
            <a:ahLst/>
            <a:cxnLst>
              <a:cxn ang="0">
                <a:pos x="connsiteX0" y="connsiteY0"/>
              </a:cxn>
              <a:cxn ang="0">
                <a:pos x="connsiteX1" y="connsiteY1"/>
              </a:cxn>
              <a:cxn ang="0">
                <a:pos x="connsiteX2" y="connsiteY2"/>
              </a:cxn>
            </a:cxnLst>
            <a:rect l="l" t="t" r="r" b="b"/>
            <a:pathLst>
              <a:path w="1633259" h="1806501" stroke="0" extrusionOk="0">
                <a:moveTo>
                  <a:pt x="0" y="8939"/>
                </a:moveTo>
                <a:cubicBezTo>
                  <a:pt x="455937" y="-39239"/>
                  <a:pt x="910413" y="109153"/>
                  <a:pt x="1227596" y="409763"/>
                </a:cubicBezTo>
                <a:cubicBezTo>
                  <a:pt x="1593870" y="756899"/>
                  <a:pt x="1724352" y="1256316"/>
                  <a:pt x="1568711" y="1715370"/>
                </a:cubicBezTo>
                <a:lnTo>
                  <a:pt x="169567" y="1326023"/>
                </a:lnTo>
                <a:lnTo>
                  <a:pt x="0" y="8939"/>
                </a:lnTo>
                <a:close/>
              </a:path>
              <a:path w="1633259" h="1806501" fill="none">
                <a:moveTo>
                  <a:pt x="55482" y="136946"/>
                </a:moveTo>
                <a:cubicBezTo>
                  <a:pt x="511419" y="88768"/>
                  <a:pt x="910413" y="109153"/>
                  <a:pt x="1227596" y="409763"/>
                </a:cubicBezTo>
                <a:cubicBezTo>
                  <a:pt x="1593870" y="756899"/>
                  <a:pt x="1653457" y="1347447"/>
                  <a:pt x="1497816" y="1806501"/>
                </a:cubicBezTo>
              </a:path>
            </a:pathLst>
          </a:custGeom>
          <a:ln w="38100">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TextBox 21">
            <a:extLst>
              <a:ext uri="{FF2B5EF4-FFF2-40B4-BE49-F238E27FC236}">
                <a16:creationId xmlns:a16="http://schemas.microsoft.com/office/drawing/2014/main" id="{C4E43114-3288-2043-990F-87982BBC89EB}"/>
              </a:ext>
            </a:extLst>
          </p:cNvPr>
          <p:cNvSpPr txBox="1"/>
          <p:nvPr/>
        </p:nvSpPr>
        <p:spPr>
          <a:xfrm>
            <a:off x="2819865" y="2931530"/>
            <a:ext cx="887186" cy="369332"/>
          </a:xfrm>
          <a:prstGeom prst="rect">
            <a:avLst/>
          </a:prstGeom>
          <a:noFill/>
        </p:spPr>
        <p:txBody>
          <a:bodyPr wrap="square" rtlCol="0">
            <a:spAutoFit/>
          </a:bodyPr>
          <a:lstStyle/>
          <a:p>
            <a:r>
              <a:rPr lang="en-US" dirty="0"/>
              <a:t>C</a:t>
            </a:r>
            <a:r>
              <a:rPr lang="en-US" baseline="-25000" dirty="0"/>
              <a:t>1</a:t>
            </a:r>
          </a:p>
        </p:txBody>
      </p:sp>
      <p:sp>
        <p:nvSpPr>
          <p:cNvPr id="26" name="TextBox 25">
            <a:extLst>
              <a:ext uri="{FF2B5EF4-FFF2-40B4-BE49-F238E27FC236}">
                <a16:creationId xmlns:a16="http://schemas.microsoft.com/office/drawing/2014/main" id="{BA4E7A5C-AEB7-D745-B295-856856E74123}"/>
              </a:ext>
            </a:extLst>
          </p:cNvPr>
          <p:cNvSpPr txBox="1"/>
          <p:nvPr/>
        </p:nvSpPr>
        <p:spPr>
          <a:xfrm>
            <a:off x="2876400" y="4719185"/>
            <a:ext cx="887186" cy="369332"/>
          </a:xfrm>
          <a:prstGeom prst="rect">
            <a:avLst/>
          </a:prstGeom>
          <a:noFill/>
        </p:spPr>
        <p:txBody>
          <a:bodyPr wrap="square" rtlCol="0">
            <a:spAutoFit/>
          </a:bodyPr>
          <a:lstStyle/>
          <a:p>
            <a:r>
              <a:rPr lang="en-US" dirty="0"/>
              <a:t>f</a:t>
            </a:r>
            <a:r>
              <a:rPr lang="en-US" baseline="-25000" dirty="0"/>
              <a:t>1</a:t>
            </a:r>
          </a:p>
        </p:txBody>
      </p:sp>
      <p:sp>
        <p:nvSpPr>
          <p:cNvPr id="27" name="TextBox 26">
            <a:extLst>
              <a:ext uri="{FF2B5EF4-FFF2-40B4-BE49-F238E27FC236}">
                <a16:creationId xmlns:a16="http://schemas.microsoft.com/office/drawing/2014/main" id="{2A4B2BFF-1CAE-424F-AA40-E2FF40C882E5}"/>
              </a:ext>
            </a:extLst>
          </p:cNvPr>
          <p:cNvSpPr txBox="1"/>
          <p:nvPr/>
        </p:nvSpPr>
        <p:spPr>
          <a:xfrm>
            <a:off x="3311206" y="2343589"/>
            <a:ext cx="887186" cy="369332"/>
          </a:xfrm>
          <a:prstGeom prst="rect">
            <a:avLst/>
          </a:prstGeom>
          <a:noFill/>
        </p:spPr>
        <p:txBody>
          <a:bodyPr wrap="square" rtlCol="0">
            <a:spAutoFit/>
          </a:bodyPr>
          <a:lstStyle/>
          <a:p>
            <a:r>
              <a:rPr lang="en-US" dirty="0"/>
              <a:t>f</a:t>
            </a:r>
            <a:r>
              <a:rPr lang="en-US" baseline="-25000" dirty="0"/>
              <a:t>2</a:t>
            </a:r>
          </a:p>
        </p:txBody>
      </p:sp>
      <p:sp>
        <p:nvSpPr>
          <p:cNvPr id="29" name="TextBox 28">
            <a:extLst>
              <a:ext uri="{FF2B5EF4-FFF2-40B4-BE49-F238E27FC236}">
                <a16:creationId xmlns:a16="http://schemas.microsoft.com/office/drawing/2014/main" id="{AB88AFC9-8599-524F-ACE2-41DFE27AECF9}"/>
              </a:ext>
            </a:extLst>
          </p:cNvPr>
          <p:cNvSpPr txBox="1"/>
          <p:nvPr/>
        </p:nvSpPr>
        <p:spPr>
          <a:xfrm>
            <a:off x="4592642" y="1380667"/>
            <a:ext cx="887186" cy="369332"/>
          </a:xfrm>
          <a:prstGeom prst="rect">
            <a:avLst/>
          </a:prstGeom>
          <a:noFill/>
        </p:spPr>
        <p:txBody>
          <a:bodyPr wrap="square" rtlCol="0">
            <a:spAutoFit/>
          </a:bodyPr>
          <a:lstStyle/>
          <a:p>
            <a:r>
              <a:rPr lang="en-US" dirty="0"/>
              <a:t>f</a:t>
            </a:r>
            <a:r>
              <a:rPr lang="en-US" baseline="-25000" dirty="0"/>
              <a:t>3</a:t>
            </a:r>
          </a:p>
        </p:txBody>
      </p:sp>
    </p:spTree>
    <p:extLst>
      <p:ext uri="{BB962C8B-B14F-4D97-AF65-F5344CB8AC3E}">
        <p14:creationId xmlns:p14="http://schemas.microsoft.com/office/powerpoint/2010/main" val="2758134287"/>
      </p:ext>
    </p:extLst>
  </p:cSld>
  <p:clrMapOvr>
    <a:masterClrMapping/>
  </p:clrMapOvr>
  <mc:AlternateContent xmlns:mc="http://schemas.openxmlformats.org/markup-compatibility/2006" xmlns:p14="http://schemas.microsoft.com/office/powerpoint/2010/main">
    <mc:Choice Requires="p14">
      <p:transition spd="slow" p14:dur="2000" advTm="20290"/>
    </mc:Choice>
    <mc:Fallback xmlns="">
      <p:transition spd="slow" advTm="2029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6" grpId="0"/>
      <p:bldP spid="27" grpId="0"/>
      <p:bldP spid="2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1CF7ECB4-F00D-3948-925A-3DB02670BDB1}"/>
              </a:ext>
            </a:extLst>
          </p:cNvPr>
          <p:cNvSpPr txBox="1">
            <a:spLocks/>
          </p:cNvSpPr>
          <p:nvPr/>
        </p:nvSpPr>
        <p:spPr>
          <a:xfrm>
            <a:off x="838200" y="365125"/>
            <a:ext cx="10903226"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6000" dirty="0">
                <a:latin typeface="Gill Sans" charset="0"/>
                <a:ea typeface="Gill Sans" charset="0"/>
                <a:cs typeface="Gill Sans" charset="0"/>
              </a:rPr>
              <a:t>Detecting Deadlocks</a:t>
            </a:r>
          </a:p>
        </p:txBody>
      </p:sp>
      <p:sp>
        <p:nvSpPr>
          <p:cNvPr id="8" name="TextBox 7">
            <a:extLst>
              <a:ext uri="{FF2B5EF4-FFF2-40B4-BE49-F238E27FC236}">
                <a16:creationId xmlns:a16="http://schemas.microsoft.com/office/drawing/2014/main" id="{494A352D-8FA5-C74C-A39C-A19185C9E182}"/>
              </a:ext>
            </a:extLst>
          </p:cNvPr>
          <p:cNvSpPr txBox="1"/>
          <p:nvPr/>
        </p:nvSpPr>
        <p:spPr>
          <a:xfrm>
            <a:off x="4062419" y="2286000"/>
            <a:ext cx="998991" cy="400110"/>
          </a:xfrm>
          <a:prstGeom prst="rect">
            <a:avLst/>
          </a:prstGeom>
          <a:noFill/>
        </p:spPr>
        <p:txBody>
          <a:bodyPr wrap="none" rtlCol="0">
            <a:spAutoFit/>
          </a:bodyPr>
          <a:lstStyle/>
          <a:p>
            <a:r>
              <a:rPr lang="en-US" sz="2000" dirty="0">
                <a:latin typeface="Helvetica" pitchFamily="2" charset="0"/>
              </a:rPr>
              <a:t>Charlie</a:t>
            </a:r>
          </a:p>
        </p:txBody>
      </p:sp>
      <p:pic>
        <p:nvPicPr>
          <p:cNvPr id="10" name="Picture 9">
            <a:extLst>
              <a:ext uri="{FF2B5EF4-FFF2-40B4-BE49-F238E27FC236}">
                <a16:creationId xmlns:a16="http://schemas.microsoft.com/office/drawing/2014/main" id="{6532781F-B4ED-4145-804D-6FDDA663B8A3}"/>
              </a:ext>
            </a:extLst>
          </p:cNvPr>
          <p:cNvPicPr>
            <a:picLocks noChangeAspect="1"/>
          </p:cNvPicPr>
          <p:nvPr/>
        </p:nvPicPr>
        <p:blipFill>
          <a:blip r:embed="rId3">
            <a:duotone>
              <a:srgbClr val="ED7D31">
                <a:shade val="45000"/>
                <a:satMod val="135000"/>
              </a:srgbClr>
              <a:prstClr val="white"/>
            </a:duotone>
          </a:blip>
          <a:stretch>
            <a:fillRect/>
          </a:stretch>
        </p:blipFill>
        <p:spPr>
          <a:xfrm>
            <a:off x="7141279" y="2847180"/>
            <a:ext cx="1046279" cy="1293135"/>
          </a:xfrm>
          <a:prstGeom prst="rect">
            <a:avLst/>
          </a:prstGeom>
        </p:spPr>
      </p:pic>
      <p:sp>
        <p:nvSpPr>
          <p:cNvPr id="11" name="TextBox 10">
            <a:extLst>
              <a:ext uri="{FF2B5EF4-FFF2-40B4-BE49-F238E27FC236}">
                <a16:creationId xmlns:a16="http://schemas.microsoft.com/office/drawing/2014/main" id="{61C13331-BFCE-6249-94AB-A6BBA254B099}"/>
              </a:ext>
            </a:extLst>
          </p:cNvPr>
          <p:cNvSpPr txBox="1"/>
          <p:nvPr/>
        </p:nvSpPr>
        <p:spPr>
          <a:xfrm>
            <a:off x="7355520" y="2286000"/>
            <a:ext cx="641522" cy="400110"/>
          </a:xfrm>
          <a:prstGeom prst="rect">
            <a:avLst/>
          </a:prstGeom>
          <a:noFill/>
        </p:spPr>
        <p:txBody>
          <a:bodyPr wrap="none" rtlCol="0">
            <a:spAutoFit/>
          </a:bodyPr>
          <a:lstStyle/>
          <a:p>
            <a:r>
              <a:rPr lang="en-US" sz="2000" dirty="0">
                <a:latin typeface="Helvetica" pitchFamily="2" charset="0"/>
              </a:rPr>
              <a:t>Bob</a:t>
            </a:r>
          </a:p>
        </p:txBody>
      </p:sp>
      <p:grpSp>
        <p:nvGrpSpPr>
          <p:cNvPr id="12" name="Group 11">
            <a:extLst>
              <a:ext uri="{FF2B5EF4-FFF2-40B4-BE49-F238E27FC236}">
                <a16:creationId xmlns:a16="http://schemas.microsoft.com/office/drawing/2014/main" id="{0BB96BE2-ABF2-0C49-8A2B-A9651D7267D1}"/>
              </a:ext>
            </a:extLst>
          </p:cNvPr>
          <p:cNvGrpSpPr/>
          <p:nvPr/>
        </p:nvGrpSpPr>
        <p:grpSpPr>
          <a:xfrm>
            <a:off x="4215675" y="2904525"/>
            <a:ext cx="753393" cy="1020758"/>
            <a:chOff x="5691651" y="1952452"/>
            <a:chExt cx="753393" cy="1020758"/>
          </a:xfrm>
          <a:solidFill>
            <a:schemeClr val="accent3">
              <a:lumMod val="75000"/>
            </a:schemeClr>
          </a:solidFill>
        </p:grpSpPr>
        <p:sp>
          <p:nvSpPr>
            <p:cNvPr id="13" name="Oval 12">
              <a:extLst>
                <a:ext uri="{FF2B5EF4-FFF2-40B4-BE49-F238E27FC236}">
                  <a16:creationId xmlns:a16="http://schemas.microsoft.com/office/drawing/2014/main" id="{A518F823-B474-F94C-83D4-460435A73218}"/>
                </a:ext>
              </a:extLst>
            </p:cNvPr>
            <p:cNvSpPr/>
            <p:nvPr/>
          </p:nvSpPr>
          <p:spPr>
            <a:xfrm>
              <a:off x="5889748" y="1952452"/>
              <a:ext cx="407813" cy="553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4" name="Delay 13">
              <a:extLst>
                <a:ext uri="{FF2B5EF4-FFF2-40B4-BE49-F238E27FC236}">
                  <a16:creationId xmlns:a16="http://schemas.microsoft.com/office/drawing/2014/main" id="{BC1CFBEB-E906-8747-8832-E0885F7E6AD7}"/>
                </a:ext>
              </a:extLst>
            </p:cNvPr>
            <p:cNvSpPr/>
            <p:nvPr/>
          </p:nvSpPr>
          <p:spPr>
            <a:xfrm rot="16200000">
              <a:off x="5883586" y="2411751"/>
              <a:ext cx="369524" cy="753393"/>
            </a:xfrm>
            <a:prstGeom prst="flowChartDelay">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sp>
        <p:nvSpPr>
          <p:cNvPr id="20" name="Left-Right Arrow 19">
            <a:extLst>
              <a:ext uri="{FF2B5EF4-FFF2-40B4-BE49-F238E27FC236}">
                <a16:creationId xmlns:a16="http://schemas.microsoft.com/office/drawing/2014/main" id="{DED110D7-BDE7-5045-B378-DE4BB831F169}"/>
              </a:ext>
            </a:extLst>
          </p:cNvPr>
          <p:cNvSpPr/>
          <p:nvPr/>
        </p:nvSpPr>
        <p:spPr>
          <a:xfrm>
            <a:off x="5212508" y="3282695"/>
            <a:ext cx="1840249" cy="146304"/>
          </a:xfrm>
          <a:prstGeom prst="lef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51482680-F2DE-D645-90F2-B66C46A14761}"/>
              </a:ext>
            </a:extLst>
          </p:cNvPr>
          <p:cNvPicPr>
            <a:picLocks noChangeAspect="1"/>
          </p:cNvPicPr>
          <p:nvPr/>
        </p:nvPicPr>
        <p:blipFill>
          <a:blip r:embed="rId3">
            <a:duotone>
              <a:schemeClr val="accent6">
                <a:shade val="45000"/>
                <a:satMod val="135000"/>
              </a:schemeClr>
              <a:prstClr val="white"/>
            </a:duotone>
          </a:blip>
          <a:stretch>
            <a:fillRect/>
          </a:stretch>
        </p:blipFill>
        <p:spPr>
          <a:xfrm>
            <a:off x="9982200" y="2847180"/>
            <a:ext cx="1046279" cy="1293135"/>
          </a:xfrm>
          <a:prstGeom prst="rect">
            <a:avLst/>
          </a:prstGeom>
        </p:spPr>
      </p:pic>
      <p:sp>
        <p:nvSpPr>
          <p:cNvPr id="24" name="Left-Right Arrow 23">
            <a:extLst>
              <a:ext uri="{FF2B5EF4-FFF2-40B4-BE49-F238E27FC236}">
                <a16:creationId xmlns:a16="http://schemas.microsoft.com/office/drawing/2014/main" id="{46981C50-858B-8C44-8EA1-CF27AF280571}"/>
              </a:ext>
            </a:extLst>
          </p:cNvPr>
          <p:cNvSpPr/>
          <p:nvPr/>
        </p:nvSpPr>
        <p:spPr>
          <a:xfrm>
            <a:off x="8216253" y="3282695"/>
            <a:ext cx="1840249" cy="146304"/>
          </a:xfrm>
          <a:prstGeom prst="lef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4D46123E-300A-8144-99AC-310994C97286}"/>
              </a:ext>
            </a:extLst>
          </p:cNvPr>
          <p:cNvSpPr txBox="1"/>
          <p:nvPr/>
        </p:nvSpPr>
        <p:spPr>
          <a:xfrm>
            <a:off x="9910019" y="2286000"/>
            <a:ext cx="753732" cy="400110"/>
          </a:xfrm>
          <a:prstGeom prst="rect">
            <a:avLst/>
          </a:prstGeom>
          <a:noFill/>
        </p:spPr>
        <p:txBody>
          <a:bodyPr wrap="none" rtlCol="0">
            <a:spAutoFit/>
          </a:bodyPr>
          <a:lstStyle/>
          <a:p>
            <a:r>
              <a:rPr lang="en-US" sz="2000" dirty="0">
                <a:latin typeface="Helvetica" pitchFamily="2" charset="0"/>
              </a:rPr>
              <a:t>Mary</a:t>
            </a:r>
          </a:p>
        </p:txBody>
      </p:sp>
      <p:sp>
        <p:nvSpPr>
          <p:cNvPr id="32" name="Arc 31">
            <a:extLst>
              <a:ext uri="{FF2B5EF4-FFF2-40B4-BE49-F238E27FC236}">
                <a16:creationId xmlns:a16="http://schemas.microsoft.com/office/drawing/2014/main" id="{6D15E6C5-1A51-004F-99A1-2B211C6D520A}"/>
              </a:ext>
            </a:extLst>
          </p:cNvPr>
          <p:cNvSpPr/>
          <p:nvPr/>
        </p:nvSpPr>
        <p:spPr>
          <a:xfrm rot="18839361">
            <a:off x="5238628" y="1915315"/>
            <a:ext cx="1829148" cy="1986962"/>
          </a:xfrm>
          <a:custGeom>
            <a:avLst/>
            <a:gdLst>
              <a:gd name="connsiteX0" fmla="*/ 1437544 w 5211674"/>
              <a:gd name="connsiteY0" fmla="*/ 318889 h 6009092"/>
              <a:gd name="connsiteX1" fmla="*/ 4451215 w 5211674"/>
              <a:gd name="connsiteY1" fmla="*/ 883213 h 6009092"/>
              <a:gd name="connsiteX2" fmla="*/ 5138944 w 5211674"/>
              <a:gd name="connsiteY2" fmla="*/ 3709446 h 6009092"/>
              <a:gd name="connsiteX3" fmla="*/ 2605837 w 5211674"/>
              <a:gd name="connsiteY3" fmla="*/ 3004546 h 6009092"/>
              <a:gd name="connsiteX4" fmla="*/ 1437544 w 5211674"/>
              <a:gd name="connsiteY4" fmla="*/ 318889 h 6009092"/>
              <a:gd name="connsiteX0" fmla="*/ 1437544 w 5211674"/>
              <a:gd name="connsiteY0" fmla="*/ 318889 h 6009092"/>
              <a:gd name="connsiteX1" fmla="*/ 4451215 w 5211674"/>
              <a:gd name="connsiteY1" fmla="*/ 883213 h 6009092"/>
              <a:gd name="connsiteX2" fmla="*/ 5138944 w 5211674"/>
              <a:gd name="connsiteY2" fmla="*/ 3709446 h 6009092"/>
              <a:gd name="connsiteX0" fmla="*/ 343069 w 4117252"/>
              <a:gd name="connsiteY0" fmla="*/ 458130 h 3848687"/>
              <a:gd name="connsiteX1" fmla="*/ 3356740 w 4117252"/>
              <a:gd name="connsiteY1" fmla="*/ 1022454 h 3848687"/>
              <a:gd name="connsiteX2" fmla="*/ 4044469 w 4117252"/>
              <a:gd name="connsiteY2" fmla="*/ 3848687 h 3848687"/>
              <a:gd name="connsiteX3" fmla="*/ 1511362 w 4117252"/>
              <a:gd name="connsiteY3" fmla="*/ 3143787 h 3848687"/>
              <a:gd name="connsiteX4" fmla="*/ 343069 w 4117252"/>
              <a:gd name="connsiteY4" fmla="*/ 458130 h 3848687"/>
              <a:gd name="connsiteX0" fmla="*/ 0 w 4117252"/>
              <a:gd name="connsiteY0" fmla="*/ 267313 h 3848687"/>
              <a:gd name="connsiteX1" fmla="*/ 3356740 w 4117252"/>
              <a:gd name="connsiteY1" fmla="*/ 1022454 h 3848687"/>
              <a:gd name="connsiteX2" fmla="*/ 4044469 w 4117252"/>
              <a:gd name="connsiteY2" fmla="*/ 3848687 h 3848687"/>
              <a:gd name="connsiteX0" fmla="*/ 343069 w 4117252"/>
              <a:gd name="connsiteY0" fmla="*/ 458130 h 4194607"/>
              <a:gd name="connsiteX1" fmla="*/ 3356740 w 4117252"/>
              <a:gd name="connsiteY1" fmla="*/ 1022454 h 4194607"/>
              <a:gd name="connsiteX2" fmla="*/ 4044469 w 4117252"/>
              <a:gd name="connsiteY2" fmla="*/ 3848687 h 4194607"/>
              <a:gd name="connsiteX3" fmla="*/ 1511362 w 4117252"/>
              <a:gd name="connsiteY3" fmla="*/ 3143787 h 4194607"/>
              <a:gd name="connsiteX4" fmla="*/ 343069 w 4117252"/>
              <a:gd name="connsiteY4" fmla="*/ 458130 h 4194607"/>
              <a:gd name="connsiteX0" fmla="*/ 0 w 4117252"/>
              <a:gd name="connsiteY0" fmla="*/ 267313 h 4194607"/>
              <a:gd name="connsiteX1" fmla="*/ 3356740 w 4117252"/>
              <a:gd name="connsiteY1" fmla="*/ 1022454 h 4194607"/>
              <a:gd name="connsiteX2" fmla="*/ 4015271 w 4117252"/>
              <a:gd name="connsiteY2" fmla="*/ 4194607 h 4194607"/>
              <a:gd name="connsiteX0" fmla="*/ 343069 w 4117252"/>
              <a:gd name="connsiteY0" fmla="*/ 420164 h 4156641"/>
              <a:gd name="connsiteX1" fmla="*/ 3356740 w 4117252"/>
              <a:gd name="connsiteY1" fmla="*/ 984488 h 4156641"/>
              <a:gd name="connsiteX2" fmla="*/ 4044469 w 4117252"/>
              <a:gd name="connsiteY2" fmla="*/ 3810721 h 4156641"/>
              <a:gd name="connsiteX3" fmla="*/ 1511362 w 4117252"/>
              <a:gd name="connsiteY3" fmla="*/ 3105821 h 4156641"/>
              <a:gd name="connsiteX4" fmla="*/ 343069 w 4117252"/>
              <a:gd name="connsiteY4" fmla="*/ 420164 h 4156641"/>
              <a:gd name="connsiteX0" fmla="*/ 0 w 4117252"/>
              <a:gd name="connsiteY0" fmla="*/ 229347 h 4156641"/>
              <a:gd name="connsiteX1" fmla="*/ 3214951 w 4117252"/>
              <a:gd name="connsiteY1" fmla="*/ 1166752 h 4156641"/>
              <a:gd name="connsiteX2" fmla="*/ 4015271 w 4117252"/>
              <a:gd name="connsiteY2" fmla="*/ 4156641 h 4156641"/>
              <a:gd name="connsiteX0" fmla="*/ 343069 w 4117252"/>
              <a:gd name="connsiteY0" fmla="*/ 443490 h 4179967"/>
              <a:gd name="connsiteX1" fmla="*/ 3356740 w 4117252"/>
              <a:gd name="connsiteY1" fmla="*/ 1007814 h 4179967"/>
              <a:gd name="connsiteX2" fmla="*/ 4044469 w 4117252"/>
              <a:gd name="connsiteY2" fmla="*/ 3834047 h 4179967"/>
              <a:gd name="connsiteX3" fmla="*/ 1511362 w 4117252"/>
              <a:gd name="connsiteY3" fmla="*/ 3129147 h 4179967"/>
              <a:gd name="connsiteX4" fmla="*/ 343069 w 4117252"/>
              <a:gd name="connsiteY4" fmla="*/ 443490 h 4179967"/>
              <a:gd name="connsiteX0" fmla="*/ 0 w 4117252"/>
              <a:gd name="connsiteY0" fmla="*/ 252673 h 4179967"/>
              <a:gd name="connsiteX1" fmla="*/ 3459912 w 4117252"/>
              <a:gd name="connsiteY1" fmla="*/ 1072728 h 4179967"/>
              <a:gd name="connsiteX2" fmla="*/ 4015271 w 4117252"/>
              <a:gd name="connsiteY2" fmla="*/ 4179967 h 4179967"/>
              <a:gd name="connsiteX0" fmla="*/ 808413 w 4582596"/>
              <a:gd name="connsiteY0" fmla="*/ 318973 h 4055450"/>
              <a:gd name="connsiteX1" fmla="*/ 3822084 w 4582596"/>
              <a:gd name="connsiteY1" fmla="*/ 883297 h 4055450"/>
              <a:gd name="connsiteX2" fmla="*/ 4509813 w 4582596"/>
              <a:gd name="connsiteY2" fmla="*/ 3709530 h 4055450"/>
              <a:gd name="connsiteX3" fmla="*/ 1976706 w 4582596"/>
              <a:gd name="connsiteY3" fmla="*/ 3004630 h 4055450"/>
              <a:gd name="connsiteX4" fmla="*/ 808413 w 4582596"/>
              <a:gd name="connsiteY4" fmla="*/ 318973 h 4055450"/>
              <a:gd name="connsiteX0" fmla="*/ -1 w 4582596"/>
              <a:gd name="connsiteY0" fmla="*/ 484482 h 4055450"/>
              <a:gd name="connsiteX1" fmla="*/ 3925256 w 4582596"/>
              <a:gd name="connsiteY1" fmla="*/ 948211 h 4055450"/>
              <a:gd name="connsiteX2" fmla="*/ 4480615 w 4582596"/>
              <a:gd name="connsiteY2" fmla="*/ 4055450 h 4055450"/>
              <a:gd name="connsiteX0" fmla="*/ 808413 w 4582596"/>
              <a:gd name="connsiteY0" fmla="*/ 318973 h 4055450"/>
              <a:gd name="connsiteX1" fmla="*/ 3822084 w 4582596"/>
              <a:gd name="connsiteY1" fmla="*/ 883297 h 4055450"/>
              <a:gd name="connsiteX2" fmla="*/ 4509813 w 4582596"/>
              <a:gd name="connsiteY2" fmla="*/ 3709530 h 4055450"/>
              <a:gd name="connsiteX3" fmla="*/ 1976706 w 4582596"/>
              <a:gd name="connsiteY3" fmla="*/ 3004630 h 4055450"/>
              <a:gd name="connsiteX4" fmla="*/ 808413 w 4582596"/>
              <a:gd name="connsiteY4" fmla="*/ 318973 h 4055450"/>
              <a:gd name="connsiteX0" fmla="*/ -1 w 4582596"/>
              <a:gd name="connsiteY0" fmla="*/ 484482 h 4055450"/>
              <a:gd name="connsiteX1" fmla="*/ 3650968 w 4582596"/>
              <a:gd name="connsiteY1" fmla="*/ 1186330 h 4055450"/>
              <a:gd name="connsiteX2" fmla="*/ 4480615 w 4582596"/>
              <a:gd name="connsiteY2" fmla="*/ 4055450 h 4055450"/>
              <a:gd name="connsiteX0" fmla="*/ 808413 w 4537882"/>
              <a:gd name="connsiteY0" fmla="*/ 250216 h 3986693"/>
              <a:gd name="connsiteX1" fmla="*/ 3822084 w 4537882"/>
              <a:gd name="connsiteY1" fmla="*/ 814540 h 3986693"/>
              <a:gd name="connsiteX2" fmla="*/ 4126756 w 4537882"/>
              <a:gd name="connsiteY2" fmla="*/ 3925663 h 3986693"/>
              <a:gd name="connsiteX3" fmla="*/ 1976706 w 4537882"/>
              <a:gd name="connsiteY3" fmla="*/ 2935873 h 3986693"/>
              <a:gd name="connsiteX4" fmla="*/ 808413 w 4537882"/>
              <a:gd name="connsiteY4" fmla="*/ 250216 h 3986693"/>
              <a:gd name="connsiteX0" fmla="*/ -1 w 4537882"/>
              <a:gd name="connsiteY0" fmla="*/ 415725 h 3986693"/>
              <a:gd name="connsiteX1" fmla="*/ 3650968 w 4537882"/>
              <a:gd name="connsiteY1" fmla="*/ 1117573 h 3986693"/>
              <a:gd name="connsiteX2" fmla="*/ 4480615 w 4537882"/>
              <a:gd name="connsiteY2" fmla="*/ 3986693 h 3986693"/>
              <a:gd name="connsiteX0" fmla="*/ 808413 w 4270712"/>
              <a:gd name="connsiteY0" fmla="*/ 250216 h 4172058"/>
              <a:gd name="connsiteX1" fmla="*/ 3822084 w 4270712"/>
              <a:gd name="connsiteY1" fmla="*/ 814540 h 4172058"/>
              <a:gd name="connsiteX2" fmla="*/ 4126756 w 4270712"/>
              <a:gd name="connsiteY2" fmla="*/ 3925663 h 4172058"/>
              <a:gd name="connsiteX3" fmla="*/ 1976706 w 4270712"/>
              <a:gd name="connsiteY3" fmla="*/ 2935873 h 4172058"/>
              <a:gd name="connsiteX4" fmla="*/ 808413 w 4270712"/>
              <a:gd name="connsiteY4" fmla="*/ 250216 h 4172058"/>
              <a:gd name="connsiteX0" fmla="*/ -1 w 4270712"/>
              <a:gd name="connsiteY0" fmla="*/ 415725 h 4172058"/>
              <a:gd name="connsiteX1" fmla="*/ 3650968 w 4270712"/>
              <a:gd name="connsiteY1" fmla="*/ 1117573 h 4172058"/>
              <a:gd name="connsiteX2" fmla="*/ 3937740 w 4270712"/>
              <a:gd name="connsiteY2" fmla="*/ 4172059 h 4172058"/>
              <a:gd name="connsiteX0" fmla="*/ 808413 w 4270712"/>
              <a:gd name="connsiteY0" fmla="*/ 250216 h 4172058"/>
              <a:gd name="connsiteX1" fmla="*/ 3822084 w 4270712"/>
              <a:gd name="connsiteY1" fmla="*/ 814540 h 4172058"/>
              <a:gd name="connsiteX2" fmla="*/ 4126756 w 4270712"/>
              <a:gd name="connsiteY2" fmla="*/ 3925663 h 4172058"/>
              <a:gd name="connsiteX3" fmla="*/ 1976706 w 4270712"/>
              <a:gd name="connsiteY3" fmla="*/ 2935873 h 4172058"/>
              <a:gd name="connsiteX4" fmla="*/ 808413 w 4270712"/>
              <a:gd name="connsiteY4" fmla="*/ 250216 h 4172058"/>
              <a:gd name="connsiteX0" fmla="*/ -1 w 4270712"/>
              <a:gd name="connsiteY0" fmla="*/ 415725 h 4172058"/>
              <a:gd name="connsiteX1" fmla="*/ 3294389 w 4270712"/>
              <a:gd name="connsiteY1" fmla="*/ 1427130 h 4172058"/>
              <a:gd name="connsiteX2" fmla="*/ 3937740 w 4270712"/>
              <a:gd name="connsiteY2" fmla="*/ 4172059 h 4172058"/>
            </a:gdLst>
            <a:ahLst/>
            <a:cxnLst>
              <a:cxn ang="0">
                <a:pos x="connsiteX0" y="connsiteY0"/>
              </a:cxn>
              <a:cxn ang="0">
                <a:pos x="connsiteX1" y="connsiteY1"/>
              </a:cxn>
              <a:cxn ang="0">
                <a:pos x="connsiteX2" y="connsiteY2"/>
              </a:cxn>
            </a:cxnLst>
            <a:rect l="l" t="t" r="r" b="b"/>
            <a:pathLst>
              <a:path w="4270712" h="4172058" stroke="0" extrusionOk="0">
                <a:moveTo>
                  <a:pt x="808413" y="250216"/>
                </a:moveTo>
                <a:cubicBezTo>
                  <a:pt x="1813368" y="-330965"/>
                  <a:pt x="3269027" y="201966"/>
                  <a:pt x="3822084" y="814540"/>
                </a:cubicBezTo>
                <a:cubicBezTo>
                  <a:pt x="4375141" y="1427115"/>
                  <a:pt x="4339398" y="2909791"/>
                  <a:pt x="4126756" y="3925663"/>
                </a:cubicBezTo>
                <a:lnTo>
                  <a:pt x="1976706" y="2935873"/>
                </a:lnTo>
                <a:lnTo>
                  <a:pt x="808413" y="250216"/>
                </a:lnTo>
                <a:close/>
              </a:path>
              <a:path w="4270712" h="4172058" fill="none">
                <a:moveTo>
                  <a:pt x="-1" y="415725"/>
                </a:moveTo>
                <a:cubicBezTo>
                  <a:pt x="1004954" y="-165456"/>
                  <a:pt x="2500600" y="509126"/>
                  <a:pt x="3294389" y="1427130"/>
                </a:cubicBezTo>
                <a:cubicBezTo>
                  <a:pt x="3934317" y="2167196"/>
                  <a:pt x="4150382" y="3156187"/>
                  <a:pt x="3937740" y="4172059"/>
                </a:cubicBezTo>
              </a:path>
            </a:pathLst>
          </a:custGeom>
          <a:ln w="38100">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 name="Arc 31">
            <a:extLst>
              <a:ext uri="{FF2B5EF4-FFF2-40B4-BE49-F238E27FC236}">
                <a16:creationId xmlns:a16="http://schemas.microsoft.com/office/drawing/2014/main" id="{828800E3-CEF7-9742-ADE4-E62DB401A19A}"/>
              </a:ext>
            </a:extLst>
          </p:cNvPr>
          <p:cNvSpPr/>
          <p:nvPr/>
        </p:nvSpPr>
        <p:spPr>
          <a:xfrm rot="7877532">
            <a:off x="5434375" y="2218386"/>
            <a:ext cx="3954544" cy="4246095"/>
          </a:xfrm>
          <a:custGeom>
            <a:avLst/>
            <a:gdLst>
              <a:gd name="connsiteX0" fmla="*/ 1437544 w 5211674"/>
              <a:gd name="connsiteY0" fmla="*/ 318889 h 6009092"/>
              <a:gd name="connsiteX1" fmla="*/ 4451215 w 5211674"/>
              <a:gd name="connsiteY1" fmla="*/ 883213 h 6009092"/>
              <a:gd name="connsiteX2" fmla="*/ 5138944 w 5211674"/>
              <a:gd name="connsiteY2" fmla="*/ 3709446 h 6009092"/>
              <a:gd name="connsiteX3" fmla="*/ 2605837 w 5211674"/>
              <a:gd name="connsiteY3" fmla="*/ 3004546 h 6009092"/>
              <a:gd name="connsiteX4" fmla="*/ 1437544 w 5211674"/>
              <a:gd name="connsiteY4" fmla="*/ 318889 h 6009092"/>
              <a:gd name="connsiteX0" fmla="*/ 1437544 w 5211674"/>
              <a:gd name="connsiteY0" fmla="*/ 318889 h 6009092"/>
              <a:gd name="connsiteX1" fmla="*/ 4451215 w 5211674"/>
              <a:gd name="connsiteY1" fmla="*/ 883213 h 6009092"/>
              <a:gd name="connsiteX2" fmla="*/ 5138944 w 5211674"/>
              <a:gd name="connsiteY2" fmla="*/ 3709446 h 6009092"/>
              <a:gd name="connsiteX0" fmla="*/ 343069 w 4117252"/>
              <a:gd name="connsiteY0" fmla="*/ 458130 h 3848687"/>
              <a:gd name="connsiteX1" fmla="*/ 3356740 w 4117252"/>
              <a:gd name="connsiteY1" fmla="*/ 1022454 h 3848687"/>
              <a:gd name="connsiteX2" fmla="*/ 4044469 w 4117252"/>
              <a:gd name="connsiteY2" fmla="*/ 3848687 h 3848687"/>
              <a:gd name="connsiteX3" fmla="*/ 1511362 w 4117252"/>
              <a:gd name="connsiteY3" fmla="*/ 3143787 h 3848687"/>
              <a:gd name="connsiteX4" fmla="*/ 343069 w 4117252"/>
              <a:gd name="connsiteY4" fmla="*/ 458130 h 3848687"/>
              <a:gd name="connsiteX0" fmla="*/ 0 w 4117252"/>
              <a:gd name="connsiteY0" fmla="*/ 267313 h 3848687"/>
              <a:gd name="connsiteX1" fmla="*/ 3356740 w 4117252"/>
              <a:gd name="connsiteY1" fmla="*/ 1022454 h 3848687"/>
              <a:gd name="connsiteX2" fmla="*/ 4044469 w 4117252"/>
              <a:gd name="connsiteY2" fmla="*/ 3848687 h 3848687"/>
              <a:gd name="connsiteX0" fmla="*/ 343069 w 4117252"/>
              <a:gd name="connsiteY0" fmla="*/ 458130 h 4194607"/>
              <a:gd name="connsiteX1" fmla="*/ 3356740 w 4117252"/>
              <a:gd name="connsiteY1" fmla="*/ 1022454 h 4194607"/>
              <a:gd name="connsiteX2" fmla="*/ 4044469 w 4117252"/>
              <a:gd name="connsiteY2" fmla="*/ 3848687 h 4194607"/>
              <a:gd name="connsiteX3" fmla="*/ 1511362 w 4117252"/>
              <a:gd name="connsiteY3" fmla="*/ 3143787 h 4194607"/>
              <a:gd name="connsiteX4" fmla="*/ 343069 w 4117252"/>
              <a:gd name="connsiteY4" fmla="*/ 458130 h 4194607"/>
              <a:gd name="connsiteX0" fmla="*/ 0 w 4117252"/>
              <a:gd name="connsiteY0" fmla="*/ 267313 h 4194607"/>
              <a:gd name="connsiteX1" fmla="*/ 3356740 w 4117252"/>
              <a:gd name="connsiteY1" fmla="*/ 1022454 h 4194607"/>
              <a:gd name="connsiteX2" fmla="*/ 4015271 w 4117252"/>
              <a:gd name="connsiteY2" fmla="*/ 4194607 h 4194607"/>
              <a:gd name="connsiteX0" fmla="*/ 343069 w 4117252"/>
              <a:gd name="connsiteY0" fmla="*/ 458130 h 4442759"/>
              <a:gd name="connsiteX1" fmla="*/ 3356740 w 4117252"/>
              <a:gd name="connsiteY1" fmla="*/ 1022454 h 4442759"/>
              <a:gd name="connsiteX2" fmla="*/ 4044469 w 4117252"/>
              <a:gd name="connsiteY2" fmla="*/ 3848687 h 4442759"/>
              <a:gd name="connsiteX3" fmla="*/ 1511362 w 4117252"/>
              <a:gd name="connsiteY3" fmla="*/ 3143787 h 4442759"/>
              <a:gd name="connsiteX4" fmla="*/ 343069 w 4117252"/>
              <a:gd name="connsiteY4" fmla="*/ 458130 h 4442759"/>
              <a:gd name="connsiteX0" fmla="*/ 0 w 4117252"/>
              <a:gd name="connsiteY0" fmla="*/ 267313 h 4442759"/>
              <a:gd name="connsiteX1" fmla="*/ 3356740 w 4117252"/>
              <a:gd name="connsiteY1" fmla="*/ 1022454 h 4442759"/>
              <a:gd name="connsiteX2" fmla="*/ 3559519 w 4117252"/>
              <a:gd name="connsiteY2" fmla="*/ 4442759 h 4442759"/>
              <a:gd name="connsiteX0" fmla="*/ 343069 w 4117252"/>
              <a:gd name="connsiteY0" fmla="*/ 395028 h 4379657"/>
              <a:gd name="connsiteX1" fmla="*/ 3356740 w 4117252"/>
              <a:gd name="connsiteY1" fmla="*/ 959352 h 4379657"/>
              <a:gd name="connsiteX2" fmla="*/ 4044469 w 4117252"/>
              <a:gd name="connsiteY2" fmla="*/ 3785585 h 4379657"/>
              <a:gd name="connsiteX3" fmla="*/ 1511362 w 4117252"/>
              <a:gd name="connsiteY3" fmla="*/ 3080685 h 4379657"/>
              <a:gd name="connsiteX4" fmla="*/ 343069 w 4117252"/>
              <a:gd name="connsiteY4" fmla="*/ 395028 h 4379657"/>
              <a:gd name="connsiteX0" fmla="*/ 0 w 4117252"/>
              <a:gd name="connsiteY0" fmla="*/ 204211 h 4379657"/>
              <a:gd name="connsiteX1" fmla="*/ 2976416 w 4117252"/>
              <a:gd name="connsiteY1" fmla="*/ 1293383 h 4379657"/>
              <a:gd name="connsiteX2" fmla="*/ 3559519 w 4117252"/>
              <a:gd name="connsiteY2" fmla="*/ 4379657 h 4379657"/>
              <a:gd name="connsiteX0" fmla="*/ 456151 w 4230334"/>
              <a:gd name="connsiteY0" fmla="*/ 318973 h 4303602"/>
              <a:gd name="connsiteX1" fmla="*/ 3469822 w 4230334"/>
              <a:gd name="connsiteY1" fmla="*/ 883297 h 4303602"/>
              <a:gd name="connsiteX2" fmla="*/ 4157551 w 4230334"/>
              <a:gd name="connsiteY2" fmla="*/ 3709530 h 4303602"/>
              <a:gd name="connsiteX3" fmla="*/ 1624444 w 4230334"/>
              <a:gd name="connsiteY3" fmla="*/ 3004630 h 4303602"/>
              <a:gd name="connsiteX4" fmla="*/ 456151 w 4230334"/>
              <a:gd name="connsiteY4" fmla="*/ 318973 h 4303602"/>
              <a:gd name="connsiteX0" fmla="*/ 0 w 4230334"/>
              <a:gd name="connsiteY0" fmla="*/ 444796 h 4303602"/>
              <a:gd name="connsiteX1" fmla="*/ 3089498 w 4230334"/>
              <a:gd name="connsiteY1" fmla="*/ 1217328 h 4303602"/>
              <a:gd name="connsiteX2" fmla="*/ 3672601 w 4230334"/>
              <a:gd name="connsiteY2" fmla="*/ 4303602 h 4303602"/>
              <a:gd name="connsiteX0" fmla="*/ 456151 w 4230334"/>
              <a:gd name="connsiteY0" fmla="*/ 318973 h 4303602"/>
              <a:gd name="connsiteX1" fmla="*/ 3469822 w 4230334"/>
              <a:gd name="connsiteY1" fmla="*/ 883297 h 4303602"/>
              <a:gd name="connsiteX2" fmla="*/ 4157551 w 4230334"/>
              <a:gd name="connsiteY2" fmla="*/ 3709530 h 4303602"/>
              <a:gd name="connsiteX3" fmla="*/ 1624444 w 4230334"/>
              <a:gd name="connsiteY3" fmla="*/ 3004630 h 4303602"/>
              <a:gd name="connsiteX4" fmla="*/ 456151 w 4230334"/>
              <a:gd name="connsiteY4" fmla="*/ 318973 h 4303602"/>
              <a:gd name="connsiteX0" fmla="*/ 0 w 4230334"/>
              <a:gd name="connsiteY0" fmla="*/ 444796 h 4303602"/>
              <a:gd name="connsiteX1" fmla="*/ 2641679 w 4230334"/>
              <a:gd name="connsiteY1" fmla="*/ 1612003 h 4303602"/>
              <a:gd name="connsiteX2" fmla="*/ 3672601 w 4230334"/>
              <a:gd name="connsiteY2" fmla="*/ 4303602 h 4303602"/>
              <a:gd name="connsiteX0" fmla="*/ 456151 w 4230334"/>
              <a:gd name="connsiteY0" fmla="*/ 318973 h 4303602"/>
              <a:gd name="connsiteX1" fmla="*/ 3469822 w 4230334"/>
              <a:gd name="connsiteY1" fmla="*/ 883297 h 4303602"/>
              <a:gd name="connsiteX2" fmla="*/ 4157551 w 4230334"/>
              <a:gd name="connsiteY2" fmla="*/ 3709530 h 4303602"/>
              <a:gd name="connsiteX3" fmla="*/ 1624444 w 4230334"/>
              <a:gd name="connsiteY3" fmla="*/ 3004630 h 4303602"/>
              <a:gd name="connsiteX4" fmla="*/ 456151 w 4230334"/>
              <a:gd name="connsiteY4" fmla="*/ 318973 h 4303602"/>
              <a:gd name="connsiteX0" fmla="*/ 0 w 4230334"/>
              <a:gd name="connsiteY0" fmla="*/ 444796 h 4303602"/>
              <a:gd name="connsiteX1" fmla="*/ 2772920 w 4230334"/>
              <a:gd name="connsiteY1" fmla="*/ 1502793 h 4303602"/>
              <a:gd name="connsiteX2" fmla="*/ 3672601 w 4230334"/>
              <a:gd name="connsiteY2" fmla="*/ 4303602 h 4303602"/>
            </a:gdLst>
            <a:ahLst/>
            <a:cxnLst>
              <a:cxn ang="0">
                <a:pos x="connsiteX0" y="connsiteY0"/>
              </a:cxn>
              <a:cxn ang="0">
                <a:pos x="connsiteX1" y="connsiteY1"/>
              </a:cxn>
              <a:cxn ang="0">
                <a:pos x="connsiteX2" y="connsiteY2"/>
              </a:cxn>
            </a:cxnLst>
            <a:rect l="l" t="t" r="r" b="b"/>
            <a:pathLst>
              <a:path w="4230334" h="4303602" stroke="0" extrusionOk="0">
                <a:moveTo>
                  <a:pt x="456151" y="318973"/>
                </a:moveTo>
                <a:cubicBezTo>
                  <a:pt x="1461106" y="-262208"/>
                  <a:pt x="2676033" y="-34707"/>
                  <a:pt x="3469822" y="883297"/>
                </a:cubicBezTo>
                <a:cubicBezTo>
                  <a:pt x="4109750" y="1623363"/>
                  <a:pt x="4370193" y="2693658"/>
                  <a:pt x="4157551" y="3709530"/>
                </a:cubicBezTo>
                <a:lnTo>
                  <a:pt x="1624444" y="3004630"/>
                </a:lnTo>
                <a:lnTo>
                  <a:pt x="456151" y="318973"/>
                </a:lnTo>
                <a:close/>
              </a:path>
              <a:path w="4230334" h="4303602" fill="none">
                <a:moveTo>
                  <a:pt x="0" y="444796"/>
                </a:moveTo>
                <a:cubicBezTo>
                  <a:pt x="1004955" y="-136385"/>
                  <a:pt x="1979131" y="584789"/>
                  <a:pt x="2772920" y="1502793"/>
                </a:cubicBezTo>
                <a:cubicBezTo>
                  <a:pt x="3412848" y="2242859"/>
                  <a:pt x="3885243" y="3287730"/>
                  <a:pt x="3672601" y="4303602"/>
                </a:cubicBezTo>
              </a:path>
            </a:pathLst>
          </a:custGeom>
          <a:ln w="38100">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 name="Arc 33">
            <a:extLst>
              <a:ext uri="{FF2B5EF4-FFF2-40B4-BE49-F238E27FC236}">
                <a16:creationId xmlns:a16="http://schemas.microsoft.com/office/drawing/2014/main" id="{F3D16C52-5E84-944B-B178-97C5FB048710}"/>
              </a:ext>
            </a:extLst>
          </p:cNvPr>
          <p:cNvSpPr/>
          <p:nvPr/>
        </p:nvSpPr>
        <p:spPr>
          <a:xfrm rot="18839361">
            <a:off x="8277948" y="2046166"/>
            <a:ext cx="1633259" cy="1806501"/>
          </a:xfrm>
          <a:custGeom>
            <a:avLst/>
            <a:gdLst>
              <a:gd name="connsiteX0" fmla="*/ 1294093 w 2927320"/>
              <a:gd name="connsiteY0" fmla="*/ 8929 h 2652026"/>
              <a:gd name="connsiteX1" fmla="*/ 2521689 w 2927320"/>
              <a:gd name="connsiteY1" fmla="*/ 409753 h 2652026"/>
              <a:gd name="connsiteX2" fmla="*/ 2862804 w 2927320"/>
              <a:gd name="connsiteY2" fmla="*/ 1715360 h 2652026"/>
              <a:gd name="connsiteX3" fmla="*/ 1463660 w 2927320"/>
              <a:gd name="connsiteY3" fmla="*/ 1326013 h 2652026"/>
              <a:gd name="connsiteX4" fmla="*/ 1294093 w 2927320"/>
              <a:gd name="connsiteY4" fmla="*/ 8929 h 2652026"/>
              <a:gd name="connsiteX0" fmla="*/ 1294093 w 2927320"/>
              <a:gd name="connsiteY0" fmla="*/ 8929 h 2652026"/>
              <a:gd name="connsiteX1" fmla="*/ 2521689 w 2927320"/>
              <a:gd name="connsiteY1" fmla="*/ 409753 h 2652026"/>
              <a:gd name="connsiteX2" fmla="*/ 2862804 w 2927320"/>
              <a:gd name="connsiteY2" fmla="*/ 1715360 h 2652026"/>
              <a:gd name="connsiteX0" fmla="*/ 0 w 1633259"/>
              <a:gd name="connsiteY0" fmla="*/ 8939 h 1715370"/>
              <a:gd name="connsiteX1" fmla="*/ 1227596 w 1633259"/>
              <a:gd name="connsiteY1" fmla="*/ 409763 h 1715370"/>
              <a:gd name="connsiteX2" fmla="*/ 1568711 w 1633259"/>
              <a:gd name="connsiteY2" fmla="*/ 1715370 h 1715370"/>
              <a:gd name="connsiteX3" fmla="*/ 169567 w 1633259"/>
              <a:gd name="connsiteY3" fmla="*/ 1326023 h 1715370"/>
              <a:gd name="connsiteX4" fmla="*/ 0 w 1633259"/>
              <a:gd name="connsiteY4" fmla="*/ 8939 h 1715370"/>
              <a:gd name="connsiteX0" fmla="*/ 55482 w 1633259"/>
              <a:gd name="connsiteY0" fmla="*/ 136946 h 1715370"/>
              <a:gd name="connsiteX1" fmla="*/ 1227596 w 1633259"/>
              <a:gd name="connsiteY1" fmla="*/ 409763 h 1715370"/>
              <a:gd name="connsiteX2" fmla="*/ 1568711 w 1633259"/>
              <a:gd name="connsiteY2" fmla="*/ 1715370 h 1715370"/>
              <a:gd name="connsiteX0" fmla="*/ 0 w 1633259"/>
              <a:gd name="connsiteY0" fmla="*/ 8939 h 1862797"/>
              <a:gd name="connsiteX1" fmla="*/ 1227596 w 1633259"/>
              <a:gd name="connsiteY1" fmla="*/ 409763 h 1862797"/>
              <a:gd name="connsiteX2" fmla="*/ 1568711 w 1633259"/>
              <a:gd name="connsiteY2" fmla="*/ 1715370 h 1862797"/>
              <a:gd name="connsiteX3" fmla="*/ 169567 w 1633259"/>
              <a:gd name="connsiteY3" fmla="*/ 1326023 h 1862797"/>
              <a:gd name="connsiteX4" fmla="*/ 0 w 1633259"/>
              <a:gd name="connsiteY4" fmla="*/ 8939 h 1862797"/>
              <a:gd name="connsiteX0" fmla="*/ 55482 w 1633259"/>
              <a:gd name="connsiteY0" fmla="*/ 136946 h 1862797"/>
              <a:gd name="connsiteX1" fmla="*/ 1227596 w 1633259"/>
              <a:gd name="connsiteY1" fmla="*/ 409763 h 1862797"/>
              <a:gd name="connsiteX2" fmla="*/ 1415988 w 1633259"/>
              <a:gd name="connsiteY2" fmla="*/ 1862797 h 1862797"/>
              <a:gd name="connsiteX0" fmla="*/ 0 w 1633259"/>
              <a:gd name="connsiteY0" fmla="*/ 8939 h 1806501"/>
              <a:gd name="connsiteX1" fmla="*/ 1227596 w 1633259"/>
              <a:gd name="connsiteY1" fmla="*/ 409763 h 1806501"/>
              <a:gd name="connsiteX2" fmla="*/ 1568711 w 1633259"/>
              <a:gd name="connsiteY2" fmla="*/ 1715370 h 1806501"/>
              <a:gd name="connsiteX3" fmla="*/ 169567 w 1633259"/>
              <a:gd name="connsiteY3" fmla="*/ 1326023 h 1806501"/>
              <a:gd name="connsiteX4" fmla="*/ 0 w 1633259"/>
              <a:gd name="connsiteY4" fmla="*/ 8939 h 1806501"/>
              <a:gd name="connsiteX0" fmla="*/ 55482 w 1633259"/>
              <a:gd name="connsiteY0" fmla="*/ 136946 h 1806501"/>
              <a:gd name="connsiteX1" fmla="*/ 1227596 w 1633259"/>
              <a:gd name="connsiteY1" fmla="*/ 409763 h 1806501"/>
              <a:gd name="connsiteX2" fmla="*/ 1497816 w 1633259"/>
              <a:gd name="connsiteY2" fmla="*/ 1806501 h 1806501"/>
            </a:gdLst>
            <a:ahLst/>
            <a:cxnLst>
              <a:cxn ang="0">
                <a:pos x="connsiteX0" y="connsiteY0"/>
              </a:cxn>
              <a:cxn ang="0">
                <a:pos x="connsiteX1" y="connsiteY1"/>
              </a:cxn>
              <a:cxn ang="0">
                <a:pos x="connsiteX2" y="connsiteY2"/>
              </a:cxn>
            </a:cxnLst>
            <a:rect l="l" t="t" r="r" b="b"/>
            <a:pathLst>
              <a:path w="1633259" h="1806501" stroke="0" extrusionOk="0">
                <a:moveTo>
                  <a:pt x="0" y="8939"/>
                </a:moveTo>
                <a:cubicBezTo>
                  <a:pt x="455937" y="-39239"/>
                  <a:pt x="910413" y="109153"/>
                  <a:pt x="1227596" y="409763"/>
                </a:cubicBezTo>
                <a:cubicBezTo>
                  <a:pt x="1593870" y="756899"/>
                  <a:pt x="1724352" y="1256316"/>
                  <a:pt x="1568711" y="1715370"/>
                </a:cubicBezTo>
                <a:lnTo>
                  <a:pt x="169567" y="1326023"/>
                </a:lnTo>
                <a:lnTo>
                  <a:pt x="0" y="8939"/>
                </a:lnTo>
                <a:close/>
              </a:path>
              <a:path w="1633259" h="1806501" fill="none">
                <a:moveTo>
                  <a:pt x="55482" y="136946"/>
                </a:moveTo>
                <a:cubicBezTo>
                  <a:pt x="511419" y="88768"/>
                  <a:pt x="910413" y="109153"/>
                  <a:pt x="1227596" y="409763"/>
                </a:cubicBezTo>
                <a:cubicBezTo>
                  <a:pt x="1593870" y="756899"/>
                  <a:pt x="1653457" y="1347447"/>
                  <a:pt x="1497816" y="1806501"/>
                </a:cubicBezTo>
              </a:path>
            </a:pathLst>
          </a:custGeom>
          <a:ln w="38100">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6632C301-6CFC-6944-A7C3-6CA82ACA2E5E}"/>
              </a:ext>
            </a:extLst>
          </p:cNvPr>
          <p:cNvSpPr txBox="1"/>
          <p:nvPr/>
        </p:nvSpPr>
        <p:spPr>
          <a:xfrm>
            <a:off x="5906289" y="1899602"/>
            <a:ext cx="887186" cy="369332"/>
          </a:xfrm>
          <a:prstGeom prst="rect">
            <a:avLst/>
          </a:prstGeom>
          <a:noFill/>
        </p:spPr>
        <p:txBody>
          <a:bodyPr wrap="square" rtlCol="0">
            <a:spAutoFit/>
          </a:bodyPr>
          <a:lstStyle/>
          <a:p>
            <a:r>
              <a:rPr lang="en-US" dirty="0"/>
              <a:t>f</a:t>
            </a:r>
            <a:r>
              <a:rPr lang="en-US" baseline="-25000" dirty="0"/>
              <a:t>3</a:t>
            </a:r>
          </a:p>
        </p:txBody>
      </p:sp>
    </p:spTree>
    <p:extLst>
      <p:ext uri="{BB962C8B-B14F-4D97-AF65-F5344CB8AC3E}">
        <p14:creationId xmlns:p14="http://schemas.microsoft.com/office/powerpoint/2010/main" val="1876461734"/>
      </p:ext>
    </p:extLst>
  </p:cSld>
  <p:clrMapOvr>
    <a:masterClrMapping/>
  </p:clrMapOvr>
  <mc:AlternateContent xmlns:mc="http://schemas.openxmlformats.org/markup-compatibility/2006" xmlns:p14="http://schemas.microsoft.com/office/powerpoint/2010/main">
    <mc:Choice Requires="p14">
      <p:transition spd="slow" p14:dur="2000" advTm="20290"/>
    </mc:Choice>
    <mc:Fallback xmlns="">
      <p:transition spd="slow" advTm="2029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Oval 56">
            <a:extLst>
              <a:ext uri="{FF2B5EF4-FFF2-40B4-BE49-F238E27FC236}">
                <a16:creationId xmlns:a16="http://schemas.microsoft.com/office/drawing/2014/main" id="{EBF7B4C9-6FE9-AF45-AE30-F871103F94ED}"/>
              </a:ext>
            </a:extLst>
          </p:cNvPr>
          <p:cNvSpPr/>
          <p:nvPr/>
        </p:nvSpPr>
        <p:spPr>
          <a:xfrm>
            <a:off x="8348327" y="3586704"/>
            <a:ext cx="517071" cy="571500"/>
          </a:xfrm>
          <a:prstGeom prst="ellipse">
            <a:avLst/>
          </a:prstGeom>
          <a:solidFill>
            <a:schemeClr val="bg1">
              <a:lumMod val="50000"/>
              <a:alpha val="77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4" name="TextBox 63">
            <a:extLst>
              <a:ext uri="{FF2B5EF4-FFF2-40B4-BE49-F238E27FC236}">
                <a16:creationId xmlns:a16="http://schemas.microsoft.com/office/drawing/2014/main" id="{4EA6EB7A-A66F-F84E-AE6F-1D698CBFCF26}"/>
              </a:ext>
            </a:extLst>
          </p:cNvPr>
          <p:cNvSpPr txBox="1"/>
          <p:nvPr/>
        </p:nvSpPr>
        <p:spPr>
          <a:xfrm>
            <a:off x="8431493" y="3630571"/>
            <a:ext cx="887186" cy="369332"/>
          </a:xfrm>
          <a:prstGeom prst="rect">
            <a:avLst/>
          </a:prstGeom>
          <a:noFill/>
        </p:spPr>
        <p:txBody>
          <a:bodyPr wrap="square" rtlCol="0">
            <a:spAutoFit/>
          </a:bodyPr>
          <a:lstStyle/>
          <a:p>
            <a:r>
              <a:rPr lang="en-US" dirty="0"/>
              <a:t>C</a:t>
            </a:r>
            <a:r>
              <a:rPr lang="en-US" baseline="-25000" dirty="0"/>
              <a:t>3</a:t>
            </a:r>
          </a:p>
        </p:txBody>
      </p:sp>
      <p:sp>
        <p:nvSpPr>
          <p:cNvPr id="6" name="Title 1">
            <a:extLst>
              <a:ext uri="{FF2B5EF4-FFF2-40B4-BE49-F238E27FC236}">
                <a16:creationId xmlns:a16="http://schemas.microsoft.com/office/drawing/2014/main" id="{287C4204-31E0-7942-BA21-EB237F64C775}"/>
              </a:ext>
            </a:extLst>
          </p:cNvPr>
          <p:cNvSpPr txBox="1">
            <a:spLocks/>
          </p:cNvSpPr>
          <p:nvPr/>
        </p:nvSpPr>
        <p:spPr>
          <a:xfrm>
            <a:off x="838200" y="365125"/>
            <a:ext cx="10903226"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6000" dirty="0">
                <a:latin typeface="Gill Sans" charset="0"/>
                <a:ea typeface="Gill Sans" charset="0"/>
                <a:cs typeface="Gill Sans" charset="0"/>
              </a:rPr>
              <a:t>Deadlock Peeling Algorithm</a:t>
            </a:r>
          </a:p>
        </p:txBody>
      </p:sp>
      <p:sp>
        <p:nvSpPr>
          <p:cNvPr id="51" name="Oval 50">
            <a:extLst>
              <a:ext uri="{FF2B5EF4-FFF2-40B4-BE49-F238E27FC236}">
                <a16:creationId xmlns:a16="http://schemas.microsoft.com/office/drawing/2014/main" id="{9C0F3E46-AA10-1E4F-92F9-F52412B1EB91}"/>
              </a:ext>
            </a:extLst>
          </p:cNvPr>
          <p:cNvSpPr/>
          <p:nvPr/>
        </p:nvSpPr>
        <p:spPr>
          <a:xfrm>
            <a:off x="6530418" y="1773218"/>
            <a:ext cx="517071" cy="571500"/>
          </a:xfrm>
          <a:prstGeom prst="ellipse">
            <a:avLst/>
          </a:prstGeom>
          <a:solidFill>
            <a:srgbClr val="E1EBF2">
              <a:alpha val="76863"/>
            </a:srgbClr>
          </a:solidFill>
          <a:ln>
            <a:solidFill>
              <a:srgbClr val="008C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r>
              <a:rPr lang="en-US" baseline="-25000" dirty="0">
                <a:solidFill>
                  <a:schemeClr val="tx1"/>
                </a:solidFill>
              </a:rPr>
              <a:t>1</a:t>
            </a:r>
          </a:p>
        </p:txBody>
      </p:sp>
      <p:sp>
        <p:nvSpPr>
          <p:cNvPr id="52" name="Oval 51">
            <a:extLst>
              <a:ext uri="{FF2B5EF4-FFF2-40B4-BE49-F238E27FC236}">
                <a16:creationId xmlns:a16="http://schemas.microsoft.com/office/drawing/2014/main" id="{07D09142-A901-6C43-9BEB-6AC578500C57}"/>
              </a:ext>
            </a:extLst>
          </p:cNvPr>
          <p:cNvSpPr/>
          <p:nvPr/>
        </p:nvSpPr>
        <p:spPr>
          <a:xfrm>
            <a:off x="6530414" y="2649856"/>
            <a:ext cx="517071" cy="571500"/>
          </a:xfrm>
          <a:prstGeom prst="ellipse">
            <a:avLst/>
          </a:prstGeom>
          <a:solidFill>
            <a:srgbClr val="E1EBF2">
              <a:alpha val="76863"/>
            </a:srgbClr>
          </a:solidFill>
          <a:ln>
            <a:solidFill>
              <a:srgbClr val="008C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r>
              <a:rPr lang="en-US" baseline="-25000" dirty="0">
                <a:solidFill>
                  <a:schemeClr val="tx1"/>
                </a:solidFill>
              </a:rPr>
              <a:t>2</a:t>
            </a:r>
            <a:endParaRPr lang="en-US" dirty="0">
              <a:solidFill>
                <a:schemeClr val="tx1"/>
              </a:solidFill>
            </a:endParaRPr>
          </a:p>
        </p:txBody>
      </p:sp>
      <p:sp>
        <p:nvSpPr>
          <p:cNvPr id="53" name="Oval 52">
            <a:extLst>
              <a:ext uri="{FF2B5EF4-FFF2-40B4-BE49-F238E27FC236}">
                <a16:creationId xmlns:a16="http://schemas.microsoft.com/office/drawing/2014/main" id="{AA62FAA1-E26E-B540-8880-DB63410F31C7}"/>
              </a:ext>
            </a:extLst>
          </p:cNvPr>
          <p:cNvSpPr/>
          <p:nvPr/>
        </p:nvSpPr>
        <p:spPr>
          <a:xfrm>
            <a:off x="6530413" y="3586704"/>
            <a:ext cx="517071" cy="571500"/>
          </a:xfrm>
          <a:prstGeom prst="ellipse">
            <a:avLst/>
          </a:prstGeom>
          <a:solidFill>
            <a:srgbClr val="E1EBF2">
              <a:alpha val="76863"/>
            </a:srgbClr>
          </a:solidFill>
          <a:ln>
            <a:solidFill>
              <a:srgbClr val="008C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r>
              <a:rPr lang="en-US" baseline="-25000" dirty="0">
                <a:solidFill>
                  <a:schemeClr val="tx1"/>
                </a:solidFill>
              </a:rPr>
              <a:t>3</a:t>
            </a:r>
            <a:endParaRPr lang="en-US" dirty="0">
              <a:solidFill>
                <a:schemeClr val="tx1"/>
              </a:solidFill>
            </a:endParaRPr>
          </a:p>
        </p:txBody>
      </p:sp>
      <p:sp>
        <p:nvSpPr>
          <p:cNvPr id="54" name="Oval 53">
            <a:extLst>
              <a:ext uri="{FF2B5EF4-FFF2-40B4-BE49-F238E27FC236}">
                <a16:creationId xmlns:a16="http://schemas.microsoft.com/office/drawing/2014/main" id="{4AA0383B-29C8-164F-9298-F740309811FB}"/>
              </a:ext>
            </a:extLst>
          </p:cNvPr>
          <p:cNvSpPr/>
          <p:nvPr/>
        </p:nvSpPr>
        <p:spPr>
          <a:xfrm>
            <a:off x="6530412" y="4508587"/>
            <a:ext cx="517071" cy="571500"/>
          </a:xfrm>
          <a:prstGeom prst="ellipse">
            <a:avLst/>
          </a:prstGeom>
          <a:solidFill>
            <a:srgbClr val="E1EBF2">
              <a:alpha val="76863"/>
            </a:srgbClr>
          </a:solidFill>
          <a:ln>
            <a:solidFill>
              <a:srgbClr val="008C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r>
              <a:rPr lang="en-US" baseline="-25000" dirty="0">
                <a:solidFill>
                  <a:schemeClr val="tx1"/>
                </a:solidFill>
              </a:rPr>
              <a:t>4</a:t>
            </a:r>
            <a:endParaRPr lang="en-US" dirty="0">
              <a:solidFill>
                <a:schemeClr val="tx1"/>
              </a:solidFill>
            </a:endParaRPr>
          </a:p>
        </p:txBody>
      </p:sp>
      <p:sp>
        <p:nvSpPr>
          <p:cNvPr id="55" name="Oval 54">
            <a:extLst>
              <a:ext uri="{FF2B5EF4-FFF2-40B4-BE49-F238E27FC236}">
                <a16:creationId xmlns:a16="http://schemas.microsoft.com/office/drawing/2014/main" id="{ACA38078-6776-6447-AE28-909CC5146495}"/>
              </a:ext>
            </a:extLst>
          </p:cNvPr>
          <p:cNvSpPr/>
          <p:nvPr/>
        </p:nvSpPr>
        <p:spPr>
          <a:xfrm>
            <a:off x="8348332" y="1773218"/>
            <a:ext cx="517071" cy="571500"/>
          </a:xfrm>
          <a:prstGeom prst="ellipse">
            <a:avLst/>
          </a:prstGeom>
          <a:solidFill>
            <a:schemeClr val="bg1">
              <a:lumMod val="50000"/>
              <a:alpha val="77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6" name="Oval 55">
            <a:extLst>
              <a:ext uri="{FF2B5EF4-FFF2-40B4-BE49-F238E27FC236}">
                <a16:creationId xmlns:a16="http://schemas.microsoft.com/office/drawing/2014/main" id="{B1CB332C-8C74-314E-BD65-B8A0CE512653}"/>
              </a:ext>
            </a:extLst>
          </p:cNvPr>
          <p:cNvSpPr/>
          <p:nvPr/>
        </p:nvSpPr>
        <p:spPr>
          <a:xfrm>
            <a:off x="8348328" y="2649856"/>
            <a:ext cx="517071" cy="571500"/>
          </a:xfrm>
          <a:prstGeom prst="ellipse">
            <a:avLst/>
          </a:prstGeom>
          <a:solidFill>
            <a:schemeClr val="bg1">
              <a:lumMod val="50000"/>
              <a:alpha val="77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59" name="Straight Connector 58">
            <a:extLst>
              <a:ext uri="{FF2B5EF4-FFF2-40B4-BE49-F238E27FC236}">
                <a16:creationId xmlns:a16="http://schemas.microsoft.com/office/drawing/2014/main" id="{175AA075-A57B-9E4E-A5FC-8AA1C55A4B11}"/>
              </a:ext>
            </a:extLst>
          </p:cNvPr>
          <p:cNvCxnSpPr>
            <a:cxnSpLocks/>
            <a:stCxn id="51" idx="6"/>
            <a:endCxn id="55" idx="2"/>
          </p:cNvCxnSpPr>
          <p:nvPr/>
        </p:nvCxnSpPr>
        <p:spPr>
          <a:xfrm>
            <a:off x="7047489" y="2058968"/>
            <a:ext cx="1300843" cy="0"/>
          </a:xfrm>
          <a:prstGeom prst="line">
            <a:avLst/>
          </a:prstGeom>
          <a:ln w="38100">
            <a:solidFill>
              <a:srgbClr val="FF0000"/>
            </a:solidFill>
          </a:ln>
        </p:spPr>
        <p:style>
          <a:lnRef idx="1">
            <a:schemeClr val="dk1"/>
          </a:lnRef>
          <a:fillRef idx="0">
            <a:schemeClr val="dk1"/>
          </a:fillRef>
          <a:effectRef idx="0">
            <a:schemeClr val="dk1"/>
          </a:effectRef>
          <a:fontRef idx="minor">
            <a:schemeClr val="tx1"/>
          </a:fontRef>
        </p:style>
      </p:cxnSp>
      <p:cxnSp>
        <p:nvCxnSpPr>
          <p:cNvPr id="61" name="Straight Connector 60">
            <a:extLst>
              <a:ext uri="{FF2B5EF4-FFF2-40B4-BE49-F238E27FC236}">
                <a16:creationId xmlns:a16="http://schemas.microsoft.com/office/drawing/2014/main" id="{B40EA428-51F5-B143-8C04-23D40A16933D}"/>
              </a:ext>
            </a:extLst>
          </p:cNvPr>
          <p:cNvCxnSpPr>
            <a:cxnSpLocks/>
            <a:endCxn id="55" idx="2"/>
          </p:cNvCxnSpPr>
          <p:nvPr/>
        </p:nvCxnSpPr>
        <p:spPr>
          <a:xfrm flipV="1">
            <a:off x="7047483" y="2058968"/>
            <a:ext cx="1300849" cy="889908"/>
          </a:xfrm>
          <a:prstGeom prst="line">
            <a:avLst/>
          </a:prstGeom>
          <a:ln w="38100">
            <a:solidFill>
              <a:srgbClr val="069CD9"/>
            </a:solidFill>
          </a:ln>
        </p:spPr>
        <p:style>
          <a:lnRef idx="1">
            <a:schemeClr val="dk1"/>
          </a:lnRef>
          <a:fillRef idx="0">
            <a:schemeClr val="dk1"/>
          </a:fillRef>
          <a:effectRef idx="0">
            <a:schemeClr val="dk1"/>
          </a:effectRef>
          <a:fontRef idx="minor">
            <a:schemeClr val="tx1"/>
          </a:fontRef>
        </p:style>
      </p:cxnSp>
      <p:cxnSp>
        <p:nvCxnSpPr>
          <p:cNvPr id="62" name="Straight Connector 61">
            <a:extLst>
              <a:ext uri="{FF2B5EF4-FFF2-40B4-BE49-F238E27FC236}">
                <a16:creationId xmlns:a16="http://schemas.microsoft.com/office/drawing/2014/main" id="{4899371C-8FFB-084C-BF3C-40EBE80C9F9E}"/>
              </a:ext>
            </a:extLst>
          </p:cNvPr>
          <p:cNvCxnSpPr>
            <a:cxnSpLocks/>
          </p:cNvCxnSpPr>
          <p:nvPr/>
        </p:nvCxnSpPr>
        <p:spPr>
          <a:xfrm flipV="1">
            <a:off x="7047480" y="3912253"/>
            <a:ext cx="1300849" cy="889908"/>
          </a:xfrm>
          <a:prstGeom prst="line">
            <a:avLst/>
          </a:prstGeom>
          <a:ln w="38100">
            <a:solidFill>
              <a:schemeClr val="accent2"/>
            </a:solidFill>
          </a:ln>
        </p:spPr>
        <p:style>
          <a:lnRef idx="1">
            <a:schemeClr val="dk1"/>
          </a:lnRef>
          <a:fillRef idx="0">
            <a:schemeClr val="dk1"/>
          </a:fillRef>
          <a:effectRef idx="0">
            <a:schemeClr val="dk1"/>
          </a:effectRef>
          <a:fontRef idx="minor">
            <a:schemeClr val="tx1"/>
          </a:fontRef>
        </p:style>
      </p:cxnSp>
      <p:cxnSp>
        <p:nvCxnSpPr>
          <p:cNvPr id="66" name="Straight Connector 65">
            <a:extLst>
              <a:ext uri="{FF2B5EF4-FFF2-40B4-BE49-F238E27FC236}">
                <a16:creationId xmlns:a16="http://schemas.microsoft.com/office/drawing/2014/main" id="{76B6BD3D-6115-C74E-966E-AF34A7BCAC54}"/>
              </a:ext>
            </a:extLst>
          </p:cNvPr>
          <p:cNvCxnSpPr>
            <a:cxnSpLocks/>
            <a:endCxn id="56" idx="2"/>
          </p:cNvCxnSpPr>
          <p:nvPr/>
        </p:nvCxnSpPr>
        <p:spPr>
          <a:xfrm flipV="1">
            <a:off x="7047477" y="2935606"/>
            <a:ext cx="1300851" cy="937872"/>
          </a:xfrm>
          <a:prstGeom prst="line">
            <a:avLst/>
          </a:prstGeom>
          <a:ln w="38100">
            <a:solidFill>
              <a:srgbClr val="069CD9"/>
            </a:solidFill>
          </a:ln>
        </p:spPr>
        <p:style>
          <a:lnRef idx="1">
            <a:schemeClr val="dk1"/>
          </a:lnRef>
          <a:fillRef idx="0">
            <a:schemeClr val="dk1"/>
          </a:fillRef>
          <a:effectRef idx="0">
            <a:schemeClr val="dk1"/>
          </a:effectRef>
          <a:fontRef idx="minor">
            <a:schemeClr val="tx1"/>
          </a:fontRef>
        </p:style>
      </p:cxnSp>
      <p:sp>
        <p:nvSpPr>
          <p:cNvPr id="80" name="Content Placeholder 2">
            <a:extLst>
              <a:ext uri="{FF2B5EF4-FFF2-40B4-BE49-F238E27FC236}">
                <a16:creationId xmlns:a16="http://schemas.microsoft.com/office/drawing/2014/main" id="{ABBEE7F5-84B2-CD4C-9835-7B62AEB97476}"/>
              </a:ext>
            </a:extLst>
          </p:cNvPr>
          <p:cNvSpPr txBox="1">
            <a:spLocks/>
          </p:cNvSpPr>
          <p:nvPr/>
        </p:nvSpPr>
        <p:spPr>
          <a:xfrm>
            <a:off x="5562668" y="4214936"/>
            <a:ext cx="1741736" cy="10456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b="0" i="0" kern="1200">
                <a:solidFill>
                  <a:schemeClr val="tx1"/>
                </a:solidFill>
                <a:latin typeface="Gill Sans Light" charset="0"/>
                <a:ea typeface="Gill Sans Light" charset="0"/>
                <a:cs typeface="Gill Sans Light" charset="0"/>
              </a:defRPr>
            </a:lvl1pPr>
            <a:lvl2pPr marL="685800" indent="-228600" algn="l" defTabSz="914400" rtl="0" eaLnBrk="1" latinLnBrk="0" hangingPunct="1">
              <a:lnSpc>
                <a:spcPct val="90000"/>
              </a:lnSpc>
              <a:spcBef>
                <a:spcPts val="500"/>
              </a:spcBef>
              <a:buFont typeface="Arial"/>
              <a:buChar char="•"/>
              <a:defRPr sz="2800" b="0" i="0" kern="1200">
                <a:solidFill>
                  <a:schemeClr val="tx1"/>
                </a:solidFill>
                <a:latin typeface="Gill Sans Light" charset="0"/>
                <a:ea typeface="Gill Sans Light" charset="0"/>
                <a:cs typeface="Gill Sans Light" charset="0"/>
              </a:defRPr>
            </a:lvl2pPr>
            <a:lvl3pPr marL="1143000" indent="-228600" algn="l" defTabSz="914400" rtl="0" eaLnBrk="1" latinLnBrk="0" hangingPunct="1">
              <a:lnSpc>
                <a:spcPct val="90000"/>
              </a:lnSpc>
              <a:spcBef>
                <a:spcPts val="500"/>
              </a:spcBef>
              <a:buFont typeface="Arial"/>
              <a:buChar char="•"/>
              <a:defRPr sz="2800" b="0" i="0" kern="1200">
                <a:solidFill>
                  <a:schemeClr val="tx1"/>
                </a:solidFill>
                <a:latin typeface="Gill Sans Light" charset="0"/>
                <a:ea typeface="Gill Sans Light" charset="0"/>
                <a:cs typeface="Gill Sans Light" charset="0"/>
              </a:defRPr>
            </a:lvl3pPr>
            <a:lvl4pPr marL="1600200" indent="-228600" algn="l" defTabSz="914400" rtl="0" eaLnBrk="1" latinLnBrk="0" hangingPunct="1">
              <a:lnSpc>
                <a:spcPct val="90000"/>
              </a:lnSpc>
              <a:spcBef>
                <a:spcPts val="500"/>
              </a:spcBef>
              <a:buFont typeface="Arial"/>
              <a:buChar char="•"/>
              <a:defRPr sz="2800" b="0" i="0" kern="1200">
                <a:solidFill>
                  <a:schemeClr val="tx1"/>
                </a:solidFill>
                <a:latin typeface="Gill Sans Light" charset="0"/>
                <a:ea typeface="Gill Sans Light" charset="0"/>
                <a:cs typeface="Gill Sans Light" charset="0"/>
              </a:defRPr>
            </a:lvl4pPr>
            <a:lvl5pPr marL="2057400" indent="-228600" algn="l" defTabSz="914400" rtl="0" eaLnBrk="1" latinLnBrk="0" hangingPunct="1">
              <a:lnSpc>
                <a:spcPct val="90000"/>
              </a:lnSpc>
              <a:spcBef>
                <a:spcPts val="500"/>
              </a:spcBef>
              <a:buFont typeface="Arial"/>
              <a:buChar char="•"/>
              <a:defRPr sz="2800" b="0" i="0" kern="1200">
                <a:solidFill>
                  <a:schemeClr val="tx1"/>
                </a:solidFill>
                <a:latin typeface="Gill Sans Light" charset="0"/>
                <a:ea typeface="Gill Sans Light" charset="0"/>
                <a:cs typeface="Gill Sans Ligh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Font typeface="Arial"/>
              <a:buNone/>
            </a:pPr>
            <a:r>
              <a:rPr lang="en-US" dirty="0">
                <a:latin typeface="Gill Sans" panose="020B0502020104020203" pitchFamily="34" charset="-79"/>
                <a:cs typeface="Gill Sans" panose="020B0502020104020203" pitchFamily="34" charset="-79"/>
              </a:rPr>
              <a:t>Flows</a:t>
            </a:r>
            <a:endParaRPr lang="en-US" dirty="0"/>
          </a:p>
        </p:txBody>
      </p:sp>
      <p:sp>
        <p:nvSpPr>
          <p:cNvPr id="81" name="Content Placeholder 2">
            <a:extLst>
              <a:ext uri="{FF2B5EF4-FFF2-40B4-BE49-F238E27FC236}">
                <a16:creationId xmlns:a16="http://schemas.microsoft.com/office/drawing/2014/main" id="{8A8D07B6-D234-204A-AAC7-FBDA76E9A4AA}"/>
              </a:ext>
            </a:extLst>
          </p:cNvPr>
          <p:cNvSpPr txBox="1">
            <a:spLocks/>
          </p:cNvSpPr>
          <p:nvPr/>
        </p:nvSpPr>
        <p:spPr>
          <a:xfrm>
            <a:off x="9850555" y="3834403"/>
            <a:ext cx="1741736" cy="10456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b="0" i="0" kern="1200">
                <a:solidFill>
                  <a:schemeClr val="tx1"/>
                </a:solidFill>
                <a:latin typeface="Gill Sans Light" charset="0"/>
                <a:ea typeface="Gill Sans Light" charset="0"/>
                <a:cs typeface="Gill Sans Light" charset="0"/>
              </a:defRPr>
            </a:lvl1pPr>
            <a:lvl2pPr marL="685800" indent="-228600" algn="l" defTabSz="914400" rtl="0" eaLnBrk="1" latinLnBrk="0" hangingPunct="1">
              <a:lnSpc>
                <a:spcPct val="90000"/>
              </a:lnSpc>
              <a:spcBef>
                <a:spcPts val="500"/>
              </a:spcBef>
              <a:buFont typeface="Arial"/>
              <a:buChar char="•"/>
              <a:defRPr sz="2800" b="0" i="0" kern="1200">
                <a:solidFill>
                  <a:schemeClr val="tx1"/>
                </a:solidFill>
                <a:latin typeface="Gill Sans Light" charset="0"/>
                <a:ea typeface="Gill Sans Light" charset="0"/>
                <a:cs typeface="Gill Sans Light" charset="0"/>
              </a:defRPr>
            </a:lvl2pPr>
            <a:lvl3pPr marL="1143000" indent="-228600" algn="l" defTabSz="914400" rtl="0" eaLnBrk="1" latinLnBrk="0" hangingPunct="1">
              <a:lnSpc>
                <a:spcPct val="90000"/>
              </a:lnSpc>
              <a:spcBef>
                <a:spcPts val="500"/>
              </a:spcBef>
              <a:buFont typeface="Arial"/>
              <a:buChar char="•"/>
              <a:defRPr sz="2800" b="0" i="0" kern="1200">
                <a:solidFill>
                  <a:schemeClr val="tx1"/>
                </a:solidFill>
                <a:latin typeface="Gill Sans Light" charset="0"/>
                <a:ea typeface="Gill Sans Light" charset="0"/>
                <a:cs typeface="Gill Sans Light" charset="0"/>
              </a:defRPr>
            </a:lvl3pPr>
            <a:lvl4pPr marL="1600200" indent="-228600" algn="l" defTabSz="914400" rtl="0" eaLnBrk="1" latinLnBrk="0" hangingPunct="1">
              <a:lnSpc>
                <a:spcPct val="90000"/>
              </a:lnSpc>
              <a:spcBef>
                <a:spcPts val="500"/>
              </a:spcBef>
              <a:buFont typeface="Arial"/>
              <a:buChar char="•"/>
              <a:defRPr sz="2800" b="0" i="0" kern="1200">
                <a:solidFill>
                  <a:schemeClr val="tx1"/>
                </a:solidFill>
                <a:latin typeface="Gill Sans Light" charset="0"/>
                <a:ea typeface="Gill Sans Light" charset="0"/>
                <a:cs typeface="Gill Sans Light" charset="0"/>
              </a:defRPr>
            </a:lvl4pPr>
            <a:lvl5pPr marL="2057400" indent="-228600" algn="l" defTabSz="914400" rtl="0" eaLnBrk="1" latinLnBrk="0" hangingPunct="1">
              <a:lnSpc>
                <a:spcPct val="90000"/>
              </a:lnSpc>
              <a:spcBef>
                <a:spcPts val="500"/>
              </a:spcBef>
              <a:buFont typeface="Arial"/>
              <a:buChar char="•"/>
              <a:defRPr sz="2800" b="0" i="0" kern="1200">
                <a:solidFill>
                  <a:schemeClr val="tx1"/>
                </a:solidFill>
                <a:latin typeface="Gill Sans Light" charset="0"/>
                <a:ea typeface="Gill Sans Light" charset="0"/>
                <a:cs typeface="Gill Sans Ligh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Font typeface="Arial"/>
              <a:buNone/>
            </a:pPr>
            <a:r>
              <a:rPr lang="en-US" dirty="0">
                <a:latin typeface="Gill Sans" panose="020B0502020104020203" pitchFamily="34" charset="-79"/>
                <a:cs typeface="Gill Sans" panose="020B0502020104020203" pitchFamily="34" charset="-79"/>
              </a:rPr>
              <a:t>Channels</a:t>
            </a:r>
            <a:endParaRPr lang="en-US" dirty="0"/>
          </a:p>
        </p:txBody>
      </p:sp>
      <p:sp>
        <p:nvSpPr>
          <p:cNvPr id="84" name="Chord 83">
            <a:extLst>
              <a:ext uri="{FF2B5EF4-FFF2-40B4-BE49-F238E27FC236}">
                <a16:creationId xmlns:a16="http://schemas.microsoft.com/office/drawing/2014/main" id="{C83E96CD-91B2-4243-8086-CB4AB21FBAF3}"/>
              </a:ext>
            </a:extLst>
          </p:cNvPr>
          <p:cNvSpPr/>
          <p:nvPr/>
        </p:nvSpPr>
        <p:spPr>
          <a:xfrm rot="6806524">
            <a:off x="8353259" y="1775030"/>
            <a:ext cx="507215" cy="496066"/>
          </a:xfrm>
          <a:prstGeom prst="chor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a:extLst>
              <a:ext uri="{FF2B5EF4-FFF2-40B4-BE49-F238E27FC236}">
                <a16:creationId xmlns:a16="http://schemas.microsoft.com/office/drawing/2014/main" id="{4BAE3679-75B1-5146-B1CF-71D497B02A6A}"/>
              </a:ext>
            </a:extLst>
          </p:cNvPr>
          <p:cNvSpPr/>
          <p:nvPr/>
        </p:nvSpPr>
        <p:spPr>
          <a:xfrm rot="20576882">
            <a:off x="5895490" y="1445682"/>
            <a:ext cx="3141958" cy="1678468"/>
          </a:xfrm>
          <a:prstGeom prst="ellipse">
            <a:avLst/>
          </a:prstGeom>
          <a:noFill/>
          <a:ln w="38100">
            <a:solidFill>
              <a:schemeClr val="bg2">
                <a:lumMod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Chord 95">
            <a:extLst>
              <a:ext uri="{FF2B5EF4-FFF2-40B4-BE49-F238E27FC236}">
                <a16:creationId xmlns:a16="http://schemas.microsoft.com/office/drawing/2014/main" id="{B8698277-BA46-4346-9E7D-365C3AC0FD0E}"/>
              </a:ext>
            </a:extLst>
          </p:cNvPr>
          <p:cNvSpPr/>
          <p:nvPr/>
        </p:nvSpPr>
        <p:spPr>
          <a:xfrm rot="17574901">
            <a:off x="8404380" y="1894367"/>
            <a:ext cx="375458" cy="501932"/>
          </a:xfrm>
          <a:custGeom>
            <a:avLst/>
            <a:gdLst>
              <a:gd name="connsiteX0" fmla="*/ 428555 w 507215"/>
              <a:gd name="connsiteY0" fmla="*/ 427600 h 496066"/>
              <a:gd name="connsiteX1" fmla="*/ 127019 w 507215"/>
              <a:gd name="connsiteY1" fmla="*/ 462957 h 496066"/>
              <a:gd name="connsiteX2" fmla="*/ 9312 w 507215"/>
              <a:gd name="connsiteY2" fmla="*/ 181435 h 496066"/>
              <a:gd name="connsiteX3" fmla="*/ 253607 w 507215"/>
              <a:gd name="connsiteY3" fmla="*/ -1 h 496066"/>
              <a:gd name="connsiteX4" fmla="*/ 428555 w 507215"/>
              <a:gd name="connsiteY4" fmla="*/ 427600 h 496066"/>
              <a:gd name="connsiteX0" fmla="*/ 364257 w 364257"/>
              <a:gd name="connsiteY0" fmla="*/ 488386 h 527171"/>
              <a:gd name="connsiteX1" fmla="*/ 124110 w 364257"/>
              <a:gd name="connsiteY1" fmla="*/ 462958 h 527171"/>
              <a:gd name="connsiteX2" fmla="*/ 6403 w 364257"/>
              <a:gd name="connsiteY2" fmla="*/ 181436 h 527171"/>
              <a:gd name="connsiteX3" fmla="*/ 250698 w 364257"/>
              <a:gd name="connsiteY3" fmla="*/ 0 h 527171"/>
              <a:gd name="connsiteX4" fmla="*/ 364257 w 364257"/>
              <a:gd name="connsiteY4" fmla="*/ 488386 h 527171"/>
              <a:gd name="connsiteX0" fmla="*/ 364257 w 364257"/>
              <a:gd name="connsiteY0" fmla="*/ 501482 h 540267"/>
              <a:gd name="connsiteX1" fmla="*/ 124110 w 364257"/>
              <a:gd name="connsiteY1" fmla="*/ 476054 h 540267"/>
              <a:gd name="connsiteX2" fmla="*/ 6403 w 364257"/>
              <a:gd name="connsiteY2" fmla="*/ 194532 h 540267"/>
              <a:gd name="connsiteX3" fmla="*/ 158079 w 364257"/>
              <a:gd name="connsiteY3" fmla="*/ 0 h 540267"/>
              <a:gd name="connsiteX4" fmla="*/ 364257 w 364257"/>
              <a:gd name="connsiteY4" fmla="*/ 501482 h 540267"/>
              <a:gd name="connsiteX0" fmla="*/ 364257 w 364257"/>
              <a:gd name="connsiteY0" fmla="*/ 483208 h 521993"/>
              <a:gd name="connsiteX1" fmla="*/ 124110 w 364257"/>
              <a:gd name="connsiteY1" fmla="*/ 457780 h 521993"/>
              <a:gd name="connsiteX2" fmla="*/ 6403 w 364257"/>
              <a:gd name="connsiteY2" fmla="*/ 176258 h 521993"/>
              <a:gd name="connsiteX3" fmla="*/ 183119 w 364257"/>
              <a:gd name="connsiteY3" fmla="*/ 0 h 521993"/>
              <a:gd name="connsiteX4" fmla="*/ 364257 w 364257"/>
              <a:gd name="connsiteY4" fmla="*/ 483208 h 521993"/>
              <a:gd name="connsiteX0" fmla="*/ 374898 w 374898"/>
              <a:gd name="connsiteY0" fmla="*/ 467205 h 510656"/>
              <a:gd name="connsiteX1" fmla="*/ 124201 w 374898"/>
              <a:gd name="connsiteY1" fmla="*/ 457780 h 510656"/>
              <a:gd name="connsiteX2" fmla="*/ 6494 w 374898"/>
              <a:gd name="connsiteY2" fmla="*/ 176258 h 510656"/>
              <a:gd name="connsiteX3" fmla="*/ 183210 w 374898"/>
              <a:gd name="connsiteY3" fmla="*/ 0 h 510656"/>
              <a:gd name="connsiteX4" fmla="*/ 374898 w 374898"/>
              <a:gd name="connsiteY4" fmla="*/ 467205 h 510656"/>
              <a:gd name="connsiteX0" fmla="*/ 385709 w 385709"/>
              <a:gd name="connsiteY0" fmla="*/ 467205 h 509282"/>
              <a:gd name="connsiteX1" fmla="*/ 135012 w 385709"/>
              <a:gd name="connsiteY1" fmla="*/ 457780 h 509282"/>
              <a:gd name="connsiteX2" fmla="*/ 5999 w 385709"/>
              <a:gd name="connsiteY2" fmla="*/ 204125 h 509282"/>
              <a:gd name="connsiteX3" fmla="*/ 194021 w 385709"/>
              <a:gd name="connsiteY3" fmla="*/ 0 h 509282"/>
              <a:gd name="connsiteX4" fmla="*/ 385709 w 385709"/>
              <a:gd name="connsiteY4" fmla="*/ 467205 h 509282"/>
              <a:gd name="connsiteX0" fmla="*/ 379711 w 379711"/>
              <a:gd name="connsiteY0" fmla="*/ 467205 h 509282"/>
              <a:gd name="connsiteX1" fmla="*/ 129014 w 379711"/>
              <a:gd name="connsiteY1" fmla="*/ 457780 h 509282"/>
              <a:gd name="connsiteX2" fmla="*/ 1 w 379711"/>
              <a:gd name="connsiteY2" fmla="*/ 204125 h 509282"/>
              <a:gd name="connsiteX3" fmla="*/ 188023 w 379711"/>
              <a:gd name="connsiteY3" fmla="*/ 0 h 509282"/>
              <a:gd name="connsiteX4" fmla="*/ 379711 w 379711"/>
              <a:gd name="connsiteY4" fmla="*/ 467205 h 509282"/>
              <a:gd name="connsiteX0" fmla="*/ 379711 w 379711"/>
              <a:gd name="connsiteY0" fmla="*/ 467205 h 508037"/>
              <a:gd name="connsiteX1" fmla="*/ 110184 w 379711"/>
              <a:gd name="connsiteY1" fmla="*/ 454195 h 508037"/>
              <a:gd name="connsiteX2" fmla="*/ 1 w 379711"/>
              <a:gd name="connsiteY2" fmla="*/ 204125 h 508037"/>
              <a:gd name="connsiteX3" fmla="*/ 188023 w 379711"/>
              <a:gd name="connsiteY3" fmla="*/ 0 h 508037"/>
              <a:gd name="connsiteX4" fmla="*/ 379711 w 379711"/>
              <a:gd name="connsiteY4" fmla="*/ 467205 h 508037"/>
              <a:gd name="connsiteX0" fmla="*/ 379711 w 379711"/>
              <a:gd name="connsiteY0" fmla="*/ 467205 h 500562"/>
              <a:gd name="connsiteX1" fmla="*/ 98990 w 379711"/>
              <a:gd name="connsiteY1" fmla="*/ 428011 h 500562"/>
              <a:gd name="connsiteX2" fmla="*/ 1 w 379711"/>
              <a:gd name="connsiteY2" fmla="*/ 204125 h 500562"/>
              <a:gd name="connsiteX3" fmla="*/ 188023 w 379711"/>
              <a:gd name="connsiteY3" fmla="*/ 0 h 500562"/>
              <a:gd name="connsiteX4" fmla="*/ 379711 w 379711"/>
              <a:gd name="connsiteY4" fmla="*/ 467205 h 500562"/>
              <a:gd name="connsiteX0" fmla="*/ 379711 w 379711"/>
              <a:gd name="connsiteY0" fmla="*/ 467205 h 501932"/>
              <a:gd name="connsiteX1" fmla="*/ 85749 w 379711"/>
              <a:gd name="connsiteY1" fmla="*/ 433545 h 501932"/>
              <a:gd name="connsiteX2" fmla="*/ 1 w 379711"/>
              <a:gd name="connsiteY2" fmla="*/ 204125 h 501932"/>
              <a:gd name="connsiteX3" fmla="*/ 188023 w 379711"/>
              <a:gd name="connsiteY3" fmla="*/ 0 h 501932"/>
              <a:gd name="connsiteX4" fmla="*/ 379711 w 379711"/>
              <a:gd name="connsiteY4" fmla="*/ 467205 h 5019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9711" h="501932">
                <a:moveTo>
                  <a:pt x="379711" y="467205"/>
                </a:moveTo>
                <a:cubicBezTo>
                  <a:pt x="298322" y="543052"/>
                  <a:pt x="149034" y="477392"/>
                  <a:pt x="85749" y="433545"/>
                </a:cubicBezTo>
                <a:cubicBezTo>
                  <a:pt x="22464" y="389698"/>
                  <a:pt x="-48" y="386696"/>
                  <a:pt x="1" y="204125"/>
                </a:cubicBezTo>
                <a:cubicBezTo>
                  <a:pt x="30567" y="96877"/>
                  <a:pt x="74184" y="0"/>
                  <a:pt x="188023" y="0"/>
                </a:cubicBezTo>
                <a:lnTo>
                  <a:pt x="379711" y="467205"/>
                </a:lnTo>
                <a:close/>
              </a:path>
            </a:pathLst>
          </a:cu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329F9A45-3CA4-F341-A5A3-4AC73A0503BD}"/>
              </a:ext>
            </a:extLst>
          </p:cNvPr>
          <p:cNvSpPr txBox="1"/>
          <p:nvPr/>
        </p:nvSpPr>
        <p:spPr>
          <a:xfrm>
            <a:off x="8431493" y="1821081"/>
            <a:ext cx="887186" cy="369332"/>
          </a:xfrm>
          <a:prstGeom prst="rect">
            <a:avLst/>
          </a:prstGeom>
          <a:noFill/>
        </p:spPr>
        <p:txBody>
          <a:bodyPr wrap="square" rtlCol="0">
            <a:spAutoFit/>
          </a:bodyPr>
          <a:lstStyle/>
          <a:p>
            <a:r>
              <a:rPr lang="en-US" dirty="0"/>
              <a:t>C</a:t>
            </a:r>
            <a:r>
              <a:rPr lang="en-US" baseline="-25000" dirty="0"/>
              <a:t>1</a:t>
            </a:r>
          </a:p>
        </p:txBody>
      </p:sp>
      <p:sp>
        <p:nvSpPr>
          <p:cNvPr id="63" name="TextBox 62">
            <a:extLst>
              <a:ext uri="{FF2B5EF4-FFF2-40B4-BE49-F238E27FC236}">
                <a16:creationId xmlns:a16="http://schemas.microsoft.com/office/drawing/2014/main" id="{D7DE6213-E271-274F-ACFF-3BA62AAEC663}"/>
              </a:ext>
            </a:extLst>
          </p:cNvPr>
          <p:cNvSpPr txBox="1"/>
          <p:nvPr/>
        </p:nvSpPr>
        <p:spPr>
          <a:xfrm>
            <a:off x="8431493" y="2717915"/>
            <a:ext cx="887186" cy="369332"/>
          </a:xfrm>
          <a:prstGeom prst="rect">
            <a:avLst/>
          </a:prstGeom>
          <a:noFill/>
        </p:spPr>
        <p:txBody>
          <a:bodyPr wrap="square" rtlCol="0">
            <a:spAutoFit/>
          </a:bodyPr>
          <a:lstStyle/>
          <a:p>
            <a:r>
              <a:rPr lang="en-US" dirty="0"/>
              <a:t>C</a:t>
            </a:r>
            <a:r>
              <a:rPr lang="en-US" baseline="-25000" dirty="0"/>
              <a:t>2</a:t>
            </a:r>
          </a:p>
        </p:txBody>
      </p:sp>
      <p:cxnSp>
        <p:nvCxnSpPr>
          <p:cNvPr id="68" name="Straight Connector 67">
            <a:extLst>
              <a:ext uri="{FF2B5EF4-FFF2-40B4-BE49-F238E27FC236}">
                <a16:creationId xmlns:a16="http://schemas.microsoft.com/office/drawing/2014/main" id="{A33E6266-0FC3-9D45-B85B-01D3E70496CC}"/>
              </a:ext>
            </a:extLst>
          </p:cNvPr>
          <p:cNvCxnSpPr>
            <a:cxnSpLocks/>
            <a:stCxn id="53" idx="6"/>
            <a:endCxn id="55" idx="2"/>
          </p:cNvCxnSpPr>
          <p:nvPr/>
        </p:nvCxnSpPr>
        <p:spPr>
          <a:xfrm flipV="1">
            <a:off x="7047484" y="2058968"/>
            <a:ext cx="1300848" cy="1813486"/>
          </a:xfrm>
          <a:prstGeom prst="line">
            <a:avLst/>
          </a:prstGeom>
          <a:ln w="38100">
            <a:solidFill>
              <a:srgbClr val="069CD9"/>
            </a:solidFill>
          </a:ln>
        </p:spPr>
        <p:style>
          <a:lnRef idx="1">
            <a:schemeClr val="dk1"/>
          </a:lnRef>
          <a:fillRef idx="0">
            <a:schemeClr val="dk1"/>
          </a:fillRef>
          <a:effectRef idx="0">
            <a:schemeClr val="dk1"/>
          </a:effectRef>
          <a:fontRef idx="minor">
            <a:schemeClr val="tx1"/>
          </a:fontRef>
        </p:style>
      </p:cxnSp>
      <p:sp>
        <p:nvSpPr>
          <p:cNvPr id="69" name="Oval 68">
            <a:extLst>
              <a:ext uri="{FF2B5EF4-FFF2-40B4-BE49-F238E27FC236}">
                <a16:creationId xmlns:a16="http://schemas.microsoft.com/office/drawing/2014/main" id="{2A71EF63-1685-0944-95A0-9B610AE51177}"/>
              </a:ext>
            </a:extLst>
          </p:cNvPr>
          <p:cNvSpPr/>
          <p:nvPr/>
        </p:nvSpPr>
        <p:spPr>
          <a:xfrm>
            <a:off x="6530406" y="5357526"/>
            <a:ext cx="517071" cy="571500"/>
          </a:xfrm>
          <a:prstGeom prst="ellipse">
            <a:avLst/>
          </a:prstGeom>
          <a:solidFill>
            <a:srgbClr val="E1EBF2">
              <a:alpha val="76863"/>
            </a:srgbClr>
          </a:solidFill>
          <a:ln>
            <a:solidFill>
              <a:srgbClr val="008C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r>
              <a:rPr lang="en-US" baseline="-25000" dirty="0">
                <a:solidFill>
                  <a:schemeClr val="tx1"/>
                </a:solidFill>
              </a:rPr>
              <a:t>5</a:t>
            </a:r>
            <a:endParaRPr lang="en-US" dirty="0">
              <a:solidFill>
                <a:schemeClr val="tx1"/>
              </a:solidFill>
            </a:endParaRPr>
          </a:p>
        </p:txBody>
      </p:sp>
      <p:cxnSp>
        <p:nvCxnSpPr>
          <p:cNvPr id="70" name="Straight Connector 69">
            <a:extLst>
              <a:ext uri="{FF2B5EF4-FFF2-40B4-BE49-F238E27FC236}">
                <a16:creationId xmlns:a16="http://schemas.microsoft.com/office/drawing/2014/main" id="{E469047B-B8DB-6544-A9D3-612E3096F66D}"/>
              </a:ext>
            </a:extLst>
          </p:cNvPr>
          <p:cNvCxnSpPr>
            <a:cxnSpLocks/>
            <a:stCxn id="69" idx="6"/>
          </p:cNvCxnSpPr>
          <p:nvPr/>
        </p:nvCxnSpPr>
        <p:spPr>
          <a:xfrm flipV="1">
            <a:off x="7047477" y="3912253"/>
            <a:ext cx="1300850" cy="1731023"/>
          </a:xfrm>
          <a:prstGeom prst="line">
            <a:avLst/>
          </a:prstGeom>
          <a:ln w="38100">
            <a:solidFill>
              <a:srgbClr val="FF0000"/>
            </a:solidFill>
          </a:ln>
        </p:spPr>
        <p:style>
          <a:lnRef idx="1">
            <a:schemeClr val="dk1"/>
          </a:lnRef>
          <a:fillRef idx="0">
            <a:schemeClr val="dk1"/>
          </a:fillRef>
          <a:effectRef idx="0">
            <a:schemeClr val="dk1"/>
          </a:effectRef>
          <a:fontRef idx="minor">
            <a:schemeClr val="tx1"/>
          </a:fontRef>
        </p:style>
      </p:cxnSp>
      <p:cxnSp>
        <p:nvCxnSpPr>
          <p:cNvPr id="71" name="Straight Connector 70">
            <a:extLst>
              <a:ext uri="{FF2B5EF4-FFF2-40B4-BE49-F238E27FC236}">
                <a16:creationId xmlns:a16="http://schemas.microsoft.com/office/drawing/2014/main" id="{0D42DC7B-FCF9-BD41-8872-FB53CC016738}"/>
              </a:ext>
            </a:extLst>
          </p:cNvPr>
          <p:cNvCxnSpPr>
            <a:cxnSpLocks/>
            <a:stCxn id="69" idx="6"/>
          </p:cNvCxnSpPr>
          <p:nvPr/>
        </p:nvCxnSpPr>
        <p:spPr>
          <a:xfrm flipV="1">
            <a:off x="7047477" y="2943059"/>
            <a:ext cx="1319358" cy="2700217"/>
          </a:xfrm>
          <a:prstGeom prst="line">
            <a:avLst/>
          </a:prstGeom>
          <a:ln w="38100">
            <a:solidFill>
              <a:srgbClr val="FF0000"/>
            </a:solidFill>
          </a:ln>
        </p:spPr>
        <p:style>
          <a:lnRef idx="1">
            <a:schemeClr val="dk1"/>
          </a:lnRef>
          <a:fillRef idx="0">
            <a:schemeClr val="dk1"/>
          </a:fillRef>
          <a:effectRef idx="0">
            <a:schemeClr val="dk1"/>
          </a:effectRef>
          <a:fontRef idx="minor">
            <a:schemeClr val="tx1"/>
          </a:fontRef>
        </p:style>
      </p:cxnSp>
      <p:grpSp>
        <p:nvGrpSpPr>
          <p:cNvPr id="4" name="Group 3">
            <a:extLst>
              <a:ext uri="{FF2B5EF4-FFF2-40B4-BE49-F238E27FC236}">
                <a16:creationId xmlns:a16="http://schemas.microsoft.com/office/drawing/2014/main" id="{E19CAD8F-983F-F940-8A5B-A861C0E818BB}"/>
              </a:ext>
            </a:extLst>
          </p:cNvPr>
          <p:cNvGrpSpPr>
            <a:grpSpLocks noChangeAspect="1"/>
          </p:cNvGrpSpPr>
          <p:nvPr/>
        </p:nvGrpSpPr>
        <p:grpSpPr>
          <a:xfrm>
            <a:off x="457350" y="1798635"/>
            <a:ext cx="4971577" cy="2845442"/>
            <a:chOff x="1045633" y="762412"/>
            <a:chExt cx="9982846" cy="5713601"/>
          </a:xfrm>
        </p:grpSpPr>
        <p:grpSp>
          <p:nvGrpSpPr>
            <p:cNvPr id="3" name="Group 2">
              <a:extLst>
                <a:ext uri="{FF2B5EF4-FFF2-40B4-BE49-F238E27FC236}">
                  <a16:creationId xmlns:a16="http://schemas.microsoft.com/office/drawing/2014/main" id="{0A042CC3-BFDB-B14A-B83A-C2AEED4BFD9F}"/>
                </a:ext>
              </a:extLst>
            </p:cNvPr>
            <p:cNvGrpSpPr/>
            <p:nvPr/>
          </p:nvGrpSpPr>
          <p:grpSpPr>
            <a:xfrm>
              <a:off x="1045633" y="762412"/>
              <a:ext cx="9982846" cy="5713601"/>
              <a:chOff x="1045633" y="762412"/>
              <a:chExt cx="9982846" cy="5713601"/>
            </a:xfrm>
          </p:grpSpPr>
          <p:pic>
            <p:nvPicPr>
              <p:cNvPr id="75" name="Picture 74">
                <a:extLst>
                  <a:ext uri="{FF2B5EF4-FFF2-40B4-BE49-F238E27FC236}">
                    <a16:creationId xmlns:a16="http://schemas.microsoft.com/office/drawing/2014/main" id="{BA99D52F-EEFB-BB42-A007-76BF998D772A}"/>
                  </a:ext>
                </a:extLst>
              </p:cNvPr>
              <p:cNvPicPr>
                <a:picLocks noChangeAspect="1"/>
              </p:cNvPicPr>
              <p:nvPr/>
            </p:nvPicPr>
            <p:blipFill>
              <a:blip r:embed="rId3">
                <a:duotone>
                  <a:srgbClr val="4472C4">
                    <a:shade val="45000"/>
                    <a:satMod val="135000"/>
                  </a:srgbClr>
                  <a:prstClr val="white"/>
                </a:duotone>
              </a:blip>
              <a:stretch>
                <a:fillRect/>
              </a:stretch>
            </p:blipFill>
            <p:spPr>
              <a:xfrm>
                <a:off x="1045633" y="2634674"/>
                <a:ext cx="1140280" cy="1588651"/>
              </a:xfrm>
              <a:prstGeom prst="rect">
                <a:avLst/>
              </a:prstGeom>
            </p:spPr>
          </p:pic>
          <p:pic>
            <p:nvPicPr>
              <p:cNvPr id="76" name="Picture 75">
                <a:extLst>
                  <a:ext uri="{FF2B5EF4-FFF2-40B4-BE49-F238E27FC236}">
                    <a16:creationId xmlns:a16="http://schemas.microsoft.com/office/drawing/2014/main" id="{FA3830C5-8FD9-014F-AE12-643A8145D65A}"/>
                  </a:ext>
                </a:extLst>
              </p:cNvPr>
              <p:cNvPicPr>
                <a:picLocks noChangeAspect="1"/>
              </p:cNvPicPr>
              <p:nvPr/>
            </p:nvPicPr>
            <p:blipFill>
              <a:blip r:embed="rId3">
                <a:duotone>
                  <a:srgbClr val="ED7D31">
                    <a:shade val="45000"/>
                    <a:satMod val="135000"/>
                  </a:srgbClr>
                  <a:prstClr val="white"/>
                </a:duotone>
              </a:blip>
              <a:stretch>
                <a:fillRect/>
              </a:stretch>
            </p:blipFill>
            <p:spPr>
              <a:xfrm>
                <a:off x="7141279" y="2847180"/>
                <a:ext cx="1046279" cy="1293135"/>
              </a:xfrm>
              <a:prstGeom prst="rect">
                <a:avLst/>
              </a:prstGeom>
            </p:spPr>
          </p:pic>
          <p:grpSp>
            <p:nvGrpSpPr>
              <p:cNvPr id="78" name="Group 77">
                <a:extLst>
                  <a:ext uri="{FF2B5EF4-FFF2-40B4-BE49-F238E27FC236}">
                    <a16:creationId xmlns:a16="http://schemas.microsoft.com/office/drawing/2014/main" id="{D25E5752-72A8-7246-9FBB-16B31BFDC089}"/>
                  </a:ext>
                </a:extLst>
              </p:cNvPr>
              <p:cNvGrpSpPr/>
              <p:nvPr/>
            </p:nvGrpSpPr>
            <p:grpSpPr>
              <a:xfrm>
                <a:off x="4215675" y="2904525"/>
                <a:ext cx="753393" cy="1020758"/>
                <a:chOff x="5691651" y="1952452"/>
                <a:chExt cx="753393" cy="1020758"/>
              </a:xfrm>
              <a:solidFill>
                <a:schemeClr val="accent3">
                  <a:lumMod val="75000"/>
                </a:schemeClr>
              </a:solidFill>
            </p:grpSpPr>
            <p:sp>
              <p:nvSpPr>
                <p:cNvPr id="79" name="Oval 78">
                  <a:extLst>
                    <a:ext uri="{FF2B5EF4-FFF2-40B4-BE49-F238E27FC236}">
                      <a16:creationId xmlns:a16="http://schemas.microsoft.com/office/drawing/2014/main" id="{46D8083A-752A-2847-8AFD-A98F59C92775}"/>
                    </a:ext>
                  </a:extLst>
                </p:cNvPr>
                <p:cNvSpPr/>
                <p:nvPr/>
              </p:nvSpPr>
              <p:spPr>
                <a:xfrm>
                  <a:off x="5889748" y="1952452"/>
                  <a:ext cx="407813" cy="553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82" name="Delay 81">
                  <a:extLst>
                    <a:ext uri="{FF2B5EF4-FFF2-40B4-BE49-F238E27FC236}">
                      <a16:creationId xmlns:a16="http://schemas.microsoft.com/office/drawing/2014/main" id="{1D89B92C-CFCD-8B43-BD05-1575D8B50404}"/>
                    </a:ext>
                  </a:extLst>
                </p:cNvPr>
                <p:cNvSpPr/>
                <p:nvPr/>
              </p:nvSpPr>
              <p:spPr>
                <a:xfrm rot="16200000">
                  <a:off x="5883586" y="2411751"/>
                  <a:ext cx="369524" cy="753393"/>
                </a:xfrm>
                <a:prstGeom prst="flowChartDelay">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sp>
            <p:nvSpPr>
              <p:cNvPr id="83" name="Left-Right Arrow 82">
                <a:extLst>
                  <a:ext uri="{FF2B5EF4-FFF2-40B4-BE49-F238E27FC236}">
                    <a16:creationId xmlns:a16="http://schemas.microsoft.com/office/drawing/2014/main" id="{AC93887A-DF1D-5847-ABE0-23662CDDD8D3}"/>
                  </a:ext>
                </a:extLst>
              </p:cNvPr>
              <p:cNvSpPr/>
              <p:nvPr/>
            </p:nvSpPr>
            <p:spPr>
              <a:xfrm>
                <a:off x="2204041" y="3289997"/>
                <a:ext cx="1840249" cy="146304"/>
              </a:xfrm>
              <a:prstGeom prst="lef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Left-Right Arrow 84">
                <a:extLst>
                  <a:ext uri="{FF2B5EF4-FFF2-40B4-BE49-F238E27FC236}">
                    <a16:creationId xmlns:a16="http://schemas.microsoft.com/office/drawing/2014/main" id="{710653F5-6C29-AF49-8E08-2FE99E193F20}"/>
                  </a:ext>
                </a:extLst>
              </p:cNvPr>
              <p:cNvSpPr/>
              <p:nvPr/>
            </p:nvSpPr>
            <p:spPr>
              <a:xfrm>
                <a:off x="5212508" y="3282695"/>
                <a:ext cx="1840249" cy="146304"/>
              </a:xfrm>
              <a:prstGeom prst="lef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8" name="Picture 87">
                <a:extLst>
                  <a:ext uri="{FF2B5EF4-FFF2-40B4-BE49-F238E27FC236}">
                    <a16:creationId xmlns:a16="http://schemas.microsoft.com/office/drawing/2014/main" id="{43843EAB-B4DD-0C4A-B2BC-D846182BD4BB}"/>
                  </a:ext>
                </a:extLst>
              </p:cNvPr>
              <p:cNvPicPr>
                <a:picLocks noChangeAspect="1"/>
              </p:cNvPicPr>
              <p:nvPr/>
            </p:nvPicPr>
            <p:blipFill>
              <a:blip r:embed="rId3">
                <a:duotone>
                  <a:schemeClr val="accent6">
                    <a:shade val="45000"/>
                    <a:satMod val="135000"/>
                  </a:schemeClr>
                  <a:prstClr val="white"/>
                </a:duotone>
              </a:blip>
              <a:stretch>
                <a:fillRect/>
              </a:stretch>
            </p:blipFill>
            <p:spPr>
              <a:xfrm>
                <a:off x="9982200" y="2847180"/>
                <a:ext cx="1046279" cy="1293135"/>
              </a:xfrm>
              <a:prstGeom prst="rect">
                <a:avLst/>
              </a:prstGeom>
            </p:spPr>
          </p:pic>
          <p:sp>
            <p:nvSpPr>
              <p:cNvPr id="90" name="Left-Right Arrow 89">
                <a:extLst>
                  <a:ext uri="{FF2B5EF4-FFF2-40B4-BE49-F238E27FC236}">
                    <a16:creationId xmlns:a16="http://schemas.microsoft.com/office/drawing/2014/main" id="{40569F64-2776-EB40-8D80-EA460ABE68CD}"/>
                  </a:ext>
                </a:extLst>
              </p:cNvPr>
              <p:cNvSpPr/>
              <p:nvPr/>
            </p:nvSpPr>
            <p:spPr>
              <a:xfrm>
                <a:off x="8216253" y="3282695"/>
                <a:ext cx="1840249" cy="146304"/>
              </a:xfrm>
              <a:prstGeom prst="lef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Arc 92">
                <a:extLst>
                  <a:ext uri="{FF2B5EF4-FFF2-40B4-BE49-F238E27FC236}">
                    <a16:creationId xmlns:a16="http://schemas.microsoft.com/office/drawing/2014/main" id="{105CA1FE-EB24-7745-8446-432586230E56}"/>
                  </a:ext>
                </a:extLst>
              </p:cNvPr>
              <p:cNvSpPr/>
              <p:nvPr/>
            </p:nvSpPr>
            <p:spPr>
              <a:xfrm rot="18839361">
                <a:off x="1534836" y="2414507"/>
                <a:ext cx="2927320" cy="2652026"/>
              </a:xfrm>
              <a:prstGeom prst="arc">
                <a:avLst>
                  <a:gd name="adj1" fmla="val 15759831"/>
                  <a:gd name="adj2" fmla="val 933033"/>
                </a:avLst>
              </a:prstGeom>
              <a:ln w="38100">
                <a:solidFill>
                  <a:srgbClr val="008C01"/>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4" name="Arc 93">
                <a:extLst>
                  <a:ext uri="{FF2B5EF4-FFF2-40B4-BE49-F238E27FC236}">
                    <a16:creationId xmlns:a16="http://schemas.microsoft.com/office/drawing/2014/main" id="{B88A7B1E-3678-264D-AF1E-82641D56933F}"/>
                  </a:ext>
                </a:extLst>
              </p:cNvPr>
              <p:cNvSpPr/>
              <p:nvPr/>
            </p:nvSpPr>
            <p:spPr>
              <a:xfrm rot="7954119">
                <a:off x="1659102" y="1956683"/>
                <a:ext cx="2927320" cy="2652026"/>
              </a:xfrm>
              <a:prstGeom prst="arc">
                <a:avLst>
                  <a:gd name="adj1" fmla="val 15759831"/>
                  <a:gd name="adj2" fmla="val 933033"/>
                </a:avLst>
              </a:prstGeom>
              <a:ln w="38100">
                <a:solidFill>
                  <a:srgbClr val="008C01"/>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7" name="Arc 31">
                <a:extLst>
                  <a:ext uri="{FF2B5EF4-FFF2-40B4-BE49-F238E27FC236}">
                    <a16:creationId xmlns:a16="http://schemas.microsoft.com/office/drawing/2014/main" id="{799083C2-AEA8-8048-8B56-E384B14B46F8}"/>
                  </a:ext>
                </a:extLst>
              </p:cNvPr>
              <p:cNvSpPr/>
              <p:nvPr/>
            </p:nvSpPr>
            <p:spPr>
              <a:xfrm rot="18839361">
                <a:off x="2548754" y="742717"/>
                <a:ext cx="4117252" cy="4156641"/>
              </a:xfrm>
              <a:custGeom>
                <a:avLst/>
                <a:gdLst>
                  <a:gd name="connsiteX0" fmla="*/ 1437544 w 5211674"/>
                  <a:gd name="connsiteY0" fmla="*/ 318889 h 6009092"/>
                  <a:gd name="connsiteX1" fmla="*/ 4451215 w 5211674"/>
                  <a:gd name="connsiteY1" fmla="*/ 883213 h 6009092"/>
                  <a:gd name="connsiteX2" fmla="*/ 5138944 w 5211674"/>
                  <a:gd name="connsiteY2" fmla="*/ 3709446 h 6009092"/>
                  <a:gd name="connsiteX3" fmla="*/ 2605837 w 5211674"/>
                  <a:gd name="connsiteY3" fmla="*/ 3004546 h 6009092"/>
                  <a:gd name="connsiteX4" fmla="*/ 1437544 w 5211674"/>
                  <a:gd name="connsiteY4" fmla="*/ 318889 h 6009092"/>
                  <a:gd name="connsiteX0" fmla="*/ 1437544 w 5211674"/>
                  <a:gd name="connsiteY0" fmla="*/ 318889 h 6009092"/>
                  <a:gd name="connsiteX1" fmla="*/ 4451215 w 5211674"/>
                  <a:gd name="connsiteY1" fmla="*/ 883213 h 6009092"/>
                  <a:gd name="connsiteX2" fmla="*/ 5138944 w 5211674"/>
                  <a:gd name="connsiteY2" fmla="*/ 3709446 h 6009092"/>
                  <a:gd name="connsiteX0" fmla="*/ 343069 w 4117252"/>
                  <a:gd name="connsiteY0" fmla="*/ 458130 h 3848687"/>
                  <a:gd name="connsiteX1" fmla="*/ 3356740 w 4117252"/>
                  <a:gd name="connsiteY1" fmla="*/ 1022454 h 3848687"/>
                  <a:gd name="connsiteX2" fmla="*/ 4044469 w 4117252"/>
                  <a:gd name="connsiteY2" fmla="*/ 3848687 h 3848687"/>
                  <a:gd name="connsiteX3" fmla="*/ 1511362 w 4117252"/>
                  <a:gd name="connsiteY3" fmla="*/ 3143787 h 3848687"/>
                  <a:gd name="connsiteX4" fmla="*/ 343069 w 4117252"/>
                  <a:gd name="connsiteY4" fmla="*/ 458130 h 3848687"/>
                  <a:gd name="connsiteX0" fmla="*/ 0 w 4117252"/>
                  <a:gd name="connsiteY0" fmla="*/ 267313 h 3848687"/>
                  <a:gd name="connsiteX1" fmla="*/ 3356740 w 4117252"/>
                  <a:gd name="connsiteY1" fmla="*/ 1022454 h 3848687"/>
                  <a:gd name="connsiteX2" fmla="*/ 4044469 w 4117252"/>
                  <a:gd name="connsiteY2" fmla="*/ 3848687 h 3848687"/>
                  <a:gd name="connsiteX0" fmla="*/ 343069 w 4117252"/>
                  <a:gd name="connsiteY0" fmla="*/ 458130 h 4194607"/>
                  <a:gd name="connsiteX1" fmla="*/ 3356740 w 4117252"/>
                  <a:gd name="connsiteY1" fmla="*/ 1022454 h 4194607"/>
                  <a:gd name="connsiteX2" fmla="*/ 4044469 w 4117252"/>
                  <a:gd name="connsiteY2" fmla="*/ 3848687 h 4194607"/>
                  <a:gd name="connsiteX3" fmla="*/ 1511362 w 4117252"/>
                  <a:gd name="connsiteY3" fmla="*/ 3143787 h 4194607"/>
                  <a:gd name="connsiteX4" fmla="*/ 343069 w 4117252"/>
                  <a:gd name="connsiteY4" fmla="*/ 458130 h 4194607"/>
                  <a:gd name="connsiteX0" fmla="*/ 0 w 4117252"/>
                  <a:gd name="connsiteY0" fmla="*/ 267313 h 4194607"/>
                  <a:gd name="connsiteX1" fmla="*/ 3356740 w 4117252"/>
                  <a:gd name="connsiteY1" fmla="*/ 1022454 h 4194607"/>
                  <a:gd name="connsiteX2" fmla="*/ 4015271 w 4117252"/>
                  <a:gd name="connsiteY2" fmla="*/ 4194607 h 4194607"/>
                  <a:gd name="connsiteX0" fmla="*/ 343069 w 4117252"/>
                  <a:gd name="connsiteY0" fmla="*/ 420164 h 4156641"/>
                  <a:gd name="connsiteX1" fmla="*/ 3356740 w 4117252"/>
                  <a:gd name="connsiteY1" fmla="*/ 984488 h 4156641"/>
                  <a:gd name="connsiteX2" fmla="*/ 4044469 w 4117252"/>
                  <a:gd name="connsiteY2" fmla="*/ 3810721 h 4156641"/>
                  <a:gd name="connsiteX3" fmla="*/ 1511362 w 4117252"/>
                  <a:gd name="connsiteY3" fmla="*/ 3105821 h 4156641"/>
                  <a:gd name="connsiteX4" fmla="*/ 343069 w 4117252"/>
                  <a:gd name="connsiteY4" fmla="*/ 420164 h 4156641"/>
                  <a:gd name="connsiteX0" fmla="*/ 0 w 4117252"/>
                  <a:gd name="connsiteY0" fmla="*/ 229347 h 4156641"/>
                  <a:gd name="connsiteX1" fmla="*/ 3214951 w 4117252"/>
                  <a:gd name="connsiteY1" fmla="*/ 1166752 h 4156641"/>
                  <a:gd name="connsiteX2" fmla="*/ 4015271 w 4117252"/>
                  <a:gd name="connsiteY2" fmla="*/ 4156641 h 4156641"/>
                </a:gdLst>
                <a:ahLst/>
                <a:cxnLst>
                  <a:cxn ang="0">
                    <a:pos x="connsiteX0" y="connsiteY0"/>
                  </a:cxn>
                  <a:cxn ang="0">
                    <a:pos x="connsiteX1" y="connsiteY1"/>
                  </a:cxn>
                  <a:cxn ang="0">
                    <a:pos x="connsiteX2" y="connsiteY2"/>
                  </a:cxn>
                </a:cxnLst>
                <a:rect l="l" t="t" r="r" b="b"/>
                <a:pathLst>
                  <a:path w="4117252" h="4156641" stroke="0" extrusionOk="0">
                    <a:moveTo>
                      <a:pt x="343069" y="420164"/>
                    </a:moveTo>
                    <a:cubicBezTo>
                      <a:pt x="1348024" y="-161017"/>
                      <a:pt x="2562951" y="66484"/>
                      <a:pt x="3356740" y="984488"/>
                    </a:cubicBezTo>
                    <a:cubicBezTo>
                      <a:pt x="3996668" y="1724554"/>
                      <a:pt x="4257111" y="2794849"/>
                      <a:pt x="4044469" y="3810721"/>
                    </a:cubicBezTo>
                    <a:lnTo>
                      <a:pt x="1511362" y="3105821"/>
                    </a:lnTo>
                    <a:lnTo>
                      <a:pt x="343069" y="420164"/>
                    </a:lnTo>
                    <a:close/>
                  </a:path>
                  <a:path w="4117252" h="4156641" fill="none">
                    <a:moveTo>
                      <a:pt x="0" y="229347"/>
                    </a:moveTo>
                    <a:cubicBezTo>
                      <a:pt x="1004955" y="-351834"/>
                      <a:pt x="2421162" y="248748"/>
                      <a:pt x="3214951" y="1166752"/>
                    </a:cubicBezTo>
                    <a:cubicBezTo>
                      <a:pt x="3854879" y="1906818"/>
                      <a:pt x="4227913" y="3140769"/>
                      <a:pt x="4015271" y="4156641"/>
                    </a:cubicBezTo>
                  </a:path>
                </a:pathLst>
              </a:custGeom>
              <a:ln w="38100">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8" name="Arc 31">
                <a:extLst>
                  <a:ext uri="{FF2B5EF4-FFF2-40B4-BE49-F238E27FC236}">
                    <a16:creationId xmlns:a16="http://schemas.microsoft.com/office/drawing/2014/main" id="{C2A7A608-C974-0846-BD60-181B52AFD6A3}"/>
                  </a:ext>
                </a:extLst>
              </p:cNvPr>
              <p:cNvSpPr/>
              <p:nvPr/>
            </p:nvSpPr>
            <p:spPr>
              <a:xfrm rot="7877532">
                <a:off x="5249333" y="2209045"/>
                <a:ext cx="4230334" cy="4303602"/>
              </a:xfrm>
              <a:custGeom>
                <a:avLst/>
                <a:gdLst>
                  <a:gd name="connsiteX0" fmla="*/ 1437544 w 5211674"/>
                  <a:gd name="connsiteY0" fmla="*/ 318889 h 6009092"/>
                  <a:gd name="connsiteX1" fmla="*/ 4451215 w 5211674"/>
                  <a:gd name="connsiteY1" fmla="*/ 883213 h 6009092"/>
                  <a:gd name="connsiteX2" fmla="*/ 5138944 w 5211674"/>
                  <a:gd name="connsiteY2" fmla="*/ 3709446 h 6009092"/>
                  <a:gd name="connsiteX3" fmla="*/ 2605837 w 5211674"/>
                  <a:gd name="connsiteY3" fmla="*/ 3004546 h 6009092"/>
                  <a:gd name="connsiteX4" fmla="*/ 1437544 w 5211674"/>
                  <a:gd name="connsiteY4" fmla="*/ 318889 h 6009092"/>
                  <a:gd name="connsiteX0" fmla="*/ 1437544 w 5211674"/>
                  <a:gd name="connsiteY0" fmla="*/ 318889 h 6009092"/>
                  <a:gd name="connsiteX1" fmla="*/ 4451215 w 5211674"/>
                  <a:gd name="connsiteY1" fmla="*/ 883213 h 6009092"/>
                  <a:gd name="connsiteX2" fmla="*/ 5138944 w 5211674"/>
                  <a:gd name="connsiteY2" fmla="*/ 3709446 h 6009092"/>
                  <a:gd name="connsiteX0" fmla="*/ 343069 w 4117252"/>
                  <a:gd name="connsiteY0" fmla="*/ 458130 h 3848687"/>
                  <a:gd name="connsiteX1" fmla="*/ 3356740 w 4117252"/>
                  <a:gd name="connsiteY1" fmla="*/ 1022454 h 3848687"/>
                  <a:gd name="connsiteX2" fmla="*/ 4044469 w 4117252"/>
                  <a:gd name="connsiteY2" fmla="*/ 3848687 h 3848687"/>
                  <a:gd name="connsiteX3" fmla="*/ 1511362 w 4117252"/>
                  <a:gd name="connsiteY3" fmla="*/ 3143787 h 3848687"/>
                  <a:gd name="connsiteX4" fmla="*/ 343069 w 4117252"/>
                  <a:gd name="connsiteY4" fmla="*/ 458130 h 3848687"/>
                  <a:gd name="connsiteX0" fmla="*/ 0 w 4117252"/>
                  <a:gd name="connsiteY0" fmla="*/ 267313 h 3848687"/>
                  <a:gd name="connsiteX1" fmla="*/ 3356740 w 4117252"/>
                  <a:gd name="connsiteY1" fmla="*/ 1022454 h 3848687"/>
                  <a:gd name="connsiteX2" fmla="*/ 4044469 w 4117252"/>
                  <a:gd name="connsiteY2" fmla="*/ 3848687 h 3848687"/>
                  <a:gd name="connsiteX0" fmla="*/ 343069 w 4117252"/>
                  <a:gd name="connsiteY0" fmla="*/ 458130 h 4194607"/>
                  <a:gd name="connsiteX1" fmla="*/ 3356740 w 4117252"/>
                  <a:gd name="connsiteY1" fmla="*/ 1022454 h 4194607"/>
                  <a:gd name="connsiteX2" fmla="*/ 4044469 w 4117252"/>
                  <a:gd name="connsiteY2" fmla="*/ 3848687 h 4194607"/>
                  <a:gd name="connsiteX3" fmla="*/ 1511362 w 4117252"/>
                  <a:gd name="connsiteY3" fmla="*/ 3143787 h 4194607"/>
                  <a:gd name="connsiteX4" fmla="*/ 343069 w 4117252"/>
                  <a:gd name="connsiteY4" fmla="*/ 458130 h 4194607"/>
                  <a:gd name="connsiteX0" fmla="*/ 0 w 4117252"/>
                  <a:gd name="connsiteY0" fmla="*/ 267313 h 4194607"/>
                  <a:gd name="connsiteX1" fmla="*/ 3356740 w 4117252"/>
                  <a:gd name="connsiteY1" fmla="*/ 1022454 h 4194607"/>
                  <a:gd name="connsiteX2" fmla="*/ 4015271 w 4117252"/>
                  <a:gd name="connsiteY2" fmla="*/ 4194607 h 4194607"/>
                  <a:gd name="connsiteX0" fmla="*/ 343069 w 4117252"/>
                  <a:gd name="connsiteY0" fmla="*/ 458130 h 4442759"/>
                  <a:gd name="connsiteX1" fmla="*/ 3356740 w 4117252"/>
                  <a:gd name="connsiteY1" fmla="*/ 1022454 h 4442759"/>
                  <a:gd name="connsiteX2" fmla="*/ 4044469 w 4117252"/>
                  <a:gd name="connsiteY2" fmla="*/ 3848687 h 4442759"/>
                  <a:gd name="connsiteX3" fmla="*/ 1511362 w 4117252"/>
                  <a:gd name="connsiteY3" fmla="*/ 3143787 h 4442759"/>
                  <a:gd name="connsiteX4" fmla="*/ 343069 w 4117252"/>
                  <a:gd name="connsiteY4" fmla="*/ 458130 h 4442759"/>
                  <a:gd name="connsiteX0" fmla="*/ 0 w 4117252"/>
                  <a:gd name="connsiteY0" fmla="*/ 267313 h 4442759"/>
                  <a:gd name="connsiteX1" fmla="*/ 3356740 w 4117252"/>
                  <a:gd name="connsiteY1" fmla="*/ 1022454 h 4442759"/>
                  <a:gd name="connsiteX2" fmla="*/ 3559519 w 4117252"/>
                  <a:gd name="connsiteY2" fmla="*/ 4442759 h 4442759"/>
                  <a:gd name="connsiteX0" fmla="*/ 343069 w 4117252"/>
                  <a:gd name="connsiteY0" fmla="*/ 395028 h 4379657"/>
                  <a:gd name="connsiteX1" fmla="*/ 3356740 w 4117252"/>
                  <a:gd name="connsiteY1" fmla="*/ 959352 h 4379657"/>
                  <a:gd name="connsiteX2" fmla="*/ 4044469 w 4117252"/>
                  <a:gd name="connsiteY2" fmla="*/ 3785585 h 4379657"/>
                  <a:gd name="connsiteX3" fmla="*/ 1511362 w 4117252"/>
                  <a:gd name="connsiteY3" fmla="*/ 3080685 h 4379657"/>
                  <a:gd name="connsiteX4" fmla="*/ 343069 w 4117252"/>
                  <a:gd name="connsiteY4" fmla="*/ 395028 h 4379657"/>
                  <a:gd name="connsiteX0" fmla="*/ 0 w 4117252"/>
                  <a:gd name="connsiteY0" fmla="*/ 204211 h 4379657"/>
                  <a:gd name="connsiteX1" fmla="*/ 2976416 w 4117252"/>
                  <a:gd name="connsiteY1" fmla="*/ 1293383 h 4379657"/>
                  <a:gd name="connsiteX2" fmla="*/ 3559519 w 4117252"/>
                  <a:gd name="connsiteY2" fmla="*/ 4379657 h 4379657"/>
                  <a:gd name="connsiteX0" fmla="*/ 456151 w 4230334"/>
                  <a:gd name="connsiteY0" fmla="*/ 318973 h 4303602"/>
                  <a:gd name="connsiteX1" fmla="*/ 3469822 w 4230334"/>
                  <a:gd name="connsiteY1" fmla="*/ 883297 h 4303602"/>
                  <a:gd name="connsiteX2" fmla="*/ 4157551 w 4230334"/>
                  <a:gd name="connsiteY2" fmla="*/ 3709530 h 4303602"/>
                  <a:gd name="connsiteX3" fmla="*/ 1624444 w 4230334"/>
                  <a:gd name="connsiteY3" fmla="*/ 3004630 h 4303602"/>
                  <a:gd name="connsiteX4" fmla="*/ 456151 w 4230334"/>
                  <a:gd name="connsiteY4" fmla="*/ 318973 h 4303602"/>
                  <a:gd name="connsiteX0" fmla="*/ 0 w 4230334"/>
                  <a:gd name="connsiteY0" fmla="*/ 444796 h 4303602"/>
                  <a:gd name="connsiteX1" fmla="*/ 3089498 w 4230334"/>
                  <a:gd name="connsiteY1" fmla="*/ 1217328 h 4303602"/>
                  <a:gd name="connsiteX2" fmla="*/ 3672601 w 4230334"/>
                  <a:gd name="connsiteY2" fmla="*/ 4303602 h 4303602"/>
                </a:gdLst>
                <a:ahLst/>
                <a:cxnLst>
                  <a:cxn ang="0">
                    <a:pos x="connsiteX0" y="connsiteY0"/>
                  </a:cxn>
                  <a:cxn ang="0">
                    <a:pos x="connsiteX1" y="connsiteY1"/>
                  </a:cxn>
                  <a:cxn ang="0">
                    <a:pos x="connsiteX2" y="connsiteY2"/>
                  </a:cxn>
                </a:cxnLst>
                <a:rect l="l" t="t" r="r" b="b"/>
                <a:pathLst>
                  <a:path w="4230334" h="4303602" stroke="0" extrusionOk="0">
                    <a:moveTo>
                      <a:pt x="456151" y="318973"/>
                    </a:moveTo>
                    <a:cubicBezTo>
                      <a:pt x="1461106" y="-262208"/>
                      <a:pt x="2676033" y="-34707"/>
                      <a:pt x="3469822" y="883297"/>
                    </a:cubicBezTo>
                    <a:cubicBezTo>
                      <a:pt x="4109750" y="1623363"/>
                      <a:pt x="4370193" y="2693658"/>
                      <a:pt x="4157551" y="3709530"/>
                    </a:cubicBezTo>
                    <a:lnTo>
                      <a:pt x="1624444" y="3004630"/>
                    </a:lnTo>
                    <a:lnTo>
                      <a:pt x="456151" y="318973"/>
                    </a:lnTo>
                    <a:close/>
                  </a:path>
                  <a:path w="4230334" h="4303602" fill="none">
                    <a:moveTo>
                      <a:pt x="0" y="444796"/>
                    </a:moveTo>
                    <a:cubicBezTo>
                      <a:pt x="1004955" y="-136385"/>
                      <a:pt x="2295709" y="299324"/>
                      <a:pt x="3089498" y="1217328"/>
                    </a:cubicBezTo>
                    <a:cubicBezTo>
                      <a:pt x="3729426" y="1957394"/>
                      <a:pt x="3885243" y="3287730"/>
                      <a:pt x="3672601" y="4303602"/>
                    </a:cubicBezTo>
                  </a:path>
                </a:pathLst>
              </a:custGeom>
              <a:ln w="38100">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9" name="Arc 33">
                <a:extLst>
                  <a:ext uri="{FF2B5EF4-FFF2-40B4-BE49-F238E27FC236}">
                    <a16:creationId xmlns:a16="http://schemas.microsoft.com/office/drawing/2014/main" id="{C0BA0480-207D-DF43-81DA-2A29B3AC1104}"/>
                  </a:ext>
                </a:extLst>
              </p:cNvPr>
              <p:cNvSpPr/>
              <p:nvPr/>
            </p:nvSpPr>
            <p:spPr>
              <a:xfrm rot="18839361">
                <a:off x="8277948" y="2046166"/>
                <a:ext cx="1633259" cy="1806501"/>
              </a:xfrm>
              <a:custGeom>
                <a:avLst/>
                <a:gdLst>
                  <a:gd name="connsiteX0" fmla="*/ 1294093 w 2927320"/>
                  <a:gd name="connsiteY0" fmla="*/ 8929 h 2652026"/>
                  <a:gd name="connsiteX1" fmla="*/ 2521689 w 2927320"/>
                  <a:gd name="connsiteY1" fmla="*/ 409753 h 2652026"/>
                  <a:gd name="connsiteX2" fmla="*/ 2862804 w 2927320"/>
                  <a:gd name="connsiteY2" fmla="*/ 1715360 h 2652026"/>
                  <a:gd name="connsiteX3" fmla="*/ 1463660 w 2927320"/>
                  <a:gd name="connsiteY3" fmla="*/ 1326013 h 2652026"/>
                  <a:gd name="connsiteX4" fmla="*/ 1294093 w 2927320"/>
                  <a:gd name="connsiteY4" fmla="*/ 8929 h 2652026"/>
                  <a:gd name="connsiteX0" fmla="*/ 1294093 w 2927320"/>
                  <a:gd name="connsiteY0" fmla="*/ 8929 h 2652026"/>
                  <a:gd name="connsiteX1" fmla="*/ 2521689 w 2927320"/>
                  <a:gd name="connsiteY1" fmla="*/ 409753 h 2652026"/>
                  <a:gd name="connsiteX2" fmla="*/ 2862804 w 2927320"/>
                  <a:gd name="connsiteY2" fmla="*/ 1715360 h 2652026"/>
                  <a:gd name="connsiteX0" fmla="*/ 0 w 1633259"/>
                  <a:gd name="connsiteY0" fmla="*/ 8939 h 1715370"/>
                  <a:gd name="connsiteX1" fmla="*/ 1227596 w 1633259"/>
                  <a:gd name="connsiteY1" fmla="*/ 409763 h 1715370"/>
                  <a:gd name="connsiteX2" fmla="*/ 1568711 w 1633259"/>
                  <a:gd name="connsiteY2" fmla="*/ 1715370 h 1715370"/>
                  <a:gd name="connsiteX3" fmla="*/ 169567 w 1633259"/>
                  <a:gd name="connsiteY3" fmla="*/ 1326023 h 1715370"/>
                  <a:gd name="connsiteX4" fmla="*/ 0 w 1633259"/>
                  <a:gd name="connsiteY4" fmla="*/ 8939 h 1715370"/>
                  <a:gd name="connsiteX0" fmla="*/ 55482 w 1633259"/>
                  <a:gd name="connsiteY0" fmla="*/ 136946 h 1715370"/>
                  <a:gd name="connsiteX1" fmla="*/ 1227596 w 1633259"/>
                  <a:gd name="connsiteY1" fmla="*/ 409763 h 1715370"/>
                  <a:gd name="connsiteX2" fmla="*/ 1568711 w 1633259"/>
                  <a:gd name="connsiteY2" fmla="*/ 1715370 h 1715370"/>
                  <a:gd name="connsiteX0" fmla="*/ 0 w 1633259"/>
                  <a:gd name="connsiteY0" fmla="*/ 8939 h 1862797"/>
                  <a:gd name="connsiteX1" fmla="*/ 1227596 w 1633259"/>
                  <a:gd name="connsiteY1" fmla="*/ 409763 h 1862797"/>
                  <a:gd name="connsiteX2" fmla="*/ 1568711 w 1633259"/>
                  <a:gd name="connsiteY2" fmla="*/ 1715370 h 1862797"/>
                  <a:gd name="connsiteX3" fmla="*/ 169567 w 1633259"/>
                  <a:gd name="connsiteY3" fmla="*/ 1326023 h 1862797"/>
                  <a:gd name="connsiteX4" fmla="*/ 0 w 1633259"/>
                  <a:gd name="connsiteY4" fmla="*/ 8939 h 1862797"/>
                  <a:gd name="connsiteX0" fmla="*/ 55482 w 1633259"/>
                  <a:gd name="connsiteY0" fmla="*/ 136946 h 1862797"/>
                  <a:gd name="connsiteX1" fmla="*/ 1227596 w 1633259"/>
                  <a:gd name="connsiteY1" fmla="*/ 409763 h 1862797"/>
                  <a:gd name="connsiteX2" fmla="*/ 1415988 w 1633259"/>
                  <a:gd name="connsiteY2" fmla="*/ 1862797 h 1862797"/>
                  <a:gd name="connsiteX0" fmla="*/ 0 w 1633259"/>
                  <a:gd name="connsiteY0" fmla="*/ 8939 h 1806501"/>
                  <a:gd name="connsiteX1" fmla="*/ 1227596 w 1633259"/>
                  <a:gd name="connsiteY1" fmla="*/ 409763 h 1806501"/>
                  <a:gd name="connsiteX2" fmla="*/ 1568711 w 1633259"/>
                  <a:gd name="connsiteY2" fmla="*/ 1715370 h 1806501"/>
                  <a:gd name="connsiteX3" fmla="*/ 169567 w 1633259"/>
                  <a:gd name="connsiteY3" fmla="*/ 1326023 h 1806501"/>
                  <a:gd name="connsiteX4" fmla="*/ 0 w 1633259"/>
                  <a:gd name="connsiteY4" fmla="*/ 8939 h 1806501"/>
                  <a:gd name="connsiteX0" fmla="*/ 55482 w 1633259"/>
                  <a:gd name="connsiteY0" fmla="*/ 136946 h 1806501"/>
                  <a:gd name="connsiteX1" fmla="*/ 1227596 w 1633259"/>
                  <a:gd name="connsiteY1" fmla="*/ 409763 h 1806501"/>
                  <a:gd name="connsiteX2" fmla="*/ 1497816 w 1633259"/>
                  <a:gd name="connsiteY2" fmla="*/ 1806501 h 1806501"/>
                </a:gdLst>
                <a:ahLst/>
                <a:cxnLst>
                  <a:cxn ang="0">
                    <a:pos x="connsiteX0" y="connsiteY0"/>
                  </a:cxn>
                  <a:cxn ang="0">
                    <a:pos x="connsiteX1" y="connsiteY1"/>
                  </a:cxn>
                  <a:cxn ang="0">
                    <a:pos x="connsiteX2" y="connsiteY2"/>
                  </a:cxn>
                </a:cxnLst>
                <a:rect l="l" t="t" r="r" b="b"/>
                <a:pathLst>
                  <a:path w="1633259" h="1806501" stroke="0" extrusionOk="0">
                    <a:moveTo>
                      <a:pt x="0" y="8939"/>
                    </a:moveTo>
                    <a:cubicBezTo>
                      <a:pt x="455937" y="-39239"/>
                      <a:pt x="910413" y="109153"/>
                      <a:pt x="1227596" y="409763"/>
                    </a:cubicBezTo>
                    <a:cubicBezTo>
                      <a:pt x="1593870" y="756899"/>
                      <a:pt x="1724352" y="1256316"/>
                      <a:pt x="1568711" y="1715370"/>
                    </a:cubicBezTo>
                    <a:lnTo>
                      <a:pt x="169567" y="1326023"/>
                    </a:lnTo>
                    <a:lnTo>
                      <a:pt x="0" y="8939"/>
                    </a:lnTo>
                    <a:close/>
                  </a:path>
                  <a:path w="1633259" h="1806501" fill="none">
                    <a:moveTo>
                      <a:pt x="55482" y="136946"/>
                    </a:moveTo>
                    <a:cubicBezTo>
                      <a:pt x="511419" y="88768"/>
                      <a:pt x="910413" y="109153"/>
                      <a:pt x="1227596" y="409763"/>
                    </a:cubicBezTo>
                    <a:cubicBezTo>
                      <a:pt x="1593870" y="756899"/>
                      <a:pt x="1653457" y="1347447"/>
                      <a:pt x="1497816" y="1806501"/>
                    </a:cubicBezTo>
                  </a:path>
                </a:pathLst>
              </a:custGeom>
              <a:ln w="38100">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0" name="TextBox 99">
                <a:extLst>
                  <a:ext uri="{FF2B5EF4-FFF2-40B4-BE49-F238E27FC236}">
                    <a16:creationId xmlns:a16="http://schemas.microsoft.com/office/drawing/2014/main" id="{6F67C9FD-A8F7-3644-91DF-CC31087F7D14}"/>
                  </a:ext>
                </a:extLst>
              </p:cNvPr>
              <p:cNvSpPr txBox="1"/>
              <p:nvPr/>
            </p:nvSpPr>
            <p:spPr>
              <a:xfrm>
                <a:off x="2736693" y="3284903"/>
                <a:ext cx="887185" cy="369332"/>
              </a:xfrm>
              <a:prstGeom prst="rect">
                <a:avLst/>
              </a:prstGeom>
              <a:noFill/>
            </p:spPr>
            <p:txBody>
              <a:bodyPr wrap="square" rtlCol="0">
                <a:spAutoFit/>
              </a:bodyPr>
              <a:lstStyle/>
              <a:p>
                <a:r>
                  <a:rPr lang="en-US" dirty="0"/>
                  <a:t>C</a:t>
                </a:r>
                <a:r>
                  <a:rPr lang="en-US" baseline="-25000" dirty="0"/>
                  <a:t>1</a:t>
                </a:r>
              </a:p>
            </p:txBody>
          </p:sp>
          <p:sp>
            <p:nvSpPr>
              <p:cNvPr id="101" name="TextBox 100">
                <a:extLst>
                  <a:ext uri="{FF2B5EF4-FFF2-40B4-BE49-F238E27FC236}">
                    <a16:creationId xmlns:a16="http://schemas.microsoft.com/office/drawing/2014/main" id="{0537A826-6E98-4E4C-B9F8-B70F0AD417D8}"/>
                  </a:ext>
                </a:extLst>
              </p:cNvPr>
              <p:cNvSpPr txBox="1"/>
              <p:nvPr/>
            </p:nvSpPr>
            <p:spPr>
              <a:xfrm>
                <a:off x="2876400" y="4719185"/>
                <a:ext cx="887186" cy="369332"/>
              </a:xfrm>
              <a:prstGeom prst="rect">
                <a:avLst/>
              </a:prstGeom>
              <a:noFill/>
            </p:spPr>
            <p:txBody>
              <a:bodyPr wrap="square" rtlCol="0">
                <a:spAutoFit/>
              </a:bodyPr>
              <a:lstStyle/>
              <a:p>
                <a:r>
                  <a:rPr lang="en-US" dirty="0"/>
                  <a:t>f</a:t>
                </a:r>
                <a:r>
                  <a:rPr lang="en-US" baseline="-25000" dirty="0"/>
                  <a:t>1</a:t>
                </a:r>
              </a:p>
            </p:txBody>
          </p:sp>
          <p:sp>
            <p:nvSpPr>
              <p:cNvPr id="102" name="TextBox 101">
                <a:extLst>
                  <a:ext uri="{FF2B5EF4-FFF2-40B4-BE49-F238E27FC236}">
                    <a16:creationId xmlns:a16="http://schemas.microsoft.com/office/drawing/2014/main" id="{9EEED4E1-9423-EA4A-9652-456DCD575B5C}"/>
                  </a:ext>
                </a:extLst>
              </p:cNvPr>
              <p:cNvSpPr txBox="1"/>
              <p:nvPr/>
            </p:nvSpPr>
            <p:spPr>
              <a:xfrm>
                <a:off x="3311206" y="2343589"/>
                <a:ext cx="887186" cy="369332"/>
              </a:xfrm>
              <a:prstGeom prst="rect">
                <a:avLst/>
              </a:prstGeom>
              <a:noFill/>
            </p:spPr>
            <p:txBody>
              <a:bodyPr wrap="square" rtlCol="0">
                <a:spAutoFit/>
              </a:bodyPr>
              <a:lstStyle/>
              <a:p>
                <a:r>
                  <a:rPr lang="en-US" dirty="0"/>
                  <a:t>f</a:t>
                </a:r>
                <a:r>
                  <a:rPr lang="en-US" baseline="-25000" dirty="0"/>
                  <a:t>2</a:t>
                </a:r>
              </a:p>
            </p:txBody>
          </p:sp>
        </p:grpSp>
        <p:sp>
          <p:nvSpPr>
            <p:cNvPr id="103" name="TextBox 102">
              <a:extLst>
                <a:ext uri="{FF2B5EF4-FFF2-40B4-BE49-F238E27FC236}">
                  <a16:creationId xmlns:a16="http://schemas.microsoft.com/office/drawing/2014/main" id="{2109F962-AC64-0A49-9D73-E0CB61DBD72A}"/>
                </a:ext>
              </a:extLst>
            </p:cNvPr>
            <p:cNvSpPr txBox="1"/>
            <p:nvPr/>
          </p:nvSpPr>
          <p:spPr>
            <a:xfrm>
              <a:off x="4201778" y="1365130"/>
              <a:ext cx="887186" cy="369332"/>
            </a:xfrm>
            <a:prstGeom prst="rect">
              <a:avLst/>
            </a:prstGeom>
            <a:noFill/>
          </p:spPr>
          <p:txBody>
            <a:bodyPr wrap="square" rtlCol="0">
              <a:spAutoFit/>
            </a:bodyPr>
            <a:lstStyle/>
            <a:p>
              <a:r>
                <a:rPr lang="en-US" dirty="0"/>
                <a:t>f</a:t>
              </a:r>
              <a:r>
                <a:rPr lang="en-US" baseline="-25000" dirty="0"/>
                <a:t>3</a:t>
              </a:r>
            </a:p>
          </p:txBody>
        </p:sp>
      </p:grpSp>
      <p:grpSp>
        <p:nvGrpSpPr>
          <p:cNvPr id="104" name="Group 103">
            <a:extLst>
              <a:ext uri="{FF2B5EF4-FFF2-40B4-BE49-F238E27FC236}">
                <a16:creationId xmlns:a16="http://schemas.microsoft.com/office/drawing/2014/main" id="{B1C69319-8E53-1F42-B645-A2D27BCAC235}"/>
              </a:ext>
            </a:extLst>
          </p:cNvPr>
          <p:cNvGrpSpPr>
            <a:grpSpLocks noChangeAspect="1"/>
          </p:cNvGrpSpPr>
          <p:nvPr/>
        </p:nvGrpSpPr>
        <p:grpSpPr>
          <a:xfrm>
            <a:off x="457200" y="1801368"/>
            <a:ext cx="4971577" cy="2845442"/>
            <a:chOff x="1045633" y="762412"/>
            <a:chExt cx="9982846" cy="5713601"/>
          </a:xfrm>
        </p:grpSpPr>
        <p:grpSp>
          <p:nvGrpSpPr>
            <p:cNvPr id="105" name="Group 104">
              <a:extLst>
                <a:ext uri="{FF2B5EF4-FFF2-40B4-BE49-F238E27FC236}">
                  <a16:creationId xmlns:a16="http://schemas.microsoft.com/office/drawing/2014/main" id="{50B7B07A-BF90-6E4E-8556-9FBB8B12A7A8}"/>
                </a:ext>
              </a:extLst>
            </p:cNvPr>
            <p:cNvGrpSpPr/>
            <p:nvPr/>
          </p:nvGrpSpPr>
          <p:grpSpPr>
            <a:xfrm>
              <a:off x="1045633" y="762412"/>
              <a:ext cx="9982846" cy="5713601"/>
              <a:chOff x="1045633" y="762412"/>
              <a:chExt cx="9982846" cy="5713601"/>
            </a:xfrm>
          </p:grpSpPr>
          <p:pic>
            <p:nvPicPr>
              <p:cNvPr id="107" name="Picture 106">
                <a:extLst>
                  <a:ext uri="{FF2B5EF4-FFF2-40B4-BE49-F238E27FC236}">
                    <a16:creationId xmlns:a16="http://schemas.microsoft.com/office/drawing/2014/main" id="{446B1564-9E33-1A4B-BBB3-5A39FC2E3BC3}"/>
                  </a:ext>
                </a:extLst>
              </p:cNvPr>
              <p:cNvPicPr>
                <a:picLocks noChangeAspect="1"/>
              </p:cNvPicPr>
              <p:nvPr/>
            </p:nvPicPr>
            <p:blipFill>
              <a:blip r:embed="rId3">
                <a:duotone>
                  <a:srgbClr val="4472C4">
                    <a:shade val="45000"/>
                    <a:satMod val="135000"/>
                  </a:srgbClr>
                  <a:prstClr val="white"/>
                </a:duotone>
              </a:blip>
              <a:stretch>
                <a:fillRect/>
              </a:stretch>
            </p:blipFill>
            <p:spPr>
              <a:xfrm>
                <a:off x="1045633" y="2634674"/>
                <a:ext cx="1140280" cy="1588651"/>
              </a:xfrm>
              <a:prstGeom prst="rect">
                <a:avLst/>
              </a:prstGeom>
            </p:spPr>
          </p:pic>
          <p:pic>
            <p:nvPicPr>
              <p:cNvPr id="108" name="Picture 107">
                <a:extLst>
                  <a:ext uri="{FF2B5EF4-FFF2-40B4-BE49-F238E27FC236}">
                    <a16:creationId xmlns:a16="http://schemas.microsoft.com/office/drawing/2014/main" id="{E44CA196-6A84-B74D-96BC-DE7E0D7F9CF8}"/>
                  </a:ext>
                </a:extLst>
              </p:cNvPr>
              <p:cNvPicPr>
                <a:picLocks noChangeAspect="1"/>
              </p:cNvPicPr>
              <p:nvPr/>
            </p:nvPicPr>
            <p:blipFill>
              <a:blip r:embed="rId3">
                <a:duotone>
                  <a:srgbClr val="ED7D31">
                    <a:shade val="45000"/>
                    <a:satMod val="135000"/>
                  </a:srgbClr>
                  <a:prstClr val="white"/>
                </a:duotone>
              </a:blip>
              <a:stretch>
                <a:fillRect/>
              </a:stretch>
            </p:blipFill>
            <p:spPr>
              <a:xfrm>
                <a:off x="7141279" y="2847180"/>
                <a:ext cx="1046279" cy="1293135"/>
              </a:xfrm>
              <a:prstGeom prst="rect">
                <a:avLst/>
              </a:prstGeom>
            </p:spPr>
          </p:pic>
          <p:grpSp>
            <p:nvGrpSpPr>
              <p:cNvPr id="109" name="Group 108">
                <a:extLst>
                  <a:ext uri="{FF2B5EF4-FFF2-40B4-BE49-F238E27FC236}">
                    <a16:creationId xmlns:a16="http://schemas.microsoft.com/office/drawing/2014/main" id="{C4BA581D-7D0A-BC47-801A-A492B8CDDB6E}"/>
                  </a:ext>
                </a:extLst>
              </p:cNvPr>
              <p:cNvGrpSpPr/>
              <p:nvPr/>
            </p:nvGrpSpPr>
            <p:grpSpPr>
              <a:xfrm>
                <a:off x="4215675" y="2904525"/>
                <a:ext cx="753393" cy="1020758"/>
                <a:chOff x="5691651" y="1952452"/>
                <a:chExt cx="753393" cy="1020758"/>
              </a:xfrm>
              <a:solidFill>
                <a:schemeClr val="accent3">
                  <a:lumMod val="75000"/>
                </a:schemeClr>
              </a:solidFill>
            </p:grpSpPr>
            <p:sp>
              <p:nvSpPr>
                <p:cNvPr id="122" name="Oval 121">
                  <a:extLst>
                    <a:ext uri="{FF2B5EF4-FFF2-40B4-BE49-F238E27FC236}">
                      <a16:creationId xmlns:a16="http://schemas.microsoft.com/office/drawing/2014/main" id="{86CDA7CD-1E9B-7542-BC30-02769B3F3CF0}"/>
                    </a:ext>
                  </a:extLst>
                </p:cNvPr>
                <p:cNvSpPr/>
                <p:nvPr/>
              </p:nvSpPr>
              <p:spPr>
                <a:xfrm>
                  <a:off x="5889748" y="1952452"/>
                  <a:ext cx="407813" cy="553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23" name="Delay 122">
                  <a:extLst>
                    <a:ext uri="{FF2B5EF4-FFF2-40B4-BE49-F238E27FC236}">
                      <a16:creationId xmlns:a16="http://schemas.microsoft.com/office/drawing/2014/main" id="{E17235F6-1F15-8347-AD8E-52BFFDB0D968}"/>
                    </a:ext>
                  </a:extLst>
                </p:cNvPr>
                <p:cNvSpPr/>
                <p:nvPr/>
              </p:nvSpPr>
              <p:spPr>
                <a:xfrm rot="16200000">
                  <a:off x="5883586" y="2411751"/>
                  <a:ext cx="369524" cy="753393"/>
                </a:xfrm>
                <a:prstGeom prst="flowChartDelay">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sp>
            <p:nvSpPr>
              <p:cNvPr id="110" name="Left-Right Arrow 109">
                <a:extLst>
                  <a:ext uri="{FF2B5EF4-FFF2-40B4-BE49-F238E27FC236}">
                    <a16:creationId xmlns:a16="http://schemas.microsoft.com/office/drawing/2014/main" id="{43342296-DA65-F345-A809-BBDCF0EACFBF}"/>
                  </a:ext>
                </a:extLst>
              </p:cNvPr>
              <p:cNvSpPr/>
              <p:nvPr/>
            </p:nvSpPr>
            <p:spPr>
              <a:xfrm>
                <a:off x="2204041" y="3289997"/>
                <a:ext cx="1840249" cy="146304"/>
              </a:xfrm>
              <a:prstGeom prst="lef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Left-Right Arrow 110">
                <a:extLst>
                  <a:ext uri="{FF2B5EF4-FFF2-40B4-BE49-F238E27FC236}">
                    <a16:creationId xmlns:a16="http://schemas.microsoft.com/office/drawing/2014/main" id="{D3A686BA-FDF8-1F47-B7CA-26E68C454353}"/>
                  </a:ext>
                </a:extLst>
              </p:cNvPr>
              <p:cNvSpPr/>
              <p:nvPr/>
            </p:nvSpPr>
            <p:spPr>
              <a:xfrm>
                <a:off x="5212508" y="3282695"/>
                <a:ext cx="1840249" cy="146304"/>
              </a:xfrm>
              <a:prstGeom prst="lef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2" name="Picture 111">
                <a:extLst>
                  <a:ext uri="{FF2B5EF4-FFF2-40B4-BE49-F238E27FC236}">
                    <a16:creationId xmlns:a16="http://schemas.microsoft.com/office/drawing/2014/main" id="{C41E1881-2F10-A040-B83D-EAAEDBD4B8C7}"/>
                  </a:ext>
                </a:extLst>
              </p:cNvPr>
              <p:cNvPicPr>
                <a:picLocks noChangeAspect="1"/>
              </p:cNvPicPr>
              <p:nvPr/>
            </p:nvPicPr>
            <p:blipFill>
              <a:blip r:embed="rId3">
                <a:duotone>
                  <a:schemeClr val="accent6">
                    <a:shade val="45000"/>
                    <a:satMod val="135000"/>
                  </a:schemeClr>
                  <a:prstClr val="white"/>
                </a:duotone>
              </a:blip>
              <a:stretch>
                <a:fillRect/>
              </a:stretch>
            </p:blipFill>
            <p:spPr>
              <a:xfrm>
                <a:off x="9982200" y="2847180"/>
                <a:ext cx="1046279" cy="1293135"/>
              </a:xfrm>
              <a:prstGeom prst="rect">
                <a:avLst/>
              </a:prstGeom>
            </p:spPr>
          </p:pic>
          <p:sp>
            <p:nvSpPr>
              <p:cNvPr id="113" name="Left-Right Arrow 112">
                <a:extLst>
                  <a:ext uri="{FF2B5EF4-FFF2-40B4-BE49-F238E27FC236}">
                    <a16:creationId xmlns:a16="http://schemas.microsoft.com/office/drawing/2014/main" id="{D5F2EE5D-EDFA-FC40-B14F-8EFBE404DEE7}"/>
                  </a:ext>
                </a:extLst>
              </p:cNvPr>
              <p:cNvSpPr/>
              <p:nvPr/>
            </p:nvSpPr>
            <p:spPr>
              <a:xfrm>
                <a:off x="8216253" y="3282695"/>
                <a:ext cx="1840249" cy="146304"/>
              </a:xfrm>
              <a:prstGeom prst="lef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Arc 113">
                <a:extLst>
                  <a:ext uri="{FF2B5EF4-FFF2-40B4-BE49-F238E27FC236}">
                    <a16:creationId xmlns:a16="http://schemas.microsoft.com/office/drawing/2014/main" id="{76AE265E-4F5C-9540-8529-68E81479E0CF}"/>
                  </a:ext>
                </a:extLst>
              </p:cNvPr>
              <p:cNvSpPr/>
              <p:nvPr/>
            </p:nvSpPr>
            <p:spPr>
              <a:xfrm rot="18839361">
                <a:off x="1534836" y="2414507"/>
                <a:ext cx="2927320" cy="2652026"/>
              </a:xfrm>
              <a:prstGeom prst="arc">
                <a:avLst>
                  <a:gd name="adj1" fmla="val 15759831"/>
                  <a:gd name="adj2" fmla="val 933033"/>
                </a:avLst>
              </a:prstGeom>
              <a:ln w="38100">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5" name="Arc 114">
                <a:extLst>
                  <a:ext uri="{FF2B5EF4-FFF2-40B4-BE49-F238E27FC236}">
                    <a16:creationId xmlns:a16="http://schemas.microsoft.com/office/drawing/2014/main" id="{CBEED9D5-886A-AA4C-9364-F4D45FE98CF7}"/>
                  </a:ext>
                </a:extLst>
              </p:cNvPr>
              <p:cNvSpPr/>
              <p:nvPr/>
            </p:nvSpPr>
            <p:spPr>
              <a:xfrm rot="7954119">
                <a:off x="1659102" y="1956683"/>
                <a:ext cx="2927320" cy="2652026"/>
              </a:xfrm>
              <a:prstGeom prst="arc">
                <a:avLst>
                  <a:gd name="adj1" fmla="val 15759831"/>
                  <a:gd name="adj2" fmla="val 933033"/>
                </a:avLst>
              </a:prstGeom>
              <a:ln w="38100">
                <a:solidFill>
                  <a:schemeClr val="accent1"/>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6" name="Arc 31">
                <a:extLst>
                  <a:ext uri="{FF2B5EF4-FFF2-40B4-BE49-F238E27FC236}">
                    <a16:creationId xmlns:a16="http://schemas.microsoft.com/office/drawing/2014/main" id="{F6F8796B-046D-E04D-9BC0-7D2373BF7BE5}"/>
                  </a:ext>
                </a:extLst>
              </p:cNvPr>
              <p:cNvSpPr/>
              <p:nvPr/>
            </p:nvSpPr>
            <p:spPr>
              <a:xfrm rot="18839361">
                <a:off x="2548754" y="742717"/>
                <a:ext cx="4117252" cy="4156641"/>
              </a:xfrm>
              <a:custGeom>
                <a:avLst/>
                <a:gdLst>
                  <a:gd name="connsiteX0" fmla="*/ 1437544 w 5211674"/>
                  <a:gd name="connsiteY0" fmla="*/ 318889 h 6009092"/>
                  <a:gd name="connsiteX1" fmla="*/ 4451215 w 5211674"/>
                  <a:gd name="connsiteY1" fmla="*/ 883213 h 6009092"/>
                  <a:gd name="connsiteX2" fmla="*/ 5138944 w 5211674"/>
                  <a:gd name="connsiteY2" fmla="*/ 3709446 h 6009092"/>
                  <a:gd name="connsiteX3" fmla="*/ 2605837 w 5211674"/>
                  <a:gd name="connsiteY3" fmla="*/ 3004546 h 6009092"/>
                  <a:gd name="connsiteX4" fmla="*/ 1437544 w 5211674"/>
                  <a:gd name="connsiteY4" fmla="*/ 318889 h 6009092"/>
                  <a:gd name="connsiteX0" fmla="*/ 1437544 w 5211674"/>
                  <a:gd name="connsiteY0" fmla="*/ 318889 h 6009092"/>
                  <a:gd name="connsiteX1" fmla="*/ 4451215 w 5211674"/>
                  <a:gd name="connsiteY1" fmla="*/ 883213 h 6009092"/>
                  <a:gd name="connsiteX2" fmla="*/ 5138944 w 5211674"/>
                  <a:gd name="connsiteY2" fmla="*/ 3709446 h 6009092"/>
                  <a:gd name="connsiteX0" fmla="*/ 343069 w 4117252"/>
                  <a:gd name="connsiteY0" fmla="*/ 458130 h 3848687"/>
                  <a:gd name="connsiteX1" fmla="*/ 3356740 w 4117252"/>
                  <a:gd name="connsiteY1" fmla="*/ 1022454 h 3848687"/>
                  <a:gd name="connsiteX2" fmla="*/ 4044469 w 4117252"/>
                  <a:gd name="connsiteY2" fmla="*/ 3848687 h 3848687"/>
                  <a:gd name="connsiteX3" fmla="*/ 1511362 w 4117252"/>
                  <a:gd name="connsiteY3" fmla="*/ 3143787 h 3848687"/>
                  <a:gd name="connsiteX4" fmla="*/ 343069 w 4117252"/>
                  <a:gd name="connsiteY4" fmla="*/ 458130 h 3848687"/>
                  <a:gd name="connsiteX0" fmla="*/ 0 w 4117252"/>
                  <a:gd name="connsiteY0" fmla="*/ 267313 h 3848687"/>
                  <a:gd name="connsiteX1" fmla="*/ 3356740 w 4117252"/>
                  <a:gd name="connsiteY1" fmla="*/ 1022454 h 3848687"/>
                  <a:gd name="connsiteX2" fmla="*/ 4044469 w 4117252"/>
                  <a:gd name="connsiteY2" fmla="*/ 3848687 h 3848687"/>
                  <a:gd name="connsiteX0" fmla="*/ 343069 w 4117252"/>
                  <a:gd name="connsiteY0" fmla="*/ 458130 h 4194607"/>
                  <a:gd name="connsiteX1" fmla="*/ 3356740 w 4117252"/>
                  <a:gd name="connsiteY1" fmla="*/ 1022454 h 4194607"/>
                  <a:gd name="connsiteX2" fmla="*/ 4044469 w 4117252"/>
                  <a:gd name="connsiteY2" fmla="*/ 3848687 h 4194607"/>
                  <a:gd name="connsiteX3" fmla="*/ 1511362 w 4117252"/>
                  <a:gd name="connsiteY3" fmla="*/ 3143787 h 4194607"/>
                  <a:gd name="connsiteX4" fmla="*/ 343069 w 4117252"/>
                  <a:gd name="connsiteY4" fmla="*/ 458130 h 4194607"/>
                  <a:gd name="connsiteX0" fmla="*/ 0 w 4117252"/>
                  <a:gd name="connsiteY0" fmla="*/ 267313 h 4194607"/>
                  <a:gd name="connsiteX1" fmla="*/ 3356740 w 4117252"/>
                  <a:gd name="connsiteY1" fmla="*/ 1022454 h 4194607"/>
                  <a:gd name="connsiteX2" fmla="*/ 4015271 w 4117252"/>
                  <a:gd name="connsiteY2" fmla="*/ 4194607 h 4194607"/>
                  <a:gd name="connsiteX0" fmla="*/ 343069 w 4117252"/>
                  <a:gd name="connsiteY0" fmla="*/ 420164 h 4156641"/>
                  <a:gd name="connsiteX1" fmla="*/ 3356740 w 4117252"/>
                  <a:gd name="connsiteY1" fmla="*/ 984488 h 4156641"/>
                  <a:gd name="connsiteX2" fmla="*/ 4044469 w 4117252"/>
                  <a:gd name="connsiteY2" fmla="*/ 3810721 h 4156641"/>
                  <a:gd name="connsiteX3" fmla="*/ 1511362 w 4117252"/>
                  <a:gd name="connsiteY3" fmla="*/ 3105821 h 4156641"/>
                  <a:gd name="connsiteX4" fmla="*/ 343069 w 4117252"/>
                  <a:gd name="connsiteY4" fmla="*/ 420164 h 4156641"/>
                  <a:gd name="connsiteX0" fmla="*/ 0 w 4117252"/>
                  <a:gd name="connsiteY0" fmla="*/ 229347 h 4156641"/>
                  <a:gd name="connsiteX1" fmla="*/ 3214951 w 4117252"/>
                  <a:gd name="connsiteY1" fmla="*/ 1166752 h 4156641"/>
                  <a:gd name="connsiteX2" fmla="*/ 4015271 w 4117252"/>
                  <a:gd name="connsiteY2" fmla="*/ 4156641 h 4156641"/>
                </a:gdLst>
                <a:ahLst/>
                <a:cxnLst>
                  <a:cxn ang="0">
                    <a:pos x="connsiteX0" y="connsiteY0"/>
                  </a:cxn>
                  <a:cxn ang="0">
                    <a:pos x="connsiteX1" y="connsiteY1"/>
                  </a:cxn>
                  <a:cxn ang="0">
                    <a:pos x="connsiteX2" y="connsiteY2"/>
                  </a:cxn>
                </a:cxnLst>
                <a:rect l="l" t="t" r="r" b="b"/>
                <a:pathLst>
                  <a:path w="4117252" h="4156641" stroke="0" extrusionOk="0">
                    <a:moveTo>
                      <a:pt x="343069" y="420164"/>
                    </a:moveTo>
                    <a:cubicBezTo>
                      <a:pt x="1348024" y="-161017"/>
                      <a:pt x="2562951" y="66484"/>
                      <a:pt x="3356740" y="984488"/>
                    </a:cubicBezTo>
                    <a:cubicBezTo>
                      <a:pt x="3996668" y="1724554"/>
                      <a:pt x="4257111" y="2794849"/>
                      <a:pt x="4044469" y="3810721"/>
                    </a:cubicBezTo>
                    <a:lnTo>
                      <a:pt x="1511362" y="3105821"/>
                    </a:lnTo>
                    <a:lnTo>
                      <a:pt x="343069" y="420164"/>
                    </a:lnTo>
                    <a:close/>
                  </a:path>
                  <a:path w="4117252" h="4156641" fill="none">
                    <a:moveTo>
                      <a:pt x="0" y="229347"/>
                    </a:moveTo>
                    <a:cubicBezTo>
                      <a:pt x="1004955" y="-351834"/>
                      <a:pt x="2421162" y="248748"/>
                      <a:pt x="3214951" y="1166752"/>
                    </a:cubicBezTo>
                    <a:cubicBezTo>
                      <a:pt x="3854879" y="1906818"/>
                      <a:pt x="4227913" y="3140769"/>
                      <a:pt x="4015271" y="4156641"/>
                    </a:cubicBezTo>
                  </a:path>
                </a:pathLst>
              </a:custGeom>
              <a:ln w="38100">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7" name="Arc 31">
                <a:extLst>
                  <a:ext uri="{FF2B5EF4-FFF2-40B4-BE49-F238E27FC236}">
                    <a16:creationId xmlns:a16="http://schemas.microsoft.com/office/drawing/2014/main" id="{8B8A2FA4-F65C-5F4E-99F4-47D847450B0F}"/>
                  </a:ext>
                </a:extLst>
              </p:cNvPr>
              <p:cNvSpPr/>
              <p:nvPr/>
            </p:nvSpPr>
            <p:spPr>
              <a:xfrm rot="7877532">
                <a:off x="5249333" y="2209045"/>
                <a:ext cx="4230334" cy="4303602"/>
              </a:xfrm>
              <a:custGeom>
                <a:avLst/>
                <a:gdLst>
                  <a:gd name="connsiteX0" fmla="*/ 1437544 w 5211674"/>
                  <a:gd name="connsiteY0" fmla="*/ 318889 h 6009092"/>
                  <a:gd name="connsiteX1" fmla="*/ 4451215 w 5211674"/>
                  <a:gd name="connsiteY1" fmla="*/ 883213 h 6009092"/>
                  <a:gd name="connsiteX2" fmla="*/ 5138944 w 5211674"/>
                  <a:gd name="connsiteY2" fmla="*/ 3709446 h 6009092"/>
                  <a:gd name="connsiteX3" fmla="*/ 2605837 w 5211674"/>
                  <a:gd name="connsiteY3" fmla="*/ 3004546 h 6009092"/>
                  <a:gd name="connsiteX4" fmla="*/ 1437544 w 5211674"/>
                  <a:gd name="connsiteY4" fmla="*/ 318889 h 6009092"/>
                  <a:gd name="connsiteX0" fmla="*/ 1437544 w 5211674"/>
                  <a:gd name="connsiteY0" fmla="*/ 318889 h 6009092"/>
                  <a:gd name="connsiteX1" fmla="*/ 4451215 w 5211674"/>
                  <a:gd name="connsiteY1" fmla="*/ 883213 h 6009092"/>
                  <a:gd name="connsiteX2" fmla="*/ 5138944 w 5211674"/>
                  <a:gd name="connsiteY2" fmla="*/ 3709446 h 6009092"/>
                  <a:gd name="connsiteX0" fmla="*/ 343069 w 4117252"/>
                  <a:gd name="connsiteY0" fmla="*/ 458130 h 3848687"/>
                  <a:gd name="connsiteX1" fmla="*/ 3356740 w 4117252"/>
                  <a:gd name="connsiteY1" fmla="*/ 1022454 h 3848687"/>
                  <a:gd name="connsiteX2" fmla="*/ 4044469 w 4117252"/>
                  <a:gd name="connsiteY2" fmla="*/ 3848687 h 3848687"/>
                  <a:gd name="connsiteX3" fmla="*/ 1511362 w 4117252"/>
                  <a:gd name="connsiteY3" fmla="*/ 3143787 h 3848687"/>
                  <a:gd name="connsiteX4" fmla="*/ 343069 w 4117252"/>
                  <a:gd name="connsiteY4" fmla="*/ 458130 h 3848687"/>
                  <a:gd name="connsiteX0" fmla="*/ 0 w 4117252"/>
                  <a:gd name="connsiteY0" fmla="*/ 267313 h 3848687"/>
                  <a:gd name="connsiteX1" fmla="*/ 3356740 w 4117252"/>
                  <a:gd name="connsiteY1" fmla="*/ 1022454 h 3848687"/>
                  <a:gd name="connsiteX2" fmla="*/ 4044469 w 4117252"/>
                  <a:gd name="connsiteY2" fmla="*/ 3848687 h 3848687"/>
                  <a:gd name="connsiteX0" fmla="*/ 343069 w 4117252"/>
                  <a:gd name="connsiteY0" fmla="*/ 458130 h 4194607"/>
                  <a:gd name="connsiteX1" fmla="*/ 3356740 w 4117252"/>
                  <a:gd name="connsiteY1" fmla="*/ 1022454 h 4194607"/>
                  <a:gd name="connsiteX2" fmla="*/ 4044469 w 4117252"/>
                  <a:gd name="connsiteY2" fmla="*/ 3848687 h 4194607"/>
                  <a:gd name="connsiteX3" fmla="*/ 1511362 w 4117252"/>
                  <a:gd name="connsiteY3" fmla="*/ 3143787 h 4194607"/>
                  <a:gd name="connsiteX4" fmla="*/ 343069 w 4117252"/>
                  <a:gd name="connsiteY4" fmla="*/ 458130 h 4194607"/>
                  <a:gd name="connsiteX0" fmla="*/ 0 w 4117252"/>
                  <a:gd name="connsiteY0" fmla="*/ 267313 h 4194607"/>
                  <a:gd name="connsiteX1" fmla="*/ 3356740 w 4117252"/>
                  <a:gd name="connsiteY1" fmla="*/ 1022454 h 4194607"/>
                  <a:gd name="connsiteX2" fmla="*/ 4015271 w 4117252"/>
                  <a:gd name="connsiteY2" fmla="*/ 4194607 h 4194607"/>
                  <a:gd name="connsiteX0" fmla="*/ 343069 w 4117252"/>
                  <a:gd name="connsiteY0" fmla="*/ 458130 h 4442759"/>
                  <a:gd name="connsiteX1" fmla="*/ 3356740 w 4117252"/>
                  <a:gd name="connsiteY1" fmla="*/ 1022454 h 4442759"/>
                  <a:gd name="connsiteX2" fmla="*/ 4044469 w 4117252"/>
                  <a:gd name="connsiteY2" fmla="*/ 3848687 h 4442759"/>
                  <a:gd name="connsiteX3" fmla="*/ 1511362 w 4117252"/>
                  <a:gd name="connsiteY3" fmla="*/ 3143787 h 4442759"/>
                  <a:gd name="connsiteX4" fmla="*/ 343069 w 4117252"/>
                  <a:gd name="connsiteY4" fmla="*/ 458130 h 4442759"/>
                  <a:gd name="connsiteX0" fmla="*/ 0 w 4117252"/>
                  <a:gd name="connsiteY0" fmla="*/ 267313 h 4442759"/>
                  <a:gd name="connsiteX1" fmla="*/ 3356740 w 4117252"/>
                  <a:gd name="connsiteY1" fmla="*/ 1022454 h 4442759"/>
                  <a:gd name="connsiteX2" fmla="*/ 3559519 w 4117252"/>
                  <a:gd name="connsiteY2" fmla="*/ 4442759 h 4442759"/>
                  <a:gd name="connsiteX0" fmla="*/ 343069 w 4117252"/>
                  <a:gd name="connsiteY0" fmla="*/ 395028 h 4379657"/>
                  <a:gd name="connsiteX1" fmla="*/ 3356740 w 4117252"/>
                  <a:gd name="connsiteY1" fmla="*/ 959352 h 4379657"/>
                  <a:gd name="connsiteX2" fmla="*/ 4044469 w 4117252"/>
                  <a:gd name="connsiteY2" fmla="*/ 3785585 h 4379657"/>
                  <a:gd name="connsiteX3" fmla="*/ 1511362 w 4117252"/>
                  <a:gd name="connsiteY3" fmla="*/ 3080685 h 4379657"/>
                  <a:gd name="connsiteX4" fmla="*/ 343069 w 4117252"/>
                  <a:gd name="connsiteY4" fmla="*/ 395028 h 4379657"/>
                  <a:gd name="connsiteX0" fmla="*/ 0 w 4117252"/>
                  <a:gd name="connsiteY0" fmla="*/ 204211 h 4379657"/>
                  <a:gd name="connsiteX1" fmla="*/ 2976416 w 4117252"/>
                  <a:gd name="connsiteY1" fmla="*/ 1293383 h 4379657"/>
                  <a:gd name="connsiteX2" fmla="*/ 3559519 w 4117252"/>
                  <a:gd name="connsiteY2" fmla="*/ 4379657 h 4379657"/>
                  <a:gd name="connsiteX0" fmla="*/ 456151 w 4230334"/>
                  <a:gd name="connsiteY0" fmla="*/ 318973 h 4303602"/>
                  <a:gd name="connsiteX1" fmla="*/ 3469822 w 4230334"/>
                  <a:gd name="connsiteY1" fmla="*/ 883297 h 4303602"/>
                  <a:gd name="connsiteX2" fmla="*/ 4157551 w 4230334"/>
                  <a:gd name="connsiteY2" fmla="*/ 3709530 h 4303602"/>
                  <a:gd name="connsiteX3" fmla="*/ 1624444 w 4230334"/>
                  <a:gd name="connsiteY3" fmla="*/ 3004630 h 4303602"/>
                  <a:gd name="connsiteX4" fmla="*/ 456151 w 4230334"/>
                  <a:gd name="connsiteY4" fmla="*/ 318973 h 4303602"/>
                  <a:gd name="connsiteX0" fmla="*/ 0 w 4230334"/>
                  <a:gd name="connsiteY0" fmla="*/ 444796 h 4303602"/>
                  <a:gd name="connsiteX1" fmla="*/ 3089498 w 4230334"/>
                  <a:gd name="connsiteY1" fmla="*/ 1217328 h 4303602"/>
                  <a:gd name="connsiteX2" fmla="*/ 3672601 w 4230334"/>
                  <a:gd name="connsiteY2" fmla="*/ 4303602 h 4303602"/>
                </a:gdLst>
                <a:ahLst/>
                <a:cxnLst>
                  <a:cxn ang="0">
                    <a:pos x="connsiteX0" y="connsiteY0"/>
                  </a:cxn>
                  <a:cxn ang="0">
                    <a:pos x="connsiteX1" y="connsiteY1"/>
                  </a:cxn>
                  <a:cxn ang="0">
                    <a:pos x="connsiteX2" y="connsiteY2"/>
                  </a:cxn>
                </a:cxnLst>
                <a:rect l="l" t="t" r="r" b="b"/>
                <a:pathLst>
                  <a:path w="4230334" h="4303602" stroke="0" extrusionOk="0">
                    <a:moveTo>
                      <a:pt x="456151" y="318973"/>
                    </a:moveTo>
                    <a:cubicBezTo>
                      <a:pt x="1461106" y="-262208"/>
                      <a:pt x="2676033" y="-34707"/>
                      <a:pt x="3469822" y="883297"/>
                    </a:cubicBezTo>
                    <a:cubicBezTo>
                      <a:pt x="4109750" y="1623363"/>
                      <a:pt x="4370193" y="2693658"/>
                      <a:pt x="4157551" y="3709530"/>
                    </a:cubicBezTo>
                    <a:lnTo>
                      <a:pt x="1624444" y="3004630"/>
                    </a:lnTo>
                    <a:lnTo>
                      <a:pt x="456151" y="318973"/>
                    </a:lnTo>
                    <a:close/>
                  </a:path>
                  <a:path w="4230334" h="4303602" fill="none">
                    <a:moveTo>
                      <a:pt x="0" y="444796"/>
                    </a:moveTo>
                    <a:cubicBezTo>
                      <a:pt x="1004955" y="-136385"/>
                      <a:pt x="2295709" y="299324"/>
                      <a:pt x="3089498" y="1217328"/>
                    </a:cubicBezTo>
                    <a:cubicBezTo>
                      <a:pt x="3729426" y="1957394"/>
                      <a:pt x="3885243" y="3287730"/>
                      <a:pt x="3672601" y="4303602"/>
                    </a:cubicBezTo>
                  </a:path>
                </a:pathLst>
              </a:custGeom>
              <a:ln w="38100">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8" name="Arc 33">
                <a:extLst>
                  <a:ext uri="{FF2B5EF4-FFF2-40B4-BE49-F238E27FC236}">
                    <a16:creationId xmlns:a16="http://schemas.microsoft.com/office/drawing/2014/main" id="{710E7A3D-4FCE-F24A-BAB1-118F1B748807}"/>
                  </a:ext>
                </a:extLst>
              </p:cNvPr>
              <p:cNvSpPr/>
              <p:nvPr/>
            </p:nvSpPr>
            <p:spPr>
              <a:xfrm rot="18839361">
                <a:off x="8277948" y="2046166"/>
                <a:ext cx="1633259" cy="1806501"/>
              </a:xfrm>
              <a:custGeom>
                <a:avLst/>
                <a:gdLst>
                  <a:gd name="connsiteX0" fmla="*/ 1294093 w 2927320"/>
                  <a:gd name="connsiteY0" fmla="*/ 8929 h 2652026"/>
                  <a:gd name="connsiteX1" fmla="*/ 2521689 w 2927320"/>
                  <a:gd name="connsiteY1" fmla="*/ 409753 h 2652026"/>
                  <a:gd name="connsiteX2" fmla="*/ 2862804 w 2927320"/>
                  <a:gd name="connsiteY2" fmla="*/ 1715360 h 2652026"/>
                  <a:gd name="connsiteX3" fmla="*/ 1463660 w 2927320"/>
                  <a:gd name="connsiteY3" fmla="*/ 1326013 h 2652026"/>
                  <a:gd name="connsiteX4" fmla="*/ 1294093 w 2927320"/>
                  <a:gd name="connsiteY4" fmla="*/ 8929 h 2652026"/>
                  <a:gd name="connsiteX0" fmla="*/ 1294093 w 2927320"/>
                  <a:gd name="connsiteY0" fmla="*/ 8929 h 2652026"/>
                  <a:gd name="connsiteX1" fmla="*/ 2521689 w 2927320"/>
                  <a:gd name="connsiteY1" fmla="*/ 409753 h 2652026"/>
                  <a:gd name="connsiteX2" fmla="*/ 2862804 w 2927320"/>
                  <a:gd name="connsiteY2" fmla="*/ 1715360 h 2652026"/>
                  <a:gd name="connsiteX0" fmla="*/ 0 w 1633259"/>
                  <a:gd name="connsiteY0" fmla="*/ 8939 h 1715370"/>
                  <a:gd name="connsiteX1" fmla="*/ 1227596 w 1633259"/>
                  <a:gd name="connsiteY1" fmla="*/ 409763 h 1715370"/>
                  <a:gd name="connsiteX2" fmla="*/ 1568711 w 1633259"/>
                  <a:gd name="connsiteY2" fmla="*/ 1715370 h 1715370"/>
                  <a:gd name="connsiteX3" fmla="*/ 169567 w 1633259"/>
                  <a:gd name="connsiteY3" fmla="*/ 1326023 h 1715370"/>
                  <a:gd name="connsiteX4" fmla="*/ 0 w 1633259"/>
                  <a:gd name="connsiteY4" fmla="*/ 8939 h 1715370"/>
                  <a:gd name="connsiteX0" fmla="*/ 55482 w 1633259"/>
                  <a:gd name="connsiteY0" fmla="*/ 136946 h 1715370"/>
                  <a:gd name="connsiteX1" fmla="*/ 1227596 w 1633259"/>
                  <a:gd name="connsiteY1" fmla="*/ 409763 h 1715370"/>
                  <a:gd name="connsiteX2" fmla="*/ 1568711 w 1633259"/>
                  <a:gd name="connsiteY2" fmla="*/ 1715370 h 1715370"/>
                  <a:gd name="connsiteX0" fmla="*/ 0 w 1633259"/>
                  <a:gd name="connsiteY0" fmla="*/ 8939 h 1862797"/>
                  <a:gd name="connsiteX1" fmla="*/ 1227596 w 1633259"/>
                  <a:gd name="connsiteY1" fmla="*/ 409763 h 1862797"/>
                  <a:gd name="connsiteX2" fmla="*/ 1568711 w 1633259"/>
                  <a:gd name="connsiteY2" fmla="*/ 1715370 h 1862797"/>
                  <a:gd name="connsiteX3" fmla="*/ 169567 w 1633259"/>
                  <a:gd name="connsiteY3" fmla="*/ 1326023 h 1862797"/>
                  <a:gd name="connsiteX4" fmla="*/ 0 w 1633259"/>
                  <a:gd name="connsiteY4" fmla="*/ 8939 h 1862797"/>
                  <a:gd name="connsiteX0" fmla="*/ 55482 w 1633259"/>
                  <a:gd name="connsiteY0" fmla="*/ 136946 h 1862797"/>
                  <a:gd name="connsiteX1" fmla="*/ 1227596 w 1633259"/>
                  <a:gd name="connsiteY1" fmla="*/ 409763 h 1862797"/>
                  <a:gd name="connsiteX2" fmla="*/ 1415988 w 1633259"/>
                  <a:gd name="connsiteY2" fmla="*/ 1862797 h 1862797"/>
                  <a:gd name="connsiteX0" fmla="*/ 0 w 1633259"/>
                  <a:gd name="connsiteY0" fmla="*/ 8939 h 1806501"/>
                  <a:gd name="connsiteX1" fmla="*/ 1227596 w 1633259"/>
                  <a:gd name="connsiteY1" fmla="*/ 409763 h 1806501"/>
                  <a:gd name="connsiteX2" fmla="*/ 1568711 w 1633259"/>
                  <a:gd name="connsiteY2" fmla="*/ 1715370 h 1806501"/>
                  <a:gd name="connsiteX3" fmla="*/ 169567 w 1633259"/>
                  <a:gd name="connsiteY3" fmla="*/ 1326023 h 1806501"/>
                  <a:gd name="connsiteX4" fmla="*/ 0 w 1633259"/>
                  <a:gd name="connsiteY4" fmla="*/ 8939 h 1806501"/>
                  <a:gd name="connsiteX0" fmla="*/ 55482 w 1633259"/>
                  <a:gd name="connsiteY0" fmla="*/ 136946 h 1806501"/>
                  <a:gd name="connsiteX1" fmla="*/ 1227596 w 1633259"/>
                  <a:gd name="connsiteY1" fmla="*/ 409763 h 1806501"/>
                  <a:gd name="connsiteX2" fmla="*/ 1497816 w 1633259"/>
                  <a:gd name="connsiteY2" fmla="*/ 1806501 h 1806501"/>
                </a:gdLst>
                <a:ahLst/>
                <a:cxnLst>
                  <a:cxn ang="0">
                    <a:pos x="connsiteX0" y="connsiteY0"/>
                  </a:cxn>
                  <a:cxn ang="0">
                    <a:pos x="connsiteX1" y="connsiteY1"/>
                  </a:cxn>
                  <a:cxn ang="0">
                    <a:pos x="connsiteX2" y="connsiteY2"/>
                  </a:cxn>
                </a:cxnLst>
                <a:rect l="l" t="t" r="r" b="b"/>
                <a:pathLst>
                  <a:path w="1633259" h="1806501" stroke="0" extrusionOk="0">
                    <a:moveTo>
                      <a:pt x="0" y="8939"/>
                    </a:moveTo>
                    <a:cubicBezTo>
                      <a:pt x="455937" y="-39239"/>
                      <a:pt x="910413" y="109153"/>
                      <a:pt x="1227596" y="409763"/>
                    </a:cubicBezTo>
                    <a:cubicBezTo>
                      <a:pt x="1593870" y="756899"/>
                      <a:pt x="1724352" y="1256316"/>
                      <a:pt x="1568711" y="1715370"/>
                    </a:cubicBezTo>
                    <a:lnTo>
                      <a:pt x="169567" y="1326023"/>
                    </a:lnTo>
                    <a:lnTo>
                      <a:pt x="0" y="8939"/>
                    </a:lnTo>
                    <a:close/>
                  </a:path>
                  <a:path w="1633259" h="1806501" fill="none">
                    <a:moveTo>
                      <a:pt x="55482" y="136946"/>
                    </a:moveTo>
                    <a:cubicBezTo>
                      <a:pt x="511419" y="88768"/>
                      <a:pt x="910413" y="109153"/>
                      <a:pt x="1227596" y="409763"/>
                    </a:cubicBezTo>
                    <a:cubicBezTo>
                      <a:pt x="1593870" y="756899"/>
                      <a:pt x="1653457" y="1347447"/>
                      <a:pt x="1497816" y="1806501"/>
                    </a:cubicBezTo>
                  </a:path>
                </a:pathLst>
              </a:custGeom>
              <a:ln w="38100">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9" name="TextBox 118">
                <a:extLst>
                  <a:ext uri="{FF2B5EF4-FFF2-40B4-BE49-F238E27FC236}">
                    <a16:creationId xmlns:a16="http://schemas.microsoft.com/office/drawing/2014/main" id="{09764BD6-EB94-774A-89F2-BFF45DC6AAAD}"/>
                  </a:ext>
                </a:extLst>
              </p:cNvPr>
              <p:cNvSpPr txBox="1"/>
              <p:nvPr/>
            </p:nvSpPr>
            <p:spPr>
              <a:xfrm>
                <a:off x="2736693" y="3284903"/>
                <a:ext cx="887185" cy="369332"/>
              </a:xfrm>
              <a:prstGeom prst="rect">
                <a:avLst/>
              </a:prstGeom>
              <a:noFill/>
            </p:spPr>
            <p:txBody>
              <a:bodyPr wrap="square" rtlCol="0">
                <a:spAutoFit/>
              </a:bodyPr>
              <a:lstStyle/>
              <a:p>
                <a:r>
                  <a:rPr lang="en-US" dirty="0"/>
                  <a:t>C</a:t>
                </a:r>
                <a:r>
                  <a:rPr lang="en-US" baseline="-25000" dirty="0"/>
                  <a:t>1</a:t>
                </a:r>
              </a:p>
            </p:txBody>
          </p:sp>
          <p:sp>
            <p:nvSpPr>
              <p:cNvPr id="120" name="TextBox 119">
                <a:extLst>
                  <a:ext uri="{FF2B5EF4-FFF2-40B4-BE49-F238E27FC236}">
                    <a16:creationId xmlns:a16="http://schemas.microsoft.com/office/drawing/2014/main" id="{14031A38-F164-844D-9C13-768C5A7069C5}"/>
                  </a:ext>
                </a:extLst>
              </p:cNvPr>
              <p:cNvSpPr txBox="1"/>
              <p:nvPr/>
            </p:nvSpPr>
            <p:spPr>
              <a:xfrm>
                <a:off x="2876400" y="4719185"/>
                <a:ext cx="887186" cy="369332"/>
              </a:xfrm>
              <a:prstGeom prst="rect">
                <a:avLst/>
              </a:prstGeom>
              <a:noFill/>
            </p:spPr>
            <p:txBody>
              <a:bodyPr wrap="square" rtlCol="0">
                <a:spAutoFit/>
              </a:bodyPr>
              <a:lstStyle/>
              <a:p>
                <a:r>
                  <a:rPr lang="en-US" dirty="0"/>
                  <a:t>f</a:t>
                </a:r>
                <a:r>
                  <a:rPr lang="en-US" baseline="-25000" dirty="0"/>
                  <a:t>1</a:t>
                </a:r>
              </a:p>
            </p:txBody>
          </p:sp>
          <p:sp>
            <p:nvSpPr>
              <p:cNvPr id="121" name="TextBox 120">
                <a:extLst>
                  <a:ext uri="{FF2B5EF4-FFF2-40B4-BE49-F238E27FC236}">
                    <a16:creationId xmlns:a16="http://schemas.microsoft.com/office/drawing/2014/main" id="{BEA12B55-200B-1F4F-B698-FE4B0DF151FC}"/>
                  </a:ext>
                </a:extLst>
              </p:cNvPr>
              <p:cNvSpPr txBox="1"/>
              <p:nvPr/>
            </p:nvSpPr>
            <p:spPr>
              <a:xfrm>
                <a:off x="3311206" y="2343589"/>
                <a:ext cx="887186" cy="369332"/>
              </a:xfrm>
              <a:prstGeom prst="rect">
                <a:avLst/>
              </a:prstGeom>
              <a:noFill/>
            </p:spPr>
            <p:txBody>
              <a:bodyPr wrap="square" rtlCol="0">
                <a:spAutoFit/>
              </a:bodyPr>
              <a:lstStyle/>
              <a:p>
                <a:r>
                  <a:rPr lang="en-US" dirty="0"/>
                  <a:t>f</a:t>
                </a:r>
                <a:r>
                  <a:rPr lang="en-US" baseline="-25000" dirty="0"/>
                  <a:t>2</a:t>
                </a:r>
              </a:p>
            </p:txBody>
          </p:sp>
        </p:grpSp>
        <p:sp>
          <p:nvSpPr>
            <p:cNvPr id="106" name="TextBox 105">
              <a:extLst>
                <a:ext uri="{FF2B5EF4-FFF2-40B4-BE49-F238E27FC236}">
                  <a16:creationId xmlns:a16="http://schemas.microsoft.com/office/drawing/2014/main" id="{3FEC6A30-FD9A-4E4E-8E20-F04C1CEF3DD3}"/>
                </a:ext>
              </a:extLst>
            </p:cNvPr>
            <p:cNvSpPr txBox="1"/>
            <p:nvPr/>
          </p:nvSpPr>
          <p:spPr>
            <a:xfrm>
              <a:off x="4201778" y="1365130"/>
              <a:ext cx="887186" cy="369332"/>
            </a:xfrm>
            <a:prstGeom prst="rect">
              <a:avLst/>
            </a:prstGeom>
            <a:noFill/>
          </p:spPr>
          <p:txBody>
            <a:bodyPr wrap="square" rtlCol="0">
              <a:spAutoFit/>
            </a:bodyPr>
            <a:lstStyle/>
            <a:p>
              <a:r>
                <a:rPr lang="en-US" dirty="0"/>
                <a:t>f</a:t>
              </a:r>
              <a:r>
                <a:rPr lang="en-US" baseline="-25000" dirty="0"/>
                <a:t>3</a:t>
              </a:r>
            </a:p>
          </p:txBody>
        </p:sp>
      </p:grpSp>
    </p:spTree>
    <p:extLst>
      <p:ext uri="{BB962C8B-B14F-4D97-AF65-F5344CB8AC3E}">
        <p14:creationId xmlns:p14="http://schemas.microsoft.com/office/powerpoint/2010/main" val="1054629362"/>
      </p:ext>
    </p:extLst>
  </p:cSld>
  <p:clrMapOvr>
    <a:masterClrMapping/>
  </p:clrMapOvr>
  <mc:AlternateContent xmlns:mc="http://schemas.openxmlformats.org/markup-compatibility/2006" xmlns:p14="http://schemas.microsoft.com/office/powerpoint/2010/main">
    <mc:Choice Requires="p14">
      <p:transition spd="slow" p14:dur="2000" advTm="20290"/>
    </mc:Choice>
    <mc:Fallback xmlns="">
      <p:transition spd="slow" advTm="2029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withEffect">
                                  <p:stCondLst>
                                    <p:cond delay="0"/>
                                  </p:stCondLst>
                                  <p:childTnLst>
                                    <p:set>
                                      <p:cBhvr>
                                        <p:cTn id="6" dur="1" fill="hold">
                                          <p:stCondLst>
                                            <p:cond delay="0"/>
                                          </p:stCondLst>
                                        </p:cTn>
                                        <p:tgtEl>
                                          <p:spTgt spid="51"/>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52"/>
                                        </p:tgtEl>
                                        <p:attrNameLst>
                                          <p:attrName>style.visibility</p:attrName>
                                        </p:attrNameLst>
                                      </p:cBhvr>
                                      <p:to>
                                        <p:strVal val="visible"/>
                                      </p:to>
                                    </p:set>
                                  </p:childTnLst>
                                </p:cTn>
                              </p:par>
                              <p:par>
                                <p:cTn id="9" presetID="1" presetClass="entr" presetSubtype="0" fill="hold" grpId="1" nodeType="withEffect">
                                  <p:stCondLst>
                                    <p:cond delay="0"/>
                                  </p:stCondLst>
                                  <p:childTnLst>
                                    <p:set>
                                      <p:cBhvr>
                                        <p:cTn id="10" dur="1" fill="hold">
                                          <p:stCondLst>
                                            <p:cond delay="0"/>
                                          </p:stCondLst>
                                        </p:cTn>
                                        <p:tgtEl>
                                          <p:spTgt spid="53"/>
                                        </p:tgtEl>
                                        <p:attrNameLst>
                                          <p:attrName>style.visibility</p:attrName>
                                        </p:attrNameLst>
                                      </p:cBhvr>
                                      <p:to>
                                        <p:strVal val="visible"/>
                                      </p:to>
                                    </p:set>
                                  </p:childTnLst>
                                </p:cTn>
                              </p:par>
                              <p:par>
                                <p:cTn id="11" presetID="1" presetClass="entr" presetSubtype="0" fill="hold" grpId="1" nodeType="withEffect">
                                  <p:stCondLst>
                                    <p:cond delay="0"/>
                                  </p:stCondLst>
                                  <p:childTnLst>
                                    <p:set>
                                      <p:cBhvr>
                                        <p:cTn id="12" dur="1" fill="hold">
                                          <p:stCondLst>
                                            <p:cond delay="0"/>
                                          </p:stCondLst>
                                        </p:cTn>
                                        <p:tgtEl>
                                          <p:spTgt spid="5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70"/>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7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8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
                                        </p:tgtEl>
                                        <p:attrNameLst>
                                          <p:attrName>style.visibility</p:attrName>
                                        </p:attrNameLst>
                                      </p:cBhvr>
                                      <p:to>
                                        <p:strVal val="visible"/>
                                      </p:to>
                                    </p:set>
                                  </p:childTnLst>
                                </p:cTn>
                              </p:par>
                              <p:par>
                                <p:cTn id="51" presetID="1" presetClass="exit" presetSubtype="0" fill="hold" nodeType="withEffect">
                                  <p:stCondLst>
                                    <p:cond delay="0"/>
                                  </p:stCondLst>
                                  <p:childTnLst>
                                    <p:set>
                                      <p:cBhvr>
                                        <p:cTn id="52" dur="1" fill="hold">
                                          <p:stCondLst>
                                            <p:cond delay="0"/>
                                          </p:stCondLst>
                                        </p:cTn>
                                        <p:tgtEl>
                                          <p:spTgt spid="104"/>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84"/>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64" grpId="0"/>
      <p:bldP spid="51" grpId="1" animBg="1"/>
      <p:bldP spid="52" grpId="1" animBg="1"/>
      <p:bldP spid="53" grpId="1" animBg="1"/>
      <p:bldP spid="54" grpId="1" animBg="1"/>
      <p:bldP spid="55" grpId="0" animBg="1"/>
      <p:bldP spid="56" grpId="0" animBg="1"/>
      <p:bldP spid="80" grpId="0"/>
      <p:bldP spid="81" grpId="0"/>
      <p:bldP spid="84" grpId="0" animBg="1"/>
      <p:bldP spid="86" grpId="0" animBg="1"/>
      <p:bldP spid="96" grpId="0" animBg="1"/>
      <p:bldP spid="2" grpId="0"/>
      <p:bldP spid="63" grpId="0"/>
      <p:bldP spid="6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alpha val="61000"/>
          </a:schemeClr>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287C4204-31E0-7942-BA21-EB237F64C775}"/>
              </a:ext>
            </a:extLst>
          </p:cNvPr>
          <p:cNvSpPr txBox="1">
            <a:spLocks/>
          </p:cNvSpPr>
          <p:nvPr/>
        </p:nvSpPr>
        <p:spPr>
          <a:xfrm>
            <a:off x="838200" y="365125"/>
            <a:ext cx="10903226"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6000" dirty="0">
                <a:latin typeface="Gill Sans" charset="0"/>
                <a:ea typeface="Gill Sans" charset="0"/>
                <a:cs typeface="Gill Sans" charset="0"/>
              </a:rPr>
              <a:t>Deadlock Peeling Algorithm</a:t>
            </a:r>
          </a:p>
        </p:txBody>
      </p:sp>
      <p:sp>
        <p:nvSpPr>
          <p:cNvPr id="51" name="Oval 50">
            <a:extLst>
              <a:ext uri="{FF2B5EF4-FFF2-40B4-BE49-F238E27FC236}">
                <a16:creationId xmlns:a16="http://schemas.microsoft.com/office/drawing/2014/main" id="{9C0F3E46-AA10-1E4F-92F9-F52412B1EB91}"/>
              </a:ext>
            </a:extLst>
          </p:cNvPr>
          <p:cNvSpPr/>
          <p:nvPr/>
        </p:nvSpPr>
        <p:spPr>
          <a:xfrm>
            <a:off x="6530418" y="1773218"/>
            <a:ext cx="517071" cy="571500"/>
          </a:xfrm>
          <a:prstGeom prst="ellipse">
            <a:avLst/>
          </a:prstGeom>
          <a:solidFill>
            <a:srgbClr val="E1EBF2">
              <a:alpha val="76863"/>
            </a:srgbClr>
          </a:solidFill>
          <a:ln>
            <a:solidFill>
              <a:srgbClr val="008C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r>
              <a:rPr lang="en-US" baseline="-25000" dirty="0">
                <a:solidFill>
                  <a:schemeClr val="tx1"/>
                </a:solidFill>
              </a:rPr>
              <a:t>1</a:t>
            </a:r>
          </a:p>
        </p:txBody>
      </p:sp>
      <p:sp>
        <p:nvSpPr>
          <p:cNvPr id="52" name="Oval 51">
            <a:extLst>
              <a:ext uri="{FF2B5EF4-FFF2-40B4-BE49-F238E27FC236}">
                <a16:creationId xmlns:a16="http://schemas.microsoft.com/office/drawing/2014/main" id="{07D09142-A901-6C43-9BEB-6AC578500C57}"/>
              </a:ext>
            </a:extLst>
          </p:cNvPr>
          <p:cNvSpPr/>
          <p:nvPr/>
        </p:nvSpPr>
        <p:spPr>
          <a:xfrm>
            <a:off x="6530414" y="2649856"/>
            <a:ext cx="517071" cy="571500"/>
          </a:xfrm>
          <a:prstGeom prst="ellipse">
            <a:avLst/>
          </a:prstGeom>
          <a:solidFill>
            <a:srgbClr val="E1EBF2">
              <a:alpha val="76863"/>
            </a:srgbClr>
          </a:solidFill>
          <a:ln>
            <a:solidFill>
              <a:srgbClr val="008C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r>
              <a:rPr lang="en-US" baseline="-25000" dirty="0">
                <a:solidFill>
                  <a:schemeClr val="tx1"/>
                </a:solidFill>
              </a:rPr>
              <a:t>2</a:t>
            </a:r>
            <a:endParaRPr lang="en-US" dirty="0">
              <a:solidFill>
                <a:schemeClr val="tx1"/>
              </a:solidFill>
            </a:endParaRPr>
          </a:p>
        </p:txBody>
      </p:sp>
      <p:sp>
        <p:nvSpPr>
          <p:cNvPr id="53" name="Oval 52">
            <a:extLst>
              <a:ext uri="{FF2B5EF4-FFF2-40B4-BE49-F238E27FC236}">
                <a16:creationId xmlns:a16="http://schemas.microsoft.com/office/drawing/2014/main" id="{AA62FAA1-E26E-B540-8880-DB63410F31C7}"/>
              </a:ext>
            </a:extLst>
          </p:cNvPr>
          <p:cNvSpPr/>
          <p:nvPr/>
        </p:nvSpPr>
        <p:spPr>
          <a:xfrm>
            <a:off x="6530413" y="3586704"/>
            <a:ext cx="517071" cy="571500"/>
          </a:xfrm>
          <a:prstGeom prst="ellipse">
            <a:avLst/>
          </a:prstGeom>
          <a:solidFill>
            <a:srgbClr val="E1EBF2">
              <a:alpha val="76863"/>
            </a:srgbClr>
          </a:solidFill>
          <a:ln>
            <a:solidFill>
              <a:srgbClr val="008C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r>
              <a:rPr lang="en-US" baseline="-25000" dirty="0">
                <a:solidFill>
                  <a:schemeClr val="tx1"/>
                </a:solidFill>
              </a:rPr>
              <a:t>3</a:t>
            </a:r>
            <a:endParaRPr lang="en-US" dirty="0">
              <a:solidFill>
                <a:schemeClr val="tx1"/>
              </a:solidFill>
            </a:endParaRPr>
          </a:p>
        </p:txBody>
      </p:sp>
      <p:sp>
        <p:nvSpPr>
          <p:cNvPr id="54" name="Oval 53">
            <a:extLst>
              <a:ext uri="{FF2B5EF4-FFF2-40B4-BE49-F238E27FC236}">
                <a16:creationId xmlns:a16="http://schemas.microsoft.com/office/drawing/2014/main" id="{4AA0383B-29C8-164F-9298-F740309811FB}"/>
              </a:ext>
            </a:extLst>
          </p:cNvPr>
          <p:cNvSpPr/>
          <p:nvPr/>
        </p:nvSpPr>
        <p:spPr>
          <a:xfrm>
            <a:off x="6530412" y="4508587"/>
            <a:ext cx="517071" cy="571500"/>
          </a:xfrm>
          <a:prstGeom prst="ellipse">
            <a:avLst/>
          </a:prstGeom>
          <a:solidFill>
            <a:srgbClr val="E1EBF2">
              <a:alpha val="76863"/>
            </a:srgbClr>
          </a:solidFill>
          <a:ln>
            <a:solidFill>
              <a:srgbClr val="008C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r>
              <a:rPr lang="en-US" baseline="-25000" dirty="0">
                <a:solidFill>
                  <a:schemeClr val="tx1"/>
                </a:solidFill>
              </a:rPr>
              <a:t>4</a:t>
            </a:r>
            <a:endParaRPr lang="en-US" dirty="0">
              <a:solidFill>
                <a:schemeClr val="tx1"/>
              </a:solidFill>
            </a:endParaRPr>
          </a:p>
        </p:txBody>
      </p:sp>
      <p:sp>
        <p:nvSpPr>
          <p:cNvPr id="55" name="Oval 54">
            <a:extLst>
              <a:ext uri="{FF2B5EF4-FFF2-40B4-BE49-F238E27FC236}">
                <a16:creationId xmlns:a16="http://schemas.microsoft.com/office/drawing/2014/main" id="{ACA38078-6776-6447-AE28-909CC5146495}"/>
              </a:ext>
            </a:extLst>
          </p:cNvPr>
          <p:cNvSpPr/>
          <p:nvPr/>
        </p:nvSpPr>
        <p:spPr>
          <a:xfrm>
            <a:off x="8348332" y="1773218"/>
            <a:ext cx="517071" cy="571500"/>
          </a:xfrm>
          <a:prstGeom prst="ellipse">
            <a:avLst/>
          </a:prstGeom>
          <a:solidFill>
            <a:schemeClr val="bg1">
              <a:lumMod val="50000"/>
              <a:alpha val="77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6" name="Oval 55">
            <a:extLst>
              <a:ext uri="{FF2B5EF4-FFF2-40B4-BE49-F238E27FC236}">
                <a16:creationId xmlns:a16="http://schemas.microsoft.com/office/drawing/2014/main" id="{B1CB332C-8C74-314E-BD65-B8A0CE512653}"/>
              </a:ext>
            </a:extLst>
          </p:cNvPr>
          <p:cNvSpPr/>
          <p:nvPr/>
        </p:nvSpPr>
        <p:spPr>
          <a:xfrm>
            <a:off x="8348328" y="2649856"/>
            <a:ext cx="517071" cy="571500"/>
          </a:xfrm>
          <a:prstGeom prst="ellipse">
            <a:avLst/>
          </a:prstGeom>
          <a:solidFill>
            <a:schemeClr val="bg1">
              <a:lumMod val="50000"/>
              <a:alpha val="77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7" name="Oval 56">
            <a:extLst>
              <a:ext uri="{FF2B5EF4-FFF2-40B4-BE49-F238E27FC236}">
                <a16:creationId xmlns:a16="http://schemas.microsoft.com/office/drawing/2014/main" id="{EBF7B4C9-6FE9-AF45-AE30-F871103F94ED}"/>
              </a:ext>
            </a:extLst>
          </p:cNvPr>
          <p:cNvSpPr/>
          <p:nvPr/>
        </p:nvSpPr>
        <p:spPr>
          <a:xfrm>
            <a:off x="8348327" y="3586704"/>
            <a:ext cx="517071" cy="571500"/>
          </a:xfrm>
          <a:prstGeom prst="ellipse">
            <a:avLst/>
          </a:prstGeom>
          <a:solidFill>
            <a:schemeClr val="bg1">
              <a:lumMod val="50000"/>
              <a:alpha val="77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59" name="Straight Connector 58">
            <a:extLst>
              <a:ext uri="{FF2B5EF4-FFF2-40B4-BE49-F238E27FC236}">
                <a16:creationId xmlns:a16="http://schemas.microsoft.com/office/drawing/2014/main" id="{175AA075-A57B-9E4E-A5FC-8AA1C55A4B11}"/>
              </a:ext>
            </a:extLst>
          </p:cNvPr>
          <p:cNvCxnSpPr>
            <a:cxnSpLocks/>
            <a:stCxn id="51" idx="6"/>
            <a:endCxn id="55" idx="2"/>
          </p:cNvCxnSpPr>
          <p:nvPr/>
        </p:nvCxnSpPr>
        <p:spPr>
          <a:xfrm>
            <a:off x="7047489" y="2058968"/>
            <a:ext cx="1300843" cy="0"/>
          </a:xfrm>
          <a:prstGeom prst="line">
            <a:avLst/>
          </a:prstGeom>
          <a:ln w="38100">
            <a:solidFill>
              <a:srgbClr val="FF0000"/>
            </a:solidFill>
          </a:ln>
        </p:spPr>
        <p:style>
          <a:lnRef idx="1">
            <a:schemeClr val="dk1"/>
          </a:lnRef>
          <a:fillRef idx="0">
            <a:schemeClr val="dk1"/>
          </a:fillRef>
          <a:effectRef idx="0">
            <a:schemeClr val="dk1"/>
          </a:effectRef>
          <a:fontRef idx="minor">
            <a:schemeClr val="tx1"/>
          </a:fontRef>
        </p:style>
      </p:cxnSp>
      <p:cxnSp>
        <p:nvCxnSpPr>
          <p:cNvPr id="61" name="Straight Connector 60">
            <a:extLst>
              <a:ext uri="{FF2B5EF4-FFF2-40B4-BE49-F238E27FC236}">
                <a16:creationId xmlns:a16="http://schemas.microsoft.com/office/drawing/2014/main" id="{B40EA428-51F5-B143-8C04-23D40A16933D}"/>
              </a:ext>
            </a:extLst>
          </p:cNvPr>
          <p:cNvCxnSpPr>
            <a:cxnSpLocks/>
            <a:endCxn id="55" idx="2"/>
          </p:cNvCxnSpPr>
          <p:nvPr/>
        </p:nvCxnSpPr>
        <p:spPr>
          <a:xfrm flipV="1">
            <a:off x="7047483" y="2058968"/>
            <a:ext cx="1300849" cy="889908"/>
          </a:xfrm>
          <a:prstGeom prst="line">
            <a:avLst/>
          </a:prstGeom>
          <a:ln w="38100">
            <a:solidFill>
              <a:srgbClr val="069CD9"/>
            </a:solidFill>
          </a:ln>
        </p:spPr>
        <p:style>
          <a:lnRef idx="1">
            <a:schemeClr val="dk1"/>
          </a:lnRef>
          <a:fillRef idx="0">
            <a:schemeClr val="dk1"/>
          </a:fillRef>
          <a:effectRef idx="0">
            <a:schemeClr val="dk1"/>
          </a:effectRef>
          <a:fontRef idx="minor">
            <a:schemeClr val="tx1"/>
          </a:fontRef>
        </p:style>
      </p:cxnSp>
      <p:cxnSp>
        <p:nvCxnSpPr>
          <p:cNvPr id="62" name="Straight Connector 61">
            <a:extLst>
              <a:ext uri="{FF2B5EF4-FFF2-40B4-BE49-F238E27FC236}">
                <a16:creationId xmlns:a16="http://schemas.microsoft.com/office/drawing/2014/main" id="{4899371C-8FFB-084C-BF3C-40EBE80C9F9E}"/>
              </a:ext>
            </a:extLst>
          </p:cNvPr>
          <p:cNvCxnSpPr>
            <a:cxnSpLocks/>
          </p:cNvCxnSpPr>
          <p:nvPr/>
        </p:nvCxnSpPr>
        <p:spPr>
          <a:xfrm flipV="1">
            <a:off x="7047480" y="3912253"/>
            <a:ext cx="1300849" cy="889908"/>
          </a:xfrm>
          <a:prstGeom prst="line">
            <a:avLst/>
          </a:prstGeom>
          <a:ln w="38100">
            <a:solidFill>
              <a:schemeClr val="accent2"/>
            </a:solidFill>
          </a:ln>
        </p:spPr>
        <p:style>
          <a:lnRef idx="1">
            <a:schemeClr val="dk1"/>
          </a:lnRef>
          <a:fillRef idx="0">
            <a:schemeClr val="dk1"/>
          </a:fillRef>
          <a:effectRef idx="0">
            <a:schemeClr val="dk1"/>
          </a:effectRef>
          <a:fontRef idx="minor">
            <a:schemeClr val="tx1"/>
          </a:fontRef>
        </p:style>
      </p:cxnSp>
      <p:cxnSp>
        <p:nvCxnSpPr>
          <p:cNvPr id="66" name="Straight Connector 65">
            <a:extLst>
              <a:ext uri="{FF2B5EF4-FFF2-40B4-BE49-F238E27FC236}">
                <a16:creationId xmlns:a16="http://schemas.microsoft.com/office/drawing/2014/main" id="{76B6BD3D-6115-C74E-966E-AF34A7BCAC54}"/>
              </a:ext>
            </a:extLst>
          </p:cNvPr>
          <p:cNvCxnSpPr>
            <a:cxnSpLocks/>
            <a:endCxn id="56" idx="2"/>
          </p:cNvCxnSpPr>
          <p:nvPr/>
        </p:nvCxnSpPr>
        <p:spPr>
          <a:xfrm flipV="1">
            <a:off x="7047477" y="2935606"/>
            <a:ext cx="1300851" cy="937872"/>
          </a:xfrm>
          <a:prstGeom prst="line">
            <a:avLst/>
          </a:prstGeom>
          <a:ln w="38100">
            <a:solidFill>
              <a:srgbClr val="069CD9"/>
            </a:solidFill>
          </a:ln>
        </p:spPr>
        <p:style>
          <a:lnRef idx="1">
            <a:schemeClr val="dk1"/>
          </a:lnRef>
          <a:fillRef idx="0">
            <a:schemeClr val="dk1"/>
          </a:fillRef>
          <a:effectRef idx="0">
            <a:schemeClr val="dk1"/>
          </a:effectRef>
          <a:fontRef idx="minor">
            <a:schemeClr val="tx1"/>
          </a:fontRef>
        </p:style>
      </p:cxnSp>
      <p:sp>
        <p:nvSpPr>
          <p:cNvPr id="80" name="Content Placeholder 2">
            <a:extLst>
              <a:ext uri="{FF2B5EF4-FFF2-40B4-BE49-F238E27FC236}">
                <a16:creationId xmlns:a16="http://schemas.microsoft.com/office/drawing/2014/main" id="{ABBEE7F5-84B2-CD4C-9835-7B62AEB97476}"/>
              </a:ext>
            </a:extLst>
          </p:cNvPr>
          <p:cNvSpPr txBox="1">
            <a:spLocks/>
          </p:cNvSpPr>
          <p:nvPr/>
        </p:nvSpPr>
        <p:spPr>
          <a:xfrm>
            <a:off x="5562668" y="4214936"/>
            <a:ext cx="1741736" cy="10456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b="0" i="0" kern="1200">
                <a:solidFill>
                  <a:schemeClr val="tx1"/>
                </a:solidFill>
                <a:latin typeface="Gill Sans Light" charset="0"/>
                <a:ea typeface="Gill Sans Light" charset="0"/>
                <a:cs typeface="Gill Sans Light" charset="0"/>
              </a:defRPr>
            </a:lvl1pPr>
            <a:lvl2pPr marL="685800" indent="-228600" algn="l" defTabSz="914400" rtl="0" eaLnBrk="1" latinLnBrk="0" hangingPunct="1">
              <a:lnSpc>
                <a:spcPct val="90000"/>
              </a:lnSpc>
              <a:spcBef>
                <a:spcPts val="500"/>
              </a:spcBef>
              <a:buFont typeface="Arial"/>
              <a:buChar char="•"/>
              <a:defRPr sz="2800" b="0" i="0" kern="1200">
                <a:solidFill>
                  <a:schemeClr val="tx1"/>
                </a:solidFill>
                <a:latin typeface="Gill Sans Light" charset="0"/>
                <a:ea typeface="Gill Sans Light" charset="0"/>
                <a:cs typeface="Gill Sans Light" charset="0"/>
              </a:defRPr>
            </a:lvl2pPr>
            <a:lvl3pPr marL="1143000" indent="-228600" algn="l" defTabSz="914400" rtl="0" eaLnBrk="1" latinLnBrk="0" hangingPunct="1">
              <a:lnSpc>
                <a:spcPct val="90000"/>
              </a:lnSpc>
              <a:spcBef>
                <a:spcPts val="500"/>
              </a:spcBef>
              <a:buFont typeface="Arial"/>
              <a:buChar char="•"/>
              <a:defRPr sz="2800" b="0" i="0" kern="1200">
                <a:solidFill>
                  <a:schemeClr val="tx1"/>
                </a:solidFill>
                <a:latin typeface="Gill Sans Light" charset="0"/>
                <a:ea typeface="Gill Sans Light" charset="0"/>
                <a:cs typeface="Gill Sans Light" charset="0"/>
              </a:defRPr>
            </a:lvl3pPr>
            <a:lvl4pPr marL="1600200" indent="-228600" algn="l" defTabSz="914400" rtl="0" eaLnBrk="1" latinLnBrk="0" hangingPunct="1">
              <a:lnSpc>
                <a:spcPct val="90000"/>
              </a:lnSpc>
              <a:spcBef>
                <a:spcPts val="500"/>
              </a:spcBef>
              <a:buFont typeface="Arial"/>
              <a:buChar char="•"/>
              <a:defRPr sz="2800" b="0" i="0" kern="1200">
                <a:solidFill>
                  <a:schemeClr val="tx1"/>
                </a:solidFill>
                <a:latin typeface="Gill Sans Light" charset="0"/>
                <a:ea typeface="Gill Sans Light" charset="0"/>
                <a:cs typeface="Gill Sans Light" charset="0"/>
              </a:defRPr>
            </a:lvl4pPr>
            <a:lvl5pPr marL="2057400" indent="-228600" algn="l" defTabSz="914400" rtl="0" eaLnBrk="1" latinLnBrk="0" hangingPunct="1">
              <a:lnSpc>
                <a:spcPct val="90000"/>
              </a:lnSpc>
              <a:spcBef>
                <a:spcPts val="500"/>
              </a:spcBef>
              <a:buFont typeface="Arial"/>
              <a:buChar char="•"/>
              <a:defRPr sz="2800" b="0" i="0" kern="1200">
                <a:solidFill>
                  <a:schemeClr val="tx1"/>
                </a:solidFill>
                <a:latin typeface="Gill Sans Light" charset="0"/>
                <a:ea typeface="Gill Sans Light" charset="0"/>
                <a:cs typeface="Gill Sans Ligh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Font typeface="Arial"/>
              <a:buNone/>
            </a:pPr>
            <a:r>
              <a:rPr lang="en-US" dirty="0">
                <a:latin typeface="Gill Sans" panose="020B0502020104020203" pitchFamily="34" charset="-79"/>
                <a:cs typeface="Gill Sans" panose="020B0502020104020203" pitchFamily="34" charset="-79"/>
              </a:rPr>
              <a:t>Flows</a:t>
            </a:r>
            <a:endParaRPr lang="en-US" dirty="0"/>
          </a:p>
        </p:txBody>
      </p:sp>
      <p:sp>
        <p:nvSpPr>
          <p:cNvPr id="81" name="Content Placeholder 2">
            <a:extLst>
              <a:ext uri="{FF2B5EF4-FFF2-40B4-BE49-F238E27FC236}">
                <a16:creationId xmlns:a16="http://schemas.microsoft.com/office/drawing/2014/main" id="{8A8D07B6-D234-204A-AAC7-FBDA76E9A4AA}"/>
              </a:ext>
            </a:extLst>
          </p:cNvPr>
          <p:cNvSpPr txBox="1">
            <a:spLocks/>
          </p:cNvSpPr>
          <p:nvPr/>
        </p:nvSpPr>
        <p:spPr>
          <a:xfrm>
            <a:off x="9850555" y="3834403"/>
            <a:ext cx="1741736" cy="104560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b="0" i="0" kern="1200">
                <a:solidFill>
                  <a:schemeClr val="tx1"/>
                </a:solidFill>
                <a:latin typeface="Gill Sans Light" charset="0"/>
                <a:ea typeface="Gill Sans Light" charset="0"/>
                <a:cs typeface="Gill Sans Light" charset="0"/>
              </a:defRPr>
            </a:lvl1pPr>
            <a:lvl2pPr marL="685800" indent="-228600" algn="l" defTabSz="914400" rtl="0" eaLnBrk="1" latinLnBrk="0" hangingPunct="1">
              <a:lnSpc>
                <a:spcPct val="90000"/>
              </a:lnSpc>
              <a:spcBef>
                <a:spcPts val="500"/>
              </a:spcBef>
              <a:buFont typeface="Arial"/>
              <a:buChar char="•"/>
              <a:defRPr sz="2800" b="0" i="0" kern="1200">
                <a:solidFill>
                  <a:schemeClr val="tx1"/>
                </a:solidFill>
                <a:latin typeface="Gill Sans Light" charset="0"/>
                <a:ea typeface="Gill Sans Light" charset="0"/>
                <a:cs typeface="Gill Sans Light" charset="0"/>
              </a:defRPr>
            </a:lvl2pPr>
            <a:lvl3pPr marL="1143000" indent="-228600" algn="l" defTabSz="914400" rtl="0" eaLnBrk="1" latinLnBrk="0" hangingPunct="1">
              <a:lnSpc>
                <a:spcPct val="90000"/>
              </a:lnSpc>
              <a:spcBef>
                <a:spcPts val="500"/>
              </a:spcBef>
              <a:buFont typeface="Arial"/>
              <a:buChar char="•"/>
              <a:defRPr sz="2800" b="0" i="0" kern="1200">
                <a:solidFill>
                  <a:schemeClr val="tx1"/>
                </a:solidFill>
                <a:latin typeface="Gill Sans Light" charset="0"/>
                <a:ea typeface="Gill Sans Light" charset="0"/>
                <a:cs typeface="Gill Sans Light" charset="0"/>
              </a:defRPr>
            </a:lvl3pPr>
            <a:lvl4pPr marL="1600200" indent="-228600" algn="l" defTabSz="914400" rtl="0" eaLnBrk="1" latinLnBrk="0" hangingPunct="1">
              <a:lnSpc>
                <a:spcPct val="90000"/>
              </a:lnSpc>
              <a:spcBef>
                <a:spcPts val="500"/>
              </a:spcBef>
              <a:buFont typeface="Arial"/>
              <a:buChar char="•"/>
              <a:defRPr sz="2800" b="0" i="0" kern="1200">
                <a:solidFill>
                  <a:schemeClr val="tx1"/>
                </a:solidFill>
                <a:latin typeface="Gill Sans Light" charset="0"/>
                <a:ea typeface="Gill Sans Light" charset="0"/>
                <a:cs typeface="Gill Sans Light" charset="0"/>
              </a:defRPr>
            </a:lvl4pPr>
            <a:lvl5pPr marL="2057400" indent="-228600" algn="l" defTabSz="914400" rtl="0" eaLnBrk="1" latinLnBrk="0" hangingPunct="1">
              <a:lnSpc>
                <a:spcPct val="90000"/>
              </a:lnSpc>
              <a:spcBef>
                <a:spcPts val="500"/>
              </a:spcBef>
              <a:buFont typeface="Arial"/>
              <a:buChar char="•"/>
              <a:defRPr sz="2800" b="0" i="0" kern="1200">
                <a:solidFill>
                  <a:schemeClr val="tx1"/>
                </a:solidFill>
                <a:latin typeface="Gill Sans Light" charset="0"/>
                <a:ea typeface="Gill Sans Light" charset="0"/>
                <a:cs typeface="Gill Sans Ligh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Font typeface="Arial"/>
              <a:buNone/>
            </a:pPr>
            <a:r>
              <a:rPr lang="en-US" dirty="0">
                <a:latin typeface="Gill Sans" panose="020B0502020104020203" pitchFamily="34" charset="-79"/>
                <a:cs typeface="Gill Sans" panose="020B0502020104020203" pitchFamily="34" charset="-79"/>
              </a:rPr>
              <a:t>Channels</a:t>
            </a:r>
            <a:endParaRPr lang="en-US" dirty="0"/>
          </a:p>
        </p:txBody>
      </p:sp>
      <p:sp>
        <p:nvSpPr>
          <p:cNvPr id="84" name="Chord 83">
            <a:extLst>
              <a:ext uri="{FF2B5EF4-FFF2-40B4-BE49-F238E27FC236}">
                <a16:creationId xmlns:a16="http://schemas.microsoft.com/office/drawing/2014/main" id="{C83E96CD-91B2-4243-8086-CB4AB21FBAF3}"/>
              </a:ext>
            </a:extLst>
          </p:cNvPr>
          <p:cNvSpPr/>
          <p:nvPr/>
        </p:nvSpPr>
        <p:spPr>
          <a:xfrm rot="6806524">
            <a:off x="8434999" y="1711946"/>
            <a:ext cx="401399" cy="537415"/>
          </a:xfrm>
          <a:custGeom>
            <a:avLst/>
            <a:gdLst>
              <a:gd name="connsiteX0" fmla="*/ 430931 w 507215"/>
              <a:gd name="connsiteY0" fmla="*/ 425357 h 496066"/>
              <a:gd name="connsiteX1" fmla="*/ 128911 w 507215"/>
              <a:gd name="connsiteY1" fmla="*/ 464013 h 496066"/>
              <a:gd name="connsiteX2" fmla="*/ 9013 w 507215"/>
              <a:gd name="connsiteY2" fmla="*/ 182494 h 496066"/>
              <a:gd name="connsiteX3" fmla="*/ 253607 w 507215"/>
              <a:gd name="connsiteY3" fmla="*/ 0 h 496066"/>
              <a:gd name="connsiteX4" fmla="*/ 430931 w 507215"/>
              <a:gd name="connsiteY4" fmla="*/ 425357 h 496066"/>
              <a:gd name="connsiteX0" fmla="*/ 430956 w 430956"/>
              <a:gd name="connsiteY0" fmla="*/ 425357 h 496071"/>
              <a:gd name="connsiteX1" fmla="*/ 128936 w 430956"/>
              <a:gd name="connsiteY1" fmla="*/ 464013 h 496071"/>
              <a:gd name="connsiteX2" fmla="*/ 9038 w 430956"/>
              <a:gd name="connsiteY2" fmla="*/ 182494 h 496071"/>
              <a:gd name="connsiteX3" fmla="*/ 253632 w 430956"/>
              <a:gd name="connsiteY3" fmla="*/ 0 h 496071"/>
              <a:gd name="connsiteX4" fmla="*/ 430956 w 430956"/>
              <a:gd name="connsiteY4" fmla="*/ 425357 h 496071"/>
              <a:gd name="connsiteX0" fmla="*/ 430956 w 430956"/>
              <a:gd name="connsiteY0" fmla="*/ 386457 h 457171"/>
              <a:gd name="connsiteX1" fmla="*/ 128936 w 430956"/>
              <a:gd name="connsiteY1" fmla="*/ 425113 h 457171"/>
              <a:gd name="connsiteX2" fmla="*/ 9038 w 430956"/>
              <a:gd name="connsiteY2" fmla="*/ 143594 h 457171"/>
              <a:gd name="connsiteX3" fmla="*/ 195409 w 430956"/>
              <a:gd name="connsiteY3" fmla="*/ 0 h 457171"/>
              <a:gd name="connsiteX4" fmla="*/ 430956 w 430956"/>
              <a:gd name="connsiteY4" fmla="*/ 386457 h 457171"/>
              <a:gd name="connsiteX0" fmla="*/ 401399 w 401399"/>
              <a:gd name="connsiteY0" fmla="*/ 418645 h 468259"/>
              <a:gd name="connsiteX1" fmla="*/ 126382 w 401399"/>
              <a:gd name="connsiteY1" fmla="*/ 425113 h 468259"/>
              <a:gd name="connsiteX2" fmla="*/ 6484 w 401399"/>
              <a:gd name="connsiteY2" fmla="*/ 143594 h 468259"/>
              <a:gd name="connsiteX3" fmla="*/ 192855 w 401399"/>
              <a:gd name="connsiteY3" fmla="*/ 0 h 468259"/>
              <a:gd name="connsiteX4" fmla="*/ 401399 w 401399"/>
              <a:gd name="connsiteY4" fmla="*/ 418645 h 468259"/>
              <a:gd name="connsiteX0" fmla="*/ 401399 w 401399"/>
              <a:gd name="connsiteY0" fmla="*/ 418645 h 468259"/>
              <a:gd name="connsiteX1" fmla="*/ 126382 w 401399"/>
              <a:gd name="connsiteY1" fmla="*/ 425113 h 468259"/>
              <a:gd name="connsiteX2" fmla="*/ 6484 w 401399"/>
              <a:gd name="connsiteY2" fmla="*/ 143594 h 468259"/>
              <a:gd name="connsiteX3" fmla="*/ 192855 w 401399"/>
              <a:gd name="connsiteY3" fmla="*/ 0 h 468259"/>
              <a:gd name="connsiteX4" fmla="*/ 401399 w 401399"/>
              <a:gd name="connsiteY4" fmla="*/ 418645 h 468259"/>
              <a:gd name="connsiteX0" fmla="*/ 401399 w 401399"/>
              <a:gd name="connsiteY0" fmla="*/ 450833 h 500447"/>
              <a:gd name="connsiteX1" fmla="*/ 126382 w 401399"/>
              <a:gd name="connsiteY1" fmla="*/ 457301 h 500447"/>
              <a:gd name="connsiteX2" fmla="*/ 6484 w 401399"/>
              <a:gd name="connsiteY2" fmla="*/ 175782 h 500447"/>
              <a:gd name="connsiteX3" fmla="*/ 219858 w 401399"/>
              <a:gd name="connsiteY3" fmla="*/ 0 h 500447"/>
              <a:gd name="connsiteX4" fmla="*/ 401399 w 401399"/>
              <a:gd name="connsiteY4" fmla="*/ 450833 h 500447"/>
              <a:gd name="connsiteX0" fmla="*/ 401399 w 401399"/>
              <a:gd name="connsiteY0" fmla="*/ 487801 h 537415"/>
              <a:gd name="connsiteX1" fmla="*/ 126382 w 401399"/>
              <a:gd name="connsiteY1" fmla="*/ 494269 h 537415"/>
              <a:gd name="connsiteX2" fmla="*/ 6484 w 401399"/>
              <a:gd name="connsiteY2" fmla="*/ 212750 h 537415"/>
              <a:gd name="connsiteX3" fmla="*/ 210655 w 401399"/>
              <a:gd name="connsiteY3" fmla="*/ 0 h 537415"/>
              <a:gd name="connsiteX4" fmla="*/ 401399 w 401399"/>
              <a:gd name="connsiteY4" fmla="*/ 487801 h 537415"/>
              <a:gd name="connsiteX0" fmla="*/ 401399 w 401399"/>
              <a:gd name="connsiteY0" fmla="*/ 487801 h 537415"/>
              <a:gd name="connsiteX1" fmla="*/ 126382 w 401399"/>
              <a:gd name="connsiteY1" fmla="*/ 494269 h 537415"/>
              <a:gd name="connsiteX2" fmla="*/ 6484 w 401399"/>
              <a:gd name="connsiteY2" fmla="*/ 212750 h 537415"/>
              <a:gd name="connsiteX3" fmla="*/ 210655 w 401399"/>
              <a:gd name="connsiteY3" fmla="*/ 0 h 537415"/>
              <a:gd name="connsiteX4" fmla="*/ 401399 w 401399"/>
              <a:gd name="connsiteY4" fmla="*/ 487801 h 5374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1399" h="537415">
                <a:moveTo>
                  <a:pt x="401399" y="487801"/>
                </a:moveTo>
                <a:cubicBezTo>
                  <a:pt x="320729" y="564963"/>
                  <a:pt x="192201" y="540111"/>
                  <a:pt x="126382" y="494269"/>
                </a:cubicBezTo>
                <a:cubicBezTo>
                  <a:pt x="60563" y="448427"/>
                  <a:pt x="-24225" y="322373"/>
                  <a:pt x="6484" y="212750"/>
                </a:cubicBezTo>
                <a:cubicBezTo>
                  <a:pt x="36674" y="104977"/>
                  <a:pt x="131080" y="32749"/>
                  <a:pt x="210655" y="0"/>
                </a:cubicBezTo>
                <a:cubicBezTo>
                  <a:pt x="269763" y="141786"/>
                  <a:pt x="291697" y="245077"/>
                  <a:pt x="401399" y="487801"/>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Chord 86">
            <a:extLst>
              <a:ext uri="{FF2B5EF4-FFF2-40B4-BE49-F238E27FC236}">
                <a16:creationId xmlns:a16="http://schemas.microsoft.com/office/drawing/2014/main" id="{96C784DC-1695-5D4C-979F-0DD9B778BE11}"/>
              </a:ext>
            </a:extLst>
          </p:cNvPr>
          <p:cNvSpPr/>
          <p:nvPr/>
        </p:nvSpPr>
        <p:spPr>
          <a:xfrm rot="6806524">
            <a:off x="8355228" y="2646392"/>
            <a:ext cx="507215" cy="496066"/>
          </a:xfrm>
          <a:prstGeom prst="chor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Chord 90">
            <a:extLst>
              <a:ext uri="{FF2B5EF4-FFF2-40B4-BE49-F238E27FC236}">
                <a16:creationId xmlns:a16="http://schemas.microsoft.com/office/drawing/2014/main" id="{93F4828C-7D32-D844-8615-B31ABBF391F0}"/>
              </a:ext>
            </a:extLst>
          </p:cNvPr>
          <p:cNvSpPr/>
          <p:nvPr/>
        </p:nvSpPr>
        <p:spPr>
          <a:xfrm rot="6806524">
            <a:off x="8360695" y="3581534"/>
            <a:ext cx="507215" cy="496066"/>
          </a:xfrm>
          <a:prstGeom prst="chor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Chord 88">
            <a:extLst>
              <a:ext uri="{FF2B5EF4-FFF2-40B4-BE49-F238E27FC236}">
                <a16:creationId xmlns:a16="http://schemas.microsoft.com/office/drawing/2014/main" id="{10404983-B132-9F49-9A3C-1293279AA394}"/>
              </a:ext>
            </a:extLst>
          </p:cNvPr>
          <p:cNvSpPr/>
          <p:nvPr/>
        </p:nvSpPr>
        <p:spPr>
          <a:xfrm rot="17574901">
            <a:off x="8423694" y="3754028"/>
            <a:ext cx="327867" cy="477623"/>
          </a:xfrm>
          <a:custGeom>
            <a:avLst/>
            <a:gdLst>
              <a:gd name="connsiteX0" fmla="*/ 430931 w 507215"/>
              <a:gd name="connsiteY0" fmla="*/ 425357 h 496066"/>
              <a:gd name="connsiteX1" fmla="*/ 128911 w 507215"/>
              <a:gd name="connsiteY1" fmla="*/ 464013 h 496066"/>
              <a:gd name="connsiteX2" fmla="*/ 9013 w 507215"/>
              <a:gd name="connsiteY2" fmla="*/ 182494 h 496066"/>
              <a:gd name="connsiteX3" fmla="*/ 253607 w 507215"/>
              <a:gd name="connsiteY3" fmla="*/ 0 h 496066"/>
              <a:gd name="connsiteX4" fmla="*/ 430931 w 507215"/>
              <a:gd name="connsiteY4" fmla="*/ 425357 h 496066"/>
              <a:gd name="connsiteX0" fmla="*/ 430956 w 430956"/>
              <a:gd name="connsiteY0" fmla="*/ 444388 h 515102"/>
              <a:gd name="connsiteX1" fmla="*/ 128936 w 430956"/>
              <a:gd name="connsiteY1" fmla="*/ 483044 h 515102"/>
              <a:gd name="connsiteX2" fmla="*/ 9038 w 430956"/>
              <a:gd name="connsiteY2" fmla="*/ 201525 h 515102"/>
              <a:gd name="connsiteX3" fmla="*/ 216728 w 430956"/>
              <a:gd name="connsiteY3" fmla="*/ 0 h 515102"/>
              <a:gd name="connsiteX4" fmla="*/ 430956 w 430956"/>
              <a:gd name="connsiteY4" fmla="*/ 444388 h 515102"/>
              <a:gd name="connsiteX0" fmla="*/ 398236 w 398236"/>
              <a:gd name="connsiteY0" fmla="*/ 468671 h 521501"/>
              <a:gd name="connsiteX1" fmla="*/ 126354 w 398236"/>
              <a:gd name="connsiteY1" fmla="*/ 483044 h 521501"/>
              <a:gd name="connsiteX2" fmla="*/ 6456 w 398236"/>
              <a:gd name="connsiteY2" fmla="*/ 201525 h 521501"/>
              <a:gd name="connsiteX3" fmla="*/ 214146 w 398236"/>
              <a:gd name="connsiteY3" fmla="*/ 0 h 521501"/>
              <a:gd name="connsiteX4" fmla="*/ 398236 w 398236"/>
              <a:gd name="connsiteY4" fmla="*/ 468671 h 521501"/>
              <a:gd name="connsiteX0" fmla="*/ 398236 w 398236"/>
              <a:gd name="connsiteY0" fmla="*/ 465288 h 518118"/>
              <a:gd name="connsiteX1" fmla="*/ 126354 w 398236"/>
              <a:gd name="connsiteY1" fmla="*/ 479661 h 518118"/>
              <a:gd name="connsiteX2" fmla="*/ 6456 w 398236"/>
              <a:gd name="connsiteY2" fmla="*/ 198142 h 518118"/>
              <a:gd name="connsiteX3" fmla="*/ 192489 w 398236"/>
              <a:gd name="connsiteY3" fmla="*/ 0 h 518118"/>
              <a:gd name="connsiteX4" fmla="*/ 398236 w 398236"/>
              <a:gd name="connsiteY4" fmla="*/ 465288 h 518118"/>
              <a:gd name="connsiteX0" fmla="*/ 382653 w 382653"/>
              <a:gd name="connsiteY0" fmla="*/ 483362 h 529268"/>
              <a:gd name="connsiteX1" fmla="*/ 126218 w 382653"/>
              <a:gd name="connsiteY1" fmla="*/ 479661 h 529268"/>
              <a:gd name="connsiteX2" fmla="*/ 6320 w 382653"/>
              <a:gd name="connsiteY2" fmla="*/ 198142 h 529268"/>
              <a:gd name="connsiteX3" fmla="*/ 192353 w 382653"/>
              <a:gd name="connsiteY3" fmla="*/ 0 h 529268"/>
              <a:gd name="connsiteX4" fmla="*/ 382653 w 382653"/>
              <a:gd name="connsiteY4" fmla="*/ 483362 h 529268"/>
              <a:gd name="connsiteX0" fmla="*/ 386254 w 386254"/>
              <a:gd name="connsiteY0" fmla="*/ 483362 h 518523"/>
              <a:gd name="connsiteX1" fmla="*/ 86705 w 386254"/>
              <a:gd name="connsiteY1" fmla="*/ 445940 h 518523"/>
              <a:gd name="connsiteX2" fmla="*/ 9921 w 386254"/>
              <a:gd name="connsiteY2" fmla="*/ 198142 h 518523"/>
              <a:gd name="connsiteX3" fmla="*/ 195954 w 386254"/>
              <a:gd name="connsiteY3" fmla="*/ 0 h 518523"/>
              <a:gd name="connsiteX4" fmla="*/ 386254 w 386254"/>
              <a:gd name="connsiteY4" fmla="*/ 483362 h 518523"/>
              <a:gd name="connsiteX0" fmla="*/ 381419 w 381419"/>
              <a:gd name="connsiteY0" fmla="*/ 483362 h 517576"/>
              <a:gd name="connsiteX1" fmla="*/ 81870 w 381419"/>
              <a:gd name="connsiteY1" fmla="*/ 445940 h 517576"/>
              <a:gd name="connsiteX2" fmla="*/ 10539 w 381419"/>
              <a:gd name="connsiteY2" fmla="*/ 224696 h 517576"/>
              <a:gd name="connsiteX3" fmla="*/ 191119 w 381419"/>
              <a:gd name="connsiteY3" fmla="*/ 0 h 517576"/>
              <a:gd name="connsiteX4" fmla="*/ 381419 w 381419"/>
              <a:gd name="connsiteY4" fmla="*/ 483362 h 517576"/>
              <a:gd name="connsiteX0" fmla="*/ 387609 w 387609"/>
              <a:gd name="connsiteY0" fmla="*/ 483362 h 517675"/>
              <a:gd name="connsiteX1" fmla="*/ 88060 w 387609"/>
              <a:gd name="connsiteY1" fmla="*/ 445940 h 517675"/>
              <a:gd name="connsiteX2" fmla="*/ 9762 w 387609"/>
              <a:gd name="connsiteY2" fmla="*/ 221870 h 517675"/>
              <a:gd name="connsiteX3" fmla="*/ 197309 w 387609"/>
              <a:gd name="connsiteY3" fmla="*/ 0 h 517675"/>
              <a:gd name="connsiteX4" fmla="*/ 387609 w 387609"/>
              <a:gd name="connsiteY4" fmla="*/ 483362 h 517675"/>
              <a:gd name="connsiteX0" fmla="*/ 378552 w 378552"/>
              <a:gd name="connsiteY0" fmla="*/ 483362 h 517675"/>
              <a:gd name="connsiteX1" fmla="*/ 79003 w 378552"/>
              <a:gd name="connsiteY1" fmla="*/ 445940 h 517675"/>
              <a:gd name="connsiteX2" fmla="*/ 705 w 378552"/>
              <a:gd name="connsiteY2" fmla="*/ 221870 h 517675"/>
              <a:gd name="connsiteX3" fmla="*/ 188252 w 378552"/>
              <a:gd name="connsiteY3" fmla="*/ 0 h 517675"/>
              <a:gd name="connsiteX4" fmla="*/ 378552 w 378552"/>
              <a:gd name="connsiteY4" fmla="*/ 483362 h 517675"/>
              <a:gd name="connsiteX0" fmla="*/ 378832 w 378832"/>
              <a:gd name="connsiteY0" fmla="*/ 483362 h 513437"/>
              <a:gd name="connsiteX1" fmla="*/ 71003 w 378832"/>
              <a:gd name="connsiteY1" fmla="*/ 426353 h 513437"/>
              <a:gd name="connsiteX2" fmla="*/ 985 w 378832"/>
              <a:gd name="connsiteY2" fmla="*/ 221870 h 513437"/>
              <a:gd name="connsiteX3" fmla="*/ 188532 w 378832"/>
              <a:gd name="connsiteY3" fmla="*/ 0 h 513437"/>
              <a:gd name="connsiteX4" fmla="*/ 378832 w 378832"/>
              <a:gd name="connsiteY4" fmla="*/ 483362 h 513437"/>
              <a:gd name="connsiteX0" fmla="*/ 378698 w 378698"/>
              <a:gd name="connsiteY0" fmla="*/ 483362 h 518187"/>
              <a:gd name="connsiteX1" fmla="*/ 74253 w 378698"/>
              <a:gd name="connsiteY1" fmla="*/ 448009 h 518187"/>
              <a:gd name="connsiteX2" fmla="*/ 851 w 378698"/>
              <a:gd name="connsiteY2" fmla="*/ 221870 h 518187"/>
              <a:gd name="connsiteX3" fmla="*/ 188398 w 378698"/>
              <a:gd name="connsiteY3" fmla="*/ 0 h 518187"/>
              <a:gd name="connsiteX4" fmla="*/ 378698 w 378698"/>
              <a:gd name="connsiteY4" fmla="*/ 483362 h 518187"/>
              <a:gd name="connsiteX0" fmla="*/ 366663 w 366663"/>
              <a:gd name="connsiteY0" fmla="*/ 483362 h 518589"/>
              <a:gd name="connsiteX1" fmla="*/ 62218 w 366663"/>
              <a:gd name="connsiteY1" fmla="*/ 448009 h 518589"/>
              <a:gd name="connsiteX2" fmla="*/ 1437 w 366663"/>
              <a:gd name="connsiteY2" fmla="*/ 210763 h 518589"/>
              <a:gd name="connsiteX3" fmla="*/ 176363 w 366663"/>
              <a:gd name="connsiteY3" fmla="*/ 0 h 518589"/>
              <a:gd name="connsiteX4" fmla="*/ 366663 w 366663"/>
              <a:gd name="connsiteY4" fmla="*/ 483362 h 518589"/>
              <a:gd name="connsiteX0" fmla="*/ 387525 w 387525"/>
              <a:gd name="connsiteY0" fmla="*/ 483362 h 518466"/>
              <a:gd name="connsiteX1" fmla="*/ 83080 w 387525"/>
              <a:gd name="connsiteY1" fmla="*/ 448009 h 518466"/>
              <a:gd name="connsiteX2" fmla="*/ 642 w 387525"/>
              <a:gd name="connsiteY2" fmla="*/ 214145 h 518466"/>
              <a:gd name="connsiteX3" fmla="*/ 197225 w 387525"/>
              <a:gd name="connsiteY3" fmla="*/ 0 h 518466"/>
              <a:gd name="connsiteX4" fmla="*/ 387525 w 387525"/>
              <a:gd name="connsiteY4" fmla="*/ 483362 h 518466"/>
              <a:gd name="connsiteX0" fmla="*/ 387394 w 387394"/>
              <a:gd name="connsiteY0" fmla="*/ 483362 h 516301"/>
              <a:gd name="connsiteX1" fmla="*/ 90672 w 387394"/>
              <a:gd name="connsiteY1" fmla="*/ 438972 h 516301"/>
              <a:gd name="connsiteX2" fmla="*/ 511 w 387394"/>
              <a:gd name="connsiteY2" fmla="*/ 214145 h 516301"/>
              <a:gd name="connsiteX3" fmla="*/ 197094 w 387394"/>
              <a:gd name="connsiteY3" fmla="*/ 0 h 516301"/>
              <a:gd name="connsiteX4" fmla="*/ 387394 w 387394"/>
              <a:gd name="connsiteY4" fmla="*/ 483362 h 5163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7394" h="516301">
                <a:moveTo>
                  <a:pt x="387394" y="483362"/>
                </a:moveTo>
                <a:cubicBezTo>
                  <a:pt x="306724" y="560524"/>
                  <a:pt x="155152" y="483841"/>
                  <a:pt x="90672" y="438972"/>
                </a:cubicBezTo>
                <a:cubicBezTo>
                  <a:pt x="26192" y="394103"/>
                  <a:pt x="-4402" y="330177"/>
                  <a:pt x="511" y="214145"/>
                </a:cubicBezTo>
                <a:cubicBezTo>
                  <a:pt x="30701" y="106372"/>
                  <a:pt x="82839" y="0"/>
                  <a:pt x="197094" y="0"/>
                </a:cubicBezTo>
                <a:cubicBezTo>
                  <a:pt x="256202" y="141786"/>
                  <a:pt x="328286" y="341576"/>
                  <a:pt x="387394" y="483362"/>
                </a:cubicBezTo>
                <a:close/>
              </a:path>
            </a:pathLst>
          </a:cu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Chord 94">
            <a:extLst>
              <a:ext uri="{FF2B5EF4-FFF2-40B4-BE49-F238E27FC236}">
                <a16:creationId xmlns:a16="http://schemas.microsoft.com/office/drawing/2014/main" id="{103475A3-D199-0547-A222-CEFA30C74CB1}"/>
              </a:ext>
            </a:extLst>
          </p:cNvPr>
          <p:cNvSpPr/>
          <p:nvPr/>
        </p:nvSpPr>
        <p:spPr>
          <a:xfrm rot="17574901">
            <a:off x="8408358" y="2791769"/>
            <a:ext cx="366145" cy="484624"/>
          </a:xfrm>
          <a:custGeom>
            <a:avLst/>
            <a:gdLst>
              <a:gd name="connsiteX0" fmla="*/ 430931 w 507215"/>
              <a:gd name="connsiteY0" fmla="*/ 425357 h 496066"/>
              <a:gd name="connsiteX1" fmla="*/ 128911 w 507215"/>
              <a:gd name="connsiteY1" fmla="*/ 464013 h 496066"/>
              <a:gd name="connsiteX2" fmla="*/ 9013 w 507215"/>
              <a:gd name="connsiteY2" fmla="*/ 182494 h 496066"/>
              <a:gd name="connsiteX3" fmla="*/ 253607 w 507215"/>
              <a:gd name="connsiteY3" fmla="*/ 0 h 496066"/>
              <a:gd name="connsiteX4" fmla="*/ 430931 w 507215"/>
              <a:gd name="connsiteY4" fmla="*/ 425357 h 496066"/>
              <a:gd name="connsiteX0" fmla="*/ 430956 w 430956"/>
              <a:gd name="connsiteY0" fmla="*/ 424043 h 494757"/>
              <a:gd name="connsiteX1" fmla="*/ 128936 w 430956"/>
              <a:gd name="connsiteY1" fmla="*/ 462699 h 494757"/>
              <a:gd name="connsiteX2" fmla="*/ 9038 w 430956"/>
              <a:gd name="connsiteY2" fmla="*/ 181180 h 494757"/>
              <a:gd name="connsiteX3" fmla="*/ 236872 w 430956"/>
              <a:gd name="connsiteY3" fmla="*/ 0 h 494757"/>
              <a:gd name="connsiteX4" fmla="*/ 430956 w 430956"/>
              <a:gd name="connsiteY4" fmla="*/ 424043 h 494757"/>
              <a:gd name="connsiteX0" fmla="*/ 410207 w 410207"/>
              <a:gd name="connsiteY0" fmla="*/ 449084 h 501592"/>
              <a:gd name="connsiteX1" fmla="*/ 126461 w 410207"/>
              <a:gd name="connsiteY1" fmla="*/ 462699 h 501592"/>
              <a:gd name="connsiteX2" fmla="*/ 6563 w 410207"/>
              <a:gd name="connsiteY2" fmla="*/ 181180 h 501592"/>
              <a:gd name="connsiteX3" fmla="*/ 234397 w 410207"/>
              <a:gd name="connsiteY3" fmla="*/ 0 h 501592"/>
              <a:gd name="connsiteX4" fmla="*/ 410207 w 410207"/>
              <a:gd name="connsiteY4" fmla="*/ 449084 h 501592"/>
              <a:gd name="connsiteX0" fmla="*/ 410207 w 410207"/>
              <a:gd name="connsiteY0" fmla="*/ 467357 h 519865"/>
              <a:gd name="connsiteX1" fmla="*/ 126461 w 410207"/>
              <a:gd name="connsiteY1" fmla="*/ 480972 h 519865"/>
              <a:gd name="connsiteX2" fmla="*/ 6563 w 410207"/>
              <a:gd name="connsiteY2" fmla="*/ 199453 h 519865"/>
              <a:gd name="connsiteX3" fmla="*/ 209357 w 410207"/>
              <a:gd name="connsiteY3" fmla="*/ 0 h 519865"/>
              <a:gd name="connsiteX4" fmla="*/ 410207 w 410207"/>
              <a:gd name="connsiteY4" fmla="*/ 467357 h 519865"/>
              <a:gd name="connsiteX0" fmla="*/ 410207 w 410207"/>
              <a:gd name="connsiteY0" fmla="*/ 457563 h 510071"/>
              <a:gd name="connsiteX1" fmla="*/ 126461 w 410207"/>
              <a:gd name="connsiteY1" fmla="*/ 471178 h 510071"/>
              <a:gd name="connsiteX2" fmla="*/ 6563 w 410207"/>
              <a:gd name="connsiteY2" fmla="*/ 189659 h 510071"/>
              <a:gd name="connsiteX3" fmla="*/ 213497 w 410207"/>
              <a:gd name="connsiteY3" fmla="*/ 0 h 510071"/>
              <a:gd name="connsiteX4" fmla="*/ 410207 w 410207"/>
              <a:gd name="connsiteY4" fmla="*/ 457563 h 510071"/>
              <a:gd name="connsiteX0" fmla="*/ 410969 w 410969"/>
              <a:gd name="connsiteY0" fmla="*/ 445700 h 503591"/>
              <a:gd name="connsiteX1" fmla="*/ 126467 w 410969"/>
              <a:gd name="connsiteY1" fmla="*/ 471178 h 503591"/>
              <a:gd name="connsiteX2" fmla="*/ 6569 w 410969"/>
              <a:gd name="connsiteY2" fmla="*/ 189659 h 503591"/>
              <a:gd name="connsiteX3" fmla="*/ 213503 w 410969"/>
              <a:gd name="connsiteY3" fmla="*/ 0 h 503591"/>
              <a:gd name="connsiteX4" fmla="*/ 410969 w 410969"/>
              <a:gd name="connsiteY4" fmla="*/ 445700 h 503591"/>
              <a:gd name="connsiteX0" fmla="*/ 410303 w 410303"/>
              <a:gd name="connsiteY0" fmla="*/ 445700 h 497849"/>
              <a:gd name="connsiteX1" fmla="*/ 138421 w 410303"/>
              <a:gd name="connsiteY1" fmla="*/ 460071 h 497849"/>
              <a:gd name="connsiteX2" fmla="*/ 5903 w 410303"/>
              <a:gd name="connsiteY2" fmla="*/ 189659 h 497849"/>
              <a:gd name="connsiteX3" fmla="*/ 212837 w 410303"/>
              <a:gd name="connsiteY3" fmla="*/ 0 h 497849"/>
              <a:gd name="connsiteX4" fmla="*/ 410303 w 410303"/>
              <a:gd name="connsiteY4" fmla="*/ 445700 h 497849"/>
              <a:gd name="connsiteX0" fmla="*/ 399147 w 399147"/>
              <a:gd name="connsiteY0" fmla="*/ 445700 h 495376"/>
              <a:gd name="connsiteX1" fmla="*/ 127265 w 399147"/>
              <a:gd name="connsiteY1" fmla="*/ 460071 h 495376"/>
              <a:gd name="connsiteX2" fmla="*/ 6410 w 399147"/>
              <a:gd name="connsiteY2" fmla="*/ 230903 h 495376"/>
              <a:gd name="connsiteX3" fmla="*/ 201681 w 399147"/>
              <a:gd name="connsiteY3" fmla="*/ 0 h 495376"/>
              <a:gd name="connsiteX4" fmla="*/ 399147 w 399147"/>
              <a:gd name="connsiteY4" fmla="*/ 445700 h 495376"/>
              <a:gd name="connsiteX0" fmla="*/ 411703 w 411703"/>
              <a:gd name="connsiteY0" fmla="*/ 472860 h 513369"/>
              <a:gd name="connsiteX1" fmla="*/ 127376 w 411703"/>
              <a:gd name="connsiteY1" fmla="*/ 460071 h 513369"/>
              <a:gd name="connsiteX2" fmla="*/ 6521 w 411703"/>
              <a:gd name="connsiteY2" fmla="*/ 230903 h 513369"/>
              <a:gd name="connsiteX3" fmla="*/ 201792 w 411703"/>
              <a:gd name="connsiteY3" fmla="*/ 0 h 513369"/>
              <a:gd name="connsiteX4" fmla="*/ 411703 w 411703"/>
              <a:gd name="connsiteY4" fmla="*/ 472860 h 513369"/>
              <a:gd name="connsiteX0" fmla="*/ 411703 w 411703"/>
              <a:gd name="connsiteY0" fmla="*/ 472860 h 502704"/>
              <a:gd name="connsiteX1" fmla="*/ 127376 w 411703"/>
              <a:gd name="connsiteY1" fmla="*/ 460071 h 502704"/>
              <a:gd name="connsiteX2" fmla="*/ 6521 w 411703"/>
              <a:gd name="connsiteY2" fmla="*/ 230903 h 502704"/>
              <a:gd name="connsiteX3" fmla="*/ 201792 w 411703"/>
              <a:gd name="connsiteY3" fmla="*/ 0 h 502704"/>
              <a:gd name="connsiteX4" fmla="*/ 411703 w 411703"/>
              <a:gd name="connsiteY4" fmla="*/ 472860 h 5027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1703" h="502704">
                <a:moveTo>
                  <a:pt x="411703" y="472860"/>
                </a:moveTo>
                <a:cubicBezTo>
                  <a:pt x="325568" y="525474"/>
                  <a:pt x="194906" y="500397"/>
                  <a:pt x="127376" y="460071"/>
                </a:cubicBezTo>
                <a:cubicBezTo>
                  <a:pt x="59846" y="419745"/>
                  <a:pt x="-24188" y="340526"/>
                  <a:pt x="6521" y="230903"/>
                </a:cubicBezTo>
                <a:cubicBezTo>
                  <a:pt x="36711" y="123130"/>
                  <a:pt x="87537" y="0"/>
                  <a:pt x="201792" y="0"/>
                </a:cubicBezTo>
                <a:cubicBezTo>
                  <a:pt x="260900" y="141786"/>
                  <a:pt x="352595" y="331074"/>
                  <a:pt x="411703" y="472860"/>
                </a:cubicBezTo>
                <a:close/>
              </a:path>
            </a:pathLst>
          </a:cu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Chord 95">
            <a:extLst>
              <a:ext uri="{FF2B5EF4-FFF2-40B4-BE49-F238E27FC236}">
                <a16:creationId xmlns:a16="http://schemas.microsoft.com/office/drawing/2014/main" id="{B8698277-BA46-4346-9E7D-365C3AC0FD0E}"/>
              </a:ext>
            </a:extLst>
          </p:cNvPr>
          <p:cNvSpPr/>
          <p:nvPr/>
        </p:nvSpPr>
        <p:spPr>
          <a:xfrm rot="17574901">
            <a:off x="8414409" y="1892611"/>
            <a:ext cx="354072" cy="519262"/>
          </a:xfrm>
          <a:custGeom>
            <a:avLst/>
            <a:gdLst>
              <a:gd name="connsiteX0" fmla="*/ 428555 w 507215"/>
              <a:gd name="connsiteY0" fmla="*/ 427600 h 496066"/>
              <a:gd name="connsiteX1" fmla="*/ 127019 w 507215"/>
              <a:gd name="connsiteY1" fmla="*/ 462957 h 496066"/>
              <a:gd name="connsiteX2" fmla="*/ 9312 w 507215"/>
              <a:gd name="connsiteY2" fmla="*/ 181435 h 496066"/>
              <a:gd name="connsiteX3" fmla="*/ 253607 w 507215"/>
              <a:gd name="connsiteY3" fmla="*/ -1 h 496066"/>
              <a:gd name="connsiteX4" fmla="*/ 428555 w 507215"/>
              <a:gd name="connsiteY4" fmla="*/ 427600 h 496066"/>
              <a:gd name="connsiteX0" fmla="*/ 364257 w 364257"/>
              <a:gd name="connsiteY0" fmla="*/ 488386 h 527171"/>
              <a:gd name="connsiteX1" fmla="*/ 124110 w 364257"/>
              <a:gd name="connsiteY1" fmla="*/ 462958 h 527171"/>
              <a:gd name="connsiteX2" fmla="*/ 6403 w 364257"/>
              <a:gd name="connsiteY2" fmla="*/ 181436 h 527171"/>
              <a:gd name="connsiteX3" fmla="*/ 250698 w 364257"/>
              <a:gd name="connsiteY3" fmla="*/ 0 h 527171"/>
              <a:gd name="connsiteX4" fmla="*/ 364257 w 364257"/>
              <a:gd name="connsiteY4" fmla="*/ 488386 h 527171"/>
              <a:gd name="connsiteX0" fmla="*/ 364257 w 364257"/>
              <a:gd name="connsiteY0" fmla="*/ 501482 h 540267"/>
              <a:gd name="connsiteX1" fmla="*/ 124110 w 364257"/>
              <a:gd name="connsiteY1" fmla="*/ 476054 h 540267"/>
              <a:gd name="connsiteX2" fmla="*/ 6403 w 364257"/>
              <a:gd name="connsiteY2" fmla="*/ 194532 h 540267"/>
              <a:gd name="connsiteX3" fmla="*/ 158079 w 364257"/>
              <a:gd name="connsiteY3" fmla="*/ 0 h 540267"/>
              <a:gd name="connsiteX4" fmla="*/ 364257 w 364257"/>
              <a:gd name="connsiteY4" fmla="*/ 501482 h 540267"/>
              <a:gd name="connsiteX0" fmla="*/ 364257 w 364257"/>
              <a:gd name="connsiteY0" fmla="*/ 483208 h 521993"/>
              <a:gd name="connsiteX1" fmla="*/ 124110 w 364257"/>
              <a:gd name="connsiteY1" fmla="*/ 457780 h 521993"/>
              <a:gd name="connsiteX2" fmla="*/ 6403 w 364257"/>
              <a:gd name="connsiteY2" fmla="*/ 176258 h 521993"/>
              <a:gd name="connsiteX3" fmla="*/ 183119 w 364257"/>
              <a:gd name="connsiteY3" fmla="*/ 0 h 521993"/>
              <a:gd name="connsiteX4" fmla="*/ 364257 w 364257"/>
              <a:gd name="connsiteY4" fmla="*/ 483208 h 521993"/>
              <a:gd name="connsiteX0" fmla="*/ 374898 w 374898"/>
              <a:gd name="connsiteY0" fmla="*/ 467205 h 510656"/>
              <a:gd name="connsiteX1" fmla="*/ 124201 w 374898"/>
              <a:gd name="connsiteY1" fmla="*/ 457780 h 510656"/>
              <a:gd name="connsiteX2" fmla="*/ 6494 w 374898"/>
              <a:gd name="connsiteY2" fmla="*/ 176258 h 510656"/>
              <a:gd name="connsiteX3" fmla="*/ 183210 w 374898"/>
              <a:gd name="connsiteY3" fmla="*/ 0 h 510656"/>
              <a:gd name="connsiteX4" fmla="*/ 374898 w 374898"/>
              <a:gd name="connsiteY4" fmla="*/ 467205 h 510656"/>
              <a:gd name="connsiteX0" fmla="*/ 385709 w 385709"/>
              <a:gd name="connsiteY0" fmla="*/ 467205 h 509282"/>
              <a:gd name="connsiteX1" fmla="*/ 135012 w 385709"/>
              <a:gd name="connsiteY1" fmla="*/ 457780 h 509282"/>
              <a:gd name="connsiteX2" fmla="*/ 5999 w 385709"/>
              <a:gd name="connsiteY2" fmla="*/ 204125 h 509282"/>
              <a:gd name="connsiteX3" fmla="*/ 194021 w 385709"/>
              <a:gd name="connsiteY3" fmla="*/ 0 h 509282"/>
              <a:gd name="connsiteX4" fmla="*/ 385709 w 385709"/>
              <a:gd name="connsiteY4" fmla="*/ 467205 h 509282"/>
              <a:gd name="connsiteX0" fmla="*/ 379711 w 379711"/>
              <a:gd name="connsiteY0" fmla="*/ 467205 h 509282"/>
              <a:gd name="connsiteX1" fmla="*/ 129014 w 379711"/>
              <a:gd name="connsiteY1" fmla="*/ 457780 h 509282"/>
              <a:gd name="connsiteX2" fmla="*/ 1 w 379711"/>
              <a:gd name="connsiteY2" fmla="*/ 204125 h 509282"/>
              <a:gd name="connsiteX3" fmla="*/ 188023 w 379711"/>
              <a:gd name="connsiteY3" fmla="*/ 0 h 509282"/>
              <a:gd name="connsiteX4" fmla="*/ 379711 w 379711"/>
              <a:gd name="connsiteY4" fmla="*/ 467205 h 509282"/>
              <a:gd name="connsiteX0" fmla="*/ 379711 w 379711"/>
              <a:gd name="connsiteY0" fmla="*/ 467205 h 508037"/>
              <a:gd name="connsiteX1" fmla="*/ 110184 w 379711"/>
              <a:gd name="connsiteY1" fmla="*/ 454195 h 508037"/>
              <a:gd name="connsiteX2" fmla="*/ 1 w 379711"/>
              <a:gd name="connsiteY2" fmla="*/ 204125 h 508037"/>
              <a:gd name="connsiteX3" fmla="*/ 188023 w 379711"/>
              <a:gd name="connsiteY3" fmla="*/ 0 h 508037"/>
              <a:gd name="connsiteX4" fmla="*/ 379711 w 379711"/>
              <a:gd name="connsiteY4" fmla="*/ 467205 h 508037"/>
              <a:gd name="connsiteX0" fmla="*/ 379711 w 379711"/>
              <a:gd name="connsiteY0" fmla="*/ 467205 h 500562"/>
              <a:gd name="connsiteX1" fmla="*/ 98990 w 379711"/>
              <a:gd name="connsiteY1" fmla="*/ 428011 h 500562"/>
              <a:gd name="connsiteX2" fmla="*/ 1 w 379711"/>
              <a:gd name="connsiteY2" fmla="*/ 204125 h 500562"/>
              <a:gd name="connsiteX3" fmla="*/ 188023 w 379711"/>
              <a:gd name="connsiteY3" fmla="*/ 0 h 500562"/>
              <a:gd name="connsiteX4" fmla="*/ 379711 w 379711"/>
              <a:gd name="connsiteY4" fmla="*/ 467205 h 500562"/>
              <a:gd name="connsiteX0" fmla="*/ 379711 w 379711"/>
              <a:gd name="connsiteY0" fmla="*/ 467205 h 501932"/>
              <a:gd name="connsiteX1" fmla="*/ 85749 w 379711"/>
              <a:gd name="connsiteY1" fmla="*/ 433545 h 501932"/>
              <a:gd name="connsiteX2" fmla="*/ 1 w 379711"/>
              <a:gd name="connsiteY2" fmla="*/ 204125 h 501932"/>
              <a:gd name="connsiteX3" fmla="*/ 188023 w 379711"/>
              <a:gd name="connsiteY3" fmla="*/ 0 h 501932"/>
              <a:gd name="connsiteX4" fmla="*/ 379711 w 379711"/>
              <a:gd name="connsiteY4" fmla="*/ 467205 h 501932"/>
              <a:gd name="connsiteX0" fmla="*/ 414222 w 414223"/>
              <a:gd name="connsiteY0" fmla="*/ 488733 h 519262"/>
              <a:gd name="connsiteX1" fmla="*/ 85749 w 414223"/>
              <a:gd name="connsiteY1" fmla="*/ 433545 h 519262"/>
              <a:gd name="connsiteX2" fmla="*/ 1 w 414223"/>
              <a:gd name="connsiteY2" fmla="*/ 204125 h 519262"/>
              <a:gd name="connsiteX3" fmla="*/ 188023 w 414223"/>
              <a:gd name="connsiteY3" fmla="*/ 0 h 519262"/>
              <a:gd name="connsiteX4" fmla="*/ 414222 w 414223"/>
              <a:gd name="connsiteY4" fmla="*/ 488733 h 5192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4223" h="519262">
                <a:moveTo>
                  <a:pt x="414222" y="488733"/>
                </a:moveTo>
                <a:cubicBezTo>
                  <a:pt x="332833" y="564580"/>
                  <a:pt x="154786" y="480980"/>
                  <a:pt x="85749" y="433545"/>
                </a:cubicBezTo>
                <a:cubicBezTo>
                  <a:pt x="16712" y="386110"/>
                  <a:pt x="-48" y="386696"/>
                  <a:pt x="1" y="204125"/>
                </a:cubicBezTo>
                <a:cubicBezTo>
                  <a:pt x="30567" y="96877"/>
                  <a:pt x="74184" y="0"/>
                  <a:pt x="188023" y="0"/>
                </a:cubicBezTo>
                <a:cubicBezTo>
                  <a:pt x="251919" y="155735"/>
                  <a:pt x="350326" y="332998"/>
                  <a:pt x="414222" y="488733"/>
                </a:cubicBezTo>
                <a:close/>
              </a:path>
            </a:pathLst>
          </a:cu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329F9A45-3CA4-F341-A5A3-4AC73A0503BD}"/>
              </a:ext>
            </a:extLst>
          </p:cNvPr>
          <p:cNvSpPr txBox="1"/>
          <p:nvPr/>
        </p:nvSpPr>
        <p:spPr>
          <a:xfrm>
            <a:off x="8431493" y="1821081"/>
            <a:ext cx="887186" cy="369332"/>
          </a:xfrm>
          <a:prstGeom prst="rect">
            <a:avLst/>
          </a:prstGeom>
          <a:noFill/>
        </p:spPr>
        <p:txBody>
          <a:bodyPr wrap="square" rtlCol="0">
            <a:spAutoFit/>
          </a:bodyPr>
          <a:lstStyle/>
          <a:p>
            <a:r>
              <a:rPr lang="en-US" dirty="0"/>
              <a:t>C</a:t>
            </a:r>
            <a:r>
              <a:rPr lang="en-US" baseline="-25000" dirty="0"/>
              <a:t>1</a:t>
            </a:r>
          </a:p>
        </p:txBody>
      </p:sp>
      <p:sp>
        <p:nvSpPr>
          <p:cNvPr id="63" name="TextBox 62">
            <a:extLst>
              <a:ext uri="{FF2B5EF4-FFF2-40B4-BE49-F238E27FC236}">
                <a16:creationId xmlns:a16="http://schemas.microsoft.com/office/drawing/2014/main" id="{D7DE6213-E271-274F-ACFF-3BA62AAEC663}"/>
              </a:ext>
            </a:extLst>
          </p:cNvPr>
          <p:cNvSpPr txBox="1"/>
          <p:nvPr/>
        </p:nvSpPr>
        <p:spPr>
          <a:xfrm>
            <a:off x="8431493" y="2717915"/>
            <a:ext cx="887186" cy="369332"/>
          </a:xfrm>
          <a:prstGeom prst="rect">
            <a:avLst/>
          </a:prstGeom>
          <a:noFill/>
        </p:spPr>
        <p:txBody>
          <a:bodyPr wrap="square" rtlCol="0">
            <a:spAutoFit/>
          </a:bodyPr>
          <a:lstStyle/>
          <a:p>
            <a:r>
              <a:rPr lang="en-US" dirty="0"/>
              <a:t>C</a:t>
            </a:r>
            <a:r>
              <a:rPr lang="en-US" baseline="-25000" dirty="0"/>
              <a:t>2</a:t>
            </a:r>
          </a:p>
        </p:txBody>
      </p:sp>
      <p:sp>
        <p:nvSpPr>
          <p:cNvPr id="64" name="TextBox 63">
            <a:extLst>
              <a:ext uri="{FF2B5EF4-FFF2-40B4-BE49-F238E27FC236}">
                <a16:creationId xmlns:a16="http://schemas.microsoft.com/office/drawing/2014/main" id="{4EA6EB7A-A66F-F84E-AE6F-1D698CBFCF26}"/>
              </a:ext>
            </a:extLst>
          </p:cNvPr>
          <p:cNvSpPr txBox="1"/>
          <p:nvPr/>
        </p:nvSpPr>
        <p:spPr>
          <a:xfrm>
            <a:off x="8431493" y="3630571"/>
            <a:ext cx="887186" cy="369332"/>
          </a:xfrm>
          <a:prstGeom prst="rect">
            <a:avLst/>
          </a:prstGeom>
          <a:noFill/>
        </p:spPr>
        <p:txBody>
          <a:bodyPr wrap="square" rtlCol="0">
            <a:spAutoFit/>
          </a:bodyPr>
          <a:lstStyle/>
          <a:p>
            <a:r>
              <a:rPr lang="en-US" dirty="0"/>
              <a:t>C</a:t>
            </a:r>
            <a:r>
              <a:rPr lang="en-US" baseline="-25000" dirty="0"/>
              <a:t>3</a:t>
            </a:r>
          </a:p>
        </p:txBody>
      </p:sp>
      <p:sp>
        <p:nvSpPr>
          <p:cNvPr id="67" name="Content Placeholder 2">
            <a:extLst>
              <a:ext uri="{FF2B5EF4-FFF2-40B4-BE49-F238E27FC236}">
                <a16:creationId xmlns:a16="http://schemas.microsoft.com/office/drawing/2014/main" id="{FB140BC7-BD14-A946-B757-A56BE439B817}"/>
              </a:ext>
            </a:extLst>
          </p:cNvPr>
          <p:cNvSpPr txBox="1">
            <a:spLocks/>
          </p:cNvSpPr>
          <p:nvPr/>
        </p:nvSpPr>
        <p:spPr>
          <a:xfrm>
            <a:off x="2575898" y="6292367"/>
            <a:ext cx="10058400" cy="50618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b="0" i="0" kern="1200">
                <a:solidFill>
                  <a:schemeClr val="tx1"/>
                </a:solidFill>
                <a:latin typeface="Gill Sans Light" charset="0"/>
                <a:ea typeface="Gill Sans Light" charset="0"/>
                <a:cs typeface="Gill Sans Light" charset="0"/>
              </a:defRPr>
            </a:lvl1pPr>
            <a:lvl2pPr marL="685800" indent="-228600" algn="l" defTabSz="914400" rtl="0" eaLnBrk="1" latinLnBrk="0" hangingPunct="1">
              <a:lnSpc>
                <a:spcPct val="90000"/>
              </a:lnSpc>
              <a:spcBef>
                <a:spcPts val="500"/>
              </a:spcBef>
              <a:buFont typeface="Arial"/>
              <a:buChar char="•"/>
              <a:defRPr sz="2800" b="0" i="0" kern="1200">
                <a:solidFill>
                  <a:schemeClr val="tx1"/>
                </a:solidFill>
                <a:latin typeface="Gill Sans Light" charset="0"/>
                <a:ea typeface="Gill Sans Light" charset="0"/>
                <a:cs typeface="Gill Sans Light" charset="0"/>
              </a:defRPr>
            </a:lvl2pPr>
            <a:lvl3pPr marL="1143000" indent="-228600" algn="l" defTabSz="914400" rtl="0" eaLnBrk="1" latinLnBrk="0" hangingPunct="1">
              <a:lnSpc>
                <a:spcPct val="90000"/>
              </a:lnSpc>
              <a:spcBef>
                <a:spcPts val="500"/>
              </a:spcBef>
              <a:buFont typeface="Arial"/>
              <a:buChar char="•"/>
              <a:defRPr sz="2800" b="0" i="0" kern="1200">
                <a:solidFill>
                  <a:schemeClr val="tx1"/>
                </a:solidFill>
                <a:latin typeface="Gill Sans Light" charset="0"/>
                <a:ea typeface="Gill Sans Light" charset="0"/>
                <a:cs typeface="Gill Sans Light" charset="0"/>
              </a:defRPr>
            </a:lvl3pPr>
            <a:lvl4pPr marL="1600200" indent="-228600" algn="l" defTabSz="914400" rtl="0" eaLnBrk="1" latinLnBrk="0" hangingPunct="1">
              <a:lnSpc>
                <a:spcPct val="90000"/>
              </a:lnSpc>
              <a:spcBef>
                <a:spcPts val="500"/>
              </a:spcBef>
              <a:buFont typeface="Arial"/>
              <a:buChar char="•"/>
              <a:defRPr sz="2800" b="0" i="0" kern="1200">
                <a:solidFill>
                  <a:schemeClr val="tx1"/>
                </a:solidFill>
                <a:latin typeface="Gill Sans Light" charset="0"/>
                <a:ea typeface="Gill Sans Light" charset="0"/>
                <a:cs typeface="Gill Sans Light" charset="0"/>
              </a:defRPr>
            </a:lvl4pPr>
            <a:lvl5pPr marL="2057400" indent="-228600" algn="l" defTabSz="914400" rtl="0" eaLnBrk="1" latinLnBrk="0" hangingPunct="1">
              <a:lnSpc>
                <a:spcPct val="90000"/>
              </a:lnSpc>
              <a:spcBef>
                <a:spcPts val="500"/>
              </a:spcBef>
              <a:buFont typeface="Arial"/>
              <a:buChar char="•"/>
              <a:defRPr sz="2800" b="0" i="0" kern="1200">
                <a:solidFill>
                  <a:schemeClr val="tx1"/>
                </a:solidFill>
                <a:latin typeface="Gill Sans Light" charset="0"/>
                <a:ea typeface="Gill Sans Light" charset="0"/>
                <a:cs typeface="Gill Sans Ligh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Font typeface="Arial"/>
              <a:buNone/>
            </a:pPr>
            <a:r>
              <a:rPr lang="en-US" dirty="0">
                <a:latin typeface="Gill Sans Light" panose="020B0302020104020203" pitchFamily="34" charset="-79"/>
                <a:cs typeface="Gill Sans Light" panose="020B0302020104020203" pitchFamily="34" charset="-79"/>
              </a:rPr>
              <a:t>Termination depends on path length distribution</a:t>
            </a:r>
          </a:p>
        </p:txBody>
      </p:sp>
      <p:cxnSp>
        <p:nvCxnSpPr>
          <p:cNvPr id="68" name="Straight Connector 67">
            <a:extLst>
              <a:ext uri="{FF2B5EF4-FFF2-40B4-BE49-F238E27FC236}">
                <a16:creationId xmlns:a16="http://schemas.microsoft.com/office/drawing/2014/main" id="{A33E6266-0FC3-9D45-B85B-01D3E70496CC}"/>
              </a:ext>
            </a:extLst>
          </p:cNvPr>
          <p:cNvCxnSpPr>
            <a:cxnSpLocks/>
            <a:stCxn id="53" idx="6"/>
            <a:endCxn id="55" idx="2"/>
          </p:cNvCxnSpPr>
          <p:nvPr/>
        </p:nvCxnSpPr>
        <p:spPr>
          <a:xfrm flipV="1">
            <a:off x="7047484" y="2058968"/>
            <a:ext cx="1300848" cy="1813486"/>
          </a:xfrm>
          <a:prstGeom prst="line">
            <a:avLst/>
          </a:prstGeom>
          <a:ln w="38100">
            <a:solidFill>
              <a:srgbClr val="069CD9"/>
            </a:solidFill>
          </a:ln>
        </p:spPr>
        <p:style>
          <a:lnRef idx="1">
            <a:schemeClr val="dk1"/>
          </a:lnRef>
          <a:fillRef idx="0">
            <a:schemeClr val="dk1"/>
          </a:fillRef>
          <a:effectRef idx="0">
            <a:schemeClr val="dk1"/>
          </a:effectRef>
          <a:fontRef idx="minor">
            <a:schemeClr val="tx1"/>
          </a:fontRef>
        </p:style>
      </p:cxnSp>
      <p:sp>
        <p:nvSpPr>
          <p:cNvPr id="69" name="Oval 68">
            <a:extLst>
              <a:ext uri="{FF2B5EF4-FFF2-40B4-BE49-F238E27FC236}">
                <a16:creationId xmlns:a16="http://schemas.microsoft.com/office/drawing/2014/main" id="{2A71EF63-1685-0944-95A0-9B610AE51177}"/>
              </a:ext>
            </a:extLst>
          </p:cNvPr>
          <p:cNvSpPr/>
          <p:nvPr/>
        </p:nvSpPr>
        <p:spPr>
          <a:xfrm>
            <a:off x="6530406" y="5357526"/>
            <a:ext cx="517071" cy="571500"/>
          </a:xfrm>
          <a:prstGeom prst="ellipse">
            <a:avLst/>
          </a:prstGeom>
          <a:solidFill>
            <a:srgbClr val="E1EBF2">
              <a:alpha val="76863"/>
            </a:srgbClr>
          </a:solidFill>
          <a:ln>
            <a:solidFill>
              <a:srgbClr val="008C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r>
              <a:rPr lang="en-US" baseline="-25000" dirty="0">
                <a:solidFill>
                  <a:schemeClr val="tx1"/>
                </a:solidFill>
              </a:rPr>
              <a:t>5</a:t>
            </a:r>
            <a:endParaRPr lang="en-US" dirty="0">
              <a:solidFill>
                <a:schemeClr val="tx1"/>
              </a:solidFill>
            </a:endParaRPr>
          </a:p>
        </p:txBody>
      </p:sp>
      <p:cxnSp>
        <p:nvCxnSpPr>
          <p:cNvPr id="70" name="Straight Connector 69">
            <a:extLst>
              <a:ext uri="{FF2B5EF4-FFF2-40B4-BE49-F238E27FC236}">
                <a16:creationId xmlns:a16="http://schemas.microsoft.com/office/drawing/2014/main" id="{E469047B-B8DB-6544-A9D3-612E3096F66D}"/>
              </a:ext>
            </a:extLst>
          </p:cNvPr>
          <p:cNvCxnSpPr>
            <a:cxnSpLocks/>
            <a:stCxn id="69" idx="6"/>
          </p:cNvCxnSpPr>
          <p:nvPr/>
        </p:nvCxnSpPr>
        <p:spPr>
          <a:xfrm flipV="1">
            <a:off x="7047477" y="3912253"/>
            <a:ext cx="1300850" cy="1731023"/>
          </a:xfrm>
          <a:prstGeom prst="line">
            <a:avLst/>
          </a:prstGeom>
          <a:ln w="38100">
            <a:solidFill>
              <a:srgbClr val="FF0000"/>
            </a:solidFill>
          </a:ln>
        </p:spPr>
        <p:style>
          <a:lnRef idx="1">
            <a:schemeClr val="dk1"/>
          </a:lnRef>
          <a:fillRef idx="0">
            <a:schemeClr val="dk1"/>
          </a:fillRef>
          <a:effectRef idx="0">
            <a:schemeClr val="dk1"/>
          </a:effectRef>
          <a:fontRef idx="minor">
            <a:schemeClr val="tx1"/>
          </a:fontRef>
        </p:style>
      </p:cxnSp>
      <p:cxnSp>
        <p:nvCxnSpPr>
          <p:cNvPr id="71" name="Straight Connector 70">
            <a:extLst>
              <a:ext uri="{FF2B5EF4-FFF2-40B4-BE49-F238E27FC236}">
                <a16:creationId xmlns:a16="http://schemas.microsoft.com/office/drawing/2014/main" id="{0D42DC7B-FCF9-BD41-8872-FB53CC016738}"/>
              </a:ext>
            </a:extLst>
          </p:cNvPr>
          <p:cNvCxnSpPr>
            <a:cxnSpLocks/>
            <a:stCxn id="69" idx="6"/>
            <a:endCxn id="95" idx="3"/>
          </p:cNvCxnSpPr>
          <p:nvPr/>
        </p:nvCxnSpPr>
        <p:spPr>
          <a:xfrm flipV="1">
            <a:off x="7047477" y="2943059"/>
            <a:ext cx="1319358" cy="2700217"/>
          </a:xfrm>
          <a:prstGeom prst="line">
            <a:avLst/>
          </a:prstGeom>
          <a:ln w="38100">
            <a:solidFill>
              <a:srgbClr val="FF0000"/>
            </a:solidFill>
          </a:ln>
        </p:spPr>
        <p:style>
          <a:lnRef idx="1">
            <a:schemeClr val="dk1"/>
          </a:lnRef>
          <a:fillRef idx="0">
            <a:schemeClr val="dk1"/>
          </a:fillRef>
          <a:effectRef idx="0">
            <a:schemeClr val="dk1"/>
          </a:effectRef>
          <a:fontRef idx="minor">
            <a:schemeClr val="tx1"/>
          </a:fontRef>
        </p:style>
      </p:cxnSp>
      <p:grpSp>
        <p:nvGrpSpPr>
          <p:cNvPr id="4" name="Group 3">
            <a:extLst>
              <a:ext uri="{FF2B5EF4-FFF2-40B4-BE49-F238E27FC236}">
                <a16:creationId xmlns:a16="http://schemas.microsoft.com/office/drawing/2014/main" id="{E19CAD8F-983F-F940-8A5B-A861C0E818BB}"/>
              </a:ext>
            </a:extLst>
          </p:cNvPr>
          <p:cNvGrpSpPr>
            <a:grpSpLocks noChangeAspect="1"/>
          </p:cNvGrpSpPr>
          <p:nvPr/>
        </p:nvGrpSpPr>
        <p:grpSpPr>
          <a:xfrm>
            <a:off x="2036069" y="2405800"/>
            <a:ext cx="3392858" cy="2238277"/>
            <a:chOff x="4215675" y="1981589"/>
            <a:chExt cx="6812804" cy="4494424"/>
          </a:xfrm>
        </p:grpSpPr>
        <p:grpSp>
          <p:nvGrpSpPr>
            <p:cNvPr id="3" name="Group 2">
              <a:extLst>
                <a:ext uri="{FF2B5EF4-FFF2-40B4-BE49-F238E27FC236}">
                  <a16:creationId xmlns:a16="http://schemas.microsoft.com/office/drawing/2014/main" id="{0A042CC3-BFDB-B14A-B83A-C2AEED4BFD9F}"/>
                </a:ext>
              </a:extLst>
            </p:cNvPr>
            <p:cNvGrpSpPr/>
            <p:nvPr/>
          </p:nvGrpSpPr>
          <p:grpSpPr>
            <a:xfrm>
              <a:off x="4215675" y="1981589"/>
              <a:ext cx="6812804" cy="4494424"/>
              <a:chOff x="4215675" y="1981589"/>
              <a:chExt cx="6812804" cy="4494424"/>
            </a:xfrm>
          </p:grpSpPr>
          <p:pic>
            <p:nvPicPr>
              <p:cNvPr id="76" name="Picture 75">
                <a:extLst>
                  <a:ext uri="{FF2B5EF4-FFF2-40B4-BE49-F238E27FC236}">
                    <a16:creationId xmlns:a16="http://schemas.microsoft.com/office/drawing/2014/main" id="{FA3830C5-8FD9-014F-AE12-643A8145D65A}"/>
                  </a:ext>
                </a:extLst>
              </p:cNvPr>
              <p:cNvPicPr>
                <a:picLocks noChangeAspect="1"/>
              </p:cNvPicPr>
              <p:nvPr/>
            </p:nvPicPr>
            <p:blipFill>
              <a:blip r:embed="rId3">
                <a:duotone>
                  <a:srgbClr val="ED7D31">
                    <a:shade val="45000"/>
                    <a:satMod val="135000"/>
                  </a:srgbClr>
                  <a:prstClr val="white"/>
                </a:duotone>
              </a:blip>
              <a:stretch>
                <a:fillRect/>
              </a:stretch>
            </p:blipFill>
            <p:spPr>
              <a:xfrm>
                <a:off x="7141279" y="2847180"/>
                <a:ext cx="1046279" cy="1293135"/>
              </a:xfrm>
              <a:prstGeom prst="rect">
                <a:avLst/>
              </a:prstGeom>
            </p:spPr>
          </p:pic>
          <p:grpSp>
            <p:nvGrpSpPr>
              <p:cNvPr id="78" name="Group 77">
                <a:extLst>
                  <a:ext uri="{FF2B5EF4-FFF2-40B4-BE49-F238E27FC236}">
                    <a16:creationId xmlns:a16="http://schemas.microsoft.com/office/drawing/2014/main" id="{D25E5752-72A8-7246-9FBB-16B31BFDC089}"/>
                  </a:ext>
                </a:extLst>
              </p:cNvPr>
              <p:cNvGrpSpPr/>
              <p:nvPr/>
            </p:nvGrpSpPr>
            <p:grpSpPr>
              <a:xfrm>
                <a:off x="4215675" y="2904525"/>
                <a:ext cx="753393" cy="1020758"/>
                <a:chOff x="5691651" y="1952452"/>
                <a:chExt cx="753393" cy="1020758"/>
              </a:xfrm>
              <a:solidFill>
                <a:schemeClr val="accent3">
                  <a:lumMod val="75000"/>
                </a:schemeClr>
              </a:solidFill>
            </p:grpSpPr>
            <p:sp>
              <p:nvSpPr>
                <p:cNvPr id="79" name="Oval 78">
                  <a:extLst>
                    <a:ext uri="{FF2B5EF4-FFF2-40B4-BE49-F238E27FC236}">
                      <a16:creationId xmlns:a16="http://schemas.microsoft.com/office/drawing/2014/main" id="{46D8083A-752A-2847-8AFD-A98F59C92775}"/>
                    </a:ext>
                  </a:extLst>
                </p:cNvPr>
                <p:cNvSpPr/>
                <p:nvPr/>
              </p:nvSpPr>
              <p:spPr>
                <a:xfrm>
                  <a:off x="5889748" y="1952452"/>
                  <a:ext cx="407813" cy="553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82" name="Delay 81">
                  <a:extLst>
                    <a:ext uri="{FF2B5EF4-FFF2-40B4-BE49-F238E27FC236}">
                      <a16:creationId xmlns:a16="http://schemas.microsoft.com/office/drawing/2014/main" id="{1D89B92C-CFCD-8B43-BD05-1575D8B50404}"/>
                    </a:ext>
                  </a:extLst>
                </p:cNvPr>
                <p:cNvSpPr/>
                <p:nvPr/>
              </p:nvSpPr>
              <p:spPr>
                <a:xfrm rot="16200000">
                  <a:off x="5883586" y="2411751"/>
                  <a:ext cx="369524" cy="753393"/>
                </a:xfrm>
                <a:prstGeom prst="flowChartDelay">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sp>
            <p:nvSpPr>
              <p:cNvPr id="85" name="Left-Right Arrow 84">
                <a:extLst>
                  <a:ext uri="{FF2B5EF4-FFF2-40B4-BE49-F238E27FC236}">
                    <a16:creationId xmlns:a16="http://schemas.microsoft.com/office/drawing/2014/main" id="{710653F5-6C29-AF49-8E08-2FE99E193F20}"/>
                  </a:ext>
                </a:extLst>
              </p:cNvPr>
              <p:cNvSpPr/>
              <p:nvPr/>
            </p:nvSpPr>
            <p:spPr>
              <a:xfrm>
                <a:off x="5212508" y="3282695"/>
                <a:ext cx="1840249" cy="146304"/>
              </a:xfrm>
              <a:prstGeom prst="lef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8" name="Picture 87">
                <a:extLst>
                  <a:ext uri="{FF2B5EF4-FFF2-40B4-BE49-F238E27FC236}">
                    <a16:creationId xmlns:a16="http://schemas.microsoft.com/office/drawing/2014/main" id="{43843EAB-B4DD-0C4A-B2BC-D846182BD4BB}"/>
                  </a:ext>
                </a:extLst>
              </p:cNvPr>
              <p:cNvPicPr>
                <a:picLocks noChangeAspect="1"/>
              </p:cNvPicPr>
              <p:nvPr/>
            </p:nvPicPr>
            <p:blipFill>
              <a:blip r:embed="rId3">
                <a:duotone>
                  <a:schemeClr val="accent6">
                    <a:shade val="45000"/>
                    <a:satMod val="135000"/>
                  </a:schemeClr>
                  <a:prstClr val="white"/>
                </a:duotone>
              </a:blip>
              <a:stretch>
                <a:fillRect/>
              </a:stretch>
            </p:blipFill>
            <p:spPr>
              <a:xfrm>
                <a:off x="9982200" y="2847180"/>
                <a:ext cx="1046279" cy="1293135"/>
              </a:xfrm>
              <a:prstGeom prst="rect">
                <a:avLst/>
              </a:prstGeom>
            </p:spPr>
          </p:pic>
          <p:sp>
            <p:nvSpPr>
              <p:cNvPr id="90" name="Left-Right Arrow 89">
                <a:extLst>
                  <a:ext uri="{FF2B5EF4-FFF2-40B4-BE49-F238E27FC236}">
                    <a16:creationId xmlns:a16="http://schemas.microsoft.com/office/drawing/2014/main" id="{40569F64-2776-EB40-8D80-EA460ABE68CD}"/>
                  </a:ext>
                </a:extLst>
              </p:cNvPr>
              <p:cNvSpPr/>
              <p:nvPr/>
            </p:nvSpPr>
            <p:spPr>
              <a:xfrm>
                <a:off x="8216253" y="3282695"/>
                <a:ext cx="1840249" cy="146304"/>
              </a:xfrm>
              <a:prstGeom prst="lef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Arc 31">
                <a:extLst>
                  <a:ext uri="{FF2B5EF4-FFF2-40B4-BE49-F238E27FC236}">
                    <a16:creationId xmlns:a16="http://schemas.microsoft.com/office/drawing/2014/main" id="{799083C2-AEA8-8048-8B56-E384B14B46F8}"/>
                  </a:ext>
                </a:extLst>
              </p:cNvPr>
              <p:cNvSpPr/>
              <p:nvPr/>
            </p:nvSpPr>
            <p:spPr>
              <a:xfrm rot="18839361">
                <a:off x="5172505" y="1894000"/>
                <a:ext cx="1795495" cy="1970673"/>
              </a:xfrm>
              <a:custGeom>
                <a:avLst/>
                <a:gdLst>
                  <a:gd name="connsiteX0" fmla="*/ 1437544 w 5211674"/>
                  <a:gd name="connsiteY0" fmla="*/ 318889 h 6009092"/>
                  <a:gd name="connsiteX1" fmla="*/ 4451215 w 5211674"/>
                  <a:gd name="connsiteY1" fmla="*/ 883213 h 6009092"/>
                  <a:gd name="connsiteX2" fmla="*/ 5138944 w 5211674"/>
                  <a:gd name="connsiteY2" fmla="*/ 3709446 h 6009092"/>
                  <a:gd name="connsiteX3" fmla="*/ 2605837 w 5211674"/>
                  <a:gd name="connsiteY3" fmla="*/ 3004546 h 6009092"/>
                  <a:gd name="connsiteX4" fmla="*/ 1437544 w 5211674"/>
                  <a:gd name="connsiteY4" fmla="*/ 318889 h 6009092"/>
                  <a:gd name="connsiteX0" fmla="*/ 1437544 w 5211674"/>
                  <a:gd name="connsiteY0" fmla="*/ 318889 h 6009092"/>
                  <a:gd name="connsiteX1" fmla="*/ 4451215 w 5211674"/>
                  <a:gd name="connsiteY1" fmla="*/ 883213 h 6009092"/>
                  <a:gd name="connsiteX2" fmla="*/ 5138944 w 5211674"/>
                  <a:gd name="connsiteY2" fmla="*/ 3709446 h 6009092"/>
                  <a:gd name="connsiteX0" fmla="*/ 343069 w 4117252"/>
                  <a:gd name="connsiteY0" fmla="*/ 458130 h 3848687"/>
                  <a:gd name="connsiteX1" fmla="*/ 3356740 w 4117252"/>
                  <a:gd name="connsiteY1" fmla="*/ 1022454 h 3848687"/>
                  <a:gd name="connsiteX2" fmla="*/ 4044469 w 4117252"/>
                  <a:gd name="connsiteY2" fmla="*/ 3848687 h 3848687"/>
                  <a:gd name="connsiteX3" fmla="*/ 1511362 w 4117252"/>
                  <a:gd name="connsiteY3" fmla="*/ 3143787 h 3848687"/>
                  <a:gd name="connsiteX4" fmla="*/ 343069 w 4117252"/>
                  <a:gd name="connsiteY4" fmla="*/ 458130 h 3848687"/>
                  <a:gd name="connsiteX0" fmla="*/ 0 w 4117252"/>
                  <a:gd name="connsiteY0" fmla="*/ 267313 h 3848687"/>
                  <a:gd name="connsiteX1" fmla="*/ 3356740 w 4117252"/>
                  <a:gd name="connsiteY1" fmla="*/ 1022454 h 3848687"/>
                  <a:gd name="connsiteX2" fmla="*/ 4044469 w 4117252"/>
                  <a:gd name="connsiteY2" fmla="*/ 3848687 h 3848687"/>
                  <a:gd name="connsiteX0" fmla="*/ 343069 w 4117252"/>
                  <a:gd name="connsiteY0" fmla="*/ 458130 h 4194607"/>
                  <a:gd name="connsiteX1" fmla="*/ 3356740 w 4117252"/>
                  <a:gd name="connsiteY1" fmla="*/ 1022454 h 4194607"/>
                  <a:gd name="connsiteX2" fmla="*/ 4044469 w 4117252"/>
                  <a:gd name="connsiteY2" fmla="*/ 3848687 h 4194607"/>
                  <a:gd name="connsiteX3" fmla="*/ 1511362 w 4117252"/>
                  <a:gd name="connsiteY3" fmla="*/ 3143787 h 4194607"/>
                  <a:gd name="connsiteX4" fmla="*/ 343069 w 4117252"/>
                  <a:gd name="connsiteY4" fmla="*/ 458130 h 4194607"/>
                  <a:gd name="connsiteX0" fmla="*/ 0 w 4117252"/>
                  <a:gd name="connsiteY0" fmla="*/ 267313 h 4194607"/>
                  <a:gd name="connsiteX1" fmla="*/ 3356740 w 4117252"/>
                  <a:gd name="connsiteY1" fmla="*/ 1022454 h 4194607"/>
                  <a:gd name="connsiteX2" fmla="*/ 4015271 w 4117252"/>
                  <a:gd name="connsiteY2" fmla="*/ 4194607 h 4194607"/>
                  <a:gd name="connsiteX0" fmla="*/ 343069 w 4117252"/>
                  <a:gd name="connsiteY0" fmla="*/ 420164 h 4156641"/>
                  <a:gd name="connsiteX1" fmla="*/ 3356740 w 4117252"/>
                  <a:gd name="connsiteY1" fmla="*/ 984488 h 4156641"/>
                  <a:gd name="connsiteX2" fmla="*/ 4044469 w 4117252"/>
                  <a:gd name="connsiteY2" fmla="*/ 3810721 h 4156641"/>
                  <a:gd name="connsiteX3" fmla="*/ 1511362 w 4117252"/>
                  <a:gd name="connsiteY3" fmla="*/ 3105821 h 4156641"/>
                  <a:gd name="connsiteX4" fmla="*/ 343069 w 4117252"/>
                  <a:gd name="connsiteY4" fmla="*/ 420164 h 4156641"/>
                  <a:gd name="connsiteX0" fmla="*/ 0 w 4117252"/>
                  <a:gd name="connsiteY0" fmla="*/ 229347 h 4156641"/>
                  <a:gd name="connsiteX1" fmla="*/ 3214951 w 4117252"/>
                  <a:gd name="connsiteY1" fmla="*/ 1166752 h 4156641"/>
                  <a:gd name="connsiteX2" fmla="*/ 4015271 w 4117252"/>
                  <a:gd name="connsiteY2" fmla="*/ 4156641 h 4156641"/>
                </a:gdLst>
                <a:ahLst/>
                <a:cxnLst>
                  <a:cxn ang="0">
                    <a:pos x="connsiteX0" y="connsiteY0"/>
                  </a:cxn>
                  <a:cxn ang="0">
                    <a:pos x="connsiteX1" y="connsiteY1"/>
                  </a:cxn>
                  <a:cxn ang="0">
                    <a:pos x="connsiteX2" y="connsiteY2"/>
                  </a:cxn>
                </a:cxnLst>
                <a:rect l="l" t="t" r="r" b="b"/>
                <a:pathLst>
                  <a:path w="4117252" h="4156641" stroke="0" extrusionOk="0">
                    <a:moveTo>
                      <a:pt x="343069" y="420164"/>
                    </a:moveTo>
                    <a:cubicBezTo>
                      <a:pt x="1348024" y="-161017"/>
                      <a:pt x="2562951" y="66484"/>
                      <a:pt x="3356740" y="984488"/>
                    </a:cubicBezTo>
                    <a:cubicBezTo>
                      <a:pt x="3996668" y="1724554"/>
                      <a:pt x="4257111" y="2794849"/>
                      <a:pt x="4044469" y="3810721"/>
                    </a:cubicBezTo>
                    <a:lnTo>
                      <a:pt x="1511362" y="3105821"/>
                    </a:lnTo>
                    <a:lnTo>
                      <a:pt x="343069" y="420164"/>
                    </a:lnTo>
                    <a:close/>
                  </a:path>
                  <a:path w="4117252" h="4156641" fill="none">
                    <a:moveTo>
                      <a:pt x="0" y="229347"/>
                    </a:moveTo>
                    <a:cubicBezTo>
                      <a:pt x="1004955" y="-351834"/>
                      <a:pt x="2421162" y="248748"/>
                      <a:pt x="3214951" y="1166752"/>
                    </a:cubicBezTo>
                    <a:cubicBezTo>
                      <a:pt x="3854879" y="1906818"/>
                      <a:pt x="4227913" y="3140769"/>
                      <a:pt x="4015271" y="4156641"/>
                    </a:cubicBezTo>
                  </a:path>
                </a:pathLst>
              </a:custGeom>
              <a:ln w="38100">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8" name="Arc 31">
                <a:extLst>
                  <a:ext uri="{FF2B5EF4-FFF2-40B4-BE49-F238E27FC236}">
                    <a16:creationId xmlns:a16="http://schemas.microsoft.com/office/drawing/2014/main" id="{C2A7A608-C974-0846-BD60-181B52AFD6A3}"/>
                  </a:ext>
                </a:extLst>
              </p:cNvPr>
              <p:cNvSpPr/>
              <p:nvPr/>
            </p:nvSpPr>
            <p:spPr>
              <a:xfrm rot="7877532">
                <a:off x="5249333" y="2209045"/>
                <a:ext cx="4230334" cy="4303602"/>
              </a:xfrm>
              <a:custGeom>
                <a:avLst/>
                <a:gdLst>
                  <a:gd name="connsiteX0" fmla="*/ 1437544 w 5211674"/>
                  <a:gd name="connsiteY0" fmla="*/ 318889 h 6009092"/>
                  <a:gd name="connsiteX1" fmla="*/ 4451215 w 5211674"/>
                  <a:gd name="connsiteY1" fmla="*/ 883213 h 6009092"/>
                  <a:gd name="connsiteX2" fmla="*/ 5138944 w 5211674"/>
                  <a:gd name="connsiteY2" fmla="*/ 3709446 h 6009092"/>
                  <a:gd name="connsiteX3" fmla="*/ 2605837 w 5211674"/>
                  <a:gd name="connsiteY3" fmla="*/ 3004546 h 6009092"/>
                  <a:gd name="connsiteX4" fmla="*/ 1437544 w 5211674"/>
                  <a:gd name="connsiteY4" fmla="*/ 318889 h 6009092"/>
                  <a:gd name="connsiteX0" fmla="*/ 1437544 w 5211674"/>
                  <a:gd name="connsiteY0" fmla="*/ 318889 h 6009092"/>
                  <a:gd name="connsiteX1" fmla="*/ 4451215 w 5211674"/>
                  <a:gd name="connsiteY1" fmla="*/ 883213 h 6009092"/>
                  <a:gd name="connsiteX2" fmla="*/ 5138944 w 5211674"/>
                  <a:gd name="connsiteY2" fmla="*/ 3709446 h 6009092"/>
                  <a:gd name="connsiteX0" fmla="*/ 343069 w 4117252"/>
                  <a:gd name="connsiteY0" fmla="*/ 458130 h 3848687"/>
                  <a:gd name="connsiteX1" fmla="*/ 3356740 w 4117252"/>
                  <a:gd name="connsiteY1" fmla="*/ 1022454 h 3848687"/>
                  <a:gd name="connsiteX2" fmla="*/ 4044469 w 4117252"/>
                  <a:gd name="connsiteY2" fmla="*/ 3848687 h 3848687"/>
                  <a:gd name="connsiteX3" fmla="*/ 1511362 w 4117252"/>
                  <a:gd name="connsiteY3" fmla="*/ 3143787 h 3848687"/>
                  <a:gd name="connsiteX4" fmla="*/ 343069 w 4117252"/>
                  <a:gd name="connsiteY4" fmla="*/ 458130 h 3848687"/>
                  <a:gd name="connsiteX0" fmla="*/ 0 w 4117252"/>
                  <a:gd name="connsiteY0" fmla="*/ 267313 h 3848687"/>
                  <a:gd name="connsiteX1" fmla="*/ 3356740 w 4117252"/>
                  <a:gd name="connsiteY1" fmla="*/ 1022454 h 3848687"/>
                  <a:gd name="connsiteX2" fmla="*/ 4044469 w 4117252"/>
                  <a:gd name="connsiteY2" fmla="*/ 3848687 h 3848687"/>
                  <a:gd name="connsiteX0" fmla="*/ 343069 w 4117252"/>
                  <a:gd name="connsiteY0" fmla="*/ 458130 h 4194607"/>
                  <a:gd name="connsiteX1" fmla="*/ 3356740 w 4117252"/>
                  <a:gd name="connsiteY1" fmla="*/ 1022454 h 4194607"/>
                  <a:gd name="connsiteX2" fmla="*/ 4044469 w 4117252"/>
                  <a:gd name="connsiteY2" fmla="*/ 3848687 h 4194607"/>
                  <a:gd name="connsiteX3" fmla="*/ 1511362 w 4117252"/>
                  <a:gd name="connsiteY3" fmla="*/ 3143787 h 4194607"/>
                  <a:gd name="connsiteX4" fmla="*/ 343069 w 4117252"/>
                  <a:gd name="connsiteY4" fmla="*/ 458130 h 4194607"/>
                  <a:gd name="connsiteX0" fmla="*/ 0 w 4117252"/>
                  <a:gd name="connsiteY0" fmla="*/ 267313 h 4194607"/>
                  <a:gd name="connsiteX1" fmla="*/ 3356740 w 4117252"/>
                  <a:gd name="connsiteY1" fmla="*/ 1022454 h 4194607"/>
                  <a:gd name="connsiteX2" fmla="*/ 4015271 w 4117252"/>
                  <a:gd name="connsiteY2" fmla="*/ 4194607 h 4194607"/>
                  <a:gd name="connsiteX0" fmla="*/ 343069 w 4117252"/>
                  <a:gd name="connsiteY0" fmla="*/ 458130 h 4442759"/>
                  <a:gd name="connsiteX1" fmla="*/ 3356740 w 4117252"/>
                  <a:gd name="connsiteY1" fmla="*/ 1022454 h 4442759"/>
                  <a:gd name="connsiteX2" fmla="*/ 4044469 w 4117252"/>
                  <a:gd name="connsiteY2" fmla="*/ 3848687 h 4442759"/>
                  <a:gd name="connsiteX3" fmla="*/ 1511362 w 4117252"/>
                  <a:gd name="connsiteY3" fmla="*/ 3143787 h 4442759"/>
                  <a:gd name="connsiteX4" fmla="*/ 343069 w 4117252"/>
                  <a:gd name="connsiteY4" fmla="*/ 458130 h 4442759"/>
                  <a:gd name="connsiteX0" fmla="*/ 0 w 4117252"/>
                  <a:gd name="connsiteY0" fmla="*/ 267313 h 4442759"/>
                  <a:gd name="connsiteX1" fmla="*/ 3356740 w 4117252"/>
                  <a:gd name="connsiteY1" fmla="*/ 1022454 h 4442759"/>
                  <a:gd name="connsiteX2" fmla="*/ 3559519 w 4117252"/>
                  <a:gd name="connsiteY2" fmla="*/ 4442759 h 4442759"/>
                  <a:gd name="connsiteX0" fmla="*/ 343069 w 4117252"/>
                  <a:gd name="connsiteY0" fmla="*/ 395028 h 4379657"/>
                  <a:gd name="connsiteX1" fmla="*/ 3356740 w 4117252"/>
                  <a:gd name="connsiteY1" fmla="*/ 959352 h 4379657"/>
                  <a:gd name="connsiteX2" fmla="*/ 4044469 w 4117252"/>
                  <a:gd name="connsiteY2" fmla="*/ 3785585 h 4379657"/>
                  <a:gd name="connsiteX3" fmla="*/ 1511362 w 4117252"/>
                  <a:gd name="connsiteY3" fmla="*/ 3080685 h 4379657"/>
                  <a:gd name="connsiteX4" fmla="*/ 343069 w 4117252"/>
                  <a:gd name="connsiteY4" fmla="*/ 395028 h 4379657"/>
                  <a:gd name="connsiteX0" fmla="*/ 0 w 4117252"/>
                  <a:gd name="connsiteY0" fmla="*/ 204211 h 4379657"/>
                  <a:gd name="connsiteX1" fmla="*/ 2976416 w 4117252"/>
                  <a:gd name="connsiteY1" fmla="*/ 1293383 h 4379657"/>
                  <a:gd name="connsiteX2" fmla="*/ 3559519 w 4117252"/>
                  <a:gd name="connsiteY2" fmla="*/ 4379657 h 4379657"/>
                  <a:gd name="connsiteX0" fmla="*/ 456151 w 4230334"/>
                  <a:gd name="connsiteY0" fmla="*/ 318973 h 4303602"/>
                  <a:gd name="connsiteX1" fmla="*/ 3469822 w 4230334"/>
                  <a:gd name="connsiteY1" fmla="*/ 883297 h 4303602"/>
                  <a:gd name="connsiteX2" fmla="*/ 4157551 w 4230334"/>
                  <a:gd name="connsiteY2" fmla="*/ 3709530 h 4303602"/>
                  <a:gd name="connsiteX3" fmla="*/ 1624444 w 4230334"/>
                  <a:gd name="connsiteY3" fmla="*/ 3004630 h 4303602"/>
                  <a:gd name="connsiteX4" fmla="*/ 456151 w 4230334"/>
                  <a:gd name="connsiteY4" fmla="*/ 318973 h 4303602"/>
                  <a:gd name="connsiteX0" fmla="*/ 0 w 4230334"/>
                  <a:gd name="connsiteY0" fmla="*/ 444796 h 4303602"/>
                  <a:gd name="connsiteX1" fmla="*/ 3089498 w 4230334"/>
                  <a:gd name="connsiteY1" fmla="*/ 1217328 h 4303602"/>
                  <a:gd name="connsiteX2" fmla="*/ 3672601 w 4230334"/>
                  <a:gd name="connsiteY2" fmla="*/ 4303602 h 4303602"/>
                </a:gdLst>
                <a:ahLst/>
                <a:cxnLst>
                  <a:cxn ang="0">
                    <a:pos x="connsiteX0" y="connsiteY0"/>
                  </a:cxn>
                  <a:cxn ang="0">
                    <a:pos x="connsiteX1" y="connsiteY1"/>
                  </a:cxn>
                  <a:cxn ang="0">
                    <a:pos x="connsiteX2" y="connsiteY2"/>
                  </a:cxn>
                </a:cxnLst>
                <a:rect l="l" t="t" r="r" b="b"/>
                <a:pathLst>
                  <a:path w="4230334" h="4303602" stroke="0" extrusionOk="0">
                    <a:moveTo>
                      <a:pt x="456151" y="318973"/>
                    </a:moveTo>
                    <a:cubicBezTo>
                      <a:pt x="1461106" y="-262208"/>
                      <a:pt x="2676033" y="-34707"/>
                      <a:pt x="3469822" y="883297"/>
                    </a:cubicBezTo>
                    <a:cubicBezTo>
                      <a:pt x="4109750" y="1623363"/>
                      <a:pt x="4370193" y="2693658"/>
                      <a:pt x="4157551" y="3709530"/>
                    </a:cubicBezTo>
                    <a:lnTo>
                      <a:pt x="1624444" y="3004630"/>
                    </a:lnTo>
                    <a:lnTo>
                      <a:pt x="456151" y="318973"/>
                    </a:lnTo>
                    <a:close/>
                  </a:path>
                  <a:path w="4230334" h="4303602" fill="none">
                    <a:moveTo>
                      <a:pt x="0" y="444796"/>
                    </a:moveTo>
                    <a:cubicBezTo>
                      <a:pt x="1004955" y="-136385"/>
                      <a:pt x="2295709" y="299324"/>
                      <a:pt x="3089498" y="1217328"/>
                    </a:cubicBezTo>
                    <a:cubicBezTo>
                      <a:pt x="3729426" y="1957394"/>
                      <a:pt x="3885243" y="3287730"/>
                      <a:pt x="3672601" y="4303602"/>
                    </a:cubicBezTo>
                  </a:path>
                </a:pathLst>
              </a:custGeom>
              <a:ln w="38100">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9" name="Arc 33">
                <a:extLst>
                  <a:ext uri="{FF2B5EF4-FFF2-40B4-BE49-F238E27FC236}">
                    <a16:creationId xmlns:a16="http://schemas.microsoft.com/office/drawing/2014/main" id="{C0BA0480-207D-DF43-81DA-2A29B3AC1104}"/>
                  </a:ext>
                </a:extLst>
              </p:cNvPr>
              <p:cNvSpPr/>
              <p:nvPr/>
            </p:nvSpPr>
            <p:spPr>
              <a:xfrm rot="18839361">
                <a:off x="8277948" y="2046166"/>
                <a:ext cx="1633259" cy="1806501"/>
              </a:xfrm>
              <a:custGeom>
                <a:avLst/>
                <a:gdLst>
                  <a:gd name="connsiteX0" fmla="*/ 1294093 w 2927320"/>
                  <a:gd name="connsiteY0" fmla="*/ 8929 h 2652026"/>
                  <a:gd name="connsiteX1" fmla="*/ 2521689 w 2927320"/>
                  <a:gd name="connsiteY1" fmla="*/ 409753 h 2652026"/>
                  <a:gd name="connsiteX2" fmla="*/ 2862804 w 2927320"/>
                  <a:gd name="connsiteY2" fmla="*/ 1715360 h 2652026"/>
                  <a:gd name="connsiteX3" fmla="*/ 1463660 w 2927320"/>
                  <a:gd name="connsiteY3" fmla="*/ 1326013 h 2652026"/>
                  <a:gd name="connsiteX4" fmla="*/ 1294093 w 2927320"/>
                  <a:gd name="connsiteY4" fmla="*/ 8929 h 2652026"/>
                  <a:gd name="connsiteX0" fmla="*/ 1294093 w 2927320"/>
                  <a:gd name="connsiteY0" fmla="*/ 8929 h 2652026"/>
                  <a:gd name="connsiteX1" fmla="*/ 2521689 w 2927320"/>
                  <a:gd name="connsiteY1" fmla="*/ 409753 h 2652026"/>
                  <a:gd name="connsiteX2" fmla="*/ 2862804 w 2927320"/>
                  <a:gd name="connsiteY2" fmla="*/ 1715360 h 2652026"/>
                  <a:gd name="connsiteX0" fmla="*/ 0 w 1633259"/>
                  <a:gd name="connsiteY0" fmla="*/ 8939 h 1715370"/>
                  <a:gd name="connsiteX1" fmla="*/ 1227596 w 1633259"/>
                  <a:gd name="connsiteY1" fmla="*/ 409763 h 1715370"/>
                  <a:gd name="connsiteX2" fmla="*/ 1568711 w 1633259"/>
                  <a:gd name="connsiteY2" fmla="*/ 1715370 h 1715370"/>
                  <a:gd name="connsiteX3" fmla="*/ 169567 w 1633259"/>
                  <a:gd name="connsiteY3" fmla="*/ 1326023 h 1715370"/>
                  <a:gd name="connsiteX4" fmla="*/ 0 w 1633259"/>
                  <a:gd name="connsiteY4" fmla="*/ 8939 h 1715370"/>
                  <a:gd name="connsiteX0" fmla="*/ 55482 w 1633259"/>
                  <a:gd name="connsiteY0" fmla="*/ 136946 h 1715370"/>
                  <a:gd name="connsiteX1" fmla="*/ 1227596 w 1633259"/>
                  <a:gd name="connsiteY1" fmla="*/ 409763 h 1715370"/>
                  <a:gd name="connsiteX2" fmla="*/ 1568711 w 1633259"/>
                  <a:gd name="connsiteY2" fmla="*/ 1715370 h 1715370"/>
                  <a:gd name="connsiteX0" fmla="*/ 0 w 1633259"/>
                  <a:gd name="connsiteY0" fmla="*/ 8939 h 1862797"/>
                  <a:gd name="connsiteX1" fmla="*/ 1227596 w 1633259"/>
                  <a:gd name="connsiteY1" fmla="*/ 409763 h 1862797"/>
                  <a:gd name="connsiteX2" fmla="*/ 1568711 w 1633259"/>
                  <a:gd name="connsiteY2" fmla="*/ 1715370 h 1862797"/>
                  <a:gd name="connsiteX3" fmla="*/ 169567 w 1633259"/>
                  <a:gd name="connsiteY3" fmla="*/ 1326023 h 1862797"/>
                  <a:gd name="connsiteX4" fmla="*/ 0 w 1633259"/>
                  <a:gd name="connsiteY4" fmla="*/ 8939 h 1862797"/>
                  <a:gd name="connsiteX0" fmla="*/ 55482 w 1633259"/>
                  <a:gd name="connsiteY0" fmla="*/ 136946 h 1862797"/>
                  <a:gd name="connsiteX1" fmla="*/ 1227596 w 1633259"/>
                  <a:gd name="connsiteY1" fmla="*/ 409763 h 1862797"/>
                  <a:gd name="connsiteX2" fmla="*/ 1415988 w 1633259"/>
                  <a:gd name="connsiteY2" fmla="*/ 1862797 h 1862797"/>
                  <a:gd name="connsiteX0" fmla="*/ 0 w 1633259"/>
                  <a:gd name="connsiteY0" fmla="*/ 8939 h 1806501"/>
                  <a:gd name="connsiteX1" fmla="*/ 1227596 w 1633259"/>
                  <a:gd name="connsiteY1" fmla="*/ 409763 h 1806501"/>
                  <a:gd name="connsiteX2" fmla="*/ 1568711 w 1633259"/>
                  <a:gd name="connsiteY2" fmla="*/ 1715370 h 1806501"/>
                  <a:gd name="connsiteX3" fmla="*/ 169567 w 1633259"/>
                  <a:gd name="connsiteY3" fmla="*/ 1326023 h 1806501"/>
                  <a:gd name="connsiteX4" fmla="*/ 0 w 1633259"/>
                  <a:gd name="connsiteY4" fmla="*/ 8939 h 1806501"/>
                  <a:gd name="connsiteX0" fmla="*/ 55482 w 1633259"/>
                  <a:gd name="connsiteY0" fmla="*/ 136946 h 1806501"/>
                  <a:gd name="connsiteX1" fmla="*/ 1227596 w 1633259"/>
                  <a:gd name="connsiteY1" fmla="*/ 409763 h 1806501"/>
                  <a:gd name="connsiteX2" fmla="*/ 1497816 w 1633259"/>
                  <a:gd name="connsiteY2" fmla="*/ 1806501 h 1806501"/>
                </a:gdLst>
                <a:ahLst/>
                <a:cxnLst>
                  <a:cxn ang="0">
                    <a:pos x="connsiteX0" y="connsiteY0"/>
                  </a:cxn>
                  <a:cxn ang="0">
                    <a:pos x="connsiteX1" y="connsiteY1"/>
                  </a:cxn>
                  <a:cxn ang="0">
                    <a:pos x="connsiteX2" y="connsiteY2"/>
                  </a:cxn>
                </a:cxnLst>
                <a:rect l="l" t="t" r="r" b="b"/>
                <a:pathLst>
                  <a:path w="1633259" h="1806501" stroke="0" extrusionOk="0">
                    <a:moveTo>
                      <a:pt x="0" y="8939"/>
                    </a:moveTo>
                    <a:cubicBezTo>
                      <a:pt x="455937" y="-39239"/>
                      <a:pt x="910413" y="109153"/>
                      <a:pt x="1227596" y="409763"/>
                    </a:cubicBezTo>
                    <a:cubicBezTo>
                      <a:pt x="1593870" y="756899"/>
                      <a:pt x="1724352" y="1256316"/>
                      <a:pt x="1568711" y="1715370"/>
                    </a:cubicBezTo>
                    <a:lnTo>
                      <a:pt x="169567" y="1326023"/>
                    </a:lnTo>
                    <a:lnTo>
                      <a:pt x="0" y="8939"/>
                    </a:lnTo>
                    <a:close/>
                  </a:path>
                  <a:path w="1633259" h="1806501" fill="none">
                    <a:moveTo>
                      <a:pt x="55482" y="136946"/>
                    </a:moveTo>
                    <a:cubicBezTo>
                      <a:pt x="511419" y="88768"/>
                      <a:pt x="910413" y="109153"/>
                      <a:pt x="1227596" y="409763"/>
                    </a:cubicBezTo>
                    <a:cubicBezTo>
                      <a:pt x="1593870" y="756899"/>
                      <a:pt x="1653457" y="1347447"/>
                      <a:pt x="1497816" y="1806501"/>
                    </a:cubicBezTo>
                  </a:path>
                </a:pathLst>
              </a:custGeom>
              <a:ln w="38100">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103" name="TextBox 102">
              <a:extLst>
                <a:ext uri="{FF2B5EF4-FFF2-40B4-BE49-F238E27FC236}">
                  <a16:creationId xmlns:a16="http://schemas.microsoft.com/office/drawing/2014/main" id="{2109F962-AC64-0A49-9D73-E0CB61DBD72A}"/>
                </a:ext>
              </a:extLst>
            </p:cNvPr>
            <p:cNvSpPr txBox="1"/>
            <p:nvPr/>
          </p:nvSpPr>
          <p:spPr>
            <a:xfrm>
              <a:off x="5261138" y="2148123"/>
              <a:ext cx="887185" cy="369332"/>
            </a:xfrm>
            <a:prstGeom prst="rect">
              <a:avLst/>
            </a:prstGeom>
            <a:noFill/>
          </p:spPr>
          <p:txBody>
            <a:bodyPr wrap="square" rtlCol="0">
              <a:spAutoFit/>
            </a:bodyPr>
            <a:lstStyle/>
            <a:p>
              <a:r>
                <a:rPr lang="en-US" dirty="0"/>
                <a:t>f</a:t>
              </a:r>
              <a:r>
                <a:rPr lang="en-US" baseline="-25000" dirty="0"/>
                <a:t>3</a:t>
              </a:r>
            </a:p>
          </p:txBody>
        </p:sp>
      </p:grpSp>
    </p:spTree>
    <p:extLst>
      <p:ext uri="{BB962C8B-B14F-4D97-AF65-F5344CB8AC3E}">
        <p14:creationId xmlns:p14="http://schemas.microsoft.com/office/powerpoint/2010/main" val="3411782688"/>
      </p:ext>
    </p:extLst>
  </p:cSld>
  <p:clrMapOvr>
    <a:masterClrMapping/>
  </p:clrMapOvr>
  <mc:AlternateContent xmlns:mc="http://schemas.openxmlformats.org/markup-compatibility/2006" xmlns:p14="http://schemas.microsoft.com/office/powerpoint/2010/main">
    <mc:Choice Requires="p14">
      <p:transition spd="slow" p14:dur="2000" advTm="20290"/>
    </mc:Choice>
    <mc:Fallback xmlns="">
      <p:transition spd="slow" advTm="2029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grpId="1" nodeType="withEffect">
                                  <p:stCondLst>
                                    <p:cond delay="0"/>
                                  </p:stCondLst>
                                  <p:childTnLst>
                                    <p:set>
                                      <p:cBhvr>
                                        <p:cTn id="6" dur="indefinite"/>
                                        <p:tgtEl>
                                          <p:spTgt spid="51"/>
                                        </p:tgtEl>
                                        <p:attrNameLst>
                                          <p:attrName>style.opacity</p:attrName>
                                        </p:attrNameLst>
                                      </p:cBhvr>
                                      <p:to>
                                        <p:strVal val="0.5"/>
                                      </p:to>
                                    </p:set>
                                    <p:animEffect filter="image" prLst="opacity: 0.5">
                                      <p:cBhvr rctx="IE">
                                        <p:cTn id="7" dur="indefinite"/>
                                        <p:tgtEl>
                                          <p:spTgt spid="51"/>
                                        </p:tgtEl>
                                      </p:cBhvr>
                                    </p:animEffect>
                                  </p:childTnLst>
                                </p:cTn>
                              </p:par>
                              <p:par>
                                <p:cTn id="8" presetID="9" presetClass="emph" presetSubtype="0" grpId="1" nodeType="withEffect">
                                  <p:stCondLst>
                                    <p:cond delay="0"/>
                                  </p:stCondLst>
                                  <p:childTnLst>
                                    <p:set>
                                      <p:cBhvr>
                                        <p:cTn id="9" dur="indefinite"/>
                                        <p:tgtEl>
                                          <p:spTgt spid="55"/>
                                        </p:tgtEl>
                                        <p:attrNameLst>
                                          <p:attrName>style.opacity</p:attrName>
                                        </p:attrNameLst>
                                      </p:cBhvr>
                                      <p:to>
                                        <p:strVal val="0.5"/>
                                      </p:to>
                                    </p:set>
                                    <p:animEffect filter="image" prLst="opacity: 0.5">
                                      <p:cBhvr rctx="IE">
                                        <p:cTn id="10" dur="indefinite"/>
                                        <p:tgtEl>
                                          <p:spTgt spid="55"/>
                                        </p:tgtEl>
                                      </p:cBhvr>
                                    </p:animEffect>
                                  </p:childTnLst>
                                </p:cTn>
                              </p:par>
                              <p:par>
                                <p:cTn id="11" presetID="9" presetClass="emph" presetSubtype="0" nodeType="withEffect">
                                  <p:stCondLst>
                                    <p:cond delay="0"/>
                                  </p:stCondLst>
                                  <p:childTnLst>
                                    <p:set>
                                      <p:cBhvr>
                                        <p:cTn id="12" dur="indefinite"/>
                                        <p:tgtEl>
                                          <p:spTgt spid="59"/>
                                        </p:tgtEl>
                                        <p:attrNameLst>
                                          <p:attrName>style.opacity</p:attrName>
                                        </p:attrNameLst>
                                      </p:cBhvr>
                                      <p:to>
                                        <p:strVal val="0.5"/>
                                      </p:to>
                                    </p:set>
                                    <p:animEffect filter="image" prLst="opacity: 0.5">
                                      <p:cBhvr rctx="IE">
                                        <p:cTn id="13" dur="indefinite"/>
                                        <p:tgtEl>
                                          <p:spTgt spid="59"/>
                                        </p:tgtEl>
                                      </p:cBhvr>
                                    </p:animEffect>
                                  </p:childTnLst>
                                </p:cTn>
                              </p:par>
                              <p:par>
                                <p:cTn id="14" presetID="9" presetClass="emph" presetSubtype="0" grpId="1" nodeType="withEffect">
                                  <p:stCondLst>
                                    <p:cond delay="0"/>
                                  </p:stCondLst>
                                  <p:childTnLst>
                                    <p:set>
                                      <p:cBhvr>
                                        <p:cTn id="15" dur="indefinite"/>
                                        <p:tgtEl>
                                          <p:spTgt spid="84"/>
                                        </p:tgtEl>
                                        <p:attrNameLst>
                                          <p:attrName>style.opacity</p:attrName>
                                        </p:attrNameLst>
                                      </p:cBhvr>
                                      <p:to>
                                        <p:strVal val="0.5"/>
                                      </p:to>
                                    </p:set>
                                    <p:animEffect filter="image" prLst="opacity: 0.5">
                                      <p:cBhvr rctx="IE">
                                        <p:cTn id="16" dur="indefinite"/>
                                        <p:tgtEl>
                                          <p:spTgt spid="84"/>
                                        </p:tgtEl>
                                      </p:cBhvr>
                                    </p:animEffect>
                                  </p:childTnLst>
                                </p:cTn>
                              </p:par>
                              <p:par>
                                <p:cTn id="17" presetID="9" presetClass="emph" presetSubtype="0" grpId="1" nodeType="withEffect">
                                  <p:stCondLst>
                                    <p:cond delay="0"/>
                                  </p:stCondLst>
                                  <p:childTnLst>
                                    <p:set>
                                      <p:cBhvr>
                                        <p:cTn id="18" dur="indefinite"/>
                                        <p:tgtEl>
                                          <p:spTgt spid="96"/>
                                        </p:tgtEl>
                                        <p:attrNameLst>
                                          <p:attrName>style.opacity</p:attrName>
                                        </p:attrNameLst>
                                      </p:cBhvr>
                                      <p:to>
                                        <p:strVal val="0.5"/>
                                      </p:to>
                                    </p:set>
                                    <p:animEffect filter="image" prLst="opacity: 0.5">
                                      <p:cBhvr rctx="IE">
                                        <p:cTn id="19" dur="indefinite"/>
                                        <p:tgtEl>
                                          <p:spTgt spid="96"/>
                                        </p:tgtEl>
                                      </p:cBhvr>
                                    </p:animEffect>
                                  </p:childTnLst>
                                </p:cTn>
                              </p:par>
                              <p:par>
                                <p:cTn id="20" presetID="9" presetClass="emph" presetSubtype="0" grpId="1" nodeType="withEffect">
                                  <p:stCondLst>
                                    <p:cond delay="0"/>
                                  </p:stCondLst>
                                  <p:childTnLst>
                                    <p:set>
                                      <p:cBhvr>
                                        <p:cTn id="21" dur="indefinite"/>
                                        <p:tgtEl>
                                          <p:spTgt spid="2"/>
                                        </p:tgtEl>
                                        <p:attrNameLst>
                                          <p:attrName>style.opacity</p:attrName>
                                        </p:attrNameLst>
                                      </p:cBhvr>
                                      <p:to>
                                        <p:strVal val="0.5"/>
                                      </p:to>
                                    </p:set>
                                    <p:animEffect filter="image" prLst="opacity: 0.5">
                                      <p:cBhvr rctx="IE">
                                        <p:cTn id="22" dur="indefinite"/>
                                        <p:tgtEl>
                                          <p:spTgt spid="2"/>
                                        </p:tgtEl>
                                      </p:cBhvr>
                                    </p:animEffect>
                                  </p:childTnLst>
                                </p:cTn>
                              </p:par>
                              <p:par>
                                <p:cTn id="23" presetID="9" presetClass="emph" presetSubtype="0" nodeType="withEffect">
                                  <p:stCondLst>
                                    <p:cond delay="0"/>
                                  </p:stCondLst>
                                  <p:childTnLst>
                                    <p:set>
                                      <p:cBhvr>
                                        <p:cTn id="24" dur="indefinite"/>
                                        <p:tgtEl>
                                          <p:spTgt spid="61"/>
                                        </p:tgtEl>
                                        <p:attrNameLst>
                                          <p:attrName>style.opacity</p:attrName>
                                        </p:attrNameLst>
                                      </p:cBhvr>
                                      <p:to>
                                        <p:strVal val="0.5"/>
                                      </p:to>
                                    </p:set>
                                    <p:animEffect filter="image" prLst="opacity: 0.5">
                                      <p:cBhvr rctx="IE">
                                        <p:cTn id="25" dur="indefinite"/>
                                        <p:tgtEl>
                                          <p:spTgt spid="61"/>
                                        </p:tgtEl>
                                      </p:cBhvr>
                                    </p:animEffect>
                                  </p:childTnLst>
                                </p:cTn>
                              </p:par>
                              <p:par>
                                <p:cTn id="26" presetID="9" presetClass="emph" presetSubtype="0" grpId="1" nodeType="withEffect">
                                  <p:stCondLst>
                                    <p:cond delay="0"/>
                                  </p:stCondLst>
                                  <p:childTnLst>
                                    <p:set>
                                      <p:cBhvr>
                                        <p:cTn id="27" dur="indefinite"/>
                                        <p:tgtEl>
                                          <p:spTgt spid="52"/>
                                        </p:tgtEl>
                                        <p:attrNameLst>
                                          <p:attrName>style.opacity</p:attrName>
                                        </p:attrNameLst>
                                      </p:cBhvr>
                                      <p:to>
                                        <p:strVal val="0.5"/>
                                      </p:to>
                                    </p:set>
                                    <p:animEffect filter="image" prLst="opacity: 0.5">
                                      <p:cBhvr rctx="IE">
                                        <p:cTn id="28" dur="indefinite"/>
                                        <p:tgtEl>
                                          <p:spTgt spid="52"/>
                                        </p:tgtEl>
                                      </p:cBhvr>
                                    </p:animEffect>
                                  </p:childTnLst>
                                </p:cTn>
                              </p:par>
                              <p:par>
                                <p:cTn id="29" presetID="9" presetClass="emph" presetSubtype="0" nodeType="withEffect">
                                  <p:stCondLst>
                                    <p:cond delay="0"/>
                                  </p:stCondLst>
                                  <p:childTnLst>
                                    <p:set>
                                      <p:cBhvr>
                                        <p:cTn id="30" dur="indefinite"/>
                                        <p:tgtEl>
                                          <p:spTgt spid="68"/>
                                        </p:tgtEl>
                                        <p:attrNameLst>
                                          <p:attrName>style.opacity</p:attrName>
                                        </p:attrNameLst>
                                      </p:cBhvr>
                                      <p:to>
                                        <p:strVal val="0.5"/>
                                      </p:to>
                                    </p:set>
                                    <p:animEffect filter="image" prLst="opacity: 0.5">
                                      <p:cBhvr rctx="IE">
                                        <p:cTn id="31" dur="indefinite"/>
                                        <p:tgtEl>
                                          <p:spTgt spid="68"/>
                                        </p:tgtEl>
                                      </p:cBhvr>
                                    </p:animEffect>
                                  </p:childTnLst>
                                </p:cTn>
                              </p:par>
                              <p:par>
                                <p:cTn id="32" presetID="1" presetClass="entr" presetSubtype="0" fill="hold" nodeType="withEffect">
                                  <p:stCondLst>
                                    <p:cond delay="0"/>
                                  </p:stCondLst>
                                  <p:childTnLst>
                                    <p:set>
                                      <p:cBhvr>
                                        <p:cTn id="33" dur="1" fill="hold">
                                          <p:stCondLst>
                                            <p:cond delay="0"/>
                                          </p:stCondLst>
                                        </p:cTn>
                                        <p:tgtEl>
                                          <p:spTgt spid="4"/>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95"/>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91"/>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89"/>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87"/>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1" animBg="1"/>
      <p:bldP spid="52" grpId="1" animBg="1"/>
      <p:bldP spid="55" grpId="1" animBg="1"/>
      <p:bldP spid="84" grpId="1" animBg="1"/>
      <p:bldP spid="87" grpId="0" animBg="1"/>
      <p:bldP spid="91" grpId="0" animBg="1"/>
      <p:bldP spid="89" grpId="0" animBg="1"/>
      <p:bldP spid="95" grpId="0" animBg="1"/>
      <p:bldP spid="96" grpId="1" animBg="1"/>
      <p:bldP spid="2" grpId="1"/>
      <p:bldP spid="6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501A03DF-7351-FA48-9244-BE70F46EE403}"/>
              </a:ext>
            </a:extLst>
          </p:cNvPr>
          <p:cNvGraphicFramePr/>
          <p:nvPr>
            <p:extLst>
              <p:ext uri="{D42A27DB-BD31-4B8C-83A1-F6EECF244321}">
                <p14:modId xmlns:p14="http://schemas.microsoft.com/office/powerpoint/2010/main" val="17191479"/>
              </p:ext>
            </p:extLst>
          </p:nvPr>
        </p:nvGraphicFramePr>
        <p:xfrm>
          <a:off x="1821542" y="1455576"/>
          <a:ext cx="8548915" cy="5402424"/>
        </p:xfrm>
        <a:graphic>
          <a:graphicData uri="http://schemas.openxmlformats.org/drawingml/2006/chart">
            <c:chart xmlns:c="http://schemas.openxmlformats.org/drawingml/2006/chart" xmlns:r="http://schemas.openxmlformats.org/officeDocument/2006/relationships" r:id="rId4"/>
          </a:graphicData>
        </a:graphic>
      </p:graphicFrame>
      <p:sp>
        <p:nvSpPr>
          <p:cNvPr id="5" name="Title 1">
            <a:extLst>
              <a:ext uri="{FF2B5EF4-FFF2-40B4-BE49-F238E27FC236}">
                <a16:creationId xmlns:a16="http://schemas.microsoft.com/office/drawing/2014/main" id="{3C72BF4B-1EAF-A847-BA25-7F701C301C69}"/>
              </a:ext>
            </a:extLst>
          </p:cNvPr>
          <p:cNvSpPr txBox="1">
            <a:spLocks/>
          </p:cNvSpPr>
          <p:nvPr/>
        </p:nvSpPr>
        <p:spPr>
          <a:xfrm>
            <a:off x="838200" y="365125"/>
            <a:ext cx="10903226"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6000" dirty="0">
                <a:latin typeface="Gill Sans" charset="0"/>
                <a:ea typeface="Gill Sans" charset="0"/>
                <a:cs typeface="Gill Sans" charset="0"/>
              </a:rPr>
              <a:t>Peeling Algorithm Accuracy</a:t>
            </a:r>
          </a:p>
        </p:txBody>
      </p:sp>
    </p:spTree>
    <p:custDataLst>
      <p:tags r:id="rId1"/>
    </p:custDataLst>
    <p:extLst>
      <p:ext uri="{BB962C8B-B14F-4D97-AF65-F5344CB8AC3E}">
        <p14:creationId xmlns:p14="http://schemas.microsoft.com/office/powerpoint/2010/main" val="1411312735"/>
      </p:ext>
    </p:extLst>
  </p:cSld>
  <p:clrMapOvr>
    <a:masterClrMapping/>
  </p:clrMapOvr>
  <mc:AlternateContent xmlns:mc="http://schemas.openxmlformats.org/markup-compatibility/2006" xmlns:p14="http://schemas.microsoft.com/office/powerpoint/2010/main">
    <mc:Choice Requires="p14">
      <p:transition spd="slow" p14:dur="2000" advTm="100969"/>
    </mc:Choice>
    <mc:Fallback xmlns="">
      <p:transition spd="slow" advTm="10096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graphicEl>
                                              <a:chart seriesIdx="0"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graphicEl>
                                              <a:chart seriesIdx="1" categoryIdx="-4" bldStep="series"/>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graphicEl>
                                              <a:chart seriesIdx="2" categoryIdx="-4" bldStep="series"/>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graphicEl>
                                              <a:chart seriesIdx="3" categoryIdx="-4" bldStep="series"/>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Sub>
          <a:bldChart bld="series"/>
        </p:bldSub>
      </p:bldGraphic>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501A03DF-7351-FA48-9244-BE70F46EE403}"/>
              </a:ext>
            </a:extLst>
          </p:cNvPr>
          <p:cNvGraphicFramePr/>
          <p:nvPr>
            <p:extLst>
              <p:ext uri="{D42A27DB-BD31-4B8C-83A1-F6EECF244321}">
                <p14:modId xmlns:p14="http://schemas.microsoft.com/office/powerpoint/2010/main" val="591788529"/>
              </p:ext>
            </p:extLst>
          </p:nvPr>
        </p:nvGraphicFramePr>
        <p:xfrm>
          <a:off x="1821542" y="1455576"/>
          <a:ext cx="8548915" cy="5402424"/>
        </p:xfrm>
        <a:graphic>
          <a:graphicData uri="http://schemas.openxmlformats.org/drawingml/2006/chart">
            <c:chart xmlns:c="http://schemas.openxmlformats.org/drawingml/2006/chart" xmlns:r="http://schemas.openxmlformats.org/officeDocument/2006/relationships" r:id="rId4"/>
          </a:graphicData>
        </a:graphic>
      </p:graphicFrame>
      <p:sp>
        <p:nvSpPr>
          <p:cNvPr id="4" name="Title 1">
            <a:extLst>
              <a:ext uri="{FF2B5EF4-FFF2-40B4-BE49-F238E27FC236}">
                <a16:creationId xmlns:a16="http://schemas.microsoft.com/office/drawing/2014/main" id="{5D98C8A0-ADC6-4E44-B54C-71F07E74DC9A}"/>
              </a:ext>
            </a:extLst>
          </p:cNvPr>
          <p:cNvSpPr txBox="1">
            <a:spLocks/>
          </p:cNvSpPr>
          <p:nvPr/>
        </p:nvSpPr>
        <p:spPr>
          <a:xfrm>
            <a:off x="838200" y="365125"/>
            <a:ext cx="10903226"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6000" dirty="0">
                <a:latin typeface="Gill Sans" charset="0"/>
                <a:ea typeface="Gill Sans" charset="0"/>
                <a:cs typeface="Gill Sans" charset="0"/>
              </a:rPr>
              <a:t>Peeling Algorithm Accuracy</a:t>
            </a:r>
          </a:p>
        </p:txBody>
      </p:sp>
    </p:spTree>
    <p:custDataLst>
      <p:tags r:id="rId1"/>
    </p:custDataLst>
    <p:extLst>
      <p:ext uri="{BB962C8B-B14F-4D97-AF65-F5344CB8AC3E}">
        <p14:creationId xmlns:p14="http://schemas.microsoft.com/office/powerpoint/2010/main" val="1820953264"/>
      </p:ext>
    </p:extLst>
  </p:cSld>
  <p:clrMapOvr>
    <a:masterClrMapping/>
  </p:clrMapOvr>
  <mc:AlternateContent xmlns:mc="http://schemas.openxmlformats.org/markup-compatibility/2006" xmlns:p14="http://schemas.microsoft.com/office/powerpoint/2010/main">
    <mc:Choice Requires="p14">
      <p:transition spd="slow" p14:dur="2000" advTm="100969"/>
    </mc:Choice>
    <mc:Fallback xmlns="">
      <p:transition spd="slow" advTm="100969"/>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9B5F11EE-1859-5341-B6D8-AF26FA13B175}"/>
                  </a:ext>
                </a:extLst>
              </p:cNvPr>
              <p:cNvSpPr>
                <a:spLocks noGrp="1"/>
              </p:cNvSpPr>
              <p:nvPr>
                <p:ph idx="1"/>
              </p:nvPr>
            </p:nvSpPr>
            <p:spPr>
              <a:xfrm>
                <a:off x="967740" y="1455004"/>
                <a:ext cx="10256520" cy="4803040"/>
              </a:xfrm>
            </p:spPr>
            <p:txBody>
              <a:bodyPr>
                <a:normAutofit/>
              </a:bodyPr>
              <a:lstStyle/>
              <a:p>
                <a:pPr marL="0" indent="0">
                  <a:buNone/>
                </a:pPr>
                <a:r>
                  <a:rPr lang="en-US" dirty="0">
                    <a:latin typeface="Gill Sans Light" panose="020B0302020104020203" pitchFamily="34" charset="-79"/>
                    <a:cs typeface="Gill Sans Light" panose="020B0302020104020203" pitchFamily="34" charset="-79"/>
                  </a:rPr>
                  <a:t>Peeling algorithm finds deadlock-free channels and helps compute </a:t>
                </a:r>
                <a14:m>
                  <m:oMath xmlns:m="http://schemas.openxmlformats.org/officeDocument/2006/math">
                    <m:r>
                      <m:rPr>
                        <m:sty m:val="p"/>
                      </m:rPr>
                      <a:rPr lang="en-US" b="0" i="0">
                        <a:latin typeface="Cambria Math" panose="02040503050406030204" pitchFamily="18" charset="0"/>
                        <a:ea typeface="Cambria Math" panose="02040503050406030204" pitchFamily="18" charset="0"/>
                      </a:rPr>
                      <m:t>ϕ</m:t>
                    </m:r>
                    <m:r>
                      <m:rPr>
                        <m:sty m:val="p"/>
                      </m:rPr>
                      <a:rPr lang="en-US" b="0" i="0" baseline="-25000">
                        <a:latin typeface="Cambria Math" panose="02040503050406030204" pitchFamily="18" charset="0"/>
                        <a:ea typeface="Cambria Math" panose="02040503050406030204" pitchFamily="18" charset="0"/>
                      </a:rPr>
                      <m:t>min</m:t>
                    </m:r>
                  </m:oMath>
                </a14:m>
                <a:endParaRPr lang="en-US" baseline="-25000" dirty="0">
                  <a:latin typeface="Gill Sans Light" panose="020B0302020104020203" pitchFamily="34" charset="-79"/>
                  <a:ea typeface="Cambria Math" panose="02040503050406030204" pitchFamily="18" charset="0"/>
                  <a:cs typeface="Gill Sans Light" panose="020B0302020104020203" pitchFamily="34" charset="-79"/>
                </a:endParaRPr>
              </a:p>
              <a:p>
                <a:pPr marL="0" indent="0">
                  <a:buNone/>
                </a:pPr>
                <a:endParaRPr lang="en-US" dirty="0">
                  <a:latin typeface="Gill Sans Light" panose="020B0302020104020203" pitchFamily="34" charset="-79"/>
                  <a:ea typeface="Cambria Math" panose="02040503050406030204" pitchFamily="18" charset="0"/>
                  <a:cs typeface="Gill Sans Light" panose="020B0302020104020203" pitchFamily="34" charset="-79"/>
                </a:endParaRPr>
              </a:p>
              <a:p>
                <a:pPr marL="0" indent="0">
                  <a:buNone/>
                </a:pPr>
                <a:r>
                  <a:rPr lang="en-US" dirty="0">
                    <a:latin typeface="Gill Sans Light" panose="020B0302020104020203" pitchFamily="34" charset="-79"/>
                    <a:ea typeface="Cambria Math" panose="02040503050406030204" pitchFamily="18" charset="0"/>
                    <a:cs typeface="Gill Sans Light" panose="020B0302020104020203" pitchFamily="34" charset="-79"/>
                  </a:rPr>
                  <a:t>Synthesize robust topologies with good peeling behavior</a:t>
                </a:r>
              </a:p>
              <a:p>
                <a:pPr marL="457200" lvl="1" indent="0">
                  <a:buNone/>
                </a:pPr>
                <a:r>
                  <a:rPr lang="en-US" dirty="0">
                    <a:latin typeface="Gill Sans Light" panose="020B0302020104020203" pitchFamily="34" charset="-79"/>
                    <a:ea typeface="Cambria Math" panose="02040503050406030204" pitchFamily="18" charset="0"/>
                    <a:cs typeface="Gill Sans Light" panose="020B0302020104020203" pitchFamily="34" charset="-79"/>
                  </a:rPr>
                  <a:t>Insight: </a:t>
                </a:r>
                <a:r>
                  <a:rPr lang="en-US" dirty="0">
                    <a:latin typeface="Gill Sans Light" panose="020B0302020104020203" pitchFamily="34" charset="-79"/>
                    <a:cs typeface="Gill Sans Light" panose="020B0302020104020203" pitchFamily="34" charset="-79"/>
                  </a:rPr>
                  <a:t>Termination depends on path length distribution</a:t>
                </a:r>
                <a:endParaRPr lang="en-US" dirty="0">
                  <a:latin typeface="Gill Sans Light" panose="020B0302020104020203" pitchFamily="34" charset="-79"/>
                  <a:ea typeface="Cambria Math" panose="02040503050406030204" pitchFamily="18" charset="0"/>
                  <a:cs typeface="Gill Sans Light" panose="020B0302020104020203" pitchFamily="34" charset="-79"/>
                </a:endParaRPr>
              </a:p>
              <a:p>
                <a:pPr marL="0" indent="0">
                  <a:buNone/>
                </a:pPr>
                <a:endParaRPr lang="en-US" dirty="0">
                  <a:latin typeface="Gill Sans Light" panose="020B0302020104020203" pitchFamily="34" charset="-79"/>
                  <a:ea typeface="Cambria Math" panose="02040503050406030204" pitchFamily="18" charset="0"/>
                  <a:cs typeface="Gill Sans Light" panose="020B0302020104020203" pitchFamily="34" charset="-79"/>
                </a:endParaRPr>
              </a:p>
              <a:p>
                <a:pPr marL="0" indent="0">
                  <a:buNone/>
                </a:pPr>
                <a:r>
                  <a:rPr lang="en-US" dirty="0">
                    <a:latin typeface="Gill Sans Light" panose="020B0302020104020203" pitchFamily="34" charset="-79"/>
                    <a:ea typeface="Cambria Math" panose="02040503050406030204" pitchFamily="18" charset="0"/>
                    <a:cs typeface="Gill Sans Light" panose="020B0302020104020203" pitchFamily="34" charset="-79"/>
                  </a:rPr>
                  <a:t>Leverage peer-recommendation services such as “autopilot”</a:t>
                </a:r>
              </a:p>
              <a:p>
                <a:pPr marL="0" indent="0">
                  <a:buNone/>
                </a:pPr>
                <a:endParaRPr lang="en-US" dirty="0">
                  <a:latin typeface="Gill Sans Light" panose="020B0302020104020203" pitchFamily="34" charset="-79"/>
                  <a:ea typeface="Cambria Math" panose="02040503050406030204" pitchFamily="18" charset="0"/>
                  <a:cs typeface="Gill Sans Light" panose="020B0302020104020203" pitchFamily="34" charset="-79"/>
                </a:endParaRPr>
              </a:p>
              <a:p>
                <a:pPr marL="0" indent="0">
                  <a:buNone/>
                </a:pPr>
                <a:endParaRPr lang="en-US" dirty="0">
                  <a:latin typeface="Gill Sans Light" panose="020B0302020104020203" pitchFamily="34" charset="-79"/>
                  <a:cs typeface="Gill Sans Light" panose="020B0302020104020203" pitchFamily="34" charset="-79"/>
                </a:endParaRPr>
              </a:p>
              <a:p>
                <a:pPr marL="0" indent="0">
                  <a:buNone/>
                </a:pPr>
                <a:r>
                  <a:rPr lang="en-US" dirty="0">
                    <a:latin typeface="Gill Sans Light" panose="020B0302020104020203" pitchFamily="34" charset="-79"/>
                    <a:cs typeface="Gill Sans Light" panose="020B0302020104020203" pitchFamily="34" charset="-79"/>
                  </a:rPr>
                  <a:t> </a:t>
                </a:r>
              </a:p>
            </p:txBody>
          </p:sp>
        </mc:Choice>
        <mc:Fallback xmlns="">
          <p:sp>
            <p:nvSpPr>
              <p:cNvPr id="7" name="Content Placeholder 2">
                <a:extLst>
                  <a:ext uri="{FF2B5EF4-FFF2-40B4-BE49-F238E27FC236}">
                    <a16:creationId xmlns:a16="http://schemas.microsoft.com/office/drawing/2014/main" id="{9B5F11EE-1859-5341-B6D8-AF26FA13B175}"/>
                  </a:ext>
                </a:extLst>
              </p:cNvPr>
              <p:cNvSpPr>
                <a:spLocks noGrp="1" noRot="1" noChangeAspect="1" noMove="1" noResize="1" noEditPoints="1" noAdjustHandles="1" noChangeArrowheads="1" noChangeShapeType="1" noTextEdit="1"/>
              </p:cNvSpPr>
              <p:nvPr>
                <p:ph idx="1"/>
              </p:nvPr>
            </p:nvSpPr>
            <p:spPr>
              <a:xfrm>
                <a:off x="967740" y="1455004"/>
                <a:ext cx="10256520" cy="4803040"/>
              </a:xfrm>
              <a:blipFill>
                <a:blip r:embed="rId4"/>
                <a:stretch>
                  <a:fillRect l="-1238" t="-2375"/>
                </a:stretch>
              </a:blipFill>
            </p:spPr>
            <p:txBody>
              <a:bodyPr/>
              <a:lstStyle/>
              <a:p>
                <a:r>
                  <a:rPr lang="en-US">
                    <a:noFill/>
                  </a:rPr>
                  <a:t> </a:t>
                </a:r>
              </a:p>
            </p:txBody>
          </p:sp>
        </mc:Fallback>
      </mc:AlternateContent>
      <p:sp>
        <p:nvSpPr>
          <p:cNvPr id="4" name="Title 1">
            <a:extLst>
              <a:ext uri="{FF2B5EF4-FFF2-40B4-BE49-F238E27FC236}">
                <a16:creationId xmlns:a16="http://schemas.microsoft.com/office/drawing/2014/main" id="{4C2E87A5-B2DC-D248-A315-A0EEC2F373FE}"/>
              </a:ext>
            </a:extLst>
          </p:cNvPr>
          <p:cNvSpPr txBox="1">
            <a:spLocks/>
          </p:cNvSpPr>
          <p:nvPr/>
        </p:nvSpPr>
        <p:spPr>
          <a:xfrm>
            <a:off x="838200" y="365125"/>
            <a:ext cx="10903226"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6000" dirty="0">
                <a:latin typeface="Gill Sans" charset="0"/>
                <a:ea typeface="Gill Sans" charset="0"/>
                <a:cs typeface="Gill Sans" charset="0"/>
              </a:rPr>
              <a:t>Topology Synthesis</a:t>
            </a:r>
          </a:p>
        </p:txBody>
      </p:sp>
    </p:spTree>
    <p:custDataLst>
      <p:tags r:id="rId1"/>
    </p:custDataLst>
    <p:extLst>
      <p:ext uri="{BB962C8B-B14F-4D97-AF65-F5344CB8AC3E}">
        <p14:creationId xmlns:p14="http://schemas.microsoft.com/office/powerpoint/2010/main" val="1921079672"/>
      </p:ext>
    </p:extLst>
  </p:cSld>
  <p:clrMapOvr>
    <a:masterClrMapping/>
  </p:clrMapOvr>
  <mc:AlternateContent xmlns:mc="http://schemas.openxmlformats.org/markup-compatibility/2006" xmlns:p14="http://schemas.microsoft.com/office/powerpoint/2010/main">
    <mc:Choice Requires="p14">
      <p:transition spd="slow" p14:dur="2000" advTm="100969"/>
    </mc:Choice>
    <mc:Fallback xmlns="">
      <p:transition spd="slow" advTm="10096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515CB039-E1AD-3740-8AF2-6A5A56BB5E6F}"/>
              </a:ext>
            </a:extLst>
          </p:cNvPr>
          <p:cNvSpPr>
            <a:spLocks noGrp="1"/>
          </p:cNvSpPr>
          <p:nvPr>
            <p:ph type="title"/>
          </p:nvPr>
        </p:nvSpPr>
        <p:spPr>
          <a:xfrm>
            <a:off x="785610" y="310755"/>
            <a:ext cx="10802446" cy="1450757"/>
          </a:xfrm>
        </p:spPr>
        <p:txBody>
          <a:bodyPr>
            <a:normAutofit/>
          </a:bodyPr>
          <a:lstStyle/>
          <a:p>
            <a:r>
              <a:rPr lang="en-US" dirty="0"/>
              <a:t>Credit Networks</a:t>
            </a:r>
          </a:p>
        </p:txBody>
      </p:sp>
      <p:pic>
        <p:nvPicPr>
          <p:cNvPr id="8" name="Picture 7">
            <a:extLst>
              <a:ext uri="{FF2B5EF4-FFF2-40B4-BE49-F238E27FC236}">
                <a16:creationId xmlns:a16="http://schemas.microsoft.com/office/drawing/2014/main" id="{04B6752B-C0AA-F148-AD4E-300A36C3048E}"/>
              </a:ext>
            </a:extLst>
          </p:cNvPr>
          <p:cNvPicPr>
            <a:picLocks noChangeAspect="1"/>
          </p:cNvPicPr>
          <p:nvPr/>
        </p:nvPicPr>
        <p:blipFill>
          <a:blip r:embed="rId4">
            <a:duotone>
              <a:srgbClr val="4472C4">
                <a:shade val="45000"/>
                <a:satMod val="135000"/>
              </a:srgbClr>
              <a:prstClr val="white"/>
            </a:duotone>
          </a:blip>
          <a:stretch>
            <a:fillRect/>
          </a:stretch>
        </p:blipFill>
        <p:spPr>
          <a:xfrm>
            <a:off x="785610" y="2601559"/>
            <a:ext cx="799291" cy="902434"/>
          </a:xfrm>
          <a:prstGeom prst="rect">
            <a:avLst/>
          </a:prstGeom>
        </p:spPr>
      </p:pic>
      <p:pic>
        <p:nvPicPr>
          <p:cNvPr id="9" name="Picture 8">
            <a:extLst>
              <a:ext uri="{FF2B5EF4-FFF2-40B4-BE49-F238E27FC236}">
                <a16:creationId xmlns:a16="http://schemas.microsoft.com/office/drawing/2014/main" id="{A2906CDF-1B80-314B-8FE2-F75BA3FBF540}"/>
              </a:ext>
            </a:extLst>
          </p:cNvPr>
          <p:cNvPicPr>
            <a:picLocks noChangeAspect="1"/>
          </p:cNvPicPr>
          <p:nvPr/>
        </p:nvPicPr>
        <p:blipFill>
          <a:blip r:embed="rId4">
            <a:duotone>
              <a:srgbClr val="ED7D31">
                <a:shade val="45000"/>
                <a:satMod val="135000"/>
              </a:srgbClr>
              <a:prstClr val="white"/>
            </a:duotone>
          </a:blip>
          <a:stretch>
            <a:fillRect/>
          </a:stretch>
        </p:blipFill>
        <p:spPr>
          <a:xfrm>
            <a:off x="3636381" y="2601559"/>
            <a:ext cx="799291" cy="902434"/>
          </a:xfrm>
          <a:prstGeom prst="rect">
            <a:avLst/>
          </a:prstGeom>
        </p:spPr>
      </p:pic>
      <p:sp>
        <p:nvSpPr>
          <p:cNvPr id="10" name="TextBox 9">
            <a:extLst>
              <a:ext uri="{FF2B5EF4-FFF2-40B4-BE49-F238E27FC236}">
                <a16:creationId xmlns:a16="http://schemas.microsoft.com/office/drawing/2014/main" id="{7ABDFAE2-F7A7-974E-8980-30E3C5BCBC04}"/>
              </a:ext>
            </a:extLst>
          </p:cNvPr>
          <p:cNvSpPr txBox="1"/>
          <p:nvPr/>
        </p:nvSpPr>
        <p:spPr>
          <a:xfrm>
            <a:off x="905757" y="3388885"/>
            <a:ext cx="505094" cy="30560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dirty="0">
                <a:ln>
                  <a:noFill/>
                </a:ln>
                <a:solidFill>
                  <a:prstClr val="black"/>
                </a:solidFill>
                <a:effectLst/>
                <a:uLnTx/>
                <a:uFillTx/>
                <a:latin typeface="Helvetica" pitchFamily="2" charset="0"/>
              </a:rPr>
              <a:t>Alice</a:t>
            </a:r>
          </a:p>
        </p:txBody>
      </p:sp>
      <p:sp>
        <p:nvSpPr>
          <p:cNvPr id="16" name="TextBox 15">
            <a:extLst>
              <a:ext uri="{FF2B5EF4-FFF2-40B4-BE49-F238E27FC236}">
                <a16:creationId xmlns:a16="http://schemas.microsoft.com/office/drawing/2014/main" id="{1C0C56CB-DA76-A548-85B6-60F1E9B742B0}"/>
              </a:ext>
            </a:extLst>
          </p:cNvPr>
          <p:cNvSpPr txBox="1"/>
          <p:nvPr/>
        </p:nvSpPr>
        <p:spPr>
          <a:xfrm>
            <a:off x="3783856" y="3388885"/>
            <a:ext cx="441991" cy="30560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dirty="0">
                <a:ln>
                  <a:noFill/>
                </a:ln>
                <a:solidFill>
                  <a:prstClr val="black"/>
                </a:solidFill>
                <a:effectLst/>
                <a:uLnTx/>
                <a:uFillTx/>
                <a:latin typeface="Helvetica" pitchFamily="2" charset="0"/>
              </a:rPr>
              <a:t>Bob</a:t>
            </a:r>
          </a:p>
        </p:txBody>
      </p:sp>
      <p:sp>
        <p:nvSpPr>
          <p:cNvPr id="17" name="Left-Right Arrow 16">
            <a:extLst>
              <a:ext uri="{FF2B5EF4-FFF2-40B4-BE49-F238E27FC236}">
                <a16:creationId xmlns:a16="http://schemas.microsoft.com/office/drawing/2014/main" id="{6648A97C-FEDD-4042-81C9-E5C521DD0E88}"/>
              </a:ext>
            </a:extLst>
          </p:cNvPr>
          <p:cNvSpPr/>
          <p:nvPr/>
        </p:nvSpPr>
        <p:spPr>
          <a:xfrm>
            <a:off x="1482100" y="2998470"/>
            <a:ext cx="2295144" cy="146304"/>
          </a:xfrm>
          <a:prstGeom prst="lef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DD0FF6FE-95FD-A444-89D0-D4A29986E998}"/>
              </a:ext>
            </a:extLst>
          </p:cNvPr>
          <p:cNvSpPr txBox="1"/>
          <p:nvPr/>
        </p:nvSpPr>
        <p:spPr>
          <a:xfrm>
            <a:off x="1747263" y="3180828"/>
            <a:ext cx="1726755" cy="323165"/>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500" kern="0" dirty="0">
                <a:solidFill>
                  <a:prstClr val="black"/>
                </a:solidFill>
                <a:latin typeface="Helvetica" pitchFamily="2" charset="0"/>
              </a:rPr>
              <a:t>Bidirectional Trust</a:t>
            </a:r>
            <a:endParaRPr kumimoji="0" lang="en-US" sz="1500" b="0" i="0" u="none" strike="noStrike" kern="0" cap="none" spc="0" normalizeH="0" baseline="0" noProof="0" dirty="0">
              <a:ln>
                <a:noFill/>
              </a:ln>
              <a:solidFill>
                <a:prstClr val="black"/>
              </a:solidFill>
              <a:effectLst/>
              <a:uLnTx/>
              <a:uFillTx/>
              <a:latin typeface="Helvetica" pitchFamily="2" charset="0"/>
            </a:endParaRPr>
          </a:p>
        </p:txBody>
      </p:sp>
      <p:pic>
        <p:nvPicPr>
          <p:cNvPr id="19" name="Picture 18">
            <a:extLst>
              <a:ext uri="{FF2B5EF4-FFF2-40B4-BE49-F238E27FC236}">
                <a16:creationId xmlns:a16="http://schemas.microsoft.com/office/drawing/2014/main" id="{B408945C-31D1-C247-A78A-D509BDF6AD20}"/>
              </a:ext>
            </a:extLst>
          </p:cNvPr>
          <p:cNvPicPr>
            <a:picLocks noChangeAspect="1"/>
          </p:cNvPicPr>
          <p:nvPr/>
        </p:nvPicPr>
        <p:blipFill>
          <a:blip r:embed="rId4">
            <a:duotone>
              <a:srgbClr val="4472C4">
                <a:shade val="45000"/>
                <a:satMod val="135000"/>
              </a:srgbClr>
              <a:prstClr val="white"/>
            </a:duotone>
          </a:blip>
          <a:stretch>
            <a:fillRect/>
          </a:stretch>
        </p:blipFill>
        <p:spPr>
          <a:xfrm>
            <a:off x="5640101" y="4213022"/>
            <a:ext cx="799291" cy="902434"/>
          </a:xfrm>
          <a:prstGeom prst="rect">
            <a:avLst/>
          </a:prstGeom>
        </p:spPr>
      </p:pic>
      <p:pic>
        <p:nvPicPr>
          <p:cNvPr id="20" name="Picture 19">
            <a:extLst>
              <a:ext uri="{FF2B5EF4-FFF2-40B4-BE49-F238E27FC236}">
                <a16:creationId xmlns:a16="http://schemas.microsoft.com/office/drawing/2014/main" id="{344F934C-0313-C642-8FC1-93145488A276}"/>
              </a:ext>
            </a:extLst>
          </p:cNvPr>
          <p:cNvPicPr>
            <a:picLocks noChangeAspect="1"/>
          </p:cNvPicPr>
          <p:nvPr/>
        </p:nvPicPr>
        <p:blipFill>
          <a:blip r:embed="rId4">
            <a:duotone>
              <a:srgbClr val="ED7D31">
                <a:shade val="45000"/>
                <a:satMod val="135000"/>
              </a:srgbClr>
              <a:prstClr val="white"/>
            </a:duotone>
          </a:blip>
          <a:stretch>
            <a:fillRect/>
          </a:stretch>
        </p:blipFill>
        <p:spPr>
          <a:xfrm>
            <a:off x="8123942" y="3243304"/>
            <a:ext cx="799291" cy="902434"/>
          </a:xfrm>
          <a:prstGeom prst="rect">
            <a:avLst/>
          </a:prstGeom>
        </p:spPr>
      </p:pic>
      <p:sp>
        <p:nvSpPr>
          <p:cNvPr id="21" name="TextBox 20">
            <a:extLst>
              <a:ext uri="{FF2B5EF4-FFF2-40B4-BE49-F238E27FC236}">
                <a16:creationId xmlns:a16="http://schemas.microsoft.com/office/drawing/2014/main" id="{0F81D998-C91E-0A42-99FB-82F77BE7FB6F}"/>
              </a:ext>
            </a:extLst>
          </p:cNvPr>
          <p:cNvSpPr txBox="1"/>
          <p:nvPr/>
        </p:nvSpPr>
        <p:spPr>
          <a:xfrm>
            <a:off x="5760248" y="5000348"/>
            <a:ext cx="505094" cy="30560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dirty="0">
                <a:ln>
                  <a:noFill/>
                </a:ln>
                <a:solidFill>
                  <a:prstClr val="black"/>
                </a:solidFill>
                <a:effectLst/>
                <a:uLnTx/>
                <a:uFillTx/>
                <a:latin typeface="Helvetica" pitchFamily="2" charset="0"/>
              </a:rPr>
              <a:t>Alice</a:t>
            </a:r>
          </a:p>
        </p:txBody>
      </p:sp>
      <p:sp>
        <p:nvSpPr>
          <p:cNvPr id="22" name="TextBox 21">
            <a:extLst>
              <a:ext uri="{FF2B5EF4-FFF2-40B4-BE49-F238E27FC236}">
                <a16:creationId xmlns:a16="http://schemas.microsoft.com/office/drawing/2014/main" id="{017B7A78-593A-C347-9F9F-8B262E820168}"/>
              </a:ext>
            </a:extLst>
          </p:cNvPr>
          <p:cNvSpPr txBox="1"/>
          <p:nvPr/>
        </p:nvSpPr>
        <p:spPr>
          <a:xfrm>
            <a:off x="8253634" y="4003480"/>
            <a:ext cx="441991" cy="30560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dirty="0">
                <a:ln>
                  <a:noFill/>
                </a:ln>
                <a:solidFill>
                  <a:prstClr val="black"/>
                </a:solidFill>
                <a:effectLst/>
                <a:uLnTx/>
                <a:uFillTx/>
                <a:latin typeface="Helvetica" pitchFamily="2" charset="0"/>
              </a:rPr>
              <a:t>Bob</a:t>
            </a:r>
          </a:p>
        </p:txBody>
      </p:sp>
      <p:sp>
        <p:nvSpPr>
          <p:cNvPr id="23" name="Left-Right Arrow 22">
            <a:extLst>
              <a:ext uri="{FF2B5EF4-FFF2-40B4-BE49-F238E27FC236}">
                <a16:creationId xmlns:a16="http://schemas.microsoft.com/office/drawing/2014/main" id="{B5D6091F-0243-4746-ABF3-80F6216A8E07}"/>
              </a:ext>
            </a:extLst>
          </p:cNvPr>
          <p:cNvSpPr/>
          <p:nvPr/>
        </p:nvSpPr>
        <p:spPr>
          <a:xfrm rot="20340822">
            <a:off x="6275871" y="4091545"/>
            <a:ext cx="1865376" cy="146304"/>
          </a:xfrm>
          <a:prstGeom prst="lef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4EB1D53E-3BBD-E540-AEF9-25EB478B5764}"/>
              </a:ext>
            </a:extLst>
          </p:cNvPr>
          <p:cNvSpPr txBox="1"/>
          <p:nvPr/>
        </p:nvSpPr>
        <p:spPr>
          <a:xfrm rot="20382593">
            <a:off x="6510491" y="4305738"/>
            <a:ext cx="1726755" cy="323165"/>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500" kern="0" dirty="0">
                <a:solidFill>
                  <a:prstClr val="black"/>
                </a:solidFill>
                <a:latin typeface="Helvetica" pitchFamily="2" charset="0"/>
              </a:rPr>
              <a:t>Bidirectional Trust</a:t>
            </a:r>
            <a:endParaRPr kumimoji="0" lang="en-US" sz="1500" b="0" i="0" u="none" strike="noStrike" kern="0" cap="none" spc="0" normalizeH="0" baseline="0" noProof="0" dirty="0">
              <a:ln>
                <a:noFill/>
              </a:ln>
              <a:solidFill>
                <a:prstClr val="black"/>
              </a:solidFill>
              <a:effectLst/>
              <a:uLnTx/>
              <a:uFillTx/>
              <a:latin typeface="Helvetica" pitchFamily="2" charset="0"/>
            </a:endParaRPr>
          </a:p>
        </p:txBody>
      </p:sp>
      <p:pic>
        <p:nvPicPr>
          <p:cNvPr id="25" name="Picture 24">
            <a:extLst>
              <a:ext uri="{FF2B5EF4-FFF2-40B4-BE49-F238E27FC236}">
                <a16:creationId xmlns:a16="http://schemas.microsoft.com/office/drawing/2014/main" id="{6A8A3241-32C1-774B-99C8-C5DE379CA034}"/>
              </a:ext>
            </a:extLst>
          </p:cNvPr>
          <p:cNvPicPr>
            <a:picLocks noChangeAspect="1"/>
          </p:cNvPicPr>
          <p:nvPr/>
        </p:nvPicPr>
        <p:blipFill>
          <a:blip r:embed="rId4">
            <a:duotone>
              <a:schemeClr val="accent4">
                <a:shade val="45000"/>
                <a:satMod val="135000"/>
              </a:schemeClr>
              <a:prstClr val="white"/>
            </a:duotone>
          </a:blip>
          <a:stretch>
            <a:fillRect/>
          </a:stretch>
        </p:blipFill>
        <p:spPr>
          <a:xfrm>
            <a:off x="10776322" y="4145738"/>
            <a:ext cx="799291" cy="902434"/>
          </a:xfrm>
          <a:prstGeom prst="rect">
            <a:avLst/>
          </a:prstGeom>
        </p:spPr>
      </p:pic>
      <p:sp>
        <p:nvSpPr>
          <p:cNvPr id="26" name="TextBox 25">
            <a:extLst>
              <a:ext uri="{FF2B5EF4-FFF2-40B4-BE49-F238E27FC236}">
                <a16:creationId xmlns:a16="http://schemas.microsoft.com/office/drawing/2014/main" id="{EA11EDFF-068A-7B41-B7CA-D74BD20CC361}"/>
              </a:ext>
            </a:extLst>
          </p:cNvPr>
          <p:cNvSpPr txBox="1"/>
          <p:nvPr/>
        </p:nvSpPr>
        <p:spPr>
          <a:xfrm>
            <a:off x="10778600" y="4915499"/>
            <a:ext cx="797013" cy="323165"/>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dirty="0">
                <a:ln>
                  <a:noFill/>
                </a:ln>
                <a:solidFill>
                  <a:prstClr val="black"/>
                </a:solidFill>
                <a:effectLst/>
                <a:uLnTx/>
                <a:uFillTx/>
                <a:latin typeface="Helvetica" pitchFamily="2" charset="0"/>
              </a:rPr>
              <a:t>Charlie</a:t>
            </a:r>
          </a:p>
        </p:txBody>
      </p:sp>
      <p:sp>
        <p:nvSpPr>
          <p:cNvPr id="27" name="Left-Right Arrow 26">
            <a:extLst>
              <a:ext uri="{FF2B5EF4-FFF2-40B4-BE49-F238E27FC236}">
                <a16:creationId xmlns:a16="http://schemas.microsoft.com/office/drawing/2014/main" id="{FC470D9F-E129-E449-9E9D-7797257E5F80}"/>
              </a:ext>
            </a:extLst>
          </p:cNvPr>
          <p:cNvSpPr/>
          <p:nvPr/>
        </p:nvSpPr>
        <p:spPr>
          <a:xfrm rot="1065495">
            <a:off x="8941751" y="4012648"/>
            <a:ext cx="1865376" cy="146304"/>
          </a:xfrm>
          <a:prstGeom prst="lef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46FCECCA-11DE-224F-AD2D-8EC8AE36700B}"/>
              </a:ext>
            </a:extLst>
          </p:cNvPr>
          <p:cNvSpPr txBox="1"/>
          <p:nvPr/>
        </p:nvSpPr>
        <p:spPr>
          <a:xfrm rot="1103313">
            <a:off x="8832205" y="4298449"/>
            <a:ext cx="1726755" cy="323165"/>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500" kern="0" dirty="0">
                <a:solidFill>
                  <a:prstClr val="black"/>
                </a:solidFill>
                <a:latin typeface="Helvetica" pitchFamily="2" charset="0"/>
              </a:rPr>
              <a:t>Bidirectional Trust</a:t>
            </a:r>
            <a:endParaRPr kumimoji="0" lang="en-US" sz="1500" b="0" i="0" u="none" strike="noStrike" kern="0" cap="none" spc="0" normalizeH="0" baseline="0" noProof="0" dirty="0">
              <a:ln>
                <a:noFill/>
              </a:ln>
              <a:solidFill>
                <a:prstClr val="black"/>
              </a:solidFill>
              <a:effectLst/>
              <a:uLnTx/>
              <a:uFillTx/>
              <a:latin typeface="Helvetica" pitchFamily="2" charset="0"/>
            </a:endParaRPr>
          </a:p>
        </p:txBody>
      </p:sp>
      <p:sp>
        <p:nvSpPr>
          <p:cNvPr id="29" name="TextBox 28">
            <a:extLst>
              <a:ext uri="{FF2B5EF4-FFF2-40B4-BE49-F238E27FC236}">
                <a16:creationId xmlns:a16="http://schemas.microsoft.com/office/drawing/2014/main" id="{BD007879-3C8B-2F49-9E91-FDA294ED2CA0}"/>
              </a:ext>
            </a:extLst>
          </p:cNvPr>
          <p:cNvSpPr txBox="1"/>
          <p:nvPr/>
        </p:nvSpPr>
        <p:spPr>
          <a:xfrm>
            <a:off x="785610" y="1475944"/>
            <a:ext cx="10568190" cy="1077218"/>
          </a:xfrm>
          <a:prstGeom prst="rect">
            <a:avLst/>
          </a:prstGeom>
          <a:noFill/>
        </p:spPr>
        <p:txBody>
          <a:bodyPr wrap="square" rtlCol="0">
            <a:spAutoFit/>
          </a:bodyPr>
          <a:lstStyle/>
          <a:p>
            <a:r>
              <a:rPr lang="en-US" sz="3200" dirty="0">
                <a:latin typeface="Gill Sans Light" panose="020B0302020104020203" pitchFamily="34" charset="-79"/>
                <a:cs typeface="Gill Sans Light" panose="020B0302020104020203" pitchFamily="34" charset="-79"/>
              </a:rPr>
              <a:t>Networks enabling transfer of money, goods, or services through trust lines</a:t>
            </a:r>
          </a:p>
        </p:txBody>
      </p:sp>
      <p:sp>
        <p:nvSpPr>
          <p:cNvPr id="30" name="TextBox 29">
            <a:extLst>
              <a:ext uri="{FF2B5EF4-FFF2-40B4-BE49-F238E27FC236}">
                <a16:creationId xmlns:a16="http://schemas.microsoft.com/office/drawing/2014/main" id="{37094D44-F7FA-1043-B28B-D83E84AA15C7}"/>
              </a:ext>
            </a:extLst>
          </p:cNvPr>
          <p:cNvSpPr txBox="1"/>
          <p:nvPr/>
        </p:nvSpPr>
        <p:spPr>
          <a:xfrm>
            <a:off x="1480475" y="2637105"/>
            <a:ext cx="399468" cy="323165"/>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500" kern="0" dirty="0">
                <a:solidFill>
                  <a:prstClr val="black"/>
                </a:solidFill>
                <a:latin typeface="Helvetica" pitchFamily="2" charset="0"/>
              </a:rPr>
              <a:t>$5</a:t>
            </a:r>
            <a:endParaRPr kumimoji="0" lang="en-US" sz="1500" b="0" i="0" u="none" strike="noStrike" kern="0" cap="none" spc="0" normalizeH="0" baseline="0" noProof="0" dirty="0">
              <a:ln>
                <a:noFill/>
              </a:ln>
              <a:solidFill>
                <a:prstClr val="black"/>
              </a:solidFill>
              <a:effectLst/>
              <a:uLnTx/>
              <a:uFillTx/>
              <a:latin typeface="Helvetica" pitchFamily="2" charset="0"/>
            </a:endParaRPr>
          </a:p>
        </p:txBody>
      </p:sp>
      <p:sp>
        <p:nvSpPr>
          <p:cNvPr id="31" name="TextBox 30">
            <a:extLst>
              <a:ext uri="{FF2B5EF4-FFF2-40B4-BE49-F238E27FC236}">
                <a16:creationId xmlns:a16="http://schemas.microsoft.com/office/drawing/2014/main" id="{70500150-4504-4349-A71C-2DEDE1F99659}"/>
              </a:ext>
            </a:extLst>
          </p:cNvPr>
          <p:cNvSpPr txBox="1"/>
          <p:nvPr/>
        </p:nvSpPr>
        <p:spPr>
          <a:xfrm>
            <a:off x="3309684" y="2639419"/>
            <a:ext cx="399468" cy="323165"/>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500" kern="0" dirty="0">
                <a:solidFill>
                  <a:prstClr val="black"/>
                </a:solidFill>
                <a:latin typeface="Helvetica" pitchFamily="2" charset="0"/>
              </a:rPr>
              <a:t>$5</a:t>
            </a:r>
            <a:endParaRPr kumimoji="0" lang="en-US" sz="1500" b="0" i="0" u="none" strike="noStrike" kern="0" cap="none" spc="0" normalizeH="0" baseline="0" noProof="0" dirty="0">
              <a:ln>
                <a:noFill/>
              </a:ln>
              <a:solidFill>
                <a:prstClr val="black"/>
              </a:solidFill>
              <a:effectLst/>
              <a:uLnTx/>
              <a:uFillTx/>
              <a:latin typeface="Helvetica" pitchFamily="2" charset="0"/>
            </a:endParaRPr>
          </a:p>
        </p:txBody>
      </p:sp>
      <p:pic>
        <p:nvPicPr>
          <p:cNvPr id="32" name="Picture 31" descr="Bank with solid fill">
            <a:extLst>
              <a:ext uri="{FF2B5EF4-FFF2-40B4-BE49-F238E27FC236}">
                <a16:creationId xmlns:a16="http://schemas.microsoft.com/office/drawing/2014/main" id="{CAEE0E49-A6F9-7149-B804-959F671C1401}"/>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785610" y="3958853"/>
            <a:ext cx="799291" cy="799291"/>
          </a:xfrm>
          <a:prstGeom prst="rect">
            <a:avLst/>
          </a:prstGeom>
        </p:spPr>
      </p:pic>
      <p:pic>
        <p:nvPicPr>
          <p:cNvPr id="33" name="Picture 32" descr="Bank outline">
            <a:extLst>
              <a:ext uri="{FF2B5EF4-FFF2-40B4-BE49-F238E27FC236}">
                <a16:creationId xmlns:a16="http://schemas.microsoft.com/office/drawing/2014/main" id="{B85A1573-39B1-E340-987A-1A6393844331}"/>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3636381" y="3958853"/>
            <a:ext cx="799291" cy="799291"/>
          </a:xfrm>
          <a:prstGeom prst="rect">
            <a:avLst/>
          </a:prstGeom>
        </p:spPr>
      </p:pic>
      <p:sp>
        <p:nvSpPr>
          <p:cNvPr id="34" name="TextBox 33">
            <a:extLst>
              <a:ext uri="{FF2B5EF4-FFF2-40B4-BE49-F238E27FC236}">
                <a16:creationId xmlns:a16="http://schemas.microsoft.com/office/drawing/2014/main" id="{8CC39AD7-72D9-534A-BEA9-7B7B9BCEBAA5}"/>
              </a:ext>
            </a:extLst>
          </p:cNvPr>
          <p:cNvSpPr txBox="1"/>
          <p:nvPr/>
        </p:nvSpPr>
        <p:spPr>
          <a:xfrm>
            <a:off x="808155" y="4701457"/>
            <a:ext cx="784189" cy="323165"/>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500" kern="0" dirty="0">
                <a:solidFill>
                  <a:prstClr val="black"/>
                </a:solidFill>
                <a:latin typeface="Helvetica" pitchFamily="2" charset="0"/>
              </a:rPr>
              <a:t>Bank 1</a:t>
            </a:r>
            <a:endParaRPr kumimoji="0" lang="en-US" sz="1500" b="0" i="0" u="none" strike="noStrike" kern="0" cap="none" spc="0" normalizeH="0" baseline="0" noProof="0" dirty="0">
              <a:ln>
                <a:noFill/>
              </a:ln>
              <a:solidFill>
                <a:prstClr val="black"/>
              </a:solidFill>
              <a:effectLst/>
              <a:uLnTx/>
              <a:uFillTx/>
              <a:latin typeface="Helvetica" pitchFamily="2" charset="0"/>
            </a:endParaRPr>
          </a:p>
        </p:txBody>
      </p:sp>
      <p:sp>
        <p:nvSpPr>
          <p:cNvPr id="35" name="TextBox 34">
            <a:extLst>
              <a:ext uri="{FF2B5EF4-FFF2-40B4-BE49-F238E27FC236}">
                <a16:creationId xmlns:a16="http://schemas.microsoft.com/office/drawing/2014/main" id="{E6302BC5-A39F-D248-A274-640E3740E06D}"/>
              </a:ext>
            </a:extLst>
          </p:cNvPr>
          <p:cNvSpPr txBox="1"/>
          <p:nvPr/>
        </p:nvSpPr>
        <p:spPr>
          <a:xfrm>
            <a:off x="3674927" y="4701456"/>
            <a:ext cx="784189" cy="323165"/>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500" kern="0" dirty="0">
                <a:solidFill>
                  <a:prstClr val="black"/>
                </a:solidFill>
                <a:latin typeface="Helvetica" pitchFamily="2" charset="0"/>
              </a:rPr>
              <a:t>Bank 2</a:t>
            </a:r>
            <a:endParaRPr kumimoji="0" lang="en-US" sz="1500" b="0" i="0" u="none" strike="noStrike" kern="0" cap="none" spc="0" normalizeH="0" baseline="0" noProof="0" dirty="0">
              <a:ln>
                <a:noFill/>
              </a:ln>
              <a:solidFill>
                <a:prstClr val="black"/>
              </a:solidFill>
              <a:effectLst/>
              <a:uLnTx/>
              <a:uFillTx/>
              <a:latin typeface="Helvetica" pitchFamily="2" charset="0"/>
            </a:endParaRPr>
          </a:p>
        </p:txBody>
      </p:sp>
      <p:sp>
        <p:nvSpPr>
          <p:cNvPr id="36" name="Left-Right Arrow 35">
            <a:extLst>
              <a:ext uri="{FF2B5EF4-FFF2-40B4-BE49-F238E27FC236}">
                <a16:creationId xmlns:a16="http://schemas.microsoft.com/office/drawing/2014/main" id="{687E56B5-EF96-7C41-9649-9487D345B1AC}"/>
              </a:ext>
            </a:extLst>
          </p:cNvPr>
          <p:cNvSpPr/>
          <p:nvPr/>
        </p:nvSpPr>
        <p:spPr>
          <a:xfrm>
            <a:off x="1482100" y="4304193"/>
            <a:ext cx="2295144" cy="146304"/>
          </a:xfrm>
          <a:prstGeom prst="lef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801C5E43-F16F-614E-A389-C0C990DD0095}"/>
              </a:ext>
            </a:extLst>
          </p:cNvPr>
          <p:cNvSpPr txBox="1"/>
          <p:nvPr/>
        </p:nvSpPr>
        <p:spPr>
          <a:xfrm>
            <a:off x="1747263" y="4486551"/>
            <a:ext cx="1726755" cy="323165"/>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500" kern="0" dirty="0">
                <a:solidFill>
                  <a:prstClr val="black"/>
                </a:solidFill>
                <a:latin typeface="Helvetica" pitchFamily="2" charset="0"/>
              </a:rPr>
              <a:t>Bidirectional Trust</a:t>
            </a:r>
            <a:endParaRPr kumimoji="0" lang="en-US" sz="1500" b="0" i="0" u="none" strike="noStrike" kern="0" cap="none" spc="0" normalizeH="0" baseline="0" noProof="0" dirty="0">
              <a:ln>
                <a:noFill/>
              </a:ln>
              <a:solidFill>
                <a:prstClr val="black"/>
              </a:solidFill>
              <a:effectLst/>
              <a:uLnTx/>
              <a:uFillTx/>
              <a:latin typeface="Helvetica" pitchFamily="2" charset="0"/>
            </a:endParaRPr>
          </a:p>
        </p:txBody>
      </p:sp>
      <p:sp>
        <p:nvSpPr>
          <p:cNvPr id="38" name="TextBox 37">
            <a:extLst>
              <a:ext uri="{FF2B5EF4-FFF2-40B4-BE49-F238E27FC236}">
                <a16:creationId xmlns:a16="http://schemas.microsoft.com/office/drawing/2014/main" id="{707A3906-B3DC-5B4B-8404-A2DB87A9C294}"/>
              </a:ext>
            </a:extLst>
          </p:cNvPr>
          <p:cNvSpPr txBox="1"/>
          <p:nvPr/>
        </p:nvSpPr>
        <p:spPr>
          <a:xfrm>
            <a:off x="1480475" y="3942828"/>
            <a:ext cx="559769" cy="323165"/>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500" kern="0" dirty="0">
                <a:solidFill>
                  <a:prstClr val="black"/>
                </a:solidFill>
                <a:latin typeface="Helvetica" pitchFamily="2" charset="0"/>
              </a:rPr>
              <a:t>$5M</a:t>
            </a:r>
            <a:endParaRPr kumimoji="0" lang="en-US" sz="1500" b="0" i="0" u="none" strike="noStrike" kern="0" cap="none" spc="0" normalizeH="0" baseline="0" noProof="0" dirty="0">
              <a:ln>
                <a:noFill/>
              </a:ln>
              <a:solidFill>
                <a:prstClr val="black"/>
              </a:solidFill>
              <a:effectLst/>
              <a:uLnTx/>
              <a:uFillTx/>
              <a:latin typeface="Helvetica" pitchFamily="2" charset="0"/>
            </a:endParaRPr>
          </a:p>
        </p:txBody>
      </p:sp>
      <p:sp>
        <p:nvSpPr>
          <p:cNvPr id="39" name="TextBox 38">
            <a:extLst>
              <a:ext uri="{FF2B5EF4-FFF2-40B4-BE49-F238E27FC236}">
                <a16:creationId xmlns:a16="http://schemas.microsoft.com/office/drawing/2014/main" id="{7AD5A821-9286-CB4D-A239-27C7AFBE3A44}"/>
              </a:ext>
            </a:extLst>
          </p:cNvPr>
          <p:cNvSpPr txBox="1"/>
          <p:nvPr/>
        </p:nvSpPr>
        <p:spPr>
          <a:xfrm>
            <a:off x="3214356" y="3944770"/>
            <a:ext cx="559769" cy="323165"/>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500" kern="0" dirty="0">
                <a:solidFill>
                  <a:prstClr val="black"/>
                </a:solidFill>
                <a:latin typeface="Helvetica" pitchFamily="2" charset="0"/>
              </a:rPr>
              <a:t>$5M</a:t>
            </a:r>
            <a:endParaRPr kumimoji="0" lang="en-US" sz="1500" b="0" i="0" u="none" strike="noStrike" kern="0" cap="none" spc="0" normalizeH="0" baseline="0" noProof="0" dirty="0">
              <a:ln>
                <a:noFill/>
              </a:ln>
              <a:solidFill>
                <a:prstClr val="black"/>
              </a:solidFill>
              <a:effectLst/>
              <a:uLnTx/>
              <a:uFillTx/>
              <a:latin typeface="Helvetica" pitchFamily="2" charset="0"/>
            </a:endParaRPr>
          </a:p>
        </p:txBody>
      </p:sp>
      <p:pic>
        <p:nvPicPr>
          <p:cNvPr id="42" name="Picture 41">
            <a:extLst>
              <a:ext uri="{FF2B5EF4-FFF2-40B4-BE49-F238E27FC236}">
                <a16:creationId xmlns:a16="http://schemas.microsoft.com/office/drawing/2014/main" id="{198BABF0-D31F-AE4A-9B14-7D4DBB839387}"/>
              </a:ext>
            </a:extLst>
          </p:cNvPr>
          <p:cNvPicPr>
            <a:picLocks noChangeAspect="1"/>
          </p:cNvPicPr>
          <p:nvPr/>
        </p:nvPicPr>
        <p:blipFill>
          <a:blip r:embed="rId9"/>
          <a:stretch>
            <a:fillRect/>
          </a:stretch>
        </p:blipFill>
        <p:spPr>
          <a:xfrm>
            <a:off x="6224551" y="3825875"/>
            <a:ext cx="392068" cy="438037"/>
          </a:xfrm>
          <a:prstGeom prst="rect">
            <a:avLst/>
          </a:prstGeom>
        </p:spPr>
      </p:pic>
      <p:pic>
        <p:nvPicPr>
          <p:cNvPr id="45" name="Picture 44">
            <a:extLst>
              <a:ext uri="{FF2B5EF4-FFF2-40B4-BE49-F238E27FC236}">
                <a16:creationId xmlns:a16="http://schemas.microsoft.com/office/drawing/2014/main" id="{3450E0CE-7BB2-B046-9CBD-1EA846539A1D}"/>
              </a:ext>
            </a:extLst>
          </p:cNvPr>
          <p:cNvPicPr>
            <a:picLocks noChangeAspect="1"/>
          </p:cNvPicPr>
          <p:nvPr/>
        </p:nvPicPr>
        <p:blipFill>
          <a:blip r:embed="rId9"/>
          <a:stretch>
            <a:fillRect/>
          </a:stretch>
        </p:blipFill>
        <p:spPr>
          <a:xfrm>
            <a:off x="7515517" y="3355626"/>
            <a:ext cx="392068" cy="438037"/>
          </a:xfrm>
          <a:prstGeom prst="rect">
            <a:avLst/>
          </a:prstGeom>
        </p:spPr>
      </p:pic>
      <p:pic>
        <p:nvPicPr>
          <p:cNvPr id="46" name="Picture 45">
            <a:extLst>
              <a:ext uri="{FF2B5EF4-FFF2-40B4-BE49-F238E27FC236}">
                <a16:creationId xmlns:a16="http://schemas.microsoft.com/office/drawing/2014/main" id="{1E416065-CB39-904E-8303-DB9B4127F9BF}"/>
              </a:ext>
            </a:extLst>
          </p:cNvPr>
          <p:cNvPicPr>
            <a:picLocks noChangeAspect="1"/>
          </p:cNvPicPr>
          <p:nvPr/>
        </p:nvPicPr>
        <p:blipFill>
          <a:blip r:embed="rId9"/>
          <a:stretch>
            <a:fillRect/>
          </a:stretch>
        </p:blipFill>
        <p:spPr>
          <a:xfrm>
            <a:off x="9139590" y="3320082"/>
            <a:ext cx="392068" cy="438037"/>
          </a:xfrm>
          <a:prstGeom prst="rect">
            <a:avLst/>
          </a:prstGeom>
        </p:spPr>
      </p:pic>
      <p:pic>
        <p:nvPicPr>
          <p:cNvPr id="47" name="Picture 46">
            <a:extLst>
              <a:ext uri="{FF2B5EF4-FFF2-40B4-BE49-F238E27FC236}">
                <a16:creationId xmlns:a16="http://schemas.microsoft.com/office/drawing/2014/main" id="{0CF9B4C0-0E42-274F-997C-5F5F6669549B}"/>
              </a:ext>
            </a:extLst>
          </p:cNvPr>
          <p:cNvPicPr>
            <a:picLocks noChangeAspect="1"/>
          </p:cNvPicPr>
          <p:nvPr/>
        </p:nvPicPr>
        <p:blipFill>
          <a:blip r:embed="rId9"/>
          <a:stretch>
            <a:fillRect/>
          </a:stretch>
        </p:blipFill>
        <p:spPr>
          <a:xfrm>
            <a:off x="10404257" y="3738275"/>
            <a:ext cx="392068" cy="438037"/>
          </a:xfrm>
          <a:prstGeom prst="rect">
            <a:avLst/>
          </a:prstGeom>
        </p:spPr>
      </p:pic>
      <p:pic>
        <p:nvPicPr>
          <p:cNvPr id="54" name="Picture 53">
            <a:extLst>
              <a:ext uri="{FF2B5EF4-FFF2-40B4-BE49-F238E27FC236}">
                <a16:creationId xmlns:a16="http://schemas.microsoft.com/office/drawing/2014/main" id="{858B114B-15A7-3149-A657-10082CB94240}"/>
              </a:ext>
            </a:extLst>
          </p:cNvPr>
          <p:cNvPicPr>
            <a:picLocks noChangeAspect="1"/>
          </p:cNvPicPr>
          <p:nvPr/>
        </p:nvPicPr>
        <p:blipFill>
          <a:blip r:embed="rId4">
            <a:duotone>
              <a:srgbClr val="4472C4">
                <a:shade val="45000"/>
                <a:satMod val="135000"/>
              </a:srgbClr>
              <a:prstClr val="white"/>
            </a:duotone>
          </a:blip>
          <a:stretch>
            <a:fillRect/>
          </a:stretch>
        </p:blipFill>
        <p:spPr>
          <a:xfrm>
            <a:off x="782078" y="5374268"/>
            <a:ext cx="799291" cy="902434"/>
          </a:xfrm>
          <a:prstGeom prst="rect">
            <a:avLst/>
          </a:prstGeom>
        </p:spPr>
      </p:pic>
      <p:sp>
        <p:nvSpPr>
          <p:cNvPr id="56" name="TextBox 55">
            <a:extLst>
              <a:ext uri="{FF2B5EF4-FFF2-40B4-BE49-F238E27FC236}">
                <a16:creationId xmlns:a16="http://schemas.microsoft.com/office/drawing/2014/main" id="{A05999DE-45C8-0844-89FC-E93B92C0FA4A}"/>
              </a:ext>
            </a:extLst>
          </p:cNvPr>
          <p:cNvSpPr txBox="1"/>
          <p:nvPr/>
        </p:nvSpPr>
        <p:spPr>
          <a:xfrm>
            <a:off x="902225" y="6161594"/>
            <a:ext cx="505094" cy="30560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500" b="0" i="0" u="none" strike="noStrike" kern="0" cap="none" spc="0" normalizeH="0" baseline="0" noProof="0" dirty="0">
                <a:ln>
                  <a:noFill/>
                </a:ln>
                <a:solidFill>
                  <a:prstClr val="black"/>
                </a:solidFill>
                <a:effectLst/>
                <a:uLnTx/>
                <a:uFillTx/>
                <a:latin typeface="Helvetica" pitchFamily="2" charset="0"/>
              </a:rPr>
              <a:t>Alice</a:t>
            </a:r>
          </a:p>
        </p:txBody>
      </p:sp>
      <p:sp>
        <p:nvSpPr>
          <p:cNvPr id="57" name="TextBox 56">
            <a:extLst>
              <a:ext uri="{FF2B5EF4-FFF2-40B4-BE49-F238E27FC236}">
                <a16:creationId xmlns:a16="http://schemas.microsoft.com/office/drawing/2014/main" id="{1E67C9AA-3F44-8446-8D56-6190BD342995}"/>
              </a:ext>
            </a:extLst>
          </p:cNvPr>
          <p:cNvSpPr txBox="1"/>
          <p:nvPr/>
        </p:nvSpPr>
        <p:spPr>
          <a:xfrm>
            <a:off x="3700546" y="6132279"/>
            <a:ext cx="742511" cy="323165"/>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500" kern="0" dirty="0" err="1">
                <a:solidFill>
                  <a:prstClr val="black"/>
                </a:solidFill>
                <a:latin typeface="Helvetica" pitchFamily="2" charset="0"/>
              </a:rPr>
              <a:t>Shanu</a:t>
            </a:r>
            <a:endParaRPr kumimoji="0" lang="en-US" sz="1500" b="0" i="0" u="none" strike="noStrike" kern="0" cap="none" spc="0" normalizeH="0" baseline="0" noProof="0" dirty="0">
              <a:ln>
                <a:noFill/>
              </a:ln>
              <a:solidFill>
                <a:prstClr val="black"/>
              </a:solidFill>
              <a:effectLst/>
              <a:uLnTx/>
              <a:uFillTx/>
              <a:latin typeface="Helvetica" pitchFamily="2" charset="0"/>
            </a:endParaRPr>
          </a:p>
        </p:txBody>
      </p:sp>
      <p:sp>
        <p:nvSpPr>
          <p:cNvPr id="58" name="Left-Right Arrow 57">
            <a:extLst>
              <a:ext uri="{FF2B5EF4-FFF2-40B4-BE49-F238E27FC236}">
                <a16:creationId xmlns:a16="http://schemas.microsoft.com/office/drawing/2014/main" id="{AE103324-907E-2C43-9643-54FEFCD9E24F}"/>
              </a:ext>
            </a:extLst>
          </p:cNvPr>
          <p:cNvSpPr/>
          <p:nvPr/>
        </p:nvSpPr>
        <p:spPr>
          <a:xfrm>
            <a:off x="1478568" y="5771179"/>
            <a:ext cx="2295144" cy="146304"/>
          </a:xfrm>
          <a:prstGeom prst="lef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a:extLst>
              <a:ext uri="{FF2B5EF4-FFF2-40B4-BE49-F238E27FC236}">
                <a16:creationId xmlns:a16="http://schemas.microsoft.com/office/drawing/2014/main" id="{3B10688A-8930-DB48-A3B4-23CB8CF5A2A5}"/>
              </a:ext>
            </a:extLst>
          </p:cNvPr>
          <p:cNvSpPr txBox="1"/>
          <p:nvPr/>
        </p:nvSpPr>
        <p:spPr>
          <a:xfrm>
            <a:off x="1743731" y="5953537"/>
            <a:ext cx="1726755" cy="323165"/>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500" kern="0" dirty="0">
                <a:solidFill>
                  <a:prstClr val="black"/>
                </a:solidFill>
                <a:latin typeface="Helvetica" pitchFamily="2" charset="0"/>
              </a:rPr>
              <a:t>Bidirectional Trust</a:t>
            </a:r>
            <a:endParaRPr kumimoji="0" lang="en-US" sz="1500" b="0" i="0" u="none" strike="noStrike" kern="0" cap="none" spc="0" normalizeH="0" baseline="0" noProof="0" dirty="0">
              <a:ln>
                <a:noFill/>
              </a:ln>
              <a:solidFill>
                <a:prstClr val="black"/>
              </a:solidFill>
              <a:effectLst/>
              <a:uLnTx/>
              <a:uFillTx/>
              <a:latin typeface="Helvetica" pitchFamily="2" charset="0"/>
            </a:endParaRPr>
          </a:p>
        </p:txBody>
      </p:sp>
      <p:pic>
        <p:nvPicPr>
          <p:cNvPr id="60" name="Picture 59">
            <a:extLst>
              <a:ext uri="{FF2B5EF4-FFF2-40B4-BE49-F238E27FC236}">
                <a16:creationId xmlns:a16="http://schemas.microsoft.com/office/drawing/2014/main" id="{E8243200-F75A-A648-AB08-BF740D649A1C}"/>
              </a:ext>
            </a:extLst>
          </p:cNvPr>
          <p:cNvPicPr>
            <a:picLocks noChangeAspect="1"/>
          </p:cNvPicPr>
          <p:nvPr/>
        </p:nvPicPr>
        <p:blipFill>
          <a:blip r:embed="rId9"/>
          <a:stretch>
            <a:fillRect/>
          </a:stretch>
        </p:blipFill>
        <p:spPr>
          <a:xfrm>
            <a:off x="1547697" y="5281729"/>
            <a:ext cx="392068" cy="438037"/>
          </a:xfrm>
          <a:prstGeom prst="rect">
            <a:avLst/>
          </a:prstGeom>
        </p:spPr>
      </p:pic>
      <p:pic>
        <p:nvPicPr>
          <p:cNvPr id="61" name="Picture 60">
            <a:extLst>
              <a:ext uri="{FF2B5EF4-FFF2-40B4-BE49-F238E27FC236}">
                <a16:creationId xmlns:a16="http://schemas.microsoft.com/office/drawing/2014/main" id="{0035282D-792E-664B-8BF1-7EF23C3407B0}"/>
              </a:ext>
            </a:extLst>
          </p:cNvPr>
          <p:cNvPicPr>
            <a:picLocks noChangeAspect="1"/>
          </p:cNvPicPr>
          <p:nvPr/>
        </p:nvPicPr>
        <p:blipFill>
          <a:blip r:embed="rId9"/>
          <a:stretch>
            <a:fillRect/>
          </a:stretch>
        </p:blipFill>
        <p:spPr>
          <a:xfrm>
            <a:off x="3159600" y="5302375"/>
            <a:ext cx="392068" cy="438037"/>
          </a:xfrm>
          <a:prstGeom prst="rect">
            <a:avLst/>
          </a:prstGeom>
        </p:spPr>
      </p:pic>
      <p:pic>
        <p:nvPicPr>
          <p:cNvPr id="62" name="Picture 61">
            <a:extLst>
              <a:ext uri="{FF2B5EF4-FFF2-40B4-BE49-F238E27FC236}">
                <a16:creationId xmlns:a16="http://schemas.microsoft.com/office/drawing/2014/main" id="{E247F9C9-29E6-EC4A-83B4-C8BFF36EA585}"/>
              </a:ext>
            </a:extLst>
          </p:cNvPr>
          <p:cNvPicPr>
            <a:picLocks noChangeAspect="1"/>
          </p:cNvPicPr>
          <p:nvPr/>
        </p:nvPicPr>
        <p:blipFill>
          <a:blip r:embed="rId4">
            <a:duotone>
              <a:prstClr val="black"/>
              <a:srgbClr val="7030A0">
                <a:tint val="45000"/>
                <a:satMod val="400000"/>
              </a:srgbClr>
            </a:duotone>
          </a:blip>
          <a:stretch>
            <a:fillRect/>
          </a:stretch>
        </p:blipFill>
        <p:spPr>
          <a:xfrm>
            <a:off x="3659825" y="5374234"/>
            <a:ext cx="799291" cy="902434"/>
          </a:xfrm>
          <a:prstGeom prst="rect">
            <a:avLst/>
          </a:prstGeom>
        </p:spPr>
      </p:pic>
    </p:spTree>
    <p:custDataLst>
      <p:tags r:id="rId1"/>
    </p:custDataLst>
    <p:extLst>
      <p:ext uri="{BB962C8B-B14F-4D97-AF65-F5344CB8AC3E}">
        <p14:creationId xmlns:p14="http://schemas.microsoft.com/office/powerpoint/2010/main" val="1529550150"/>
      </p:ext>
    </p:extLst>
  </p:cSld>
  <p:clrMapOvr>
    <a:masterClrMapping/>
  </p:clrMapOvr>
  <mc:AlternateContent xmlns:mc="http://schemas.openxmlformats.org/markup-compatibility/2006" xmlns:p14="http://schemas.microsoft.com/office/powerpoint/2010/main">
    <mc:Choice Requires="p14">
      <p:transition spd="slow" p14:dur="2000" advTm="43471"/>
    </mc:Choice>
    <mc:Fallback xmlns="">
      <p:transition spd="slow" advTm="4347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60"/>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6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9"/>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62"/>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19"/>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0"/>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1"/>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2"/>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3"/>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4"/>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25"/>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6"/>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27"/>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28"/>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42"/>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45"/>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46"/>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6" grpId="0"/>
      <p:bldP spid="17" grpId="0" animBg="1"/>
      <p:bldP spid="18" grpId="0"/>
      <p:bldP spid="21" grpId="0"/>
      <p:bldP spid="22" grpId="0"/>
      <p:bldP spid="23" grpId="0" animBg="1"/>
      <p:bldP spid="24" grpId="0"/>
      <p:bldP spid="26" grpId="0"/>
      <p:bldP spid="27" grpId="0" animBg="1"/>
      <p:bldP spid="28" grpId="0"/>
      <p:bldP spid="30" grpId="0"/>
      <p:bldP spid="31" grpId="0"/>
      <p:bldP spid="34" grpId="0"/>
      <p:bldP spid="35" grpId="0"/>
      <p:bldP spid="36" grpId="0" animBg="1"/>
      <p:bldP spid="37" grpId="0"/>
      <p:bldP spid="38" grpId="0"/>
      <p:bldP spid="39" grpId="0"/>
      <p:bldP spid="56" grpId="0"/>
      <p:bldP spid="57" grpId="0"/>
      <p:bldP spid="58" grpId="0" animBg="1"/>
      <p:bldP spid="5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hart 5"/>
          <p:cNvGraphicFramePr/>
          <p:nvPr>
            <p:extLst>
              <p:ext uri="{D42A27DB-BD31-4B8C-83A1-F6EECF244321}">
                <p14:modId xmlns:p14="http://schemas.microsoft.com/office/powerpoint/2010/main" val="1318548950"/>
              </p:ext>
            </p:extLst>
          </p:nvPr>
        </p:nvGraphicFramePr>
        <p:xfrm>
          <a:off x="443711" y="1514318"/>
          <a:ext cx="5652289" cy="4939531"/>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2" name="Chart 11">
            <a:extLst>
              <a:ext uri="{FF2B5EF4-FFF2-40B4-BE49-F238E27FC236}">
                <a16:creationId xmlns:a16="http://schemas.microsoft.com/office/drawing/2014/main" id="{031466FE-A7AA-054B-B5EB-FDD2F66844BE}"/>
              </a:ext>
            </a:extLst>
          </p:cNvPr>
          <p:cNvGraphicFramePr/>
          <p:nvPr>
            <p:extLst>
              <p:ext uri="{D42A27DB-BD31-4B8C-83A1-F6EECF244321}">
                <p14:modId xmlns:p14="http://schemas.microsoft.com/office/powerpoint/2010/main" val="219027881"/>
              </p:ext>
            </p:extLst>
          </p:nvPr>
        </p:nvGraphicFramePr>
        <p:xfrm>
          <a:off x="6096000" y="1538673"/>
          <a:ext cx="5652289" cy="4939531"/>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98C6A2A6-7FF9-6646-8B71-CAFED6DB1DB1}"/>
              </a:ext>
            </a:extLst>
          </p:cNvPr>
          <p:cNvSpPr txBox="1"/>
          <p:nvPr/>
        </p:nvSpPr>
        <p:spPr>
          <a:xfrm>
            <a:off x="9982200" y="4360944"/>
            <a:ext cx="1717257" cy="523220"/>
          </a:xfrm>
          <a:prstGeom prst="rect">
            <a:avLst/>
          </a:prstGeom>
          <a:noFill/>
        </p:spPr>
        <p:txBody>
          <a:bodyPr wrap="square" rtlCol="0">
            <a:spAutoFit/>
          </a:bodyPr>
          <a:lstStyle/>
          <a:p>
            <a:r>
              <a:rPr lang="en-US" sz="2800" dirty="0">
                <a:solidFill>
                  <a:srgbClr val="C00000"/>
                </a:solidFill>
                <a:latin typeface="Gill Sans Light" panose="020B0302020104020203" pitchFamily="34" charset="-79"/>
                <a:cs typeface="Gill Sans Light" panose="020B0302020104020203" pitchFamily="34" charset="-79"/>
              </a:rPr>
              <a:t>Deadlock</a:t>
            </a:r>
          </a:p>
        </p:txBody>
      </p:sp>
      <p:cxnSp>
        <p:nvCxnSpPr>
          <p:cNvPr id="3" name="Straight Arrow Connector 2">
            <a:extLst>
              <a:ext uri="{FF2B5EF4-FFF2-40B4-BE49-F238E27FC236}">
                <a16:creationId xmlns:a16="http://schemas.microsoft.com/office/drawing/2014/main" id="{0841C189-DB77-6E42-A46C-3751C4023FDB}"/>
              </a:ext>
            </a:extLst>
          </p:cNvPr>
          <p:cNvCxnSpPr>
            <a:cxnSpLocks/>
          </p:cNvCxnSpPr>
          <p:nvPr/>
        </p:nvCxnSpPr>
        <p:spPr>
          <a:xfrm flipH="1">
            <a:off x="8922145" y="4622554"/>
            <a:ext cx="1060055" cy="26161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28FBA7D4-7D98-1548-A773-07DEF48EA7FE}"/>
              </a:ext>
            </a:extLst>
          </p:cNvPr>
          <p:cNvSpPr txBox="1"/>
          <p:nvPr/>
        </p:nvSpPr>
        <p:spPr>
          <a:xfrm>
            <a:off x="9476588" y="4303139"/>
            <a:ext cx="1717257" cy="523220"/>
          </a:xfrm>
          <a:prstGeom prst="rect">
            <a:avLst/>
          </a:prstGeom>
          <a:noFill/>
        </p:spPr>
        <p:txBody>
          <a:bodyPr wrap="square" rtlCol="0">
            <a:spAutoFit/>
          </a:bodyPr>
          <a:lstStyle/>
          <a:p>
            <a:r>
              <a:rPr lang="en-US" sz="2800" dirty="0">
                <a:solidFill>
                  <a:srgbClr val="C00000"/>
                </a:solidFill>
                <a:latin typeface="Gill Sans Light" panose="020B0302020104020203" pitchFamily="34" charset="-79"/>
                <a:cs typeface="Gill Sans Light" panose="020B0302020104020203" pitchFamily="34" charset="-79"/>
              </a:rPr>
              <a:t>Deadlock</a:t>
            </a:r>
          </a:p>
        </p:txBody>
      </p:sp>
      <p:cxnSp>
        <p:nvCxnSpPr>
          <p:cNvPr id="14" name="Straight Arrow Connector 13">
            <a:extLst>
              <a:ext uri="{FF2B5EF4-FFF2-40B4-BE49-F238E27FC236}">
                <a16:creationId xmlns:a16="http://schemas.microsoft.com/office/drawing/2014/main" id="{F29529D6-E1B6-2547-9218-ADC7A960A0E9}"/>
              </a:ext>
            </a:extLst>
          </p:cNvPr>
          <p:cNvCxnSpPr>
            <a:cxnSpLocks/>
          </p:cNvCxnSpPr>
          <p:nvPr/>
        </p:nvCxnSpPr>
        <p:spPr>
          <a:xfrm flipH="1">
            <a:off x="8416533" y="4564749"/>
            <a:ext cx="1060055" cy="26161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0" name="Title 1">
            <a:extLst>
              <a:ext uri="{FF2B5EF4-FFF2-40B4-BE49-F238E27FC236}">
                <a16:creationId xmlns:a16="http://schemas.microsoft.com/office/drawing/2014/main" id="{C36D8FF4-DBFC-8C4C-B88E-148A9B926419}"/>
              </a:ext>
            </a:extLst>
          </p:cNvPr>
          <p:cNvSpPr txBox="1">
            <a:spLocks/>
          </p:cNvSpPr>
          <p:nvPr/>
        </p:nvSpPr>
        <p:spPr>
          <a:xfrm>
            <a:off x="838200" y="365125"/>
            <a:ext cx="10903226"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6000" dirty="0">
                <a:latin typeface="Gill Sans" charset="0"/>
                <a:ea typeface="Gill Sans" charset="0"/>
                <a:cs typeface="Gill Sans" charset="0"/>
              </a:rPr>
              <a:t>Topology Synthesis</a:t>
            </a:r>
          </a:p>
        </p:txBody>
      </p:sp>
    </p:spTree>
    <p:custDataLst>
      <p:tags r:id="rId1"/>
    </p:custDataLst>
    <p:extLst>
      <p:ext uri="{BB962C8B-B14F-4D97-AF65-F5344CB8AC3E}">
        <p14:creationId xmlns:p14="http://schemas.microsoft.com/office/powerpoint/2010/main" val="2606701370"/>
      </p:ext>
    </p:extLst>
  </p:cSld>
  <p:clrMapOvr>
    <a:masterClrMapping/>
  </p:clrMapOvr>
  <mc:AlternateContent xmlns:mc="http://schemas.openxmlformats.org/markup-compatibility/2006" xmlns:p14="http://schemas.microsoft.com/office/powerpoint/2010/main">
    <mc:Choice Requires="p14">
      <p:transition spd="slow" p14:dur="2000" advTm="100969"/>
    </mc:Choice>
    <mc:Fallback xmlns="">
      <p:transition spd="slow" advTm="100969"/>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graphicEl>
                                              <a:chart seriesIdx="-3" categoryIdx="-3" bldStep="gridLegend"/>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graphicEl>
                                              <a:chart seriesIdx="-3" categoryIdx="-3" bldStep="gridLegend"/>
                                            </p:graphic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graphicEl>
                                              <a:chart seriesIdx="0" categoryIdx="-4" bldStep="series"/>
                                            </p:graphic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graphicEl>
                                              <a:chart seriesIdx="0" categoryIdx="-4" bldStep="series"/>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graphicEl>
                                              <a:chart seriesIdx="1" categoryIdx="-4" bldStep="series"/>
                                            </p:graphic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graphicEl>
                                              <a:chart seriesIdx="1" categoryIdx="-4" bldStep="series"/>
                                            </p:graphicEl>
                                          </p:spTgt>
                                        </p:tgtEl>
                                        <p:attrNameLst>
                                          <p:attrName>style.visibility</p:attrName>
                                        </p:attrNameLst>
                                      </p:cBhvr>
                                      <p:to>
                                        <p:strVal val="visible"/>
                                      </p:to>
                                    </p:set>
                                  </p:childTnLst>
                                </p:cTn>
                              </p:par>
                              <p:par>
                                <p:cTn id="27" presetID="1" presetClass="exit" presetSubtype="0" fill="hold" grpId="1" nodeType="withEffect">
                                  <p:stCondLst>
                                    <p:cond delay="0"/>
                                  </p:stCondLst>
                                  <p:childTnLst>
                                    <p:set>
                                      <p:cBhvr>
                                        <p:cTn id="28" dur="1" fill="hold">
                                          <p:stCondLst>
                                            <p:cond delay="0"/>
                                          </p:stCondLst>
                                        </p:cTn>
                                        <p:tgtEl>
                                          <p:spTgt spid="7"/>
                                        </p:tgtEl>
                                        <p:attrNameLst>
                                          <p:attrName>style.visibility</p:attrName>
                                        </p:attrNameLst>
                                      </p:cBhvr>
                                      <p:to>
                                        <p:strVal val="hidden"/>
                                      </p:to>
                                    </p:set>
                                  </p:childTnLst>
                                </p:cTn>
                              </p:par>
                              <p:par>
                                <p:cTn id="29" presetID="1" presetClass="exit" presetSubtype="0" fill="hold" nodeType="withEffect">
                                  <p:stCondLst>
                                    <p:cond delay="0"/>
                                  </p:stCondLst>
                                  <p:childTnLst>
                                    <p:set>
                                      <p:cBhvr>
                                        <p:cTn id="30" dur="1" fill="hold">
                                          <p:stCondLst>
                                            <p:cond delay="0"/>
                                          </p:stCondLst>
                                        </p:cTn>
                                        <p:tgtEl>
                                          <p:spTgt spid="3"/>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graphicEl>
                                              <a:chart seriesIdx="2" categoryIdx="-4" bldStep="series"/>
                                            </p:graphic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
                                            <p:graphicEl>
                                              <a:chart seriesIdx="2" categoryIdx="-4" bldStep="series"/>
                                            </p:graphic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uiExpand="1">
        <p:bldSub>
          <a:bldChart bld="series"/>
        </p:bldSub>
      </p:bldGraphic>
      <p:bldGraphic spid="12" grpId="0" uiExpand="1">
        <p:bldSub>
          <a:bldChart bld="series"/>
        </p:bldSub>
      </p:bldGraphic>
      <p:bldP spid="7" grpId="0"/>
      <p:bldP spid="7" grpId="1"/>
      <p:bldP spid="1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09814"/>
            <a:ext cx="10058400" cy="4803040"/>
          </a:xfrm>
        </p:spPr>
        <p:txBody>
          <a:bodyPr>
            <a:normAutofit/>
          </a:bodyPr>
          <a:lstStyle/>
          <a:p>
            <a:pPr marL="0" indent="0">
              <a:buNone/>
            </a:pPr>
            <a:r>
              <a:rPr lang="en-US" dirty="0"/>
              <a:t>Credit networks enable money transfer through trust relationships</a:t>
            </a:r>
          </a:p>
          <a:p>
            <a:pPr marL="0" indent="0">
              <a:buNone/>
            </a:pPr>
            <a:r>
              <a:rPr lang="en-US" dirty="0"/>
              <a:t>Potential for imbalance and deadlocks can cause discrepancies in throughput based on the starting configuration</a:t>
            </a:r>
          </a:p>
          <a:p>
            <a:pPr marL="0" indent="0">
              <a:buNone/>
            </a:pPr>
            <a:r>
              <a:rPr lang="en-US" dirty="0"/>
              <a:t>Topology synthesis techniques can further improve the worst-case throughput behavior</a:t>
            </a:r>
            <a:br>
              <a:rPr lang="en-US" dirty="0"/>
            </a:br>
            <a:endParaRPr lang="en-US" dirty="0"/>
          </a:p>
        </p:txBody>
      </p:sp>
      <p:sp>
        <p:nvSpPr>
          <p:cNvPr id="5" name="Content Placeholder 2">
            <a:extLst>
              <a:ext uri="{FF2B5EF4-FFF2-40B4-BE49-F238E27FC236}">
                <a16:creationId xmlns:a16="http://schemas.microsoft.com/office/drawing/2014/main" id="{B69A2283-3992-EA4C-88EA-371A129EC193}"/>
              </a:ext>
            </a:extLst>
          </p:cNvPr>
          <p:cNvSpPr txBox="1">
            <a:spLocks/>
          </p:cNvSpPr>
          <p:nvPr/>
        </p:nvSpPr>
        <p:spPr>
          <a:xfrm>
            <a:off x="3248464" y="5149090"/>
            <a:ext cx="5756031" cy="9637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b="0" i="0" kern="1200">
                <a:solidFill>
                  <a:schemeClr val="tx1"/>
                </a:solidFill>
                <a:latin typeface="Gill Sans Light" charset="0"/>
                <a:ea typeface="Gill Sans Light" charset="0"/>
                <a:cs typeface="Gill Sans Light" charset="0"/>
              </a:defRPr>
            </a:lvl1pPr>
            <a:lvl2pPr marL="685800" indent="-228600" algn="l" defTabSz="914400" rtl="0" eaLnBrk="1" latinLnBrk="0" hangingPunct="1">
              <a:lnSpc>
                <a:spcPct val="90000"/>
              </a:lnSpc>
              <a:spcBef>
                <a:spcPts val="500"/>
              </a:spcBef>
              <a:buFont typeface="Arial"/>
              <a:buChar char="•"/>
              <a:defRPr sz="2800" b="0" i="0" kern="1200">
                <a:solidFill>
                  <a:schemeClr val="tx1"/>
                </a:solidFill>
                <a:latin typeface="Gill Sans Light" charset="0"/>
                <a:ea typeface="Gill Sans Light" charset="0"/>
                <a:cs typeface="Gill Sans Light" charset="0"/>
              </a:defRPr>
            </a:lvl2pPr>
            <a:lvl3pPr marL="1143000" indent="-228600" algn="l" defTabSz="914400" rtl="0" eaLnBrk="1" latinLnBrk="0" hangingPunct="1">
              <a:lnSpc>
                <a:spcPct val="90000"/>
              </a:lnSpc>
              <a:spcBef>
                <a:spcPts val="500"/>
              </a:spcBef>
              <a:buFont typeface="Arial"/>
              <a:buChar char="•"/>
              <a:defRPr sz="2800" b="0" i="0" kern="1200">
                <a:solidFill>
                  <a:schemeClr val="tx1"/>
                </a:solidFill>
                <a:latin typeface="Gill Sans Light" charset="0"/>
                <a:ea typeface="Gill Sans Light" charset="0"/>
                <a:cs typeface="Gill Sans Light" charset="0"/>
              </a:defRPr>
            </a:lvl3pPr>
            <a:lvl4pPr marL="1600200" indent="-228600" algn="l" defTabSz="914400" rtl="0" eaLnBrk="1" latinLnBrk="0" hangingPunct="1">
              <a:lnSpc>
                <a:spcPct val="90000"/>
              </a:lnSpc>
              <a:spcBef>
                <a:spcPts val="500"/>
              </a:spcBef>
              <a:buFont typeface="Arial"/>
              <a:buChar char="•"/>
              <a:defRPr sz="2800" b="0" i="0" kern="1200">
                <a:solidFill>
                  <a:schemeClr val="tx1"/>
                </a:solidFill>
                <a:latin typeface="Gill Sans Light" charset="0"/>
                <a:ea typeface="Gill Sans Light" charset="0"/>
                <a:cs typeface="Gill Sans Light" charset="0"/>
              </a:defRPr>
            </a:lvl4pPr>
            <a:lvl5pPr marL="2057400" indent="-228600" algn="l" defTabSz="914400" rtl="0" eaLnBrk="1" latinLnBrk="0" hangingPunct="1">
              <a:lnSpc>
                <a:spcPct val="90000"/>
              </a:lnSpc>
              <a:spcBef>
                <a:spcPts val="500"/>
              </a:spcBef>
              <a:buFont typeface="Arial"/>
              <a:buChar char="•"/>
              <a:defRPr sz="2800" b="0" i="0" kern="1200">
                <a:solidFill>
                  <a:schemeClr val="tx1"/>
                </a:solidFill>
                <a:latin typeface="Gill Sans Light" charset="0"/>
                <a:ea typeface="Gill Sans Light" charset="0"/>
                <a:cs typeface="Gill Sans Light" charset="0"/>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Font typeface="Arial"/>
              <a:buNone/>
            </a:pPr>
            <a:endParaRPr lang="en-US" dirty="0"/>
          </a:p>
        </p:txBody>
      </p:sp>
      <p:sp>
        <p:nvSpPr>
          <p:cNvPr id="4" name="TextBox 3">
            <a:extLst>
              <a:ext uri="{FF2B5EF4-FFF2-40B4-BE49-F238E27FC236}">
                <a16:creationId xmlns:a16="http://schemas.microsoft.com/office/drawing/2014/main" id="{D2740F13-20F6-6B40-8883-1991047D1474}"/>
              </a:ext>
            </a:extLst>
          </p:cNvPr>
          <p:cNvSpPr txBox="1"/>
          <p:nvPr/>
        </p:nvSpPr>
        <p:spPr>
          <a:xfrm>
            <a:off x="3996836" y="5157669"/>
            <a:ext cx="4198327" cy="523220"/>
          </a:xfrm>
          <a:prstGeom prst="rect">
            <a:avLst/>
          </a:prstGeom>
          <a:noFill/>
        </p:spPr>
        <p:txBody>
          <a:bodyPr wrap="square" rtlCol="0">
            <a:spAutoFit/>
          </a:bodyPr>
          <a:lstStyle/>
          <a:p>
            <a:r>
              <a:rPr lang="en-US" sz="2800" dirty="0">
                <a:latin typeface="Gill Sans Light" panose="020B0302020104020203" pitchFamily="34" charset="-79"/>
                <a:cs typeface="Gill Sans Light" panose="020B0302020104020203" pitchFamily="34" charset="-79"/>
              </a:rPr>
              <a:t>Contact: </a:t>
            </a:r>
            <a:r>
              <a:rPr lang="en-US" sz="2800" dirty="0" err="1">
                <a:latin typeface="Gill Sans Light" panose="020B0302020104020203" pitchFamily="34" charset="-79"/>
                <a:cs typeface="Gill Sans Light" panose="020B0302020104020203" pitchFamily="34" charset="-79"/>
              </a:rPr>
              <a:t>vibhaa@mit.edu</a:t>
            </a:r>
            <a:endParaRPr lang="en-US" sz="2800" dirty="0">
              <a:latin typeface="Gill Sans Light" panose="020B0302020104020203" pitchFamily="34" charset="-79"/>
              <a:cs typeface="Gill Sans Light" panose="020B0302020104020203" pitchFamily="34" charset="-79"/>
            </a:endParaRPr>
          </a:p>
        </p:txBody>
      </p:sp>
      <p:sp>
        <p:nvSpPr>
          <p:cNvPr id="9" name="Title 1">
            <a:extLst>
              <a:ext uri="{FF2B5EF4-FFF2-40B4-BE49-F238E27FC236}">
                <a16:creationId xmlns:a16="http://schemas.microsoft.com/office/drawing/2014/main" id="{B0268DA3-5804-1B46-913C-40F5DF0C3BF4}"/>
              </a:ext>
            </a:extLst>
          </p:cNvPr>
          <p:cNvSpPr txBox="1">
            <a:spLocks/>
          </p:cNvSpPr>
          <p:nvPr/>
        </p:nvSpPr>
        <p:spPr>
          <a:xfrm>
            <a:off x="838200" y="365125"/>
            <a:ext cx="10903226"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6000" dirty="0">
                <a:latin typeface="Gill Sans" charset="0"/>
                <a:ea typeface="Gill Sans" charset="0"/>
                <a:cs typeface="Gill Sans" charset="0"/>
              </a:rPr>
              <a:t>Summary</a:t>
            </a:r>
          </a:p>
        </p:txBody>
      </p:sp>
    </p:spTree>
    <p:extLst>
      <p:ext uri="{BB962C8B-B14F-4D97-AF65-F5344CB8AC3E}">
        <p14:creationId xmlns:p14="http://schemas.microsoft.com/office/powerpoint/2010/main" val="1803841889"/>
      </p:ext>
    </p:extLst>
  </p:cSld>
  <p:clrMapOvr>
    <a:masterClrMapping/>
  </p:clrMapOvr>
  <mc:AlternateContent xmlns:mc="http://schemas.openxmlformats.org/markup-compatibility/2006" xmlns:p14="http://schemas.microsoft.com/office/powerpoint/2010/main">
    <mc:Choice Requires="p14">
      <p:transition spd="slow" p14:dur="2000" advTm="17827"/>
    </mc:Choice>
    <mc:Fallback xmlns="">
      <p:transition spd="slow" advTm="17827"/>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635690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DBAE196A-B4C4-754C-B9D1-4BB2451D64DF}"/>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6000" kern="1200">
                <a:solidFill>
                  <a:schemeClr val="tx1"/>
                </a:solidFill>
                <a:latin typeface="Gill Sans" charset="0"/>
                <a:ea typeface="Gill Sans" charset="0"/>
                <a:cs typeface="Gill Sans" charset="0"/>
              </a:defRPr>
            </a:lvl1pPr>
          </a:lstStyle>
          <a:p>
            <a:r>
              <a:rPr lang="en-US" dirty="0"/>
              <a:t>Optimized Distribution</a:t>
            </a:r>
          </a:p>
        </p:txBody>
      </p:sp>
      <p:graphicFrame>
        <p:nvGraphicFramePr>
          <p:cNvPr id="13" name="Chart 12">
            <a:extLst>
              <a:ext uri="{FF2B5EF4-FFF2-40B4-BE49-F238E27FC236}">
                <a16:creationId xmlns:a16="http://schemas.microsoft.com/office/drawing/2014/main" id="{5B925DC7-7DFC-7441-BB20-26101BF938D9}"/>
              </a:ext>
            </a:extLst>
          </p:cNvPr>
          <p:cNvGraphicFramePr/>
          <p:nvPr/>
        </p:nvGraphicFramePr>
        <p:xfrm>
          <a:off x="3269855" y="1416819"/>
          <a:ext cx="5652289" cy="4939531"/>
        </p:xfrm>
        <a:graphic>
          <a:graphicData uri="http://schemas.openxmlformats.org/drawingml/2006/chart">
            <c:chart xmlns:c="http://schemas.openxmlformats.org/drawingml/2006/chart" xmlns:r="http://schemas.openxmlformats.org/officeDocument/2006/relationships" r:id="rId4"/>
          </a:graphicData>
        </a:graphic>
      </p:graphicFrame>
    </p:spTree>
    <p:custDataLst>
      <p:tags r:id="rId1"/>
    </p:custDataLst>
    <p:extLst>
      <p:ext uri="{BB962C8B-B14F-4D97-AF65-F5344CB8AC3E}">
        <p14:creationId xmlns:p14="http://schemas.microsoft.com/office/powerpoint/2010/main" val="3698771013"/>
      </p:ext>
    </p:extLst>
  </p:cSld>
  <p:clrMapOvr>
    <a:masterClrMapping/>
  </p:clrMapOvr>
  <mc:AlternateContent xmlns:mc="http://schemas.openxmlformats.org/markup-compatibility/2006" xmlns:p14="http://schemas.microsoft.com/office/powerpoint/2010/main">
    <mc:Choice Requires="p14">
      <p:transition spd="slow" p14:dur="2000" advTm="100969"/>
    </mc:Choice>
    <mc:Fallback xmlns="">
      <p:transition spd="slow" advTm="100969"/>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hart 5"/>
          <p:cNvGraphicFramePr/>
          <p:nvPr/>
        </p:nvGraphicFramePr>
        <p:xfrm>
          <a:off x="443711" y="1781944"/>
          <a:ext cx="5652289" cy="4939531"/>
        </p:xfrm>
        <a:graphic>
          <a:graphicData uri="http://schemas.openxmlformats.org/drawingml/2006/chart">
            <c:chart xmlns:c="http://schemas.openxmlformats.org/drawingml/2006/chart" xmlns:r="http://schemas.openxmlformats.org/officeDocument/2006/relationships" r:id="rId4"/>
          </a:graphicData>
        </a:graphic>
      </p:graphicFrame>
      <p:sp>
        <p:nvSpPr>
          <p:cNvPr id="9" name="Title 1">
            <a:extLst>
              <a:ext uri="{FF2B5EF4-FFF2-40B4-BE49-F238E27FC236}">
                <a16:creationId xmlns:a16="http://schemas.microsoft.com/office/drawing/2014/main" id="{DBAE196A-B4C4-754C-B9D1-4BB2451D64DF}"/>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6000" kern="1200">
                <a:solidFill>
                  <a:schemeClr val="tx1"/>
                </a:solidFill>
                <a:latin typeface="Gill Sans" charset="0"/>
                <a:ea typeface="Gill Sans" charset="0"/>
                <a:cs typeface="Gill Sans" charset="0"/>
              </a:defRPr>
            </a:lvl1pPr>
          </a:lstStyle>
          <a:p>
            <a:r>
              <a:rPr lang="en-US" dirty="0"/>
              <a:t>Topology Comparison</a:t>
            </a:r>
          </a:p>
        </p:txBody>
      </p:sp>
      <p:graphicFrame>
        <p:nvGraphicFramePr>
          <p:cNvPr id="13" name="Chart 12">
            <a:extLst>
              <a:ext uri="{FF2B5EF4-FFF2-40B4-BE49-F238E27FC236}">
                <a16:creationId xmlns:a16="http://schemas.microsoft.com/office/drawing/2014/main" id="{5B925DC7-7DFC-7441-BB20-26101BF938D9}"/>
              </a:ext>
            </a:extLst>
          </p:cNvPr>
          <p:cNvGraphicFramePr/>
          <p:nvPr/>
        </p:nvGraphicFramePr>
        <p:xfrm>
          <a:off x="6096000" y="1781943"/>
          <a:ext cx="5652289" cy="4939531"/>
        </p:xfrm>
        <a:graphic>
          <a:graphicData uri="http://schemas.openxmlformats.org/drawingml/2006/chart">
            <c:chart xmlns:c="http://schemas.openxmlformats.org/drawingml/2006/chart" xmlns:r="http://schemas.openxmlformats.org/officeDocument/2006/relationships" r:id="rId5"/>
          </a:graphicData>
        </a:graphic>
      </p:graphicFrame>
    </p:spTree>
    <p:custDataLst>
      <p:tags r:id="rId1"/>
    </p:custDataLst>
    <p:extLst>
      <p:ext uri="{BB962C8B-B14F-4D97-AF65-F5344CB8AC3E}">
        <p14:creationId xmlns:p14="http://schemas.microsoft.com/office/powerpoint/2010/main" val="1748103800"/>
      </p:ext>
    </p:extLst>
  </p:cSld>
  <p:clrMapOvr>
    <a:masterClrMapping/>
  </p:clrMapOvr>
  <mc:AlternateContent xmlns:mc="http://schemas.openxmlformats.org/markup-compatibility/2006" xmlns:p14="http://schemas.microsoft.com/office/powerpoint/2010/main">
    <mc:Choice Requires="p14">
      <p:transition spd="slow" p14:dur="2000" advTm="100969"/>
    </mc:Choice>
    <mc:Fallback xmlns="">
      <p:transition spd="slow" advTm="100969"/>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graphicEl>
                                              <a:chart seriesIdx="-3" categoryIdx="-3" bldStep="gridLegend"/>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graphicEl>
                                              <a:chart seriesIdx="-3" categoryIdx="-3" bldStep="gridLegend"/>
                                            </p:graphic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graphicEl>
                                              <a:chart seriesIdx="0" categoryIdx="-4" bldStep="series"/>
                                            </p:graphic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graphicEl>
                                              <a:chart seriesIdx="0" categoryIdx="-4" bldStep="series"/>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graphicEl>
                                              <a:chart seriesIdx="1" categoryIdx="-4" bldStep="series"/>
                                            </p:graphic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graphicEl>
                                              <a:chart seriesIdx="1" categoryIdx="-4" bldStep="series"/>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uiExpand="1">
        <p:bldSub>
          <a:bldChart bld="series"/>
        </p:bldSub>
      </p:bldGraphic>
      <p:bldGraphic spid="13" grpId="0" uiExpand="1">
        <p:bldSub>
          <a:bldChart bld="series"/>
        </p:bldSub>
      </p:bldGraphic>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hart 5"/>
          <p:cNvGraphicFramePr/>
          <p:nvPr/>
        </p:nvGraphicFramePr>
        <p:xfrm>
          <a:off x="558011" y="1713680"/>
          <a:ext cx="5652289" cy="5076057"/>
        </p:xfrm>
        <a:graphic>
          <a:graphicData uri="http://schemas.openxmlformats.org/drawingml/2006/chart">
            <c:chart xmlns:c="http://schemas.openxmlformats.org/drawingml/2006/chart" xmlns:r="http://schemas.openxmlformats.org/officeDocument/2006/relationships" r:id="rId4"/>
          </a:graphicData>
        </a:graphic>
      </p:graphicFrame>
      <p:sp>
        <p:nvSpPr>
          <p:cNvPr id="9" name="Title 1">
            <a:extLst>
              <a:ext uri="{FF2B5EF4-FFF2-40B4-BE49-F238E27FC236}">
                <a16:creationId xmlns:a16="http://schemas.microsoft.com/office/drawing/2014/main" id="{DBAE196A-B4C4-754C-B9D1-4BB2451D64DF}"/>
              </a:ext>
            </a:extLst>
          </p:cNvPr>
          <p:cNvSpPr txBox="1">
            <a:spLocks/>
          </p:cNvSpPr>
          <p:nvPr/>
        </p:nvSpPr>
        <p:spPr>
          <a:xfrm>
            <a:off x="838200" y="3651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6000" kern="1200">
                <a:solidFill>
                  <a:schemeClr val="tx1"/>
                </a:solidFill>
                <a:latin typeface="Gill Sans" charset="0"/>
                <a:ea typeface="Gill Sans" charset="0"/>
                <a:cs typeface="Gill Sans" charset="0"/>
              </a:defRPr>
            </a:lvl1pPr>
          </a:lstStyle>
          <a:p>
            <a:r>
              <a:rPr lang="en-US" dirty="0"/>
              <a:t>Topology Comparison</a:t>
            </a:r>
          </a:p>
        </p:txBody>
      </p:sp>
      <p:graphicFrame>
        <p:nvGraphicFramePr>
          <p:cNvPr id="13" name="Chart 12">
            <a:extLst>
              <a:ext uri="{FF2B5EF4-FFF2-40B4-BE49-F238E27FC236}">
                <a16:creationId xmlns:a16="http://schemas.microsoft.com/office/drawing/2014/main" id="{5B925DC7-7DFC-7441-BB20-26101BF938D9}"/>
              </a:ext>
            </a:extLst>
          </p:cNvPr>
          <p:cNvGraphicFramePr/>
          <p:nvPr/>
        </p:nvGraphicFramePr>
        <p:xfrm>
          <a:off x="6210300" y="1781944"/>
          <a:ext cx="5652289" cy="4939531"/>
        </p:xfrm>
        <a:graphic>
          <a:graphicData uri="http://schemas.openxmlformats.org/drawingml/2006/chart">
            <c:chart xmlns:c="http://schemas.openxmlformats.org/drawingml/2006/chart" xmlns:r="http://schemas.openxmlformats.org/officeDocument/2006/relationships" r:id="rId5"/>
          </a:graphicData>
        </a:graphic>
      </p:graphicFrame>
    </p:spTree>
    <p:custDataLst>
      <p:tags r:id="rId1"/>
    </p:custDataLst>
    <p:extLst>
      <p:ext uri="{BB962C8B-B14F-4D97-AF65-F5344CB8AC3E}">
        <p14:creationId xmlns:p14="http://schemas.microsoft.com/office/powerpoint/2010/main" val="4055950435"/>
      </p:ext>
    </p:extLst>
  </p:cSld>
  <p:clrMapOvr>
    <a:masterClrMapping/>
  </p:clrMapOvr>
  <mc:AlternateContent xmlns:mc="http://schemas.openxmlformats.org/markup-compatibility/2006" xmlns:p14="http://schemas.microsoft.com/office/powerpoint/2010/main">
    <mc:Choice Requires="p14">
      <p:transition spd="slow" p14:dur="2000" advTm="100969"/>
    </mc:Choice>
    <mc:Fallback xmlns="">
      <p:transition spd="slow" advTm="100969"/>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graphicEl>
                                              <a:chart seriesIdx="0"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graphicEl>
                                              <a:chart seriesIdx="1" categoryIdx="-4" bldStep="series"/>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graphicEl>
                                              <a:chart seriesIdx="2" categoryIdx="-4" bldStep="series"/>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graphicEl>
                                              <a:chart seriesIdx="3" categoryIdx="-4" bldStep="series"/>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uiExpand="1">
        <p:bldSub>
          <a:bldChart bld="series"/>
        </p:bldSub>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Picture 32">
            <a:extLst>
              <a:ext uri="{FF2B5EF4-FFF2-40B4-BE49-F238E27FC236}">
                <a16:creationId xmlns:a16="http://schemas.microsoft.com/office/drawing/2014/main" id="{1C1B0AFA-7602-DA4C-B23F-C61A98DCF76D}"/>
              </a:ext>
            </a:extLst>
          </p:cNvPr>
          <p:cNvPicPr>
            <a:picLocks noChangeAspect="1"/>
          </p:cNvPicPr>
          <p:nvPr/>
        </p:nvPicPr>
        <p:blipFill>
          <a:blip r:embed="rId4"/>
          <a:stretch>
            <a:fillRect/>
          </a:stretch>
        </p:blipFill>
        <p:spPr>
          <a:xfrm>
            <a:off x="8029828" y="4227002"/>
            <a:ext cx="426621" cy="304800"/>
          </a:xfrm>
          <a:prstGeom prst="rect">
            <a:avLst/>
          </a:prstGeom>
        </p:spPr>
      </p:pic>
      <p:pic>
        <p:nvPicPr>
          <p:cNvPr id="2" name="Picture 1">
            <a:extLst>
              <a:ext uri="{FF2B5EF4-FFF2-40B4-BE49-F238E27FC236}">
                <a16:creationId xmlns:a16="http://schemas.microsoft.com/office/drawing/2014/main" id="{C3931A59-4506-F14E-8EB3-445FBF4C205C}"/>
              </a:ext>
            </a:extLst>
          </p:cNvPr>
          <p:cNvPicPr>
            <a:picLocks noChangeAspect="1"/>
          </p:cNvPicPr>
          <p:nvPr/>
        </p:nvPicPr>
        <p:blipFill>
          <a:blip r:embed="rId4"/>
          <a:stretch>
            <a:fillRect/>
          </a:stretch>
        </p:blipFill>
        <p:spPr>
          <a:xfrm>
            <a:off x="6592699" y="4219430"/>
            <a:ext cx="426621" cy="319944"/>
          </a:xfrm>
          <a:prstGeom prst="rect">
            <a:avLst/>
          </a:prstGeom>
        </p:spPr>
      </p:pic>
      <p:sp>
        <p:nvSpPr>
          <p:cNvPr id="64" name="Title 1"/>
          <p:cNvSpPr txBox="1">
            <a:spLocks/>
          </p:cNvSpPr>
          <p:nvPr/>
        </p:nvSpPr>
        <p:spPr>
          <a:xfrm>
            <a:off x="838200" y="365125"/>
            <a:ext cx="10903226"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6000" dirty="0">
                <a:latin typeface="Gill Sans" charset="0"/>
                <a:ea typeface="Gill Sans" charset="0"/>
                <a:cs typeface="Gill Sans" charset="0"/>
              </a:rPr>
              <a:t>Payment Channel Networks</a:t>
            </a:r>
          </a:p>
        </p:txBody>
      </p:sp>
      <p:sp>
        <p:nvSpPr>
          <p:cNvPr id="66" name="TextBox 65">
            <a:extLst>
              <a:ext uri="{FF2B5EF4-FFF2-40B4-BE49-F238E27FC236}">
                <a16:creationId xmlns:a16="http://schemas.microsoft.com/office/drawing/2014/main" id="{FF4E6051-3BA9-8A40-97EA-550925F4EBFA}"/>
              </a:ext>
            </a:extLst>
          </p:cNvPr>
          <p:cNvSpPr txBox="1"/>
          <p:nvPr/>
        </p:nvSpPr>
        <p:spPr>
          <a:xfrm>
            <a:off x="2688439" y="3147669"/>
            <a:ext cx="742511" cy="400110"/>
          </a:xfrm>
          <a:prstGeom prst="rect">
            <a:avLst/>
          </a:prstGeom>
          <a:noFill/>
        </p:spPr>
        <p:txBody>
          <a:bodyPr wrap="none" rtlCol="0">
            <a:spAutoFit/>
          </a:bodyPr>
          <a:lstStyle/>
          <a:p>
            <a:r>
              <a:rPr lang="en-US" sz="2000" dirty="0">
                <a:latin typeface="Helvetica" pitchFamily="2" charset="0"/>
              </a:rPr>
              <a:t>Alice</a:t>
            </a:r>
          </a:p>
        </p:txBody>
      </p:sp>
      <p:sp>
        <p:nvSpPr>
          <p:cNvPr id="70" name="TextBox 69">
            <a:extLst>
              <a:ext uri="{FF2B5EF4-FFF2-40B4-BE49-F238E27FC236}">
                <a16:creationId xmlns:a16="http://schemas.microsoft.com/office/drawing/2014/main" id="{07FD2FA9-6662-624A-B363-0BDAADC5C622}"/>
              </a:ext>
            </a:extLst>
          </p:cNvPr>
          <p:cNvSpPr txBox="1"/>
          <p:nvPr/>
        </p:nvSpPr>
        <p:spPr>
          <a:xfrm>
            <a:off x="5528783" y="3126650"/>
            <a:ext cx="998991" cy="400110"/>
          </a:xfrm>
          <a:prstGeom prst="rect">
            <a:avLst/>
          </a:prstGeom>
          <a:noFill/>
        </p:spPr>
        <p:txBody>
          <a:bodyPr wrap="none" rtlCol="0">
            <a:spAutoFit/>
          </a:bodyPr>
          <a:lstStyle/>
          <a:p>
            <a:r>
              <a:rPr lang="en-US" sz="2000" dirty="0">
                <a:latin typeface="Helvetica" pitchFamily="2" charset="0"/>
              </a:rPr>
              <a:t>Charlie</a:t>
            </a:r>
          </a:p>
        </p:txBody>
      </p:sp>
      <p:pic>
        <p:nvPicPr>
          <p:cNvPr id="78" name="Picture 77">
            <a:extLst>
              <a:ext uri="{FF2B5EF4-FFF2-40B4-BE49-F238E27FC236}">
                <a16:creationId xmlns:a16="http://schemas.microsoft.com/office/drawing/2014/main" id="{B61D4E39-FC27-6445-B0E8-1098361D9DCF}"/>
              </a:ext>
            </a:extLst>
          </p:cNvPr>
          <p:cNvPicPr>
            <a:picLocks noChangeAspect="1"/>
          </p:cNvPicPr>
          <p:nvPr/>
        </p:nvPicPr>
        <p:blipFill>
          <a:blip r:embed="rId5">
            <a:duotone>
              <a:srgbClr val="4472C4">
                <a:shade val="45000"/>
                <a:satMod val="135000"/>
              </a:srgbClr>
              <a:prstClr val="white"/>
            </a:duotone>
          </a:blip>
          <a:stretch>
            <a:fillRect/>
          </a:stretch>
        </p:blipFill>
        <p:spPr>
          <a:xfrm>
            <a:off x="2511997" y="3413382"/>
            <a:ext cx="1140280" cy="1588651"/>
          </a:xfrm>
          <a:prstGeom prst="rect">
            <a:avLst/>
          </a:prstGeom>
        </p:spPr>
      </p:pic>
      <p:pic>
        <p:nvPicPr>
          <p:cNvPr id="81" name="Picture 80">
            <a:extLst>
              <a:ext uri="{FF2B5EF4-FFF2-40B4-BE49-F238E27FC236}">
                <a16:creationId xmlns:a16="http://schemas.microsoft.com/office/drawing/2014/main" id="{DAD3BA9F-620B-7A4F-98AF-D15984BD5A46}"/>
              </a:ext>
            </a:extLst>
          </p:cNvPr>
          <p:cNvPicPr>
            <a:picLocks noChangeAspect="1"/>
          </p:cNvPicPr>
          <p:nvPr/>
        </p:nvPicPr>
        <p:blipFill>
          <a:blip r:embed="rId5">
            <a:duotone>
              <a:srgbClr val="ED7D31">
                <a:shade val="45000"/>
                <a:satMod val="135000"/>
              </a:srgbClr>
              <a:prstClr val="white"/>
            </a:duotone>
          </a:blip>
          <a:stretch>
            <a:fillRect/>
          </a:stretch>
        </p:blipFill>
        <p:spPr>
          <a:xfrm>
            <a:off x="8636338" y="3626076"/>
            <a:ext cx="1046279" cy="1293135"/>
          </a:xfrm>
          <a:prstGeom prst="rect">
            <a:avLst/>
          </a:prstGeom>
        </p:spPr>
      </p:pic>
      <p:sp>
        <p:nvSpPr>
          <p:cNvPr id="82" name="TextBox 81">
            <a:extLst>
              <a:ext uri="{FF2B5EF4-FFF2-40B4-BE49-F238E27FC236}">
                <a16:creationId xmlns:a16="http://schemas.microsoft.com/office/drawing/2014/main" id="{8774872A-8267-9F49-A499-FE52FD30388D}"/>
              </a:ext>
            </a:extLst>
          </p:cNvPr>
          <p:cNvSpPr txBox="1"/>
          <p:nvPr/>
        </p:nvSpPr>
        <p:spPr>
          <a:xfrm>
            <a:off x="8821884" y="3182149"/>
            <a:ext cx="641522" cy="400110"/>
          </a:xfrm>
          <a:prstGeom prst="rect">
            <a:avLst/>
          </a:prstGeom>
          <a:noFill/>
        </p:spPr>
        <p:txBody>
          <a:bodyPr wrap="none" rtlCol="0">
            <a:spAutoFit/>
          </a:bodyPr>
          <a:lstStyle/>
          <a:p>
            <a:r>
              <a:rPr lang="en-US" sz="2000" dirty="0">
                <a:latin typeface="Helvetica" pitchFamily="2" charset="0"/>
              </a:rPr>
              <a:t>Bob</a:t>
            </a:r>
          </a:p>
        </p:txBody>
      </p:sp>
      <p:grpSp>
        <p:nvGrpSpPr>
          <p:cNvPr id="83" name="Group 82">
            <a:extLst>
              <a:ext uri="{FF2B5EF4-FFF2-40B4-BE49-F238E27FC236}">
                <a16:creationId xmlns:a16="http://schemas.microsoft.com/office/drawing/2014/main" id="{DA6509C6-C524-5748-B957-578680A46480}"/>
              </a:ext>
            </a:extLst>
          </p:cNvPr>
          <p:cNvGrpSpPr/>
          <p:nvPr/>
        </p:nvGrpSpPr>
        <p:grpSpPr>
          <a:xfrm>
            <a:off x="5682039" y="3735516"/>
            <a:ext cx="753393" cy="1020758"/>
            <a:chOff x="5691651" y="1952452"/>
            <a:chExt cx="753393" cy="1020758"/>
          </a:xfrm>
          <a:solidFill>
            <a:schemeClr val="accent3">
              <a:lumMod val="75000"/>
            </a:schemeClr>
          </a:solidFill>
        </p:grpSpPr>
        <p:sp>
          <p:nvSpPr>
            <p:cNvPr id="92" name="Oval 91">
              <a:extLst>
                <a:ext uri="{FF2B5EF4-FFF2-40B4-BE49-F238E27FC236}">
                  <a16:creationId xmlns:a16="http://schemas.microsoft.com/office/drawing/2014/main" id="{B0DD68AB-6E7E-8847-9D7D-243287C50572}"/>
                </a:ext>
              </a:extLst>
            </p:cNvPr>
            <p:cNvSpPr/>
            <p:nvPr/>
          </p:nvSpPr>
          <p:spPr>
            <a:xfrm>
              <a:off x="5889748" y="1952452"/>
              <a:ext cx="407813" cy="553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93" name="Delay 92">
              <a:extLst>
                <a:ext uri="{FF2B5EF4-FFF2-40B4-BE49-F238E27FC236}">
                  <a16:creationId xmlns:a16="http://schemas.microsoft.com/office/drawing/2014/main" id="{8C92ED0B-EEE5-BE48-838E-C062BF8CAFF8}"/>
                </a:ext>
              </a:extLst>
            </p:cNvPr>
            <p:cNvSpPr/>
            <p:nvPr/>
          </p:nvSpPr>
          <p:spPr>
            <a:xfrm rot="16200000">
              <a:off x="5883586" y="2411751"/>
              <a:ext cx="369524" cy="753393"/>
            </a:xfrm>
            <a:prstGeom prst="flowChartDelay">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sp>
        <p:nvSpPr>
          <p:cNvPr id="84" name="Left-Right Arrow 83">
            <a:extLst>
              <a:ext uri="{FF2B5EF4-FFF2-40B4-BE49-F238E27FC236}">
                <a16:creationId xmlns:a16="http://schemas.microsoft.com/office/drawing/2014/main" id="{500E1787-2012-3842-82D5-C918D0AA5EA5}"/>
              </a:ext>
            </a:extLst>
          </p:cNvPr>
          <p:cNvSpPr/>
          <p:nvPr/>
        </p:nvSpPr>
        <p:spPr>
          <a:xfrm>
            <a:off x="3703376" y="4582729"/>
            <a:ext cx="1840249" cy="146304"/>
          </a:xfrm>
          <a:prstGeom prst="lef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TextBox 84">
            <a:extLst>
              <a:ext uri="{FF2B5EF4-FFF2-40B4-BE49-F238E27FC236}">
                <a16:creationId xmlns:a16="http://schemas.microsoft.com/office/drawing/2014/main" id="{94DE1E5A-FE73-DC4F-9357-6637829435CA}"/>
              </a:ext>
            </a:extLst>
          </p:cNvPr>
          <p:cNvSpPr txBox="1"/>
          <p:nvPr/>
        </p:nvSpPr>
        <p:spPr>
          <a:xfrm>
            <a:off x="5119908" y="3376047"/>
            <a:ext cx="211032" cy="369332"/>
          </a:xfrm>
          <a:prstGeom prst="rect">
            <a:avLst/>
          </a:prstGeom>
          <a:noFill/>
        </p:spPr>
        <p:txBody>
          <a:bodyPr wrap="square" rtlCol="0">
            <a:spAutoFit/>
          </a:bodyPr>
          <a:lstStyle/>
          <a:p>
            <a:r>
              <a:rPr lang="en-US" dirty="0"/>
              <a:t>3</a:t>
            </a:r>
          </a:p>
        </p:txBody>
      </p:sp>
      <p:sp>
        <p:nvSpPr>
          <p:cNvPr id="86" name="TextBox 85">
            <a:extLst>
              <a:ext uri="{FF2B5EF4-FFF2-40B4-BE49-F238E27FC236}">
                <a16:creationId xmlns:a16="http://schemas.microsoft.com/office/drawing/2014/main" id="{92D716E3-C864-404B-AA41-D3101936A977}"/>
              </a:ext>
            </a:extLst>
          </p:cNvPr>
          <p:cNvSpPr txBox="1"/>
          <p:nvPr/>
        </p:nvSpPr>
        <p:spPr>
          <a:xfrm>
            <a:off x="6839503" y="3365742"/>
            <a:ext cx="211032" cy="369332"/>
          </a:xfrm>
          <a:prstGeom prst="rect">
            <a:avLst/>
          </a:prstGeom>
          <a:noFill/>
        </p:spPr>
        <p:txBody>
          <a:bodyPr wrap="square" rtlCol="0">
            <a:spAutoFit/>
          </a:bodyPr>
          <a:lstStyle/>
          <a:p>
            <a:r>
              <a:rPr lang="en-US" dirty="0"/>
              <a:t>4</a:t>
            </a:r>
          </a:p>
        </p:txBody>
      </p:sp>
      <p:sp>
        <p:nvSpPr>
          <p:cNvPr id="87" name="TextBox 86">
            <a:extLst>
              <a:ext uri="{FF2B5EF4-FFF2-40B4-BE49-F238E27FC236}">
                <a16:creationId xmlns:a16="http://schemas.microsoft.com/office/drawing/2014/main" id="{2CA11416-BD82-3145-8CCD-D2F91505EB6D}"/>
              </a:ext>
            </a:extLst>
          </p:cNvPr>
          <p:cNvSpPr txBox="1"/>
          <p:nvPr/>
        </p:nvSpPr>
        <p:spPr>
          <a:xfrm>
            <a:off x="8078115" y="3413382"/>
            <a:ext cx="378468" cy="369332"/>
          </a:xfrm>
          <a:prstGeom prst="rect">
            <a:avLst/>
          </a:prstGeom>
          <a:noFill/>
        </p:spPr>
        <p:txBody>
          <a:bodyPr wrap="square" rtlCol="0">
            <a:spAutoFit/>
          </a:bodyPr>
          <a:lstStyle/>
          <a:p>
            <a:r>
              <a:rPr lang="en-US" dirty="0"/>
              <a:t>4</a:t>
            </a:r>
          </a:p>
        </p:txBody>
      </p:sp>
      <p:sp>
        <p:nvSpPr>
          <p:cNvPr id="90" name="TextBox 89">
            <a:extLst>
              <a:ext uri="{FF2B5EF4-FFF2-40B4-BE49-F238E27FC236}">
                <a16:creationId xmlns:a16="http://schemas.microsoft.com/office/drawing/2014/main" id="{0D9783A7-74AC-4948-8E83-AEA8B0657257}"/>
              </a:ext>
            </a:extLst>
          </p:cNvPr>
          <p:cNvSpPr txBox="1"/>
          <p:nvPr/>
        </p:nvSpPr>
        <p:spPr>
          <a:xfrm>
            <a:off x="3761253" y="3365742"/>
            <a:ext cx="211032" cy="369332"/>
          </a:xfrm>
          <a:prstGeom prst="rect">
            <a:avLst/>
          </a:prstGeom>
          <a:noFill/>
        </p:spPr>
        <p:txBody>
          <a:bodyPr wrap="square" rtlCol="0">
            <a:spAutoFit/>
          </a:bodyPr>
          <a:lstStyle/>
          <a:p>
            <a:r>
              <a:rPr lang="en-US" dirty="0"/>
              <a:t>3</a:t>
            </a:r>
          </a:p>
        </p:txBody>
      </p:sp>
      <p:sp>
        <p:nvSpPr>
          <p:cNvPr id="91" name="Left-Right Arrow 90">
            <a:extLst>
              <a:ext uri="{FF2B5EF4-FFF2-40B4-BE49-F238E27FC236}">
                <a16:creationId xmlns:a16="http://schemas.microsoft.com/office/drawing/2014/main" id="{F64A9721-0442-9D4D-A48C-8C9686D429D1}"/>
              </a:ext>
            </a:extLst>
          </p:cNvPr>
          <p:cNvSpPr/>
          <p:nvPr/>
        </p:nvSpPr>
        <p:spPr>
          <a:xfrm>
            <a:off x="6716049" y="4582729"/>
            <a:ext cx="1840249" cy="146304"/>
          </a:xfrm>
          <a:prstGeom prst="lef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6" name="Picture 95">
            <a:extLst>
              <a:ext uri="{FF2B5EF4-FFF2-40B4-BE49-F238E27FC236}">
                <a16:creationId xmlns:a16="http://schemas.microsoft.com/office/drawing/2014/main" id="{93F39E2F-2380-7A41-9211-9F947DE1F15C}"/>
              </a:ext>
            </a:extLst>
          </p:cNvPr>
          <p:cNvPicPr>
            <a:picLocks noChangeAspect="1"/>
          </p:cNvPicPr>
          <p:nvPr/>
        </p:nvPicPr>
        <p:blipFill>
          <a:blip r:embed="rId6"/>
          <a:stretch>
            <a:fillRect/>
          </a:stretch>
        </p:blipFill>
        <p:spPr>
          <a:xfrm>
            <a:off x="8048683" y="3998315"/>
            <a:ext cx="394741" cy="429768"/>
          </a:xfrm>
          <a:prstGeom prst="rect">
            <a:avLst/>
          </a:prstGeom>
        </p:spPr>
      </p:pic>
      <p:pic>
        <p:nvPicPr>
          <p:cNvPr id="99" name="Picture 98">
            <a:extLst>
              <a:ext uri="{FF2B5EF4-FFF2-40B4-BE49-F238E27FC236}">
                <a16:creationId xmlns:a16="http://schemas.microsoft.com/office/drawing/2014/main" id="{A573E457-C4BC-1A4D-BB13-D2031616B960}"/>
              </a:ext>
            </a:extLst>
          </p:cNvPr>
          <p:cNvPicPr>
            <a:picLocks noChangeAspect="1"/>
          </p:cNvPicPr>
          <p:nvPr/>
        </p:nvPicPr>
        <p:blipFill>
          <a:blip r:embed="rId6"/>
          <a:stretch>
            <a:fillRect/>
          </a:stretch>
        </p:blipFill>
        <p:spPr>
          <a:xfrm>
            <a:off x="5068931" y="4044197"/>
            <a:ext cx="393192" cy="428082"/>
          </a:xfrm>
          <a:prstGeom prst="rect">
            <a:avLst/>
          </a:prstGeom>
        </p:spPr>
      </p:pic>
      <p:sp>
        <p:nvSpPr>
          <p:cNvPr id="32" name="TextBox 31">
            <a:extLst>
              <a:ext uri="{FF2B5EF4-FFF2-40B4-BE49-F238E27FC236}">
                <a16:creationId xmlns:a16="http://schemas.microsoft.com/office/drawing/2014/main" id="{EF384608-F3CC-F240-B7D3-FF9A16B5E1CA}"/>
              </a:ext>
            </a:extLst>
          </p:cNvPr>
          <p:cNvSpPr txBox="1"/>
          <p:nvPr/>
        </p:nvSpPr>
        <p:spPr>
          <a:xfrm>
            <a:off x="9083214" y="1241610"/>
            <a:ext cx="2638864" cy="1200329"/>
          </a:xfrm>
          <a:prstGeom prst="rect">
            <a:avLst/>
          </a:prstGeom>
          <a:noFill/>
        </p:spPr>
        <p:txBody>
          <a:bodyPr wrap="none" rtlCol="0">
            <a:spAutoFit/>
          </a:bodyPr>
          <a:lstStyle/>
          <a:p>
            <a:r>
              <a:rPr lang="en-US" sz="2400" dirty="0">
                <a:latin typeface="Gill Sans Light" panose="020B0302020104020203" pitchFamily="34" charset="-79"/>
                <a:cs typeface="Gill Sans Light" panose="020B0302020104020203" pitchFamily="34" charset="-79"/>
              </a:rPr>
              <a:t>Alice wants to send</a:t>
            </a:r>
          </a:p>
          <a:p>
            <a:r>
              <a:rPr lang="en-US" sz="2400" dirty="0">
                <a:latin typeface="Gill Sans Light" panose="020B0302020104020203" pitchFamily="34" charset="-79"/>
                <a:cs typeface="Gill Sans Light" panose="020B0302020104020203" pitchFamily="34" charset="-79"/>
              </a:rPr>
              <a:t>3 coins to Bob</a:t>
            </a:r>
          </a:p>
          <a:p>
            <a:r>
              <a:rPr lang="en-US" sz="2400" dirty="0">
                <a:latin typeface="Gill Sans Light" panose="020B0302020104020203" pitchFamily="34" charset="-79"/>
                <a:cs typeface="Gill Sans Light" panose="020B0302020104020203" pitchFamily="34" charset="-79"/>
              </a:rPr>
              <a:t> </a:t>
            </a:r>
          </a:p>
        </p:txBody>
      </p:sp>
      <p:pic>
        <p:nvPicPr>
          <p:cNvPr id="37" name="Picture 36">
            <a:extLst>
              <a:ext uri="{FF2B5EF4-FFF2-40B4-BE49-F238E27FC236}">
                <a16:creationId xmlns:a16="http://schemas.microsoft.com/office/drawing/2014/main" id="{84ED1103-0B56-EB49-B2CA-DE5A795FC885}"/>
              </a:ext>
            </a:extLst>
          </p:cNvPr>
          <p:cNvPicPr>
            <a:picLocks noChangeAspect="1"/>
          </p:cNvPicPr>
          <p:nvPr/>
        </p:nvPicPr>
        <p:blipFill>
          <a:blip r:embed="rId6"/>
          <a:stretch>
            <a:fillRect/>
          </a:stretch>
        </p:blipFill>
        <p:spPr>
          <a:xfrm>
            <a:off x="6615188" y="3994180"/>
            <a:ext cx="392068" cy="438037"/>
          </a:xfrm>
          <a:prstGeom prst="rect">
            <a:avLst/>
          </a:prstGeom>
        </p:spPr>
      </p:pic>
      <p:pic>
        <p:nvPicPr>
          <p:cNvPr id="38" name="Picture 37">
            <a:extLst>
              <a:ext uri="{FF2B5EF4-FFF2-40B4-BE49-F238E27FC236}">
                <a16:creationId xmlns:a16="http://schemas.microsoft.com/office/drawing/2014/main" id="{F80CB6A8-04A0-C84E-8604-28B3634AD925}"/>
              </a:ext>
            </a:extLst>
          </p:cNvPr>
          <p:cNvPicPr>
            <a:picLocks noChangeAspect="1"/>
          </p:cNvPicPr>
          <p:nvPr/>
        </p:nvPicPr>
        <p:blipFill>
          <a:blip r:embed="rId6"/>
          <a:stretch>
            <a:fillRect/>
          </a:stretch>
        </p:blipFill>
        <p:spPr>
          <a:xfrm>
            <a:off x="3758968" y="3983443"/>
            <a:ext cx="392068" cy="438037"/>
          </a:xfrm>
          <a:prstGeom prst="rect">
            <a:avLst/>
          </a:prstGeom>
        </p:spPr>
      </p:pic>
      <p:sp>
        <p:nvSpPr>
          <p:cNvPr id="39" name="TextBox 38">
            <a:extLst>
              <a:ext uri="{FF2B5EF4-FFF2-40B4-BE49-F238E27FC236}">
                <a16:creationId xmlns:a16="http://schemas.microsoft.com/office/drawing/2014/main" id="{435DF509-E92E-D043-A99F-F16D7601C653}"/>
              </a:ext>
            </a:extLst>
          </p:cNvPr>
          <p:cNvSpPr txBox="1"/>
          <p:nvPr/>
        </p:nvSpPr>
        <p:spPr>
          <a:xfrm>
            <a:off x="5111538" y="3228716"/>
            <a:ext cx="211032" cy="369332"/>
          </a:xfrm>
          <a:prstGeom prst="rect">
            <a:avLst/>
          </a:prstGeom>
          <a:noFill/>
        </p:spPr>
        <p:txBody>
          <a:bodyPr wrap="square" rtlCol="0">
            <a:spAutoFit/>
          </a:bodyPr>
          <a:lstStyle/>
          <a:p>
            <a:r>
              <a:rPr lang="en-US" dirty="0"/>
              <a:t>6</a:t>
            </a:r>
          </a:p>
        </p:txBody>
      </p:sp>
      <p:sp>
        <p:nvSpPr>
          <p:cNvPr id="40" name="TextBox 39">
            <a:extLst>
              <a:ext uri="{FF2B5EF4-FFF2-40B4-BE49-F238E27FC236}">
                <a16:creationId xmlns:a16="http://schemas.microsoft.com/office/drawing/2014/main" id="{9ABABBA1-64EF-1C4F-B33F-C3C0D0E320E7}"/>
              </a:ext>
            </a:extLst>
          </p:cNvPr>
          <p:cNvSpPr txBox="1"/>
          <p:nvPr/>
        </p:nvSpPr>
        <p:spPr>
          <a:xfrm>
            <a:off x="8078115" y="3244334"/>
            <a:ext cx="378468" cy="369332"/>
          </a:xfrm>
          <a:prstGeom prst="rect">
            <a:avLst/>
          </a:prstGeom>
          <a:noFill/>
        </p:spPr>
        <p:txBody>
          <a:bodyPr wrap="square" rtlCol="0">
            <a:spAutoFit/>
          </a:bodyPr>
          <a:lstStyle/>
          <a:p>
            <a:r>
              <a:rPr lang="en-US" dirty="0"/>
              <a:t>7</a:t>
            </a:r>
          </a:p>
        </p:txBody>
      </p:sp>
      <p:pic>
        <p:nvPicPr>
          <p:cNvPr id="41" name="Picture 40">
            <a:extLst>
              <a:ext uri="{FF2B5EF4-FFF2-40B4-BE49-F238E27FC236}">
                <a16:creationId xmlns:a16="http://schemas.microsoft.com/office/drawing/2014/main" id="{717396E2-78B6-4640-A442-1E11CA6B154E}"/>
              </a:ext>
            </a:extLst>
          </p:cNvPr>
          <p:cNvPicPr>
            <a:picLocks noChangeAspect="1"/>
          </p:cNvPicPr>
          <p:nvPr/>
        </p:nvPicPr>
        <p:blipFill>
          <a:blip r:embed="rId7"/>
          <a:stretch>
            <a:fillRect/>
          </a:stretch>
        </p:blipFill>
        <p:spPr>
          <a:xfrm>
            <a:off x="4495354" y="3285366"/>
            <a:ext cx="243230" cy="256032"/>
          </a:xfrm>
          <a:prstGeom prst="rect">
            <a:avLst/>
          </a:prstGeom>
        </p:spPr>
      </p:pic>
      <p:pic>
        <p:nvPicPr>
          <p:cNvPr id="42" name="Picture 41">
            <a:extLst>
              <a:ext uri="{FF2B5EF4-FFF2-40B4-BE49-F238E27FC236}">
                <a16:creationId xmlns:a16="http://schemas.microsoft.com/office/drawing/2014/main" id="{8B8877B3-B627-8743-AC83-61AD07E2D3FC}"/>
              </a:ext>
            </a:extLst>
          </p:cNvPr>
          <p:cNvPicPr>
            <a:picLocks noChangeAspect="1"/>
          </p:cNvPicPr>
          <p:nvPr/>
        </p:nvPicPr>
        <p:blipFill>
          <a:blip r:embed="rId7"/>
          <a:stretch>
            <a:fillRect/>
          </a:stretch>
        </p:blipFill>
        <p:spPr>
          <a:xfrm>
            <a:off x="7553214" y="3260196"/>
            <a:ext cx="243230" cy="256032"/>
          </a:xfrm>
          <a:prstGeom prst="rect">
            <a:avLst/>
          </a:prstGeom>
        </p:spPr>
      </p:pic>
      <p:pic>
        <p:nvPicPr>
          <p:cNvPr id="44" name="Picture 43">
            <a:extLst>
              <a:ext uri="{FF2B5EF4-FFF2-40B4-BE49-F238E27FC236}">
                <a16:creationId xmlns:a16="http://schemas.microsoft.com/office/drawing/2014/main" id="{06B7C345-2CA7-124A-88F9-37532CD802CA}"/>
              </a:ext>
            </a:extLst>
          </p:cNvPr>
          <p:cNvPicPr>
            <a:picLocks noChangeAspect="1"/>
          </p:cNvPicPr>
          <p:nvPr/>
        </p:nvPicPr>
        <p:blipFill>
          <a:blip r:embed="rId8"/>
          <a:stretch>
            <a:fillRect/>
          </a:stretch>
        </p:blipFill>
        <p:spPr>
          <a:xfrm>
            <a:off x="9330578" y="3484637"/>
            <a:ext cx="473109" cy="449078"/>
          </a:xfrm>
          <a:prstGeom prst="rect">
            <a:avLst/>
          </a:prstGeom>
        </p:spPr>
      </p:pic>
      <p:sp>
        <p:nvSpPr>
          <p:cNvPr id="29" name="TextBox 28">
            <a:extLst>
              <a:ext uri="{FF2B5EF4-FFF2-40B4-BE49-F238E27FC236}">
                <a16:creationId xmlns:a16="http://schemas.microsoft.com/office/drawing/2014/main" id="{05AC543E-C3E9-7A49-AB0B-1ED04154DD9A}"/>
              </a:ext>
            </a:extLst>
          </p:cNvPr>
          <p:cNvSpPr txBox="1"/>
          <p:nvPr/>
        </p:nvSpPr>
        <p:spPr>
          <a:xfrm>
            <a:off x="3980603" y="5096268"/>
            <a:ext cx="4156266" cy="523220"/>
          </a:xfrm>
          <a:prstGeom prst="rect">
            <a:avLst/>
          </a:prstGeom>
          <a:noFill/>
        </p:spPr>
        <p:txBody>
          <a:bodyPr wrap="none" rtlCol="0">
            <a:spAutoFit/>
          </a:bodyPr>
          <a:lstStyle/>
          <a:p>
            <a:r>
              <a:rPr lang="en-US" sz="2800" dirty="0">
                <a:latin typeface="Gill Sans Light" panose="020B0302020104020203" pitchFamily="34" charset="-79"/>
                <a:cs typeface="Gill Sans Light" panose="020B0302020104020203" pitchFamily="34" charset="-79"/>
              </a:rPr>
              <a:t>Alice can no longer pay Bob</a:t>
            </a:r>
          </a:p>
        </p:txBody>
      </p:sp>
      <p:sp>
        <p:nvSpPr>
          <p:cNvPr id="34" name="TextBox 33">
            <a:extLst>
              <a:ext uri="{FF2B5EF4-FFF2-40B4-BE49-F238E27FC236}">
                <a16:creationId xmlns:a16="http://schemas.microsoft.com/office/drawing/2014/main" id="{BD23452B-BE2B-A641-A159-D2C3BA2E95FB}"/>
              </a:ext>
            </a:extLst>
          </p:cNvPr>
          <p:cNvSpPr txBox="1"/>
          <p:nvPr/>
        </p:nvSpPr>
        <p:spPr>
          <a:xfrm>
            <a:off x="6971253" y="4159040"/>
            <a:ext cx="211032" cy="369332"/>
          </a:xfrm>
          <a:prstGeom prst="rect">
            <a:avLst/>
          </a:prstGeom>
          <a:noFill/>
        </p:spPr>
        <p:txBody>
          <a:bodyPr wrap="square" rtlCol="0">
            <a:spAutoFit/>
          </a:bodyPr>
          <a:lstStyle/>
          <a:p>
            <a:r>
              <a:rPr lang="en-US" dirty="0"/>
              <a:t>1</a:t>
            </a:r>
          </a:p>
        </p:txBody>
      </p:sp>
    </p:spTree>
    <p:custDataLst>
      <p:tags r:id="rId1"/>
    </p:custDataLst>
    <p:extLst>
      <p:ext uri="{BB962C8B-B14F-4D97-AF65-F5344CB8AC3E}">
        <p14:creationId xmlns:p14="http://schemas.microsoft.com/office/powerpoint/2010/main" val="999218138"/>
      </p:ext>
    </p:extLst>
  </p:cSld>
  <p:clrMapOvr>
    <a:masterClrMapping/>
  </p:clrMapOvr>
  <mc:AlternateContent xmlns:mc="http://schemas.openxmlformats.org/markup-compatibility/2006" xmlns:p14="http://schemas.microsoft.com/office/powerpoint/2010/main">
    <mc:Choice Requires="p14">
      <p:transition spd="slow" p14:dur="2000" advTm="28055"/>
    </mc:Choice>
    <mc:Fallback xmlns="">
      <p:transition spd="slow" advTm="2805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1.04167E-6 -1.48148E-6 L 0.05339 -0.08796 " pathEditMode="relative" rAng="0" ptsTypes="AA">
                                      <p:cBhvr>
                                        <p:cTn id="6" dur="1000" fill="hold"/>
                                        <p:tgtEl>
                                          <p:spTgt spid="38"/>
                                        </p:tgtEl>
                                        <p:attrNameLst>
                                          <p:attrName>ppt_x</p:attrName>
                                          <p:attrName>ppt_y</p:attrName>
                                        </p:attrNameLst>
                                      </p:cBhvr>
                                      <p:rCtr x="2513" y="-5116"/>
                                    </p:animMotion>
                                  </p:childTnLst>
                                </p:cTn>
                              </p:par>
                              <p:par>
                                <p:cTn id="7" presetID="1" presetClass="exit" presetSubtype="0" fill="hold" grpId="0" nodeType="withEffect">
                                  <p:stCondLst>
                                    <p:cond delay="0"/>
                                  </p:stCondLst>
                                  <p:childTnLst>
                                    <p:set>
                                      <p:cBhvr>
                                        <p:cTn id="8" dur="1" fill="hold">
                                          <p:stCondLst>
                                            <p:cond delay="0"/>
                                          </p:stCondLst>
                                        </p:cTn>
                                        <p:tgtEl>
                                          <p:spTgt spid="90"/>
                                        </p:tgtEl>
                                        <p:attrNameLst>
                                          <p:attrName>style.visibility</p:attrName>
                                        </p:attrNameLst>
                                      </p:cBhvr>
                                      <p:to>
                                        <p:strVal val="hidden"/>
                                      </p:to>
                                    </p:set>
                                  </p:childTnLst>
                                </p:cTn>
                              </p:par>
                              <p:par>
                                <p:cTn id="9" presetID="1" presetClass="entr" presetSubtype="0" fill="hold" nodeType="withEffect">
                                  <p:stCondLst>
                                    <p:cond delay="0"/>
                                  </p:stCondLst>
                                  <p:childTnLst>
                                    <p:set>
                                      <p:cBhvr>
                                        <p:cTn id="10" dur="1" fill="hold">
                                          <p:stCondLst>
                                            <p:cond delay="0"/>
                                          </p:stCondLst>
                                        </p:cTn>
                                        <p:tgtEl>
                                          <p:spTgt spid="4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0" presetClass="path" presetSubtype="0" accel="50000" decel="50000" fill="hold" nodeType="clickEffect">
                                  <p:stCondLst>
                                    <p:cond delay="0"/>
                                  </p:stCondLst>
                                  <p:childTnLst>
                                    <p:animMotion origin="layout" path="M -3.75E-6 -1.85185E-6 L 0.0668 -0.10393 " pathEditMode="relative" rAng="0" ptsTypes="AA">
                                      <p:cBhvr>
                                        <p:cTn id="14" dur="1000" fill="hold"/>
                                        <p:tgtEl>
                                          <p:spTgt spid="37"/>
                                        </p:tgtEl>
                                        <p:attrNameLst>
                                          <p:attrName>ppt_x</p:attrName>
                                          <p:attrName>ppt_y</p:attrName>
                                        </p:attrNameLst>
                                      </p:cBhvr>
                                      <p:rCtr x="3333" y="-5208"/>
                                    </p:animMotion>
                                  </p:childTnLst>
                                </p:cTn>
                              </p:par>
                              <p:par>
                                <p:cTn id="15" presetID="1" presetClass="exit" presetSubtype="0" fill="hold" grpId="0" nodeType="withEffect">
                                  <p:stCondLst>
                                    <p:cond delay="0"/>
                                  </p:stCondLst>
                                  <p:childTnLst>
                                    <p:set>
                                      <p:cBhvr>
                                        <p:cTn id="16" dur="1" fill="hold">
                                          <p:stCondLst>
                                            <p:cond delay="0"/>
                                          </p:stCondLst>
                                        </p:cTn>
                                        <p:tgtEl>
                                          <p:spTgt spid="86"/>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42"/>
                                        </p:tgtEl>
                                        <p:attrNameLst>
                                          <p:attrName>style.visibility</p:attrName>
                                        </p:attrNameLst>
                                      </p:cBhvr>
                                      <p:to>
                                        <p:strVal val="visible"/>
                                      </p:to>
                                    </p:set>
                                  </p:childTnLst>
                                </p:cTn>
                              </p:par>
                              <p:par>
                                <p:cTn id="19" presetID="1" presetClass="entr" presetSubtype="0" fill="hold" grpId="0" nodeType="withEffect">
                                  <p:stCondLst>
                                    <p:cond delay="1000"/>
                                  </p:stCondLst>
                                  <p:childTnLst>
                                    <p:set>
                                      <p:cBhvr>
                                        <p:cTn id="20" dur="1" fill="hold">
                                          <p:stCondLst>
                                            <p:cond delay="0"/>
                                          </p:stCondLst>
                                        </p:cTn>
                                        <p:tgtEl>
                                          <p:spTgt spid="3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0" presetClass="path" presetSubtype="0" accel="50000" decel="50000" fill="hold" nodeType="clickEffect">
                                  <p:stCondLst>
                                    <p:cond delay="0"/>
                                  </p:stCondLst>
                                  <p:childTnLst>
                                    <p:animMotion origin="layout" path="M 0.0668 -0.10393 L 0.11784 -0.04028 " pathEditMode="relative" rAng="0" ptsTypes="AA">
                                      <p:cBhvr>
                                        <p:cTn id="28" dur="1000" fill="hold"/>
                                        <p:tgtEl>
                                          <p:spTgt spid="37"/>
                                        </p:tgtEl>
                                        <p:attrNameLst>
                                          <p:attrName>ppt_x</p:attrName>
                                          <p:attrName>ppt_y</p:attrName>
                                        </p:attrNameLst>
                                      </p:cBhvr>
                                      <p:rCtr x="2552" y="3171"/>
                                    </p:animMotion>
                                  </p:childTnLst>
                                </p:cTn>
                              </p:par>
                              <p:par>
                                <p:cTn id="29" presetID="0" presetClass="path" presetSubtype="0" accel="50000" decel="50000" fill="hold" nodeType="withEffect">
                                  <p:stCondLst>
                                    <p:cond delay="0"/>
                                  </p:stCondLst>
                                  <p:childTnLst>
                                    <p:animMotion origin="layout" path="M -0.02305 -0.01366 L -0.26901 -0.02917 " pathEditMode="relative" rAng="0" ptsTypes="AA">
                                      <p:cBhvr>
                                        <p:cTn id="30" dur="1000" fill="hold"/>
                                        <p:tgtEl>
                                          <p:spTgt spid="44"/>
                                        </p:tgtEl>
                                        <p:attrNameLst>
                                          <p:attrName>ppt_x</p:attrName>
                                          <p:attrName>ppt_y</p:attrName>
                                        </p:attrNameLst>
                                      </p:cBhvr>
                                      <p:rCtr x="-12305" y="-787"/>
                                    </p:animMotion>
                                  </p:childTnLst>
                                </p:cTn>
                              </p:par>
                              <p:par>
                                <p:cTn id="31" presetID="1" presetClass="exit" presetSubtype="0" fill="hold" grpId="0" nodeType="withEffect">
                                  <p:stCondLst>
                                    <p:cond delay="0"/>
                                  </p:stCondLst>
                                  <p:childTnLst>
                                    <p:set>
                                      <p:cBhvr>
                                        <p:cTn id="32" dur="1" fill="hold">
                                          <p:stCondLst>
                                            <p:cond delay="0"/>
                                          </p:stCondLst>
                                        </p:cTn>
                                        <p:tgtEl>
                                          <p:spTgt spid="87"/>
                                        </p:tgtEl>
                                        <p:attrNameLst>
                                          <p:attrName>style.visibility</p:attrName>
                                        </p:attrNameLst>
                                      </p:cBhvr>
                                      <p:to>
                                        <p:strVal val="hidden"/>
                                      </p:to>
                                    </p:set>
                                  </p:childTnLst>
                                </p:cTn>
                              </p:par>
                              <p:par>
                                <p:cTn id="33" presetID="1" presetClass="exit" presetSubtype="0" fill="hold" nodeType="withEffect">
                                  <p:stCondLst>
                                    <p:cond delay="0"/>
                                  </p:stCondLst>
                                  <p:childTnLst>
                                    <p:set>
                                      <p:cBhvr>
                                        <p:cTn id="34" dur="1" fill="hold">
                                          <p:stCondLst>
                                            <p:cond delay="0"/>
                                          </p:stCondLst>
                                        </p:cTn>
                                        <p:tgtEl>
                                          <p:spTgt spid="42"/>
                                        </p:tgtEl>
                                        <p:attrNameLst>
                                          <p:attrName>style.visibility</p:attrName>
                                        </p:attrNameLst>
                                      </p:cBhvr>
                                      <p:to>
                                        <p:strVal val="hidden"/>
                                      </p:to>
                                    </p:set>
                                  </p:childTnLst>
                                </p:cTn>
                              </p:par>
                              <p:par>
                                <p:cTn id="35" presetID="1" presetClass="entr" presetSubtype="0" fill="hold" grpId="0" nodeType="withEffect">
                                  <p:stCondLst>
                                    <p:cond delay="1000"/>
                                  </p:stCondLst>
                                  <p:childTnLst>
                                    <p:set>
                                      <p:cBhvr>
                                        <p:cTn id="36" dur="1" fill="hold">
                                          <p:stCondLst>
                                            <p:cond delay="0"/>
                                          </p:stCondLst>
                                        </p:cTn>
                                        <p:tgtEl>
                                          <p:spTgt spid="4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0" presetClass="path" presetSubtype="0" accel="50000" decel="50000" fill="hold" nodeType="clickEffect">
                                  <p:stCondLst>
                                    <p:cond delay="0"/>
                                  </p:stCondLst>
                                  <p:childTnLst>
                                    <p:animMotion origin="layout" path="M -0.26901 -0.02917 L -0.54818 -0.0243 " pathEditMode="relative" rAng="0" ptsTypes="AA">
                                      <p:cBhvr>
                                        <p:cTn id="40" dur="1000" fill="hold"/>
                                        <p:tgtEl>
                                          <p:spTgt spid="44"/>
                                        </p:tgtEl>
                                        <p:attrNameLst>
                                          <p:attrName>ppt_x</p:attrName>
                                          <p:attrName>ppt_y</p:attrName>
                                        </p:attrNameLst>
                                      </p:cBhvr>
                                      <p:rCtr x="-13958" y="231"/>
                                    </p:animMotion>
                                  </p:childTnLst>
                                </p:cTn>
                              </p:par>
                              <p:par>
                                <p:cTn id="41" presetID="0" presetClass="path" presetSubtype="0" accel="50000" decel="50000" fill="hold" nodeType="withEffect">
                                  <p:stCondLst>
                                    <p:cond delay="0"/>
                                  </p:stCondLst>
                                  <p:childTnLst>
                                    <p:animMotion origin="layout" path="M 0.05312 -0.08796 L 0.10729 -0.03032 " pathEditMode="relative" rAng="0" ptsTypes="AA">
                                      <p:cBhvr>
                                        <p:cTn id="42" dur="1000" fill="hold"/>
                                        <p:tgtEl>
                                          <p:spTgt spid="38"/>
                                        </p:tgtEl>
                                        <p:attrNameLst>
                                          <p:attrName>ppt_x</p:attrName>
                                          <p:attrName>ppt_y</p:attrName>
                                        </p:attrNameLst>
                                      </p:cBhvr>
                                      <p:rCtr x="2708" y="2870"/>
                                    </p:animMotion>
                                  </p:childTnLst>
                                </p:cTn>
                              </p:par>
                              <p:par>
                                <p:cTn id="43" presetID="1" presetClass="exit" presetSubtype="0" fill="hold" nodeType="withEffect">
                                  <p:stCondLst>
                                    <p:cond delay="0"/>
                                  </p:stCondLst>
                                  <p:childTnLst>
                                    <p:set>
                                      <p:cBhvr>
                                        <p:cTn id="44" dur="1" fill="hold">
                                          <p:stCondLst>
                                            <p:cond delay="0"/>
                                          </p:stCondLst>
                                        </p:cTn>
                                        <p:tgtEl>
                                          <p:spTgt spid="41"/>
                                        </p:tgtEl>
                                        <p:attrNameLst>
                                          <p:attrName>style.visibility</p:attrName>
                                        </p:attrNameLst>
                                      </p:cBhvr>
                                      <p:to>
                                        <p:strVal val="hidden"/>
                                      </p:to>
                                    </p:set>
                                  </p:childTnLst>
                                </p:cTn>
                              </p:par>
                              <p:par>
                                <p:cTn id="45" presetID="1" presetClass="exit" presetSubtype="0" fill="hold" grpId="0" nodeType="withEffect">
                                  <p:stCondLst>
                                    <p:cond delay="0"/>
                                  </p:stCondLst>
                                  <p:childTnLst>
                                    <p:set>
                                      <p:cBhvr>
                                        <p:cTn id="46" dur="1" fill="hold">
                                          <p:stCondLst>
                                            <p:cond delay="0"/>
                                          </p:stCondLst>
                                        </p:cTn>
                                        <p:tgtEl>
                                          <p:spTgt spid="85"/>
                                        </p:tgtEl>
                                        <p:attrNameLst>
                                          <p:attrName>style.visibility</p:attrName>
                                        </p:attrNameLst>
                                      </p:cBhvr>
                                      <p:to>
                                        <p:strVal val="hidden"/>
                                      </p:to>
                                    </p:set>
                                  </p:childTnLst>
                                </p:cTn>
                              </p:par>
                              <p:par>
                                <p:cTn id="47" presetID="1" presetClass="entr" presetSubtype="0" fill="hold" grpId="0" nodeType="withEffect">
                                  <p:stCondLst>
                                    <p:cond delay="1000"/>
                                  </p:stCondLst>
                                  <p:childTnLst>
                                    <p:set>
                                      <p:cBhvr>
                                        <p:cTn id="48" dur="1" fill="hold">
                                          <p:stCondLst>
                                            <p:cond delay="0"/>
                                          </p:stCondLst>
                                        </p:cTn>
                                        <p:tgtEl>
                                          <p:spTgt spid="39"/>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p:bldP spid="86" grpId="0"/>
      <p:bldP spid="87" grpId="0"/>
      <p:bldP spid="90" grpId="0"/>
      <p:bldP spid="39" grpId="0"/>
      <p:bldP spid="40" grpId="0"/>
      <p:bldP spid="29" grpId="0"/>
      <p:bldP spid="3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itle 1">
            <a:extLst>
              <a:ext uri="{FF2B5EF4-FFF2-40B4-BE49-F238E27FC236}">
                <a16:creationId xmlns:a16="http://schemas.microsoft.com/office/drawing/2014/main" id="{D9AE19CE-DBF9-AC41-A947-D72EC81F877E}"/>
              </a:ext>
            </a:extLst>
          </p:cNvPr>
          <p:cNvSpPr txBox="1">
            <a:spLocks/>
          </p:cNvSpPr>
          <p:nvPr/>
        </p:nvSpPr>
        <p:spPr>
          <a:xfrm>
            <a:off x="898903" y="2475509"/>
            <a:ext cx="10780362" cy="1810688"/>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6000" dirty="0">
                <a:latin typeface="Gill Sans" charset="0"/>
                <a:ea typeface="Gill Sans" charset="0"/>
                <a:cs typeface="Gill Sans" charset="0"/>
              </a:rPr>
              <a:t>How does the configuration affect credit network throughput?</a:t>
            </a:r>
          </a:p>
        </p:txBody>
      </p:sp>
    </p:spTree>
    <p:custDataLst>
      <p:tags r:id="rId1"/>
    </p:custDataLst>
    <p:extLst>
      <p:ext uri="{BB962C8B-B14F-4D97-AF65-F5344CB8AC3E}">
        <p14:creationId xmlns:p14="http://schemas.microsoft.com/office/powerpoint/2010/main" val="2563789878"/>
      </p:ext>
    </p:extLst>
  </p:cSld>
  <p:clrMapOvr>
    <a:masterClrMapping/>
  </p:clrMapOvr>
  <mc:AlternateContent xmlns:mc="http://schemas.openxmlformats.org/markup-compatibility/2006" xmlns:p14="http://schemas.microsoft.com/office/powerpoint/2010/main">
    <mc:Choice Requires="p14">
      <p:transition spd="slow" p14:dur="2000" advTm="28055"/>
    </mc:Choice>
    <mc:Fallback xmlns="">
      <p:transition spd="slow" advTm="28055"/>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Title 1"/>
          <p:cNvSpPr txBox="1">
            <a:spLocks/>
          </p:cNvSpPr>
          <p:nvPr/>
        </p:nvSpPr>
        <p:spPr>
          <a:xfrm>
            <a:off x="838200" y="365125"/>
            <a:ext cx="10903226"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6000" dirty="0">
                <a:latin typeface="Gill Sans" charset="0"/>
                <a:ea typeface="Gill Sans" charset="0"/>
                <a:cs typeface="Gill Sans" charset="0"/>
              </a:rPr>
              <a:t>Comparing Configurations</a:t>
            </a:r>
          </a:p>
        </p:txBody>
      </p:sp>
      <p:grpSp>
        <p:nvGrpSpPr>
          <p:cNvPr id="61" name="Group 60">
            <a:extLst>
              <a:ext uri="{FF2B5EF4-FFF2-40B4-BE49-F238E27FC236}">
                <a16:creationId xmlns:a16="http://schemas.microsoft.com/office/drawing/2014/main" id="{A9F626EF-86B0-7B4F-9495-D3F9C05639F8}"/>
              </a:ext>
            </a:extLst>
          </p:cNvPr>
          <p:cNvGrpSpPr/>
          <p:nvPr/>
        </p:nvGrpSpPr>
        <p:grpSpPr>
          <a:xfrm>
            <a:off x="2510690" y="4188427"/>
            <a:ext cx="7170620" cy="1957028"/>
            <a:chOff x="2107974" y="1442603"/>
            <a:chExt cx="7170620" cy="1957028"/>
          </a:xfrm>
        </p:grpSpPr>
        <p:sp>
          <p:nvSpPr>
            <p:cNvPr id="66" name="TextBox 65">
              <a:extLst>
                <a:ext uri="{FF2B5EF4-FFF2-40B4-BE49-F238E27FC236}">
                  <a16:creationId xmlns:a16="http://schemas.microsoft.com/office/drawing/2014/main" id="{FF4E6051-3BA9-8A40-97EA-550925F4EBFA}"/>
                </a:ext>
              </a:extLst>
            </p:cNvPr>
            <p:cNvSpPr txBox="1"/>
            <p:nvPr/>
          </p:nvSpPr>
          <p:spPr>
            <a:xfrm>
              <a:off x="2284416" y="1463622"/>
              <a:ext cx="742511" cy="400110"/>
            </a:xfrm>
            <a:prstGeom prst="rect">
              <a:avLst/>
            </a:prstGeom>
            <a:noFill/>
          </p:spPr>
          <p:txBody>
            <a:bodyPr wrap="none" rtlCol="0">
              <a:spAutoFit/>
            </a:bodyPr>
            <a:lstStyle/>
            <a:p>
              <a:r>
                <a:rPr lang="en-US" sz="2000" dirty="0">
                  <a:latin typeface="Helvetica" pitchFamily="2" charset="0"/>
                </a:rPr>
                <a:t>Alice</a:t>
              </a:r>
            </a:p>
          </p:txBody>
        </p:sp>
        <p:sp>
          <p:nvSpPr>
            <p:cNvPr id="70" name="TextBox 69">
              <a:extLst>
                <a:ext uri="{FF2B5EF4-FFF2-40B4-BE49-F238E27FC236}">
                  <a16:creationId xmlns:a16="http://schemas.microsoft.com/office/drawing/2014/main" id="{07FD2FA9-6662-624A-B363-0BDAADC5C622}"/>
                </a:ext>
              </a:extLst>
            </p:cNvPr>
            <p:cNvSpPr txBox="1"/>
            <p:nvPr/>
          </p:nvSpPr>
          <p:spPr>
            <a:xfrm>
              <a:off x="5124760" y="1442603"/>
              <a:ext cx="998991" cy="400110"/>
            </a:xfrm>
            <a:prstGeom prst="rect">
              <a:avLst/>
            </a:prstGeom>
            <a:noFill/>
          </p:spPr>
          <p:txBody>
            <a:bodyPr wrap="none" rtlCol="0">
              <a:spAutoFit/>
            </a:bodyPr>
            <a:lstStyle/>
            <a:p>
              <a:r>
                <a:rPr lang="en-US" sz="2000" dirty="0">
                  <a:latin typeface="Helvetica" pitchFamily="2" charset="0"/>
                </a:rPr>
                <a:t>Charlie</a:t>
              </a:r>
            </a:p>
          </p:txBody>
        </p:sp>
        <p:grpSp>
          <p:nvGrpSpPr>
            <p:cNvPr id="76" name="Group 75">
              <a:extLst>
                <a:ext uri="{FF2B5EF4-FFF2-40B4-BE49-F238E27FC236}">
                  <a16:creationId xmlns:a16="http://schemas.microsoft.com/office/drawing/2014/main" id="{9315B399-CDBC-1D43-9969-6F3031D9D9BE}"/>
                </a:ext>
              </a:extLst>
            </p:cNvPr>
            <p:cNvGrpSpPr/>
            <p:nvPr/>
          </p:nvGrpSpPr>
          <p:grpSpPr>
            <a:xfrm>
              <a:off x="2107974" y="1498102"/>
              <a:ext cx="7170620" cy="1901529"/>
              <a:chOff x="2107974" y="1498102"/>
              <a:chExt cx="7170620" cy="1901529"/>
            </a:xfrm>
          </p:grpSpPr>
          <p:pic>
            <p:nvPicPr>
              <p:cNvPr id="78" name="Picture 77">
                <a:extLst>
                  <a:ext uri="{FF2B5EF4-FFF2-40B4-BE49-F238E27FC236}">
                    <a16:creationId xmlns:a16="http://schemas.microsoft.com/office/drawing/2014/main" id="{B61D4E39-FC27-6445-B0E8-1098361D9DCF}"/>
                  </a:ext>
                </a:extLst>
              </p:cNvPr>
              <p:cNvPicPr>
                <a:picLocks noChangeAspect="1"/>
              </p:cNvPicPr>
              <p:nvPr/>
            </p:nvPicPr>
            <p:blipFill>
              <a:blip r:embed="rId3">
                <a:duotone>
                  <a:srgbClr val="4472C4">
                    <a:shade val="45000"/>
                    <a:satMod val="135000"/>
                  </a:srgbClr>
                  <a:prstClr val="white"/>
                </a:duotone>
              </a:blip>
              <a:stretch>
                <a:fillRect/>
              </a:stretch>
            </p:blipFill>
            <p:spPr>
              <a:xfrm>
                <a:off x="2107974" y="1810980"/>
                <a:ext cx="1140280" cy="1588651"/>
              </a:xfrm>
              <a:prstGeom prst="rect">
                <a:avLst/>
              </a:prstGeom>
            </p:spPr>
          </p:pic>
          <p:pic>
            <p:nvPicPr>
              <p:cNvPr id="81" name="Picture 80">
                <a:extLst>
                  <a:ext uri="{FF2B5EF4-FFF2-40B4-BE49-F238E27FC236}">
                    <a16:creationId xmlns:a16="http://schemas.microsoft.com/office/drawing/2014/main" id="{DAD3BA9F-620B-7A4F-98AF-D15984BD5A46}"/>
                  </a:ext>
                </a:extLst>
              </p:cNvPr>
              <p:cNvPicPr>
                <a:picLocks noChangeAspect="1"/>
              </p:cNvPicPr>
              <p:nvPr/>
            </p:nvPicPr>
            <p:blipFill>
              <a:blip r:embed="rId3">
                <a:duotone>
                  <a:srgbClr val="ED7D31">
                    <a:shade val="45000"/>
                    <a:satMod val="135000"/>
                  </a:srgbClr>
                  <a:prstClr val="white"/>
                </a:duotone>
              </a:blip>
              <a:stretch>
                <a:fillRect/>
              </a:stretch>
            </p:blipFill>
            <p:spPr>
              <a:xfrm>
                <a:off x="8232315" y="2023674"/>
                <a:ext cx="1046279" cy="1293135"/>
              </a:xfrm>
              <a:prstGeom prst="rect">
                <a:avLst/>
              </a:prstGeom>
            </p:spPr>
          </p:pic>
          <p:sp>
            <p:nvSpPr>
              <p:cNvPr id="82" name="TextBox 81">
                <a:extLst>
                  <a:ext uri="{FF2B5EF4-FFF2-40B4-BE49-F238E27FC236}">
                    <a16:creationId xmlns:a16="http://schemas.microsoft.com/office/drawing/2014/main" id="{8774872A-8267-9F49-A499-FE52FD30388D}"/>
                  </a:ext>
                </a:extLst>
              </p:cNvPr>
              <p:cNvSpPr txBox="1"/>
              <p:nvPr/>
            </p:nvSpPr>
            <p:spPr>
              <a:xfrm>
                <a:off x="8417861" y="1498102"/>
                <a:ext cx="641522" cy="400110"/>
              </a:xfrm>
              <a:prstGeom prst="rect">
                <a:avLst/>
              </a:prstGeom>
              <a:noFill/>
            </p:spPr>
            <p:txBody>
              <a:bodyPr wrap="none" rtlCol="0">
                <a:spAutoFit/>
              </a:bodyPr>
              <a:lstStyle/>
              <a:p>
                <a:r>
                  <a:rPr lang="en-US" sz="2000" dirty="0">
                    <a:latin typeface="Helvetica" pitchFamily="2" charset="0"/>
                  </a:rPr>
                  <a:t>Bob</a:t>
                </a:r>
              </a:p>
            </p:txBody>
          </p:sp>
          <p:grpSp>
            <p:nvGrpSpPr>
              <p:cNvPr id="83" name="Group 82">
                <a:extLst>
                  <a:ext uri="{FF2B5EF4-FFF2-40B4-BE49-F238E27FC236}">
                    <a16:creationId xmlns:a16="http://schemas.microsoft.com/office/drawing/2014/main" id="{DA6509C6-C524-5748-B957-578680A46480}"/>
                  </a:ext>
                </a:extLst>
              </p:cNvPr>
              <p:cNvGrpSpPr/>
              <p:nvPr/>
            </p:nvGrpSpPr>
            <p:grpSpPr>
              <a:xfrm>
                <a:off x="5278016" y="2133114"/>
                <a:ext cx="753393" cy="1020758"/>
                <a:chOff x="5691651" y="1952452"/>
                <a:chExt cx="753393" cy="1020758"/>
              </a:xfrm>
              <a:solidFill>
                <a:schemeClr val="accent3">
                  <a:lumMod val="75000"/>
                </a:schemeClr>
              </a:solidFill>
            </p:grpSpPr>
            <p:sp>
              <p:nvSpPr>
                <p:cNvPr id="92" name="Oval 91">
                  <a:extLst>
                    <a:ext uri="{FF2B5EF4-FFF2-40B4-BE49-F238E27FC236}">
                      <a16:creationId xmlns:a16="http://schemas.microsoft.com/office/drawing/2014/main" id="{B0DD68AB-6E7E-8847-9D7D-243287C50572}"/>
                    </a:ext>
                  </a:extLst>
                </p:cNvPr>
                <p:cNvSpPr/>
                <p:nvPr/>
              </p:nvSpPr>
              <p:spPr>
                <a:xfrm>
                  <a:off x="5889748" y="1952452"/>
                  <a:ext cx="407813" cy="553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93" name="Delay 92">
                  <a:extLst>
                    <a:ext uri="{FF2B5EF4-FFF2-40B4-BE49-F238E27FC236}">
                      <a16:creationId xmlns:a16="http://schemas.microsoft.com/office/drawing/2014/main" id="{8C92ED0B-EEE5-BE48-838E-C062BF8CAFF8}"/>
                    </a:ext>
                  </a:extLst>
                </p:cNvPr>
                <p:cNvSpPr/>
                <p:nvPr/>
              </p:nvSpPr>
              <p:spPr>
                <a:xfrm rot="16200000">
                  <a:off x="5883586" y="2411751"/>
                  <a:ext cx="369524" cy="753393"/>
                </a:xfrm>
                <a:prstGeom prst="flowChartDelay">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sp>
            <p:nvSpPr>
              <p:cNvPr id="84" name="Left-Right Arrow 83">
                <a:extLst>
                  <a:ext uri="{FF2B5EF4-FFF2-40B4-BE49-F238E27FC236}">
                    <a16:creationId xmlns:a16="http://schemas.microsoft.com/office/drawing/2014/main" id="{500E1787-2012-3842-82D5-C918D0AA5EA5}"/>
                  </a:ext>
                </a:extLst>
              </p:cNvPr>
              <p:cNvSpPr/>
              <p:nvPr/>
            </p:nvSpPr>
            <p:spPr>
              <a:xfrm>
                <a:off x="3299353" y="2997451"/>
                <a:ext cx="1840249" cy="146304"/>
              </a:xfrm>
              <a:prstGeom prst="lef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TextBox 84">
                <a:extLst>
                  <a:ext uri="{FF2B5EF4-FFF2-40B4-BE49-F238E27FC236}">
                    <a16:creationId xmlns:a16="http://schemas.microsoft.com/office/drawing/2014/main" id="{94DE1E5A-FE73-DC4F-9357-6637829435CA}"/>
                  </a:ext>
                </a:extLst>
              </p:cNvPr>
              <p:cNvSpPr txBox="1"/>
              <p:nvPr/>
            </p:nvSpPr>
            <p:spPr>
              <a:xfrm>
                <a:off x="4780192" y="2457605"/>
                <a:ext cx="211032" cy="369332"/>
              </a:xfrm>
              <a:prstGeom prst="rect">
                <a:avLst/>
              </a:prstGeom>
              <a:noFill/>
            </p:spPr>
            <p:txBody>
              <a:bodyPr wrap="square" rtlCol="0">
                <a:spAutoFit/>
              </a:bodyPr>
              <a:lstStyle/>
              <a:p>
                <a:r>
                  <a:rPr lang="en-US" dirty="0"/>
                  <a:t>0</a:t>
                </a:r>
              </a:p>
            </p:txBody>
          </p:sp>
          <p:sp>
            <p:nvSpPr>
              <p:cNvPr id="86" name="TextBox 85">
                <a:extLst>
                  <a:ext uri="{FF2B5EF4-FFF2-40B4-BE49-F238E27FC236}">
                    <a16:creationId xmlns:a16="http://schemas.microsoft.com/office/drawing/2014/main" id="{92D716E3-C864-404B-AA41-D3101936A977}"/>
                  </a:ext>
                </a:extLst>
              </p:cNvPr>
              <p:cNvSpPr txBox="1"/>
              <p:nvPr/>
            </p:nvSpPr>
            <p:spPr>
              <a:xfrm>
                <a:off x="6383829" y="2521130"/>
                <a:ext cx="211032" cy="369332"/>
              </a:xfrm>
              <a:prstGeom prst="rect">
                <a:avLst/>
              </a:prstGeom>
              <a:noFill/>
            </p:spPr>
            <p:txBody>
              <a:bodyPr wrap="square" rtlCol="0">
                <a:spAutoFit/>
              </a:bodyPr>
              <a:lstStyle/>
              <a:p>
                <a:r>
                  <a:rPr lang="en-US" dirty="0"/>
                  <a:t>0</a:t>
                </a:r>
              </a:p>
            </p:txBody>
          </p:sp>
          <p:sp>
            <p:nvSpPr>
              <p:cNvPr id="87" name="TextBox 86">
                <a:extLst>
                  <a:ext uri="{FF2B5EF4-FFF2-40B4-BE49-F238E27FC236}">
                    <a16:creationId xmlns:a16="http://schemas.microsoft.com/office/drawing/2014/main" id="{2CA11416-BD82-3145-8CCD-D2F91505EB6D}"/>
                  </a:ext>
                </a:extLst>
              </p:cNvPr>
              <p:cNvSpPr txBox="1"/>
              <p:nvPr/>
            </p:nvSpPr>
            <p:spPr>
              <a:xfrm>
                <a:off x="7690573" y="1704098"/>
                <a:ext cx="378468" cy="369332"/>
              </a:xfrm>
              <a:prstGeom prst="rect">
                <a:avLst/>
              </a:prstGeom>
              <a:noFill/>
            </p:spPr>
            <p:txBody>
              <a:bodyPr wrap="square" rtlCol="0">
                <a:spAutoFit/>
              </a:bodyPr>
              <a:lstStyle/>
              <a:p>
                <a:r>
                  <a:rPr lang="en-US" dirty="0"/>
                  <a:t>6</a:t>
                </a:r>
              </a:p>
            </p:txBody>
          </p:sp>
          <p:pic>
            <p:nvPicPr>
              <p:cNvPr id="89" name="Picture 88">
                <a:extLst>
                  <a:ext uri="{FF2B5EF4-FFF2-40B4-BE49-F238E27FC236}">
                    <a16:creationId xmlns:a16="http://schemas.microsoft.com/office/drawing/2014/main" id="{1597F840-AB41-0146-9AA4-29ACBFA7E08B}"/>
                  </a:ext>
                </a:extLst>
              </p:cNvPr>
              <p:cNvPicPr>
                <a:picLocks noChangeAspect="1"/>
              </p:cNvPicPr>
              <p:nvPr/>
            </p:nvPicPr>
            <p:blipFill>
              <a:blip r:embed="rId4"/>
              <a:stretch>
                <a:fillRect/>
              </a:stretch>
            </p:blipFill>
            <p:spPr>
              <a:xfrm>
                <a:off x="7633982" y="2091066"/>
                <a:ext cx="432633" cy="752154"/>
              </a:xfrm>
              <a:prstGeom prst="rect">
                <a:avLst/>
              </a:prstGeom>
            </p:spPr>
          </p:pic>
          <p:sp>
            <p:nvSpPr>
              <p:cNvPr id="90" name="TextBox 89">
                <a:extLst>
                  <a:ext uri="{FF2B5EF4-FFF2-40B4-BE49-F238E27FC236}">
                    <a16:creationId xmlns:a16="http://schemas.microsoft.com/office/drawing/2014/main" id="{0D9783A7-74AC-4948-8E83-AEA8B0657257}"/>
                  </a:ext>
                </a:extLst>
              </p:cNvPr>
              <p:cNvSpPr txBox="1"/>
              <p:nvPr/>
            </p:nvSpPr>
            <p:spPr>
              <a:xfrm>
                <a:off x="3357068" y="1601620"/>
                <a:ext cx="211032" cy="369332"/>
              </a:xfrm>
              <a:prstGeom prst="rect">
                <a:avLst/>
              </a:prstGeom>
              <a:noFill/>
            </p:spPr>
            <p:txBody>
              <a:bodyPr wrap="square" rtlCol="0">
                <a:spAutoFit/>
              </a:bodyPr>
              <a:lstStyle/>
              <a:p>
                <a:r>
                  <a:rPr lang="en-US" dirty="0"/>
                  <a:t>6</a:t>
                </a:r>
              </a:p>
            </p:txBody>
          </p:sp>
          <p:sp>
            <p:nvSpPr>
              <p:cNvPr id="91" name="Left-Right Arrow 90">
                <a:extLst>
                  <a:ext uri="{FF2B5EF4-FFF2-40B4-BE49-F238E27FC236}">
                    <a16:creationId xmlns:a16="http://schemas.microsoft.com/office/drawing/2014/main" id="{F64A9721-0442-9D4D-A48C-8C9686D429D1}"/>
                  </a:ext>
                </a:extLst>
              </p:cNvPr>
              <p:cNvSpPr/>
              <p:nvPr/>
            </p:nvSpPr>
            <p:spPr>
              <a:xfrm>
                <a:off x="6312026" y="2997451"/>
                <a:ext cx="1840249" cy="146304"/>
              </a:xfrm>
              <a:prstGeom prst="lef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40" name="TextBox 39">
            <a:extLst>
              <a:ext uri="{FF2B5EF4-FFF2-40B4-BE49-F238E27FC236}">
                <a16:creationId xmlns:a16="http://schemas.microsoft.com/office/drawing/2014/main" id="{A9FD7E2C-A173-0645-BEB1-8CFEB3FABDF3}"/>
              </a:ext>
            </a:extLst>
          </p:cNvPr>
          <p:cNvSpPr txBox="1"/>
          <p:nvPr/>
        </p:nvSpPr>
        <p:spPr>
          <a:xfrm>
            <a:off x="3248944" y="6080833"/>
            <a:ext cx="6555045" cy="523220"/>
          </a:xfrm>
          <a:prstGeom prst="rect">
            <a:avLst/>
          </a:prstGeom>
          <a:noFill/>
        </p:spPr>
        <p:txBody>
          <a:bodyPr wrap="square" rtlCol="0">
            <a:spAutoFit/>
          </a:bodyPr>
          <a:lstStyle/>
          <a:p>
            <a:r>
              <a:rPr lang="en-US" sz="2800" dirty="0">
                <a:latin typeface="Gill Sans Light" panose="020B0302020104020203" pitchFamily="34" charset="-79"/>
                <a:cs typeface="Gill Sans Light" panose="020B0302020104020203" pitchFamily="34" charset="-79"/>
              </a:rPr>
              <a:t>Alice and Bob can no longer make payments</a:t>
            </a:r>
          </a:p>
        </p:txBody>
      </p:sp>
      <p:sp>
        <p:nvSpPr>
          <p:cNvPr id="24" name="TextBox 23">
            <a:extLst>
              <a:ext uri="{FF2B5EF4-FFF2-40B4-BE49-F238E27FC236}">
                <a16:creationId xmlns:a16="http://schemas.microsoft.com/office/drawing/2014/main" id="{18D30608-1DFA-594E-981D-FA066727AF23}"/>
              </a:ext>
            </a:extLst>
          </p:cNvPr>
          <p:cNvSpPr txBox="1"/>
          <p:nvPr/>
        </p:nvSpPr>
        <p:spPr>
          <a:xfrm>
            <a:off x="9683785" y="1051141"/>
            <a:ext cx="1745991" cy="830997"/>
          </a:xfrm>
          <a:prstGeom prst="rect">
            <a:avLst/>
          </a:prstGeom>
          <a:noFill/>
        </p:spPr>
        <p:txBody>
          <a:bodyPr wrap="none" rtlCol="0">
            <a:spAutoFit/>
          </a:bodyPr>
          <a:lstStyle/>
          <a:p>
            <a:r>
              <a:rPr lang="en-US" sz="2400" dirty="0">
                <a:latin typeface="Gill Sans Light" panose="020B0302020104020203" pitchFamily="34" charset="-79"/>
                <a:cs typeface="Gill Sans Light" panose="020B0302020104020203" pitchFamily="34" charset="-79"/>
              </a:rPr>
              <a:t>Alice → Bob</a:t>
            </a:r>
          </a:p>
          <a:p>
            <a:r>
              <a:rPr lang="en-US" sz="2400" dirty="0">
                <a:latin typeface="Gill Sans Light" panose="020B0302020104020203" pitchFamily="34" charset="-79"/>
                <a:cs typeface="Gill Sans Light" panose="020B0302020104020203" pitchFamily="34" charset="-79"/>
              </a:rPr>
              <a:t>Bob → Alice</a:t>
            </a:r>
          </a:p>
        </p:txBody>
      </p:sp>
      <p:grpSp>
        <p:nvGrpSpPr>
          <p:cNvPr id="2" name="Group 1">
            <a:extLst>
              <a:ext uri="{FF2B5EF4-FFF2-40B4-BE49-F238E27FC236}">
                <a16:creationId xmlns:a16="http://schemas.microsoft.com/office/drawing/2014/main" id="{FDA42352-8C3D-2244-AA95-1B6BD7225CA0}"/>
              </a:ext>
            </a:extLst>
          </p:cNvPr>
          <p:cNvGrpSpPr/>
          <p:nvPr/>
        </p:nvGrpSpPr>
        <p:grpSpPr>
          <a:xfrm>
            <a:off x="2510690" y="1537008"/>
            <a:ext cx="7170620" cy="1957028"/>
            <a:chOff x="2704503" y="3045005"/>
            <a:chExt cx="7170620" cy="1957028"/>
          </a:xfrm>
        </p:grpSpPr>
        <p:sp>
          <p:nvSpPr>
            <p:cNvPr id="25" name="TextBox 24">
              <a:extLst>
                <a:ext uri="{FF2B5EF4-FFF2-40B4-BE49-F238E27FC236}">
                  <a16:creationId xmlns:a16="http://schemas.microsoft.com/office/drawing/2014/main" id="{F857A977-4B83-5244-A4BF-98E7D2B07B8E}"/>
                </a:ext>
              </a:extLst>
            </p:cNvPr>
            <p:cNvSpPr txBox="1"/>
            <p:nvPr/>
          </p:nvSpPr>
          <p:spPr>
            <a:xfrm>
              <a:off x="2880945" y="3066024"/>
              <a:ext cx="742511" cy="400110"/>
            </a:xfrm>
            <a:prstGeom prst="rect">
              <a:avLst/>
            </a:prstGeom>
            <a:noFill/>
          </p:spPr>
          <p:txBody>
            <a:bodyPr wrap="none" rtlCol="0">
              <a:spAutoFit/>
            </a:bodyPr>
            <a:lstStyle/>
            <a:p>
              <a:r>
                <a:rPr lang="en-US" sz="2000" dirty="0">
                  <a:latin typeface="Helvetica" pitchFamily="2" charset="0"/>
                </a:rPr>
                <a:t>Alice</a:t>
              </a:r>
              <a:endParaRPr lang="en-US" sz="2400" dirty="0">
                <a:latin typeface="Helvetica" pitchFamily="2" charset="0"/>
              </a:endParaRPr>
            </a:p>
          </p:txBody>
        </p:sp>
        <p:sp>
          <p:nvSpPr>
            <p:cNvPr id="26" name="TextBox 25">
              <a:extLst>
                <a:ext uri="{FF2B5EF4-FFF2-40B4-BE49-F238E27FC236}">
                  <a16:creationId xmlns:a16="http://schemas.microsoft.com/office/drawing/2014/main" id="{2EC30670-4949-CD4B-BB64-55D1ED084BA7}"/>
                </a:ext>
              </a:extLst>
            </p:cNvPr>
            <p:cNvSpPr txBox="1"/>
            <p:nvPr/>
          </p:nvSpPr>
          <p:spPr>
            <a:xfrm>
              <a:off x="5721289" y="3045005"/>
              <a:ext cx="998991" cy="400110"/>
            </a:xfrm>
            <a:prstGeom prst="rect">
              <a:avLst/>
            </a:prstGeom>
            <a:noFill/>
          </p:spPr>
          <p:txBody>
            <a:bodyPr wrap="none" rtlCol="0">
              <a:spAutoFit/>
            </a:bodyPr>
            <a:lstStyle/>
            <a:p>
              <a:r>
                <a:rPr lang="en-US" sz="2000" dirty="0">
                  <a:latin typeface="Helvetica" pitchFamily="2" charset="0"/>
                </a:rPr>
                <a:t>Charlie</a:t>
              </a:r>
            </a:p>
          </p:txBody>
        </p:sp>
        <p:pic>
          <p:nvPicPr>
            <p:cNvPr id="27" name="Picture 26">
              <a:extLst>
                <a:ext uri="{FF2B5EF4-FFF2-40B4-BE49-F238E27FC236}">
                  <a16:creationId xmlns:a16="http://schemas.microsoft.com/office/drawing/2014/main" id="{98D6AB4F-52AB-E545-8BC4-9DD41D134515}"/>
                </a:ext>
              </a:extLst>
            </p:cNvPr>
            <p:cNvPicPr>
              <a:picLocks noChangeAspect="1"/>
            </p:cNvPicPr>
            <p:nvPr/>
          </p:nvPicPr>
          <p:blipFill>
            <a:blip r:embed="rId3">
              <a:duotone>
                <a:srgbClr val="4472C4">
                  <a:shade val="45000"/>
                  <a:satMod val="135000"/>
                </a:srgbClr>
                <a:prstClr val="white"/>
              </a:duotone>
            </a:blip>
            <a:stretch>
              <a:fillRect/>
            </a:stretch>
          </p:blipFill>
          <p:spPr>
            <a:xfrm>
              <a:off x="2704503" y="3413382"/>
              <a:ext cx="1140280" cy="1588651"/>
            </a:xfrm>
            <a:prstGeom prst="rect">
              <a:avLst/>
            </a:prstGeom>
          </p:spPr>
        </p:pic>
        <p:pic>
          <p:nvPicPr>
            <p:cNvPr id="28" name="Picture 27">
              <a:extLst>
                <a:ext uri="{FF2B5EF4-FFF2-40B4-BE49-F238E27FC236}">
                  <a16:creationId xmlns:a16="http://schemas.microsoft.com/office/drawing/2014/main" id="{084B4837-D002-4D4A-9576-9CDCEC7DF848}"/>
                </a:ext>
              </a:extLst>
            </p:cNvPr>
            <p:cNvPicPr>
              <a:picLocks noChangeAspect="1"/>
            </p:cNvPicPr>
            <p:nvPr/>
          </p:nvPicPr>
          <p:blipFill>
            <a:blip r:embed="rId3">
              <a:duotone>
                <a:srgbClr val="ED7D31">
                  <a:shade val="45000"/>
                  <a:satMod val="135000"/>
                </a:srgbClr>
                <a:prstClr val="white"/>
              </a:duotone>
            </a:blip>
            <a:stretch>
              <a:fillRect/>
            </a:stretch>
          </p:blipFill>
          <p:spPr>
            <a:xfrm>
              <a:off x="8828844" y="3626076"/>
              <a:ext cx="1046279" cy="1293135"/>
            </a:xfrm>
            <a:prstGeom prst="rect">
              <a:avLst/>
            </a:prstGeom>
          </p:spPr>
        </p:pic>
        <p:sp>
          <p:nvSpPr>
            <p:cNvPr id="29" name="TextBox 28">
              <a:extLst>
                <a:ext uri="{FF2B5EF4-FFF2-40B4-BE49-F238E27FC236}">
                  <a16:creationId xmlns:a16="http://schemas.microsoft.com/office/drawing/2014/main" id="{2DAA75DE-B655-AD45-8E27-13BE6A8095EA}"/>
                </a:ext>
              </a:extLst>
            </p:cNvPr>
            <p:cNvSpPr txBox="1"/>
            <p:nvPr/>
          </p:nvSpPr>
          <p:spPr>
            <a:xfrm>
              <a:off x="9014390" y="3100504"/>
              <a:ext cx="641522" cy="400110"/>
            </a:xfrm>
            <a:prstGeom prst="rect">
              <a:avLst/>
            </a:prstGeom>
            <a:noFill/>
          </p:spPr>
          <p:txBody>
            <a:bodyPr wrap="none" rtlCol="0">
              <a:spAutoFit/>
            </a:bodyPr>
            <a:lstStyle/>
            <a:p>
              <a:r>
                <a:rPr lang="en-US" sz="2000" dirty="0">
                  <a:latin typeface="Helvetica" pitchFamily="2" charset="0"/>
                </a:rPr>
                <a:t>Bob</a:t>
              </a:r>
            </a:p>
          </p:txBody>
        </p:sp>
        <p:grpSp>
          <p:nvGrpSpPr>
            <p:cNvPr id="30" name="Group 29">
              <a:extLst>
                <a:ext uri="{FF2B5EF4-FFF2-40B4-BE49-F238E27FC236}">
                  <a16:creationId xmlns:a16="http://schemas.microsoft.com/office/drawing/2014/main" id="{06B4E80A-8E47-C847-ABE0-FFC25417321C}"/>
                </a:ext>
              </a:extLst>
            </p:cNvPr>
            <p:cNvGrpSpPr/>
            <p:nvPr/>
          </p:nvGrpSpPr>
          <p:grpSpPr>
            <a:xfrm>
              <a:off x="5874545" y="3735516"/>
              <a:ext cx="753393" cy="1020758"/>
              <a:chOff x="5691651" y="1952452"/>
              <a:chExt cx="753393" cy="1020758"/>
            </a:xfrm>
            <a:solidFill>
              <a:schemeClr val="accent3">
                <a:lumMod val="75000"/>
              </a:schemeClr>
            </a:solidFill>
          </p:grpSpPr>
          <p:sp>
            <p:nvSpPr>
              <p:cNvPr id="31" name="Oval 30">
                <a:extLst>
                  <a:ext uri="{FF2B5EF4-FFF2-40B4-BE49-F238E27FC236}">
                    <a16:creationId xmlns:a16="http://schemas.microsoft.com/office/drawing/2014/main" id="{4370637D-01DB-8B46-83D7-1F2BEA6BBD87}"/>
                  </a:ext>
                </a:extLst>
              </p:cNvPr>
              <p:cNvSpPr/>
              <p:nvPr/>
            </p:nvSpPr>
            <p:spPr>
              <a:xfrm>
                <a:off x="5889748" y="1952452"/>
                <a:ext cx="407813" cy="553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2" name="Delay 31">
                <a:extLst>
                  <a:ext uri="{FF2B5EF4-FFF2-40B4-BE49-F238E27FC236}">
                    <a16:creationId xmlns:a16="http://schemas.microsoft.com/office/drawing/2014/main" id="{258C6EC0-D9DB-B94D-860E-988BAFCEBE79}"/>
                  </a:ext>
                </a:extLst>
              </p:cNvPr>
              <p:cNvSpPr/>
              <p:nvPr/>
            </p:nvSpPr>
            <p:spPr>
              <a:xfrm rot="16200000">
                <a:off x="5883586" y="2411751"/>
                <a:ext cx="369524" cy="753393"/>
              </a:xfrm>
              <a:prstGeom prst="flowChartDelay">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sp>
          <p:nvSpPr>
            <p:cNvPr id="33" name="Left-Right Arrow 32">
              <a:extLst>
                <a:ext uri="{FF2B5EF4-FFF2-40B4-BE49-F238E27FC236}">
                  <a16:creationId xmlns:a16="http://schemas.microsoft.com/office/drawing/2014/main" id="{75C91893-6937-AE48-81BF-639FEF26E3E9}"/>
                </a:ext>
              </a:extLst>
            </p:cNvPr>
            <p:cNvSpPr/>
            <p:nvPr/>
          </p:nvSpPr>
          <p:spPr>
            <a:xfrm>
              <a:off x="3895882" y="4582729"/>
              <a:ext cx="1840249" cy="146304"/>
            </a:xfrm>
            <a:prstGeom prst="lef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353C9D5E-95E9-A445-8FEC-85B3196F6E70}"/>
                </a:ext>
              </a:extLst>
            </p:cNvPr>
            <p:cNvSpPr txBox="1"/>
            <p:nvPr/>
          </p:nvSpPr>
          <p:spPr>
            <a:xfrm>
              <a:off x="5312414" y="3376047"/>
              <a:ext cx="211032" cy="369332"/>
            </a:xfrm>
            <a:prstGeom prst="rect">
              <a:avLst/>
            </a:prstGeom>
            <a:noFill/>
          </p:spPr>
          <p:txBody>
            <a:bodyPr wrap="square" rtlCol="0">
              <a:spAutoFit/>
            </a:bodyPr>
            <a:lstStyle/>
            <a:p>
              <a:r>
                <a:rPr lang="en-US" dirty="0"/>
                <a:t>3</a:t>
              </a:r>
            </a:p>
          </p:txBody>
        </p:sp>
        <p:sp>
          <p:nvSpPr>
            <p:cNvPr id="35" name="TextBox 34">
              <a:extLst>
                <a:ext uri="{FF2B5EF4-FFF2-40B4-BE49-F238E27FC236}">
                  <a16:creationId xmlns:a16="http://schemas.microsoft.com/office/drawing/2014/main" id="{51D4ABCA-47C3-0F4E-BE1E-1C2CE1368511}"/>
                </a:ext>
              </a:extLst>
            </p:cNvPr>
            <p:cNvSpPr txBox="1"/>
            <p:nvPr/>
          </p:nvSpPr>
          <p:spPr>
            <a:xfrm>
              <a:off x="7032009" y="3365742"/>
              <a:ext cx="211032" cy="369332"/>
            </a:xfrm>
            <a:prstGeom prst="rect">
              <a:avLst/>
            </a:prstGeom>
            <a:noFill/>
          </p:spPr>
          <p:txBody>
            <a:bodyPr wrap="square" rtlCol="0">
              <a:spAutoFit/>
            </a:bodyPr>
            <a:lstStyle/>
            <a:p>
              <a:r>
                <a:rPr lang="en-US" dirty="0"/>
                <a:t>3</a:t>
              </a:r>
            </a:p>
          </p:txBody>
        </p:sp>
        <p:sp>
          <p:nvSpPr>
            <p:cNvPr id="36" name="TextBox 35">
              <a:extLst>
                <a:ext uri="{FF2B5EF4-FFF2-40B4-BE49-F238E27FC236}">
                  <a16:creationId xmlns:a16="http://schemas.microsoft.com/office/drawing/2014/main" id="{228435A9-225F-754E-B65C-90EF6712FC03}"/>
                </a:ext>
              </a:extLst>
            </p:cNvPr>
            <p:cNvSpPr txBox="1"/>
            <p:nvPr/>
          </p:nvSpPr>
          <p:spPr>
            <a:xfrm>
              <a:off x="8270621" y="3413382"/>
              <a:ext cx="378468" cy="369332"/>
            </a:xfrm>
            <a:prstGeom prst="rect">
              <a:avLst/>
            </a:prstGeom>
            <a:noFill/>
          </p:spPr>
          <p:txBody>
            <a:bodyPr wrap="square" rtlCol="0">
              <a:spAutoFit/>
            </a:bodyPr>
            <a:lstStyle/>
            <a:p>
              <a:r>
                <a:rPr lang="en-US" dirty="0"/>
                <a:t>3</a:t>
              </a:r>
            </a:p>
          </p:txBody>
        </p:sp>
        <p:sp>
          <p:nvSpPr>
            <p:cNvPr id="37" name="TextBox 36">
              <a:extLst>
                <a:ext uri="{FF2B5EF4-FFF2-40B4-BE49-F238E27FC236}">
                  <a16:creationId xmlns:a16="http://schemas.microsoft.com/office/drawing/2014/main" id="{3CBA312F-F569-1F4B-9320-C88C73B680ED}"/>
                </a:ext>
              </a:extLst>
            </p:cNvPr>
            <p:cNvSpPr txBox="1"/>
            <p:nvPr/>
          </p:nvSpPr>
          <p:spPr>
            <a:xfrm>
              <a:off x="3953759" y="3365742"/>
              <a:ext cx="211032" cy="369332"/>
            </a:xfrm>
            <a:prstGeom prst="rect">
              <a:avLst/>
            </a:prstGeom>
            <a:noFill/>
          </p:spPr>
          <p:txBody>
            <a:bodyPr wrap="square" rtlCol="0">
              <a:spAutoFit/>
            </a:bodyPr>
            <a:lstStyle/>
            <a:p>
              <a:r>
                <a:rPr lang="en-US" dirty="0"/>
                <a:t>3</a:t>
              </a:r>
            </a:p>
          </p:txBody>
        </p:sp>
        <p:sp>
          <p:nvSpPr>
            <p:cNvPr id="38" name="Left-Right Arrow 37">
              <a:extLst>
                <a:ext uri="{FF2B5EF4-FFF2-40B4-BE49-F238E27FC236}">
                  <a16:creationId xmlns:a16="http://schemas.microsoft.com/office/drawing/2014/main" id="{F4CCDC9E-5DB1-A64F-94AF-967F2003CA8B}"/>
                </a:ext>
              </a:extLst>
            </p:cNvPr>
            <p:cNvSpPr/>
            <p:nvPr/>
          </p:nvSpPr>
          <p:spPr>
            <a:xfrm>
              <a:off x="6908555" y="4582729"/>
              <a:ext cx="1840249" cy="146304"/>
            </a:xfrm>
            <a:prstGeom prst="lef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8" name="TextBox 47">
            <a:extLst>
              <a:ext uri="{FF2B5EF4-FFF2-40B4-BE49-F238E27FC236}">
                <a16:creationId xmlns:a16="http://schemas.microsoft.com/office/drawing/2014/main" id="{BDB10A72-4BFB-1145-B2FC-77174D75AD53}"/>
              </a:ext>
            </a:extLst>
          </p:cNvPr>
          <p:cNvSpPr txBox="1"/>
          <p:nvPr/>
        </p:nvSpPr>
        <p:spPr>
          <a:xfrm>
            <a:off x="3758071" y="3345413"/>
            <a:ext cx="5124544" cy="523220"/>
          </a:xfrm>
          <a:prstGeom prst="rect">
            <a:avLst/>
          </a:prstGeom>
          <a:noFill/>
        </p:spPr>
        <p:txBody>
          <a:bodyPr wrap="none" rtlCol="0">
            <a:spAutoFit/>
          </a:bodyPr>
          <a:lstStyle/>
          <a:p>
            <a:r>
              <a:rPr lang="en-US" sz="2800" dirty="0">
                <a:latin typeface="Gill Sans Light" panose="020B0302020104020203" pitchFamily="34" charset="-79"/>
                <a:cs typeface="Gill Sans Light" panose="020B0302020104020203" pitchFamily="34" charset="-79"/>
              </a:rPr>
              <a:t>Alice and Bob can pay each other</a:t>
            </a:r>
          </a:p>
        </p:txBody>
      </p:sp>
      <p:pic>
        <p:nvPicPr>
          <p:cNvPr id="50" name="Picture 49">
            <a:extLst>
              <a:ext uri="{FF2B5EF4-FFF2-40B4-BE49-F238E27FC236}">
                <a16:creationId xmlns:a16="http://schemas.microsoft.com/office/drawing/2014/main" id="{5D3358B6-0CAE-ED4B-9A7A-1CE9E6DA77D7}"/>
              </a:ext>
            </a:extLst>
          </p:cNvPr>
          <p:cNvPicPr>
            <a:picLocks noChangeAspect="1"/>
          </p:cNvPicPr>
          <p:nvPr/>
        </p:nvPicPr>
        <p:blipFill>
          <a:blip r:embed="rId4"/>
          <a:stretch>
            <a:fillRect/>
          </a:stretch>
        </p:blipFill>
        <p:spPr>
          <a:xfrm>
            <a:off x="3711154" y="4837176"/>
            <a:ext cx="432633" cy="752154"/>
          </a:xfrm>
          <a:prstGeom prst="rect">
            <a:avLst/>
          </a:prstGeom>
        </p:spPr>
      </p:pic>
      <p:pic>
        <p:nvPicPr>
          <p:cNvPr id="51" name="Picture 50">
            <a:extLst>
              <a:ext uri="{FF2B5EF4-FFF2-40B4-BE49-F238E27FC236}">
                <a16:creationId xmlns:a16="http://schemas.microsoft.com/office/drawing/2014/main" id="{63387A61-A10D-D649-9625-E5B636518A99}"/>
              </a:ext>
            </a:extLst>
          </p:cNvPr>
          <p:cNvPicPr>
            <a:picLocks noChangeAspect="1"/>
          </p:cNvPicPr>
          <p:nvPr/>
        </p:nvPicPr>
        <p:blipFill>
          <a:blip r:embed="rId5"/>
          <a:stretch>
            <a:fillRect/>
          </a:stretch>
        </p:blipFill>
        <p:spPr>
          <a:xfrm>
            <a:off x="8036698" y="2606957"/>
            <a:ext cx="394741" cy="429768"/>
          </a:xfrm>
          <a:prstGeom prst="rect">
            <a:avLst/>
          </a:prstGeom>
        </p:spPr>
      </p:pic>
      <p:pic>
        <p:nvPicPr>
          <p:cNvPr id="52" name="Picture 51">
            <a:extLst>
              <a:ext uri="{FF2B5EF4-FFF2-40B4-BE49-F238E27FC236}">
                <a16:creationId xmlns:a16="http://schemas.microsoft.com/office/drawing/2014/main" id="{E71739BD-A033-2240-AE2E-00299905ED28}"/>
              </a:ext>
            </a:extLst>
          </p:cNvPr>
          <p:cNvPicPr>
            <a:picLocks noChangeAspect="1"/>
          </p:cNvPicPr>
          <p:nvPr/>
        </p:nvPicPr>
        <p:blipFill>
          <a:blip r:embed="rId5"/>
          <a:stretch>
            <a:fillRect/>
          </a:stretch>
        </p:blipFill>
        <p:spPr>
          <a:xfrm>
            <a:off x="5085588" y="2588205"/>
            <a:ext cx="393192" cy="428082"/>
          </a:xfrm>
          <a:prstGeom prst="rect">
            <a:avLst/>
          </a:prstGeom>
        </p:spPr>
      </p:pic>
      <p:pic>
        <p:nvPicPr>
          <p:cNvPr id="53" name="Picture 52">
            <a:extLst>
              <a:ext uri="{FF2B5EF4-FFF2-40B4-BE49-F238E27FC236}">
                <a16:creationId xmlns:a16="http://schemas.microsoft.com/office/drawing/2014/main" id="{C6861F7F-31E2-3F42-A08E-118188676FE9}"/>
              </a:ext>
            </a:extLst>
          </p:cNvPr>
          <p:cNvPicPr>
            <a:picLocks noChangeAspect="1"/>
          </p:cNvPicPr>
          <p:nvPr/>
        </p:nvPicPr>
        <p:blipFill>
          <a:blip r:embed="rId5"/>
          <a:stretch>
            <a:fillRect/>
          </a:stretch>
        </p:blipFill>
        <p:spPr>
          <a:xfrm>
            <a:off x="3736070" y="2606957"/>
            <a:ext cx="393192" cy="428082"/>
          </a:xfrm>
          <a:prstGeom prst="rect">
            <a:avLst/>
          </a:prstGeom>
        </p:spPr>
      </p:pic>
      <p:pic>
        <p:nvPicPr>
          <p:cNvPr id="54" name="Picture 53">
            <a:extLst>
              <a:ext uri="{FF2B5EF4-FFF2-40B4-BE49-F238E27FC236}">
                <a16:creationId xmlns:a16="http://schemas.microsoft.com/office/drawing/2014/main" id="{E09C9FA1-1199-E940-9249-05CEAC24958F}"/>
              </a:ext>
            </a:extLst>
          </p:cNvPr>
          <p:cNvPicPr>
            <a:picLocks noChangeAspect="1"/>
          </p:cNvPicPr>
          <p:nvPr/>
        </p:nvPicPr>
        <p:blipFill>
          <a:blip r:embed="rId5"/>
          <a:stretch>
            <a:fillRect/>
          </a:stretch>
        </p:blipFill>
        <p:spPr>
          <a:xfrm>
            <a:off x="6875546" y="2609997"/>
            <a:ext cx="394741" cy="429768"/>
          </a:xfrm>
          <a:prstGeom prst="rect">
            <a:avLst/>
          </a:prstGeom>
        </p:spPr>
      </p:pic>
      <p:sp>
        <p:nvSpPr>
          <p:cNvPr id="55" name="TextBox 54">
            <a:extLst>
              <a:ext uri="{FF2B5EF4-FFF2-40B4-BE49-F238E27FC236}">
                <a16:creationId xmlns:a16="http://schemas.microsoft.com/office/drawing/2014/main" id="{977B0817-D8B0-8246-8789-2CB2E77614E5}"/>
              </a:ext>
            </a:extLst>
          </p:cNvPr>
          <p:cNvSpPr txBox="1"/>
          <p:nvPr/>
        </p:nvSpPr>
        <p:spPr>
          <a:xfrm>
            <a:off x="9771564" y="5076439"/>
            <a:ext cx="1717257" cy="523220"/>
          </a:xfrm>
          <a:prstGeom prst="rect">
            <a:avLst/>
          </a:prstGeom>
          <a:noFill/>
        </p:spPr>
        <p:txBody>
          <a:bodyPr wrap="square" rtlCol="0">
            <a:spAutoFit/>
          </a:bodyPr>
          <a:lstStyle/>
          <a:p>
            <a:r>
              <a:rPr lang="en-US" sz="2800" dirty="0">
                <a:solidFill>
                  <a:srgbClr val="C00000"/>
                </a:solidFill>
                <a:latin typeface="Gill Sans Light" panose="020B0302020104020203" pitchFamily="34" charset="-79"/>
                <a:cs typeface="Gill Sans Light" panose="020B0302020104020203" pitchFamily="34" charset="-79"/>
              </a:rPr>
              <a:t>Deadlock!</a:t>
            </a:r>
          </a:p>
        </p:txBody>
      </p:sp>
    </p:spTree>
    <p:extLst>
      <p:ext uri="{BB962C8B-B14F-4D97-AF65-F5344CB8AC3E}">
        <p14:creationId xmlns:p14="http://schemas.microsoft.com/office/powerpoint/2010/main" val="762734638"/>
      </p:ext>
    </p:extLst>
  </p:cSld>
  <p:clrMapOvr>
    <a:masterClrMapping/>
  </p:clrMapOvr>
  <mc:AlternateContent xmlns:mc="http://schemas.openxmlformats.org/markup-compatibility/2006" xmlns:p14="http://schemas.microsoft.com/office/powerpoint/2010/main">
    <mc:Choice Requires="p14">
      <p:transition spd="slow" p14:dur="2000" advTm="45890"/>
    </mc:Choice>
    <mc:Fallback xmlns="">
      <p:transition spd="slow" advTm="4589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0" presetClass="path" presetSubtype="0" repeatCount="indefinite" accel="50000" decel="50000" fill="hold" nodeType="clickEffect">
                                  <p:stCondLst>
                                    <p:cond delay="0"/>
                                  </p:stCondLst>
                                  <p:endCondLst>
                                    <p:cond evt="onNext" delay="0">
                                      <p:tgtEl>
                                        <p:sldTgt/>
                                      </p:tgtEl>
                                    </p:cond>
                                  </p:endCondLst>
                                  <p:childTnLst>
                                    <p:animMotion origin="layout" path="M 3.95833E-6 -2.59259E-6 L 0.11041 -0.00231 " pathEditMode="relative" rAng="0" ptsTypes="AA">
                                      <p:cBhvr>
                                        <p:cTn id="10" dur="1000" fill="hold"/>
                                        <p:tgtEl>
                                          <p:spTgt spid="53"/>
                                        </p:tgtEl>
                                        <p:attrNameLst>
                                          <p:attrName>ppt_x</p:attrName>
                                          <p:attrName>ppt_y</p:attrName>
                                        </p:attrNameLst>
                                      </p:cBhvr>
                                      <p:rCtr x="5521" y="-116"/>
                                    </p:animMotion>
                                  </p:childTnLst>
                                </p:cTn>
                              </p:par>
                              <p:par>
                                <p:cTn id="11" presetID="0" presetClass="path" presetSubtype="0" repeatCount="indefinite" accel="50000" decel="50000" fill="hold" nodeType="withEffect">
                                  <p:stCondLst>
                                    <p:cond delay="0"/>
                                  </p:stCondLst>
                                  <p:endCondLst>
                                    <p:cond evt="onNext" delay="0">
                                      <p:tgtEl>
                                        <p:sldTgt/>
                                      </p:tgtEl>
                                    </p:cond>
                                  </p:endCondLst>
                                  <p:childTnLst>
                                    <p:animMotion origin="layout" path="M 0.00026 0.00185 L 0.09518 0.00879 " pathEditMode="relative" rAng="0" ptsTypes="AA">
                                      <p:cBhvr>
                                        <p:cTn id="12" dur="1000" fill="hold"/>
                                        <p:tgtEl>
                                          <p:spTgt spid="54"/>
                                        </p:tgtEl>
                                        <p:attrNameLst>
                                          <p:attrName>ppt_x</p:attrName>
                                          <p:attrName>ppt_y</p:attrName>
                                        </p:attrNameLst>
                                      </p:cBhvr>
                                      <p:rCtr x="4740" y="347"/>
                                    </p:animMotion>
                                  </p:childTnLst>
                                </p:cTn>
                              </p:par>
                              <p:par>
                                <p:cTn id="13" presetID="0" presetClass="path" presetSubtype="0" repeatCount="indefinite" accel="50000" decel="50000" fill="hold" nodeType="withEffect">
                                  <p:stCondLst>
                                    <p:cond delay="0"/>
                                  </p:stCondLst>
                                  <p:endCondLst>
                                    <p:cond evt="onNext" delay="0">
                                      <p:tgtEl>
                                        <p:sldTgt/>
                                      </p:tgtEl>
                                    </p:cond>
                                  </p:endCondLst>
                                  <p:childTnLst>
                                    <p:animMotion origin="layout" path="M -0.00351 0.00996 L -0.11263 0.00996 " pathEditMode="relative" rAng="0" ptsTypes="AA">
                                      <p:cBhvr>
                                        <p:cTn id="14" dur="1000" fill="hold"/>
                                        <p:tgtEl>
                                          <p:spTgt spid="52"/>
                                        </p:tgtEl>
                                        <p:attrNameLst>
                                          <p:attrName>ppt_x</p:attrName>
                                          <p:attrName>ppt_y</p:attrName>
                                        </p:attrNameLst>
                                      </p:cBhvr>
                                      <p:rCtr x="-5456" y="0"/>
                                    </p:animMotion>
                                  </p:childTnLst>
                                </p:cTn>
                              </p:par>
                              <p:par>
                                <p:cTn id="15" presetID="0" presetClass="path" presetSubtype="0" repeatCount="indefinite" accel="50000" decel="50000" fill="hold" nodeType="withEffect">
                                  <p:stCondLst>
                                    <p:cond delay="0"/>
                                  </p:stCondLst>
                                  <p:endCondLst>
                                    <p:cond evt="onNext" delay="0">
                                      <p:tgtEl>
                                        <p:sldTgt/>
                                      </p:tgtEl>
                                    </p:cond>
                                  </p:endCondLst>
                                  <p:childTnLst>
                                    <p:animMotion origin="layout" path="M -4.16667E-7 -2.59259E-6 L -0.09401 0.00232 " pathEditMode="relative" rAng="0" ptsTypes="AA">
                                      <p:cBhvr>
                                        <p:cTn id="16" dur="1000" fill="hold"/>
                                        <p:tgtEl>
                                          <p:spTgt spid="51"/>
                                        </p:tgtEl>
                                        <p:attrNameLst>
                                          <p:attrName>ppt_x</p:attrName>
                                          <p:attrName>ppt_y</p:attrName>
                                        </p:attrNameLst>
                                      </p:cBhvr>
                                      <p:rCtr x="-4701" y="116"/>
                                    </p:animMotion>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1" nodeType="clickEffect">
                                  <p:stCondLst>
                                    <p:cond delay="0"/>
                                  </p:stCondLst>
                                  <p:childTnLst>
                                    <p:set>
                                      <p:cBhvr>
                                        <p:cTn id="28"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24" grpId="0"/>
      <p:bldP spid="55"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Title 1"/>
          <p:cNvSpPr txBox="1">
            <a:spLocks/>
          </p:cNvSpPr>
          <p:nvPr/>
        </p:nvSpPr>
        <p:spPr>
          <a:xfrm>
            <a:off x="838200" y="365125"/>
            <a:ext cx="10903226"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6000" dirty="0">
                <a:latin typeface="Gill Sans" charset="0"/>
                <a:ea typeface="Gill Sans" charset="0"/>
                <a:cs typeface="Gill Sans" charset="0"/>
              </a:rPr>
              <a:t>Simplified Model</a:t>
            </a:r>
          </a:p>
        </p:txBody>
      </p:sp>
      <p:grpSp>
        <p:nvGrpSpPr>
          <p:cNvPr id="76" name="Group 75">
            <a:extLst>
              <a:ext uri="{FF2B5EF4-FFF2-40B4-BE49-F238E27FC236}">
                <a16:creationId xmlns:a16="http://schemas.microsoft.com/office/drawing/2014/main" id="{9315B399-CDBC-1D43-9969-6F3031D9D9BE}"/>
              </a:ext>
            </a:extLst>
          </p:cNvPr>
          <p:cNvGrpSpPr/>
          <p:nvPr/>
        </p:nvGrpSpPr>
        <p:grpSpPr>
          <a:xfrm>
            <a:off x="2510690" y="3613025"/>
            <a:ext cx="7170620" cy="1695533"/>
            <a:chOff x="2107974" y="1704098"/>
            <a:chExt cx="7170620" cy="1695533"/>
          </a:xfrm>
        </p:grpSpPr>
        <p:pic>
          <p:nvPicPr>
            <p:cNvPr id="78" name="Picture 77">
              <a:extLst>
                <a:ext uri="{FF2B5EF4-FFF2-40B4-BE49-F238E27FC236}">
                  <a16:creationId xmlns:a16="http://schemas.microsoft.com/office/drawing/2014/main" id="{B61D4E39-FC27-6445-B0E8-1098361D9DCF}"/>
                </a:ext>
              </a:extLst>
            </p:cNvPr>
            <p:cNvPicPr>
              <a:picLocks noChangeAspect="1"/>
            </p:cNvPicPr>
            <p:nvPr/>
          </p:nvPicPr>
          <p:blipFill>
            <a:blip r:embed="rId3">
              <a:duotone>
                <a:srgbClr val="4472C4">
                  <a:shade val="45000"/>
                  <a:satMod val="135000"/>
                </a:srgbClr>
                <a:prstClr val="white"/>
              </a:duotone>
            </a:blip>
            <a:stretch>
              <a:fillRect/>
            </a:stretch>
          </p:blipFill>
          <p:spPr>
            <a:xfrm>
              <a:off x="2107974" y="1810980"/>
              <a:ext cx="1140280" cy="1588651"/>
            </a:xfrm>
            <a:prstGeom prst="rect">
              <a:avLst/>
            </a:prstGeom>
          </p:spPr>
        </p:pic>
        <p:pic>
          <p:nvPicPr>
            <p:cNvPr id="81" name="Picture 80">
              <a:extLst>
                <a:ext uri="{FF2B5EF4-FFF2-40B4-BE49-F238E27FC236}">
                  <a16:creationId xmlns:a16="http://schemas.microsoft.com/office/drawing/2014/main" id="{DAD3BA9F-620B-7A4F-98AF-D15984BD5A46}"/>
                </a:ext>
              </a:extLst>
            </p:cNvPr>
            <p:cNvPicPr>
              <a:picLocks noChangeAspect="1"/>
            </p:cNvPicPr>
            <p:nvPr/>
          </p:nvPicPr>
          <p:blipFill>
            <a:blip r:embed="rId3">
              <a:duotone>
                <a:srgbClr val="ED7D31">
                  <a:shade val="45000"/>
                  <a:satMod val="135000"/>
                </a:srgbClr>
                <a:prstClr val="white"/>
              </a:duotone>
            </a:blip>
            <a:stretch>
              <a:fillRect/>
            </a:stretch>
          </p:blipFill>
          <p:spPr>
            <a:xfrm>
              <a:off x="8232315" y="2023674"/>
              <a:ext cx="1046279" cy="1293135"/>
            </a:xfrm>
            <a:prstGeom prst="rect">
              <a:avLst/>
            </a:prstGeom>
          </p:spPr>
        </p:pic>
        <p:grpSp>
          <p:nvGrpSpPr>
            <p:cNvPr id="83" name="Group 82">
              <a:extLst>
                <a:ext uri="{FF2B5EF4-FFF2-40B4-BE49-F238E27FC236}">
                  <a16:creationId xmlns:a16="http://schemas.microsoft.com/office/drawing/2014/main" id="{DA6509C6-C524-5748-B957-578680A46480}"/>
                </a:ext>
              </a:extLst>
            </p:cNvPr>
            <p:cNvGrpSpPr/>
            <p:nvPr/>
          </p:nvGrpSpPr>
          <p:grpSpPr>
            <a:xfrm>
              <a:off x="5278016" y="2133114"/>
              <a:ext cx="753393" cy="1020758"/>
              <a:chOff x="5691651" y="1952452"/>
              <a:chExt cx="753393" cy="1020758"/>
            </a:xfrm>
            <a:solidFill>
              <a:schemeClr val="accent3">
                <a:lumMod val="75000"/>
              </a:schemeClr>
            </a:solidFill>
          </p:grpSpPr>
          <p:sp>
            <p:nvSpPr>
              <p:cNvPr id="92" name="Oval 91">
                <a:extLst>
                  <a:ext uri="{FF2B5EF4-FFF2-40B4-BE49-F238E27FC236}">
                    <a16:creationId xmlns:a16="http://schemas.microsoft.com/office/drawing/2014/main" id="{B0DD68AB-6E7E-8847-9D7D-243287C50572}"/>
                  </a:ext>
                </a:extLst>
              </p:cNvPr>
              <p:cNvSpPr/>
              <p:nvPr/>
            </p:nvSpPr>
            <p:spPr>
              <a:xfrm>
                <a:off x="5889748" y="1952452"/>
                <a:ext cx="407813" cy="553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93" name="Delay 92">
                <a:extLst>
                  <a:ext uri="{FF2B5EF4-FFF2-40B4-BE49-F238E27FC236}">
                    <a16:creationId xmlns:a16="http://schemas.microsoft.com/office/drawing/2014/main" id="{8C92ED0B-EEE5-BE48-838E-C062BF8CAFF8}"/>
                  </a:ext>
                </a:extLst>
              </p:cNvPr>
              <p:cNvSpPr/>
              <p:nvPr/>
            </p:nvSpPr>
            <p:spPr>
              <a:xfrm rot="16200000">
                <a:off x="5883586" y="2411751"/>
                <a:ext cx="369524" cy="753393"/>
              </a:xfrm>
              <a:prstGeom prst="flowChartDelay">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sp>
          <p:nvSpPr>
            <p:cNvPr id="84" name="Left-Right Arrow 83">
              <a:extLst>
                <a:ext uri="{FF2B5EF4-FFF2-40B4-BE49-F238E27FC236}">
                  <a16:creationId xmlns:a16="http://schemas.microsoft.com/office/drawing/2014/main" id="{500E1787-2012-3842-82D5-C918D0AA5EA5}"/>
                </a:ext>
              </a:extLst>
            </p:cNvPr>
            <p:cNvSpPr/>
            <p:nvPr/>
          </p:nvSpPr>
          <p:spPr>
            <a:xfrm>
              <a:off x="3299353" y="2997451"/>
              <a:ext cx="1840249" cy="146304"/>
            </a:xfrm>
            <a:prstGeom prst="lef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TextBox 84">
              <a:extLst>
                <a:ext uri="{FF2B5EF4-FFF2-40B4-BE49-F238E27FC236}">
                  <a16:creationId xmlns:a16="http://schemas.microsoft.com/office/drawing/2014/main" id="{94DE1E5A-FE73-DC4F-9357-6637829435CA}"/>
                </a:ext>
              </a:extLst>
            </p:cNvPr>
            <p:cNvSpPr txBox="1"/>
            <p:nvPr/>
          </p:nvSpPr>
          <p:spPr>
            <a:xfrm>
              <a:off x="4780192" y="2457605"/>
              <a:ext cx="211032" cy="369332"/>
            </a:xfrm>
            <a:prstGeom prst="rect">
              <a:avLst/>
            </a:prstGeom>
            <a:noFill/>
          </p:spPr>
          <p:txBody>
            <a:bodyPr wrap="square" rtlCol="0">
              <a:spAutoFit/>
            </a:bodyPr>
            <a:lstStyle/>
            <a:p>
              <a:r>
                <a:rPr lang="en-US" dirty="0"/>
                <a:t>0</a:t>
              </a:r>
            </a:p>
          </p:txBody>
        </p:sp>
        <p:sp>
          <p:nvSpPr>
            <p:cNvPr id="86" name="TextBox 85">
              <a:extLst>
                <a:ext uri="{FF2B5EF4-FFF2-40B4-BE49-F238E27FC236}">
                  <a16:creationId xmlns:a16="http://schemas.microsoft.com/office/drawing/2014/main" id="{92D716E3-C864-404B-AA41-D3101936A977}"/>
                </a:ext>
              </a:extLst>
            </p:cNvPr>
            <p:cNvSpPr txBox="1"/>
            <p:nvPr/>
          </p:nvSpPr>
          <p:spPr>
            <a:xfrm>
              <a:off x="6383829" y="2521130"/>
              <a:ext cx="211032" cy="369332"/>
            </a:xfrm>
            <a:prstGeom prst="rect">
              <a:avLst/>
            </a:prstGeom>
            <a:noFill/>
          </p:spPr>
          <p:txBody>
            <a:bodyPr wrap="square" rtlCol="0">
              <a:spAutoFit/>
            </a:bodyPr>
            <a:lstStyle/>
            <a:p>
              <a:r>
                <a:rPr lang="en-US" dirty="0">
                  <a:solidFill>
                    <a:srgbClr val="0432FF"/>
                  </a:solidFill>
                </a:rPr>
                <a:t>0</a:t>
              </a:r>
            </a:p>
          </p:txBody>
        </p:sp>
        <p:sp>
          <p:nvSpPr>
            <p:cNvPr id="87" name="TextBox 86">
              <a:extLst>
                <a:ext uri="{FF2B5EF4-FFF2-40B4-BE49-F238E27FC236}">
                  <a16:creationId xmlns:a16="http://schemas.microsoft.com/office/drawing/2014/main" id="{2CA11416-BD82-3145-8CCD-D2F91505EB6D}"/>
                </a:ext>
              </a:extLst>
            </p:cNvPr>
            <p:cNvSpPr txBox="1"/>
            <p:nvPr/>
          </p:nvSpPr>
          <p:spPr>
            <a:xfrm>
              <a:off x="7690573" y="1704098"/>
              <a:ext cx="378468" cy="369332"/>
            </a:xfrm>
            <a:prstGeom prst="rect">
              <a:avLst/>
            </a:prstGeom>
            <a:noFill/>
          </p:spPr>
          <p:txBody>
            <a:bodyPr wrap="square" rtlCol="0">
              <a:spAutoFit/>
            </a:bodyPr>
            <a:lstStyle/>
            <a:p>
              <a:r>
                <a:rPr lang="en-US" dirty="0"/>
                <a:t>6</a:t>
              </a:r>
            </a:p>
          </p:txBody>
        </p:sp>
        <p:pic>
          <p:nvPicPr>
            <p:cNvPr id="89" name="Picture 88">
              <a:extLst>
                <a:ext uri="{FF2B5EF4-FFF2-40B4-BE49-F238E27FC236}">
                  <a16:creationId xmlns:a16="http://schemas.microsoft.com/office/drawing/2014/main" id="{1597F840-AB41-0146-9AA4-29ACBFA7E08B}"/>
                </a:ext>
              </a:extLst>
            </p:cNvPr>
            <p:cNvPicPr>
              <a:picLocks noChangeAspect="1"/>
            </p:cNvPicPr>
            <p:nvPr/>
          </p:nvPicPr>
          <p:blipFill>
            <a:blip r:embed="rId4"/>
            <a:stretch>
              <a:fillRect/>
            </a:stretch>
          </p:blipFill>
          <p:spPr>
            <a:xfrm>
              <a:off x="7633982" y="2226407"/>
              <a:ext cx="432633" cy="752154"/>
            </a:xfrm>
            <a:prstGeom prst="rect">
              <a:avLst/>
            </a:prstGeom>
          </p:spPr>
        </p:pic>
        <p:sp>
          <p:nvSpPr>
            <p:cNvPr id="90" name="TextBox 89">
              <a:extLst>
                <a:ext uri="{FF2B5EF4-FFF2-40B4-BE49-F238E27FC236}">
                  <a16:creationId xmlns:a16="http://schemas.microsoft.com/office/drawing/2014/main" id="{0D9783A7-74AC-4948-8E83-AEA8B0657257}"/>
                </a:ext>
              </a:extLst>
            </p:cNvPr>
            <p:cNvSpPr txBox="1"/>
            <p:nvPr/>
          </p:nvSpPr>
          <p:spPr>
            <a:xfrm>
              <a:off x="3338626" y="1772908"/>
              <a:ext cx="211032" cy="369332"/>
            </a:xfrm>
            <a:prstGeom prst="rect">
              <a:avLst/>
            </a:prstGeom>
            <a:noFill/>
          </p:spPr>
          <p:txBody>
            <a:bodyPr wrap="square" rtlCol="0">
              <a:spAutoFit/>
            </a:bodyPr>
            <a:lstStyle/>
            <a:p>
              <a:r>
                <a:rPr lang="en-US" dirty="0">
                  <a:solidFill>
                    <a:srgbClr val="ED7237"/>
                  </a:solidFill>
                </a:rPr>
                <a:t>6</a:t>
              </a:r>
            </a:p>
          </p:txBody>
        </p:sp>
        <p:sp>
          <p:nvSpPr>
            <p:cNvPr id="91" name="Left-Right Arrow 90">
              <a:extLst>
                <a:ext uri="{FF2B5EF4-FFF2-40B4-BE49-F238E27FC236}">
                  <a16:creationId xmlns:a16="http://schemas.microsoft.com/office/drawing/2014/main" id="{F64A9721-0442-9D4D-A48C-8C9686D429D1}"/>
                </a:ext>
              </a:extLst>
            </p:cNvPr>
            <p:cNvSpPr/>
            <p:nvPr/>
          </p:nvSpPr>
          <p:spPr>
            <a:xfrm>
              <a:off x="6312026" y="2997451"/>
              <a:ext cx="1840249" cy="146304"/>
            </a:xfrm>
            <a:prstGeom prst="lef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TextBox 24">
            <a:extLst>
              <a:ext uri="{FF2B5EF4-FFF2-40B4-BE49-F238E27FC236}">
                <a16:creationId xmlns:a16="http://schemas.microsoft.com/office/drawing/2014/main" id="{F857A977-4B83-5244-A4BF-98E7D2B07B8E}"/>
              </a:ext>
            </a:extLst>
          </p:cNvPr>
          <p:cNvSpPr txBox="1"/>
          <p:nvPr/>
        </p:nvSpPr>
        <p:spPr>
          <a:xfrm>
            <a:off x="2687132" y="1394619"/>
            <a:ext cx="742511" cy="400110"/>
          </a:xfrm>
          <a:prstGeom prst="rect">
            <a:avLst/>
          </a:prstGeom>
          <a:noFill/>
        </p:spPr>
        <p:txBody>
          <a:bodyPr wrap="none" rtlCol="0">
            <a:spAutoFit/>
          </a:bodyPr>
          <a:lstStyle/>
          <a:p>
            <a:r>
              <a:rPr lang="en-US" sz="2000" dirty="0">
                <a:latin typeface="Helvetica" pitchFamily="2" charset="0"/>
              </a:rPr>
              <a:t>Alice</a:t>
            </a:r>
          </a:p>
        </p:txBody>
      </p:sp>
      <p:sp>
        <p:nvSpPr>
          <p:cNvPr id="26" name="TextBox 25">
            <a:extLst>
              <a:ext uri="{FF2B5EF4-FFF2-40B4-BE49-F238E27FC236}">
                <a16:creationId xmlns:a16="http://schemas.microsoft.com/office/drawing/2014/main" id="{2EC30670-4949-CD4B-BB64-55D1ED084BA7}"/>
              </a:ext>
            </a:extLst>
          </p:cNvPr>
          <p:cNvSpPr txBox="1"/>
          <p:nvPr/>
        </p:nvSpPr>
        <p:spPr>
          <a:xfrm>
            <a:off x="5527476" y="1373600"/>
            <a:ext cx="998991" cy="400110"/>
          </a:xfrm>
          <a:prstGeom prst="rect">
            <a:avLst/>
          </a:prstGeom>
          <a:noFill/>
        </p:spPr>
        <p:txBody>
          <a:bodyPr wrap="none" rtlCol="0">
            <a:spAutoFit/>
          </a:bodyPr>
          <a:lstStyle/>
          <a:p>
            <a:r>
              <a:rPr lang="en-US" sz="2000" dirty="0">
                <a:latin typeface="Helvetica" pitchFamily="2" charset="0"/>
              </a:rPr>
              <a:t>Charlie</a:t>
            </a:r>
          </a:p>
        </p:txBody>
      </p:sp>
      <p:pic>
        <p:nvPicPr>
          <p:cNvPr id="27" name="Picture 26">
            <a:extLst>
              <a:ext uri="{FF2B5EF4-FFF2-40B4-BE49-F238E27FC236}">
                <a16:creationId xmlns:a16="http://schemas.microsoft.com/office/drawing/2014/main" id="{98D6AB4F-52AB-E545-8BC4-9DD41D134515}"/>
              </a:ext>
            </a:extLst>
          </p:cNvPr>
          <p:cNvPicPr>
            <a:picLocks noChangeAspect="1"/>
          </p:cNvPicPr>
          <p:nvPr/>
        </p:nvPicPr>
        <p:blipFill>
          <a:blip r:embed="rId3">
            <a:duotone>
              <a:srgbClr val="4472C4">
                <a:shade val="45000"/>
                <a:satMod val="135000"/>
              </a:srgbClr>
              <a:prstClr val="white"/>
            </a:duotone>
          </a:blip>
          <a:stretch>
            <a:fillRect/>
          </a:stretch>
        </p:blipFill>
        <p:spPr>
          <a:xfrm>
            <a:off x="2510690" y="1533431"/>
            <a:ext cx="1140280" cy="1588651"/>
          </a:xfrm>
          <a:prstGeom prst="rect">
            <a:avLst/>
          </a:prstGeom>
        </p:spPr>
      </p:pic>
      <p:pic>
        <p:nvPicPr>
          <p:cNvPr id="28" name="Picture 27">
            <a:extLst>
              <a:ext uri="{FF2B5EF4-FFF2-40B4-BE49-F238E27FC236}">
                <a16:creationId xmlns:a16="http://schemas.microsoft.com/office/drawing/2014/main" id="{084B4837-D002-4D4A-9576-9CDCEC7DF848}"/>
              </a:ext>
            </a:extLst>
          </p:cNvPr>
          <p:cNvPicPr>
            <a:picLocks noChangeAspect="1"/>
          </p:cNvPicPr>
          <p:nvPr/>
        </p:nvPicPr>
        <p:blipFill>
          <a:blip r:embed="rId3">
            <a:duotone>
              <a:srgbClr val="ED7D31">
                <a:shade val="45000"/>
                <a:satMod val="135000"/>
              </a:srgbClr>
              <a:prstClr val="white"/>
            </a:duotone>
          </a:blip>
          <a:stretch>
            <a:fillRect/>
          </a:stretch>
        </p:blipFill>
        <p:spPr>
          <a:xfrm>
            <a:off x="8635031" y="1746125"/>
            <a:ext cx="1046279" cy="1293135"/>
          </a:xfrm>
          <a:prstGeom prst="rect">
            <a:avLst/>
          </a:prstGeom>
        </p:spPr>
      </p:pic>
      <p:sp>
        <p:nvSpPr>
          <p:cNvPr id="29" name="TextBox 28">
            <a:extLst>
              <a:ext uri="{FF2B5EF4-FFF2-40B4-BE49-F238E27FC236}">
                <a16:creationId xmlns:a16="http://schemas.microsoft.com/office/drawing/2014/main" id="{2DAA75DE-B655-AD45-8E27-13BE6A8095EA}"/>
              </a:ext>
            </a:extLst>
          </p:cNvPr>
          <p:cNvSpPr txBox="1"/>
          <p:nvPr/>
        </p:nvSpPr>
        <p:spPr>
          <a:xfrm>
            <a:off x="8820577" y="1429099"/>
            <a:ext cx="641522" cy="400110"/>
          </a:xfrm>
          <a:prstGeom prst="rect">
            <a:avLst/>
          </a:prstGeom>
          <a:noFill/>
        </p:spPr>
        <p:txBody>
          <a:bodyPr wrap="none" rtlCol="0">
            <a:spAutoFit/>
          </a:bodyPr>
          <a:lstStyle/>
          <a:p>
            <a:r>
              <a:rPr lang="en-US" sz="2000" dirty="0">
                <a:latin typeface="Helvetica" pitchFamily="2" charset="0"/>
              </a:rPr>
              <a:t>Bob</a:t>
            </a:r>
          </a:p>
        </p:txBody>
      </p:sp>
      <p:grpSp>
        <p:nvGrpSpPr>
          <p:cNvPr id="30" name="Group 29">
            <a:extLst>
              <a:ext uri="{FF2B5EF4-FFF2-40B4-BE49-F238E27FC236}">
                <a16:creationId xmlns:a16="http://schemas.microsoft.com/office/drawing/2014/main" id="{06B4E80A-8E47-C847-ABE0-FFC25417321C}"/>
              </a:ext>
            </a:extLst>
          </p:cNvPr>
          <p:cNvGrpSpPr/>
          <p:nvPr/>
        </p:nvGrpSpPr>
        <p:grpSpPr>
          <a:xfrm>
            <a:off x="5680732" y="1855565"/>
            <a:ext cx="753393" cy="1020758"/>
            <a:chOff x="5691651" y="1952452"/>
            <a:chExt cx="753393" cy="1020758"/>
          </a:xfrm>
          <a:solidFill>
            <a:schemeClr val="accent3">
              <a:lumMod val="75000"/>
            </a:schemeClr>
          </a:solidFill>
        </p:grpSpPr>
        <p:sp>
          <p:nvSpPr>
            <p:cNvPr id="31" name="Oval 30">
              <a:extLst>
                <a:ext uri="{FF2B5EF4-FFF2-40B4-BE49-F238E27FC236}">
                  <a16:creationId xmlns:a16="http://schemas.microsoft.com/office/drawing/2014/main" id="{4370637D-01DB-8B46-83D7-1F2BEA6BBD87}"/>
                </a:ext>
              </a:extLst>
            </p:cNvPr>
            <p:cNvSpPr/>
            <p:nvPr/>
          </p:nvSpPr>
          <p:spPr>
            <a:xfrm>
              <a:off x="5889748" y="1952452"/>
              <a:ext cx="407813" cy="553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2" name="Delay 31">
              <a:extLst>
                <a:ext uri="{FF2B5EF4-FFF2-40B4-BE49-F238E27FC236}">
                  <a16:creationId xmlns:a16="http://schemas.microsoft.com/office/drawing/2014/main" id="{258C6EC0-D9DB-B94D-860E-988BAFCEBE79}"/>
                </a:ext>
              </a:extLst>
            </p:cNvPr>
            <p:cNvSpPr/>
            <p:nvPr/>
          </p:nvSpPr>
          <p:spPr>
            <a:xfrm rot="16200000">
              <a:off x="5883586" y="2411751"/>
              <a:ext cx="369524" cy="753393"/>
            </a:xfrm>
            <a:prstGeom prst="flowChartDelay">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sp>
        <p:nvSpPr>
          <p:cNvPr id="33" name="Left-Right Arrow 32">
            <a:extLst>
              <a:ext uri="{FF2B5EF4-FFF2-40B4-BE49-F238E27FC236}">
                <a16:creationId xmlns:a16="http://schemas.microsoft.com/office/drawing/2014/main" id="{75C91893-6937-AE48-81BF-639FEF26E3E9}"/>
              </a:ext>
            </a:extLst>
          </p:cNvPr>
          <p:cNvSpPr/>
          <p:nvPr/>
        </p:nvSpPr>
        <p:spPr>
          <a:xfrm>
            <a:off x="3702069" y="2702778"/>
            <a:ext cx="1840249" cy="146304"/>
          </a:xfrm>
          <a:prstGeom prst="lef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353C9D5E-95E9-A445-8FEC-85B3196F6E70}"/>
              </a:ext>
            </a:extLst>
          </p:cNvPr>
          <p:cNvSpPr txBox="1"/>
          <p:nvPr/>
        </p:nvSpPr>
        <p:spPr>
          <a:xfrm>
            <a:off x="5118601" y="1496096"/>
            <a:ext cx="211032" cy="369332"/>
          </a:xfrm>
          <a:prstGeom prst="rect">
            <a:avLst/>
          </a:prstGeom>
          <a:noFill/>
        </p:spPr>
        <p:txBody>
          <a:bodyPr wrap="square" rtlCol="0">
            <a:spAutoFit/>
          </a:bodyPr>
          <a:lstStyle/>
          <a:p>
            <a:r>
              <a:rPr lang="en-US" dirty="0"/>
              <a:t>3</a:t>
            </a:r>
          </a:p>
        </p:txBody>
      </p:sp>
      <p:sp>
        <p:nvSpPr>
          <p:cNvPr id="35" name="TextBox 34">
            <a:extLst>
              <a:ext uri="{FF2B5EF4-FFF2-40B4-BE49-F238E27FC236}">
                <a16:creationId xmlns:a16="http://schemas.microsoft.com/office/drawing/2014/main" id="{51D4ABCA-47C3-0F4E-BE1E-1C2CE1368511}"/>
              </a:ext>
            </a:extLst>
          </p:cNvPr>
          <p:cNvSpPr txBox="1"/>
          <p:nvPr/>
        </p:nvSpPr>
        <p:spPr>
          <a:xfrm>
            <a:off x="6838196" y="1485791"/>
            <a:ext cx="211032" cy="369332"/>
          </a:xfrm>
          <a:prstGeom prst="rect">
            <a:avLst/>
          </a:prstGeom>
          <a:noFill/>
        </p:spPr>
        <p:txBody>
          <a:bodyPr wrap="square" rtlCol="0">
            <a:spAutoFit/>
          </a:bodyPr>
          <a:lstStyle/>
          <a:p>
            <a:r>
              <a:rPr lang="en-US" dirty="0">
                <a:solidFill>
                  <a:srgbClr val="0432FF"/>
                </a:solidFill>
              </a:rPr>
              <a:t>3</a:t>
            </a:r>
          </a:p>
        </p:txBody>
      </p:sp>
      <p:sp>
        <p:nvSpPr>
          <p:cNvPr id="36" name="TextBox 35">
            <a:extLst>
              <a:ext uri="{FF2B5EF4-FFF2-40B4-BE49-F238E27FC236}">
                <a16:creationId xmlns:a16="http://schemas.microsoft.com/office/drawing/2014/main" id="{228435A9-225F-754E-B65C-90EF6712FC03}"/>
              </a:ext>
            </a:extLst>
          </p:cNvPr>
          <p:cNvSpPr txBox="1"/>
          <p:nvPr/>
        </p:nvSpPr>
        <p:spPr>
          <a:xfrm>
            <a:off x="8076808" y="1533431"/>
            <a:ext cx="378468" cy="369332"/>
          </a:xfrm>
          <a:prstGeom prst="rect">
            <a:avLst/>
          </a:prstGeom>
          <a:noFill/>
        </p:spPr>
        <p:txBody>
          <a:bodyPr wrap="square" rtlCol="0">
            <a:spAutoFit/>
          </a:bodyPr>
          <a:lstStyle/>
          <a:p>
            <a:r>
              <a:rPr lang="en-US" dirty="0"/>
              <a:t>3</a:t>
            </a:r>
          </a:p>
        </p:txBody>
      </p:sp>
      <p:sp>
        <p:nvSpPr>
          <p:cNvPr id="37" name="TextBox 36">
            <a:extLst>
              <a:ext uri="{FF2B5EF4-FFF2-40B4-BE49-F238E27FC236}">
                <a16:creationId xmlns:a16="http://schemas.microsoft.com/office/drawing/2014/main" id="{3CBA312F-F569-1F4B-9320-C88C73B680ED}"/>
              </a:ext>
            </a:extLst>
          </p:cNvPr>
          <p:cNvSpPr txBox="1"/>
          <p:nvPr/>
        </p:nvSpPr>
        <p:spPr>
          <a:xfrm>
            <a:off x="3759946" y="1485791"/>
            <a:ext cx="211032" cy="369332"/>
          </a:xfrm>
          <a:prstGeom prst="rect">
            <a:avLst/>
          </a:prstGeom>
          <a:noFill/>
        </p:spPr>
        <p:txBody>
          <a:bodyPr wrap="square" rtlCol="0">
            <a:spAutoFit/>
          </a:bodyPr>
          <a:lstStyle/>
          <a:p>
            <a:r>
              <a:rPr lang="en-US" dirty="0">
                <a:solidFill>
                  <a:srgbClr val="ED7237"/>
                </a:solidFill>
              </a:rPr>
              <a:t>3</a:t>
            </a:r>
          </a:p>
        </p:txBody>
      </p:sp>
      <p:sp>
        <p:nvSpPr>
          <p:cNvPr id="38" name="Left-Right Arrow 37">
            <a:extLst>
              <a:ext uri="{FF2B5EF4-FFF2-40B4-BE49-F238E27FC236}">
                <a16:creationId xmlns:a16="http://schemas.microsoft.com/office/drawing/2014/main" id="{F4CCDC9E-5DB1-A64F-94AF-967F2003CA8B}"/>
              </a:ext>
            </a:extLst>
          </p:cNvPr>
          <p:cNvSpPr/>
          <p:nvPr/>
        </p:nvSpPr>
        <p:spPr>
          <a:xfrm>
            <a:off x="6714742" y="2702778"/>
            <a:ext cx="1840249" cy="146304"/>
          </a:xfrm>
          <a:prstGeom prst="lef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0" name="Picture 49">
            <a:extLst>
              <a:ext uri="{FF2B5EF4-FFF2-40B4-BE49-F238E27FC236}">
                <a16:creationId xmlns:a16="http://schemas.microsoft.com/office/drawing/2014/main" id="{5D3358B6-0CAE-ED4B-9A7A-1CE9E6DA77D7}"/>
              </a:ext>
            </a:extLst>
          </p:cNvPr>
          <p:cNvPicPr>
            <a:picLocks noChangeAspect="1"/>
          </p:cNvPicPr>
          <p:nvPr/>
        </p:nvPicPr>
        <p:blipFill>
          <a:blip r:embed="rId4"/>
          <a:stretch>
            <a:fillRect/>
          </a:stretch>
        </p:blipFill>
        <p:spPr>
          <a:xfrm>
            <a:off x="3711154" y="4135080"/>
            <a:ext cx="432633" cy="752154"/>
          </a:xfrm>
          <a:prstGeom prst="rect">
            <a:avLst/>
          </a:prstGeom>
        </p:spPr>
      </p:pic>
      <p:pic>
        <p:nvPicPr>
          <p:cNvPr id="54" name="Picture 53">
            <a:extLst>
              <a:ext uri="{FF2B5EF4-FFF2-40B4-BE49-F238E27FC236}">
                <a16:creationId xmlns:a16="http://schemas.microsoft.com/office/drawing/2014/main" id="{FD46A088-A824-C849-B0F8-C9FB6D1CEC70}"/>
              </a:ext>
            </a:extLst>
          </p:cNvPr>
          <p:cNvPicPr>
            <a:picLocks noChangeAspect="1"/>
          </p:cNvPicPr>
          <p:nvPr/>
        </p:nvPicPr>
        <p:blipFill>
          <a:blip r:embed="rId5"/>
          <a:stretch>
            <a:fillRect/>
          </a:stretch>
        </p:blipFill>
        <p:spPr>
          <a:xfrm>
            <a:off x="8036698" y="2109655"/>
            <a:ext cx="394741" cy="429768"/>
          </a:xfrm>
          <a:prstGeom prst="rect">
            <a:avLst/>
          </a:prstGeom>
        </p:spPr>
      </p:pic>
      <p:pic>
        <p:nvPicPr>
          <p:cNvPr id="55" name="Picture 54">
            <a:extLst>
              <a:ext uri="{FF2B5EF4-FFF2-40B4-BE49-F238E27FC236}">
                <a16:creationId xmlns:a16="http://schemas.microsoft.com/office/drawing/2014/main" id="{E114D39E-7014-7C45-8927-B4AC07DBF7D7}"/>
              </a:ext>
            </a:extLst>
          </p:cNvPr>
          <p:cNvPicPr>
            <a:picLocks noChangeAspect="1"/>
          </p:cNvPicPr>
          <p:nvPr/>
        </p:nvPicPr>
        <p:blipFill>
          <a:blip r:embed="rId5"/>
          <a:stretch>
            <a:fillRect/>
          </a:stretch>
        </p:blipFill>
        <p:spPr>
          <a:xfrm>
            <a:off x="5085588" y="2090903"/>
            <a:ext cx="393192" cy="428082"/>
          </a:xfrm>
          <a:prstGeom prst="rect">
            <a:avLst/>
          </a:prstGeom>
        </p:spPr>
      </p:pic>
      <p:pic>
        <p:nvPicPr>
          <p:cNvPr id="56" name="Picture 55">
            <a:extLst>
              <a:ext uri="{FF2B5EF4-FFF2-40B4-BE49-F238E27FC236}">
                <a16:creationId xmlns:a16="http://schemas.microsoft.com/office/drawing/2014/main" id="{ECC739AD-C44B-8749-8C4A-6968BE06344D}"/>
              </a:ext>
            </a:extLst>
          </p:cNvPr>
          <p:cNvPicPr>
            <a:picLocks noChangeAspect="1"/>
          </p:cNvPicPr>
          <p:nvPr/>
        </p:nvPicPr>
        <p:blipFill>
          <a:blip r:embed="rId5"/>
          <a:stretch>
            <a:fillRect/>
          </a:stretch>
        </p:blipFill>
        <p:spPr>
          <a:xfrm>
            <a:off x="3736070" y="2109655"/>
            <a:ext cx="393192" cy="428082"/>
          </a:xfrm>
          <a:prstGeom prst="rect">
            <a:avLst/>
          </a:prstGeom>
        </p:spPr>
      </p:pic>
      <p:pic>
        <p:nvPicPr>
          <p:cNvPr id="57" name="Picture 56">
            <a:extLst>
              <a:ext uri="{FF2B5EF4-FFF2-40B4-BE49-F238E27FC236}">
                <a16:creationId xmlns:a16="http://schemas.microsoft.com/office/drawing/2014/main" id="{B0C3269B-7A3D-CC49-B4E5-84FA62F61E9D}"/>
              </a:ext>
            </a:extLst>
          </p:cNvPr>
          <p:cNvPicPr>
            <a:picLocks noChangeAspect="1"/>
          </p:cNvPicPr>
          <p:nvPr/>
        </p:nvPicPr>
        <p:blipFill>
          <a:blip r:embed="rId5"/>
          <a:stretch>
            <a:fillRect/>
          </a:stretch>
        </p:blipFill>
        <p:spPr>
          <a:xfrm>
            <a:off x="6875546" y="2112695"/>
            <a:ext cx="394741" cy="429768"/>
          </a:xfrm>
          <a:prstGeom prst="rect">
            <a:avLst/>
          </a:prstGeom>
        </p:spPr>
      </p:pic>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F12BB13C-3F32-9F40-9E78-6A0C0F45027A}"/>
                  </a:ext>
                </a:extLst>
              </p:cNvPr>
              <p:cNvSpPr txBox="1"/>
              <p:nvPr/>
            </p:nvSpPr>
            <p:spPr>
              <a:xfrm>
                <a:off x="63210" y="1878818"/>
                <a:ext cx="3289282" cy="70814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𝑏</m:t>
                      </m:r>
                      <m:r>
                        <a:rPr lang="en-US" sz="2400" b="0" i="1" smtClean="0">
                          <a:latin typeface="Cambria Math" panose="02040503050406030204" pitchFamily="18" charset="0"/>
                        </a:rPr>
                        <m:t>= </m:t>
                      </m:r>
                      <m:d>
                        <m:dPr>
                          <m:begChr m:val="["/>
                          <m:endChr m:val="]"/>
                          <m:ctrlPr>
                            <a:rPr lang="en-US" sz="2400" b="0" i="1" smtClean="0">
                              <a:latin typeface="Cambria Math" panose="02040503050406030204" pitchFamily="18" charset="0"/>
                            </a:rPr>
                          </m:ctrlPr>
                        </m:dPr>
                        <m:e>
                          <m:m>
                            <m:mPr>
                              <m:mcs>
                                <m:mc>
                                  <m:mcPr>
                                    <m:count m:val="1"/>
                                    <m:mcJc m:val="center"/>
                                  </m:mcPr>
                                </m:mc>
                              </m:mcs>
                              <m:ctrlPr>
                                <a:rPr lang="en-US" sz="2400" i="1">
                                  <a:latin typeface="Cambria Math" panose="02040503050406030204" pitchFamily="18" charset="0"/>
                                </a:rPr>
                              </m:ctrlPr>
                            </m:mPr>
                            <m:mr>
                              <m:e>
                                <m:r>
                                  <m:rPr>
                                    <m:brk m:alnAt="7"/>
                                  </m:rPr>
                                  <a:rPr lang="en-US" sz="2400" b="0" i="1" smtClean="0">
                                    <a:solidFill>
                                      <a:srgbClr val="ED7237"/>
                                    </a:solidFill>
                                    <a:latin typeface="Cambria Math" panose="02040503050406030204" pitchFamily="18" charset="0"/>
                                  </a:rPr>
                                  <m:t>3</m:t>
                                </m:r>
                              </m:e>
                            </m:mr>
                            <m:mr>
                              <m:e>
                                <m:r>
                                  <a:rPr lang="en-US" sz="2400" b="0" i="1" smtClean="0">
                                    <a:solidFill>
                                      <a:srgbClr val="0432FF"/>
                                    </a:solidFill>
                                    <a:latin typeface="Cambria Math" panose="02040503050406030204" pitchFamily="18" charset="0"/>
                                  </a:rPr>
                                  <m:t>3</m:t>
                                </m:r>
                              </m:e>
                            </m:mr>
                          </m:m>
                        </m:e>
                      </m:d>
                    </m:oMath>
                  </m:oMathPara>
                </a14:m>
                <a:endParaRPr lang="en-US" sz="2400" dirty="0"/>
              </a:p>
            </p:txBody>
          </p:sp>
        </mc:Choice>
        <mc:Fallback xmlns="">
          <p:sp>
            <p:nvSpPr>
              <p:cNvPr id="40" name="TextBox 39">
                <a:extLst>
                  <a:ext uri="{FF2B5EF4-FFF2-40B4-BE49-F238E27FC236}">
                    <a16:creationId xmlns:a16="http://schemas.microsoft.com/office/drawing/2014/main" id="{F12BB13C-3F32-9F40-9E78-6A0C0F45027A}"/>
                  </a:ext>
                </a:extLst>
              </p:cNvPr>
              <p:cNvSpPr txBox="1">
                <a:spLocks noRot="1" noChangeAspect="1" noMove="1" noResize="1" noEditPoints="1" noAdjustHandles="1" noChangeArrowheads="1" noChangeShapeType="1" noTextEdit="1"/>
              </p:cNvSpPr>
              <p:nvPr/>
            </p:nvSpPr>
            <p:spPr>
              <a:xfrm>
                <a:off x="63210" y="1878818"/>
                <a:ext cx="3289282" cy="708143"/>
              </a:xfrm>
              <a:prstGeom prst="rect">
                <a:avLst/>
              </a:prstGeom>
              <a:blipFill>
                <a:blip r:embed="rId6"/>
                <a:stretch>
                  <a:fillRect b="-701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AE035194-D932-8348-A391-A383E43ABC15}"/>
                  </a:ext>
                </a:extLst>
              </p:cNvPr>
              <p:cNvSpPr txBox="1"/>
              <p:nvPr/>
            </p:nvSpPr>
            <p:spPr>
              <a:xfrm>
                <a:off x="63956" y="4132698"/>
                <a:ext cx="3289282" cy="70814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𝑏</m:t>
                      </m:r>
                      <m:r>
                        <a:rPr lang="en-US" sz="2400" b="0" i="1" smtClean="0">
                          <a:latin typeface="Cambria Math" panose="02040503050406030204" pitchFamily="18" charset="0"/>
                        </a:rPr>
                        <m:t>= </m:t>
                      </m:r>
                      <m:d>
                        <m:dPr>
                          <m:begChr m:val="["/>
                          <m:endChr m:val="]"/>
                          <m:ctrlPr>
                            <a:rPr lang="en-US" sz="2400" b="0" i="1" smtClean="0">
                              <a:latin typeface="Cambria Math" panose="02040503050406030204" pitchFamily="18" charset="0"/>
                            </a:rPr>
                          </m:ctrlPr>
                        </m:dPr>
                        <m:e>
                          <m:m>
                            <m:mPr>
                              <m:mcs>
                                <m:mc>
                                  <m:mcPr>
                                    <m:count m:val="1"/>
                                    <m:mcJc m:val="center"/>
                                  </m:mcPr>
                                </m:mc>
                              </m:mcs>
                              <m:ctrlPr>
                                <a:rPr lang="en-US" sz="2400" i="1">
                                  <a:latin typeface="Cambria Math" panose="02040503050406030204" pitchFamily="18" charset="0"/>
                                </a:rPr>
                              </m:ctrlPr>
                            </m:mPr>
                            <m:mr>
                              <m:e>
                                <m:r>
                                  <m:rPr>
                                    <m:brk m:alnAt="7"/>
                                  </m:rPr>
                                  <a:rPr lang="en-US" sz="2400" b="0" i="1" smtClean="0">
                                    <a:solidFill>
                                      <a:srgbClr val="ED7237"/>
                                    </a:solidFill>
                                    <a:latin typeface="Cambria Math" panose="02040503050406030204" pitchFamily="18" charset="0"/>
                                  </a:rPr>
                                  <m:t>6</m:t>
                                </m:r>
                              </m:e>
                            </m:mr>
                            <m:mr>
                              <m:e>
                                <m:r>
                                  <a:rPr lang="en-US" sz="2400" b="0" i="1" smtClean="0">
                                    <a:solidFill>
                                      <a:srgbClr val="0432FF"/>
                                    </a:solidFill>
                                    <a:latin typeface="Cambria Math" panose="02040503050406030204" pitchFamily="18" charset="0"/>
                                  </a:rPr>
                                  <m:t>0</m:t>
                                </m:r>
                              </m:e>
                            </m:mr>
                          </m:m>
                        </m:e>
                      </m:d>
                    </m:oMath>
                  </m:oMathPara>
                </a14:m>
                <a:endParaRPr lang="en-US" sz="2400" dirty="0"/>
              </a:p>
            </p:txBody>
          </p:sp>
        </mc:Choice>
        <mc:Fallback xmlns="">
          <p:sp>
            <p:nvSpPr>
              <p:cNvPr id="41" name="TextBox 40">
                <a:extLst>
                  <a:ext uri="{FF2B5EF4-FFF2-40B4-BE49-F238E27FC236}">
                    <a16:creationId xmlns:a16="http://schemas.microsoft.com/office/drawing/2014/main" id="{AE035194-D932-8348-A391-A383E43ABC15}"/>
                  </a:ext>
                </a:extLst>
              </p:cNvPr>
              <p:cNvSpPr txBox="1">
                <a:spLocks noRot="1" noChangeAspect="1" noMove="1" noResize="1" noEditPoints="1" noAdjustHandles="1" noChangeArrowheads="1" noChangeShapeType="1" noTextEdit="1"/>
              </p:cNvSpPr>
              <p:nvPr/>
            </p:nvSpPr>
            <p:spPr>
              <a:xfrm>
                <a:off x="63956" y="4132698"/>
                <a:ext cx="3289282" cy="708143"/>
              </a:xfrm>
              <a:prstGeom prst="rect">
                <a:avLst/>
              </a:prstGeom>
              <a:blipFill>
                <a:blip r:embed="rId7"/>
                <a:stretch>
                  <a:fillRect b="-701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B34B6CCF-3F0B-9546-94D8-D8C32BB62069}"/>
                  </a:ext>
                </a:extLst>
              </p:cNvPr>
              <p:cNvSpPr txBox="1"/>
              <p:nvPr/>
            </p:nvSpPr>
            <p:spPr>
              <a:xfrm>
                <a:off x="9914305" y="4023518"/>
                <a:ext cx="1745991" cy="1200329"/>
              </a:xfrm>
              <a:prstGeom prst="rect">
                <a:avLst/>
              </a:prstGeom>
              <a:noFill/>
            </p:spPr>
            <p:txBody>
              <a:bodyPr wrap="none" rtlCol="0">
                <a:spAutoFit/>
              </a:bodyPr>
              <a:lstStyle/>
              <a:p>
                <a:r>
                  <a:rPr lang="en-US" sz="2400" dirty="0">
                    <a:latin typeface="Gill Sans" panose="020B0502020104020203" pitchFamily="34" charset="-79"/>
                    <a:cs typeface="Gill Sans" panose="020B0502020104020203" pitchFamily="34" charset="-79"/>
                  </a:rPr>
                  <a:t>Demand D:</a:t>
                </a:r>
                <a14:m>
                  <m:oMath xmlns:m="http://schemas.openxmlformats.org/officeDocument/2006/math">
                    <m:r>
                      <a:rPr lang="en-US" sz="2400" b="0" i="0" smtClean="0">
                        <a:latin typeface="Cambria Math" panose="02040503050406030204" pitchFamily="18" charset="0"/>
                      </a:rPr>
                      <m:t> </m:t>
                    </m:r>
                  </m:oMath>
                </a14:m>
                <a:endParaRPr lang="en-US" sz="2400" dirty="0">
                  <a:latin typeface="Gill Sans" panose="020B0502020104020203" pitchFamily="34" charset="-79"/>
                  <a:cs typeface="Gill Sans" panose="020B0502020104020203" pitchFamily="34" charset="-79"/>
                </a:endParaRPr>
              </a:p>
              <a:p>
                <a:r>
                  <a:rPr lang="en-US" sz="2400" dirty="0">
                    <a:latin typeface="Gill Sans Light" panose="020B0302020104020203" pitchFamily="34" charset="-79"/>
                    <a:cs typeface="Gill Sans Light" panose="020B0302020104020203" pitchFamily="34" charset="-79"/>
                  </a:rPr>
                  <a:t>Alice → Bob</a:t>
                </a:r>
              </a:p>
              <a:p>
                <a:r>
                  <a:rPr lang="en-US" sz="2400" dirty="0">
                    <a:latin typeface="Gill Sans Light" panose="020B0302020104020203" pitchFamily="34" charset="-79"/>
                    <a:cs typeface="Gill Sans Light" panose="020B0302020104020203" pitchFamily="34" charset="-79"/>
                  </a:rPr>
                  <a:t>Bob → Alice</a:t>
                </a:r>
              </a:p>
            </p:txBody>
          </p:sp>
        </mc:Choice>
        <mc:Fallback xmlns="">
          <p:sp>
            <p:nvSpPr>
              <p:cNvPr id="42" name="TextBox 41">
                <a:extLst>
                  <a:ext uri="{FF2B5EF4-FFF2-40B4-BE49-F238E27FC236}">
                    <a16:creationId xmlns:a16="http://schemas.microsoft.com/office/drawing/2014/main" id="{B34B6CCF-3F0B-9546-94D8-D8C32BB62069}"/>
                  </a:ext>
                </a:extLst>
              </p:cNvPr>
              <p:cNvSpPr txBox="1">
                <a:spLocks noRot="1" noChangeAspect="1" noMove="1" noResize="1" noEditPoints="1" noAdjustHandles="1" noChangeArrowheads="1" noChangeShapeType="1" noTextEdit="1"/>
              </p:cNvSpPr>
              <p:nvPr/>
            </p:nvSpPr>
            <p:spPr>
              <a:xfrm>
                <a:off x="9914305" y="4023518"/>
                <a:ext cx="1745991" cy="1200329"/>
              </a:xfrm>
              <a:prstGeom prst="rect">
                <a:avLst/>
              </a:prstGeom>
              <a:blipFill>
                <a:blip r:embed="rId8"/>
                <a:stretch>
                  <a:fillRect l="-5036" t="-4167" r="-4317" b="-93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Rectangle 42">
                <a:extLst>
                  <a:ext uri="{FF2B5EF4-FFF2-40B4-BE49-F238E27FC236}">
                    <a16:creationId xmlns:a16="http://schemas.microsoft.com/office/drawing/2014/main" id="{2B39F3C4-E6E8-1545-8075-1F094A9B57A4}"/>
                  </a:ext>
                </a:extLst>
              </p:cNvPr>
              <p:cNvSpPr/>
              <p:nvPr/>
            </p:nvSpPr>
            <p:spPr>
              <a:xfrm>
                <a:off x="2367477" y="5177946"/>
                <a:ext cx="8317980" cy="824521"/>
              </a:xfrm>
              <a:prstGeom prst="rect">
                <a:avLst/>
              </a:prstGeom>
            </p:spPr>
            <p:txBody>
              <a:bodyPr wrap="square">
                <a:spAutoFit/>
              </a:bodyPr>
              <a:lstStyle/>
              <a:p>
                <a:r>
                  <a:rPr lang="en-US" sz="2800" dirty="0">
                    <a:latin typeface="Gill Sans Light" panose="020B0302020104020203" pitchFamily="34" charset="-79"/>
                    <a:cs typeface="Gill Sans Light" panose="020B0302020104020203" pitchFamily="34" charset="-79"/>
                  </a:rPr>
                  <a:t>Steady-state Throughput </a:t>
                </a:r>
                <a14:m>
                  <m:oMath xmlns:m="http://schemas.openxmlformats.org/officeDocument/2006/math">
                    <m:r>
                      <m:rPr>
                        <m:sty m:val="p"/>
                      </m:rPr>
                      <a:rPr lang="en-US" sz="2800" b="0" i="0">
                        <a:latin typeface="Cambria Math" panose="02040503050406030204" pitchFamily="18" charset="0"/>
                        <a:ea typeface="Cambria Math" panose="02040503050406030204" pitchFamily="18" charset="0"/>
                      </a:rPr>
                      <m:t>ϕ</m:t>
                    </m:r>
                    <m:d>
                      <m:dPr>
                        <m:ctrlPr>
                          <a:rPr lang="en-US" sz="2800" i="1">
                            <a:latin typeface="Cambria Math" panose="02040503050406030204" pitchFamily="18" charset="0"/>
                            <a:ea typeface="Cambria Math" panose="02040503050406030204" pitchFamily="18" charset="0"/>
                          </a:rPr>
                        </m:ctrlPr>
                      </m:dPr>
                      <m:e>
                        <m:r>
                          <m:rPr>
                            <m:sty m:val="p"/>
                          </m:rPr>
                          <a:rPr lang="en-US" sz="2800" b="0" i="0">
                            <a:latin typeface="Cambria Math" panose="02040503050406030204" pitchFamily="18" charset="0"/>
                            <a:ea typeface="Cambria Math" panose="02040503050406030204" pitchFamily="18" charset="0"/>
                          </a:rPr>
                          <m:t>b</m:t>
                        </m:r>
                      </m:e>
                    </m:d>
                    <m:r>
                      <a:rPr lang="en-US" sz="2800" b="0" i="1" smtClean="0">
                        <a:latin typeface="Cambria Math" panose="02040503050406030204" pitchFamily="18" charset="0"/>
                        <a:ea typeface="Cambria Math" panose="02040503050406030204" pitchFamily="18" charset="0"/>
                      </a:rPr>
                      <m:t>=</m:t>
                    </m:r>
                    <m:func>
                      <m:funcPr>
                        <m:ctrlPr>
                          <a:rPr lang="en-US" sz="2800" b="0" i="1" smtClean="0">
                            <a:latin typeface="Cambria Math" panose="02040503050406030204" pitchFamily="18" charset="0"/>
                            <a:ea typeface="Cambria Math" panose="02040503050406030204" pitchFamily="18" charset="0"/>
                          </a:rPr>
                        </m:ctrlPr>
                      </m:funcPr>
                      <m:fName>
                        <m:limLow>
                          <m:limLowPr>
                            <m:ctrlPr>
                              <a:rPr lang="en-US" sz="2800" b="0" i="1" smtClean="0">
                                <a:latin typeface="Cambria Math" panose="02040503050406030204" pitchFamily="18" charset="0"/>
                                <a:ea typeface="Cambria Math" panose="02040503050406030204" pitchFamily="18" charset="0"/>
                              </a:rPr>
                            </m:ctrlPr>
                          </m:limLowPr>
                          <m:e>
                            <m:r>
                              <m:rPr>
                                <m:sty m:val="p"/>
                              </m:rPr>
                              <a:rPr lang="en-US" sz="2800" b="0" i="0" smtClean="0">
                                <a:latin typeface="Cambria Math" panose="02040503050406030204" pitchFamily="18" charset="0"/>
                                <a:ea typeface="Cambria Math" panose="02040503050406030204" pitchFamily="18" charset="0"/>
                              </a:rPr>
                              <m:t>lim</m:t>
                            </m:r>
                          </m:e>
                          <m:lim>
                            <m:r>
                              <a:rPr lang="en-US" sz="2800" b="0" i="1" smtClean="0">
                                <a:latin typeface="Cambria Math" panose="02040503050406030204" pitchFamily="18" charset="0"/>
                                <a:ea typeface="Cambria Math" panose="02040503050406030204" pitchFamily="18" charset="0"/>
                              </a:rPr>
                              <m:t>𝑇</m:t>
                            </m:r>
                            <m:r>
                              <a:rPr lang="en-US" sz="2800" b="0" i="1" smtClean="0">
                                <a:latin typeface="Cambria Math" panose="02040503050406030204" pitchFamily="18" charset="0"/>
                                <a:ea typeface="Cambria Math" panose="02040503050406030204" pitchFamily="18" charset="0"/>
                              </a:rPr>
                              <m:t>→∞</m:t>
                            </m:r>
                          </m:lim>
                        </m:limLow>
                      </m:fName>
                      <m:e>
                        <m:f>
                          <m:fPr>
                            <m:ctrlPr>
                              <a:rPr lang="en-US" sz="2800" i="1">
                                <a:latin typeface="Cambria Math" panose="02040503050406030204" pitchFamily="18" charset="0"/>
                                <a:ea typeface="Cambria Math" panose="02040503050406030204" pitchFamily="18" charset="0"/>
                              </a:rPr>
                            </m:ctrlPr>
                          </m:fPr>
                          <m:num>
                            <m:nary>
                              <m:naryPr>
                                <m:chr m:val="∑"/>
                                <m:ctrlPr>
                                  <a:rPr lang="en-US" sz="2800" i="1">
                                    <a:latin typeface="Cambria Math" panose="02040503050406030204" pitchFamily="18" charset="0"/>
                                    <a:ea typeface="Cambria Math" panose="02040503050406030204" pitchFamily="18" charset="0"/>
                                  </a:rPr>
                                </m:ctrlPr>
                              </m:naryPr>
                              <m:sub>
                                <m:r>
                                  <m:rPr>
                                    <m:brk m:alnAt="23"/>
                                  </m:rPr>
                                  <a:rPr lang="en-US" sz="2800" i="1">
                                    <a:latin typeface="Cambria Math" panose="02040503050406030204" pitchFamily="18" charset="0"/>
                                    <a:ea typeface="Cambria Math" panose="02040503050406030204" pitchFamily="18" charset="0"/>
                                  </a:rPr>
                                  <m:t>𝑡</m:t>
                                </m:r>
                                <m:r>
                                  <a:rPr lang="en-US" sz="2800" i="1">
                                    <a:latin typeface="Cambria Math" panose="02040503050406030204" pitchFamily="18" charset="0"/>
                                    <a:ea typeface="Cambria Math" panose="02040503050406030204" pitchFamily="18" charset="0"/>
                                  </a:rPr>
                                  <m:t>=0</m:t>
                                </m:r>
                              </m:sub>
                              <m:sup>
                                <m:r>
                                  <a:rPr lang="en-US" sz="2800" i="1">
                                    <a:latin typeface="Cambria Math" panose="02040503050406030204" pitchFamily="18" charset="0"/>
                                    <a:ea typeface="Cambria Math" panose="02040503050406030204" pitchFamily="18" charset="0"/>
                                  </a:rPr>
                                  <m:t>𝑇</m:t>
                                </m:r>
                              </m:sup>
                              <m:e>
                                <m:r>
                                  <a:rPr lang="en-US" sz="2800" b="0" i="1" smtClean="0">
                                    <a:latin typeface="Cambria Math" panose="02040503050406030204" pitchFamily="18" charset="0"/>
                                    <a:ea typeface="Cambria Math" panose="02040503050406030204" pitchFamily="18" charset="0"/>
                                  </a:rPr>
                                  <m:t>𝑇h𝑟𝑜𝑢𝑔h𝑝𝑢𝑡</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𝑡</m:t>
                                </m:r>
                                <m:r>
                                  <a:rPr lang="en-US" sz="2800" b="0" i="1" smtClean="0">
                                    <a:latin typeface="Cambria Math" panose="02040503050406030204" pitchFamily="18" charset="0"/>
                                    <a:ea typeface="Cambria Math" panose="02040503050406030204" pitchFamily="18" charset="0"/>
                                  </a:rPr>
                                  <m:t>)</m:t>
                                </m:r>
                              </m:e>
                            </m:nary>
                          </m:num>
                          <m:den>
                            <m:r>
                              <a:rPr lang="en-US" sz="2800" i="1">
                                <a:latin typeface="Cambria Math" panose="02040503050406030204" pitchFamily="18" charset="0"/>
                                <a:ea typeface="Cambria Math" panose="02040503050406030204" pitchFamily="18" charset="0"/>
                              </a:rPr>
                              <m:t>𝑇</m:t>
                            </m:r>
                          </m:den>
                        </m:f>
                      </m:e>
                    </m:func>
                  </m:oMath>
                </a14:m>
                <a:endParaRPr lang="en-US" sz="2800" dirty="0">
                  <a:latin typeface="Gill Sans Light" panose="020B0302020104020203" pitchFamily="34" charset="-79"/>
                  <a:cs typeface="Gill Sans Light" panose="020B0302020104020203" pitchFamily="34" charset="-79"/>
                </a:endParaRPr>
              </a:p>
            </p:txBody>
          </p:sp>
        </mc:Choice>
        <mc:Fallback xmlns="">
          <p:sp>
            <p:nvSpPr>
              <p:cNvPr id="43" name="Rectangle 42">
                <a:extLst>
                  <a:ext uri="{FF2B5EF4-FFF2-40B4-BE49-F238E27FC236}">
                    <a16:creationId xmlns:a16="http://schemas.microsoft.com/office/drawing/2014/main" id="{2B39F3C4-E6E8-1545-8075-1F094A9B57A4}"/>
                  </a:ext>
                </a:extLst>
              </p:cNvPr>
              <p:cNvSpPr>
                <a:spLocks noRot="1" noChangeAspect="1" noMove="1" noResize="1" noEditPoints="1" noAdjustHandles="1" noChangeArrowheads="1" noChangeShapeType="1" noTextEdit="1"/>
              </p:cNvSpPr>
              <p:nvPr/>
            </p:nvSpPr>
            <p:spPr>
              <a:xfrm>
                <a:off x="2367477" y="5177946"/>
                <a:ext cx="8317980" cy="824521"/>
              </a:xfrm>
              <a:prstGeom prst="rect">
                <a:avLst/>
              </a:prstGeom>
              <a:blipFill>
                <a:blip r:embed="rId9"/>
                <a:stretch>
                  <a:fillRect l="-1524" t="-50000" b="-43939"/>
                </a:stretch>
              </a:blipFill>
            </p:spPr>
            <p:txBody>
              <a:bodyPr/>
              <a:lstStyle/>
              <a:p>
                <a:r>
                  <a:rPr lang="en-US">
                    <a:noFill/>
                  </a:rPr>
                  <a:t> </a:t>
                </a:r>
              </a:p>
            </p:txBody>
          </p:sp>
        </mc:Fallback>
      </mc:AlternateContent>
      <p:sp>
        <p:nvSpPr>
          <p:cNvPr id="44" name="Rectangle 43">
            <a:extLst>
              <a:ext uri="{FF2B5EF4-FFF2-40B4-BE49-F238E27FC236}">
                <a16:creationId xmlns:a16="http://schemas.microsoft.com/office/drawing/2014/main" id="{B52E0449-A4D0-474C-8F09-E1FCD8175593}"/>
              </a:ext>
            </a:extLst>
          </p:cNvPr>
          <p:cNvSpPr/>
          <p:nvPr/>
        </p:nvSpPr>
        <p:spPr>
          <a:xfrm>
            <a:off x="3296503" y="5987501"/>
            <a:ext cx="5521852" cy="523220"/>
          </a:xfrm>
          <a:prstGeom prst="rect">
            <a:avLst/>
          </a:prstGeom>
        </p:spPr>
        <p:txBody>
          <a:bodyPr wrap="square">
            <a:spAutoFit/>
          </a:bodyPr>
          <a:lstStyle/>
          <a:p>
            <a:r>
              <a:rPr lang="en-US" sz="2800" dirty="0">
                <a:latin typeface="Gill Sans Light" panose="020B0302020104020203" pitchFamily="34" charset="-79"/>
                <a:cs typeface="Gill Sans Light" panose="020B0302020104020203" pitchFamily="34" charset="-79"/>
              </a:rPr>
              <a:t>(Subject to Demand D and topology)</a:t>
            </a:r>
          </a:p>
        </p:txBody>
      </p:sp>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07F93762-510E-484C-BB57-CCE50C8DF0C2}"/>
                  </a:ext>
                </a:extLst>
              </p:cNvPr>
              <p:cNvSpPr txBox="1"/>
              <p:nvPr/>
            </p:nvSpPr>
            <p:spPr>
              <a:xfrm>
                <a:off x="-57004" y="1225144"/>
                <a:ext cx="3091043"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𝐺</m:t>
                      </m:r>
                      <m:r>
                        <a:rPr lang="en-US" sz="2400" b="0" i="1" smtClean="0">
                          <a:latin typeface="Cambria Math" panose="02040503050406030204" pitchFamily="18" charset="0"/>
                        </a:rPr>
                        <m:t>(</m:t>
                      </m:r>
                      <m:r>
                        <a:rPr lang="en-US" sz="2400" b="0" i="1" smtClean="0">
                          <a:latin typeface="Cambria Math" panose="02040503050406030204" pitchFamily="18" charset="0"/>
                        </a:rPr>
                        <m:t>𝐸</m:t>
                      </m:r>
                      <m:r>
                        <a:rPr lang="en-US" sz="2400" b="0" i="1" smtClean="0">
                          <a:latin typeface="Cambria Math" panose="02040503050406030204" pitchFamily="18" charset="0"/>
                        </a:rPr>
                        <m:t>,</m:t>
                      </m:r>
                      <m:r>
                        <a:rPr lang="en-US" sz="2400" b="0" i="1" smtClean="0">
                          <a:latin typeface="Cambria Math" panose="02040503050406030204" pitchFamily="18" charset="0"/>
                        </a:rPr>
                        <m:t>𝑉</m:t>
                      </m:r>
                      <m:r>
                        <a:rPr lang="en-US" sz="2400" b="0" i="1" smtClean="0">
                          <a:latin typeface="Cambria Math" panose="02040503050406030204" pitchFamily="18" charset="0"/>
                        </a:rPr>
                        <m:t>)</m:t>
                      </m:r>
                    </m:oMath>
                  </m:oMathPara>
                </a14:m>
                <a:endParaRPr lang="en-US" sz="2400" dirty="0"/>
              </a:p>
            </p:txBody>
          </p:sp>
        </mc:Choice>
        <mc:Fallback xmlns="">
          <p:sp>
            <p:nvSpPr>
              <p:cNvPr id="45" name="TextBox 44">
                <a:extLst>
                  <a:ext uri="{FF2B5EF4-FFF2-40B4-BE49-F238E27FC236}">
                    <a16:creationId xmlns:a16="http://schemas.microsoft.com/office/drawing/2014/main" id="{07F93762-510E-484C-BB57-CCE50C8DF0C2}"/>
                  </a:ext>
                </a:extLst>
              </p:cNvPr>
              <p:cNvSpPr txBox="1">
                <a:spLocks noRot="1" noChangeAspect="1" noMove="1" noResize="1" noEditPoints="1" noAdjustHandles="1" noChangeArrowheads="1" noChangeShapeType="1" noTextEdit="1"/>
              </p:cNvSpPr>
              <p:nvPr/>
            </p:nvSpPr>
            <p:spPr>
              <a:xfrm>
                <a:off x="-57004" y="1225144"/>
                <a:ext cx="3091043" cy="461665"/>
              </a:xfrm>
              <a:prstGeom prst="rect">
                <a:avLst/>
              </a:prstGeom>
              <a:blipFill>
                <a:blip r:embed="rId10"/>
                <a:stretch>
                  <a:fillRect b="-1891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C39E84B2-584F-5648-8722-30C102BB2CFC}"/>
                  </a:ext>
                </a:extLst>
              </p:cNvPr>
              <p:cNvSpPr txBox="1"/>
              <p:nvPr/>
            </p:nvSpPr>
            <p:spPr>
              <a:xfrm>
                <a:off x="8820577" y="3258242"/>
                <a:ext cx="3091043" cy="461665"/>
              </a:xfrm>
              <a:prstGeom prst="rect">
                <a:avLst/>
              </a:prstGeom>
              <a:noFill/>
            </p:spPr>
            <p:txBody>
              <a:bodyPr wrap="square" rtlCol="0">
                <a:spAutoFit/>
              </a:bodyPr>
              <a:lstStyle/>
              <a:p>
                <a:r>
                  <a:rPr lang="en-US" sz="2400" dirty="0">
                    <a:latin typeface="Gill Sans Light" panose="020B0302020104020203" pitchFamily="34" charset="-79"/>
                    <a:cs typeface="Gill Sans Light" panose="020B0302020104020203" pitchFamily="34" charset="-79"/>
                  </a:rPr>
                  <a:t>Balance State Space </a:t>
                </a:r>
                <a14:m>
                  <m:oMath xmlns:m="http://schemas.openxmlformats.org/officeDocument/2006/math">
                    <m:r>
                      <a:rPr lang="en-US" sz="2400" i="1" smtClean="0">
                        <a:latin typeface="Cambria Math" panose="02040503050406030204" pitchFamily="18" charset="0"/>
                        <a:ea typeface="Cambria Math" panose="02040503050406030204" pitchFamily="18" charset="0"/>
                        <a:cs typeface="Gill Sans Light" panose="020B0302020104020203" pitchFamily="34" charset="-79"/>
                      </a:rPr>
                      <m:t>𝔹</m:t>
                    </m:r>
                  </m:oMath>
                </a14:m>
                <a:r>
                  <a:rPr lang="en-US" sz="2400" dirty="0">
                    <a:latin typeface="Gill Sans Light" panose="020B0302020104020203" pitchFamily="34" charset="-79"/>
                    <a:cs typeface="Gill Sans Light" panose="020B0302020104020203" pitchFamily="34" charset="-79"/>
                  </a:rPr>
                  <a:t> </a:t>
                </a:r>
              </a:p>
            </p:txBody>
          </p:sp>
        </mc:Choice>
        <mc:Fallback xmlns="">
          <p:sp>
            <p:nvSpPr>
              <p:cNvPr id="46" name="TextBox 45">
                <a:extLst>
                  <a:ext uri="{FF2B5EF4-FFF2-40B4-BE49-F238E27FC236}">
                    <a16:creationId xmlns:a16="http://schemas.microsoft.com/office/drawing/2014/main" id="{C39E84B2-584F-5648-8722-30C102BB2CFC}"/>
                  </a:ext>
                </a:extLst>
              </p:cNvPr>
              <p:cNvSpPr txBox="1">
                <a:spLocks noRot="1" noChangeAspect="1" noMove="1" noResize="1" noEditPoints="1" noAdjustHandles="1" noChangeArrowheads="1" noChangeShapeType="1" noTextEdit="1"/>
              </p:cNvSpPr>
              <p:nvPr/>
            </p:nvSpPr>
            <p:spPr>
              <a:xfrm>
                <a:off x="8820577" y="3258242"/>
                <a:ext cx="3091043" cy="461665"/>
              </a:xfrm>
              <a:prstGeom prst="rect">
                <a:avLst/>
              </a:prstGeom>
              <a:blipFill>
                <a:blip r:embed="rId11"/>
                <a:stretch>
                  <a:fillRect l="-3279" t="-10811" b="-2973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5CE23A00-7346-3C40-A909-6EF0EB15578A}"/>
                  </a:ext>
                </a:extLst>
              </p:cNvPr>
              <p:cNvSpPr txBox="1"/>
              <p:nvPr/>
            </p:nvSpPr>
            <p:spPr>
              <a:xfrm>
                <a:off x="9709159" y="1009954"/>
                <a:ext cx="3289282" cy="708143"/>
              </a:xfrm>
              <a:prstGeom prst="rect">
                <a:avLst/>
              </a:prstGeom>
              <a:noFill/>
            </p:spPr>
            <p:txBody>
              <a:bodyPr wrap="square" rtlCol="0">
                <a:spAutoFit/>
              </a:bodyPr>
              <a:lstStyle/>
              <a:p>
                <a:r>
                  <a:rPr lang="en-US" sz="2400" b="0" dirty="0"/>
                  <a:t>Capacity </a:t>
                </a:r>
                <a14:m>
                  <m:oMath xmlns:m="http://schemas.openxmlformats.org/officeDocument/2006/math">
                    <m:r>
                      <a:rPr lang="en-US" sz="2400" b="0" i="1" smtClean="0">
                        <a:latin typeface="Cambria Math" panose="02040503050406030204" pitchFamily="18" charset="0"/>
                      </a:rPr>
                      <m:t>= </m:t>
                    </m:r>
                    <m:d>
                      <m:dPr>
                        <m:begChr m:val="["/>
                        <m:endChr m:val="]"/>
                        <m:ctrlPr>
                          <a:rPr lang="en-US" sz="2400" b="0" i="1" smtClean="0">
                            <a:latin typeface="Cambria Math" panose="02040503050406030204" pitchFamily="18" charset="0"/>
                          </a:rPr>
                        </m:ctrlPr>
                      </m:dPr>
                      <m:e>
                        <m:m>
                          <m:mPr>
                            <m:mcs>
                              <m:mc>
                                <m:mcPr>
                                  <m:count m:val="1"/>
                                  <m:mcJc m:val="center"/>
                                </m:mcPr>
                              </m:mc>
                            </m:mcs>
                            <m:ctrlPr>
                              <a:rPr lang="en-US" sz="2400" i="1">
                                <a:latin typeface="Cambria Math" panose="02040503050406030204" pitchFamily="18" charset="0"/>
                              </a:rPr>
                            </m:ctrlPr>
                          </m:mPr>
                          <m:mr>
                            <m:e>
                              <m:r>
                                <m:rPr>
                                  <m:brk m:alnAt="7"/>
                                </m:rPr>
                                <a:rPr lang="en-US" sz="2400" b="0" i="1" smtClean="0">
                                  <a:latin typeface="Cambria Math" panose="02040503050406030204" pitchFamily="18" charset="0"/>
                                </a:rPr>
                                <m:t>6</m:t>
                              </m:r>
                            </m:e>
                          </m:mr>
                          <m:mr>
                            <m:e>
                              <m:r>
                                <a:rPr lang="en-US" sz="2400" b="0" i="1" smtClean="0">
                                  <a:latin typeface="Cambria Math" panose="02040503050406030204" pitchFamily="18" charset="0"/>
                                </a:rPr>
                                <m:t>6</m:t>
                              </m:r>
                            </m:e>
                          </m:mr>
                        </m:m>
                      </m:e>
                    </m:d>
                  </m:oMath>
                </a14:m>
                <a:endParaRPr lang="en-US" sz="2400" dirty="0"/>
              </a:p>
            </p:txBody>
          </p:sp>
        </mc:Choice>
        <mc:Fallback xmlns="">
          <p:sp>
            <p:nvSpPr>
              <p:cNvPr id="47" name="TextBox 46">
                <a:extLst>
                  <a:ext uri="{FF2B5EF4-FFF2-40B4-BE49-F238E27FC236}">
                    <a16:creationId xmlns:a16="http://schemas.microsoft.com/office/drawing/2014/main" id="{5CE23A00-7346-3C40-A909-6EF0EB15578A}"/>
                  </a:ext>
                </a:extLst>
              </p:cNvPr>
              <p:cNvSpPr txBox="1">
                <a:spLocks noRot="1" noChangeAspect="1" noMove="1" noResize="1" noEditPoints="1" noAdjustHandles="1" noChangeArrowheads="1" noChangeShapeType="1" noTextEdit="1"/>
              </p:cNvSpPr>
              <p:nvPr/>
            </p:nvSpPr>
            <p:spPr>
              <a:xfrm>
                <a:off x="9709159" y="1009954"/>
                <a:ext cx="3289282" cy="708143"/>
              </a:xfrm>
              <a:prstGeom prst="rect">
                <a:avLst/>
              </a:prstGeom>
              <a:blipFill>
                <a:blip r:embed="rId12"/>
                <a:stretch>
                  <a:fillRect l="-3077" b="-7018"/>
                </a:stretch>
              </a:blipFill>
            </p:spPr>
            <p:txBody>
              <a:bodyPr/>
              <a:lstStyle/>
              <a:p>
                <a:r>
                  <a:rPr lang="en-US">
                    <a:noFill/>
                  </a:rPr>
                  <a:t> </a:t>
                </a:r>
              </a:p>
            </p:txBody>
          </p:sp>
        </mc:Fallback>
      </mc:AlternateContent>
    </p:spTree>
    <p:extLst>
      <p:ext uri="{BB962C8B-B14F-4D97-AF65-F5344CB8AC3E}">
        <p14:creationId xmlns:p14="http://schemas.microsoft.com/office/powerpoint/2010/main" val="676644853"/>
      </p:ext>
    </p:extLst>
  </p:cSld>
  <p:clrMapOvr>
    <a:masterClrMapping/>
  </p:clrMapOvr>
  <mc:AlternateContent xmlns:mc="http://schemas.openxmlformats.org/markup-compatibility/2006" xmlns:p14="http://schemas.microsoft.com/office/powerpoint/2010/main">
    <mc:Choice Requires="p14">
      <p:transition spd="slow" p14:dur="2000" advTm="45890"/>
    </mc:Choice>
    <mc:Fallback xmlns="">
      <p:transition spd="slow" advTm="4589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4"/>
                                        </p:tgtEl>
                                        <p:attrNameLst>
                                          <p:attrName>style.visibility</p:attrName>
                                        </p:attrNameLst>
                                      </p:cBhvr>
                                      <p:to>
                                        <p:strVal val="visible"/>
                                      </p:to>
                                    </p:set>
                                  </p:childTnLst>
                                </p:cTn>
                              </p:par>
                              <p:par>
                                <p:cTn id="19" presetID="1" presetClass="entr" presetSubtype="0" fill="hold" grpId="1" nodeType="withEffect">
                                  <p:stCondLst>
                                    <p:cond delay="0"/>
                                  </p:stCondLst>
                                  <p:childTnLst>
                                    <p:set>
                                      <p:cBhvr>
                                        <p:cTn id="20" dur="1" fill="hold">
                                          <p:stCondLst>
                                            <p:cond delay="0"/>
                                          </p:stCondLst>
                                        </p:cTn>
                                        <p:tgtEl>
                                          <p:spTgt spid="4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7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5" grpId="0"/>
      <p:bldP spid="36" grpId="0"/>
      <p:bldP spid="37" grpId="0"/>
      <p:bldP spid="40" grpId="1"/>
      <p:bldP spid="41" grpId="0"/>
      <p:bldP spid="42" grpId="0"/>
      <p:bldP spid="43" grpId="0"/>
      <p:bldP spid="44" grpId="0"/>
      <p:bldP spid="45" grpId="0"/>
      <p:bldP spid="46" grpId="0"/>
      <p:bldP spid="4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Title 1"/>
          <p:cNvSpPr txBox="1">
            <a:spLocks/>
          </p:cNvSpPr>
          <p:nvPr/>
        </p:nvSpPr>
        <p:spPr>
          <a:xfrm>
            <a:off x="838200" y="365125"/>
            <a:ext cx="10903226"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6000" dirty="0">
                <a:latin typeface="Gill Sans" charset="0"/>
                <a:ea typeface="Gill Sans" charset="0"/>
                <a:cs typeface="Gill Sans" charset="0"/>
              </a:rPr>
              <a:t>Throughput Sensitivity</a:t>
            </a:r>
          </a:p>
        </p:txBody>
      </p:sp>
      <p:grpSp>
        <p:nvGrpSpPr>
          <p:cNvPr id="76" name="Group 75">
            <a:extLst>
              <a:ext uri="{FF2B5EF4-FFF2-40B4-BE49-F238E27FC236}">
                <a16:creationId xmlns:a16="http://schemas.microsoft.com/office/drawing/2014/main" id="{9315B399-CDBC-1D43-9969-6F3031D9D9BE}"/>
              </a:ext>
            </a:extLst>
          </p:cNvPr>
          <p:cNvGrpSpPr/>
          <p:nvPr/>
        </p:nvGrpSpPr>
        <p:grpSpPr>
          <a:xfrm>
            <a:off x="2510690" y="3613025"/>
            <a:ext cx="7170620" cy="1695533"/>
            <a:chOff x="2107974" y="1704098"/>
            <a:chExt cx="7170620" cy="1695533"/>
          </a:xfrm>
        </p:grpSpPr>
        <p:pic>
          <p:nvPicPr>
            <p:cNvPr id="78" name="Picture 77">
              <a:extLst>
                <a:ext uri="{FF2B5EF4-FFF2-40B4-BE49-F238E27FC236}">
                  <a16:creationId xmlns:a16="http://schemas.microsoft.com/office/drawing/2014/main" id="{B61D4E39-FC27-6445-B0E8-1098361D9DCF}"/>
                </a:ext>
              </a:extLst>
            </p:cNvPr>
            <p:cNvPicPr>
              <a:picLocks noChangeAspect="1"/>
            </p:cNvPicPr>
            <p:nvPr/>
          </p:nvPicPr>
          <p:blipFill>
            <a:blip r:embed="rId3">
              <a:duotone>
                <a:srgbClr val="4472C4">
                  <a:shade val="45000"/>
                  <a:satMod val="135000"/>
                </a:srgbClr>
                <a:prstClr val="white"/>
              </a:duotone>
            </a:blip>
            <a:stretch>
              <a:fillRect/>
            </a:stretch>
          </p:blipFill>
          <p:spPr>
            <a:xfrm>
              <a:off x="2107974" y="1810980"/>
              <a:ext cx="1140280" cy="1588651"/>
            </a:xfrm>
            <a:prstGeom prst="rect">
              <a:avLst/>
            </a:prstGeom>
          </p:spPr>
        </p:pic>
        <p:pic>
          <p:nvPicPr>
            <p:cNvPr id="81" name="Picture 80">
              <a:extLst>
                <a:ext uri="{FF2B5EF4-FFF2-40B4-BE49-F238E27FC236}">
                  <a16:creationId xmlns:a16="http://schemas.microsoft.com/office/drawing/2014/main" id="{DAD3BA9F-620B-7A4F-98AF-D15984BD5A46}"/>
                </a:ext>
              </a:extLst>
            </p:cNvPr>
            <p:cNvPicPr>
              <a:picLocks noChangeAspect="1"/>
            </p:cNvPicPr>
            <p:nvPr/>
          </p:nvPicPr>
          <p:blipFill>
            <a:blip r:embed="rId3">
              <a:duotone>
                <a:srgbClr val="ED7D31">
                  <a:shade val="45000"/>
                  <a:satMod val="135000"/>
                </a:srgbClr>
                <a:prstClr val="white"/>
              </a:duotone>
            </a:blip>
            <a:stretch>
              <a:fillRect/>
            </a:stretch>
          </p:blipFill>
          <p:spPr>
            <a:xfrm>
              <a:off x="8232315" y="2023674"/>
              <a:ext cx="1046279" cy="1293135"/>
            </a:xfrm>
            <a:prstGeom prst="rect">
              <a:avLst/>
            </a:prstGeom>
          </p:spPr>
        </p:pic>
        <p:grpSp>
          <p:nvGrpSpPr>
            <p:cNvPr id="83" name="Group 82">
              <a:extLst>
                <a:ext uri="{FF2B5EF4-FFF2-40B4-BE49-F238E27FC236}">
                  <a16:creationId xmlns:a16="http://schemas.microsoft.com/office/drawing/2014/main" id="{DA6509C6-C524-5748-B957-578680A46480}"/>
                </a:ext>
              </a:extLst>
            </p:cNvPr>
            <p:cNvGrpSpPr/>
            <p:nvPr/>
          </p:nvGrpSpPr>
          <p:grpSpPr>
            <a:xfrm>
              <a:off x="5278016" y="2133114"/>
              <a:ext cx="753393" cy="1020758"/>
              <a:chOff x="5691651" y="1952452"/>
              <a:chExt cx="753393" cy="1020758"/>
            </a:xfrm>
            <a:solidFill>
              <a:schemeClr val="accent3">
                <a:lumMod val="75000"/>
              </a:schemeClr>
            </a:solidFill>
          </p:grpSpPr>
          <p:sp>
            <p:nvSpPr>
              <p:cNvPr id="92" name="Oval 91">
                <a:extLst>
                  <a:ext uri="{FF2B5EF4-FFF2-40B4-BE49-F238E27FC236}">
                    <a16:creationId xmlns:a16="http://schemas.microsoft.com/office/drawing/2014/main" id="{B0DD68AB-6E7E-8847-9D7D-243287C50572}"/>
                  </a:ext>
                </a:extLst>
              </p:cNvPr>
              <p:cNvSpPr/>
              <p:nvPr/>
            </p:nvSpPr>
            <p:spPr>
              <a:xfrm>
                <a:off x="5889748" y="1952452"/>
                <a:ext cx="407813" cy="553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93" name="Delay 92">
                <a:extLst>
                  <a:ext uri="{FF2B5EF4-FFF2-40B4-BE49-F238E27FC236}">
                    <a16:creationId xmlns:a16="http://schemas.microsoft.com/office/drawing/2014/main" id="{8C92ED0B-EEE5-BE48-838E-C062BF8CAFF8}"/>
                  </a:ext>
                </a:extLst>
              </p:cNvPr>
              <p:cNvSpPr/>
              <p:nvPr/>
            </p:nvSpPr>
            <p:spPr>
              <a:xfrm rot="16200000">
                <a:off x="5883586" y="2411751"/>
                <a:ext cx="369524" cy="753393"/>
              </a:xfrm>
              <a:prstGeom prst="flowChartDelay">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sp>
          <p:nvSpPr>
            <p:cNvPr id="84" name="Left-Right Arrow 83">
              <a:extLst>
                <a:ext uri="{FF2B5EF4-FFF2-40B4-BE49-F238E27FC236}">
                  <a16:creationId xmlns:a16="http://schemas.microsoft.com/office/drawing/2014/main" id="{500E1787-2012-3842-82D5-C918D0AA5EA5}"/>
                </a:ext>
              </a:extLst>
            </p:cNvPr>
            <p:cNvSpPr/>
            <p:nvPr/>
          </p:nvSpPr>
          <p:spPr>
            <a:xfrm>
              <a:off x="3299353" y="2997451"/>
              <a:ext cx="1840249" cy="146304"/>
            </a:xfrm>
            <a:prstGeom prst="lef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TextBox 84">
              <a:extLst>
                <a:ext uri="{FF2B5EF4-FFF2-40B4-BE49-F238E27FC236}">
                  <a16:creationId xmlns:a16="http://schemas.microsoft.com/office/drawing/2014/main" id="{94DE1E5A-FE73-DC4F-9357-6637829435CA}"/>
                </a:ext>
              </a:extLst>
            </p:cNvPr>
            <p:cNvSpPr txBox="1"/>
            <p:nvPr/>
          </p:nvSpPr>
          <p:spPr>
            <a:xfrm>
              <a:off x="4780192" y="2457605"/>
              <a:ext cx="211032" cy="369332"/>
            </a:xfrm>
            <a:prstGeom prst="rect">
              <a:avLst/>
            </a:prstGeom>
            <a:noFill/>
          </p:spPr>
          <p:txBody>
            <a:bodyPr wrap="square" rtlCol="0">
              <a:spAutoFit/>
            </a:bodyPr>
            <a:lstStyle/>
            <a:p>
              <a:r>
                <a:rPr lang="en-US" dirty="0"/>
                <a:t>0</a:t>
              </a:r>
            </a:p>
          </p:txBody>
        </p:sp>
        <p:sp>
          <p:nvSpPr>
            <p:cNvPr id="86" name="TextBox 85">
              <a:extLst>
                <a:ext uri="{FF2B5EF4-FFF2-40B4-BE49-F238E27FC236}">
                  <a16:creationId xmlns:a16="http://schemas.microsoft.com/office/drawing/2014/main" id="{92D716E3-C864-404B-AA41-D3101936A977}"/>
                </a:ext>
              </a:extLst>
            </p:cNvPr>
            <p:cNvSpPr txBox="1"/>
            <p:nvPr/>
          </p:nvSpPr>
          <p:spPr>
            <a:xfrm>
              <a:off x="6383829" y="2521130"/>
              <a:ext cx="211032" cy="369332"/>
            </a:xfrm>
            <a:prstGeom prst="rect">
              <a:avLst/>
            </a:prstGeom>
            <a:noFill/>
          </p:spPr>
          <p:txBody>
            <a:bodyPr wrap="square" rtlCol="0">
              <a:spAutoFit/>
            </a:bodyPr>
            <a:lstStyle/>
            <a:p>
              <a:r>
                <a:rPr lang="en-US" dirty="0"/>
                <a:t>0</a:t>
              </a:r>
            </a:p>
          </p:txBody>
        </p:sp>
        <p:sp>
          <p:nvSpPr>
            <p:cNvPr id="87" name="TextBox 86">
              <a:extLst>
                <a:ext uri="{FF2B5EF4-FFF2-40B4-BE49-F238E27FC236}">
                  <a16:creationId xmlns:a16="http://schemas.microsoft.com/office/drawing/2014/main" id="{2CA11416-BD82-3145-8CCD-D2F91505EB6D}"/>
                </a:ext>
              </a:extLst>
            </p:cNvPr>
            <p:cNvSpPr txBox="1"/>
            <p:nvPr/>
          </p:nvSpPr>
          <p:spPr>
            <a:xfrm>
              <a:off x="7690573" y="1704098"/>
              <a:ext cx="378468" cy="369332"/>
            </a:xfrm>
            <a:prstGeom prst="rect">
              <a:avLst/>
            </a:prstGeom>
            <a:noFill/>
          </p:spPr>
          <p:txBody>
            <a:bodyPr wrap="square" rtlCol="0">
              <a:spAutoFit/>
            </a:bodyPr>
            <a:lstStyle/>
            <a:p>
              <a:r>
                <a:rPr lang="en-US" dirty="0"/>
                <a:t>6</a:t>
              </a:r>
            </a:p>
          </p:txBody>
        </p:sp>
        <p:pic>
          <p:nvPicPr>
            <p:cNvPr id="89" name="Picture 88">
              <a:extLst>
                <a:ext uri="{FF2B5EF4-FFF2-40B4-BE49-F238E27FC236}">
                  <a16:creationId xmlns:a16="http://schemas.microsoft.com/office/drawing/2014/main" id="{1597F840-AB41-0146-9AA4-29ACBFA7E08B}"/>
                </a:ext>
              </a:extLst>
            </p:cNvPr>
            <p:cNvPicPr>
              <a:picLocks noChangeAspect="1"/>
            </p:cNvPicPr>
            <p:nvPr/>
          </p:nvPicPr>
          <p:blipFill>
            <a:blip r:embed="rId4"/>
            <a:stretch>
              <a:fillRect/>
            </a:stretch>
          </p:blipFill>
          <p:spPr>
            <a:xfrm>
              <a:off x="7633982" y="2226407"/>
              <a:ext cx="432633" cy="752154"/>
            </a:xfrm>
            <a:prstGeom prst="rect">
              <a:avLst/>
            </a:prstGeom>
          </p:spPr>
        </p:pic>
        <p:sp>
          <p:nvSpPr>
            <p:cNvPr id="90" name="TextBox 89">
              <a:extLst>
                <a:ext uri="{FF2B5EF4-FFF2-40B4-BE49-F238E27FC236}">
                  <a16:creationId xmlns:a16="http://schemas.microsoft.com/office/drawing/2014/main" id="{0D9783A7-74AC-4948-8E83-AEA8B0657257}"/>
                </a:ext>
              </a:extLst>
            </p:cNvPr>
            <p:cNvSpPr txBox="1"/>
            <p:nvPr/>
          </p:nvSpPr>
          <p:spPr>
            <a:xfrm>
              <a:off x="3338626" y="1772908"/>
              <a:ext cx="211032" cy="369332"/>
            </a:xfrm>
            <a:prstGeom prst="rect">
              <a:avLst/>
            </a:prstGeom>
            <a:noFill/>
          </p:spPr>
          <p:txBody>
            <a:bodyPr wrap="square" rtlCol="0">
              <a:spAutoFit/>
            </a:bodyPr>
            <a:lstStyle/>
            <a:p>
              <a:r>
                <a:rPr lang="en-US" dirty="0"/>
                <a:t>6</a:t>
              </a:r>
            </a:p>
          </p:txBody>
        </p:sp>
        <p:sp>
          <p:nvSpPr>
            <p:cNvPr id="91" name="Left-Right Arrow 90">
              <a:extLst>
                <a:ext uri="{FF2B5EF4-FFF2-40B4-BE49-F238E27FC236}">
                  <a16:creationId xmlns:a16="http://schemas.microsoft.com/office/drawing/2014/main" id="{F64A9721-0442-9D4D-A48C-8C9686D429D1}"/>
                </a:ext>
              </a:extLst>
            </p:cNvPr>
            <p:cNvSpPr/>
            <p:nvPr/>
          </p:nvSpPr>
          <p:spPr>
            <a:xfrm>
              <a:off x="6312026" y="2997451"/>
              <a:ext cx="1840249" cy="146304"/>
            </a:xfrm>
            <a:prstGeom prst="lef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TextBox 24">
            <a:extLst>
              <a:ext uri="{FF2B5EF4-FFF2-40B4-BE49-F238E27FC236}">
                <a16:creationId xmlns:a16="http://schemas.microsoft.com/office/drawing/2014/main" id="{F857A977-4B83-5244-A4BF-98E7D2B07B8E}"/>
              </a:ext>
            </a:extLst>
          </p:cNvPr>
          <p:cNvSpPr txBox="1"/>
          <p:nvPr/>
        </p:nvSpPr>
        <p:spPr>
          <a:xfrm>
            <a:off x="2687132" y="1394619"/>
            <a:ext cx="742511" cy="400110"/>
          </a:xfrm>
          <a:prstGeom prst="rect">
            <a:avLst/>
          </a:prstGeom>
          <a:noFill/>
        </p:spPr>
        <p:txBody>
          <a:bodyPr wrap="none" rtlCol="0">
            <a:spAutoFit/>
          </a:bodyPr>
          <a:lstStyle/>
          <a:p>
            <a:r>
              <a:rPr lang="en-US" sz="2000" dirty="0">
                <a:latin typeface="Helvetica" pitchFamily="2" charset="0"/>
              </a:rPr>
              <a:t>Alice</a:t>
            </a:r>
          </a:p>
        </p:txBody>
      </p:sp>
      <p:sp>
        <p:nvSpPr>
          <p:cNvPr id="26" name="TextBox 25">
            <a:extLst>
              <a:ext uri="{FF2B5EF4-FFF2-40B4-BE49-F238E27FC236}">
                <a16:creationId xmlns:a16="http://schemas.microsoft.com/office/drawing/2014/main" id="{2EC30670-4949-CD4B-BB64-55D1ED084BA7}"/>
              </a:ext>
            </a:extLst>
          </p:cNvPr>
          <p:cNvSpPr txBox="1"/>
          <p:nvPr/>
        </p:nvSpPr>
        <p:spPr>
          <a:xfrm>
            <a:off x="5527476" y="1373600"/>
            <a:ext cx="998991" cy="400110"/>
          </a:xfrm>
          <a:prstGeom prst="rect">
            <a:avLst/>
          </a:prstGeom>
          <a:noFill/>
        </p:spPr>
        <p:txBody>
          <a:bodyPr wrap="none" rtlCol="0">
            <a:spAutoFit/>
          </a:bodyPr>
          <a:lstStyle/>
          <a:p>
            <a:r>
              <a:rPr lang="en-US" sz="2000" dirty="0">
                <a:latin typeface="Helvetica" pitchFamily="2" charset="0"/>
              </a:rPr>
              <a:t>Charlie</a:t>
            </a:r>
          </a:p>
        </p:txBody>
      </p:sp>
      <p:pic>
        <p:nvPicPr>
          <p:cNvPr id="27" name="Picture 26">
            <a:extLst>
              <a:ext uri="{FF2B5EF4-FFF2-40B4-BE49-F238E27FC236}">
                <a16:creationId xmlns:a16="http://schemas.microsoft.com/office/drawing/2014/main" id="{98D6AB4F-52AB-E545-8BC4-9DD41D134515}"/>
              </a:ext>
            </a:extLst>
          </p:cNvPr>
          <p:cNvPicPr>
            <a:picLocks noChangeAspect="1"/>
          </p:cNvPicPr>
          <p:nvPr/>
        </p:nvPicPr>
        <p:blipFill>
          <a:blip r:embed="rId3">
            <a:duotone>
              <a:srgbClr val="4472C4">
                <a:shade val="45000"/>
                <a:satMod val="135000"/>
              </a:srgbClr>
              <a:prstClr val="white"/>
            </a:duotone>
          </a:blip>
          <a:stretch>
            <a:fillRect/>
          </a:stretch>
        </p:blipFill>
        <p:spPr>
          <a:xfrm>
            <a:off x="2510690" y="1533431"/>
            <a:ext cx="1140280" cy="1588651"/>
          </a:xfrm>
          <a:prstGeom prst="rect">
            <a:avLst/>
          </a:prstGeom>
        </p:spPr>
      </p:pic>
      <p:pic>
        <p:nvPicPr>
          <p:cNvPr id="28" name="Picture 27">
            <a:extLst>
              <a:ext uri="{FF2B5EF4-FFF2-40B4-BE49-F238E27FC236}">
                <a16:creationId xmlns:a16="http://schemas.microsoft.com/office/drawing/2014/main" id="{084B4837-D002-4D4A-9576-9CDCEC7DF848}"/>
              </a:ext>
            </a:extLst>
          </p:cNvPr>
          <p:cNvPicPr>
            <a:picLocks noChangeAspect="1"/>
          </p:cNvPicPr>
          <p:nvPr/>
        </p:nvPicPr>
        <p:blipFill>
          <a:blip r:embed="rId3">
            <a:duotone>
              <a:srgbClr val="ED7D31">
                <a:shade val="45000"/>
                <a:satMod val="135000"/>
              </a:srgbClr>
              <a:prstClr val="white"/>
            </a:duotone>
          </a:blip>
          <a:stretch>
            <a:fillRect/>
          </a:stretch>
        </p:blipFill>
        <p:spPr>
          <a:xfrm>
            <a:off x="8635031" y="1746125"/>
            <a:ext cx="1046279" cy="1293135"/>
          </a:xfrm>
          <a:prstGeom prst="rect">
            <a:avLst/>
          </a:prstGeom>
        </p:spPr>
      </p:pic>
      <p:sp>
        <p:nvSpPr>
          <p:cNvPr id="29" name="TextBox 28">
            <a:extLst>
              <a:ext uri="{FF2B5EF4-FFF2-40B4-BE49-F238E27FC236}">
                <a16:creationId xmlns:a16="http://schemas.microsoft.com/office/drawing/2014/main" id="{2DAA75DE-B655-AD45-8E27-13BE6A8095EA}"/>
              </a:ext>
            </a:extLst>
          </p:cNvPr>
          <p:cNvSpPr txBox="1"/>
          <p:nvPr/>
        </p:nvSpPr>
        <p:spPr>
          <a:xfrm>
            <a:off x="8820577" y="1429099"/>
            <a:ext cx="641522" cy="400110"/>
          </a:xfrm>
          <a:prstGeom prst="rect">
            <a:avLst/>
          </a:prstGeom>
          <a:noFill/>
        </p:spPr>
        <p:txBody>
          <a:bodyPr wrap="none" rtlCol="0">
            <a:spAutoFit/>
          </a:bodyPr>
          <a:lstStyle/>
          <a:p>
            <a:r>
              <a:rPr lang="en-US" sz="2000" dirty="0">
                <a:latin typeface="Helvetica" pitchFamily="2" charset="0"/>
              </a:rPr>
              <a:t>Bob</a:t>
            </a:r>
          </a:p>
        </p:txBody>
      </p:sp>
      <p:grpSp>
        <p:nvGrpSpPr>
          <p:cNvPr id="30" name="Group 29">
            <a:extLst>
              <a:ext uri="{FF2B5EF4-FFF2-40B4-BE49-F238E27FC236}">
                <a16:creationId xmlns:a16="http://schemas.microsoft.com/office/drawing/2014/main" id="{06B4E80A-8E47-C847-ABE0-FFC25417321C}"/>
              </a:ext>
            </a:extLst>
          </p:cNvPr>
          <p:cNvGrpSpPr/>
          <p:nvPr/>
        </p:nvGrpSpPr>
        <p:grpSpPr>
          <a:xfrm>
            <a:off x="5680732" y="1855565"/>
            <a:ext cx="753393" cy="1020758"/>
            <a:chOff x="5691651" y="1952452"/>
            <a:chExt cx="753393" cy="1020758"/>
          </a:xfrm>
          <a:solidFill>
            <a:schemeClr val="accent3">
              <a:lumMod val="75000"/>
            </a:schemeClr>
          </a:solidFill>
        </p:grpSpPr>
        <p:sp>
          <p:nvSpPr>
            <p:cNvPr id="31" name="Oval 30">
              <a:extLst>
                <a:ext uri="{FF2B5EF4-FFF2-40B4-BE49-F238E27FC236}">
                  <a16:creationId xmlns:a16="http://schemas.microsoft.com/office/drawing/2014/main" id="{4370637D-01DB-8B46-83D7-1F2BEA6BBD87}"/>
                </a:ext>
              </a:extLst>
            </p:cNvPr>
            <p:cNvSpPr/>
            <p:nvPr/>
          </p:nvSpPr>
          <p:spPr>
            <a:xfrm>
              <a:off x="5889748" y="1952452"/>
              <a:ext cx="407813" cy="55326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2" name="Delay 31">
              <a:extLst>
                <a:ext uri="{FF2B5EF4-FFF2-40B4-BE49-F238E27FC236}">
                  <a16:creationId xmlns:a16="http://schemas.microsoft.com/office/drawing/2014/main" id="{258C6EC0-D9DB-B94D-860E-988BAFCEBE79}"/>
                </a:ext>
              </a:extLst>
            </p:cNvPr>
            <p:cNvSpPr/>
            <p:nvPr/>
          </p:nvSpPr>
          <p:spPr>
            <a:xfrm rot="16200000">
              <a:off x="5883586" y="2411751"/>
              <a:ext cx="369524" cy="753393"/>
            </a:xfrm>
            <a:prstGeom prst="flowChartDelay">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sp>
        <p:nvSpPr>
          <p:cNvPr id="33" name="Left-Right Arrow 32">
            <a:extLst>
              <a:ext uri="{FF2B5EF4-FFF2-40B4-BE49-F238E27FC236}">
                <a16:creationId xmlns:a16="http://schemas.microsoft.com/office/drawing/2014/main" id="{75C91893-6937-AE48-81BF-639FEF26E3E9}"/>
              </a:ext>
            </a:extLst>
          </p:cNvPr>
          <p:cNvSpPr/>
          <p:nvPr/>
        </p:nvSpPr>
        <p:spPr>
          <a:xfrm>
            <a:off x="3702069" y="2702778"/>
            <a:ext cx="1840249" cy="146304"/>
          </a:xfrm>
          <a:prstGeom prst="lef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353C9D5E-95E9-A445-8FEC-85B3196F6E70}"/>
              </a:ext>
            </a:extLst>
          </p:cNvPr>
          <p:cNvSpPr txBox="1"/>
          <p:nvPr/>
        </p:nvSpPr>
        <p:spPr>
          <a:xfrm>
            <a:off x="5118601" y="1496096"/>
            <a:ext cx="211032" cy="369332"/>
          </a:xfrm>
          <a:prstGeom prst="rect">
            <a:avLst/>
          </a:prstGeom>
          <a:noFill/>
        </p:spPr>
        <p:txBody>
          <a:bodyPr wrap="square" rtlCol="0">
            <a:spAutoFit/>
          </a:bodyPr>
          <a:lstStyle/>
          <a:p>
            <a:r>
              <a:rPr lang="en-US" dirty="0"/>
              <a:t>3</a:t>
            </a:r>
          </a:p>
        </p:txBody>
      </p:sp>
      <p:sp>
        <p:nvSpPr>
          <p:cNvPr id="35" name="TextBox 34">
            <a:extLst>
              <a:ext uri="{FF2B5EF4-FFF2-40B4-BE49-F238E27FC236}">
                <a16:creationId xmlns:a16="http://schemas.microsoft.com/office/drawing/2014/main" id="{51D4ABCA-47C3-0F4E-BE1E-1C2CE1368511}"/>
              </a:ext>
            </a:extLst>
          </p:cNvPr>
          <p:cNvSpPr txBox="1"/>
          <p:nvPr/>
        </p:nvSpPr>
        <p:spPr>
          <a:xfrm>
            <a:off x="6838196" y="1485791"/>
            <a:ext cx="211032" cy="369332"/>
          </a:xfrm>
          <a:prstGeom prst="rect">
            <a:avLst/>
          </a:prstGeom>
          <a:noFill/>
        </p:spPr>
        <p:txBody>
          <a:bodyPr wrap="square" rtlCol="0">
            <a:spAutoFit/>
          </a:bodyPr>
          <a:lstStyle/>
          <a:p>
            <a:r>
              <a:rPr lang="en-US" dirty="0"/>
              <a:t>3</a:t>
            </a:r>
          </a:p>
        </p:txBody>
      </p:sp>
      <p:sp>
        <p:nvSpPr>
          <p:cNvPr id="36" name="TextBox 35">
            <a:extLst>
              <a:ext uri="{FF2B5EF4-FFF2-40B4-BE49-F238E27FC236}">
                <a16:creationId xmlns:a16="http://schemas.microsoft.com/office/drawing/2014/main" id="{228435A9-225F-754E-B65C-90EF6712FC03}"/>
              </a:ext>
            </a:extLst>
          </p:cNvPr>
          <p:cNvSpPr txBox="1"/>
          <p:nvPr/>
        </p:nvSpPr>
        <p:spPr>
          <a:xfrm>
            <a:off x="8076808" y="1533431"/>
            <a:ext cx="378468" cy="369332"/>
          </a:xfrm>
          <a:prstGeom prst="rect">
            <a:avLst/>
          </a:prstGeom>
          <a:noFill/>
        </p:spPr>
        <p:txBody>
          <a:bodyPr wrap="square" rtlCol="0">
            <a:spAutoFit/>
          </a:bodyPr>
          <a:lstStyle/>
          <a:p>
            <a:r>
              <a:rPr lang="en-US" dirty="0"/>
              <a:t>3</a:t>
            </a:r>
          </a:p>
        </p:txBody>
      </p:sp>
      <p:sp>
        <p:nvSpPr>
          <p:cNvPr id="37" name="TextBox 36">
            <a:extLst>
              <a:ext uri="{FF2B5EF4-FFF2-40B4-BE49-F238E27FC236}">
                <a16:creationId xmlns:a16="http://schemas.microsoft.com/office/drawing/2014/main" id="{3CBA312F-F569-1F4B-9320-C88C73B680ED}"/>
              </a:ext>
            </a:extLst>
          </p:cNvPr>
          <p:cNvSpPr txBox="1"/>
          <p:nvPr/>
        </p:nvSpPr>
        <p:spPr>
          <a:xfrm>
            <a:off x="3759946" y="1485791"/>
            <a:ext cx="211032" cy="369332"/>
          </a:xfrm>
          <a:prstGeom prst="rect">
            <a:avLst/>
          </a:prstGeom>
          <a:noFill/>
        </p:spPr>
        <p:txBody>
          <a:bodyPr wrap="square" rtlCol="0">
            <a:spAutoFit/>
          </a:bodyPr>
          <a:lstStyle/>
          <a:p>
            <a:r>
              <a:rPr lang="en-US" dirty="0"/>
              <a:t>3</a:t>
            </a:r>
          </a:p>
        </p:txBody>
      </p:sp>
      <p:sp>
        <p:nvSpPr>
          <p:cNvPr id="38" name="Left-Right Arrow 37">
            <a:extLst>
              <a:ext uri="{FF2B5EF4-FFF2-40B4-BE49-F238E27FC236}">
                <a16:creationId xmlns:a16="http://schemas.microsoft.com/office/drawing/2014/main" id="{F4CCDC9E-5DB1-A64F-94AF-967F2003CA8B}"/>
              </a:ext>
            </a:extLst>
          </p:cNvPr>
          <p:cNvSpPr/>
          <p:nvPr/>
        </p:nvSpPr>
        <p:spPr>
          <a:xfrm>
            <a:off x="6714742" y="2702778"/>
            <a:ext cx="1840249" cy="146304"/>
          </a:xfrm>
          <a:prstGeom prst="lef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0" name="Picture 49">
            <a:extLst>
              <a:ext uri="{FF2B5EF4-FFF2-40B4-BE49-F238E27FC236}">
                <a16:creationId xmlns:a16="http://schemas.microsoft.com/office/drawing/2014/main" id="{5D3358B6-0CAE-ED4B-9A7A-1CE9E6DA77D7}"/>
              </a:ext>
            </a:extLst>
          </p:cNvPr>
          <p:cNvPicPr>
            <a:picLocks noChangeAspect="1"/>
          </p:cNvPicPr>
          <p:nvPr/>
        </p:nvPicPr>
        <p:blipFill>
          <a:blip r:embed="rId4"/>
          <a:stretch>
            <a:fillRect/>
          </a:stretch>
        </p:blipFill>
        <p:spPr>
          <a:xfrm>
            <a:off x="3711154" y="4135080"/>
            <a:ext cx="432633" cy="752154"/>
          </a:xfrm>
          <a:prstGeom prst="rect">
            <a:avLst/>
          </a:prstGeom>
        </p:spPr>
      </p:pic>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C5806CE0-90A6-0248-8E6D-893C4AFDFED6}"/>
                  </a:ext>
                </a:extLst>
              </p:cNvPr>
              <p:cNvSpPr/>
              <p:nvPr/>
            </p:nvSpPr>
            <p:spPr>
              <a:xfrm>
                <a:off x="4679193" y="5088064"/>
                <a:ext cx="3105978" cy="573106"/>
              </a:xfrm>
              <a:prstGeom prst="rect">
                <a:avLst/>
              </a:prstGeom>
            </p:spPr>
            <p:txBody>
              <a:bodyPr wrap="none">
                <a:spAutoFit/>
              </a:bodyPr>
              <a:lstStyle/>
              <a:p>
                <a:pPr lvl="0" algn="ctr"/>
                <a14:m>
                  <m:oMathPara xmlns:m="http://schemas.openxmlformats.org/officeDocument/2006/math">
                    <m:oMathParaPr>
                      <m:jc m:val="centerGroup"/>
                    </m:oMathParaPr>
                    <m:oMath xmlns:m="http://schemas.openxmlformats.org/officeDocument/2006/math">
                      <m:r>
                        <m:rPr>
                          <m:sty m:val="p"/>
                        </m:rPr>
                        <a:rPr lang="en-US" sz="2400" b="0" i="0" smtClean="0">
                          <a:solidFill>
                            <a:prstClr val="black"/>
                          </a:solidFill>
                          <a:latin typeface="Cambria Math" panose="02040503050406030204" pitchFamily="18" charset="0"/>
                          <a:ea typeface="Cambria Math" panose="02040503050406030204" pitchFamily="18" charset="0"/>
                        </a:rPr>
                        <m:t>ϕ</m:t>
                      </m:r>
                      <m:r>
                        <m:rPr>
                          <m:sty m:val="p"/>
                        </m:rPr>
                        <a:rPr lang="en-US" sz="2400" b="0" i="0" baseline="-25000">
                          <a:solidFill>
                            <a:prstClr val="black"/>
                          </a:solidFill>
                          <a:latin typeface="Cambria Math" panose="02040503050406030204" pitchFamily="18" charset="0"/>
                          <a:ea typeface="Cambria Math" panose="02040503050406030204" pitchFamily="18" charset="0"/>
                        </a:rPr>
                        <m:t>min</m:t>
                      </m:r>
                      <m:r>
                        <a:rPr lang="en-US" sz="2400" dirty="0">
                          <a:solidFill>
                            <a:prstClr val="black"/>
                          </a:solidFill>
                          <a:latin typeface="Cambria Math" panose="02040503050406030204" pitchFamily="18" charset="0"/>
                        </a:rPr>
                        <m:t>=</m:t>
                      </m:r>
                      <m:r>
                        <a:rPr lang="en-US" sz="2400" b="0" i="0" dirty="0" smtClean="0">
                          <a:solidFill>
                            <a:prstClr val="black"/>
                          </a:solidFill>
                          <a:latin typeface="Cambria Math" panose="02040503050406030204" pitchFamily="18" charset="0"/>
                        </a:rPr>
                        <m:t> </m:t>
                      </m:r>
                      <m:func>
                        <m:funcPr>
                          <m:ctrlPr>
                            <a:rPr lang="en-US" sz="2400" b="0" i="1" dirty="0" smtClean="0">
                              <a:solidFill>
                                <a:prstClr val="black"/>
                              </a:solidFill>
                              <a:latin typeface="Cambria Math" panose="02040503050406030204" pitchFamily="18" charset="0"/>
                            </a:rPr>
                          </m:ctrlPr>
                        </m:funcPr>
                        <m:fName>
                          <m:limLow>
                            <m:limLowPr>
                              <m:ctrlPr>
                                <a:rPr lang="en-US" sz="2400" b="0" i="1" dirty="0" smtClean="0">
                                  <a:solidFill>
                                    <a:prstClr val="black"/>
                                  </a:solidFill>
                                  <a:latin typeface="Cambria Math" panose="02040503050406030204" pitchFamily="18" charset="0"/>
                                </a:rPr>
                              </m:ctrlPr>
                            </m:limLowPr>
                            <m:e>
                              <m:r>
                                <m:rPr>
                                  <m:sty m:val="p"/>
                                </m:rPr>
                                <a:rPr lang="en-US" sz="2400" b="0" i="0" dirty="0" smtClean="0">
                                  <a:solidFill>
                                    <a:prstClr val="black"/>
                                  </a:solidFill>
                                  <a:latin typeface="Cambria Math" panose="02040503050406030204" pitchFamily="18" charset="0"/>
                                </a:rPr>
                                <m:t>min</m:t>
                              </m:r>
                            </m:e>
                            <m:lim>
                              <m:r>
                                <a:rPr lang="en-US" sz="2400" i="1" dirty="0">
                                  <a:solidFill>
                                    <a:prstClr val="black"/>
                                  </a:solidFill>
                                  <a:latin typeface="Cambria Math" panose="02040503050406030204" pitchFamily="18" charset="0"/>
                                </a:rPr>
                                <m:t>𝑏</m:t>
                              </m:r>
                              <m:r>
                                <a:rPr lang="en-US" sz="2400" i="1" dirty="0">
                                  <a:solidFill>
                                    <a:prstClr val="black"/>
                                  </a:solidFill>
                                  <a:latin typeface="Cambria Math" panose="02040503050406030204" pitchFamily="18" charset="0"/>
                                </a:rPr>
                                <m:t> ∈ </m:t>
                              </m:r>
                              <m:r>
                                <a:rPr lang="en-US" sz="2400" i="1" dirty="0">
                                  <a:solidFill>
                                    <a:prstClr val="black"/>
                                  </a:solidFill>
                                  <a:latin typeface="Cambria Math" panose="02040503050406030204" pitchFamily="18" charset="0"/>
                                  <a:ea typeface="Cambria Math" panose="02040503050406030204" pitchFamily="18" charset="0"/>
                                </a:rPr>
                                <m:t>𝔹</m:t>
                              </m:r>
                            </m:lim>
                          </m:limLow>
                        </m:fName>
                        <m:e>
                          <m:r>
                            <m:rPr>
                              <m:sty m:val="p"/>
                            </m:rPr>
                            <a:rPr lang="en-US" sz="2400">
                              <a:latin typeface="Cambria Math" panose="02040503050406030204" pitchFamily="18" charset="0"/>
                              <a:ea typeface="Cambria Math" panose="02040503050406030204" pitchFamily="18" charset="0"/>
                            </a:rPr>
                            <m:t>ϕ</m:t>
                          </m:r>
                          <m:d>
                            <m:dPr>
                              <m:ctrlPr>
                                <a:rPr lang="en-US" sz="2400" i="1">
                                  <a:latin typeface="Cambria Math" panose="02040503050406030204" pitchFamily="18" charset="0"/>
                                  <a:ea typeface="Cambria Math" panose="02040503050406030204" pitchFamily="18" charset="0"/>
                                </a:rPr>
                              </m:ctrlPr>
                            </m:dPr>
                            <m:e>
                              <m:r>
                                <m:rPr>
                                  <m:sty m:val="p"/>
                                </m:rPr>
                                <a:rPr lang="en-US" sz="2400">
                                  <a:latin typeface="Cambria Math" panose="02040503050406030204" pitchFamily="18" charset="0"/>
                                  <a:ea typeface="Cambria Math" panose="02040503050406030204" pitchFamily="18" charset="0"/>
                                </a:rPr>
                                <m:t>b</m:t>
                              </m:r>
                            </m:e>
                          </m:d>
                        </m:e>
                      </m:func>
                      <m:r>
                        <a:rPr lang="en-US" sz="2400" dirty="0">
                          <a:solidFill>
                            <a:prstClr val="black"/>
                          </a:solidFill>
                          <a:latin typeface="Cambria Math" panose="02040503050406030204" pitchFamily="18" charset="0"/>
                        </a:rPr>
                        <m:t>=</m:t>
                      </m:r>
                      <m:r>
                        <a:rPr lang="en-US" sz="2400" b="0" i="0" dirty="0" smtClean="0">
                          <a:solidFill>
                            <a:prstClr val="black"/>
                          </a:solidFill>
                          <a:latin typeface="Cambria Math" panose="02040503050406030204" pitchFamily="18" charset="0"/>
                        </a:rPr>
                        <m:t>0</m:t>
                      </m:r>
                    </m:oMath>
                  </m:oMathPara>
                </a14:m>
                <a:endParaRPr lang="en-US" sz="2400" dirty="0">
                  <a:solidFill>
                    <a:prstClr val="black"/>
                  </a:solidFill>
                  <a:latin typeface="Gill Sans Light" panose="020B0302020104020203" pitchFamily="34" charset="-79"/>
                  <a:cs typeface="Gill Sans Light" panose="020B0302020104020203" pitchFamily="34" charset="-79"/>
                </a:endParaRPr>
              </a:p>
            </p:txBody>
          </p:sp>
        </mc:Choice>
        <mc:Fallback xmlns="">
          <p:sp>
            <p:nvSpPr>
              <p:cNvPr id="3" name="Rectangle 2">
                <a:extLst>
                  <a:ext uri="{FF2B5EF4-FFF2-40B4-BE49-F238E27FC236}">
                    <a16:creationId xmlns:a16="http://schemas.microsoft.com/office/drawing/2014/main" id="{C5806CE0-90A6-0248-8E6D-893C4AFDFED6}"/>
                  </a:ext>
                </a:extLst>
              </p:cNvPr>
              <p:cNvSpPr>
                <a:spLocks noRot="1" noChangeAspect="1" noMove="1" noResize="1" noEditPoints="1" noAdjustHandles="1" noChangeArrowheads="1" noChangeShapeType="1" noTextEdit="1"/>
              </p:cNvSpPr>
              <p:nvPr/>
            </p:nvSpPr>
            <p:spPr>
              <a:xfrm>
                <a:off x="4679193" y="5088064"/>
                <a:ext cx="3105978" cy="573106"/>
              </a:xfrm>
              <a:prstGeom prst="rect">
                <a:avLst/>
              </a:prstGeom>
              <a:blipFill>
                <a:blip r:embed="rId5"/>
                <a:stretch>
                  <a:fillRect l="-816" b="-21739"/>
                </a:stretch>
              </a:blipFill>
            </p:spPr>
            <p:txBody>
              <a:bodyPr/>
              <a:lstStyle/>
              <a:p>
                <a:r>
                  <a:rPr lang="en-US">
                    <a:noFill/>
                  </a:rPr>
                  <a:t> </a:t>
                </a:r>
              </a:p>
            </p:txBody>
          </p:sp>
        </mc:Fallback>
      </mc:AlternateContent>
      <p:pic>
        <p:nvPicPr>
          <p:cNvPr id="54" name="Picture 53">
            <a:extLst>
              <a:ext uri="{FF2B5EF4-FFF2-40B4-BE49-F238E27FC236}">
                <a16:creationId xmlns:a16="http://schemas.microsoft.com/office/drawing/2014/main" id="{FD46A088-A824-C849-B0F8-C9FB6D1CEC70}"/>
              </a:ext>
            </a:extLst>
          </p:cNvPr>
          <p:cNvPicPr>
            <a:picLocks noChangeAspect="1"/>
          </p:cNvPicPr>
          <p:nvPr/>
        </p:nvPicPr>
        <p:blipFill>
          <a:blip r:embed="rId6"/>
          <a:stretch>
            <a:fillRect/>
          </a:stretch>
        </p:blipFill>
        <p:spPr>
          <a:xfrm>
            <a:off x="8036698" y="2109655"/>
            <a:ext cx="394741" cy="429768"/>
          </a:xfrm>
          <a:prstGeom prst="rect">
            <a:avLst/>
          </a:prstGeom>
        </p:spPr>
      </p:pic>
      <p:pic>
        <p:nvPicPr>
          <p:cNvPr id="55" name="Picture 54">
            <a:extLst>
              <a:ext uri="{FF2B5EF4-FFF2-40B4-BE49-F238E27FC236}">
                <a16:creationId xmlns:a16="http://schemas.microsoft.com/office/drawing/2014/main" id="{E114D39E-7014-7C45-8927-B4AC07DBF7D7}"/>
              </a:ext>
            </a:extLst>
          </p:cNvPr>
          <p:cNvPicPr>
            <a:picLocks noChangeAspect="1"/>
          </p:cNvPicPr>
          <p:nvPr/>
        </p:nvPicPr>
        <p:blipFill>
          <a:blip r:embed="rId6"/>
          <a:stretch>
            <a:fillRect/>
          </a:stretch>
        </p:blipFill>
        <p:spPr>
          <a:xfrm>
            <a:off x="5085588" y="2090903"/>
            <a:ext cx="393192" cy="428082"/>
          </a:xfrm>
          <a:prstGeom prst="rect">
            <a:avLst/>
          </a:prstGeom>
        </p:spPr>
      </p:pic>
      <p:pic>
        <p:nvPicPr>
          <p:cNvPr id="56" name="Picture 55">
            <a:extLst>
              <a:ext uri="{FF2B5EF4-FFF2-40B4-BE49-F238E27FC236}">
                <a16:creationId xmlns:a16="http://schemas.microsoft.com/office/drawing/2014/main" id="{ECC739AD-C44B-8749-8C4A-6968BE06344D}"/>
              </a:ext>
            </a:extLst>
          </p:cNvPr>
          <p:cNvPicPr>
            <a:picLocks noChangeAspect="1"/>
          </p:cNvPicPr>
          <p:nvPr/>
        </p:nvPicPr>
        <p:blipFill>
          <a:blip r:embed="rId6"/>
          <a:stretch>
            <a:fillRect/>
          </a:stretch>
        </p:blipFill>
        <p:spPr>
          <a:xfrm>
            <a:off x="3736070" y="2109655"/>
            <a:ext cx="393192" cy="428082"/>
          </a:xfrm>
          <a:prstGeom prst="rect">
            <a:avLst/>
          </a:prstGeom>
        </p:spPr>
      </p:pic>
      <p:pic>
        <p:nvPicPr>
          <p:cNvPr id="57" name="Picture 56">
            <a:extLst>
              <a:ext uri="{FF2B5EF4-FFF2-40B4-BE49-F238E27FC236}">
                <a16:creationId xmlns:a16="http://schemas.microsoft.com/office/drawing/2014/main" id="{B0C3269B-7A3D-CC49-B4E5-84FA62F61E9D}"/>
              </a:ext>
            </a:extLst>
          </p:cNvPr>
          <p:cNvPicPr>
            <a:picLocks noChangeAspect="1"/>
          </p:cNvPicPr>
          <p:nvPr/>
        </p:nvPicPr>
        <p:blipFill>
          <a:blip r:embed="rId6"/>
          <a:stretch>
            <a:fillRect/>
          </a:stretch>
        </p:blipFill>
        <p:spPr>
          <a:xfrm>
            <a:off x="6875546" y="2112695"/>
            <a:ext cx="394741" cy="429768"/>
          </a:xfrm>
          <a:prstGeom prst="rect">
            <a:avLst/>
          </a:prstGeom>
        </p:spPr>
      </p:pic>
      <mc:AlternateContent xmlns:mc="http://schemas.openxmlformats.org/markup-compatibility/2006">
        <mc:Choice xmlns:a14="http://schemas.microsoft.com/office/drawing/2010/main" Requires="a14">
          <p:sp>
            <p:nvSpPr>
              <p:cNvPr id="58" name="TextBox 57">
                <a:extLst>
                  <a:ext uri="{FF2B5EF4-FFF2-40B4-BE49-F238E27FC236}">
                    <a16:creationId xmlns:a16="http://schemas.microsoft.com/office/drawing/2014/main" id="{1F6E6AF4-02D4-3D41-A359-0B840AA22D52}"/>
                  </a:ext>
                </a:extLst>
              </p:cNvPr>
              <p:cNvSpPr txBox="1"/>
              <p:nvPr/>
            </p:nvSpPr>
            <p:spPr>
              <a:xfrm>
                <a:off x="4810190" y="5744792"/>
                <a:ext cx="2571618" cy="5132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sz="2800" i="0">
                          <a:latin typeface="Cambria Math" panose="02040503050406030204" pitchFamily="18" charset="0"/>
                          <a:ea typeface="Cambria Math" panose="02040503050406030204" pitchFamily="18" charset="0"/>
                        </a:rPr>
                        <m:t>ϕ</m:t>
                      </m:r>
                      <m:r>
                        <m:rPr>
                          <m:sty m:val="p"/>
                        </m:rPr>
                        <a:rPr lang="en-US" sz="2800" i="0" baseline="-25000">
                          <a:latin typeface="Cambria Math" panose="02040503050406030204" pitchFamily="18" charset="0"/>
                          <a:ea typeface="Cambria Math" panose="02040503050406030204" pitchFamily="18" charset="0"/>
                        </a:rPr>
                        <m:t>min</m:t>
                      </m:r>
                      <m:r>
                        <a:rPr lang="en-US" sz="2800" i="0">
                          <a:latin typeface="Cambria Math" panose="02040503050406030204" pitchFamily="18" charset="0"/>
                          <a:ea typeface="Cambria Math" panose="02040503050406030204" pitchFamily="18" charset="0"/>
                        </a:rPr>
                        <m:t>≠ </m:t>
                      </m:r>
                      <m:r>
                        <m:rPr>
                          <m:sty m:val="p"/>
                        </m:rPr>
                        <a:rPr lang="en-US" sz="2800" i="0">
                          <a:latin typeface="Cambria Math" panose="02040503050406030204" pitchFamily="18" charset="0"/>
                          <a:ea typeface="Cambria Math" panose="02040503050406030204" pitchFamily="18" charset="0"/>
                        </a:rPr>
                        <m:t>ϕmax</m:t>
                      </m:r>
                    </m:oMath>
                  </m:oMathPara>
                </a14:m>
                <a:endParaRPr lang="en-US" sz="2800" baseline="-25000" dirty="0"/>
              </a:p>
            </p:txBody>
          </p:sp>
        </mc:Choice>
        <mc:Fallback>
          <p:sp>
            <p:nvSpPr>
              <p:cNvPr id="58" name="TextBox 57">
                <a:extLst>
                  <a:ext uri="{FF2B5EF4-FFF2-40B4-BE49-F238E27FC236}">
                    <a16:creationId xmlns:a16="http://schemas.microsoft.com/office/drawing/2014/main" id="{1F6E6AF4-02D4-3D41-A359-0B840AA22D52}"/>
                  </a:ext>
                </a:extLst>
              </p:cNvPr>
              <p:cNvSpPr txBox="1">
                <a:spLocks noRot="1" noChangeAspect="1" noMove="1" noResize="1" noEditPoints="1" noAdjustHandles="1" noChangeArrowheads="1" noChangeShapeType="1" noTextEdit="1"/>
              </p:cNvSpPr>
              <p:nvPr/>
            </p:nvSpPr>
            <p:spPr>
              <a:xfrm>
                <a:off x="4810190" y="5744792"/>
                <a:ext cx="2571618" cy="513282"/>
              </a:xfrm>
              <a:prstGeom prst="rect">
                <a:avLst/>
              </a:prstGeom>
              <a:blipFill>
                <a:blip r:embed="rId7"/>
                <a:stretch>
                  <a:fillRect b="-2682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9" name="TextBox 58">
                <a:extLst>
                  <a:ext uri="{FF2B5EF4-FFF2-40B4-BE49-F238E27FC236}">
                    <a16:creationId xmlns:a16="http://schemas.microsoft.com/office/drawing/2014/main" id="{D85AD217-8F3C-2B44-A81F-D35B321DB55D}"/>
                  </a:ext>
                </a:extLst>
              </p:cNvPr>
              <p:cNvSpPr txBox="1"/>
              <p:nvPr/>
            </p:nvSpPr>
            <p:spPr>
              <a:xfrm>
                <a:off x="4456322" y="6198941"/>
                <a:ext cx="4013009" cy="523220"/>
              </a:xfrm>
              <a:prstGeom prst="rect">
                <a:avLst/>
              </a:prstGeom>
              <a:noFill/>
            </p:spPr>
            <p:txBody>
              <a:bodyPr wrap="square" rtlCol="0">
                <a:spAutoFit/>
              </a:bodyPr>
              <a:lstStyle/>
              <a:p>
                <a:r>
                  <a:rPr lang="en-US" sz="2800" dirty="0">
                    <a:latin typeface="Gill Sans Light" panose="020B0302020104020203" pitchFamily="34" charset="-79"/>
                    <a:cs typeface="Gill Sans Light" panose="020B0302020104020203" pitchFamily="34" charset="-79"/>
                  </a:rPr>
                  <a:t>When is </a:t>
                </a:r>
                <a14:m>
                  <m:oMath xmlns:m="http://schemas.openxmlformats.org/officeDocument/2006/math">
                    <m:r>
                      <m:rPr>
                        <m:sty m:val="p"/>
                      </m:rPr>
                      <a:rPr lang="en-US" sz="2800" b="0" i="0">
                        <a:latin typeface="Cambria Math" panose="02040503050406030204" pitchFamily="18" charset="0"/>
                        <a:ea typeface="Cambria Math" panose="02040503050406030204" pitchFamily="18" charset="0"/>
                      </a:rPr>
                      <m:t>ϕ</m:t>
                    </m:r>
                    <m:r>
                      <m:rPr>
                        <m:sty m:val="p"/>
                      </m:rPr>
                      <a:rPr lang="en-US" sz="2800" b="0" i="0" baseline="-25000">
                        <a:latin typeface="Cambria Math" panose="02040503050406030204" pitchFamily="18" charset="0"/>
                        <a:ea typeface="Cambria Math" panose="02040503050406030204" pitchFamily="18" charset="0"/>
                      </a:rPr>
                      <m:t>min</m:t>
                    </m:r>
                    <m:r>
                      <a:rPr lang="en-US" sz="2800" b="0" i="1" smtClean="0">
                        <a:latin typeface="Cambria Math" panose="02040503050406030204" pitchFamily="18" charset="0"/>
                        <a:ea typeface="Cambria Math" panose="02040503050406030204" pitchFamily="18" charset="0"/>
                      </a:rPr>
                      <m:t>≈</m:t>
                    </m:r>
                    <m:r>
                      <a:rPr lang="en-US" sz="2800" b="0" i="0">
                        <a:latin typeface="Cambria Math" panose="02040503050406030204" pitchFamily="18" charset="0"/>
                        <a:ea typeface="Cambria Math" panose="02040503050406030204" pitchFamily="18" charset="0"/>
                      </a:rPr>
                      <m:t> </m:t>
                    </m:r>
                    <m:r>
                      <m:rPr>
                        <m:sty m:val="p"/>
                      </m:rPr>
                      <a:rPr lang="en-US" sz="2800" b="0" i="0">
                        <a:latin typeface="Cambria Math" panose="02040503050406030204" pitchFamily="18" charset="0"/>
                        <a:ea typeface="Cambria Math" panose="02040503050406030204" pitchFamily="18" charset="0"/>
                      </a:rPr>
                      <m:t>ϕma</m:t>
                    </m:r>
                    <m:r>
                      <m:rPr>
                        <m:sty m:val="p"/>
                      </m:rPr>
                      <a:rPr lang="en-US" sz="2800" b="0" i="0" baseline="-25000">
                        <a:latin typeface="Cambria Math" panose="02040503050406030204" pitchFamily="18" charset="0"/>
                        <a:ea typeface="Cambria Math" panose="02040503050406030204" pitchFamily="18" charset="0"/>
                      </a:rPr>
                      <m:t>x</m:t>
                    </m:r>
                  </m:oMath>
                </a14:m>
                <a:r>
                  <a:rPr lang="en-US" sz="2800" dirty="0">
                    <a:latin typeface="+mj-lt"/>
                    <a:cs typeface="Gill Sans" panose="020B0502020104020203" pitchFamily="34" charset="-79"/>
                  </a:rPr>
                  <a:t>?</a:t>
                </a:r>
                <a:r>
                  <a:rPr lang="en-US" sz="2800" dirty="0">
                    <a:cs typeface="Gill Sans" panose="020B0502020104020203" pitchFamily="34" charset="-79"/>
                  </a:rPr>
                  <a:t> </a:t>
                </a:r>
              </a:p>
            </p:txBody>
          </p:sp>
        </mc:Choice>
        <mc:Fallback>
          <p:sp>
            <p:nvSpPr>
              <p:cNvPr id="59" name="TextBox 58">
                <a:extLst>
                  <a:ext uri="{FF2B5EF4-FFF2-40B4-BE49-F238E27FC236}">
                    <a16:creationId xmlns:a16="http://schemas.microsoft.com/office/drawing/2014/main" id="{D85AD217-8F3C-2B44-A81F-D35B321DB55D}"/>
                  </a:ext>
                </a:extLst>
              </p:cNvPr>
              <p:cNvSpPr txBox="1">
                <a:spLocks noRot="1" noChangeAspect="1" noMove="1" noResize="1" noEditPoints="1" noAdjustHandles="1" noChangeArrowheads="1" noChangeShapeType="1" noTextEdit="1"/>
              </p:cNvSpPr>
              <p:nvPr/>
            </p:nvSpPr>
            <p:spPr>
              <a:xfrm>
                <a:off x="4456322" y="6198941"/>
                <a:ext cx="4013009" cy="523220"/>
              </a:xfrm>
              <a:prstGeom prst="rect">
                <a:avLst/>
              </a:prstGeom>
              <a:blipFill>
                <a:blip r:embed="rId8"/>
                <a:stretch>
                  <a:fillRect l="-3155" t="-16667" b="-28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Rectangle 39">
                <a:extLst>
                  <a:ext uri="{FF2B5EF4-FFF2-40B4-BE49-F238E27FC236}">
                    <a16:creationId xmlns:a16="http://schemas.microsoft.com/office/drawing/2014/main" id="{75339BFB-758B-8549-82BB-A8859CAA1380}"/>
                  </a:ext>
                </a:extLst>
              </p:cNvPr>
              <p:cNvSpPr/>
              <p:nvPr/>
            </p:nvSpPr>
            <p:spPr>
              <a:xfrm>
                <a:off x="4466675" y="3045179"/>
                <a:ext cx="3258648" cy="575542"/>
              </a:xfrm>
              <a:prstGeom prst="rect">
                <a:avLst/>
              </a:prstGeom>
            </p:spPr>
            <p:txBody>
              <a:bodyPr wrap="none">
                <a:spAutoFit/>
              </a:bodyPr>
              <a:lstStyle/>
              <a:p>
                <a:pPr lvl="0" algn="ctr"/>
                <a14:m>
                  <m:oMathPara xmlns:m="http://schemas.openxmlformats.org/officeDocument/2006/math">
                    <m:oMathParaPr>
                      <m:jc m:val="centerGroup"/>
                    </m:oMathParaPr>
                    <m:oMath xmlns:m="http://schemas.openxmlformats.org/officeDocument/2006/math">
                      <m:r>
                        <m:rPr>
                          <m:sty m:val="p"/>
                        </m:rPr>
                        <a:rPr lang="en-US" sz="2400" b="0" i="0" smtClean="0">
                          <a:solidFill>
                            <a:prstClr val="black"/>
                          </a:solidFill>
                          <a:latin typeface="Cambria Math" panose="02040503050406030204" pitchFamily="18" charset="0"/>
                          <a:ea typeface="Cambria Math" panose="02040503050406030204" pitchFamily="18" charset="0"/>
                        </a:rPr>
                        <m:t>ϕ</m:t>
                      </m:r>
                      <m:r>
                        <m:rPr>
                          <m:sty m:val="p"/>
                        </m:rPr>
                        <a:rPr lang="en-US" sz="2400" b="0" i="0" baseline="-25000">
                          <a:solidFill>
                            <a:prstClr val="black"/>
                          </a:solidFill>
                          <a:latin typeface="Cambria Math" panose="02040503050406030204" pitchFamily="18" charset="0"/>
                          <a:ea typeface="Cambria Math" panose="02040503050406030204" pitchFamily="18" charset="0"/>
                        </a:rPr>
                        <m:t>m</m:t>
                      </m:r>
                      <m:r>
                        <m:rPr>
                          <m:sty m:val="p"/>
                        </m:rPr>
                        <a:rPr lang="en-US" sz="2400" b="0" i="0" baseline="-25000" smtClean="0">
                          <a:solidFill>
                            <a:prstClr val="black"/>
                          </a:solidFill>
                          <a:latin typeface="Cambria Math" panose="02040503050406030204" pitchFamily="18" charset="0"/>
                          <a:ea typeface="Cambria Math" panose="02040503050406030204" pitchFamily="18" charset="0"/>
                        </a:rPr>
                        <m:t>ax</m:t>
                      </m:r>
                      <m:r>
                        <a:rPr lang="en-US" sz="2400" dirty="0">
                          <a:solidFill>
                            <a:prstClr val="black"/>
                          </a:solidFill>
                          <a:latin typeface="Cambria Math" panose="02040503050406030204" pitchFamily="18" charset="0"/>
                        </a:rPr>
                        <m:t>=</m:t>
                      </m:r>
                      <m:r>
                        <a:rPr lang="en-US" sz="2400" b="0" i="0" dirty="0" smtClean="0">
                          <a:solidFill>
                            <a:prstClr val="black"/>
                          </a:solidFill>
                          <a:latin typeface="Cambria Math" panose="02040503050406030204" pitchFamily="18" charset="0"/>
                        </a:rPr>
                        <m:t> </m:t>
                      </m:r>
                      <m:func>
                        <m:funcPr>
                          <m:ctrlPr>
                            <a:rPr lang="en-US" sz="2400" b="0" i="1" dirty="0" smtClean="0">
                              <a:solidFill>
                                <a:prstClr val="black"/>
                              </a:solidFill>
                              <a:latin typeface="Cambria Math" panose="02040503050406030204" pitchFamily="18" charset="0"/>
                            </a:rPr>
                          </m:ctrlPr>
                        </m:funcPr>
                        <m:fName>
                          <m:limLow>
                            <m:limLowPr>
                              <m:ctrlPr>
                                <a:rPr lang="en-US" sz="2400" b="0" i="1" dirty="0" smtClean="0">
                                  <a:solidFill>
                                    <a:prstClr val="black"/>
                                  </a:solidFill>
                                  <a:latin typeface="Cambria Math" panose="02040503050406030204" pitchFamily="18" charset="0"/>
                                </a:rPr>
                              </m:ctrlPr>
                            </m:limLowPr>
                            <m:e>
                              <m:r>
                                <m:rPr>
                                  <m:nor/>
                                </m:rPr>
                                <a:rPr lang="en-US" sz="2400" b="0" i="0" dirty="0" smtClean="0">
                                  <a:solidFill>
                                    <a:prstClr val="black"/>
                                  </a:solidFill>
                                  <a:latin typeface="Cambria Math" panose="02040503050406030204" pitchFamily="18" charset="0"/>
                                </a:rPr>
                                <m:t>max</m:t>
                              </m:r>
                            </m:e>
                            <m:lim>
                              <m:r>
                                <a:rPr lang="en-US" sz="2400" i="1" dirty="0">
                                  <a:solidFill>
                                    <a:prstClr val="black"/>
                                  </a:solidFill>
                                  <a:latin typeface="Cambria Math" panose="02040503050406030204" pitchFamily="18" charset="0"/>
                                </a:rPr>
                                <m:t>𝑏</m:t>
                              </m:r>
                              <m:r>
                                <a:rPr lang="en-US" sz="2400" i="1" dirty="0">
                                  <a:solidFill>
                                    <a:prstClr val="black"/>
                                  </a:solidFill>
                                  <a:latin typeface="Cambria Math" panose="02040503050406030204" pitchFamily="18" charset="0"/>
                                </a:rPr>
                                <m:t> ∈ </m:t>
                              </m:r>
                              <m:r>
                                <a:rPr lang="en-US" sz="2400" i="1" dirty="0">
                                  <a:solidFill>
                                    <a:prstClr val="black"/>
                                  </a:solidFill>
                                  <a:latin typeface="Cambria Math" panose="02040503050406030204" pitchFamily="18" charset="0"/>
                                  <a:ea typeface="Cambria Math" panose="02040503050406030204" pitchFamily="18" charset="0"/>
                                </a:rPr>
                                <m:t>𝔹</m:t>
                              </m:r>
                            </m:lim>
                          </m:limLow>
                        </m:fName>
                        <m:e>
                          <m:r>
                            <m:rPr>
                              <m:sty m:val="p"/>
                            </m:rPr>
                            <a:rPr lang="en-US" sz="2400">
                              <a:latin typeface="Cambria Math" panose="02040503050406030204" pitchFamily="18" charset="0"/>
                              <a:ea typeface="Cambria Math" panose="02040503050406030204" pitchFamily="18" charset="0"/>
                            </a:rPr>
                            <m:t>ϕ</m:t>
                          </m:r>
                          <m:d>
                            <m:dPr>
                              <m:ctrlPr>
                                <a:rPr lang="en-US" sz="2400" i="1">
                                  <a:latin typeface="Cambria Math" panose="02040503050406030204" pitchFamily="18" charset="0"/>
                                  <a:ea typeface="Cambria Math" panose="02040503050406030204" pitchFamily="18" charset="0"/>
                                </a:rPr>
                              </m:ctrlPr>
                            </m:dPr>
                            <m:e>
                              <m:r>
                                <m:rPr>
                                  <m:sty m:val="p"/>
                                </m:rPr>
                                <a:rPr lang="en-US" sz="2400">
                                  <a:latin typeface="Cambria Math" panose="02040503050406030204" pitchFamily="18" charset="0"/>
                                  <a:ea typeface="Cambria Math" panose="02040503050406030204" pitchFamily="18" charset="0"/>
                                </a:rPr>
                                <m:t>b</m:t>
                              </m:r>
                            </m:e>
                          </m:d>
                        </m:e>
                      </m:func>
                      <m:r>
                        <a:rPr lang="en-US" sz="2400" dirty="0">
                          <a:solidFill>
                            <a:prstClr val="black"/>
                          </a:solidFill>
                          <a:latin typeface="Cambria Math" panose="02040503050406030204" pitchFamily="18" charset="0"/>
                        </a:rPr>
                        <m:t>=</m:t>
                      </m:r>
                      <m:r>
                        <a:rPr lang="en-US" sz="2400" b="0" i="0" dirty="0" smtClean="0">
                          <a:solidFill>
                            <a:prstClr val="black"/>
                          </a:solidFill>
                          <a:latin typeface="Cambria Math" panose="02040503050406030204" pitchFamily="18" charset="0"/>
                        </a:rPr>
                        <m:t>6</m:t>
                      </m:r>
                    </m:oMath>
                  </m:oMathPara>
                </a14:m>
                <a:endParaRPr lang="en-US" sz="2400" dirty="0">
                  <a:solidFill>
                    <a:prstClr val="black"/>
                  </a:solidFill>
                  <a:latin typeface="Gill Sans Light" panose="020B0302020104020203" pitchFamily="34" charset="-79"/>
                  <a:cs typeface="Gill Sans Light" panose="020B0302020104020203" pitchFamily="34" charset="-79"/>
                </a:endParaRPr>
              </a:p>
            </p:txBody>
          </p:sp>
        </mc:Choice>
        <mc:Fallback xmlns="">
          <p:sp>
            <p:nvSpPr>
              <p:cNvPr id="40" name="Rectangle 39">
                <a:extLst>
                  <a:ext uri="{FF2B5EF4-FFF2-40B4-BE49-F238E27FC236}">
                    <a16:creationId xmlns:a16="http://schemas.microsoft.com/office/drawing/2014/main" id="{75339BFB-758B-8549-82BB-A8859CAA1380}"/>
                  </a:ext>
                </a:extLst>
              </p:cNvPr>
              <p:cNvSpPr>
                <a:spLocks noRot="1" noChangeAspect="1" noMove="1" noResize="1" noEditPoints="1" noAdjustHandles="1" noChangeArrowheads="1" noChangeShapeType="1" noTextEdit="1"/>
              </p:cNvSpPr>
              <p:nvPr/>
            </p:nvSpPr>
            <p:spPr>
              <a:xfrm>
                <a:off x="4466675" y="3045179"/>
                <a:ext cx="3258648" cy="575542"/>
              </a:xfrm>
              <a:prstGeom prst="rect">
                <a:avLst/>
              </a:prstGeom>
              <a:blipFill>
                <a:blip r:embed="rId9"/>
                <a:stretch>
                  <a:fillRect b="-19565"/>
                </a:stretch>
              </a:blipFill>
            </p:spPr>
            <p:txBody>
              <a:bodyPr/>
              <a:lstStyle/>
              <a:p>
                <a:r>
                  <a:rPr lang="en-US">
                    <a:noFill/>
                  </a:rPr>
                  <a:t> </a:t>
                </a:r>
              </a:p>
            </p:txBody>
          </p:sp>
        </mc:Fallback>
      </mc:AlternateContent>
      <p:sp>
        <p:nvSpPr>
          <p:cNvPr id="41" name="TextBox 40">
            <a:extLst>
              <a:ext uri="{FF2B5EF4-FFF2-40B4-BE49-F238E27FC236}">
                <a16:creationId xmlns:a16="http://schemas.microsoft.com/office/drawing/2014/main" id="{4ED5FF24-840F-4847-9BE9-0730F21BAB27}"/>
              </a:ext>
            </a:extLst>
          </p:cNvPr>
          <p:cNvSpPr txBox="1"/>
          <p:nvPr/>
        </p:nvSpPr>
        <p:spPr>
          <a:xfrm>
            <a:off x="9681310" y="2997999"/>
            <a:ext cx="2169630" cy="954107"/>
          </a:xfrm>
          <a:prstGeom prst="rect">
            <a:avLst/>
          </a:prstGeom>
          <a:noFill/>
        </p:spPr>
        <p:txBody>
          <a:bodyPr wrap="square" rtlCol="0">
            <a:spAutoFit/>
          </a:bodyPr>
          <a:lstStyle/>
          <a:p>
            <a:r>
              <a:rPr lang="en-US" sz="2800" dirty="0">
                <a:solidFill>
                  <a:srgbClr val="C00000"/>
                </a:solidFill>
                <a:latin typeface="Gill Sans Light" panose="020B0302020104020203" pitchFamily="34" charset="-79"/>
                <a:cs typeface="Gill Sans Light" panose="020B0302020104020203" pitchFamily="34" charset="-79"/>
              </a:rPr>
              <a:t>Throughput Sensitivity</a:t>
            </a:r>
          </a:p>
        </p:txBody>
      </p:sp>
      <p:sp>
        <p:nvSpPr>
          <p:cNvPr id="42" name="TextBox 41">
            <a:extLst>
              <a:ext uri="{FF2B5EF4-FFF2-40B4-BE49-F238E27FC236}">
                <a16:creationId xmlns:a16="http://schemas.microsoft.com/office/drawing/2014/main" id="{B913DCE6-1F3B-E344-805F-D567271A25D7}"/>
              </a:ext>
            </a:extLst>
          </p:cNvPr>
          <p:cNvSpPr txBox="1"/>
          <p:nvPr/>
        </p:nvSpPr>
        <p:spPr>
          <a:xfrm>
            <a:off x="609184" y="6198941"/>
            <a:ext cx="4013009" cy="523220"/>
          </a:xfrm>
          <a:prstGeom prst="rect">
            <a:avLst/>
          </a:prstGeom>
          <a:noFill/>
        </p:spPr>
        <p:txBody>
          <a:bodyPr wrap="square" rtlCol="0">
            <a:spAutoFit/>
          </a:bodyPr>
          <a:lstStyle/>
          <a:p>
            <a:r>
              <a:rPr lang="en-US" sz="2800" dirty="0">
                <a:solidFill>
                  <a:srgbClr val="00B050"/>
                </a:solidFill>
                <a:latin typeface="Gill Sans Light" panose="020B0302020104020203" pitchFamily="34" charset="-79"/>
                <a:cs typeface="Gill Sans Light" panose="020B0302020104020203" pitchFamily="34" charset="-79"/>
              </a:rPr>
              <a:t>Throughput Insensitivity:</a:t>
            </a:r>
          </a:p>
        </p:txBody>
      </p:sp>
    </p:spTree>
    <p:extLst>
      <p:ext uri="{BB962C8B-B14F-4D97-AF65-F5344CB8AC3E}">
        <p14:creationId xmlns:p14="http://schemas.microsoft.com/office/powerpoint/2010/main" val="901029265"/>
      </p:ext>
    </p:extLst>
  </p:cSld>
  <p:clrMapOvr>
    <a:masterClrMapping/>
  </p:clrMapOvr>
  <mc:AlternateContent xmlns:mc="http://schemas.openxmlformats.org/markup-compatibility/2006" xmlns:p14="http://schemas.microsoft.com/office/powerpoint/2010/main">
    <mc:Choice Requires="p14">
      <p:transition spd="slow" p14:dur="2000" advTm="45890"/>
    </mc:Choice>
    <mc:Fallback xmlns="">
      <p:transition spd="slow" advTm="4589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0" presetClass="path" presetSubtype="0" repeatCount="indefinite" accel="50000" decel="50000" fill="hold" nodeType="clickEffect">
                                  <p:stCondLst>
                                    <p:cond delay="0"/>
                                  </p:stCondLst>
                                  <p:endCondLst>
                                    <p:cond evt="onNext" delay="0">
                                      <p:tgtEl>
                                        <p:sldTgt/>
                                      </p:tgtEl>
                                    </p:cond>
                                  </p:endCondLst>
                                  <p:childTnLst>
                                    <p:animMotion origin="layout" path="M 3.95833E-6 1.11111E-6 L 0.11041 -0.00232 " pathEditMode="relative" rAng="0" ptsTypes="AA">
                                      <p:cBhvr>
                                        <p:cTn id="42" dur="1000" fill="hold"/>
                                        <p:tgtEl>
                                          <p:spTgt spid="56"/>
                                        </p:tgtEl>
                                        <p:attrNameLst>
                                          <p:attrName>ppt_x</p:attrName>
                                          <p:attrName>ppt_y</p:attrName>
                                        </p:attrNameLst>
                                      </p:cBhvr>
                                      <p:rCtr x="5521" y="-116"/>
                                    </p:animMotion>
                                  </p:childTnLst>
                                </p:cTn>
                              </p:par>
                              <p:par>
                                <p:cTn id="43" presetID="0" presetClass="path" presetSubtype="0" repeatCount="indefinite" accel="50000" decel="50000" fill="hold" nodeType="withEffect">
                                  <p:stCondLst>
                                    <p:cond delay="0"/>
                                  </p:stCondLst>
                                  <p:endCondLst>
                                    <p:cond evt="onNext" delay="0">
                                      <p:tgtEl>
                                        <p:sldTgt/>
                                      </p:tgtEl>
                                    </p:cond>
                                  </p:endCondLst>
                                  <p:childTnLst>
                                    <p:animMotion origin="layout" path="M 0.00026 0.00185 L 0.09518 0.0088 " pathEditMode="relative" rAng="0" ptsTypes="AA">
                                      <p:cBhvr>
                                        <p:cTn id="44" dur="1000" fill="hold"/>
                                        <p:tgtEl>
                                          <p:spTgt spid="57"/>
                                        </p:tgtEl>
                                        <p:attrNameLst>
                                          <p:attrName>ppt_x</p:attrName>
                                          <p:attrName>ppt_y</p:attrName>
                                        </p:attrNameLst>
                                      </p:cBhvr>
                                      <p:rCtr x="4740" y="347"/>
                                    </p:animMotion>
                                  </p:childTnLst>
                                </p:cTn>
                              </p:par>
                              <p:par>
                                <p:cTn id="45" presetID="0" presetClass="path" presetSubtype="0" repeatCount="indefinite" accel="50000" decel="50000" fill="hold" nodeType="withEffect">
                                  <p:stCondLst>
                                    <p:cond delay="0"/>
                                  </p:stCondLst>
                                  <p:endCondLst>
                                    <p:cond evt="onNext" delay="0">
                                      <p:tgtEl>
                                        <p:sldTgt/>
                                      </p:tgtEl>
                                    </p:cond>
                                  </p:endCondLst>
                                  <p:childTnLst>
                                    <p:animMotion origin="layout" path="M -0.00351 0.00995 L -0.11263 0.00995 " pathEditMode="relative" rAng="0" ptsTypes="AA">
                                      <p:cBhvr>
                                        <p:cTn id="46" dur="1000" fill="hold"/>
                                        <p:tgtEl>
                                          <p:spTgt spid="55"/>
                                        </p:tgtEl>
                                        <p:attrNameLst>
                                          <p:attrName>ppt_x</p:attrName>
                                          <p:attrName>ppt_y</p:attrName>
                                        </p:attrNameLst>
                                      </p:cBhvr>
                                      <p:rCtr x="-5456" y="0"/>
                                    </p:animMotion>
                                  </p:childTnLst>
                                </p:cTn>
                              </p:par>
                              <p:par>
                                <p:cTn id="47" presetID="0" presetClass="path" presetSubtype="0" repeatCount="indefinite" accel="50000" decel="50000" fill="hold" nodeType="withEffect">
                                  <p:stCondLst>
                                    <p:cond delay="0"/>
                                  </p:stCondLst>
                                  <p:endCondLst>
                                    <p:cond evt="onNext" delay="0">
                                      <p:tgtEl>
                                        <p:sldTgt/>
                                      </p:tgtEl>
                                    </p:cond>
                                  </p:endCondLst>
                                  <p:childTnLst>
                                    <p:animMotion origin="layout" path="M -4.16667E-7 1.11111E-6 L -0.09401 0.00231 " pathEditMode="relative" rAng="0" ptsTypes="AA">
                                      <p:cBhvr>
                                        <p:cTn id="48" dur="1000" fill="hold"/>
                                        <p:tgtEl>
                                          <p:spTgt spid="54"/>
                                        </p:tgtEl>
                                        <p:attrNameLst>
                                          <p:attrName>ppt_x</p:attrName>
                                          <p:attrName>ppt_y</p:attrName>
                                        </p:attrNameLst>
                                      </p:cBhvr>
                                      <p:rCtr x="-4701" y="116"/>
                                    </p:animMotion>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76"/>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58"/>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59"/>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P spid="29" grpId="0"/>
      <p:bldP spid="33" grpId="0" animBg="1"/>
      <p:bldP spid="34" grpId="0"/>
      <p:bldP spid="35" grpId="0"/>
      <p:bldP spid="36" grpId="0"/>
      <p:bldP spid="37" grpId="0"/>
      <p:bldP spid="38" grpId="0" animBg="1"/>
      <p:bldP spid="3" grpId="0"/>
      <p:bldP spid="58" grpId="0"/>
      <p:bldP spid="59" grpId="0"/>
      <p:bldP spid="40" grpId="0"/>
      <p:bldP spid="41" grpId="0"/>
      <p:bldP spid="4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0" name="Content Placeholder 2">
                <a:extLst>
                  <a:ext uri="{FF2B5EF4-FFF2-40B4-BE49-F238E27FC236}">
                    <a16:creationId xmlns:a16="http://schemas.microsoft.com/office/drawing/2014/main" id="{93B72D4A-601E-1143-B289-4F78EDB308DA}"/>
                  </a:ext>
                </a:extLst>
              </p:cNvPr>
              <p:cNvSpPr>
                <a:spLocks noGrp="1"/>
              </p:cNvSpPr>
              <p:nvPr>
                <p:ph idx="1"/>
              </p:nvPr>
            </p:nvSpPr>
            <p:spPr>
              <a:xfrm>
                <a:off x="1097280" y="1700331"/>
                <a:ext cx="10374284" cy="4656019"/>
              </a:xfrm>
            </p:spPr>
            <p:txBody>
              <a:bodyPr>
                <a:normAutofit/>
              </a:bodyPr>
              <a:lstStyle/>
              <a:p>
                <a:pPr marL="0" indent="0">
                  <a:buNone/>
                </a:pPr>
                <a:r>
                  <a:rPr lang="en-US" b="1" dirty="0">
                    <a:latin typeface="Gill Sans Light" panose="020B0302020104020203" pitchFamily="34" charset="-79"/>
                    <a:cs typeface="Gill Sans Light" panose="020B0302020104020203" pitchFamily="34" charset="-79"/>
                  </a:rPr>
                  <a:t>Theorem 1: </a:t>
                </a:r>
                <a:r>
                  <a:rPr lang="en-US" dirty="0">
                    <a:latin typeface="Gill Sans Light" panose="020B0302020104020203" pitchFamily="34" charset="-79"/>
                    <a:cs typeface="Gill Sans Light" panose="020B0302020104020203" pitchFamily="34" charset="-79"/>
                  </a:rPr>
                  <a:t>No deadlocks </a:t>
                </a:r>
                <a14:m>
                  <m:oMath xmlns:m="http://schemas.openxmlformats.org/officeDocument/2006/math">
                    <m:r>
                      <a:rPr lang="en-US" b="0" i="0">
                        <a:latin typeface="Cambria Math" panose="02040503050406030204" pitchFamily="18" charset="0"/>
                        <a:ea typeface="Cambria Math" panose="02040503050406030204" pitchFamily="18" charset="0"/>
                      </a:rPr>
                      <m:t>⇒</m:t>
                    </m:r>
                  </m:oMath>
                </a14:m>
                <a:r>
                  <a:rPr lang="en-US" dirty="0">
                    <a:latin typeface="Gill Sans Light" panose="020B0302020104020203" pitchFamily="34" charset="-79"/>
                    <a:cs typeface="Gill Sans Light" panose="020B0302020104020203" pitchFamily="34" charset="-79"/>
                    <a:sym typeface="Wingdings" pitchFamily="2" charset="2"/>
                  </a:rPr>
                  <a:t> Throughput Insensitivity</a:t>
                </a:r>
                <a:r>
                  <a:rPr lang="en-US" dirty="0">
                    <a:latin typeface="Gill Sans Light" panose="020B0302020104020203" pitchFamily="34" charset="-79"/>
                    <a:cs typeface="Gill Sans Light" panose="020B0302020104020203" pitchFamily="34" charset="-79"/>
                  </a:rPr>
                  <a:t> </a:t>
                </a:r>
              </a:p>
              <a:p>
                <a:pPr marL="0" indent="0">
                  <a:buNone/>
                </a:pPr>
                <a:endParaRPr lang="en-US" dirty="0">
                  <a:latin typeface="Gill Sans Light" panose="020B0302020104020203" pitchFamily="34" charset="-79"/>
                  <a:cs typeface="Gill Sans Light" panose="020B0302020104020203" pitchFamily="34" charset="-79"/>
                </a:endParaRPr>
              </a:p>
              <a:p>
                <a:pPr marL="0" indent="0">
                  <a:buNone/>
                </a:pPr>
                <a:endParaRPr lang="en-US" dirty="0">
                  <a:latin typeface="Gill Sans Light" panose="020B0302020104020203" pitchFamily="34" charset="-79"/>
                  <a:cs typeface="Gill Sans Light" panose="020B0302020104020203" pitchFamily="34" charset="-79"/>
                </a:endParaRPr>
              </a:p>
            </p:txBody>
          </p:sp>
        </mc:Choice>
        <mc:Fallback xmlns="">
          <p:sp>
            <p:nvSpPr>
              <p:cNvPr id="30" name="Content Placeholder 2">
                <a:extLst>
                  <a:ext uri="{FF2B5EF4-FFF2-40B4-BE49-F238E27FC236}">
                    <a16:creationId xmlns:a16="http://schemas.microsoft.com/office/drawing/2014/main" id="{93B72D4A-601E-1143-B289-4F78EDB308DA}"/>
                  </a:ext>
                </a:extLst>
              </p:cNvPr>
              <p:cNvSpPr>
                <a:spLocks noGrp="1" noRot="1" noChangeAspect="1" noMove="1" noResize="1" noEditPoints="1" noAdjustHandles="1" noChangeArrowheads="1" noChangeShapeType="1" noTextEdit="1"/>
              </p:cNvSpPr>
              <p:nvPr>
                <p:ph idx="1"/>
              </p:nvPr>
            </p:nvSpPr>
            <p:spPr>
              <a:xfrm>
                <a:off x="1097280" y="1700331"/>
                <a:ext cx="10374284" cy="4656019"/>
              </a:xfrm>
              <a:blipFill>
                <a:blip r:embed="rId3"/>
                <a:stretch>
                  <a:fillRect l="-1222" t="-2446"/>
                </a:stretch>
              </a:blipFill>
            </p:spPr>
            <p:txBody>
              <a:bodyPr/>
              <a:lstStyle/>
              <a:p>
                <a:r>
                  <a:rPr lang="en-US">
                    <a:noFill/>
                  </a:rPr>
                  <a:t> </a:t>
                </a:r>
              </a:p>
            </p:txBody>
          </p:sp>
        </mc:Fallback>
      </mc:AlternateContent>
      <p:sp>
        <p:nvSpPr>
          <p:cNvPr id="2" name="Cube 1">
            <a:extLst>
              <a:ext uri="{FF2B5EF4-FFF2-40B4-BE49-F238E27FC236}">
                <a16:creationId xmlns:a16="http://schemas.microsoft.com/office/drawing/2014/main" id="{48599619-5ECA-634B-9CF8-8666A41CD150}"/>
              </a:ext>
            </a:extLst>
          </p:cNvPr>
          <p:cNvSpPr/>
          <p:nvPr/>
        </p:nvSpPr>
        <p:spPr>
          <a:xfrm>
            <a:off x="4799366" y="3799496"/>
            <a:ext cx="2326106" cy="2409992"/>
          </a:xfrm>
          <a:prstGeom prst="cube">
            <a:avLst/>
          </a:prstGeom>
          <a:solidFill>
            <a:schemeClr val="accent1">
              <a:alpha val="6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00BE462C-6C1A-6148-B4F2-4AE2713561D4}"/>
              </a:ext>
            </a:extLst>
          </p:cNvPr>
          <p:cNvSpPr/>
          <p:nvPr/>
        </p:nvSpPr>
        <p:spPr>
          <a:xfrm>
            <a:off x="4660201" y="6013306"/>
            <a:ext cx="278330" cy="24215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BECBD831-74A5-7D44-9464-B0B6BFF7CFFF}"/>
                  </a:ext>
                </a:extLst>
              </p:cNvPr>
              <p:cNvSpPr txBox="1"/>
              <p:nvPr/>
            </p:nvSpPr>
            <p:spPr>
              <a:xfrm>
                <a:off x="2371395" y="4970520"/>
                <a:ext cx="6561220" cy="58477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3200" i="1" dirty="0" smtClean="0">
                          <a:solidFill>
                            <a:prstClr val="black"/>
                          </a:solidFill>
                          <a:latin typeface="Cambria Math" panose="02040503050406030204" pitchFamily="18" charset="0"/>
                          <a:ea typeface="Cambria Math" panose="02040503050406030204" pitchFamily="18" charset="0"/>
                        </a:rPr>
                        <m:t>𝔹</m:t>
                      </m:r>
                    </m:oMath>
                  </m:oMathPara>
                </a14:m>
                <a:endParaRPr lang="en-US" sz="3200" dirty="0"/>
              </a:p>
            </p:txBody>
          </p:sp>
        </mc:Choice>
        <mc:Fallback xmlns="">
          <p:sp>
            <p:nvSpPr>
              <p:cNvPr id="8" name="TextBox 7">
                <a:extLst>
                  <a:ext uri="{FF2B5EF4-FFF2-40B4-BE49-F238E27FC236}">
                    <a16:creationId xmlns:a16="http://schemas.microsoft.com/office/drawing/2014/main" id="{BECBD831-74A5-7D44-9464-B0B6BFF7CFFF}"/>
                  </a:ext>
                </a:extLst>
              </p:cNvPr>
              <p:cNvSpPr txBox="1">
                <a:spLocks noRot="1" noChangeAspect="1" noMove="1" noResize="1" noEditPoints="1" noAdjustHandles="1" noChangeArrowheads="1" noChangeShapeType="1" noTextEdit="1"/>
              </p:cNvSpPr>
              <p:nvPr/>
            </p:nvSpPr>
            <p:spPr>
              <a:xfrm>
                <a:off x="2371395" y="4970520"/>
                <a:ext cx="6561220" cy="584775"/>
              </a:xfrm>
              <a:prstGeom prst="rect">
                <a:avLst/>
              </a:prstGeom>
              <a:blipFill>
                <a:blip r:embed="rId4"/>
                <a:stretch>
                  <a:fillRect/>
                </a:stretch>
              </a:blipFill>
            </p:spPr>
            <p:txBody>
              <a:bodyPr/>
              <a:lstStyle/>
              <a:p>
                <a:r>
                  <a:rPr lang="en-US">
                    <a:noFill/>
                  </a:rPr>
                  <a:t> </a:t>
                </a:r>
              </a:p>
            </p:txBody>
          </p:sp>
        </mc:Fallback>
      </mc:AlternateContent>
      <p:sp>
        <p:nvSpPr>
          <p:cNvPr id="9" name="Oval 8">
            <a:extLst>
              <a:ext uri="{FF2B5EF4-FFF2-40B4-BE49-F238E27FC236}">
                <a16:creationId xmlns:a16="http://schemas.microsoft.com/office/drawing/2014/main" id="{C687A1F5-10BC-9547-A24F-9B9A17758042}"/>
              </a:ext>
            </a:extLst>
          </p:cNvPr>
          <p:cNvSpPr/>
          <p:nvPr/>
        </p:nvSpPr>
        <p:spPr>
          <a:xfrm>
            <a:off x="6384727" y="6062820"/>
            <a:ext cx="278330" cy="24215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3E8D5D24-2380-4540-BF0B-F9E068E12EB0}"/>
              </a:ext>
            </a:extLst>
          </p:cNvPr>
          <p:cNvSpPr/>
          <p:nvPr/>
        </p:nvSpPr>
        <p:spPr>
          <a:xfrm>
            <a:off x="6344622" y="6071892"/>
            <a:ext cx="278330" cy="24215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a:extLst>
              <a:ext uri="{FF2B5EF4-FFF2-40B4-BE49-F238E27FC236}">
                <a16:creationId xmlns:a16="http://schemas.microsoft.com/office/drawing/2014/main" id="{D9FCFCCF-F485-C245-BA9A-30096A0A58CB}"/>
              </a:ext>
            </a:extLst>
          </p:cNvPr>
          <p:cNvSpPr txBox="1">
            <a:spLocks/>
          </p:cNvSpPr>
          <p:nvPr/>
        </p:nvSpPr>
        <p:spPr>
          <a:xfrm>
            <a:off x="838200" y="365125"/>
            <a:ext cx="10903226" cy="1325563"/>
          </a:xfrm>
          <a:prstGeom prst="rect">
            <a:avLst/>
          </a:prstGeom>
        </p:spPr>
        <p:txBody>
          <a:bodyP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6000" dirty="0">
                <a:latin typeface="Gill Sans" charset="0"/>
                <a:ea typeface="Gill Sans" charset="0"/>
                <a:cs typeface="Gill Sans" charset="0"/>
              </a:rPr>
              <a:t>Deadlocks and Throughput Sensitivity</a:t>
            </a:r>
          </a:p>
        </p:txBody>
      </p:sp>
    </p:spTree>
    <p:extLst>
      <p:ext uri="{BB962C8B-B14F-4D97-AF65-F5344CB8AC3E}">
        <p14:creationId xmlns:p14="http://schemas.microsoft.com/office/powerpoint/2010/main" val="2114847320"/>
      </p:ext>
    </p:extLst>
  </p:cSld>
  <p:clrMapOvr>
    <a:masterClrMapping/>
  </p:clrMapOvr>
  <mc:AlternateContent xmlns:mc="http://schemas.openxmlformats.org/markup-compatibility/2006" xmlns:p14="http://schemas.microsoft.com/office/powerpoint/2010/main">
    <mc:Choice Requires="p14">
      <p:transition spd="slow" p14:dur="2000" advTm="20290"/>
    </mc:Choice>
    <mc:Fallback xmlns="">
      <p:transition spd="slow" advTm="2029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2"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par>
                                <p:cTn id="17" presetID="0" presetClass="path" presetSubtype="0" accel="50000" decel="50000" fill="hold" grpId="0" nodeType="withEffect">
                                  <p:stCondLst>
                                    <p:cond delay="0"/>
                                  </p:stCondLst>
                                  <p:childTnLst>
                                    <p:animMotion origin="layout" path="M 0.00013 0.00394 L 0.07253 0.00417 " pathEditMode="relative" rAng="0" ptsTypes="AA">
                                      <p:cBhvr>
                                        <p:cTn id="18" dur="1000" fill="hold"/>
                                        <p:tgtEl>
                                          <p:spTgt spid="3"/>
                                        </p:tgtEl>
                                        <p:attrNameLst>
                                          <p:attrName>ppt_x</p:attrName>
                                          <p:attrName>ppt_y</p:attrName>
                                        </p:attrNameLst>
                                      </p:cBhvr>
                                      <p:rCtr x="3620" y="0"/>
                                    </p:animMotion>
                                  </p:childTnLst>
                                </p:cTn>
                              </p:par>
                              <p:par>
                                <p:cTn id="19" presetID="1" presetClass="exit" presetSubtype="0" fill="hold" grpId="1" nodeType="withEffect">
                                  <p:stCondLst>
                                    <p:cond delay="2000"/>
                                  </p:stCondLst>
                                  <p:childTnLst>
                                    <p:set>
                                      <p:cBhvr>
                                        <p:cTn id="20" dur="1" fill="hold">
                                          <p:stCondLst>
                                            <p:cond delay="0"/>
                                          </p:stCondLst>
                                        </p:cTn>
                                        <p:tgtEl>
                                          <p:spTgt spid="3"/>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2"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0" presetClass="path" presetSubtype="0" accel="50000" decel="50000" fill="hold" grpId="0" nodeType="withEffect">
                                  <p:stCondLst>
                                    <p:cond delay="0"/>
                                  </p:stCondLst>
                                  <p:childTnLst>
                                    <p:animMotion origin="layout" path="M 0.00013 0.00394 L -0.07045 0.0037 " pathEditMode="relative" rAng="0" ptsTypes="AA">
                                      <p:cBhvr>
                                        <p:cTn id="26" dur="1000" fill="hold"/>
                                        <p:tgtEl>
                                          <p:spTgt spid="9"/>
                                        </p:tgtEl>
                                        <p:attrNameLst>
                                          <p:attrName>ppt_x</p:attrName>
                                          <p:attrName>ppt_y</p:attrName>
                                        </p:attrNameLst>
                                      </p:cBhvr>
                                      <p:rCtr x="-3529" y="-23"/>
                                    </p:animMotion>
                                  </p:childTnLst>
                                </p:cTn>
                              </p:par>
                              <p:par>
                                <p:cTn id="27" presetID="1" presetClass="exit" presetSubtype="0" fill="hold" grpId="1" nodeType="withEffect">
                                  <p:stCondLst>
                                    <p:cond delay="2000"/>
                                  </p:stCondLst>
                                  <p:childTnLst>
                                    <p:set>
                                      <p:cBhvr>
                                        <p:cTn id="28" dur="1" fill="hold">
                                          <p:stCondLst>
                                            <p:cond delay="0"/>
                                          </p:stCondLst>
                                        </p:cTn>
                                        <p:tgtEl>
                                          <p:spTgt spid="9"/>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2" nodeType="click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par>
                                <p:cTn id="33" presetID="0" presetClass="path" presetSubtype="0" accel="50000" decel="50000" fill="hold" grpId="0" nodeType="withEffect">
                                  <p:stCondLst>
                                    <p:cond delay="0"/>
                                  </p:stCondLst>
                                  <p:childTnLst>
                                    <p:animMotion origin="layout" path="M 0.00013 0.00393 L -0.03685 -0.15116 " pathEditMode="relative" rAng="0" ptsTypes="AA">
                                      <p:cBhvr>
                                        <p:cTn id="34" dur="1000" fill="hold"/>
                                        <p:tgtEl>
                                          <p:spTgt spid="10"/>
                                        </p:tgtEl>
                                        <p:attrNameLst>
                                          <p:attrName>ppt_x</p:attrName>
                                          <p:attrName>ppt_y</p:attrName>
                                        </p:attrNameLst>
                                      </p:cBhvr>
                                      <p:rCtr x="-1849" y="-775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3" grpId="1" animBg="1"/>
      <p:bldP spid="3" grpId="2" animBg="1"/>
      <p:bldP spid="8" grpId="0"/>
      <p:bldP spid="9" grpId="0" animBg="1"/>
      <p:bldP spid="9" grpId="1" animBg="1"/>
      <p:bldP spid="9" grpId="2" animBg="1"/>
      <p:bldP spid="10" grpId="0" animBg="1"/>
      <p:bldP spid="10" grpId="2"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0" name="Content Placeholder 2">
                <a:extLst>
                  <a:ext uri="{FF2B5EF4-FFF2-40B4-BE49-F238E27FC236}">
                    <a16:creationId xmlns:a16="http://schemas.microsoft.com/office/drawing/2014/main" id="{93B72D4A-601E-1143-B289-4F78EDB308DA}"/>
                  </a:ext>
                </a:extLst>
              </p:cNvPr>
              <p:cNvSpPr>
                <a:spLocks noGrp="1"/>
              </p:cNvSpPr>
              <p:nvPr>
                <p:ph idx="1"/>
              </p:nvPr>
            </p:nvSpPr>
            <p:spPr>
              <a:xfrm>
                <a:off x="1097280" y="1700331"/>
                <a:ext cx="10474036" cy="4656019"/>
              </a:xfrm>
            </p:spPr>
            <p:txBody>
              <a:bodyPr>
                <a:normAutofit/>
              </a:bodyPr>
              <a:lstStyle/>
              <a:p>
                <a:pPr marL="0" indent="0">
                  <a:buNone/>
                </a:pPr>
                <a:r>
                  <a:rPr lang="en-US" b="1" dirty="0">
                    <a:latin typeface="Gill Sans Light" panose="020B0302020104020203" pitchFamily="34" charset="-79"/>
                    <a:cs typeface="Gill Sans Light" panose="020B0302020104020203" pitchFamily="34" charset="-79"/>
                  </a:rPr>
                  <a:t>Theorem 1: </a:t>
                </a:r>
                <a:r>
                  <a:rPr lang="en-US" dirty="0">
                    <a:latin typeface="Gill Sans Light" panose="020B0302020104020203" pitchFamily="34" charset="-79"/>
                    <a:cs typeface="Gill Sans Light" panose="020B0302020104020203" pitchFamily="34" charset="-79"/>
                  </a:rPr>
                  <a:t>No deadlocks </a:t>
                </a:r>
                <a14:m>
                  <m:oMath xmlns:m="http://schemas.openxmlformats.org/officeDocument/2006/math">
                    <m:r>
                      <a:rPr lang="en-US" b="0" i="0">
                        <a:latin typeface="Cambria Math" panose="02040503050406030204" pitchFamily="18" charset="0"/>
                        <a:ea typeface="Cambria Math" panose="02040503050406030204" pitchFamily="18" charset="0"/>
                      </a:rPr>
                      <m:t>⇒</m:t>
                    </m:r>
                  </m:oMath>
                </a14:m>
                <a:r>
                  <a:rPr lang="en-US" dirty="0">
                    <a:latin typeface="Gill Sans Light" panose="020B0302020104020203" pitchFamily="34" charset="-79"/>
                    <a:cs typeface="Gill Sans Light" panose="020B0302020104020203" pitchFamily="34" charset="-79"/>
                    <a:sym typeface="Wingdings" pitchFamily="2" charset="2"/>
                  </a:rPr>
                  <a:t> Throughput Insensitivity</a:t>
                </a:r>
                <a:r>
                  <a:rPr lang="en-US" dirty="0">
                    <a:latin typeface="Gill Sans Light" panose="020B0302020104020203" pitchFamily="34" charset="-79"/>
                    <a:cs typeface="Gill Sans Light" panose="020B0302020104020203" pitchFamily="34" charset="-79"/>
                  </a:rPr>
                  <a:t> </a:t>
                </a:r>
              </a:p>
              <a:p>
                <a:pPr marL="0" indent="0">
                  <a:buNone/>
                </a:pPr>
                <a:endParaRPr lang="en-US" dirty="0">
                  <a:latin typeface="Gill Sans Light" panose="020B0302020104020203" pitchFamily="34" charset="-79"/>
                  <a:cs typeface="Gill Sans Light" panose="020B0302020104020203" pitchFamily="34" charset="-79"/>
                </a:endParaRPr>
              </a:p>
              <a:p>
                <a:pPr marL="0" indent="0">
                  <a:buNone/>
                </a:pPr>
                <a:r>
                  <a:rPr lang="en-US" b="1" dirty="0">
                    <a:latin typeface="Gill Sans Light" panose="020B0302020104020203" pitchFamily="34" charset="-79"/>
                    <a:cs typeface="Gill Sans Light" panose="020B0302020104020203" pitchFamily="34" charset="-79"/>
                  </a:rPr>
                  <a:t>Theorem 2: </a:t>
                </a:r>
                <a:r>
                  <a:rPr lang="en-US" dirty="0">
                    <a:latin typeface="Gill Sans Light" panose="020B0302020104020203" pitchFamily="34" charset="-79"/>
                    <a:cs typeface="Gill Sans Light" panose="020B0302020104020203" pitchFamily="34" charset="-79"/>
                  </a:rPr>
                  <a:t>Minimum throughput </a:t>
                </a:r>
                <a14:m>
                  <m:oMath xmlns:m="http://schemas.openxmlformats.org/officeDocument/2006/math">
                    <m:r>
                      <m:rPr>
                        <m:sty m:val="p"/>
                      </m:rPr>
                      <a:rPr lang="en-US" b="0" i="0">
                        <a:latin typeface="Cambria Math" panose="02040503050406030204" pitchFamily="18" charset="0"/>
                        <a:ea typeface="Cambria Math" panose="02040503050406030204" pitchFamily="18" charset="0"/>
                      </a:rPr>
                      <m:t>ϕ</m:t>
                    </m:r>
                    <m:r>
                      <m:rPr>
                        <m:sty m:val="p"/>
                      </m:rPr>
                      <a:rPr lang="en-US" b="0" i="0" baseline="-25000">
                        <a:latin typeface="Cambria Math" panose="02040503050406030204" pitchFamily="18" charset="0"/>
                        <a:ea typeface="Cambria Math" panose="02040503050406030204" pitchFamily="18" charset="0"/>
                      </a:rPr>
                      <m:t>min</m:t>
                    </m:r>
                    <m:r>
                      <a:rPr lang="en-US" b="0" i="0" baseline="-25000">
                        <a:latin typeface="Cambria Math" panose="02040503050406030204" pitchFamily="18" charset="0"/>
                        <a:ea typeface="Cambria Math" panose="02040503050406030204" pitchFamily="18" charset="0"/>
                      </a:rPr>
                      <m:t> </m:t>
                    </m:r>
                  </m:oMath>
                </a14:m>
                <a:r>
                  <a:rPr lang="en-US" dirty="0">
                    <a:latin typeface="Gill Sans Light" panose="020B0302020104020203" pitchFamily="34" charset="-79"/>
                    <a:cs typeface="Gill Sans Light" panose="020B0302020104020203" pitchFamily="34" charset="-79"/>
                  </a:rPr>
                  <a:t>achieved at state with most deadlocked channels</a:t>
                </a:r>
              </a:p>
              <a:p>
                <a:pPr marL="0" indent="0">
                  <a:buNone/>
                </a:pPr>
                <a:endParaRPr lang="en-US" dirty="0">
                  <a:latin typeface="Gill Sans Light" panose="020B0302020104020203" pitchFamily="34" charset="-79"/>
                  <a:cs typeface="Gill Sans Light" panose="020B0302020104020203" pitchFamily="34" charset="-79"/>
                </a:endParaRPr>
              </a:p>
            </p:txBody>
          </p:sp>
        </mc:Choice>
        <mc:Fallback xmlns="">
          <p:sp>
            <p:nvSpPr>
              <p:cNvPr id="30" name="Content Placeholder 2">
                <a:extLst>
                  <a:ext uri="{FF2B5EF4-FFF2-40B4-BE49-F238E27FC236}">
                    <a16:creationId xmlns:a16="http://schemas.microsoft.com/office/drawing/2014/main" id="{93B72D4A-601E-1143-B289-4F78EDB308DA}"/>
                  </a:ext>
                </a:extLst>
              </p:cNvPr>
              <p:cNvSpPr>
                <a:spLocks noGrp="1" noRot="1" noChangeAspect="1" noMove="1" noResize="1" noEditPoints="1" noAdjustHandles="1" noChangeArrowheads="1" noChangeShapeType="1" noTextEdit="1"/>
              </p:cNvSpPr>
              <p:nvPr>
                <p:ph idx="1"/>
              </p:nvPr>
            </p:nvSpPr>
            <p:spPr>
              <a:xfrm>
                <a:off x="1097280" y="1700331"/>
                <a:ext cx="10474036" cy="4656019"/>
              </a:xfrm>
              <a:blipFill>
                <a:blip r:embed="rId3"/>
                <a:stretch>
                  <a:fillRect l="-1211" t="-2446"/>
                </a:stretch>
              </a:blipFill>
            </p:spPr>
            <p:txBody>
              <a:bodyPr/>
              <a:lstStyle/>
              <a:p>
                <a:r>
                  <a:rPr lang="en-US">
                    <a:noFill/>
                  </a:rPr>
                  <a:t> </a:t>
                </a:r>
              </a:p>
            </p:txBody>
          </p:sp>
        </mc:Fallback>
      </mc:AlternateContent>
      <p:sp>
        <p:nvSpPr>
          <p:cNvPr id="6" name="Cube 5">
            <a:extLst>
              <a:ext uri="{FF2B5EF4-FFF2-40B4-BE49-F238E27FC236}">
                <a16:creationId xmlns:a16="http://schemas.microsoft.com/office/drawing/2014/main" id="{1694C4AE-6953-8B45-B6B7-7C56F4680094}"/>
              </a:ext>
            </a:extLst>
          </p:cNvPr>
          <p:cNvSpPr/>
          <p:nvPr/>
        </p:nvSpPr>
        <p:spPr>
          <a:xfrm>
            <a:off x="4658689" y="4311483"/>
            <a:ext cx="2326106" cy="2409992"/>
          </a:xfrm>
          <a:prstGeom prst="cube">
            <a:avLst/>
          </a:prstGeom>
          <a:solidFill>
            <a:schemeClr val="accent1">
              <a:alpha val="6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DDEC8844-B2D3-C143-9D16-117AE0310C8B}"/>
              </a:ext>
            </a:extLst>
          </p:cNvPr>
          <p:cNvSpPr/>
          <p:nvPr/>
        </p:nvSpPr>
        <p:spPr>
          <a:xfrm>
            <a:off x="6248817" y="6560649"/>
            <a:ext cx="278330" cy="24215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CD43E652-A984-4C4D-A698-4993F15EA3B4}"/>
              </a:ext>
            </a:extLst>
          </p:cNvPr>
          <p:cNvSpPr/>
          <p:nvPr/>
        </p:nvSpPr>
        <p:spPr>
          <a:xfrm>
            <a:off x="6248817" y="4743572"/>
            <a:ext cx="278330" cy="24215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23566A1A-8CEB-4C4D-9C79-C73E25C3A6C0}"/>
              </a:ext>
            </a:extLst>
          </p:cNvPr>
          <p:cNvSpPr/>
          <p:nvPr/>
        </p:nvSpPr>
        <p:spPr>
          <a:xfrm>
            <a:off x="4542099" y="4743572"/>
            <a:ext cx="278330" cy="24215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72967AB4-1FC5-B04E-BACF-5254FFF42D44}"/>
              </a:ext>
            </a:extLst>
          </p:cNvPr>
          <p:cNvSpPr/>
          <p:nvPr/>
        </p:nvSpPr>
        <p:spPr>
          <a:xfrm>
            <a:off x="6805525" y="4219971"/>
            <a:ext cx="278330" cy="24215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 name="Straight Connector 2">
            <a:extLst>
              <a:ext uri="{FF2B5EF4-FFF2-40B4-BE49-F238E27FC236}">
                <a16:creationId xmlns:a16="http://schemas.microsoft.com/office/drawing/2014/main" id="{428E178E-7F6D-FD47-86F5-A3F87D5BC4B1}"/>
              </a:ext>
            </a:extLst>
          </p:cNvPr>
          <p:cNvCxnSpPr>
            <a:cxnSpLocks/>
          </p:cNvCxnSpPr>
          <p:nvPr/>
        </p:nvCxnSpPr>
        <p:spPr>
          <a:xfrm>
            <a:off x="5237509" y="4311483"/>
            <a:ext cx="0" cy="1793615"/>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70A88FB-0F69-C245-8B79-7F16F79A1F20}"/>
              </a:ext>
            </a:extLst>
          </p:cNvPr>
          <p:cNvCxnSpPr>
            <a:cxnSpLocks/>
          </p:cNvCxnSpPr>
          <p:nvPr/>
        </p:nvCxnSpPr>
        <p:spPr>
          <a:xfrm>
            <a:off x="5237509" y="6105098"/>
            <a:ext cx="174728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1121BFF-4D41-7E41-A0B3-52ABCBAACB62}"/>
              </a:ext>
            </a:extLst>
          </p:cNvPr>
          <p:cNvCxnSpPr>
            <a:cxnSpLocks/>
          </p:cNvCxnSpPr>
          <p:nvPr/>
        </p:nvCxnSpPr>
        <p:spPr>
          <a:xfrm flipV="1">
            <a:off x="4681264" y="6105098"/>
            <a:ext cx="556245" cy="598394"/>
          </a:xfrm>
          <a:prstGeom prst="line">
            <a:avLst/>
          </a:prstGeom>
        </p:spPr>
        <p:style>
          <a:lnRef idx="1">
            <a:schemeClr val="accent1"/>
          </a:lnRef>
          <a:fillRef idx="0">
            <a:schemeClr val="accent1"/>
          </a:fillRef>
          <a:effectRef idx="0">
            <a:schemeClr val="accent1"/>
          </a:effectRef>
          <a:fontRef idx="minor">
            <a:schemeClr val="tx1"/>
          </a:fontRef>
        </p:style>
      </p:cxnSp>
      <p:sp>
        <p:nvSpPr>
          <p:cNvPr id="28" name="Oval 27">
            <a:extLst>
              <a:ext uri="{FF2B5EF4-FFF2-40B4-BE49-F238E27FC236}">
                <a16:creationId xmlns:a16="http://schemas.microsoft.com/office/drawing/2014/main" id="{5139AF47-C829-504E-A4EF-C0866D17780B}"/>
              </a:ext>
            </a:extLst>
          </p:cNvPr>
          <p:cNvSpPr/>
          <p:nvPr/>
        </p:nvSpPr>
        <p:spPr>
          <a:xfrm>
            <a:off x="6815328" y="5984019"/>
            <a:ext cx="278330" cy="24215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4E5513D3-F15C-3641-A17E-BC807D555008}"/>
              </a:ext>
            </a:extLst>
          </p:cNvPr>
          <p:cNvSpPr/>
          <p:nvPr/>
        </p:nvSpPr>
        <p:spPr>
          <a:xfrm>
            <a:off x="5128646" y="6007127"/>
            <a:ext cx="278330" cy="24215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FB269604-FD04-0746-AB30-F21F1A2BF43E}"/>
              </a:ext>
            </a:extLst>
          </p:cNvPr>
          <p:cNvSpPr/>
          <p:nvPr/>
        </p:nvSpPr>
        <p:spPr>
          <a:xfrm>
            <a:off x="5108146" y="4215608"/>
            <a:ext cx="278330" cy="24215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5DB10CEC-A9E6-EC4A-98BF-E51412E1D7CD}"/>
              </a:ext>
            </a:extLst>
          </p:cNvPr>
          <p:cNvSpPr/>
          <p:nvPr/>
        </p:nvSpPr>
        <p:spPr>
          <a:xfrm>
            <a:off x="4519524" y="6525532"/>
            <a:ext cx="278330" cy="24215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itle 1">
            <a:extLst>
              <a:ext uri="{FF2B5EF4-FFF2-40B4-BE49-F238E27FC236}">
                <a16:creationId xmlns:a16="http://schemas.microsoft.com/office/drawing/2014/main" id="{7194E823-B8CB-8347-8266-0A20FCF6076E}"/>
              </a:ext>
            </a:extLst>
          </p:cNvPr>
          <p:cNvSpPr txBox="1">
            <a:spLocks/>
          </p:cNvSpPr>
          <p:nvPr/>
        </p:nvSpPr>
        <p:spPr>
          <a:xfrm>
            <a:off x="838200" y="365125"/>
            <a:ext cx="10903226" cy="1325563"/>
          </a:xfrm>
          <a:prstGeom prst="rect">
            <a:avLst/>
          </a:prstGeom>
        </p:spPr>
        <p:txBody>
          <a:bodyP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6000" dirty="0">
                <a:latin typeface="Gill Sans" charset="0"/>
                <a:ea typeface="Gill Sans" charset="0"/>
                <a:cs typeface="Gill Sans" charset="0"/>
              </a:rPr>
              <a:t>Deadlocks and Throughput Sensitivity</a:t>
            </a:r>
          </a:p>
        </p:txBody>
      </p:sp>
    </p:spTree>
    <p:extLst>
      <p:ext uri="{BB962C8B-B14F-4D97-AF65-F5344CB8AC3E}">
        <p14:creationId xmlns:p14="http://schemas.microsoft.com/office/powerpoint/2010/main" val="3379901162"/>
      </p:ext>
    </p:extLst>
  </p:cSld>
  <p:clrMapOvr>
    <a:masterClrMapping/>
  </p:clrMapOvr>
  <mc:AlternateContent xmlns:mc="http://schemas.openxmlformats.org/markup-compatibility/2006" xmlns:p14="http://schemas.microsoft.com/office/powerpoint/2010/main">
    <mc:Choice Requires="p14">
      <p:transition spd="slow" p14:dur="2000" advTm="20290"/>
    </mc:Choice>
    <mc:Fallback xmlns="">
      <p:transition spd="slow" advTm="2029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0" grpId="0" animBg="1"/>
      <p:bldP spid="11" grpId="0" animBg="1"/>
      <p:bldP spid="28" grpId="0" animBg="1"/>
      <p:bldP spid="7" grpId="0" animBg="1"/>
      <p:bldP spid="13" grpId="0" animBg="1"/>
      <p:bldP spid="12"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7|2.5|8.8"/>
</p:tagLst>
</file>

<file path=ppt/tags/tag10.xml><?xml version="1.0" encoding="utf-8"?>
<p:tagLst xmlns:a="http://schemas.openxmlformats.org/drawingml/2006/main" xmlns:r="http://schemas.openxmlformats.org/officeDocument/2006/relationships" xmlns:p="http://schemas.openxmlformats.org/presentationml/2006/main">
  <p:tag name="TIMING" val="|14.3|33.5|21.2"/>
</p:tagLst>
</file>

<file path=ppt/tags/tag2.xml><?xml version="1.0" encoding="utf-8"?>
<p:tagLst xmlns:a="http://schemas.openxmlformats.org/drawingml/2006/main" xmlns:r="http://schemas.openxmlformats.org/officeDocument/2006/relationships" xmlns:p="http://schemas.openxmlformats.org/presentationml/2006/main">
  <p:tag name="TIMING" val="|7.2"/>
</p:tagLst>
</file>

<file path=ppt/tags/tag3.xml><?xml version="1.0" encoding="utf-8"?>
<p:tagLst xmlns:a="http://schemas.openxmlformats.org/drawingml/2006/main" xmlns:r="http://schemas.openxmlformats.org/officeDocument/2006/relationships" xmlns:p="http://schemas.openxmlformats.org/presentationml/2006/main">
  <p:tag name="TIMING" val="|7.2"/>
</p:tagLst>
</file>

<file path=ppt/tags/tag4.xml><?xml version="1.0" encoding="utf-8"?>
<p:tagLst xmlns:a="http://schemas.openxmlformats.org/drawingml/2006/main" xmlns:r="http://schemas.openxmlformats.org/officeDocument/2006/relationships" xmlns:p="http://schemas.openxmlformats.org/presentationml/2006/main">
  <p:tag name="TIMING" val="|14.3|33.5|21.2"/>
</p:tagLst>
</file>

<file path=ppt/tags/tag5.xml><?xml version="1.0" encoding="utf-8"?>
<p:tagLst xmlns:a="http://schemas.openxmlformats.org/drawingml/2006/main" xmlns:r="http://schemas.openxmlformats.org/officeDocument/2006/relationships" xmlns:p="http://schemas.openxmlformats.org/presentationml/2006/main">
  <p:tag name="TIMING" val="|14.3|33.5|21.2"/>
</p:tagLst>
</file>

<file path=ppt/tags/tag6.xml><?xml version="1.0" encoding="utf-8"?>
<p:tagLst xmlns:a="http://schemas.openxmlformats.org/drawingml/2006/main" xmlns:r="http://schemas.openxmlformats.org/officeDocument/2006/relationships" xmlns:p="http://schemas.openxmlformats.org/presentationml/2006/main">
  <p:tag name="TIMING" val="|14.3|33.5|21.2"/>
</p:tagLst>
</file>

<file path=ppt/tags/tag7.xml><?xml version="1.0" encoding="utf-8"?>
<p:tagLst xmlns:a="http://schemas.openxmlformats.org/drawingml/2006/main" xmlns:r="http://schemas.openxmlformats.org/officeDocument/2006/relationships" xmlns:p="http://schemas.openxmlformats.org/presentationml/2006/main">
  <p:tag name="TIMING" val="|14.3|33.5|21.2"/>
</p:tagLst>
</file>

<file path=ppt/tags/tag8.xml><?xml version="1.0" encoding="utf-8"?>
<p:tagLst xmlns:a="http://schemas.openxmlformats.org/drawingml/2006/main" xmlns:r="http://schemas.openxmlformats.org/officeDocument/2006/relationships" xmlns:p="http://schemas.openxmlformats.org/presentationml/2006/main">
  <p:tag name="TIMING" val="|14.3|33.5|21.2"/>
</p:tagLst>
</file>

<file path=ppt/tags/tag9.xml><?xml version="1.0" encoding="utf-8"?>
<p:tagLst xmlns:a="http://schemas.openxmlformats.org/drawingml/2006/main" xmlns:r="http://schemas.openxmlformats.org/officeDocument/2006/relationships" xmlns:p="http://schemas.openxmlformats.org/presentationml/2006/main">
  <p:tag name="TIMING" val="|14.3|33.5|21.2"/>
</p:tagLst>
</file>

<file path=ppt/theme/theme1.xml><?xml version="1.0" encoding="utf-8"?>
<a:theme xmlns:a="http://schemas.openxmlformats.org/drawingml/2006/main" name="Office Theme">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68326</TotalTime>
  <Words>2971</Words>
  <Application>Microsoft Macintosh PowerPoint</Application>
  <PresentationFormat>Widescreen</PresentationFormat>
  <Paragraphs>417</Paragraphs>
  <Slides>25</Slides>
  <Notes>24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Calibri</vt:lpstr>
      <vt:lpstr>Calibri Light</vt:lpstr>
      <vt:lpstr>Cambria Math</vt:lpstr>
      <vt:lpstr>Gill Sans</vt:lpstr>
      <vt:lpstr>Gill Sans Light</vt:lpstr>
      <vt:lpstr>Helvetica</vt:lpstr>
      <vt:lpstr>Office Theme</vt:lpstr>
      <vt:lpstr>The Effect of Network Topology on Credit Network Throughput</vt:lpstr>
      <vt:lpstr>Credit Networks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Routing Cryptocurrency with the Spider Network</dc:title>
  <dc:creator>Vibhaalakshmi Sivaraman</dc:creator>
  <cp:lastModifiedBy>Vibhaalakshmi Sivaraman</cp:lastModifiedBy>
  <cp:revision>1758</cp:revision>
  <dcterms:created xsi:type="dcterms:W3CDTF">2018-10-26T17:47:19Z</dcterms:created>
  <dcterms:modified xsi:type="dcterms:W3CDTF">2021-10-23T15:03:57Z</dcterms:modified>
</cp:coreProperties>
</file>